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22"/>
  </p:notesMasterIdLst>
  <p:sldIdLst>
    <p:sldId id="269" r:id="rId2"/>
    <p:sldId id="286" r:id="rId3"/>
    <p:sldId id="287" r:id="rId4"/>
    <p:sldId id="273" r:id="rId5"/>
    <p:sldId id="256" r:id="rId6"/>
    <p:sldId id="270" r:id="rId7"/>
    <p:sldId id="265" r:id="rId8"/>
    <p:sldId id="271" r:id="rId9"/>
    <p:sldId id="260" r:id="rId10"/>
    <p:sldId id="288" r:id="rId11"/>
    <p:sldId id="263" r:id="rId12"/>
    <p:sldId id="267" r:id="rId13"/>
    <p:sldId id="257" r:id="rId14"/>
    <p:sldId id="259" r:id="rId15"/>
    <p:sldId id="266" r:id="rId16"/>
    <p:sldId id="261" r:id="rId17"/>
    <p:sldId id="262" r:id="rId18"/>
    <p:sldId id="264" r:id="rId19"/>
    <p:sldId id="272" r:id="rId20"/>
    <p:sldId id="284" r:id="rId21"/>
  </p:sldIdLst>
  <p:sldSz cx="12098338" cy="7308850"/>
  <p:notesSz cx="6858000" cy="9144000"/>
  <p:defaultTextStyle>
    <a:defPPr>
      <a:defRPr lang="el-GR"/>
    </a:defPPr>
    <a:lvl1pPr marL="0" algn="l" defTabSz="1082499" rtl="0" eaLnBrk="1" latinLnBrk="0" hangingPunct="1">
      <a:defRPr sz="2100" kern="1200">
        <a:solidFill>
          <a:schemeClr val="tx1"/>
        </a:solidFill>
        <a:latin typeface="+mn-lt"/>
        <a:ea typeface="+mn-ea"/>
        <a:cs typeface="+mn-cs"/>
      </a:defRPr>
    </a:lvl1pPr>
    <a:lvl2pPr marL="541250" algn="l" defTabSz="1082499" rtl="0" eaLnBrk="1" latinLnBrk="0" hangingPunct="1">
      <a:defRPr sz="2100" kern="1200">
        <a:solidFill>
          <a:schemeClr val="tx1"/>
        </a:solidFill>
        <a:latin typeface="+mn-lt"/>
        <a:ea typeface="+mn-ea"/>
        <a:cs typeface="+mn-cs"/>
      </a:defRPr>
    </a:lvl2pPr>
    <a:lvl3pPr marL="1082499" algn="l" defTabSz="1082499" rtl="0" eaLnBrk="1" latinLnBrk="0" hangingPunct="1">
      <a:defRPr sz="2100" kern="1200">
        <a:solidFill>
          <a:schemeClr val="tx1"/>
        </a:solidFill>
        <a:latin typeface="+mn-lt"/>
        <a:ea typeface="+mn-ea"/>
        <a:cs typeface="+mn-cs"/>
      </a:defRPr>
    </a:lvl3pPr>
    <a:lvl4pPr marL="1623747" algn="l" defTabSz="1082499" rtl="0" eaLnBrk="1" latinLnBrk="0" hangingPunct="1">
      <a:defRPr sz="2100" kern="1200">
        <a:solidFill>
          <a:schemeClr val="tx1"/>
        </a:solidFill>
        <a:latin typeface="+mn-lt"/>
        <a:ea typeface="+mn-ea"/>
        <a:cs typeface="+mn-cs"/>
      </a:defRPr>
    </a:lvl4pPr>
    <a:lvl5pPr marL="2164997" algn="l" defTabSz="1082499" rtl="0" eaLnBrk="1" latinLnBrk="0" hangingPunct="1">
      <a:defRPr sz="2100" kern="1200">
        <a:solidFill>
          <a:schemeClr val="tx1"/>
        </a:solidFill>
        <a:latin typeface="+mn-lt"/>
        <a:ea typeface="+mn-ea"/>
        <a:cs typeface="+mn-cs"/>
      </a:defRPr>
    </a:lvl5pPr>
    <a:lvl6pPr marL="2706246" algn="l" defTabSz="1082499" rtl="0" eaLnBrk="1" latinLnBrk="0" hangingPunct="1">
      <a:defRPr sz="2100" kern="1200">
        <a:solidFill>
          <a:schemeClr val="tx1"/>
        </a:solidFill>
        <a:latin typeface="+mn-lt"/>
        <a:ea typeface="+mn-ea"/>
        <a:cs typeface="+mn-cs"/>
      </a:defRPr>
    </a:lvl6pPr>
    <a:lvl7pPr marL="3247496" algn="l" defTabSz="1082499" rtl="0" eaLnBrk="1" latinLnBrk="0" hangingPunct="1">
      <a:defRPr sz="2100" kern="1200">
        <a:solidFill>
          <a:schemeClr val="tx1"/>
        </a:solidFill>
        <a:latin typeface="+mn-lt"/>
        <a:ea typeface="+mn-ea"/>
        <a:cs typeface="+mn-cs"/>
      </a:defRPr>
    </a:lvl7pPr>
    <a:lvl8pPr marL="3788744" algn="l" defTabSz="1082499" rtl="0" eaLnBrk="1" latinLnBrk="0" hangingPunct="1">
      <a:defRPr sz="2100" kern="1200">
        <a:solidFill>
          <a:schemeClr val="tx1"/>
        </a:solidFill>
        <a:latin typeface="+mn-lt"/>
        <a:ea typeface="+mn-ea"/>
        <a:cs typeface="+mn-cs"/>
      </a:defRPr>
    </a:lvl8pPr>
    <a:lvl9pPr marL="4329993" algn="l" defTabSz="108249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2">
          <p15:clr>
            <a:srgbClr val="A4A3A4"/>
          </p15:clr>
        </p15:guide>
        <p15:guide id="2" pos="381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96633"/>
    <a:srgbClr val="303030"/>
    <a:srgbClr val="FF33CC"/>
    <a:srgbClr val="CC0000"/>
    <a:srgbClr val="FF9933"/>
    <a:srgbClr val="3A3A3A"/>
    <a:srgbClr val="D00000"/>
    <a:srgbClr val="A5002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4676" autoAdjust="0"/>
  </p:normalViewPr>
  <p:slideViewPr>
    <p:cSldViewPr>
      <p:cViewPr varScale="1">
        <p:scale>
          <a:sx n="65" d="100"/>
          <a:sy n="65" d="100"/>
        </p:scale>
        <p:origin x="930" y="132"/>
      </p:cViewPr>
      <p:guideLst>
        <p:guide orient="horz" pos="2302"/>
        <p:guide pos="3811"/>
      </p:guideLst>
    </p:cSldViewPr>
  </p:slideViewPr>
  <p:outlineViewPr>
    <p:cViewPr>
      <p:scale>
        <a:sx n="33" d="100"/>
        <a:sy n="33" d="100"/>
      </p:scale>
      <p:origin x="0" y="55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74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368DB6-D35E-42ED-AEC8-8332D27A727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l-GR"/>
        </a:p>
      </dgm:t>
    </dgm:pt>
    <dgm:pt modelId="{C265FB85-5DA5-4788-A781-B481D6AB0EED}">
      <dgm:prSet phldrT="[Κείμενο]"/>
      <dgm:spPr/>
      <dgm:t>
        <a:bodyPr/>
        <a:lstStyle/>
        <a:p>
          <a:r>
            <a:rPr lang="el-GR" b="1" u="sng" dirty="0" smtClean="0">
              <a:solidFill>
                <a:srgbClr val="FF0000"/>
              </a:solidFill>
              <a:effectLst>
                <a:outerShdw blurRad="38100" dist="38100" dir="2700000" algn="tl">
                  <a:srgbClr val="000000">
                    <a:alpha val="43137"/>
                  </a:srgbClr>
                </a:outerShdw>
              </a:effectLst>
              <a:latin typeface="Comic Sans MS" pitchFamily="66" charset="0"/>
            </a:rPr>
            <a:t>Ζέσταμα</a:t>
          </a:r>
          <a:endParaRPr lang="el-GR" b="1" u="sng" dirty="0">
            <a:solidFill>
              <a:srgbClr val="FF0000"/>
            </a:solidFill>
            <a:effectLst>
              <a:outerShdw blurRad="38100" dist="38100" dir="2700000" algn="tl">
                <a:srgbClr val="000000">
                  <a:alpha val="43137"/>
                </a:srgbClr>
              </a:outerShdw>
            </a:effectLst>
            <a:latin typeface="Comic Sans MS" pitchFamily="66" charset="0"/>
          </a:endParaRPr>
        </a:p>
      </dgm:t>
    </dgm:pt>
    <dgm:pt modelId="{ACA25AC1-AFFB-47B4-9A6E-318CDE6CA510}" type="parTrans" cxnId="{5762479D-E26B-4E0E-891C-1F92E5D3735F}">
      <dgm:prSet/>
      <dgm:spPr/>
      <dgm:t>
        <a:bodyPr/>
        <a:lstStyle/>
        <a:p>
          <a:endParaRPr lang="el-GR"/>
        </a:p>
      </dgm:t>
    </dgm:pt>
    <dgm:pt modelId="{FB7ECBC2-BBEB-44BD-9ADE-148C3D6A8456}" type="sibTrans" cxnId="{5762479D-E26B-4E0E-891C-1F92E5D3735F}">
      <dgm:prSet/>
      <dgm:spPr/>
      <dgm:t>
        <a:bodyPr/>
        <a:lstStyle/>
        <a:p>
          <a:endParaRPr lang="el-GR"/>
        </a:p>
      </dgm:t>
    </dgm:pt>
    <dgm:pt modelId="{0074A2DD-26C1-422E-BB3E-B137B3DECCE2}">
      <dgm:prSet phldrT="[Κείμενο]" custT="1"/>
      <dgm:spPr>
        <a:solidFill>
          <a:srgbClr val="996633"/>
        </a:solidFill>
      </dgm:spPr>
      <dgm:t>
        <a:bodyPr/>
        <a:lstStyle/>
        <a:p>
          <a:r>
            <a:rPr lang="el-GR" sz="2000" b="1" dirty="0" smtClean="0">
              <a:effectLst>
                <a:outerShdw blurRad="38100" dist="38100" dir="2700000" algn="tl">
                  <a:srgbClr val="000000">
                    <a:alpha val="43137"/>
                  </a:srgbClr>
                </a:outerShdw>
              </a:effectLst>
              <a:latin typeface="Comic Sans MS" pitchFamily="66" charset="0"/>
            </a:rPr>
            <a:t>Περιφορές χεριών (30’’)</a:t>
          </a:r>
          <a:endParaRPr lang="el-GR" sz="2000" b="1" dirty="0">
            <a:effectLst>
              <a:outerShdw blurRad="38100" dist="38100" dir="2700000" algn="tl">
                <a:srgbClr val="000000">
                  <a:alpha val="43137"/>
                </a:srgbClr>
              </a:outerShdw>
            </a:effectLst>
            <a:latin typeface="Comic Sans MS" pitchFamily="66" charset="0"/>
          </a:endParaRPr>
        </a:p>
      </dgm:t>
    </dgm:pt>
    <dgm:pt modelId="{B2A79076-C7BE-4112-99B7-AE3F69477CE9}" type="parTrans" cxnId="{AA9D2A9A-BF59-4421-9D26-27C95E1313FC}">
      <dgm:prSet/>
      <dgm:spPr/>
      <dgm:t>
        <a:bodyPr/>
        <a:lstStyle/>
        <a:p>
          <a:endParaRPr lang="el-GR"/>
        </a:p>
      </dgm:t>
    </dgm:pt>
    <dgm:pt modelId="{2008977F-C812-4D8E-AB99-4B08657F0874}" type="sibTrans" cxnId="{AA9D2A9A-BF59-4421-9D26-27C95E1313FC}">
      <dgm:prSet/>
      <dgm:spPr/>
      <dgm:t>
        <a:bodyPr/>
        <a:lstStyle/>
        <a:p>
          <a:endParaRPr lang="el-GR"/>
        </a:p>
      </dgm:t>
    </dgm:pt>
    <dgm:pt modelId="{8CA873A5-98A3-4F0F-B415-31A3607F4281}">
      <dgm:prSet phldrT="[Κείμενο]" custT="1"/>
      <dgm:spPr>
        <a:solidFill>
          <a:srgbClr val="92D050"/>
        </a:solidFill>
      </dgm:spPr>
      <dgm:t>
        <a:bodyPr/>
        <a:lstStyle/>
        <a:p>
          <a:r>
            <a:rPr lang="el-GR" sz="2000" b="1" dirty="0" smtClean="0">
              <a:effectLst>
                <a:outerShdw blurRad="38100" dist="38100" dir="2700000" algn="tl">
                  <a:srgbClr val="000000">
                    <a:alpha val="43137"/>
                  </a:srgbClr>
                </a:outerShdw>
              </a:effectLst>
              <a:latin typeface="Comic Sans MS" pitchFamily="66" charset="0"/>
            </a:rPr>
            <a:t>Χαλαρό επιτόπιο τρέξιμο (1’30’’)</a:t>
          </a:r>
          <a:endParaRPr lang="el-GR" sz="2000" b="1" dirty="0">
            <a:effectLst>
              <a:outerShdw blurRad="38100" dist="38100" dir="2700000" algn="tl">
                <a:srgbClr val="000000">
                  <a:alpha val="43137"/>
                </a:srgbClr>
              </a:outerShdw>
            </a:effectLst>
            <a:latin typeface="Comic Sans MS" pitchFamily="66" charset="0"/>
          </a:endParaRPr>
        </a:p>
      </dgm:t>
    </dgm:pt>
    <dgm:pt modelId="{591726F3-0221-4E7D-A862-8425CEB9089F}" type="parTrans" cxnId="{E8A33CA3-B26D-41AE-98DA-8A6FEC83C744}">
      <dgm:prSet/>
      <dgm:spPr/>
      <dgm:t>
        <a:bodyPr/>
        <a:lstStyle/>
        <a:p>
          <a:endParaRPr lang="el-GR"/>
        </a:p>
      </dgm:t>
    </dgm:pt>
    <dgm:pt modelId="{28AA5281-D42D-4DED-AFBC-C02360248EB6}" type="sibTrans" cxnId="{E8A33CA3-B26D-41AE-98DA-8A6FEC83C744}">
      <dgm:prSet/>
      <dgm:spPr/>
      <dgm:t>
        <a:bodyPr/>
        <a:lstStyle/>
        <a:p>
          <a:endParaRPr lang="el-GR"/>
        </a:p>
      </dgm:t>
    </dgm:pt>
    <dgm:pt modelId="{4335D336-EEDE-4407-9DEA-C13D5C8B6F11}">
      <dgm:prSet phldrT="[Κείμενο]" custT="1"/>
      <dgm:spPr>
        <a:solidFill>
          <a:srgbClr val="C25CBB"/>
        </a:solidFill>
        <a:ln>
          <a:solidFill>
            <a:srgbClr val="C25CBB"/>
          </a:solidFill>
        </a:ln>
      </dgm:spPr>
      <dgm:t>
        <a:bodyPr anchor="t"/>
        <a:lstStyle/>
        <a:p>
          <a:r>
            <a:rPr lang="el-GR" sz="1800" b="1" i="0" spc="0" dirty="0" smtClean="0">
              <a:effectLst>
                <a:outerShdw blurRad="38100" dist="38100" dir="2700000" algn="tl">
                  <a:srgbClr val="000000">
                    <a:alpha val="43137"/>
                  </a:srgbClr>
                </a:outerShdw>
              </a:effectLst>
              <a:latin typeface="Comic Sans MS" pitchFamily="66" charset="0"/>
            </a:rPr>
            <a:t>εκτάσεις-ανατάσεις με διάσταση και κλείσιμο(30</a:t>
          </a:r>
          <a:r>
            <a:rPr lang="el-GR" sz="1800" b="1" i="0" dirty="0" smtClean="0">
              <a:effectLst>
                <a:outerShdw blurRad="38100" dist="38100" dir="2700000" algn="tl">
                  <a:srgbClr val="000000">
                    <a:alpha val="43137"/>
                  </a:srgbClr>
                </a:outerShdw>
              </a:effectLst>
              <a:latin typeface="Comic Sans MS" pitchFamily="66" charset="0"/>
            </a:rPr>
            <a:t>’’)</a:t>
          </a:r>
          <a:endParaRPr lang="el-GR" sz="1800" b="1" dirty="0">
            <a:effectLst>
              <a:outerShdw blurRad="38100" dist="38100" dir="2700000" algn="tl">
                <a:srgbClr val="000000">
                  <a:alpha val="43137"/>
                </a:srgbClr>
              </a:outerShdw>
            </a:effectLst>
            <a:latin typeface="Comic Sans MS" pitchFamily="66" charset="0"/>
          </a:endParaRPr>
        </a:p>
      </dgm:t>
    </dgm:pt>
    <dgm:pt modelId="{EC086419-9AD0-40B5-A66E-5F94BFB3B273}" type="parTrans" cxnId="{7EABE689-0ABF-4CFA-850F-C09C6366E2F4}">
      <dgm:prSet/>
      <dgm:spPr/>
      <dgm:t>
        <a:bodyPr/>
        <a:lstStyle/>
        <a:p>
          <a:endParaRPr lang="el-GR"/>
        </a:p>
      </dgm:t>
    </dgm:pt>
    <dgm:pt modelId="{965BE190-776A-4186-9349-EC7588648ED3}" type="sibTrans" cxnId="{7EABE689-0ABF-4CFA-850F-C09C6366E2F4}">
      <dgm:prSet/>
      <dgm:spPr/>
      <dgm:t>
        <a:bodyPr/>
        <a:lstStyle/>
        <a:p>
          <a:endParaRPr lang="el-GR"/>
        </a:p>
      </dgm:t>
    </dgm:pt>
    <dgm:pt modelId="{269AF916-6A51-423A-BB14-D8A94D92F7A6}">
      <dgm:prSet phldrT="[Κείμενο]" custT="1"/>
      <dgm:spPr>
        <a:ln>
          <a:solidFill>
            <a:schemeClr val="accent1"/>
          </a:solidFill>
        </a:ln>
      </dgm:spPr>
      <dgm:t>
        <a:bodyPr/>
        <a:lstStyle/>
        <a:p>
          <a:r>
            <a:rPr lang="el-GR" sz="1800" b="1" dirty="0" smtClean="0">
              <a:effectLst>
                <a:outerShdw blurRad="38100" dist="38100" dir="2700000" algn="tl">
                  <a:srgbClr val="000000">
                    <a:alpha val="43137"/>
                  </a:srgbClr>
                </a:outerShdw>
              </a:effectLst>
              <a:latin typeface="Comic Sans MS" pitchFamily="66" charset="0"/>
            </a:rPr>
            <a:t>Χαμηλό </a:t>
          </a:r>
          <a:r>
            <a:rPr lang="en-US" sz="1800" b="1" dirty="0" smtClean="0">
              <a:effectLst>
                <a:outerShdw blurRad="38100" dist="38100" dir="2700000" algn="tl">
                  <a:srgbClr val="000000">
                    <a:alpha val="43137"/>
                  </a:srgbClr>
                </a:outerShdw>
              </a:effectLst>
              <a:latin typeface="Comic Sans MS" pitchFamily="66" charset="0"/>
            </a:rPr>
            <a:t>skipping(30’’)</a:t>
          </a:r>
          <a:endParaRPr lang="el-GR" sz="1800" b="1" dirty="0" smtClean="0">
            <a:effectLst>
              <a:outerShdw blurRad="38100" dist="38100" dir="2700000" algn="tl">
                <a:srgbClr val="000000">
                  <a:alpha val="43137"/>
                </a:srgbClr>
              </a:outerShdw>
            </a:effectLst>
            <a:latin typeface="Comic Sans MS" pitchFamily="66" charset="0"/>
          </a:endParaRPr>
        </a:p>
        <a:p>
          <a:r>
            <a:rPr lang="el-GR" sz="1800" b="1" dirty="0" smtClean="0">
              <a:effectLst>
                <a:outerShdw blurRad="38100" dist="38100" dir="2700000" algn="tl">
                  <a:srgbClr val="000000">
                    <a:alpha val="43137"/>
                  </a:srgbClr>
                </a:outerShdw>
              </a:effectLst>
              <a:latin typeface="Comic Sans MS" pitchFamily="66" charset="0"/>
            </a:rPr>
            <a:t>+</a:t>
          </a:r>
          <a:endParaRPr lang="en-US" sz="1800" b="1" dirty="0" smtClean="0">
            <a:effectLst>
              <a:outerShdw blurRad="38100" dist="38100" dir="2700000" algn="tl">
                <a:srgbClr val="000000">
                  <a:alpha val="43137"/>
                </a:srgbClr>
              </a:outerShdw>
            </a:effectLst>
            <a:latin typeface="Comic Sans MS" pitchFamily="66" charset="0"/>
          </a:endParaRPr>
        </a:p>
        <a:p>
          <a:r>
            <a:rPr lang="el-GR" sz="1800" b="1" dirty="0" smtClean="0">
              <a:effectLst>
                <a:outerShdw blurRad="38100" dist="38100" dir="2700000" algn="tl">
                  <a:srgbClr val="000000">
                    <a:alpha val="43137"/>
                  </a:srgbClr>
                </a:outerShdw>
              </a:effectLst>
              <a:latin typeface="Comic Sans MS" pitchFamily="66" charset="0"/>
            </a:rPr>
            <a:t>Ψήλο </a:t>
          </a:r>
          <a:r>
            <a:rPr lang="en-US" sz="1800" b="1" dirty="0" smtClean="0">
              <a:effectLst>
                <a:outerShdw blurRad="38100" dist="38100" dir="2700000" algn="tl">
                  <a:srgbClr val="000000">
                    <a:alpha val="43137"/>
                  </a:srgbClr>
                </a:outerShdw>
              </a:effectLst>
              <a:latin typeface="Comic Sans MS" pitchFamily="66" charset="0"/>
            </a:rPr>
            <a:t>skipping (30’’</a:t>
          </a:r>
          <a:r>
            <a:rPr lang="el-GR" sz="2000" b="1" dirty="0" smtClean="0">
              <a:effectLst>
                <a:outerShdw blurRad="38100" dist="38100" dir="2700000" algn="tl">
                  <a:srgbClr val="000000">
                    <a:alpha val="43137"/>
                  </a:srgbClr>
                </a:outerShdw>
              </a:effectLst>
              <a:latin typeface="Comic Sans MS" pitchFamily="66" charset="0"/>
            </a:rPr>
            <a:t>)</a:t>
          </a:r>
          <a:endParaRPr lang="el-GR" sz="2000" b="1" dirty="0">
            <a:effectLst>
              <a:outerShdw blurRad="38100" dist="38100" dir="2700000" algn="tl">
                <a:srgbClr val="000000">
                  <a:alpha val="43137"/>
                </a:srgbClr>
              </a:outerShdw>
            </a:effectLst>
            <a:latin typeface="Comic Sans MS" pitchFamily="66" charset="0"/>
          </a:endParaRPr>
        </a:p>
      </dgm:t>
    </dgm:pt>
    <dgm:pt modelId="{FA879F11-DDEA-4299-9C3A-B4CA87B5F0CC}" type="parTrans" cxnId="{5F3CAE90-18AB-45B0-AEF4-E56008CF5CF3}">
      <dgm:prSet/>
      <dgm:spPr/>
      <dgm:t>
        <a:bodyPr/>
        <a:lstStyle/>
        <a:p>
          <a:endParaRPr lang="el-GR"/>
        </a:p>
      </dgm:t>
    </dgm:pt>
    <dgm:pt modelId="{9118369E-8BE7-4129-B1CB-ABE5378AD7B5}" type="sibTrans" cxnId="{5F3CAE90-18AB-45B0-AEF4-E56008CF5CF3}">
      <dgm:prSet/>
      <dgm:spPr/>
      <dgm:t>
        <a:bodyPr/>
        <a:lstStyle/>
        <a:p>
          <a:endParaRPr lang="el-GR"/>
        </a:p>
      </dgm:t>
    </dgm:pt>
    <dgm:pt modelId="{336A01DC-321B-496B-A9E7-7DCDEC2409F4}" type="pres">
      <dgm:prSet presAssocID="{5D368DB6-D35E-42ED-AEC8-8332D27A7272}" presName="diagram" presStyleCnt="0">
        <dgm:presLayoutVars>
          <dgm:chMax val="1"/>
          <dgm:dir/>
          <dgm:animLvl val="ctr"/>
          <dgm:resizeHandles val="exact"/>
        </dgm:presLayoutVars>
      </dgm:prSet>
      <dgm:spPr/>
      <dgm:t>
        <a:bodyPr/>
        <a:lstStyle/>
        <a:p>
          <a:endParaRPr lang="el-GR"/>
        </a:p>
      </dgm:t>
    </dgm:pt>
    <dgm:pt modelId="{6C781E66-3CFC-4346-A312-AC916E5DE593}" type="pres">
      <dgm:prSet presAssocID="{5D368DB6-D35E-42ED-AEC8-8332D27A7272}" presName="matrix" presStyleCnt="0"/>
      <dgm:spPr/>
    </dgm:pt>
    <dgm:pt modelId="{428322D5-68F4-4DFA-9EC0-AA77615691D5}" type="pres">
      <dgm:prSet presAssocID="{5D368DB6-D35E-42ED-AEC8-8332D27A7272}" presName="tile1" presStyleLbl="node1" presStyleIdx="0" presStyleCnt="4" custLinFactNeighborX="-12914" custLinFactNeighborY="0"/>
      <dgm:spPr/>
      <dgm:t>
        <a:bodyPr/>
        <a:lstStyle/>
        <a:p>
          <a:endParaRPr lang="el-GR"/>
        </a:p>
      </dgm:t>
    </dgm:pt>
    <dgm:pt modelId="{156C5058-CEDD-47D2-A076-2F0D98B07E21}" type="pres">
      <dgm:prSet presAssocID="{5D368DB6-D35E-42ED-AEC8-8332D27A7272}" presName="tile1text" presStyleLbl="node1" presStyleIdx="0" presStyleCnt="4">
        <dgm:presLayoutVars>
          <dgm:chMax val="0"/>
          <dgm:chPref val="0"/>
          <dgm:bulletEnabled val="1"/>
        </dgm:presLayoutVars>
      </dgm:prSet>
      <dgm:spPr/>
      <dgm:t>
        <a:bodyPr/>
        <a:lstStyle/>
        <a:p>
          <a:endParaRPr lang="el-GR"/>
        </a:p>
      </dgm:t>
    </dgm:pt>
    <dgm:pt modelId="{31DC1CE1-BFCB-4AB9-A89A-FC7A2AAB76E6}" type="pres">
      <dgm:prSet presAssocID="{5D368DB6-D35E-42ED-AEC8-8332D27A7272}" presName="tile2" presStyleLbl="node1" presStyleIdx="1" presStyleCnt="4" custScaleX="106969" custLinFactNeighborX="2097" custLinFactNeighborY="-2597"/>
      <dgm:spPr/>
      <dgm:t>
        <a:bodyPr/>
        <a:lstStyle/>
        <a:p>
          <a:endParaRPr lang="el-GR"/>
        </a:p>
      </dgm:t>
    </dgm:pt>
    <dgm:pt modelId="{4FE0FABA-9EAE-43D6-96D8-878592AB9391}" type="pres">
      <dgm:prSet presAssocID="{5D368DB6-D35E-42ED-AEC8-8332D27A7272}" presName="tile2text" presStyleLbl="node1" presStyleIdx="1" presStyleCnt="4">
        <dgm:presLayoutVars>
          <dgm:chMax val="0"/>
          <dgm:chPref val="0"/>
          <dgm:bulletEnabled val="1"/>
        </dgm:presLayoutVars>
      </dgm:prSet>
      <dgm:spPr/>
      <dgm:t>
        <a:bodyPr/>
        <a:lstStyle/>
        <a:p>
          <a:endParaRPr lang="el-GR"/>
        </a:p>
      </dgm:t>
    </dgm:pt>
    <dgm:pt modelId="{22A1F800-7088-4887-9B87-BDA776D2EB71}" type="pres">
      <dgm:prSet presAssocID="{5D368DB6-D35E-42ED-AEC8-8332D27A7272}" presName="tile3" presStyleLbl="node1" presStyleIdx="2" presStyleCnt="4" custScaleX="97571" custScaleY="98701" custLinFactNeighborX="-11468" custLinFactNeighborY="1948"/>
      <dgm:spPr/>
      <dgm:t>
        <a:bodyPr/>
        <a:lstStyle/>
        <a:p>
          <a:endParaRPr lang="el-GR"/>
        </a:p>
      </dgm:t>
    </dgm:pt>
    <dgm:pt modelId="{9F0D49AF-2D3D-4768-92D2-780628BAD0DF}" type="pres">
      <dgm:prSet presAssocID="{5D368DB6-D35E-42ED-AEC8-8332D27A7272}" presName="tile3text" presStyleLbl="node1" presStyleIdx="2" presStyleCnt="4">
        <dgm:presLayoutVars>
          <dgm:chMax val="0"/>
          <dgm:chPref val="0"/>
          <dgm:bulletEnabled val="1"/>
        </dgm:presLayoutVars>
      </dgm:prSet>
      <dgm:spPr/>
      <dgm:t>
        <a:bodyPr/>
        <a:lstStyle/>
        <a:p>
          <a:endParaRPr lang="el-GR"/>
        </a:p>
      </dgm:t>
    </dgm:pt>
    <dgm:pt modelId="{B9D78632-8441-4B0B-B158-0DB2057DEF08}" type="pres">
      <dgm:prSet presAssocID="{5D368DB6-D35E-42ED-AEC8-8332D27A7272}" presName="tile4" presStyleLbl="node1" presStyleIdx="3" presStyleCnt="4" custScaleX="100749" custLinFactNeighborX="16016" custLinFactNeighborY="-1299"/>
      <dgm:spPr/>
      <dgm:t>
        <a:bodyPr/>
        <a:lstStyle/>
        <a:p>
          <a:endParaRPr lang="el-GR"/>
        </a:p>
      </dgm:t>
    </dgm:pt>
    <dgm:pt modelId="{8F806823-C363-4A8F-87F5-61508C8A6CCF}" type="pres">
      <dgm:prSet presAssocID="{5D368DB6-D35E-42ED-AEC8-8332D27A7272}" presName="tile4text" presStyleLbl="node1" presStyleIdx="3" presStyleCnt="4">
        <dgm:presLayoutVars>
          <dgm:chMax val="0"/>
          <dgm:chPref val="0"/>
          <dgm:bulletEnabled val="1"/>
        </dgm:presLayoutVars>
      </dgm:prSet>
      <dgm:spPr/>
      <dgm:t>
        <a:bodyPr/>
        <a:lstStyle/>
        <a:p>
          <a:endParaRPr lang="el-GR"/>
        </a:p>
      </dgm:t>
    </dgm:pt>
    <dgm:pt modelId="{D96429A1-5B33-4BD7-93A7-982AE4FFB74B}" type="pres">
      <dgm:prSet presAssocID="{5D368DB6-D35E-42ED-AEC8-8332D27A7272}" presName="centerTile" presStyleLbl="fgShp" presStyleIdx="0" presStyleCnt="1" custLinFactNeighborX="-9048" custLinFactNeighborY="-8457">
        <dgm:presLayoutVars>
          <dgm:chMax val="0"/>
          <dgm:chPref val="0"/>
        </dgm:presLayoutVars>
      </dgm:prSet>
      <dgm:spPr/>
      <dgm:t>
        <a:bodyPr/>
        <a:lstStyle/>
        <a:p>
          <a:endParaRPr lang="el-GR"/>
        </a:p>
      </dgm:t>
    </dgm:pt>
  </dgm:ptLst>
  <dgm:cxnLst>
    <dgm:cxn modelId="{5762479D-E26B-4E0E-891C-1F92E5D3735F}" srcId="{5D368DB6-D35E-42ED-AEC8-8332D27A7272}" destId="{C265FB85-5DA5-4788-A781-B481D6AB0EED}" srcOrd="0" destOrd="0" parTransId="{ACA25AC1-AFFB-47B4-9A6E-318CDE6CA510}" sibTransId="{FB7ECBC2-BBEB-44BD-9ADE-148C3D6A8456}"/>
    <dgm:cxn modelId="{E7892617-6405-41C2-A69A-D934561F5CEE}" type="presOf" srcId="{8CA873A5-98A3-4F0F-B415-31A3607F4281}" destId="{31DC1CE1-BFCB-4AB9-A89A-FC7A2AAB76E6}" srcOrd="0" destOrd="0" presId="urn:microsoft.com/office/officeart/2005/8/layout/matrix1"/>
    <dgm:cxn modelId="{5F3CAE90-18AB-45B0-AEF4-E56008CF5CF3}" srcId="{C265FB85-5DA5-4788-A781-B481D6AB0EED}" destId="{269AF916-6A51-423A-BB14-D8A94D92F7A6}" srcOrd="3" destOrd="0" parTransId="{FA879F11-DDEA-4299-9C3A-B4CA87B5F0CC}" sibTransId="{9118369E-8BE7-4129-B1CB-ABE5378AD7B5}"/>
    <dgm:cxn modelId="{00051361-4218-48F2-9BCB-F99A2821AFBE}" type="presOf" srcId="{269AF916-6A51-423A-BB14-D8A94D92F7A6}" destId="{B9D78632-8441-4B0B-B158-0DB2057DEF08}" srcOrd="0" destOrd="0" presId="urn:microsoft.com/office/officeart/2005/8/layout/matrix1"/>
    <dgm:cxn modelId="{3A2C571E-6929-4134-82B8-A0EBD88C7669}" type="presOf" srcId="{269AF916-6A51-423A-BB14-D8A94D92F7A6}" destId="{8F806823-C363-4A8F-87F5-61508C8A6CCF}" srcOrd="1" destOrd="0" presId="urn:microsoft.com/office/officeart/2005/8/layout/matrix1"/>
    <dgm:cxn modelId="{3ADBAA0F-FFE0-4AC8-A4A4-5C756CCCBB88}" type="presOf" srcId="{C265FB85-5DA5-4788-A781-B481D6AB0EED}" destId="{D96429A1-5B33-4BD7-93A7-982AE4FFB74B}" srcOrd="0" destOrd="0" presId="urn:microsoft.com/office/officeart/2005/8/layout/matrix1"/>
    <dgm:cxn modelId="{CF3ACD5D-6A66-4107-9E86-63F9F0329E22}" type="presOf" srcId="{5D368DB6-D35E-42ED-AEC8-8332D27A7272}" destId="{336A01DC-321B-496B-A9E7-7DCDEC2409F4}" srcOrd="0" destOrd="0" presId="urn:microsoft.com/office/officeart/2005/8/layout/matrix1"/>
    <dgm:cxn modelId="{AA9D2A9A-BF59-4421-9D26-27C95E1313FC}" srcId="{C265FB85-5DA5-4788-A781-B481D6AB0EED}" destId="{0074A2DD-26C1-422E-BB3E-B137B3DECCE2}" srcOrd="0" destOrd="0" parTransId="{B2A79076-C7BE-4112-99B7-AE3F69477CE9}" sibTransId="{2008977F-C812-4D8E-AB99-4B08657F0874}"/>
    <dgm:cxn modelId="{6EBB1C4E-BF7A-4F22-954C-0410B2BAAB72}" type="presOf" srcId="{4335D336-EEDE-4407-9DEA-C13D5C8B6F11}" destId="{9F0D49AF-2D3D-4768-92D2-780628BAD0DF}" srcOrd="1" destOrd="0" presId="urn:microsoft.com/office/officeart/2005/8/layout/matrix1"/>
    <dgm:cxn modelId="{35CED001-6416-4E3B-B64D-EE4E5D26723C}" type="presOf" srcId="{4335D336-EEDE-4407-9DEA-C13D5C8B6F11}" destId="{22A1F800-7088-4887-9B87-BDA776D2EB71}" srcOrd="0" destOrd="0" presId="urn:microsoft.com/office/officeart/2005/8/layout/matrix1"/>
    <dgm:cxn modelId="{FEBF4F34-E347-4128-8C41-BC8A7A294361}" type="presOf" srcId="{0074A2DD-26C1-422E-BB3E-B137B3DECCE2}" destId="{156C5058-CEDD-47D2-A076-2F0D98B07E21}" srcOrd="1" destOrd="0" presId="urn:microsoft.com/office/officeart/2005/8/layout/matrix1"/>
    <dgm:cxn modelId="{7EABE689-0ABF-4CFA-850F-C09C6366E2F4}" srcId="{C265FB85-5DA5-4788-A781-B481D6AB0EED}" destId="{4335D336-EEDE-4407-9DEA-C13D5C8B6F11}" srcOrd="2" destOrd="0" parTransId="{EC086419-9AD0-40B5-A66E-5F94BFB3B273}" sibTransId="{965BE190-776A-4186-9349-EC7588648ED3}"/>
    <dgm:cxn modelId="{485FD822-5DB6-4616-A2D5-4CFF38D8CDEB}" type="presOf" srcId="{0074A2DD-26C1-422E-BB3E-B137B3DECCE2}" destId="{428322D5-68F4-4DFA-9EC0-AA77615691D5}" srcOrd="0" destOrd="0" presId="urn:microsoft.com/office/officeart/2005/8/layout/matrix1"/>
    <dgm:cxn modelId="{E8A33CA3-B26D-41AE-98DA-8A6FEC83C744}" srcId="{C265FB85-5DA5-4788-A781-B481D6AB0EED}" destId="{8CA873A5-98A3-4F0F-B415-31A3607F4281}" srcOrd="1" destOrd="0" parTransId="{591726F3-0221-4E7D-A862-8425CEB9089F}" sibTransId="{28AA5281-D42D-4DED-AFBC-C02360248EB6}"/>
    <dgm:cxn modelId="{D95A00A9-D4FD-46FE-82EE-C25209A98C54}" type="presOf" srcId="{8CA873A5-98A3-4F0F-B415-31A3607F4281}" destId="{4FE0FABA-9EAE-43D6-96D8-878592AB9391}" srcOrd="1" destOrd="0" presId="urn:microsoft.com/office/officeart/2005/8/layout/matrix1"/>
    <dgm:cxn modelId="{8C146C27-47C2-48C9-A717-EF1480775360}" type="presParOf" srcId="{336A01DC-321B-496B-A9E7-7DCDEC2409F4}" destId="{6C781E66-3CFC-4346-A312-AC916E5DE593}" srcOrd="0" destOrd="0" presId="urn:microsoft.com/office/officeart/2005/8/layout/matrix1"/>
    <dgm:cxn modelId="{CBD59ACE-DA29-4FCC-B1C6-C37F2BCD0B7C}" type="presParOf" srcId="{6C781E66-3CFC-4346-A312-AC916E5DE593}" destId="{428322D5-68F4-4DFA-9EC0-AA77615691D5}" srcOrd="0" destOrd="0" presId="urn:microsoft.com/office/officeart/2005/8/layout/matrix1"/>
    <dgm:cxn modelId="{DA90DFCD-207E-4C4B-8F74-0165568E05C2}" type="presParOf" srcId="{6C781E66-3CFC-4346-A312-AC916E5DE593}" destId="{156C5058-CEDD-47D2-A076-2F0D98B07E21}" srcOrd="1" destOrd="0" presId="urn:microsoft.com/office/officeart/2005/8/layout/matrix1"/>
    <dgm:cxn modelId="{47DE0E70-BED9-46EA-8164-8A84A7A58464}" type="presParOf" srcId="{6C781E66-3CFC-4346-A312-AC916E5DE593}" destId="{31DC1CE1-BFCB-4AB9-A89A-FC7A2AAB76E6}" srcOrd="2" destOrd="0" presId="urn:microsoft.com/office/officeart/2005/8/layout/matrix1"/>
    <dgm:cxn modelId="{4D12B47C-8F9C-4A94-B4AF-33BDED45DB2F}" type="presParOf" srcId="{6C781E66-3CFC-4346-A312-AC916E5DE593}" destId="{4FE0FABA-9EAE-43D6-96D8-878592AB9391}" srcOrd="3" destOrd="0" presId="urn:microsoft.com/office/officeart/2005/8/layout/matrix1"/>
    <dgm:cxn modelId="{FC43CF1A-3610-4F3F-B8C5-1CED171B7BD7}" type="presParOf" srcId="{6C781E66-3CFC-4346-A312-AC916E5DE593}" destId="{22A1F800-7088-4887-9B87-BDA776D2EB71}" srcOrd="4" destOrd="0" presId="urn:microsoft.com/office/officeart/2005/8/layout/matrix1"/>
    <dgm:cxn modelId="{0808A730-B48A-429C-BF0F-D933E5284107}" type="presParOf" srcId="{6C781E66-3CFC-4346-A312-AC916E5DE593}" destId="{9F0D49AF-2D3D-4768-92D2-780628BAD0DF}" srcOrd="5" destOrd="0" presId="urn:microsoft.com/office/officeart/2005/8/layout/matrix1"/>
    <dgm:cxn modelId="{E1107FDC-8FF4-47CA-A21F-99D5B9201293}" type="presParOf" srcId="{6C781E66-3CFC-4346-A312-AC916E5DE593}" destId="{B9D78632-8441-4B0B-B158-0DB2057DEF08}" srcOrd="6" destOrd="0" presId="urn:microsoft.com/office/officeart/2005/8/layout/matrix1"/>
    <dgm:cxn modelId="{839B8076-036D-4BE1-8D4C-8AEBF798E64A}" type="presParOf" srcId="{6C781E66-3CFC-4346-A312-AC916E5DE593}" destId="{8F806823-C363-4A8F-87F5-61508C8A6CCF}" srcOrd="7" destOrd="0" presId="urn:microsoft.com/office/officeart/2005/8/layout/matrix1"/>
    <dgm:cxn modelId="{F60473CB-DFC3-49B6-86FD-262485CDCCDC}" type="presParOf" srcId="{336A01DC-321B-496B-A9E7-7DCDEC2409F4}" destId="{D96429A1-5B33-4BD7-93A7-982AE4FFB74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1D876C-D6D2-4ED5-8C63-CB2AAB5DE15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l-GR"/>
        </a:p>
      </dgm:t>
    </dgm:pt>
    <dgm:pt modelId="{77252926-EC6D-4675-BD2A-4B6E333DEC6A}">
      <dgm:prSet phldrT="[Κείμενο]"/>
      <dgm:spPr/>
      <dgm:t>
        <a:bodyPr/>
        <a:lstStyle/>
        <a:p>
          <a:r>
            <a:rPr lang="el-GR" b="1" u="sng" dirty="0" smtClean="0">
              <a:solidFill>
                <a:srgbClr val="FF0000"/>
              </a:solidFill>
              <a:effectLst>
                <a:outerShdw blurRad="38100" dist="38100" dir="2700000" algn="tl">
                  <a:srgbClr val="000000">
                    <a:alpha val="43137"/>
                  </a:srgbClr>
                </a:outerShdw>
              </a:effectLst>
              <a:latin typeface="Comic Sans MS" pitchFamily="66" charset="0"/>
            </a:rPr>
            <a:t>Διατάσεις</a:t>
          </a:r>
          <a:endParaRPr lang="el-GR" b="1" u="sng" dirty="0">
            <a:solidFill>
              <a:srgbClr val="FF0000"/>
            </a:solidFill>
            <a:effectLst>
              <a:outerShdw blurRad="38100" dist="38100" dir="2700000" algn="tl">
                <a:srgbClr val="000000">
                  <a:alpha val="43137"/>
                </a:srgbClr>
              </a:outerShdw>
            </a:effectLst>
            <a:latin typeface="Comic Sans MS" pitchFamily="66" charset="0"/>
          </a:endParaRPr>
        </a:p>
      </dgm:t>
    </dgm:pt>
    <dgm:pt modelId="{F6C8675C-5CB0-4FDC-9CEC-3E1DB93581BA}" type="parTrans" cxnId="{F37D69B4-169C-4100-BCCA-645166A28078}">
      <dgm:prSet/>
      <dgm:spPr/>
      <dgm:t>
        <a:bodyPr/>
        <a:lstStyle/>
        <a:p>
          <a:endParaRPr lang="el-GR"/>
        </a:p>
      </dgm:t>
    </dgm:pt>
    <dgm:pt modelId="{9A557C91-8C4F-4E7C-967E-D8D2ACDE262A}" type="sibTrans" cxnId="{F37D69B4-169C-4100-BCCA-645166A28078}">
      <dgm:prSet/>
      <dgm:spPr/>
      <dgm:t>
        <a:bodyPr/>
        <a:lstStyle/>
        <a:p>
          <a:endParaRPr lang="el-GR"/>
        </a:p>
      </dgm:t>
    </dgm:pt>
    <dgm:pt modelId="{FE82AD48-4F80-4032-AF1B-797D25DDF18F}">
      <dgm:prSet phldrT="[Κείμενο]" custT="1"/>
      <dgm:spPr>
        <a:solidFill>
          <a:srgbClr val="996633"/>
        </a:solidFill>
      </dgm:spPr>
      <dgm:t>
        <a:bodyPr/>
        <a:lstStyle/>
        <a:p>
          <a:r>
            <a:rPr lang="el-GR" sz="2000" b="1" dirty="0" smtClean="0">
              <a:effectLst>
                <a:outerShdw blurRad="38100" dist="38100" dir="2700000" algn="tl">
                  <a:srgbClr val="000000">
                    <a:alpha val="43137"/>
                  </a:srgbClr>
                </a:outerShdw>
              </a:effectLst>
              <a:latin typeface="Comic Sans MS" pitchFamily="66" charset="0"/>
            </a:rPr>
            <a:t>Κλωτσιά σε ύψος ανάλογα με την προσωπική ευλυγισία  </a:t>
          </a:r>
          <a:endParaRPr lang="el-GR" sz="2000" b="1" dirty="0">
            <a:effectLst>
              <a:outerShdw blurRad="38100" dist="38100" dir="2700000" algn="tl">
                <a:srgbClr val="000000">
                  <a:alpha val="43137"/>
                </a:srgbClr>
              </a:outerShdw>
            </a:effectLst>
            <a:latin typeface="Comic Sans MS" pitchFamily="66" charset="0"/>
          </a:endParaRPr>
        </a:p>
      </dgm:t>
    </dgm:pt>
    <dgm:pt modelId="{A00836C3-9D22-4B9C-BE5E-7A16116C4A9E}" type="parTrans" cxnId="{39C628C0-3F3E-49D2-B309-4B7FD9BACAE2}">
      <dgm:prSet/>
      <dgm:spPr/>
      <dgm:t>
        <a:bodyPr/>
        <a:lstStyle/>
        <a:p>
          <a:endParaRPr lang="el-GR"/>
        </a:p>
      </dgm:t>
    </dgm:pt>
    <dgm:pt modelId="{9EBCD3FE-C126-4605-9BC8-AAEC68A8175F}" type="sibTrans" cxnId="{39C628C0-3F3E-49D2-B309-4B7FD9BACAE2}">
      <dgm:prSet/>
      <dgm:spPr/>
      <dgm:t>
        <a:bodyPr/>
        <a:lstStyle/>
        <a:p>
          <a:endParaRPr lang="el-GR"/>
        </a:p>
      </dgm:t>
    </dgm:pt>
    <dgm:pt modelId="{9A61A619-FF60-4F24-9281-6AA874C4D7FE}">
      <dgm:prSet phldrT="[Κείμενο]" custT="1"/>
      <dgm:spPr>
        <a:solidFill>
          <a:srgbClr val="92D050"/>
        </a:solidFill>
      </dgm:spPr>
      <dgm:t>
        <a:bodyPr/>
        <a:lstStyle/>
        <a:p>
          <a:r>
            <a:rPr lang="el-GR" sz="2000" b="1" dirty="0" smtClean="0">
              <a:effectLst>
                <a:outerShdw blurRad="38100" dist="38100" dir="2700000" algn="tl">
                  <a:srgbClr val="000000">
                    <a:alpha val="43137"/>
                  </a:srgbClr>
                </a:outerShdw>
              </a:effectLst>
              <a:latin typeface="Comic Sans MS" pitchFamily="66" charset="0"/>
            </a:rPr>
            <a:t>Εκτάσεις κορμού</a:t>
          </a:r>
          <a:endParaRPr lang="el-GR" sz="2000" b="1" dirty="0">
            <a:effectLst>
              <a:outerShdw blurRad="38100" dist="38100" dir="2700000" algn="tl">
                <a:srgbClr val="000000">
                  <a:alpha val="43137"/>
                </a:srgbClr>
              </a:outerShdw>
            </a:effectLst>
            <a:latin typeface="Comic Sans MS" pitchFamily="66" charset="0"/>
          </a:endParaRPr>
        </a:p>
      </dgm:t>
    </dgm:pt>
    <dgm:pt modelId="{F023582C-E6B8-4280-917A-4E996F561D77}" type="parTrans" cxnId="{529A1659-C67C-4311-90FA-5E7DFE57694C}">
      <dgm:prSet/>
      <dgm:spPr/>
      <dgm:t>
        <a:bodyPr/>
        <a:lstStyle/>
        <a:p>
          <a:endParaRPr lang="el-GR"/>
        </a:p>
      </dgm:t>
    </dgm:pt>
    <dgm:pt modelId="{D13CFA55-6796-4042-AA70-46B77CD084FB}" type="sibTrans" cxnId="{529A1659-C67C-4311-90FA-5E7DFE57694C}">
      <dgm:prSet/>
      <dgm:spPr/>
      <dgm:t>
        <a:bodyPr/>
        <a:lstStyle/>
        <a:p>
          <a:endParaRPr lang="el-GR"/>
        </a:p>
      </dgm:t>
    </dgm:pt>
    <dgm:pt modelId="{A4CFE5B1-BCAA-4BC4-9D0A-C0F6A06A95B2}">
      <dgm:prSet phldrT="[Κείμενο]" custT="1"/>
      <dgm:spPr>
        <a:solidFill>
          <a:srgbClr val="C25CBB"/>
        </a:solidFill>
      </dgm:spPr>
      <dgm:t>
        <a:bodyPr anchor="t"/>
        <a:lstStyle/>
        <a:p>
          <a:r>
            <a:rPr lang="el-GR" sz="2000" b="1" dirty="0" smtClean="0">
              <a:effectLst>
                <a:outerShdw blurRad="38100" dist="38100" dir="2700000" algn="tl">
                  <a:srgbClr val="000000">
                    <a:alpha val="43137"/>
                  </a:srgbClr>
                </a:outerShdw>
              </a:effectLst>
              <a:latin typeface="Comic Sans MS" pitchFamily="66" charset="0"/>
            </a:rPr>
            <a:t>Διάταση</a:t>
          </a:r>
          <a:r>
            <a:rPr lang="el-GR" sz="2000" b="1" baseline="0" dirty="0" smtClean="0">
              <a:effectLst>
                <a:outerShdw blurRad="38100" dist="38100" dir="2700000" algn="tl">
                  <a:srgbClr val="000000">
                    <a:alpha val="43137"/>
                  </a:srgbClr>
                </a:outerShdw>
              </a:effectLst>
              <a:latin typeface="Comic Sans MS" pitchFamily="66" charset="0"/>
            </a:rPr>
            <a:t> προσαγωγών</a:t>
          </a:r>
          <a:endParaRPr lang="el-GR" sz="2000" b="1" dirty="0">
            <a:effectLst>
              <a:outerShdw blurRad="38100" dist="38100" dir="2700000" algn="tl">
                <a:srgbClr val="000000">
                  <a:alpha val="43137"/>
                </a:srgbClr>
              </a:outerShdw>
            </a:effectLst>
            <a:latin typeface="Comic Sans MS" pitchFamily="66" charset="0"/>
          </a:endParaRPr>
        </a:p>
      </dgm:t>
    </dgm:pt>
    <dgm:pt modelId="{1164F04B-22B1-40CF-A8C0-7956E76956C3}" type="parTrans" cxnId="{B5BDB7AE-815D-413E-A3DD-A4B897068214}">
      <dgm:prSet/>
      <dgm:spPr/>
      <dgm:t>
        <a:bodyPr/>
        <a:lstStyle/>
        <a:p>
          <a:endParaRPr lang="el-GR"/>
        </a:p>
      </dgm:t>
    </dgm:pt>
    <dgm:pt modelId="{7F57D2E4-C332-4A2D-A081-B51222A23438}" type="sibTrans" cxnId="{B5BDB7AE-815D-413E-A3DD-A4B897068214}">
      <dgm:prSet/>
      <dgm:spPr/>
      <dgm:t>
        <a:bodyPr/>
        <a:lstStyle/>
        <a:p>
          <a:endParaRPr lang="el-GR"/>
        </a:p>
      </dgm:t>
    </dgm:pt>
    <dgm:pt modelId="{8118BB46-9825-4281-8B3F-21CA2BB09144}">
      <dgm:prSet phldrT="[Κείμενο]" custT="1"/>
      <dgm:spPr/>
      <dgm:t>
        <a:bodyPr anchor="t"/>
        <a:lstStyle/>
        <a:p>
          <a:pPr algn="ctr"/>
          <a:r>
            <a:rPr lang="el-GR" sz="2000" b="1" dirty="0" smtClean="0">
              <a:effectLst>
                <a:outerShdw blurRad="38100" dist="38100" dir="2700000" algn="tl">
                  <a:srgbClr val="000000">
                    <a:alpha val="43137"/>
                  </a:srgbClr>
                </a:outerShdw>
              </a:effectLst>
              <a:latin typeface="Comic Sans MS" pitchFamily="66" charset="0"/>
            </a:rPr>
            <a:t>Πρόσθιες Προβολές </a:t>
          </a:r>
          <a:endParaRPr lang="el-GR" sz="2000" dirty="0"/>
        </a:p>
      </dgm:t>
    </dgm:pt>
    <dgm:pt modelId="{0A0BFE78-8FA2-402A-8802-EE8FF4902888}" type="parTrans" cxnId="{39CA1749-654C-49A8-9FCA-BC7B31432C50}">
      <dgm:prSet/>
      <dgm:spPr/>
      <dgm:t>
        <a:bodyPr/>
        <a:lstStyle/>
        <a:p>
          <a:endParaRPr lang="el-GR"/>
        </a:p>
      </dgm:t>
    </dgm:pt>
    <dgm:pt modelId="{50C9B2BB-3BF4-400E-902A-CF8E85E5DAC2}" type="sibTrans" cxnId="{39CA1749-654C-49A8-9FCA-BC7B31432C50}">
      <dgm:prSet/>
      <dgm:spPr/>
      <dgm:t>
        <a:bodyPr/>
        <a:lstStyle/>
        <a:p>
          <a:endParaRPr lang="el-GR"/>
        </a:p>
      </dgm:t>
    </dgm:pt>
    <dgm:pt modelId="{9A4BC646-27C6-499C-99E7-DEB5129B7B62}">
      <dgm:prSet/>
      <dgm:spPr/>
      <dgm:t>
        <a:bodyPr/>
        <a:lstStyle/>
        <a:p>
          <a:endParaRPr lang="el-GR"/>
        </a:p>
      </dgm:t>
    </dgm:pt>
    <dgm:pt modelId="{75E04AF7-F992-4568-B89A-061F1DE38868}" type="parTrans" cxnId="{66F3BD4C-0AE0-4D12-B5AF-D867F71D877A}">
      <dgm:prSet/>
      <dgm:spPr/>
      <dgm:t>
        <a:bodyPr/>
        <a:lstStyle/>
        <a:p>
          <a:endParaRPr lang="el-GR"/>
        </a:p>
      </dgm:t>
    </dgm:pt>
    <dgm:pt modelId="{D4DCC073-73C6-455D-81EF-7085316C769F}" type="sibTrans" cxnId="{66F3BD4C-0AE0-4D12-B5AF-D867F71D877A}">
      <dgm:prSet/>
      <dgm:spPr/>
      <dgm:t>
        <a:bodyPr/>
        <a:lstStyle/>
        <a:p>
          <a:endParaRPr lang="el-GR"/>
        </a:p>
      </dgm:t>
    </dgm:pt>
    <dgm:pt modelId="{24CB9530-639A-423A-B749-0E46558DD059}">
      <dgm:prSet/>
      <dgm:spPr/>
      <dgm:t>
        <a:bodyPr/>
        <a:lstStyle/>
        <a:p>
          <a:endParaRPr lang="el-GR"/>
        </a:p>
      </dgm:t>
    </dgm:pt>
    <dgm:pt modelId="{13D649F8-F0A9-4640-9CBD-310DB2F33249}" type="parTrans" cxnId="{C75CABFF-3505-499C-97C7-906DDDEC8F51}">
      <dgm:prSet/>
      <dgm:spPr/>
      <dgm:t>
        <a:bodyPr/>
        <a:lstStyle/>
        <a:p>
          <a:endParaRPr lang="el-GR"/>
        </a:p>
      </dgm:t>
    </dgm:pt>
    <dgm:pt modelId="{09F00FF7-04D2-4FDE-91AF-24D0B3B49B28}" type="sibTrans" cxnId="{C75CABFF-3505-499C-97C7-906DDDEC8F51}">
      <dgm:prSet/>
      <dgm:spPr/>
      <dgm:t>
        <a:bodyPr/>
        <a:lstStyle/>
        <a:p>
          <a:endParaRPr lang="el-GR"/>
        </a:p>
      </dgm:t>
    </dgm:pt>
    <dgm:pt modelId="{09DA578A-FB2E-41BF-BA31-330CD36D72DC}">
      <dgm:prSet/>
      <dgm:spPr/>
      <dgm:t>
        <a:bodyPr/>
        <a:lstStyle/>
        <a:p>
          <a:endParaRPr lang="el-GR"/>
        </a:p>
      </dgm:t>
    </dgm:pt>
    <dgm:pt modelId="{9ABCBDA4-EB5B-4FAA-B4DF-5A881C28AE24}" type="parTrans" cxnId="{7A5B7251-9985-411D-AA5C-AE88D4A23E43}">
      <dgm:prSet/>
      <dgm:spPr/>
      <dgm:t>
        <a:bodyPr/>
        <a:lstStyle/>
        <a:p>
          <a:endParaRPr lang="el-GR"/>
        </a:p>
      </dgm:t>
    </dgm:pt>
    <dgm:pt modelId="{DA5F8D68-A337-43F4-A492-1AE547187AA7}" type="sibTrans" cxnId="{7A5B7251-9985-411D-AA5C-AE88D4A23E43}">
      <dgm:prSet/>
      <dgm:spPr/>
      <dgm:t>
        <a:bodyPr/>
        <a:lstStyle/>
        <a:p>
          <a:endParaRPr lang="el-GR"/>
        </a:p>
      </dgm:t>
    </dgm:pt>
    <dgm:pt modelId="{FB5163E6-8E8F-48E0-8923-96F29EFB7D9C}" type="pres">
      <dgm:prSet presAssocID="{161D876C-D6D2-4ED5-8C63-CB2AAB5DE155}" presName="diagram" presStyleCnt="0">
        <dgm:presLayoutVars>
          <dgm:chMax val="1"/>
          <dgm:dir/>
          <dgm:animLvl val="ctr"/>
          <dgm:resizeHandles val="exact"/>
        </dgm:presLayoutVars>
      </dgm:prSet>
      <dgm:spPr/>
      <dgm:t>
        <a:bodyPr/>
        <a:lstStyle/>
        <a:p>
          <a:endParaRPr lang="el-GR"/>
        </a:p>
      </dgm:t>
    </dgm:pt>
    <dgm:pt modelId="{B2BA271F-C416-418E-A3AA-A7914D1D46CB}" type="pres">
      <dgm:prSet presAssocID="{161D876C-D6D2-4ED5-8C63-CB2AAB5DE155}" presName="matrix" presStyleCnt="0"/>
      <dgm:spPr/>
    </dgm:pt>
    <dgm:pt modelId="{379DAAC8-DE23-4559-8FCF-56D9336C3609}" type="pres">
      <dgm:prSet presAssocID="{161D876C-D6D2-4ED5-8C63-CB2AAB5DE155}" presName="tile1" presStyleLbl="node1" presStyleIdx="0" presStyleCnt="4"/>
      <dgm:spPr/>
      <dgm:t>
        <a:bodyPr/>
        <a:lstStyle/>
        <a:p>
          <a:endParaRPr lang="el-GR"/>
        </a:p>
      </dgm:t>
    </dgm:pt>
    <dgm:pt modelId="{59028AF7-B68B-4E38-BEFE-B7E0D05060F4}" type="pres">
      <dgm:prSet presAssocID="{161D876C-D6D2-4ED5-8C63-CB2AAB5DE155}" presName="tile1text" presStyleLbl="node1" presStyleIdx="0" presStyleCnt="4">
        <dgm:presLayoutVars>
          <dgm:chMax val="0"/>
          <dgm:chPref val="0"/>
          <dgm:bulletEnabled val="1"/>
        </dgm:presLayoutVars>
      </dgm:prSet>
      <dgm:spPr/>
      <dgm:t>
        <a:bodyPr/>
        <a:lstStyle/>
        <a:p>
          <a:endParaRPr lang="el-GR"/>
        </a:p>
      </dgm:t>
    </dgm:pt>
    <dgm:pt modelId="{E00382C9-7C02-455A-867E-BEB5C0AF8819}" type="pres">
      <dgm:prSet presAssocID="{161D876C-D6D2-4ED5-8C63-CB2AAB5DE155}" presName="tile2" presStyleLbl="node1" presStyleIdx="1" presStyleCnt="4"/>
      <dgm:spPr/>
      <dgm:t>
        <a:bodyPr/>
        <a:lstStyle/>
        <a:p>
          <a:endParaRPr lang="el-GR"/>
        </a:p>
      </dgm:t>
    </dgm:pt>
    <dgm:pt modelId="{93FFCD9E-2B1D-44F4-A04D-1DA6D173445B}" type="pres">
      <dgm:prSet presAssocID="{161D876C-D6D2-4ED5-8C63-CB2AAB5DE155}" presName="tile2text" presStyleLbl="node1" presStyleIdx="1" presStyleCnt="4">
        <dgm:presLayoutVars>
          <dgm:chMax val="0"/>
          <dgm:chPref val="0"/>
          <dgm:bulletEnabled val="1"/>
        </dgm:presLayoutVars>
      </dgm:prSet>
      <dgm:spPr/>
      <dgm:t>
        <a:bodyPr/>
        <a:lstStyle/>
        <a:p>
          <a:endParaRPr lang="el-GR"/>
        </a:p>
      </dgm:t>
    </dgm:pt>
    <dgm:pt modelId="{8F45271B-8F10-4574-B88E-9524D1535DB0}" type="pres">
      <dgm:prSet presAssocID="{161D876C-D6D2-4ED5-8C63-CB2AAB5DE155}" presName="tile3" presStyleLbl="node1" presStyleIdx="2" presStyleCnt="4"/>
      <dgm:spPr/>
      <dgm:t>
        <a:bodyPr/>
        <a:lstStyle/>
        <a:p>
          <a:endParaRPr lang="el-GR"/>
        </a:p>
      </dgm:t>
    </dgm:pt>
    <dgm:pt modelId="{CBDB465D-685C-4A5A-BBB7-451272D87D60}" type="pres">
      <dgm:prSet presAssocID="{161D876C-D6D2-4ED5-8C63-CB2AAB5DE155}" presName="tile3text" presStyleLbl="node1" presStyleIdx="2" presStyleCnt="4">
        <dgm:presLayoutVars>
          <dgm:chMax val="0"/>
          <dgm:chPref val="0"/>
          <dgm:bulletEnabled val="1"/>
        </dgm:presLayoutVars>
      </dgm:prSet>
      <dgm:spPr/>
      <dgm:t>
        <a:bodyPr/>
        <a:lstStyle/>
        <a:p>
          <a:endParaRPr lang="el-GR"/>
        </a:p>
      </dgm:t>
    </dgm:pt>
    <dgm:pt modelId="{6D4EECA5-019A-4A21-AFC0-D4784795AA25}" type="pres">
      <dgm:prSet presAssocID="{161D876C-D6D2-4ED5-8C63-CB2AAB5DE155}" presName="tile4" presStyleLbl="node1" presStyleIdx="3" presStyleCnt="4"/>
      <dgm:spPr/>
      <dgm:t>
        <a:bodyPr/>
        <a:lstStyle/>
        <a:p>
          <a:endParaRPr lang="el-GR"/>
        </a:p>
      </dgm:t>
    </dgm:pt>
    <dgm:pt modelId="{9E73543F-6D74-4130-B4A4-A752480CA736}" type="pres">
      <dgm:prSet presAssocID="{161D876C-D6D2-4ED5-8C63-CB2AAB5DE155}" presName="tile4text" presStyleLbl="node1" presStyleIdx="3" presStyleCnt="4">
        <dgm:presLayoutVars>
          <dgm:chMax val="0"/>
          <dgm:chPref val="0"/>
          <dgm:bulletEnabled val="1"/>
        </dgm:presLayoutVars>
      </dgm:prSet>
      <dgm:spPr/>
      <dgm:t>
        <a:bodyPr/>
        <a:lstStyle/>
        <a:p>
          <a:endParaRPr lang="el-GR"/>
        </a:p>
      </dgm:t>
    </dgm:pt>
    <dgm:pt modelId="{8407DBF2-86E9-40AC-9419-FBA16204F7C1}" type="pres">
      <dgm:prSet presAssocID="{161D876C-D6D2-4ED5-8C63-CB2AAB5DE155}" presName="centerTile" presStyleLbl="fgShp" presStyleIdx="0" presStyleCnt="1">
        <dgm:presLayoutVars>
          <dgm:chMax val="0"/>
          <dgm:chPref val="0"/>
        </dgm:presLayoutVars>
      </dgm:prSet>
      <dgm:spPr/>
      <dgm:t>
        <a:bodyPr/>
        <a:lstStyle/>
        <a:p>
          <a:endParaRPr lang="el-GR"/>
        </a:p>
      </dgm:t>
    </dgm:pt>
  </dgm:ptLst>
  <dgm:cxnLst>
    <dgm:cxn modelId="{39CA1749-654C-49A8-9FCA-BC7B31432C50}" srcId="{77252926-EC6D-4675-BD2A-4B6E333DEC6A}" destId="{8118BB46-9825-4281-8B3F-21CA2BB09144}" srcOrd="3" destOrd="0" parTransId="{0A0BFE78-8FA2-402A-8802-EE8FF4902888}" sibTransId="{50C9B2BB-3BF4-400E-902A-CF8E85E5DAC2}"/>
    <dgm:cxn modelId="{065C6CD3-FC29-431B-8AC4-94BB755AA22A}" type="presOf" srcId="{9A61A619-FF60-4F24-9281-6AA874C4D7FE}" destId="{E00382C9-7C02-455A-867E-BEB5C0AF8819}" srcOrd="0" destOrd="0" presId="urn:microsoft.com/office/officeart/2005/8/layout/matrix1"/>
    <dgm:cxn modelId="{EB509AA3-0AE4-4218-B31F-BB8F68EF4DCD}" type="presOf" srcId="{A4CFE5B1-BCAA-4BC4-9D0A-C0F6A06A95B2}" destId="{CBDB465D-685C-4A5A-BBB7-451272D87D60}" srcOrd="1" destOrd="0" presId="urn:microsoft.com/office/officeart/2005/8/layout/matrix1"/>
    <dgm:cxn modelId="{B5BDB7AE-815D-413E-A3DD-A4B897068214}" srcId="{77252926-EC6D-4675-BD2A-4B6E333DEC6A}" destId="{A4CFE5B1-BCAA-4BC4-9D0A-C0F6A06A95B2}" srcOrd="2" destOrd="0" parTransId="{1164F04B-22B1-40CF-A8C0-7956E76956C3}" sibTransId="{7F57D2E4-C332-4A2D-A081-B51222A23438}"/>
    <dgm:cxn modelId="{E9665184-7F4F-47F7-97AD-4C9A0167B29E}" type="presOf" srcId="{FE82AD48-4F80-4032-AF1B-797D25DDF18F}" destId="{379DAAC8-DE23-4559-8FCF-56D9336C3609}" srcOrd="0" destOrd="0" presId="urn:microsoft.com/office/officeart/2005/8/layout/matrix1"/>
    <dgm:cxn modelId="{D6AE1DFC-100C-48A2-BDBF-93793AA34B2F}" type="presOf" srcId="{9A61A619-FF60-4F24-9281-6AA874C4D7FE}" destId="{93FFCD9E-2B1D-44F4-A04D-1DA6D173445B}" srcOrd="1" destOrd="0" presId="urn:microsoft.com/office/officeart/2005/8/layout/matrix1"/>
    <dgm:cxn modelId="{F37D69B4-169C-4100-BCCA-645166A28078}" srcId="{161D876C-D6D2-4ED5-8C63-CB2AAB5DE155}" destId="{77252926-EC6D-4675-BD2A-4B6E333DEC6A}" srcOrd="0" destOrd="0" parTransId="{F6C8675C-5CB0-4FDC-9CEC-3E1DB93581BA}" sibTransId="{9A557C91-8C4F-4E7C-967E-D8D2ACDE262A}"/>
    <dgm:cxn modelId="{BD5CA1A2-D18D-4093-A5CF-EF94F85B53D6}" type="presOf" srcId="{161D876C-D6D2-4ED5-8C63-CB2AAB5DE155}" destId="{FB5163E6-8E8F-48E0-8923-96F29EFB7D9C}" srcOrd="0" destOrd="0" presId="urn:microsoft.com/office/officeart/2005/8/layout/matrix1"/>
    <dgm:cxn modelId="{529A1659-C67C-4311-90FA-5E7DFE57694C}" srcId="{77252926-EC6D-4675-BD2A-4B6E333DEC6A}" destId="{9A61A619-FF60-4F24-9281-6AA874C4D7FE}" srcOrd="1" destOrd="0" parTransId="{F023582C-E6B8-4280-917A-4E996F561D77}" sibTransId="{D13CFA55-6796-4042-AA70-46B77CD084FB}"/>
    <dgm:cxn modelId="{C7E135DB-8AB3-4522-B162-E1651959F275}" type="presOf" srcId="{8118BB46-9825-4281-8B3F-21CA2BB09144}" destId="{9E73543F-6D74-4130-B4A4-A752480CA736}" srcOrd="1" destOrd="0" presId="urn:microsoft.com/office/officeart/2005/8/layout/matrix1"/>
    <dgm:cxn modelId="{55220BDE-DE0D-4581-AC5C-52A602FC26D7}" type="presOf" srcId="{FE82AD48-4F80-4032-AF1B-797D25DDF18F}" destId="{59028AF7-B68B-4E38-BEFE-B7E0D05060F4}" srcOrd="1" destOrd="0" presId="urn:microsoft.com/office/officeart/2005/8/layout/matrix1"/>
    <dgm:cxn modelId="{39C628C0-3F3E-49D2-B309-4B7FD9BACAE2}" srcId="{77252926-EC6D-4675-BD2A-4B6E333DEC6A}" destId="{FE82AD48-4F80-4032-AF1B-797D25DDF18F}" srcOrd="0" destOrd="0" parTransId="{A00836C3-9D22-4B9C-BE5E-7A16116C4A9E}" sibTransId="{9EBCD3FE-C126-4605-9BC8-AAEC68A8175F}"/>
    <dgm:cxn modelId="{A8A3B737-CD09-447F-9667-5CF6F576E398}" type="presOf" srcId="{8118BB46-9825-4281-8B3F-21CA2BB09144}" destId="{6D4EECA5-019A-4A21-AFC0-D4784795AA25}" srcOrd="0" destOrd="0" presId="urn:microsoft.com/office/officeart/2005/8/layout/matrix1"/>
    <dgm:cxn modelId="{7A5B7251-9985-411D-AA5C-AE88D4A23E43}" srcId="{77252926-EC6D-4675-BD2A-4B6E333DEC6A}" destId="{09DA578A-FB2E-41BF-BA31-330CD36D72DC}" srcOrd="4" destOrd="0" parTransId="{9ABCBDA4-EB5B-4FAA-B4DF-5A881C28AE24}" sibTransId="{DA5F8D68-A337-43F4-A492-1AE547187AA7}"/>
    <dgm:cxn modelId="{8E0D4398-FD33-4227-A1CB-57F8C9B5D33F}" type="presOf" srcId="{77252926-EC6D-4675-BD2A-4B6E333DEC6A}" destId="{8407DBF2-86E9-40AC-9419-FBA16204F7C1}" srcOrd="0" destOrd="0" presId="urn:microsoft.com/office/officeart/2005/8/layout/matrix1"/>
    <dgm:cxn modelId="{C75CABFF-3505-499C-97C7-906DDDEC8F51}" srcId="{77252926-EC6D-4675-BD2A-4B6E333DEC6A}" destId="{24CB9530-639A-423A-B749-0E46558DD059}" srcOrd="5" destOrd="0" parTransId="{13D649F8-F0A9-4640-9CBD-310DB2F33249}" sibTransId="{09F00FF7-04D2-4FDE-91AF-24D0B3B49B28}"/>
    <dgm:cxn modelId="{66F3BD4C-0AE0-4D12-B5AF-D867F71D877A}" srcId="{77252926-EC6D-4675-BD2A-4B6E333DEC6A}" destId="{9A4BC646-27C6-499C-99E7-DEB5129B7B62}" srcOrd="6" destOrd="0" parTransId="{75E04AF7-F992-4568-B89A-061F1DE38868}" sibTransId="{D4DCC073-73C6-455D-81EF-7085316C769F}"/>
    <dgm:cxn modelId="{37E4165E-A115-44B2-953F-BCC632B3341A}" type="presOf" srcId="{A4CFE5B1-BCAA-4BC4-9D0A-C0F6A06A95B2}" destId="{8F45271B-8F10-4574-B88E-9524D1535DB0}" srcOrd="0" destOrd="0" presId="urn:microsoft.com/office/officeart/2005/8/layout/matrix1"/>
    <dgm:cxn modelId="{0BA95E39-88F0-41AB-8199-569902EDC8A9}" type="presParOf" srcId="{FB5163E6-8E8F-48E0-8923-96F29EFB7D9C}" destId="{B2BA271F-C416-418E-A3AA-A7914D1D46CB}" srcOrd="0" destOrd="0" presId="urn:microsoft.com/office/officeart/2005/8/layout/matrix1"/>
    <dgm:cxn modelId="{7A01A0AE-A829-4314-B06F-11AC1DE36D34}" type="presParOf" srcId="{B2BA271F-C416-418E-A3AA-A7914D1D46CB}" destId="{379DAAC8-DE23-4559-8FCF-56D9336C3609}" srcOrd="0" destOrd="0" presId="urn:microsoft.com/office/officeart/2005/8/layout/matrix1"/>
    <dgm:cxn modelId="{C7555769-369F-4237-8794-13E772375CFC}" type="presParOf" srcId="{B2BA271F-C416-418E-A3AA-A7914D1D46CB}" destId="{59028AF7-B68B-4E38-BEFE-B7E0D05060F4}" srcOrd="1" destOrd="0" presId="urn:microsoft.com/office/officeart/2005/8/layout/matrix1"/>
    <dgm:cxn modelId="{AF85CF9E-9870-4054-90A0-9136BF268C1C}" type="presParOf" srcId="{B2BA271F-C416-418E-A3AA-A7914D1D46CB}" destId="{E00382C9-7C02-455A-867E-BEB5C0AF8819}" srcOrd="2" destOrd="0" presId="urn:microsoft.com/office/officeart/2005/8/layout/matrix1"/>
    <dgm:cxn modelId="{944D5ED1-91E9-4A12-8B7B-23A09F25B110}" type="presParOf" srcId="{B2BA271F-C416-418E-A3AA-A7914D1D46CB}" destId="{93FFCD9E-2B1D-44F4-A04D-1DA6D173445B}" srcOrd="3" destOrd="0" presId="urn:microsoft.com/office/officeart/2005/8/layout/matrix1"/>
    <dgm:cxn modelId="{8CF0AAFB-0265-4431-9724-32D1F8B778E7}" type="presParOf" srcId="{B2BA271F-C416-418E-A3AA-A7914D1D46CB}" destId="{8F45271B-8F10-4574-B88E-9524D1535DB0}" srcOrd="4" destOrd="0" presId="urn:microsoft.com/office/officeart/2005/8/layout/matrix1"/>
    <dgm:cxn modelId="{03CFED63-EB22-4C0B-AAA3-EDFBD15A32DF}" type="presParOf" srcId="{B2BA271F-C416-418E-A3AA-A7914D1D46CB}" destId="{CBDB465D-685C-4A5A-BBB7-451272D87D60}" srcOrd="5" destOrd="0" presId="urn:microsoft.com/office/officeart/2005/8/layout/matrix1"/>
    <dgm:cxn modelId="{C034B8EF-DF2D-4B23-B411-722BCFE8C2FD}" type="presParOf" srcId="{B2BA271F-C416-418E-A3AA-A7914D1D46CB}" destId="{6D4EECA5-019A-4A21-AFC0-D4784795AA25}" srcOrd="6" destOrd="0" presId="urn:microsoft.com/office/officeart/2005/8/layout/matrix1"/>
    <dgm:cxn modelId="{1DDA5594-05FE-43E1-99EE-48C69649BABB}" type="presParOf" srcId="{B2BA271F-C416-418E-A3AA-A7914D1D46CB}" destId="{9E73543F-6D74-4130-B4A4-A752480CA736}" srcOrd="7" destOrd="0" presId="urn:microsoft.com/office/officeart/2005/8/layout/matrix1"/>
    <dgm:cxn modelId="{D16B2081-AA87-4948-A056-E28363136DCC}" type="presParOf" srcId="{FB5163E6-8E8F-48E0-8923-96F29EFB7D9C}" destId="{8407DBF2-86E9-40AC-9419-FBA16204F7C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214C6F-82ED-4048-BA5A-51481487696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l-GR"/>
        </a:p>
      </dgm:t>
    </dgm:pt>
    <dgm:pt modelId="{2969D820-804E-46AB-BE2E-974F124A118B}">
      <dgm:prSet phldrT="[Κείμενο]" custT="1"/>
      <dgm:spPr/>
      <dgm:t>
        <a:bodyPr/>
        <a:lstStyle/>
        <a:p>
          <a:r>
            <a:rPr lang="el-GR" sz="1600" b="1" u="sng" dirty="0" smtClean="0">
              <a:solidFill>
                <a:srgbClr val="FF0000"/>
              </a:solidFill>
              <a:effectLst>
                <a:outerShdw blurRad="38100" dist="38100" dir="2700000" algn="tl">
                  <a:srgbClr val="000000">
                    <a:alpha val="43137"/>
                  </a:srgbClr>
                </a:outerShdw>
              </a:effectLst>
              <a:latin typeface="Comic Sans MS" pitchFamily="66" charset="0"/>
            </a:rPr>
            <a:t>ΔΙΑΤΑΣΕΙΣ</a:t>
          </a:r>
          <a:endParaRPr lang="el-GR" sz="1600" b="1" u="sng" dirty="0">
            <a:solidFill>
              <a:srgbClr val="FF0000"/>
            </a:solidFill>
            <a:effectLst>
              <a:outerShdw blurRad="38100" dist="38100" dir="2700000" algn="tl">
                <a:srgbClr val="000000">
                  <a:alpha val="43137"/>
                </a:srgbClr>
              </a:outerShdw>
            </a:effectLst>
            <a:latin typeface="Comic Sans MS" pitchFamily="66" charset="0"/>
          </a:endParaRPr>
        </a:p>
      </dgm:t>
    </dgm:pt>
    <dgm:pt modelId="{DA607625-BE38-44B3-8D73-6E82FDCC9036}" type="parTrans" cxnId="{A1645801-9745-4741-B130-2833EB66DB7F}">
      <dgm:prSet/>
      <dgm:spPr/>
      <dgm:t>
        <a:bodyPr/>
        <a:lstStyle/>
        <a:p>
          <a:endParaRPr lang="el-GR"/>
        </a:p>
      </dgm:t>
    </dgm:pt>
    <dgm:pt modelId="{55C1CAB4-7288-4986-AE07-5AA7B8F52132}" type="sibTrans" cxnId="{A1645801-9745-4741-B130-2833EB66DB7F}">
      <dgm:prSet/>
      <dgm:spPr/>
      <dgm:t>
        <a:bodyPr/>
        <a:lstStyle/>
        <a:p>
          <a:endParaRPr lang="el-GR"/>
        </a:p>
      </dgm:t>
    </dgm:pt>
    <dgm:pt modelId="{F4A4DB2A-DB89-4990-AF3E-C0294D219C44}">
      <dgm:prSet phldrT="[Κείμενο]" custT="1"/>
      <dgm:spPr>
        <a:solidFill>
          <a:srgbClr val="996633"/>
        </a:solidFill>
      </dgm:spPr>
      <dgm:t>
        <a:bodyPr anchor="ctr"/>
        <a:lstStyle/>
        <a:p>
          <a:r>
            <a:rPr lang="el-GR" sz="2000" b="1" dirty="0" smtClean="0">
              <a:effectLst>
                <a:outerShdw blurRad="38100" dist="38100" dir="2700000" algn="tl">
                  <a:srgbClr val="000000">
                    <a:alpha val="43137"/>
                  </a:srgbClr>
                </a:outerShdw>
              </a:effectLst>
              <a:latin typeface="Comic Sans MS" pitchFamily="66" charset="0"/>
            </a:rPr>
            <a:t> Διάταση τετρακέφαλων</a:t>
          </a:r>
          <a:endParaRPr lang="el-GR" sz="2000" b="1" dirty="0">
            <a:effectLst>
              <a:outerShdw blurRad="38100" dist="38100" dir="2700000" algn="tl">
                <a:srgbClr val="000000">
                  <a:alpha val="43137"/>
                </a:srgbClr>
              </a:outerShdw>
            </a:effectLst>
            <a:latin typeface="Comic Sans MS" pitchFamily="66" charset="0"/>
          </a:endParaRPr>
        </a:p>
      </dgm:t>
    </dgm:pt>
    <dgm:pt modelId="{B238D566-9EF0-4C07-8FD8-465319E6AF50}" type="parTrans" cxnId="{1767FA7C-2BD7-4791-B362-5EB078DE65C8}">
      <dgm:prSet/>
      <dgm:spPr/>
      <dgm:t>
        <a:bodyPr/>
        <a:lstStyle/>
        <a:p>
          <a:endParaRPr lang="el-GR"/>
        </a:p>
      </dgm:t>
    </dgm:pt>
    <dgm:pt modelId="{1C185002-7085-4115-9615-79BC42FC088B}" type="sibTrans" cxnId="{1767FA7C-2BD7-4791-B362-5EB078DE65C8}">
      <dgm:prSet/>
      <dgm:spPr/>
      <dgm:t>
        <a:bodyPr/>
        <a:lstStyle/>
        <a:p>
          <a:endParaRPr lang="el-GR"/>
        </a:p>
      </dgm:t>
    </dgm:pt>
    <dgm:pt modelId="{CC8CE44F-A5B2-4096-B382-DDAB3CA7FCE6}">
      <dgm:prSet phldrT="[Κείμενο]" custT="1"/>
      <dgm:spPr>
        <a:solidFill>
          <a:srgbClr val="92D050"/>
        </a:solidFill>
      </dgm:spPr>
      <dgm:t>
        <a:bodyPr anchor="b"/>
        <a:lstStyle/>
        <a:p>
          <a:r>
            <a:rPr lang="el-GR" sz="6500" dirty="0" smtClean="0"/>
            <a:t> </a:t>
          </a:r>
          <a:r>
            <a:rPr lang="el-GR" sz="1600" b="1" dirty="0" smtClean="0">
              <a:effectLst>
                <a:outerShdw blurRad="38100" dist="38100" dir="2700000" algn="tl">
                  <a:srgbClr val="000000">
                    <a:alpha val="43137"/>
                  </a:srgbClr>
                </a:outerShdw>
              </a:effectLst>
              <a:latin typeface="Comic Sans MS" pitchFamily="66" charset="0"/>
            </a:rPr>
            <a:t>διάταση τρικέφαλου βραχιόνιου </a:t>
          </a:r>
          <a:endParaRPr lang="el-GR" sz="1600" dirty="0"/>
        </a:p>
      </dgm:t>
    </dgm:pt>
    <dgm:pt modelId="{27A6C126-A508-469A-A264-EAA65D009D35}" type="parTrans" cxnId="{CF468350-1A22-4ABB-A0AD-541CD9EF662B}">
      <dgm:prSet/>
      <dgm:spPr/>
      <dgm:t>
        <a:bodyPr/>
        <a:lstStyle/>
        <a:p>
          <a:endParaRPr lang="el-GR"/>
        </a:p>
      </dgm:t>
    </dgm:pt>
    <dgm:pt modelId="{75302409-533A-4E08-97B5-CCE288533EF3}" type="sibTrans" cxnId="{CF468350-1A22-4ABB-A0AD-541CD9EF662B}">
      <dgm:prSet/>
      <dgm:spPr/>
      <dgm:t>
        <a:bodyPr/>
        <a:lstStyle/>
        <a:p>
          <a:endParaRPr lang="el-GR"/>
        </a:p>
      </dgm:t>
    </dgm:pt>
    <dgm:pt modelId="{6B3FB0FE-FB5C-468E-AE21-211578679BC7}">
      <dgm:prSet phldrT="[Κείμενο]" custT="1"/>
      <dgm:spPr>
        <a:solidFill>
          <a:srgbClr val="C25CBB"/>
        </a:solidFill>
      </dgm:spPr>
      <dgm:t>
        <a:bodyPr anchor="t"/>
        <a:lstStyle/>
        <a:p>
          <a:r>
            <a:rPr lang="el-GR" sz="2000" b="1" dirty="0" smtClean="0">
              <a:effectLst>
                <a:outerShdw blurRad="38100" dist="38100" dir="2700000" algn="tl">
                  <a:srgbClr val="000000">
                    <a:alpha val="43137"/>
                  </a:srgbClr>
                </a:outerShdw>
              </a:effectLst>
              <a:latin typeface="Comic Sans MS" pitchFamily="66" charset="0"/>
            </a:rPr>
            <a:t>Διάταση γλουτιαίων</a:t>
          </a:r>
          <a:endParaRPr lang="el-GR" sz="2000" b="1" dirty="0">
            <a:effectLst>
              <a:outerShdw blurRad="38100" dist="38100" dir="2700000" algn="tl">
                <a:srgbClr val="000000">
                  <a:alpha val="43137"/>
                </a:srgbClr>
              </a:outerShdw>
            </a:effectLst>
            <a:latin typeface="Comic Sans MS" pitchFamily="66" charset="0"/>
          </a:endParaRPr>
        </a:p>
      </dgm:t>
    </dgm:pt>
    <dgm:pt modelId="{301A63B5-0ED5-431C-B042-60FF2ACAB1D0}" type="parTrans" cxnId="{8A4EC4D4-2379-4C2B-BD71-0450F2CA6E1A}">
      <dgm:prSet/>
      <dgm:spPr/>
      <dgm:t>
        <a:bodyPr/>
        <a:lstStyle/>
        <a:p>
          <a:endParaRPr lang="el-GR"/>
        </a:p>
      </dgm:t>
    </dgm:pt>
    <dgm:pt modelId="{10D7AF1C-6BBB-417C-AFC4-B28EA33EAD25}" type="sibTrans" cxnId="{8A4EC4D4-2379-4C2B-BD71-0450F2CA6E1A}">
      <dgm:prSet/>
      <dgm:spPr/>
      <dgm:t>
        <a:bodyPr/>
        <a:lstStyle/>
        <a:p>
          <a:endParaRPr lang="el-GR"/>
        </a:p>
      </dgm:t>
    </dgm:pt>
    <dgm:pt modelId="{7DD6530F-E879-457D-91A3-FA7E21C8B677}">
      <dgm:prSet phldrT="[Κείμενο]" custT="1"/>
      <dgm:spPr/>
      <dgm:t>
        <a:bodyPr anchor="t"/>
        <a:lstStyle/>
        <a:p>
          <a:r>
            <a:rPr lang="el-GR" sz="2000" b="1" dirty="0" smtClean="0">
              <a:effectLst>
                <a:outerShdw blurRad="38100" dist="38100" dir="2700000" algn="tl">
                  <a:srgbClr val="000000">
                    <a:alpha val="43137"/>
                  </a:srgbClr>
                </a:outerShdw>
              </a:effectLst>
              <a:latin typeface="Comic Sans MS" pitchFamily="66" charset="0"/>
            </a:rPr>
            <a:t>Έκταση θώρακα</a:t>
          </a:r>
          <a:endParaRPr lang="el-GR" sz="2000" b="1" dirty="0">
            <a:effectLst>
              <a:outerShdw blurRad="38100" dist="38100" dir="2700000" algn="tl">
                <a:srgbClr val="000000">
                  <a:alpha val="43137"/>
                </a:srgbClr>
              </a:outerShdw>
            </a:effectLst>
            <a:latin typeface="Comic Sans MS" pitchFamily="66" charset="0"/>
          </a:endParaRPr>
        </a:p>
      </dgm:t>
    </dgm:pt>
    <dgm:pt modelId="{189B6491-46D8-4334-95FE-8EC304A09A61}" type="parTrans" cxnId="{FBAF7752-EB7B-4DBB-957B-AB12A6039F8F}">
      <dgm:prSet/>
      <dgm:spPr/>
      <dgm:t>
        <a:bodyPr/>
        <a:lstStyle/>
        <a:p>
          <a:endParaRPr lang="el-GR"/>
        </a:p>
      </dgm:t>
    </dgm:pt>
    <dgm:pt modelId="{06C6A37C-38BA-4788-892B-6536DC063DA4}" type="sibTrans" cxnId="{FBAF7752-EB7B-4DBB-957B-AB12A6039F8F}">
      <dgm:prSet/>
      <dgm:spPr/>
      <dgm:t>
        <a:bodyPr/>
        <a:lstStyle/>
        <a:p>
          <a:endParaRPr lang="el-GR"/>
        </a:p>
      </dgm:t>
    </dgm:pt>
    <dgm:pt modelId="{D9C4BBC7-38AA-4A5E-865F-EC4C6C04BE74}" type="pres">
      <dgm:prSet presAssocID="{FD214C6F-82ED-4048-BA5A-51481487696E}" presName="diagram" presStyleCnt="0">
        <dgm:presLayoutVars>
          <dgm:chMax val="1"/>
          <dgm:dir/>
          <dgm:animLvl val="ctr"/>
          <dgm:resizeHandles val="exact"/>
        </dgm:presLayoutVars>
      </dgm:prSet>
      <dgm:spPr/>
      <dgm:t>
        <a:bodyPr/>
        <a:lstStyle/>
        <a:p>
          <a:endParaRPr lang="el-GR"/>
        </a:p>
      </dgm:t>
    </dgm:pt>
    <dgm:pt modelId="{789692B7-300F-4D7C-892F-41918FC03C93}" type="pres">
      <dgm:prSet presAssocID="{FD214C6F-82ED-4048-BA5A-51481487696E}" presName="matrix" presStyleCnt="0"/>
      <dgm:spPr/>
    </dgm:pt>
    <dgm:pt modelId="{472FE0E9-A3B4-4F79-880E-8D2E937534AB}" type="pres">
      <dgm:prSet presAssocID="{FD214C6F-82ED-4048-BA5A-51481487696E}" presName="tile1" presStyleLbl="node1" presStyleIdx="0" presStyleCnt="4"/>
      <dgm:spPr/>
      <dgm:t>
        <a:bodyPr/>
        <a:lstStyle/>
        <a:p>
          <a:endParaRPr lang="el-GR"/>
        </a:p>
      </dgm:t>
    </dgm:pt>
    <dgm:pt modelId="{5A4CA0C4-DD3D-4A43-A6FD-D361DF61A94F}" type="pres">
      <dgm:prSet presAssocID="{FD214C6F-82ED-4048-BA5A-51481487696E}" presName="tile1text" presStyleLbl="node1" presStyleIdx="0" presStyleCnt="4">
        <dgm:presLayoutVars>
          <dgm:chMax val="0"/>
          <dgm:chPref val="0"/>
          <dgm:bulletEnabled val="1"/>
        </dgm:presLayoutVars>
      </dgm:prSet>
      <dgm:spPr/>
      <dgm:t>
        <a:bodyPr/>
        <a:lstStyle/>
        <a:p>
          <a:endParaRPr lang="el-GR"/>
        </a:p>
      </dgm:t>
    </dgm:pt>
    <dgm:pt modelId="{98D63FA5-B66A-4191-83FB-138C9C2740DB}" type="pres">
      <dgm:prSet presAssocID="{FD214C6F-82ED-4048-BA5A-51481487696E}" presName="tile2" presStyleLbl="node1" presStyleIdx="1" presStyleCnt="4"/>
      <dgm:spPr/>
      <dgm:t>
        <a:bodyPr/>
        <a:lstStyle/>
        <a:p>
          <a:endParaRPr lang="el-GR"/>
        </a:p>
      </dgm:t>
    </dgm:pt>
    <dgm:pt modelId="{40F8FE61-A429-4A37-87E5-72976AFB80A4}" type="pres">
      <dgm:prSet presAssocID="{FD214C6F-82ED-4048-BA5A-51481487696E}" presName="tile2text" presStyleLbl="node1" presStyleIdx="1" presStyleCnt="4">
        <dgm:presLayoutVars>
          <dgm:chMax val="0"/>
          <dgm:chPref val="0"/>
          <dgm:bulletEnabled val="1"/>
        </dgm:presLayoutVars>
      </dgm:prSet>
      <dgm:spPr/>
      <dgm:t>
        <a:bodyPr/>
        <a:lstStyle/>
        <a:p>
          <a:endParaRPr lang="el-GR"/>
        </a:p>
      </dgm:t>
    </dgm:pt>
    <dgm:pt modelId="{4AEF7808-4248-46CC-9AAD-A4209C374F55}" type="pres">
      <dgm:prSet presAssocID="{FD214C6F-82ED-4048-BA5A-51481487696E}" presName="tile3" presStyleLbl="node1" presStyleIdx="2" presStyleCnt="4" custLinFactNeighborX="0" custLinFactNeighborY="4904"/>
      <dgm:spPr/>
      <dgm:t>
        <a:bodyPr/>
        <a:lstStyle/>
        <a:p>
          <a:endParaRPr lang="el-GR"/>
        </a:p>
      </dgm:t>
    </dgm:pt>
    <dgm:pt modelId="{D3A2C5F8-8361-4164-8946-B0BB0DACD232}" type="pres">
      <dgm:prSet presAssocID="{FD214C6F-82ED-4048-BA5A-51481487696E}" presName="tile3text" presStyleLbl="node1" presStyleIdx="2" presStyleCnt="4">
        <dgm:presLayoutVars>
          <dgm:chMax val="0"/>
          <dgm:chPref val="0"/>
          <dgm:bulletEnabled val="1"/>
        </dgm:presLayoutVars>
      </dgm:prSet>
      <dgm:spPr/>
      <dgm:t>
        <a:bodyPr/>
        <a:lstStyle/>
        <a:p>
          <a:endParaRPr lang="el-GR"/>
        </a:p>
      </dgm:t>
    </dgm:pt>
    <dgm:pt modelId="{30DF2009-8CDE-43FF-ADB0-D9D95915E79E}" type="pres">
      <dgm:prSet presAssocID="{FD214C6F-82ED-4048-BA5A-51481487696E}" presName="tile4" presStyleLbl="node1" presStyleIdx="3" presStyleCnt="4"/>
      <dgm:spPr/>
      <dgm:t>
        <a:bodyPr/>
        <a:lstStyle/>
        <a:p>
          <a:endParaRPr lang="el-GR"/>
        </a:p>
      </dgm:t>
    </dgm:pt>
    <dgm:pt modelId="{88DC190B-96BF-42EC-9821-DE67B995AFDA}" type="pres">
      <dgm:prSet presAssocID="{FD214C6F-82ED-4048-BA5A-51481487696E}" presName="tile4text" presStyleLbl="node1" presStyleIdx="3" presStyleCnt="4">
        <dgm:presLayoutVars>
          <dgm:chMax val="0"/>
          <dgm:chPref val="0"/>
          <dgm:bulletEnabled val="1"/>
        </dgm:presLayoutVars>
      </dgm:prSet>
      <dgm:spPr/>
      <dgm:t>
        <a:bodyPr/>
        <a:lstStyle/>
        <a:p>
          <a:endParaRPr lang="el-GR"/>
        </a:p>
      </dgm:t>
    </dgm:pt>
    <dgm:pt modelId="{EF5F175F-734A-4CB8-9D25-CA653D1D129B}" type="pres">
      <dgm:prSet presAssocID="{FD214C6F-82ED-4048-BA5A-51481487696E}" presName="centerTile" presStyleLbl="fgShp" presStyleIdx="0" presStyleCnt="1" custScaleX="156896">
        <dgm:presLayoutVars>
          <dgm:chMax val="0"/>
          <dgm:chPref val="0"/>
        </dgm:presLayoutVars>
      </dgm:prSet>
      <dgm:spPr/>
      <dgm:t>
        <a:bodyPr/>
        <a:lstStyle/>
        <a:p>
          <a:endParaRPr lang="el-GR"/>
        </a:p>
      </dgm:t>
    </dgm:pt>
  </dgm:ptLst>
  <dgm:cxnLst>
    <dgm:cxn modelId="{AD295438-B59A-44CA-BA38-48E9965C37A2}" type="presOf" srcId="{F4A4DB2A-DB89-4990-AF3E-C0294D219C44}" destId="{5A4CA0C4-DD3D-4A43-A6FD-D361DF61A94F}" srcOrd="1" destOrd="0" presId="urn:microsoft.com/office/officeart/2005/8/layout/matrix1"/>
    <dgm:cxn modelId="{F02EDB1B-27C8-4BB5-AC1C-69C2F74258AA}" type="presOf" srcId="{CC8CE44F-A5B2-4096-B382-DDAB3CA7FCE6}" destId="{40F8FE61-A429-4A37-87E5-72976AFB80A4}" srcOrd="1" destOrd="0" presId="urn:microsoft.com/office/officeart/2005/8/layout/matrix1"/>
    <dgm:cxn modelId="{30C9D1D9-3B1D-4DB5-A582-7FCDE50A5D8D}" type="presOf" srcId="{2969D820-804E-46AB-BE2E-974F124A118B}" destId="{EF5F175F-734A-4CB8-9D25-CA653D1D129B}" srcOrd="0" destOrd="0" presId="urn:microsoft.com/office/officeart/2005/8/layout/matrix1"/>
    <dgm:cxn modelId="{51DDD7F6-6D81-4351-875F-A135245F7039}" type="presOf" srcId="{F4A4DB2A-DB89-4990-AF3E-C0294D219C44}" destId="{472FE0E9-A3B4-4F79-880E-8D2E937534AB}" srcOrd="0" destOrd="0" presId="urn:microsoft.com/office/officeart/2005/8/layout/matrix1"/>
    <dgm:cxn modelId="{A1645801-9745-4741-B130-2833EB66DB7F}" srcId="{FD214C6F-82ED-4048-BA5A-51481487696E}" destId="{2969D820-804E-46AB-BE2E-974F124A118B}" srcOrd="0" destOrd="0" parTransId="{DA607625-BE38-44B3-8D73-6E82FDCC9036}" sibTransId="{55C1CAB4-7288-4986-AE07-5AA7B8F52132}"/>
    <dgm:cxn modelId="{E07224D9-6EE0-4D88-96E6-9DFF3037EA54}" type="presOf" srcId="{FD214C6F-82ED-4048-BA5A-51481487696E}" destId="{D9C4BBC7-38AA-4A5E-865F-EC4C6C04BE74}" srcOrd="0" destOrd="0" presId="urn:microsoft.com/office/officeart/2005/8/layout/matrix1"/>
    <dgm:cxn modelId="{8A4EC4D4-2379-4C2B-BD71-0450F2CA6E1A}" srcId="{2969D820-804E-46AB-BE2E-974F124A118B}" destId="{6B3FB0FE-FB5C-468E-AE21-211578679BC7}" srcOrd="2" destOrd="0" parTransId="{301A63B5-0ED5-431C-B042-60FF2ACAB1D0}" sibTransId="{10D7AF1C-6BBB-417C-AFC4-B28EA33EAD25}"/>
    <dgm:cxn modelId="{61B65642-D8EE-47F7-A46D-B13495CE597B}" type="presOf" srcId="{7DD6530F-E879-457D-91A3-FA7E21C8B677}" destId="{30DF2009-8CDE-43FF-ADB0-D9D95915E79E}" srcOrd="0" destOrd="0" presId="urn:microsoft.com/office/officeart/2005/8/layout/matrix1"/>
    <dgm:cxn modelId="{A96AD3D4-9476-4481-AD8F-312B63C22400}" type="presOf" srcId="{6B3FB0FE-FB5C-468E-AE21-211578679BC7}" destId="{4AEF7808-4248-46CC-9AAD-A4209C374F55}" srcOrd="0" destOrd="0" presId="urn:microsoft.com/office/officeart/2005/8/layout/matrix1"/>
    <dgm:cxn modelId="{1767FA7C-2BD7-4791-B362-5EB078DE65C8}" srcId="{2969D820-804E-46AB-BE2E-974F124A118B}" destId="{F4A4DB2A-DB89-4990-AF3E-C0294D219C44}" srcOrd="0" destOrd="0" parTransId="{B238D566-9EF0-4C07-8FD8-465319E6AF50}" sibTransId="{1C185002-7085-4115-9615-79BC42FC088B}"/>
    <dgm:cxn modelId="{EA8B9EC5-7F16-40A2-8FE5-55E49F63A4FD}" type="presOf" srcId="{7DD6530F-E879-457D-91A3-FA7E21C8B677}" destId="{88DC190B-96BF-42EC-9821-DE67B995AFDA}" srcOrd="1" destOrd="0" presId="urn:microsoft.com/office/officeart/2005/8/layout/matrix1"/>
    <dgm:cxn modelId="{B660BBE5-7F76-441D-A175-72EFB18076D8}" type="presOf" srcId="{6B3FB0FE-FB5C-468E-AE21-211578679BC7}" destId="{D3A2C5F8-8361-4164-8946-B0BB0DACD232}" srcOrd="1" destOrd="0" presId="urn:microsoft.com/office/officeart/2005/8/layout/matrix1"/>
    <dgm:cxn modelId="{CF468350-1A22-4ABB-A0AD-541CD9EF662B}" srcId="{2969D820-804E-46AB-BE2E-974F124A118B}" destId="{CC8CE44F-A5B2-4096-B382-DDAB3CA7FCE6}" srcOrd="1" destOrd="0" parTransId="{27A6C126-A508-469A-A264-EAA65D009D35}" sibTransId="{75302409-533A-4E08-97B5-CCE288533EF3}"/>
    <dgm:cxn modelId="{40395871-8F54-4064-868D-ECE410F197A6}" type="presOf" srcId="{CC8CE44F-A5B2-4096-B382-DDAB3CA7FCE6}" destId="{98D63FA5-B66A-4191-83FB-138C9C2740DB}" srcOrd="0" destOrd="0" presId="urn:microsoft.com/office/officeart/2005/8/layout/matrix1"/>
    <dgm:cxn modelId="{FBAF7752-EB7B-4DBB-957B-AB12A6039F8F}" srcId="{2969D820-804E-46AB-BE2E-974F124A118B}" destId="{7DD6530F-E879-457D-91A3-FA7E21C8B677}" srcOrd="3" destOrd="0" parTransId="{189B6491-46D8-4334-95FE-8EC304A09A61}" sibTransId="{06C6A37C-38BA-4788-892B-6536DC063DA4}"/>
    <dgm:cxn modelId="{F2327DCD-06B3-451E-ABC1-A9B1D2D9D3F7}" type="presParOf" srcId="{D9C4BBC7-38AA-4A5E-865F-EC4C6C04BE74}" destId="{789692B7-300F-4D7C-892F-41918FC03C93}" srcOrd="0" destOrd="0" presId="urn:microsoft.com/office/officeart/2005/8/layout/matrix1"/>
    <dgm:cxn modelId="{DD5D592A-37EA-494B-89A3-3A82BD5C4585}" type="presParOf" srcId="{789692B7-300F-4D7C-892F-41918FC03C93}" destId="{472FE0E9-A3B4-4F79-880E-8D2E937534AB}" srcOrd="0" destOrd="0" presId="urn:microsoft.com/office/officeart/2005/8/layout/matrix1"/>
    <dgm:cxn modelId="{110048BE-2E50-4D63-8D3A-07A482587C7F}" type="presParOf" srcId="{789692B7-300F-4D7C-892F-41918FC03C93}" destId="{5A4CA0C4-DD3D-4A43-A6FD-D361DF61A94F}" srcOrd="1" destOrd="0" presId="urn:microsoft.com/office/officeart/2005/8/layout/matrix1"/>
    <dgm:cxn modelId="{CF47ADA6-87CB-4936-BE60-AFEA342FCBFC}" type="presParOf" srcId="{789692B7-300F-4D7C-892F-41918FC03C93}" destId="{98D63FA5-B66A-4191-83FB-138C9C2740DB}" srcOrd="2" destOrd="0" presId="urn:microsoft.com/office/officeart/2005/8/layout/matrix1"/>
    <dgm:cxn modelId="{9E161C29-B8F1-41E2-B160-71D2D771ABFB}" type="presParOf" srcId="{789692B7-300F-4D7C-892F-41918FC03C93}" destId="{40F8FE61-A429-4A37-87E5-72976AFB80A4}" srcOrd="3" destOrd="0" presId="urn:microsoft.com/office/officeart/2005/8/layout/matrix1"/>
    <dgm:cxn modelId="{FD41453A-AC11-44FB-90E0-C487AA816603}" type="presParOf" srcId="{789692B7-300F-4D7C-892F-41918FC03C93}" destId="{4AEF7808-4248-46CC-9AAD-A4209C374F55}" srcOrd="4" destOrd="0" presId="urn:microsoft.com/office/officeart/2005/8/layout/matrix1"/>
    <dgm:cxn modelId="{92953C12-0A03-4D27-B2A8-041618495DFD}" type="presParOf" srcId="{789692B7-300F-4D7C-892F-41918FC03C93}" destId="{D3A2C5F8-8361-4164-8946-B0BB0DACD232}" srcOrd="5" destOrd="0" presId="urn:microsoft.com/office/officeart/2005/8/layout/matrix1"/>
    <dgm:cxn modelId="{27BA26CA-3999-440B-99E8-C4E0209C0C14}" type="presParOf" srcId="{789692B7-300F-4D7C-892F-41918FC03C93}" destId="{30DF2009-8CDE-43FF-ADB0-D9D95915E79E}" srcOrd="6" destOrd="0" presId="urn:microsoft.com/office/officeart/2005/8/layout/matrix1"/>
    <dgm:cxn modelId="{E57E4BD3-8677-4C2E-AAC9-2E7F1931AA6E}" type="presParOf" srcId="{789692B7-300F-4D7C-892F-41918FC03C93}" destId="{88DC190B-96BF-42EC-9821-DE67B995AFDA}" srcOrd="7" destOrd="0" presId="urn:microsoft.com/office/officeart/2005/8/layout/matrix1"/>
    <dgm:cxn modelId="{1A6EB6F8-14AC-46FF-B510-329D7E16E08A}" type="presParOf" srcId="{D9C4BBC7-38AA-4A5E-865F-EC4C6C04BE74}" destId="{EF5F175F-734A-4CB8-9D25-CA653D1D129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91FC44-26E9-4D33-80FF-7EA9FC5ECCCA}"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l-GR"/>
        </a:p>
      </dgm:t>
    </dgm:pt>
    <dgm:pt modelId="{158C8C41-FE60-45E8-B6D1-95CAD3F6D876}">
      <dgm:prSet phldrT="[Κείμενο]" custT="1"/>
      <dgm:spPr>
        <a:solidFill>
          <a:srgbClr val="92D050"/>
        </a:solidFill>
      </dgm:spPr>
      <dgm:t>
        <a:bodyPr/>
        <a:lstStyle/>
        <a:p>
          <a:r>
            <a:rPr lang="el-GR" sz="1800" b="1" dirty="0" smtClean="0">
              <a:effectLst>
                <a:outerShdw blurRad="38100" dist="38100" dir="2700000" algn="tl">
                  <a:srgbClr val="000000">
                    <a:alpha val="43137"/>
                  </a:srgbClr>
                </a:outerShdw>
              </a:effectLst>
              <a:latin typeface="Comic Sans MS" pitchFamily="66" charset="0"/>
            </a:rPr>
            <a:t>Διάταση </a:t>
          </a:r>
          <a:r>
            <a:rPr lang="el-GR" sz="1800" b="1" dirty="0" smtClean="0">
              <a:effectLst>
                <a:outerShdw blurRad="38100" dist="38100" dir="2700000" algn="tl">
                  <a:srgbClr val="000000">
                    <a:alpha val="43137"/>
                  </a:srgbClr>
                </a:outerShdw>
              </a:effectLst>
              <a:latin typeface="Comic Sans MS" pitchFamily="66" charset="0"/>
            </a:rPr>
            <a:t>κοιλιακών</a:t>
          </a:r>
          <a:endParaRPr lang="el-GR" sz="1800" b="1" dirty="0">
            <a:effectLst>
              <a:outerShdw blurRad="38100" dist="38100" dir="2700000" algn="tl">
                <a:srgbClr val="000000">
                  <a:alpha val="43137"/>
                </a:srgbClr>
              </a:outerShdw>
            </a:effectLst>
            <a:latin typeface="Comic Sans MS" pitchFamily="66" charset="0"/>
          </a:endParaRPr>
        </a:p>
      </dgm:t>
    </dgm:pt>
    <dgm:pt modelId="{2766791B-13D0-4D39-83AC-4C1BFBA15DF6}" type="parTrans" cxnId="{23B732F3-A6D0-4D07-8FD8-742C9F81EBD8}">
      <dgm:prSet/>
      <dgm:spPr/>
      <dgm:t>
        <a:bodyPr/>
        <a:lstStyle/>
        <a:p>
          <a:endParaRPr lang="el-GR"/>
        </a:p>
      </dgm:t>
    </dgm:pt>
    <dgm:pt modelId="{329B83FB-A514-4784-B3C7-3946E8F19174}" type="sibTrans" cxnId="{23B732F3-A6D0-4D07-8FD8-742C9F81EBD8}">
      <dgm:prSet/>
      <dgm:spPr>
        <a:solidFill>
          <a:srgbClr val="FF33CC"/>
        </a:solidFill>
      </dgm:spPr>
      <dgm:t>
        <a:bodyPr/>
        <a:lstStyle/>
        <a:p>
          <a:endParaRPr lang="el-GR"/>
        </a:p>
      </dgm:t>
    </dgm:pt>
    <dgm:pt modelId="{44C31BDA-2703-4640-B0D8-6C3E43A4F333}">
      <dgm:prSet phldrT="[Κείμενο]"/>
      <dgm:spPr>
        <a:solidFill>
          <a:schemeClr val="accent1">
            <a:lumMod val="75000"/>
          </a:schemeClr>
        </a:solidFill>
      </dgm:spPr>
      <dgm:t>
        <a:bodyPr/>
        <a:lstStyle/>
        <a:p>
          <a:r>
            <a:rPr lang="el-GR" b="1" dirty="0" smtClean="0">
              <a:effectLst>
                <a:outerShdw blurRad="38100" dist="38100" dir="2700000" algn="tl">
                  <a:srgbClr val="000000">
                    <a:alpha val="43137"/>
                  </a:srgbClr>
                </a:outerShdw>
              </a:effectLst>
              <a:latin typeface="Comic Sans MS" pitchFamily="66" charset="0"/>
            </a:rPr>
            <a:t>Διάταση κορμού</a:t>
          </a:r>
          <a:endParaRPr lang="el-GR" b="1" dirty="0">
            <a:effectLst>
              <a:outerShdw blurRad="38100" dist="38100" dir="2700000" algn="tl">
                <a:srgbClr val="000000">
                  <a:alpha val="43137"/>
                </a:srgbClr>
              </a:outerShdw>
            </a:effectLst>
            <a:latin typeface="Comic Sans MS" pitchFamily="66" charset="0"/>
          </a:endParaRPr>
        </a:p>
      </dgm:t>
    </dgm:pt>
    <dgm:pt modelId="{912355B1-B12C-417B-A1C7-3E7E5BB1C555}" type="parTrans" cxnId="{3567C6E3-0169-4739-BBFB-17AD3755000F}">
      <dgm:prSet/>
      <dgm:spPr/>
      <dgm:t>
        <a:bodyPr/>
        <a:lstStyle/>
        <a:p>
          <a:endParaRPr lang="el-GR"/>
        </a:p>
      </dgm:t>
    </dgm:pt>
    <dgm:pt modelId="{117AF149-431A-4FFC-93EF-E1311F723AAB}" type="sibTrans" cxnId="{3567C6E3-0169-4739-BBFB-17AD3755000F}">
      <dgm:prSet/>
      <dgm:spPr>
        <a:solidFill>
          <a:srgbClr val="303030"/>
        </a:solidFill>
      </dgm:spPr>
      <dgm:t>
        <a:bodyPr/>
        <a:lstStyle/>
        <a:p>
          <a:endParaRPr lang="el-GR"/>
        </a:p>
      </dgm:t>
    </dgm:pt>
    <dgm:pt modelId="{500638D2-BA13-42D8-B71A-3090E7DD139B}">
      <dgm:prSet phldrT="[Κείμενο]"/>
      <dgm:spPr>
        <a:solidFill>
          <a:srgbClr val="996633"/>
        </a:solidFill>
      </dgm:spPr>
      <dgm:t>
        <a:bodyPr/>
        <a:lstStyle/>
        <a:p>
          <a:r>
            <a:rPr lang="el-GR" b="1" dirty="0" smtClean="0">
              <a:effectLst>
                <a:outerShdw blurRad="38100" dist="38100" dir="2700000" algn="tl">
                  <a:srgbClr val="000000">
                    <a:alpha val="43137"/>
                  </a:srgbClr>
                </a:outerShdw>
              </a:effectLst>
              <a:latin typeface="Comic Sans MS" pitchFamily="66" charset="0"/>
            </a:rPr>
            <a:t>Δίπλωση σε καθιστή  με τα πόδι τεντωμένα </a:t>
          </a:r>
          <a:endParaRPr lang="el-GR" dirty="0"/>
        </a:p>
      </dgm:t>
    </dgm:pt>
    <dgm:pt modelId="{B8F3DAD3-E174-470F-BFC2-BD4992CEF21B}" type="parTrans" cxnId="{4D6FE4C2-FA3F-4F4E-8C9E-A768E59D6C8B}">
      <dgm:prSet/>
      <dgm:spPr/>
      <dgm:t>
        <a:bodyPr/>
        <a:lstStyle/>
        <a:p>
          <a:endParaRPr lang="el-GR"/>
        </a:p>
      </dgm:t>
    </dgm:pt>
    <dgm:pt modelId="{600588A4-6BBA-4524-B8DA-2FEB218C0129}" type="sibTrans" cxnId="{4D6FE4C2-FA3F-4F4E-8C9E-A768E59D6C8B}">
      <dgm:prSet/>
      <dgm:spPr>
        <a:solidFill>
          <a:srgbClr val="FF0000"/>
        </a:solidFill>
      </dgm:spPr>
      <dgm:t>
        <a:bodyPr/>
        <a:lstStyle/>
        <a:p>
          <a:endParaRPr lang="el-GR"/>
        </a:p>
      </dgm:t>
    </dgm:pt>
    <dgm:pt modelId="{83787064-2A61-4A6E-9528-A4117B081826}" type="pres">
      <dgm:prSet presAssocID="{6791FC44-26E9-4D33-80FF-7EA9FC5ECCCA}" presName="Name0" presStyleCnt="0">
        <dgm:presLayoutVars>
          <dgm:dir/>
          <dgm:resizeHandles val="exact"/>
        </dgm:presLayoutVars>
      </dgm:prSet>
      <dgm:spPr/>
      <dgm:t>
        <a:bodyPr/>
        <a:lstStyle/>
        <a:p>
          <a:endParaRPr lang="en-US"/>
        </a:p>
      </dgm:t>
    </dgm:pt>
    <dgm:pt modelId="{4FEDB570-5519-4E24-B04B-5D5299FCF366}" type="pres">
      <dgm:prSet presAssocID="{158C8C41-FE60-45E8-B6D1-95CAD3F6D876}" presName="node" presStyleLbl="node1" presStyleIdx="0" presStyleCnt="3" custScaleX="111576" custScaleY="157571" custRadScaleRad="91145" custRadScaleInc="93170">
        <dgm:presLayoutVars>
          <dgm:bulletEnabled val="1"/>
        </dgm:presLayoutVars>
      </dgm:prSet>
      <dgm:spPr/>
      <dgm:t>
        <a:bodyPr/>
        <a:lstStyle/>
        <a:p>
          <a:endParaRPr lang="el-GR"/>
        </a:p>
      </dgm:t>
    </dgm:pt>
    <dgm:pt modelId="{EB89D184-868C-463A-A80D-E04ABB02D926}" type="pres">
      <dgm:prSet presAssocID="{329B83FB-A514-4784-B3C7-3946E8F19174}" presName="sibTrans" presStyleLbl="sibTrans2D1" presStyleIdx="0" presStyleCnt="3"/>
      <dgm:spPr/>
      <dgm:t>
        <a:bodyPr/>
        <a:lstStyle/>
        <a:p>
          <a:endParaRPr lang="en-US"/>
        </a:p>
      </dgm:t>
    </dgm:pt>
    <dgm:pt modelId="{69577C6D-CEA6-4F38-B67F-08889B411E9F}" type="pres">
      <dgm:prSet presAssocID="{329B83FB-A514-4784-B3C7-3946E8F19174}" presName="connectorText" presStyleLbl="sibTrans2D1" presStyleIdx="0" presStyleCnt="3"/>
      <dgm:spPr/>
      <dgm:t>
        <a:bodyPr/>
        <a:lstStyle/>
        <a:p>
          <a:endParaRPr lang="en-US"/>
        </a:p>
      </dgm:t>
    </dgm:pt>
    <dgm:pt modelId="{A79F7C05-E37B-452D-95F0-7F0ECE30D2C4}" type="pres">
      <dgm:prSet presAssocID="{44C31BDA-2703-4640-B0D8-6C3E43A4F333}" presName="node" presStyleLbl="node1" presStyleIdx="1" presStyleCnt="3" custScaleX="126112" custScaleY="157330" custRadScaleRad="99740" custRadScaleInc="179938">
        <dgm:presLayoutVars>
          <dgm:bulletEnabled val="1"/>
        </dgm:presLayoutVars>
      </dgm:prSet>
      <dgm:spPr/>
      <dgm:t>
        <a:bodyPr/>
        <a:lstStyle/>
        <a:p>
          <a:endParaRPr lang="el-GR"/>
        </a:p>
      </dgm:t>
    </dgm:pt>
    <dgm:pt modelId="{849FDAA4-5D7B-4A69-A411-7BB162FB052F}" type="pres">
      <dgm:prSet presAssocID="{117AF149-431A-4FFC-93EF-E1311F723AAB}" presName="sibTrans" presStyleLbl="sibTrans2D1" presStyleIdx="1" presStyleCnt="3"/>
      <dgm:spPr/>
      <dgm:t>
        <a:bodyPr/>
        <a:lstStyle/>
        <a:p>
          <a:endParaRPr lang="en-US"/>
        </a:p>
      </dgm:t>
    </dgm:pt>
    <dgm:pt modelId="{789A22B8-3074-471F-8F19-D5FD1E98A0AB}" type="pres">
      <dgm:prSet presAssocID="{117AF149-431A-4FFC-93EF-E1311F723AAB}" presName="connectorText" presStyleLbl="sibTrans2D1" presStyleIdx="1" presStyleCnt="3"/>
      <dgm:spPr/>
      <dgm:t>
        <a:bodyPr/>
        <a:lstStyle/>
        <a:p>
          <a:endParaRPr lang="en-US"/>
        </a:p>
      </dgm:t>
    </dgm:pt>
    <dgm:pt modelId="{8E5BD68F-CCE5-40C3-8655-E533D8923FAE}" type="pres">
      <dgm:prSet presAssocID="{500638D2-BA13-42D8-B71A-3090E7DD139B}" presName="node" presStyleLbl="node1" presStyleIdx="2" presStyleCnt="3" custScaleX="119586" custScaleY="158047" custRadScaleRad="194983" custRadScaleInc="168003">
        <dgm:presLayoutVars>
          <dgm:bulletEnabled val="1"/>
        </dgm:presLayoutVars>
      </dgm:prSet>
      <dgm:spPr/>
      <dgm:t>
        <a:bodyPr/>
        <a:lstStyle/>
        <a:p>
          <a:endParaRPr lang="el-GR"/>
        </a:p>
      </dgm:t>
    </dgm:pt>
    <dgm:pt modelId="{347C0F49-62B8-423C-A1E9-20039CBFF004}" type="pres">
      <dgm:prSet presAssocID="{600588A4-6BBA-4524-B8DA-2FEB218C0129}" presName="sibTrans" presStyleLbl="sibTrans2D1" presStyleIdx="2" presStyleCnt="3"/>
      <dgm:spPr/>
      <dgm:t>
        <a:bodyPr/>
        <a:lstStyle/>
        <a:p>
          <a:endParaRPr lang="en-US"/>
        </a:p>
      </dgm:t>
    </dgm:pt>
    <dgm:pt modelId="{A4D00095-8F43-4A23-B6C5-4B963724D890}" type="pres">
      <dgm:prSet presAssocID="{600588A4-6BBA-4524-B8DA-2FEB218C0129}" presName="connectorText" presStyleLbl="sibTrans2D1" presStyleIdx="2" presStyleCnt="3"/>
      <dgm:spPr/>
      <dgm:t>
        <a:bodyPr/>
        <a:lstStyle/>
        <a:p>
          <a:endParaRPr lang="en-US"/>
        </a:p>
      </dgm:t>
    </dgm:pt>
  </dgm:ptLst>
  <dgm:cxnLst>
    <dgm:cxn modelId="{BA8E1648-4255-4036-9908-BB3D5177BF9D}" type="presOf" srcId="{117AF149-431A-4FFC-93EF-E1311F723AAB}" destId="{789A22B8-3074-471F-8F19-D5FD1E98A0AB}" srcOrd="1" destOrd="0" presId="urn:microsoft.com/office/officeart/2005/8/layout/cycle7"/>
    <dgm:cxn modelId="{CCA19BC1-8E93-4DFB-BCF1-BFBE1C3FCCD9}" type="presOf" srcId="{158C8C41-FE60-45E8-B6D1-95CAD3F6D876}" destId="{4FEDB570-5519-4E24-B04B-5D5299FCF366}" srcOrd="0" destOrd="0" presId="urn:microsoft.com/office/officeart/2005/8/layout/cycle7"/>
    <dgm:cxn modelId="{464D9FEF-1D58-4C6C-8717-A9F20167B181}" type="presOf" srcId="{500638D2-BA13-42D8-B71A-3090E7DD139B}" destId="{8E5BD68F-CCE5-40C3-8655-E533D8923FAE}" srcOrd="0" destOrd="0" presId="urn:microsoft.com/office/officeart/2005/8/layout/cycle7"/>
    <dgm:cxn modelId="{E43DFED4-60C8-4202-8043-63C0DEB26FD3}" type="presOf" srcId="{117AF149-431A-4FFC-93EF-E1311F723AAB}" destId="{849FDAA4-5D7B-4A69-A411-7BB162FB052F}" srcOrd="0" destOrd="0" presId="urn:microsoft.com/office/officeart/2005/8/layout/cycle7"/>
    <dgm:cxn modelId="{9E8A65CC-2969-40FD-9630-78221B58FC31}" type="presOf" srcId="{329B83FB-A514-4784-B3C7-3946E8F19174}" destId="{69577C6D-CEA6-4F38-B67F-08889B411E9F}" srcOrd="1" destOrd="0" presId="urn:microsoft.com/office/officeart/2005/8/layout/cycle7"/>
    <dgm:cxn modelId="{8C14EDD2-87D9-43B2-913D-FC829B57F20D}" type="presOf" srcId="{6791FC44-26E9-4D33-80FF-7EA9FC5ECCCA}" destId="{83787064-2A61-4A6E-9528-A4117B081826}" srcOrd="0" destOrd="0" presId="urn:microsoft.com/office/officeart/2005/8/layout/cycle7"/>
    <dgm:cxn modelId="{AED30371-E52D-40EA-83E4-B3760EB23986}" type="presOf" srcId="{329B83FB-A514-4784-B3C7-3946E8F19174}" destId="{EB89D184-868C-463A-A80D-E04ABB02D926}" srcOrd="0" destOrd="0" presId="urn:microsoft.com/office/officeart/2005/8/layout/cycle7"/>
    <dgm:cxn modelId="{3567C6E3-0169-4739-BBFB-17AD3755000F}" srcId="{6791FC44-26E9-4D33-80FF-7EA9FC5ECCCA}" destId="{44C31BDA-2703-4640-B0D8-6C3E43A4F333}" srcOrd="1" destOrd="0" parTransId="{912355B1-B12C-417B-A1C7-3E7E5BB1C555}" sibTransId="{117AF149-431A-4FFC-93EF-E1311F723AAB}"/>
    <dgm:cxn modelId="{E2124E7A-022F-47D3-A022-A48A40A735AD}" type="presOf" srcId="{600588A4-6BBA-4524-B8DA-2FEB218C0129}" destId="{A4D00095-8F43-4A23-B6C5-4B963724D890}" srcOrd="1" destOrd="0" presId="urn:microsoft.com/office/officeart/2005/8/layout/cycle7"/>
    <dgm:cxn modelId="{23B732F3-A6D0-4D07-8FD8-742C9F81EBD8}" srcId="{6791FC44-26E9-4D33-80FF-7EA9FC5ECCCA}" destId="{158C8C41-FE60-45E8-B6D1-95CAD3F6D876}" srcOrd="0" destOrd="0" parTransId="{2766791B-13D0-4D39-83AC-4C1BFBA15DF6}" sibTransId="{329B83FB-A514-4784-B3C7-3946E8F19174}"/>
    <dgm:cxn modelId="{F51C1EE1-BD59-4AE7-8723-75EFF8838461}" type="presOf" srcId="{600588A4-6BBA-4524-B8DA-2FEB218C0129}" destId="{347C0F49-62B8-423C-A1E9-20039CBFF004}" srcOrd="0" destOrd="0" presId="urn:microsoft.com/office/officeart/2005/8/layout/cycle7"/>
    <dgm:cxn modelId="{4D6FE4C2-FA3F-4F4E-8C9E-A768E59D6C8B}" srcId="{6791FC44-26E9-4D33-80FF-7EA9FC5ECCCA}" destId="{500638D2-BA13-42D8-B71A-3090E7DD139B}" srcOrd="2" destOrd="0" parTransId="{B8F3DAD3-E174-470F-BFC2-BD4992CEF21B}" sibTransId="{600588A4-6BBA-4524-B8DA-2FEB218C0129}"/>
    <dgm:cxn modelId="{51784025-AA40-44BD-ACBC-59F5827CA509}" type="presOf" srcId="{44C31BDA-2703-4640-B0D8-6C3E43A4F333}" destId="{A79F7C05-E37B-452D-95F0-7F0ECE30D2C4}" srcOrd="0" destOrd="0" presId="urn:microsoft.com/office/officeart/2005/8/layout/cycle7"/>
    <dgm:cxn modelId="{C0815B9F-C690-432F-93BB-E36E38454888}" type="presParOf" srcId="{83787064-2A61-4A6E-9528-A4117B081826}" destId="{4FEDB570-5519-4E24-B04B-5D5299FCF366}" srcOrd="0" destOrd="0" presId="urn:microsoft.com/office/officeart/2005/8/layout/cycle7"/>
    <dgm:cxn modelId="{5E0BAA84-5406-44E6-8E73-3E96FF5A6B58}" type="presParOf" srcId="{83787064-2A61-4A6E-9528-A4117B081826}" destId="{EB89D184-868C-463A-A80D-E04ABB02D926}" srcOrd="1" destOrd="0" presId="urn:microsoft.com/office/officeart/2005/8/layout/cycle7"/>
    <dgm:cxn modelId="{A1459537-4080-4DBC-AFC0-0745992C7785}" type="presParOf" srcId="{EB89D184-868C-463A-A80D-E04ABB02D926}" destId="{69577C6D-CEA6-4F38-B67F-08889B411E9F}" srcOrd="0" destOrd="0" presId="urn:microsoft.com/office/officeart/2005/8/layout/cycle7"/>
    <dgm:cxn modelId="{6F6EC048-DF2A-4EE5-A888-5ED4CD02FD24}" type="presParOf" srcId="{83787064-2A61-4A6E-9528-A4117B081826}" destId="{A79F7C05-E37B-452D-95F0-7F0ECE30D2C4}" srcOrd="2" destOrd="0" presId="urn:microsoft.com/office/officeart/2005/8/layout/cycle7"/>
    <dgm:cxn modelId="{B4E7D850-43CF-4BD5-8912-DA25F75D5A6A}" type="presParOf" srcId="{83787064-2A61-4A6E-9528-A4117B081826}" destId="{849FDAA4-5D7B-4A69-A411-7BB162FB052F}" srcOrd="3" destOrd="0" presId="urn:microsoft.com/office/officeart/2005/8/layout/cycle7"/>
    <dgm:cxn modelId="{CD89ADED-43C6-44C8-B08D-26D1A8E4628A}" type="presParOf" srcId="{849FDAA4-5D7B-4A69-A411-7BB162FB052F}" destId="{789A22B8-3074-471F-8F19-D5FD1E98A0AB}" srcOrd="0" destOrd="0" presId="urn:microsoft.com/office/officeart/2005/8/layout/cycle7"/>
    <dgm:cxn modelId="{6167137C-CB09-4798-BFE2-F45E3941C496}" type="presParOf" srcId="{83787064-2A61-4A6E-9528-A4117B081826}" destId="{8E5BD68F-CCE5-40C3-8655-E533D8923FAE}" srcOrd="4" destOrd="0" presId="urn:microsoft.com/office/officeart/2005/8/layout/cycle7"/>
    <dgm:cxn modelId="{8B34F339-0BEB-43EF-B93B-48F9736EDF30}" type="presParOf" srcId="{83787064-2A61-4A6E-9528-A4117B081826}" destId="{347C0F49-62B8-423C-A1E9-20039CBFF004}" srcOrd="5" destOrd="0" presId="urn:microsoft.com/office/officeart/2005/8/layout/cycle7"/>
    <dgm:cxn modelId="{BB75A2F0-19E3-439F-A5DB-2493C452D5CC}" type="presParOf" srcId="{347C0F49-62B8-423C-A1E9-20039CBFF004}" destId="{A4D00095-8F43-4A23-B6C5-4B963724D890}"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322D5-68F4-4DFA-9EC0-AA77615691D5}">
      <dsp:nvSpPr>
        <dsp:cNvPr id="0" name=""/>
        <dsp:cNvSpPr/>
      </dsp:nvSpPr>
      <dsp:spPr>
        <a:xfrm rot="16200000">
          <a:off x="-419678" y="385181"/>
          <a:ext cx="2750363" cy="1980000"/>
        </a:xfrm>
        <a:prstGeom prst="round1Rect">
          <a:avLst/>
        </a:prstGeom>
        <a:solidFill>
          <a:srgbClr val="99663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b="1" kern="1200" dirty="0" smtClean="0">
              <a:effectLst>
                <a:outerShdw blurRad="38100" dist="38100" dir="2700000" algn="tl">
                  <a:srgbClr val="000000">
                    <a:alpha val="43137"/>
                  </a:srgbClr>
                </a:outerShdw>
              </a:effectLst>
              <a:latin typeface="Comic Sans MS" pitchFamily="66" charset="0"/>
            </a:rPr>
            <a:t>Περιφορές χεριών (30’’)</a:t>
          </a:r>
          <a:endParaRPr lang="el-GR" sz="2000" b="1" kern="1200" dirty="0">
            <a:effectLst>
              <a:outerShdw blurRad="38100" dist="38100" dir="2700000" algn="tl">
                <a:srgbClr val="000000">
                  <a:alpha val="43137"/>
                </a:srgbClr>
              </a:outerShdw>
            </a:effectLst>
            <a:latin typeface="Comic Sans MS" pitchFamily="66" charset="0"/>
          </a:endParaRPr>
        </a:p>
      </dsp:txBody>
      <dsp:txXfrm rot="5400000">
        <a:off x="-34496" y="0"/>
        <a:ext cx="1980000" cy="2062772"/>
      </dsp:txXfrm>
    </dsp:sp>
    <dsp:sp modelId="{31DC1CE1-BFCB-4AB9-A89A-FC7A2AAB76E6}">
      <dsp:nvSpPr>
        <dsp:cNvPr id="0" name=""/>
        <dsp:cNvSpPr/>
      </dsp:nvSpPr>
      <dsp:spPr>
        <a:xfrm>
          <a:off x="1876510" y="0"/>
          <a:ext cx="2117986" cy="2750363"/>
        </a:xfrm>
        <a:prstGeom prst="round1Rect">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b="1" kern="1200" dirty="0" smtClean="0">
              <a:effectLst>
                <a:outerShdw blurRad="38100" dist="38100" dir="2700000" algn="tl">
                  <a:srgbClr val="000000">
                    <a:alpha val="43137"/>
                  </a:srgbClr>
                </a:outerShdw>
              </a:effectLst>
              <a:latin typeface="Comic Sans MS" pitchFamily="66" charset="0"/>
            </a:rPr>
            <a:t>Χαλαρό επιτόπιο τρέξιμο (1’30’’)</a:t>
          </a:r>
          <a:endParaRPr lang="el-GR" sz="2000" b="1" kern="1200" dirty="0">
            <a:effectLst>
              <a:outerShdw blurRad="38100" dist="38100" dir="2700000" algn="tl">
                <a:srgbClr val="000000">
                  <a:alpha val="43137"/>
                </a:srgbClr>
              </a:outerShdw>
            </a:effectLst>
            <a:latin typeface="Comic Sans MS" pitchFamily="66" charset="0"/>
          </a:endParaRPr>
        </a:p>
      </dsp:txBody>
      <dsp:txXfrm>
        <a:off x="1876510" y="0"/>
        <a:ext cx="2117986" cy="2062772"/>
      </dsp:txXfrm>
    </dsp:sp>
    <dsp:sp modelId="{22A1F800-7088-4887-9B87-BDA776D2EB71}">
      <dsp:nvSpPr>
        <dsp:cNvPr id="0" name=""/>
        <dsp:cNvSpPr/>
      </dsp:nvSpPr>
      <dsp:spPr>
        <a:xfrm rot="10800000">
          <a:off x="-10449" y="2786090"/>
          <a:ext cx="1931905" cy="2714635"/>
        </a:xfrm>
        <a:prstGeom prst="round1Rect">
          <a:avLst/>
        </a:prstGeom>
        <a:solidFill>
          <a:srgbClr val="C25CBB"/>
        </a:solidFill>
        <a:ln w="19050" cap="flat" cmpd="sng" algn="ctr">
          <a:solidFill>
            <a:srgbClr val="C25CB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l-GR" sz="1800" b="1" i="0" kern="1200" spc="0" dirty="0" smtClean="0">
              <a:effectLst>
                <a:outerShdw blurRad="38100" dist="38100" dir="2700000" algn="tl">
                  <a:srgbClr val="000000">
                    <a:alpha val="43137"/>
                  </a:srgbClr>
                </a:outerShdw>
              </a:effectLst>
              <a:latin typeface="Comic Sans MS" pitchFamily="66" charset="0"/>
            </a:rPr>
            <a:t>εκτάσεις-ανατάσεις με διάσταση και κλείσιμο(30</a:t>
          </a:r>
          <a:r>
            <a:rPr lang="el-GR" sz="1800" b="1" i="0" kern="1200" dirty="0" smtClean="0">
              <a:effectLst>
                <a:outerShdw blurRad="38100" dist="38100" dir="2700000" algn="tl">
                  <a:srgbClr val="000000">
                    <a:alpha val="43137"/>
                  </a:srgbClr>
                </a:outerShdw>
              </a:effectLst>
              <a:latin typeface="Comic Sans MS" pitchFamily="66" charset="0"/>
            </a:rPr>
            <a:t>’’)</a:t>
          </a:r>
          <a:endParaRPr lang="el-GR" sz="1800" b="1" kern="1200" dirty="0">
            <a:effectLst>
              <a:outerShdw blurRad="38100" dist="38100" dir="2700000" algn="tl">
                <a:srgbClr val="000000">
                  <a:alpha val="43137"/>
                </a:srgbClr>
              </a:outerShdw>
            </a:effectLst>
            <a:latin typeface="Comic Sans MS" pitchFamily="66" charset="0"/>
          </a:endParaRPr>
        </a:p>
      </dsp:txBody>
      <dsp:txXfrm rot="10800000">
        <a:off x="-10449" y="3464749"/>
        <a:ext cx="1931905" cy="2035976"/>
      </dsp:txXfrm>
    </dsp:sp>
    <dsp:sp modelId="{B9D78632-8441-4B0B-B158-0DB2057DEF08}">
      <dsp:nvSpPr>
        <dsp:cNvPr id="0" name=""/>
        <dsp:cNvSpPr/>
      </dsp:nvSpPr>
      <dsp:spPr>
        <a:xfrm rot="5400000">
          <a:off x="1587403" y="3092402"/>
          <a:ext cx="2750363" cy="1994830"/>
        </a:xfrm>
        <a:prstGeom prst="round1Rect">
          <a:avLst/>
        </a:prstGeom>
        <a:solidFill>
          <a:schemeClr val="accent1">
            <a:hueOff val="0"/>
            <a:satOff val="0"/>
            <a:lumOff val="0"/>
            <a:alphaOff val="0"/>
          </a:schemeClr>
        </a:solidFill>
        <a:ln w="190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sz="1800" b="1" kern="1200" dirty="0" smtClean="0">
              <a:effectLst>
                <a:outerShdw blurRad="38100" dist="38100" dir="2700000" algn="tl">
                  <a:srgbClr val="000000">
                    <a:alpha val="43137"/>
                  </a:srgbClr>
                </a:outerShdw>
              </a:effectLst>
              <a:latin typeface="Comic Sans MS" pitchFamily="66" charset="0"/>
            </a:rPr>
            <a:t>Χαμηλό </a:t>
          </a:r>
          <a:r>
            <a:rPr lang="en-US" sz="1800" b="1" kern="1200" dirty="0" smtClean="0">
              <a:effectLst>
                <a:outerShdw blurRad="38100" dist="38100" dir="2700000" algn="tl">
                  <a:srgbClr val="000000">
                    <a:alpha val="43137"/>
                  </a:srgbClr>
                </a:outerShdw>
              </a:effectLst>
              <a:latin typeface="Comic Sans MS" pitchFamily="66" charset="0"/>
            </a:rPr>
            <a:t>skipping(30’’)</a:t>
          </a:r>
          <a:endParaRPr lang="el-GR" sz="1800" b="1" kern="1200" dirty="0" smtClean="0">
            <a:effectLst>
              <a:outerShdw blurRad="38100" dist="38100" dir="2700000" algn="tl">
                <a:srgbClr val="000000">
                  <a:alpha val="43137"/>
                </a:srgbClr>
              </a:outerShdw>
            </a:effectLst>
            <a:latin typeface="Comic Sans MS" pitchFamily="66" charset="0"/>
          </a:endParaRPr>
        </a:p>
        <a:p>
          <a:pPr lvl="0" algn="ctr" defTabSz="800100">
            <a:lnSpc>
              <a:spcPct val="90000"/>
            </a:lnSpc>
            <a:spcBef>
              <a:spcPct val="0"/>
            </a:spcBef>
            <a:spcAft>
              <a:spcPct val="35000"/>
            </a:spcAft>
          </a:pPr>
          <a:r>
            <a:rPr lang="el-GR" sz="1800" b="1" kern="1200" dirty="0" smtClean="0">
              <a:effectLst>
                <a:outerShdw blurRad="38100" dist="38100" dir="2700000" algn="tl">
                  <a:srgbClr val="000000">
                    <a:alpha val="43137"/>
                  </a:srgbClr>
                </a:outerShdw>
              </a:effectLst>
              <a:latin typeface="Comic Sans MS" pitchFamily="66" charset="0"/>
            </a:rPr>
            <a:t>+</a:t>
          </a:r>
          <a:endParaRPr lang="en-US" sz="1800" b="1" kern="1200" dirty="0" smtClean="0">
            <a:effectLst>
              <a:outerShdw blurRad="38100" dist="38100" dir="2700000" algn="tl">
                <a:srgbClr val="000000">
                  <a:alpha val="43137"/>
                </a:srgbClr>
              </a:outerShdw>
            </a:effectLst>
            <a:latin typeface="Comic Sans MS" pitchFamily="66" charset="0"/>
          </a:endParaRPr>
        </a:p>
        <a:p>
          <a:pPr lvl="0" algn="ctr" defTabSz="800100">
            <a:lnSpc>
              <a:spcPct val="90000"/>
            </a:lnSpc>
            <a:spcBef>
              <a:spcPct val="0"/>
            </a:spcBef>
            <a:spcAft>
              <a:spcPct val="35000"/>
            </a:spcAft>
          </a:pPr>
          <a:r>
            <a:rPr lang="el-GR" sz="1800" b="1" kern="1200" dirty="0" smtClean="0">
              <a:effectLst>
                <a:outerShdw blurRad="38100" dist="38100" dir="2700000" algn="tl">
                  <a:srgbClr val="000000">
                    <a:alpha val="43137"/>
                  </a:srgbClr>
                </a:outerShdw>
              </a:effectLst>
              <a:latin typeface="Comic Sans MS" pitchFamily="66" charset="0"/>
            </a:rPr>
            <a:t>Ψήλο </a:t>
          </a:r>
          <a:r>
            <a:rPr lang="en-US" sz="1800" b="1" kern="1200" dirty="0" smtClean="0">
              <a:effectLst>
                <a:outerShdw blurRad="38100" dist="38100" dir="2700000" algn="tl">
                  <a:srgbClr val="000000">
                    <a:alpha val="43137"/>
                  </a:srgbClr>
                </a:outerShdw>
              </a:effectLst>
              <a:latin typeface="Comic Sans MS" pitchFamily="66" charset="0"/>
            </a:rPr>
            <a:t>skipping (30’’</a:t>
          </a:r>
          <a:r>
            <a:rPr lang="el-GR" sz="2000" b="1" kern="1200" dirty="0" smtClean="0">
              <a:effectLst>
                <a:outerShdw blurRad="38100" dist="38100" dir="2700000" algn="tl">
                  <a:srgbClr val="000000">
                    <a:alpha val="43137"/>
                  </a:srgbClr>
                </a:outerShdw>
              </a:effectLst>
              <a:latin typeface="Comic Sans MS" pitchFamily="66" charset="0"/>
            </a:rPr>
            <a:t>)</a:t>
          </a:r>
          <a:endParaRPr lang="el-GR" sz="2000" b="1" kern="1200" dirty="0">
            <a:effectLst>
              <a:outerShdw blurRad="38100" dist="38100" dir="2700000" algn="tl">
                <a:srgbClr val="000000">
                  <a:alpha val="43137"/>
                </a:srgbClr>
              </a:outerShdw>
            </a:effectLst>
            <a:latin typeface="Comic Sans MS" pitchFamily="66" charset="0"/>
          </a:endParaRPr>
        </a:p>
      </dsp:txBody>
      <dsp:txXfrm rot="-5400000">
        <a:off x="1965169" y="3402226"/>
        <a:ext cx="1994830" cy="2062772"/>
      </dsp:txXfrm>
    </dsp:sp>
    <dsp:sp modelId="{D96429A1-5B33-4BD7-93A7-982AE4FFB74B}">
      <dsp:nvSpPr>
        <dsp:cNvPr id="0" name=""/>
        <dsp:cNvSpPr/>
      </dsp:nvSpPr>
      <dsp:spPr>
        <a:xfrm>
          <a:off x="1278509" y="1946473"/>
          <a:ext cx="1188000" cy="1375181"/>
        </a:xfrm>
        <a:prstGeom prst="roundRect">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u="sng" kern="1200" dirty="0" smtClean="0">
              <a:solidFill>
                <a:srgbClr val="FF0000"/>
              </a:solidFill>
              <a:effectLst>
                <a:outerShdw blurRad="38100" dist="38100" dir="2700000" algn="tl">
                  <a:srgbClr val="000000">
                    <a:alpha val="43137"/>
                  </a:srgbClr>
                </a:outerShdw>
              </a:effectLst>
              <a:latin typeface="Comic Sans MS" pitchFamily="66" charset="0"/>
            </a:rPr>
            <a:t>Ζέσταμα</a:t>
          </a:r>
          <a:endParaRPr lang="el-GR" sz="1800" b="1" u="sng" kern="1200" dirty="0">
            <a:solidFill>
              <a:srgbClr val="FF0000"/>
            </a:solidFill>
            <a:effectLst>
              <a:outerShdw blurRad="38100" dist="38100" dir="2700000" algn="tl">
                <a:srgbClr val="000000">
                  <a:alpha val="43137"/>
                </a:srgbClr>
              </a:outerShdw>
            </a:effectLst>
            <a:latin typeface="Comic Sans MS" pitchFamily="66" charset="0"/>
          </a:endParaRPr>
        </a:p>
      </dsp:txBody>
      <dsp:txXfrm>
        <a:off x="1336502" y="2004466"/>
        <a:ext cx="1072014" cy="1259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DAAC8-DE23-4559-8FCF-56D9336C3609}">
      <dsp:nvSpPr>
        <dsp:cNvPr id="0" name=""/>
        <dsp:cNvSpPr/>
      </dsp:nvSpPr>
      <dsp:spPr>
        <a:xfrm rot="16200000">
          <a:off x="-289017" y="289017"/>
          <a:ext cx="2594424" cy="2016390"/>
        </a:xfrm>
        <a:prstGeom prst="round1Rect">
          <a:avLst/>
        </a:prstGeom>
        <a:solidFill>
          <a:srgbClr val="99663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b="1" kern="1200" dirty="0" smtClean="0">
              <a:effectLst>
                <a:outerShdw blurRad="38100" dist="38100" dir="2700000" algn="tl">
                  <a:srgbClr val="000000">
                    <a:alpha val="43137"/>
                  </a:srgbClr>
                </a:outerShdw>
              </a:effectLst>
              <a:latin typeface="Comic Sans MS" pitchFamily="66" charset="0"/>
            </a:rPr>
            <a:t>Κλωτσιά σε ύψος ανάλογα με την προσωπική ευλυγισία  </a:t>
          </a:r>
          <a:endParaRPr lang="el-GR" sz="2000" b="1" kern="1200" dirty="0">
            <a:effectLst>
              <a:outerShdw blurRad="38100" dist="38100" dir="2700000" algn="tl">
                <a:srgbClr val="000000">
                  <a:alpha val="43137"/>
                </a:srgbClr>
              </a:outerShdw>
            </a:effectLst>
            <a:latin typeface="Comic Sans MS" pitchFamily="66" charset="0"/>
          </a:endParaRPr>
        </a:p>
      </dsp:txBody>
      <dsp:txXfrm rot="5400000">
        <a:off x="-1" y="1"/>
        <a:ext cx="2016390" cy="1945818"/>
      </dsp:txXfrm>
    </dsp:sp>
    <dsp:sp modelId="{E00382C9-7C02-455A-867E-BEB5C0AF8819}">
      <dsp:nvSpPr>
        <dsp:cNvPr id="0" name=""/>
        <dsp:cNvSpPr/>
      </dsp:nvSpPr>
      <dsp:spPr>
        <a:xfrm>
          <a:off x="2016390" y="0"/>
          <a:ext cx="2016390" cy="2594424"/>
        </a:xfrm>
        <a:prstGeom prst="round1Rect">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b="1" kern="1200" dirty="0" smtClean="0">
              <a:effectLst>
                <a:outerShdw blurRad="38100" dist="38100" dir="2700000" algn="tl">
                  <a:srgbClr val="000000">
                    <a:alpha val="43137"/>
                  </a:srgbClr>
                </a:outerShdw>
              </a:effectLst>
              <a:latin typeface="Comic Sans MS" pitchFamily="66" charset="0"/>
            </a:rPr>
            <a:t>Εκτάσεις κορμού</a:t>
          </a:r>
          <a:endParaRPr lang="el-GR" sz="2000" b="1" kern="1200" dirty="0">
            <a:effectLst>
              <a:outerShdw blurRad="38100" dist="38100" dir="2700000" algn="tl">
                <a:srgbClr val="000000">
                  <a:alpha val="43137"/>
                </a:srgbClr>
              </a:outerShdw>
            </a:effectLst>
            <a:latin typeface="Comic Sans MS" pitchFamily="66" charset="0"/>
          </a:endParaRPr>
        </a:p>
      </dsp:txBody>
      <dsp:txXfrm>
        <a:off x="2016390" y="0"/>
        <a:ext cx="2016390" cy="1945818"/>
      </dsp:txXfrm>
    </dsp:sp>
    <dsp:sp modelId="{8F45271B-8F10-4574-B88E-9524D1535DB0}">
      <dsp:nvSpPr>
        <dsp:cNvPr id="0" name=""/>
        <dsp:cNvSpPr/>
      </dsp:nvSpPr>
      <dsp:spPr>
        <a:xfrm rot="10800000">
          <a:off x="0" y="2594424"/>
          <a:ext cx="2016390" cy="2594424"/>
        </a:xfrm>
        <a:prstGeom prst="round1Rect">
          <a:avLst/>
        </a:prstGeom>
        <a:solidFill>
          <a:srgbClr val="C25CBB"/>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l-GR" sz="2000" b="1" kern="1200" dirty="0" smtClean="0">
              <a:effectLst>
                <a:outerShdw blurRad="38100" dist="38100" dir="2700000" algn="tl">
                  <a:srgbClr val="000000">
                    <a:alpha val="43137"/>
                  </a:srgbClr>
                </a:outerShdw>
              </a:effectLst>
              <a:latin typeface="Comic Sans MS" pitchFamily="66" charset="0"/>
            </a:rPr>
            <a:t>Διάταση</a:t>
          </a:r>
          <a:r>
            <a:rPr lang="el-GR" sz="2000" b="1" kern="1200" baseline="0" dirty="0" smtClean="0">
              <a:effectLst>
                <a:outerShdw blurRad="38100" dist="38100" dir="2700000" algn="tl">
                  <a:srgbClr val="000000">
                    <a:alpha val="43137"/>
                  </a:srgbClr>
                </a:outerShdw>
              </a:effectLst>
              <a:latin typeface="Comic Sans MS" pitchFamily="66" charset="0"/>
            </a:rPr>
            <a:t> προσαγωγών</a:t>
          </a:r>
          <a:endParaRPr lang="el-GR" sz="2000" b="1" kern="1200" dirty="0">
            <a:effectLst>
              <a:outerShdw blurRad="38100" dist="38100" dir="2700000" algn="tl">
                <a:srgbClr val="000000">
                  <a:alpha val="43137"/>
                </a:srgbClr>
              </a:outerShdw>
            </a:effectLst>
            <a:latin typeface="Comic Sans MS" pitchFamily="66" charset="0"/>
          </a:endParaRPr>
        </a:p>
      </dsp:txBody>
      <dsp:txXfrm rot="10800000">
        <a:off x="0" y="3243030"/>
        <a:ext cx="2016390" cy="1945818"/>
      </dsp:txXfrm>
    </dsp:sp>
    <dsp:sp modelId="{6D4EECA5-019A-4A21-AFC0-D4784795AA25}">
      <dsp:nvSpPr>
        <dsp:cNvPr id="0" name=""/>
        <dsp:cNvSpPr/>
      </dsp:nvSpPr>
      <dsp:spPr>
        <a:xfrm rot="5400000">
          <a:off x="1727372" y="2883441"/>
          <a:ext cx="2594424" cy="2016390"/>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l-GR" sz="2000" b="1" kern="1200" dirty="0" smtClean="0">
              <a:effectLst>
                <a:outerShdw blurRad="38100" dist="38100" dir="2700000" algn="tl">
                  <a:srgbClr val="000000">
                    <a:alpha val="43137"/>
                  </a:srgbClr>
                </a:outerShdw>
              </a:effectLst>
              <a:latin typeface="Comic Sans MS" pitchFamily="66" charset="0"/>
            </a:rPr>
            <a:t>Πρόσθιες Προβολές </a:t>
          </a:r>
          <a:endParaRPr lang="el-GR" sz="2000" kern="1200" dirty="0"/>
        </a:p>
      </dsp:txBody>
      <dsp:txXfrm rot="-5400000">
        <a:off x="2016389" y="3243030"/>
        <a:ext cx="2016390" cy="1945818"/>
      </dsp:txXfrm>
    </dsp:sp>
    <dsp:sp modelId="{8407DBF2-86E9-40AC-9419-FBA16204F7C1}">
      <dsp:nvSpPr>
        <dsp:cNvPr id="0" name=""/>
        <dsp:cNvSpPr/>
      </dsp:nvSpPr>
      <dsp:spPr>
        <a:xfrm>
          <a:off x="1411473" y="1945818"/>
          <a:ext cx="1209834" cy="1297212"/>
        </a:xfrm>
        <a:prstGeom prst="roundRect">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u="sng" kern="1200" dirty="0" smtClean="0">
              <a:solidFill>
                <a:srgbClr val="FF0000"/>
              </a:solidFill>
              <a:effectLst>
                <a:outerShdw blurRad="38100" dist="38100" dir="2700000" algn="tl">
                  <a:srgbClr val="000000">
                    <a:alpha val="43137"/>
                  </a:srgbClr>
                </a:outerShdw>
              </a:effectLst>
              <a:latin typeface="Comic Sans MS" pitchFamily="66" charset="0"/>
            </a:rPr>
            <a:t>Διατάσεις</a:t>
          </a:r>
          <a:endParaRPr lang="el-GR" sz="1600" b="1" u="sng" kern="1200" dirty="0">
            <a:solidFill>
              <a:srgbClr val="FF0000"/>
            </a:solidFill>
            <a:effectLst>
              <a:outerShdw blurRad="38100" dist="38100" dir="2700000" algn="tl">
                <a:srgbClr val="000000">
                  <a:alpha val="43137"/>
                </a:srgbClr>
              </a:outerShdw>
            </a:effectLst>
            <a:latin typeface="Comic Sans MS" pitchFamily="66" charset="0"/>
          </a:endParaRPr>
        </a:p>
      </dsp:txBody>
      <dsp:txXfrm>
        <a:off x="1470532" y="2004877"/>
        <a:ext cx="1091716" cy="11790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FE0E9-A3B4-4F79-880E-8D2E937534AB}">
      <dsp:nvSpPr>
        <dsp:cNvPr id="0" name=""/>
        <dsp:cNvSpPr/>
      </dsp:nvSpPr>
      <dsp:spPr>
        <a:xfrm rot="16200000">
          <a:off x="-213547" y="213547"/>
          <a:ext cx="2451548" cy="2024453"/>
        </a:xfrm>
        <a:prstGeom prst="round1Rect">
          <a:avLst/>
        </a:prstGeom>
        <a:solidFill>
          <a:srgbClr val="99663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b="1" kern="1200" dirty="0" smtClean="0">
              <a:effectLst>
                <a:outerShdw blurRad="38100" dist="38100" dir="2700000" algn="tl">
                  <a:srgbClr val="000000">
                    <a:alpha val="43137"/>
                  </a:srgbClr>
                </a:outerShdw>
              </a:effectLst>
              <a:latin typeface="Comic Sans MS" pitchFamily="66" charset="0"/>
            </a:rPr>
            <a:t> Διάταση τετρακέφαλων</a:t>
          </a:r>
          <a:endParaRPr lang="el-GR" sz="2000" b="1" kern="1200" dirty="0">
            <a:effectLst>
              <a:outerShdw blurRad="38100" dist="38100" dir="2700000" algn="tl">
                <a:srgbClr val="000000">
                  <a:alpha val="43137"/>
                </a:srgbClr>
              </a:outerShdw>
            </a:effectLst>
            <a:latin typeface="Comic Sans MS" pitchFamily="66" charset="0"/>
          </a:endParaRPr>
        </a:p>
      </dsp:txBody>
      <dsp:txXfrm rot="5400000">
        <a:off x="-1" y="1"/>
        <a:ext cx="2024453" cy="1838661"/>
      </dsp:txXfrm>
    </dsp:sp>
    <dsp:sp modelId="{98D63FA5-B66A-4191-83FB-138C9C2740DB}">
      <dsp:nvSpPr>
        <dsp:cNvPr id="0" name=""/>
        <dsp:cNvSpPr/>
      </dsp:nvSpPr>
      <dsp:spPr>
        <a:xfrm>
          <a:off x="2024453" y="0"/>
          <a:ext cx="2024453" cy="2451548"/>
        </a:xfrm>
        <a:prstGeom prst="round1Rect">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b" anchorCtr="0">
          <a:noAutofit/>
        </a:bodyPr>
        <a:lstStyle/>
        <a:p>
          <a:pPr lvl="0" algn="ctr" defTabSz="2889250">
            <a:lnSpc>
              <a:spcPct val="90000"/>
            </a:lnSpc>
            <a:spcBef>
              <a:spcPct val="0"/>
            </a:spcBef>
            <a:spcAft>
              <a:spcPct val="35000"/>
            </a:spcAft>
          </a:pPr>
          <a:r>
            <a:rPr lang="el-GR" sz="6500" kern="1200" dirty="0" smtClean="0"/>
            <a:t> </a:t>
          </a:r>
          <a:r>
            <a:rPr lang="el-GR" sz="1600" b="1" kern="1200" dirty="0" smtClean="0">
              <a:effectLst>
                <a:outerShdw blurRad="38100" dist="38100" dir="2700000" algn="tl">
                  <a:srgbClr val="000000">
                    <a:alpha val="43137"/>
                  </a:srgbClr>
                </a:outerShdw>
              </a:effectLst>
              <a:latin typeface="Comic Sans MS" pitchFamily="66" charset="0"/>
            </a:rPr>
            <a:t>διάταση τρικέφαλου βραχιόνιου </a:t>
          </a:r>
          <a:endParaRPr lang="el-GR" sz="1600" kern="1200" dirty="0"/>
        </a:p>
      </dsp:txBody>
      <dsp:txXfrm>
        <a:off x="2024453" y="0"/>
        <a:ext cx="2024453" cy="1838661"/>
      </dsp:txXfrm>
    </dsp:sp>
    <dsp:sp modelId="{4AEF7808-4248-46CC-9AAD-A4209C374F55}">
      <dsp:nvSpPr>
        <dsp:cNvPr id="0" name=""/>
        <dsp:cNvSpPr/>
      </dsp:nvSpPr>
      <dsp:spPr>
        <a:xfrm rot="10800000">
          <a:off x="0" y="2451548"/>
          <a:ext cx="2024453" cy="2451548"/>
        </a:xfrm>
        <a:prstGeom prst="round1Rect">
          <a:avLst/>
        </a:prstGeom>
        <a:solidFill>
          <a:srgbClr val="C25CBB"/>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l-GR" sz="2000" b="1" kern="1200" dirty="0" smtClean="0">
              <a:effectLst>
                <a:outerShdw blurRad="38100" dist="38100" dir="2700000" algn="tl">
                  <a:srgbClr val="000000">
                    <a:alpha val="43137"/>
                  </a:srgbClr>
                </a:outerShdw>
              </a:effectLst>
              <a:latin typeface="Comic Sans MS" pitchFamily="66" charset="0"/>
            </a:rPr>
            <a:t>Διάταση γλουτιαίων</a:t>
          </a:r>
          <a:endParaRPr lang="el-GR" sz="2000" b="1" kern="1200" dirty="0">
            <a:effectLst>
              <a:outerShdw blurRad="38100" dist="38100" dir="2700000" algn="tl">
                <a:srgbClr val="000000">
                  <a:alpha val="43137"/>
                </a:srgbClr>
              </a:outerShdw>
            </a:effectLst>
            <a:latin typeface="Comic Sans MS" pitchFamily="66" charset="0"/>
          </a:endParaRPr>
        </a:p>
      </dsp:txBody>
      <dsp:txXfrm rot="10800000">
        <a:off x="0" y="3064435"/>
        <a:ext cx="2024453" cy="1838661"/>
      </dsp:txXfrm>
    </dsp:sp>
    <dsp:sp modelId="{30DF2009-8CDE-43FF-ADB0-D9D95915E79E}">
      <dsp:nvSpPr>
        <dsp:cNvPr id="0" name=""/>
        <dsp:cNvSpPr/>
      </dsp:nvSpPr>
      <dsp:spPr>
        <a:xfrm rot="5400000">
          <a:off x="1810905" y="2665096"/>
          <a:ext cx="2451548" cy="2024453"/>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l-GR" sz="2000" b="1" kern="1200" dirty="0" smtClean="0">
              <a:effectLst>
                <a:outerShdw blurRad="38100" dist="38100" dir="2700000" algn="tl">
                  <a:srgbClr val="000000">
                    <a:alpha val="43137"/>
                  </a:srgbClr>
                </a:outerShdw>
              </a:effectLst>
              <a:latin typeface="Comic Sans MS" pitchFamily="66" charset="0"/>
            </a:rPr>
            <a:t>Έκταση θώρακα</a:t>
          </a:r>
          <a:endParaRPr lang="el-GR" sz="2000" b="1" kern="1200" dirty="0">
            <a:effectLst>
              <a:outerShdw blurRad="38100" dist="38100" dir="2700000" algn="tl">
                <a:srgbClr val="000000">
                  <a:alpha val="43137"/>
                </a:srgbClr>
              </a:outerShdw>
            </a:effectLst>
            <a:latin typeface="Comic Sans MS" pitchFamily="66" charset="0"/>
          </a:endParaRPr>
        </a:p>
      </dsp:txBody>
      <dsp:txXfrm rot="-5400000">
        <a:off x="2024452" y="3064435"/>
        <a:ext cx="2024453" cy="1838661"/>
      </dsp:txXfrm>
    </dsp:sp>
    <dsp:sp modelId="{EF5F175F-734A-4CB8-9D25-CA653D1D129B}">
      <dsp:nvSpPr>
        <dsp:cNvPr id="0" name=""/>
        <dsp:cNvSpPr/>
      </dsp:nvSpPr>
      <dsp:spPr>
        <a:xfrm>
          <a:off x="1071567" y="1838661"/>
          <a:ext cx="1905771" cy="1225774"/>
        </a:xfrm>
        <a:prstGeom prst="roundRect">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u="sng" kern="1200" dirty="0" smtClean="0">
              <a:solidFill>
                <a:srgbClr val="FF0000"/>
              </a:solidFill>
              <a:effectLst>
                <a:outerShdw blurRad="38100" dist="38100" dir="2700000" algn="tl">
                  <a:srgbClr val="000000">
                    <a:alpha val="43137"/>
                  </a:srgbClr>
                </a:outerShdw>
              </a:effectLst>
              <a:latin typeface="Comic Sans MS" pitchFamily="66" charset="0"/>
            </a:rPr>
            <a:t>ΔΙΑΤΑΣΕΙΣ</a:t>
          </a:r>
          <a:endParaRPr lang="el-GR" sz="1600" b="1" u="sng" kern="1200" dirty="0">
            <a:solidFill>
              <a:srgbClr val="FF0000"/>
            </a:solidFill>
            <a:effectLst>
              <a:outerShdw blurRad="38100" dist="38100" dir="2700000" algn="tl">
                <a:srgbClr val="000000">
                  <a:alpha val="43137"/>
                </a:srgbClr>
              </a:outerShdw>
            </a:effectLst>
            <a:latin typeface="Comic Sans MS" pitchFamily="66" charset="0"/>
          </a:endParaRPr>
        </a:p>
      </dsp:txBody>
      <dsp:txXfrm>
        <a:off x="1131404" y="1898498"/>
        <a:ext cx="1786097" cy="11061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DB570-5519-4E24-B04B-5D5299FCF366}">
      <dsp:nvSpPr>
        <dsp:cNvPr id="0" name=""/>
        <dsp:cNvSpPr/>
      </dsp:nvSpPr>
      <dsp:spPr>
        <a:xfrm>
          <a:off x="2285982" y="2399644"/>
          <a:ext cx="1732972" cy="1223677"/>
        </a:xfrm>
        <a:prstGeom prst="roundRect">
          <a:avLst>
            <a:gd name="adj" fmla="val 10000"/>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effectLst>
                <a:outerShdw blurRad="38100" dist="38100" dir="2700000" algn="tl">
                  <a:srgbClr val="000000">
                    <a:alpha val="43137"/>
                  </a:srgbClr>
                </a:outerShdw>
              </a:effectLst>
              <a:latin typeface="Comic Sans MS" pitchFamily="66" charset="0"/>
            </a:rPr>
            <a:t>Διάταση </a:t>
          </a:r>
          <a:r>
            <a:rPr lang="el-GR" sz="1800" b="1" kern="1200" dirty="0" smtClean="0">
              <a:effectLst>
                <a:outerShdw blurRad="38100" dist="38100" dir="2700000" algn="tl">
                  <a:srgbClr val="000000">
                    <a:alpha val="43137"/>
                  </a:srgbClr>
                </a:outerShdw>
              </a:effectLst>
              <a:latin typeface="Comic Sans MS" pitchFamily="66" charset="0"/>
            </a:rPr>
            <a:t>κοιλιακών</a:t>
          </a:r>
          <a:endParaRPr lang="el-GR" sz="1800" b="1" kern="1200" dirty="0">
            <a:effectLst>
              <a:outerShdw blurRad="38100" dist="38100" dir="2700000" algn="tl">
                <a:srgbClr val="000000">
                  <a:alpha val="43137"/>
                </a:srgbClr>
              </a:outerShdw>
            </a:effectLst>
            <a:latin typeface="Comic Sans MS" pitchFamily="66" charset="0"/>
          </a:endParaRPr>
        </a:p>
      </dsp:txBody>
      <dsp:txXfrm>
        <a:off x="2321822" y="2435484"/>
        <a:ext cx="1661292" cy="1151997"/>
      </dsp:txXfrm>
    </dsp:sp>
    <dsp:sp modelId="{EB89D184-868C-463A-A80D-E04ABB02D926}">
      <dsp:nvSpPr>
        <dsp:cNvPr id="0" name=""/>
        <dsp:cNvSpPr/>
      </dsp:nvSpPr>
      <dsp:spPr>
        <a:xfrm rot="8473531">
          <a:off x="1731365" y="3748859"/>
          <a:ext cx="667943" cy="271805"/>
        </a:xfrm>
        <a:prstGeom prst="leftRightArrow">
          <a:avLst>
            <a:gd name="adj1" fmla="val 60000"/>
            <a:gd name="adj2" fmla="val 50000"/>
          </a:avLst>
        </a:prstGeom>
        <a:solidFill>
          <a:srgbClr val="FF33C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l-GR" sz="1200" kern="1200"/>
        </a:p>
      </dsp:txBody>
      <dsp:txXfrm rot="10800000">
        <a:off x="1812906" y="3803220"/>
        <a:ext cx="504860" cy="163083"/>
      </dsp:txXfrm>
    </dsp:sp>
    <dsp:sp modelId="{A79F7C05-E37B-452D-95F0-7F0ECE30D2C4}">
      <dsp:nvSpPr>
        <dsp:cNvPr id="0" name=""/>
        <dsp:cNvSpPr/>
      </dsp:nvSpPr>
      <dsp:spPr>
        <a:xfrm>
          <a:off x="0" y="4146202"/>
          <a:ext cx="1958742" cy="1221806"/>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effectLst>
                <a:outerShdw blurRad="38100" dist="38100" dir="2700000" algn="tl">
                  <a:srgbClr val="000000">
                    <a:alpha val="43137"/>
                  </a:srgbClr>
                </a:outerShdw>
              </a:effectLst>
              <a:latin typeface="Comic Sans MS" pitchFamily="66" charset="0"/>
            </a:rPr>
            <a:t>Διάταση κορμού</a:t>
          </a:r>
          <a:endParaRPr lang="el-GR" sz="1800" b="1" kern="1200" dirty="0">
            <a:effectLst>
              <a:outerShdw blurRad="38100" dist="38100" dir="2700000" algn="tl">
                <a:srgbClr val="000000">
                  <a:alpha val="43137"/>
                </a:srgbClr>
              </a:outerShdw>
            </a:effectLst>
            <a:latin typeface="Comic Sans MS" pitchFamily="66" charset="0"/>
          </a:endParaRPr>
        </a:p>
      </dsp:txBody>
      <dsp:txXfrm>
        <a:off x="35785" y="4181987"/>
        <a:ext cx="1887172" cy="1150236"/>
      </dsp:txXfrm>
    </dsp:sp>
    <dsp:sp modelId="{849FDAA4-5D7B-4A69-A411-7BB162FB052F}">
      <dsp:nvSpPr>
        <dsp:cNvPr id="0" name=""/>
        <dsp:cNvSpPr/>
      </dsp:nvSpPr>
      <dsp:spPr>
        <a:xfrm rot="16298053">
          <a:off x="698364" y="2764739"/>
          <a:ext cx="667943" cy="271805"/>
        </a:xfrm>
        <a:prstGeom prst="leftRightArrow">
          <a:avLst>
            <a:gd name="adj1" fmla="val 60000"/>
            <a:gd name="adj2" fmla="val 50000"/>
          </a:avLst>
        </a:prstGeom>
        <a:solidFill>
          <a:srgbClr val="30303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l-GR" sz="1200" kern="1200"/>
        </a:p>
      </dsp:txBody>
      <dsp:txXfrm>
        <a:off x="779906" y="2819100"/>
        <a:ext cx="504860" cy="163083"/>
      </dsp:txXfrm>
    </dsp:sp>
    <dsp:sp modelId="{8E5BD68F-CCE5-40C3-8655-E533D8923FAE}">
      <dsp:nvSpPr>
        <dsp:cNvPr id="0" name=""/>
        <dsp:cNvSpPr/>
      </dsp:nvSpPr>
      <dsp:spPr>
        <a:xfrm>
          <a:off x="156689" y="427707"/>
          <a:ext cx="1857381" cy="1227374"/>
        </a:xfrm>
        <a:prstGeom prst="roundRect">
          <a:avLst>
            <a:gd name="adj" fmla="val 10000"/>
          </a:avLst>
        </a:prstGeom>
        <a:solidFill>
          <a:srgbClr val="99663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effectLst>
                <a:outerShdw blurRad="38100" dist="38100" dir="2700000" algn="tl">
                  <a:srgbClr val="000000">
                    <a:alpha val="43137"/>
                  </a:srgbClr>
                </a:outerShdw>
              </a:effectLst>
              <a:latin typeface="Comic Sans MS" pitchFamily="66" charset="0"/>
            </a:rPr>
            <a:t>Δίπλωση σε καθιστή  με τα πόδι τεντωμένα </a:t>
          </a:r>
          <a:endParaRPr lang="el-GR" sz="1800" kern="1200" dirty="0"/>
        </a:p>
      </dsp:txBody>
      <dsp:txXfrm>
        <a:off x="192638" y="463656"/>
        <a:ext cx="1785483" cy="1155476"/>
      </dsp:txXfrm>
    </dsp:sp>
    <dsp:sp modelId="{347C0F49-62B8-423C-A1E9-20039CBFF004}">
      <dsp:nvSpPr>
        <dsp:cNvPr id="0" name=""/>
        <dsp:cNvSpPr/>
      </dsp:nvSpPr>
      <dsp:spPr>
        <a:xfrm rot="2617420">
          <a:off x="1785922" y="1891460"/>
          <a:ext cx="667943" cy="271805"/>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l-GR" sz="1200" kern="1200"/>
        </a:p>
      </dsp:txBody>
      <dsp:txXfrm>
        <a:off x="1867464" y="1945821"/>
        <a:ext cx="504860" cy="16308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440DBB-95BE-4B66-B5C2-EB2F18E8DEC2}" type="datetimeFigureOut">
              <a:rPr lang="el-GR" smtClean="0"/>
              <a:pPr/>
              <a:t>6/5/2020</a:t>
            </a:fld>
            <a:endParaRPr lang="el-GR" dirty="0"/>
          </a:p>
        </p:txBody>
      </p:sp>
      <p:sp>
        <p:nvSpPr>
          <p:cNvPr id="4" name="3 - Θέση εικόνας διαφάνειας"/>
          <p:cNvSpPr>
            <a:spLocks noGrp="1" noRot="1" noChangeAspect="1"/>
          </p:cNvSpPr>
          <p:nvPr>
            <p:ph type="sldImg" idx="2"/>
          </p:nvPr>
        </p:nvSpPr>
        <p:spPr>
          <a:xfrm>
            <a:off x="592138" y="685800"/>
            <a:ext cx="5673725"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15B899-F874-4CC5-8539-E314AD8C83A5}" type="slidenum">
              <a:rPr lang="el-GR" smtClean="0"/>
              <a:pPr/>
              <a:t>‹#›</a:t>
            </a:fld>
            <a:endParaRPr lang="el-GR" dirty="0"/>
          </a:p>
        </p:txBody>
      </p:sp>
    </p:spTree>
    <p:extLst>
      <p:ext uri="{BB962C8B-B14F-4D97-AF65-F5344CB8AC3E}">
        <p14:creationId xmlns:p14="http://schemas.microsoft.com/office/powerpoint/2010/main" val="1469615615"/>
      </p:ext>
    </p:extLst>
  </p:cSld>
  <p:clrMap bg1="lt1" tx1="dk1" bg2="lt2" tx2="dk2" accent1="accent1" accent2="accent2" accent3="accent3" accent4="accent4" accent5="accent5" accent6="accent6" hlink="hlink" folHlink="folHlink"/>
  <p:notesStyle>
    <a:lvl1pPr marL="0" algn="l" defTabSz="1082499" rtl="0" eaLnBrk="1" latinLnBrk="0" hangingPunct="1">
      <a:defRPr sz="1500" kern="1200">
        <a:solidFill>
          <a:schemeClr val="tx1"/>
        </a:solidFill>
        <a:latin typeface="+mn-lt"/>
        <a:ea typeface="+mn-ea"/>
        <a:cs typeface="+mn-cs"/>
      </a:defRPr>
    </a:lvl1pPr>
    <a:lvl2pPr marL="541250" algn="l" defTabSz="1082499" rtl="0" eaLnBrk="1" latinLnBrk="0" hangingPunct="1">
      <a:defRPr sz="1500" kern="1200">
        <a:solidFill>
          <a:schemeClr val="tx1"/>
        </a:solidFill>
        <a:latin typeface="+mn-lt"/>
        <a:ea typeface="+mn-ea"/>
        <a:cs typeface="+mn-cs"/>
      </a:defRPr>
    </a:lvl2pPr>
    <a:lvl3pPr marL="1082499" algn="l" defTabSz="1082499" rtl="0" eaLnBrk="1" latinLnBrk="0" hangingPunct="1">
      <a:defRPr sz="1500" kern="1200">
        <a:solidFill>
          <a:schemeClr val="tx1"/>
        </a:solidFill>
        <a:latin typeface="+mn-lt"/>
        <a:ea typeface="+mn-ea"/>
        <a:cs typeface="+mn-cs"/>
      </a:defRPr>
    </a:lvl3pPr>
    <a:lvl4pPr marL="1623747" algn="l" defTabSz="1082499" rtl="0" eaLnBrk="1" latinLnBrk="0" hangingPunct="1">
      <a:defRPr sz="1500" kern="1200">
        <a:solidFill>
          <a:schemeClr val="tx1"/>
        </a:solidFill>
        <a:latin typeface="+mn-lt"/>
        <a:ea typeface="+mn-ea"/>
        <a:cs typeface="+mn-cs"/>
      </a:defRPr>
    </a:lvl4pPr>
    <a:lvl5pPr marL="2164997" algn="l" defTabSz="1082499" rtl="0" eaLnBrk="1" latinLnBrk="0" hangingPunct="1">
      <a:defRPr sz="1500" kern="1200">
        <a:solidFill>
          <a:schemeClr val="tx1"/>
        </a:solidFill>
        <a:latin typeface="+mn-lt"/>
        <a:ea typeface="+mn-ea"/>
        <a:cs typeface="+mn-cs"/>
      </a:defRPr>
    </a:lvl5pPr>
    <a:lvl6pPr marL="2706246" algn="l" defTabSz="1082499" rtl="0" eaLnBrk="1" latinLnBrk="0" hangingPunct="1">
      <a:defRPr sz="1500" kern="1200">
        <a:solidFill>
          <a:schemeClr val="tx1"/>
        </a:solidFill>
        <a:latin typeface="+mn-lt"/>
        <a:ea typeface="+mn-ea"/>
        <a:cs typeface="+mn-cs"/>
      </a:defRPr>
    </a:lvl6pPr>
    <a:lvl7pPr marL="3247496" algn="l" defTabSz="1082499" rtl="0" eaLnBrk="1" latinLnBrk="0" hangingPunct="1">
      <a:defRPr sz="1500" kern="1200">
        <a:solidFill>
          <a:schemeClr val="tx1"/>
        </a:solidFill>
        <a:latin typeface="+mn-lt"/>
        <a:ea typeface="+mn-ea"/>
        <a:cs typeface="+mn-cs"/>
      </a:defRPr>
    </a:lvl7pPr>
    <a:lvl8pPr marL="3788744" algn="l" defTabSz="1082499" rtl="0" eaLnBrk="1" latinLnBrk="0" hangingPunct="1">
      <a:defRPr sz="1500" kern="1200">
        <a:solidFill>
          <a:schemeClr val="tx1"/>
        </a:solidFill>
        <a:latin typeface="+mn-lt"/>
        <a:ea typeface="+mn-ea"/>
        <a:cs typeface="+mn-cs"/>
      </a:defRPr>
    </a:lvl8pPr>
    <a:lvl9pPr marL="4329993" algn="l" defTabSz="1082499"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E15B899-F874-4CC5-8539-E314AD8C83A5}" type="slidenum">
              <a:rPr lang="el-GR" smtClean="0"/>
              <a:pPr/>
              <a:t>8</a:t>
            </a:fld>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592138" y="685800"/>
            <a:ext cx="5673725" cy="3429000"/>
          </a:xfrm>
        </p:spPr>
      </p:sp>
      <p:sp>
        <p:nvSpPr>
          <p:cNvPr id="3" name="2 - Θέση σημειώσεων"/>
          <p:cNvSpPr>
            <a:spLocks noGrp="1"/>
          </p:cNvSpPr>
          <p:nvPr>
            <p:ph type="body" idx="1"/>
          </p:nvPr>
        </p:nvSpPr>
        <p:spPr/>
        <p:txBody>
          <a:bodyPr>
            <a:normAutofit/>
          </a:bodyPr>
          <a:lstStyle/>
          <a:p>
            <a:endParaRPr lang="el-GR" sz="1200" b="1" dirty="0">
              <a:effectLst>
                <a:outerShdw blurRad="38100" dist="38100" dir="2700000" algn="tl">
                  <a:srgbClr val="000000">
                    <a:alpha val="43137"/>
                  </a:srgbClr>
                </a:outerShdw>
              </a:effectLst>
            </a:endParaRPr>
          </a:p>
        </p:txBody>
      </p:sp>
      <p:sp>
        <p:nvSpPr>
          <p:cNvPr id="4" name="3 - Θέση αριθμού διαφάνειας"/>
          <p:cNvSpPr>
            <a:spLocks noGrp="1"/>
          </p:cNvSpPr>
          <p:nvPr>
            <p:ph type="sldNum" sz="quarter" idx="10"/>
          </p:nvPr>
        </p:nvSpPr>
        <p:spPr/>
        <p:txBody>
          <a:bodyPr/>
          <a:lstStyle/>
          <a:p>
            <a:fld id="{3E15B899-F874-4CC5-8539-E314AD8C83A5}" type="slidenum">
              <a:rPr lang="el-GR" smtClean="0"/>
              <a:pPr/>
              <a:t>13</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592138" y="685800"/>
            <a:ext cx="5673725" cy="3429000"/>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E15B899-F874-4CC5-8539-E314AD8C83A5}" type="slidenum">
              <a:rPr lang="el-GR" smtClean="0"/>
              <a:pPr/>
              <a:t>17</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5064534"/>
            <a:ext cx="12098338" cy="2251870"/>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110889" tIns="55445" rIns="110889" bIns="55445" anchor="t" compatLnSpc="1"/>
          <a:lstStyle/>
          <a:p>
            <a:endParaRPr kumimoji="0" lang="en-US"/>
          </a:p>
        </p:txBody>
      </p:sp>
      <p:sp>
        <p:nvSpPr>
          <p:cNvPr id="8" name="7 - Ελεύθερη σχεδίαση"/>
          <p:cNvSpPr>
            <a:spLocks/>
          </p:cNvSpPr>
          <p:nvPr/>
        </p:nvSpPr>
        <p:spPr bwMode="auto">
          <a:xfrm>
            <a:off x="8078166" y="0"/>
            <a:ext cx="4020177" cy="730885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110889" tIns="55445" rIns="110889" bIns="55445" anchor="t" compatLnSpc="1"/>
          <a:lstStyle/>
          <a:p>
            <a:endParaRPr kumimoji="0" lang="en-US"/>
          </a:p>
        </p:txBody>
      </p:sp>
      <p:sp>
        <p:nvSpPr>
          <p:cNvPr id="9" name="8 - Τίτλος"/>
          <p:cNvSpPr>
            <a:spLocks noGrp="1"/>
          </p:cNvSpPr>
          <p:nvPr>
            <p:ph type="ctrTitle"/>
          </p:nvPr>
        </p:nvSpPr>
        <p:spPr>
          <a:xfrm>
            <a:off x="567692" y="3556980"/>
            <a:ext cx="8573688" cy="2452525"/>
          </a:xfrm>
        </p:spPr>
        <p:txBody>
          <a:bodyPr rIns="55445"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72969" y="1646376"/>
            <a:ext cx="8573688" cy="1867817"/>
          </a:xfrm>
        </p:spPr>
        <p:txBody>
          <a:bodyPr tIns="0" rIns="55445" bIns="0" anchor="b">
            <a:normAutofit/>
          </a:bodyPr>
          <a:lstStyle>
            <a:lvl1pPr marL="0" indent="0" algn="r">
              <a:buNone/>
              <a:defRPr sz="2400">
                <a:solidFill>
                  <a:schemeClr val="tx1"/>
                </a:solidFill>
                <a:effectLst/>
              </a:defRPr>
            </a:lvl1pPr>
            <a:lvl2pPr marL="554446" indent="0" algn="ctr">
              <a:buNone/>
            </a:lvl2pPr>
            <a:lvl3pPr marL="1108893" indent="0" algn="ctr">
              <a:buNone/>
            </a:lvl3pPr>
            <a:lvl4pPr marL="1663339" indent="0" algn="ctr">
              <a:buNone/>
            </a:lvl4pPr>
            <a:lvl5pPr marL="2217786" indent="0" algn="ctr">
              <a:buNone/>
            </a:lvl5pPr>
            <a:lvl6pPr marL="2772232" indent="0" algn="ctr">
              <a:buNone/>
            </a:lvl6pPr>
            <a:lvl7pPr marL="3326679" indent="0" algn="ctr">
              <a:buNone/>
            </a:lvl7pPr>
            <a:lvl8pPr marL="3881125" indent="0" algn="ctr">
              <a:buNone/>
            </a:lvl8pPr>
            <a:lvl9pPr marL="4435572"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8327310D-003F-410C-8C3E-6838EB4099F9}" type="datetimeFigureOut">
              <a:rPr lang="el-GR" smtClean="0"/>
              <a:pPr/>
              <a:t>6/5/2020</a:t>
            </a:fld>
            <a:endParaRPr lang="el-GR" dirty="0"/>
          </a:p>
        </p:txBody>
      </p:sp>
      <p:sp>
        <p:nvSpPr>
          <p:cNvPr id="19" name="18 - Θέση υποσέλιδου"/>
          <p:cNvSpPr>
            <a:spLocks noGrp="1"/>
          </p:cNvSpPr>
          <p:nvPr>
            <p:ph type="ftr" sz="quarter" idx="11"/>
          </p:nvPr>
        </p:nvSpPr>
        <p:spPr/>
        <p:txBody>
          <a:bodyPr/>
          <a:lstStyle/>
          <a:p>
            <a:endParaRPr lang="el-GR" dirty="0"/>
          </a:p>
        </p:txBody>
      </p:sp>
      <p:sp>
        <p:nvSpPr>
          <p:cNvPr id="27" name="26 - Θέση αριθμού διαφάνειας"/>
          <p:cNvSpPr>
            <a:spLocks noGrp="1"/>
          </p:cNvSpPr>
          <p:nvPr>
            <p:ph type="sldNum" sz="quarter" idx="12"/>
          </p:nvPr>
        </p:nvSpPr>
        <p:spPr/>
        <p:txBody>
          <a:bodyPr/>
          <a:lstStyle/>
          <a:p>
            <a:fld id="{AB79FC94-9BC7-4BA4-B86A-4AC5602BC0F3}" type="slidenum">
              <a:rPr lang="el-GR" smtClean="0"/>
              <a:pPr/>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327310D-003F-410C-8C3E-6838EB4099F9}" type="datetimeFigureOut">
              <a:rPr lang="el-GR" smtClean="0"/>
              <a:pPr/>
              <a:t>6/5/2020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B79FC94-9BC7-4BA4-B86A-4AC5602BC0F3}"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771300" y="292696"/>
            <a:ext cx="2722126" cy="6236209"/>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4925" y="292696"/>
            <a:ext cx="7964738" cy="6236209"/>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327310D-003F-410C-8C3E-6838EB4099F9}" type="datetimeFigureOut">
              <a:rPr lang="el-GR" smtClean="0"/>
              <a:pPr/>
              <a:t>6/5/2020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B79FC94-9BC7-4BA4-B86A-4AC5602BC0F3}"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327310D-003F-410C-8C3E-6838EB4099F9}" type="datetimeFigureOut">
              <a:rPr lang="el-GR" smtClean="0"/>
              <a:pPr/>
              <a:t>6/5/2020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B79FC94-9BC7-4BA4-B86A-4AC5602BC0F3}"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5064534"/>
            <a:ext cx="12098338" cy="2251870"/>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110889" tIns="55445" rIns="110889" bIns="55445" anchor="t" compatLnSpc="1"/>
          <a:lstStyle/>
          <a:p>
            <a:endParaRPr kumimoji="0" lang="en-US"/>
          </a:p>
        </p:txBody>
      </p:sp>
      <p:sp>
        <p:nvSpPr>
          <p:cNvPr id="9" name="8 - Ελεύθερη σχεδίαση"/>
          <p:cNvSpPr>
            <a:spLocks/>
          </p:cNvSpPr>
          <p:nvPr/>
        </p:nvSpPr>
        <p:spPr bwMode="auto">
          <a:xfrm>
            <a:off x="8078166" y="0"/>
            <a:ext cx="4020177" cy="730885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110889" tIns="55445" rIns="110889" bIns="55445" anchor="t" compatLnSpc="1"/>
          <a:lstStyle/>
          <a:p>
            <a:endParaRPr kumimoji="0" lang="en-US"/>
          </a:p>
        </p:txBody>
      </p:sp>
      <p:sp>
        <p:nvSpPr>
          <p:cNvPr id="2" name="1 - Τίτλος"/>
          <p:cNvSpPr>
            <a:spLocks noGrp="1"/>
          </p:cNvSpPr>
          <p:nvPr>
            <p:ph type="title"/>
          </p:nvPr>
        </p:nvSpPr>
        <p:spPr>
          <a:xfrm>
            <a:off x="907377" y="3819445"/>
            <a:ext cx="8771295" cy="1946429"/>
          </a:xfrm>
        </p:spPr>
        <p:txBody>
          <a:bodyPr tIns="0" bIns="0" anchor="t"/>
          <a:lstStyle>
            <a:lvl1pPr algn="l">
              <a:buNone/>
              <a:defRPr sz="51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07377" y="2649223"/>
            <a:ext cx="8771295" cy="1136813"/>
          </a:xfrm>
        </p:spPr>
        <p:txBody>
          <a:bodyPr lIns="55445" tIns="0" rIns="55445" bIns="0" anchor="b"/>
          <a:lstStyle>
            <a:lvl1pPr marL="0" indent="0" algn="l">
              <a:buNone/>
              <a:defRPr sz="2400">
                <a:solidFill>
                  <a:schemeClr val="tx1"/>
                </a:solidFill>
                <a:effectLst/>
              </a:defRPr>
            </a:lvl1pPr>
            <a:lvl2pPr>
              <a:buNone/>
              <a:defRPr sz="2200">
                <a:solidFill>
                  <a:schemeClr val="tx1">
                    <a:tint val="75000"/>
                  </a:schemeClr>
                </a:solidFill>
              </a:defRPr>
            </a:lvl2pPr>
            <a:lvl3pPr>
              <a:buNone/>
              <a:defRPr sz="1900">
                <a:solidFill>
                  <a:schemeClr val="tx1">
                    <a:tint val="75000"/>
                  </a:schemeClr>
                </a:solidFill>
              </a:defRPr>
            </a:lvl3pPr>
            <a:lvl4pPr>
              <a:buNone/>
              <a:defRPr sz="1700">
                <a:solidFill>
                  <a:schemeClr val="tx1">
                    <a:tint val="75000"/>
                  </a:schemeClr>
                </a:solidFill>
              </a:defRPr>
            </a:lvl4pPr>
            <a:lvl5pPr>
              <a:buNone/>
              <a:defRPr sz="17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327310D-003F-410C-8C3E-6838EB4099F9}" type="datetimeFigureOut">
              <a:rPr lang="el-GR" smtClean="0"/>
              <a:pPr/>
              <a:t>6/5/2020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B79FC94-9BC7-4BA4-B86A-4AC5602BC0F3}" type="slidenum">
              <a:rPr lang="el-GR" smtClean="0"/>
              <a:pPr/>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4920" y="292693"/>
            <a:ext cx="9880311" cy="121814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604921" y="1705405"/>
            <a:ext cx="4839335" cy="4823503"/>
          </a:xfrm>
        </p:spPr>
        <p:txBody>
          <a:bodyPr/>
          <a:lstStyle>
            <a:lvl1pPr>
              <a:defRPr sz="3200"/>
            </a:lvl1pPr>
            <a:lvl2pPr>
              <a:defRPr sz="2700"/>
            </a:lvl2pPr>
            <a:lvl3pPr>
              <a:defRPr sz="2400"/>
            </a:lvl3pPr>
            <a:lvl4pPr>
              <a:defRPr sz="2200"/>
            </a:lvl4pPr>
            <a:lvl5pPr>
              <a:defRPr sz="22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645895" y="1705405"/>
            <a:ext cx="4839335" cy="4823503"/>
          </a:xfrm>
        </p:spPr>
        <p:txBody>
          <a:bodyPr/>
          <a:lstStyle>
            <a:lvl1pPr>
              <a:defRPr sz="3200"/>
            </a:lvl1pPr>
            <a:lvl2pPr>
              <a:defRPr sz="2700"/>
            </a:lvl2pPr>
            <a:lvl3pPr>
              <a:defRPr sz="2400"/>
            </a:lvl3pPr>
            <a:lvl4pPr>
              <a:defRPr sz="2200"/>
            </a:lvl4pPr>
            <a:lvl5pPr>
              <a:defRPr sz="22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327310D-003F-410C-8C3E-6838EB4099F9}" type="datetimeFigureOut">
              <a:rPr lang="el-GR" smtClean="0"/>
              <a:pPr/>
              <a:t>6/5/2020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B79FC94-9BC7-4BA4-B86A-4AC5602BC0F3}"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4920" y="291000"/>
            <a:ext cx="10888504" cy="1218142"/>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4920" y="5847081"/>
            <a:ext cx="5345534" cy="893304"/>
          </a:xfrm>
        </p:spPr>
        <p:txBody>
          <a:bodyPr anchor="t"/>
          <a:lstStyle>
            <a:lvl1pPr marL="0" indent="0">
              <a:buNone/>
              <a:defRPr sz="2900" b="1">
                <a:solidFill>
                  <a:schemeClr val="accent1"/>
                </a:solidFill>
              </a:defRPr>
            </a:lvl1pPr>
            <a:lvl2pPr>
              <a:buNone/>
              <a:defRPr sz="2400" b="1"/>
            </a:lvl2pPr>
            <a:lvl3pPr>
              <a:buNone/>
              <a:defRPr sz="2200" b="1"/>
            </a:lvl3pPr>
            <a:lvl4pPr>
              <a:buNone/>
              <a:defRPr sz="1900" b="1"/>
            </a:lvl4pPr>
            <a:lvl5pPr>
              <a:buNone/>
              <a:defRPr sz="19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6145791" y="5847081"/>
            <a:ext cx="5347631" cy="893304"/>
          </a:xfrm>
        </p:spPr>
        <p:txBody>
          <a:bodyPr anchor="t"/>
          <a:lstStyle>
            <a:lvl1pPr marL="0" indent="0">
              <a:buNone/>
              <a:defRPr sz="2900" b="1">
                <a:solidFill>
                  <a:schemeClr val="accent1"/>
                </a:solidFill>
              </a:defRPr>
            </a:lvl1pPr>
            <a:lvl2pPr>
              <a:buNone/>
              <a:defRPr sz="2400" b="1"/>
            </a:lvl2pPr>
            <a:lvl3pPr>
              <a:buNone/>
              <a:defRPr sz="2200" b="1"/>
            </a:lvl3pPr>
            <a:lvl4pPr>
              <a:buNone/>
              <a:defRPr sz="1900" b="1"/>
            </a:lvl4pPr>
            <a:lvl5pPr>
              <a:buNone/>
              <a:defRPr sz="19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4920" y="1616638"/>
            <a:ext cx="5345534" cy="4200897"/>
          </a:xfrm>
        </p:spPr>
        <p:txBody>
          <a:bodyPr/>
          <a:lstStyle>
            <a:lvl1pPr>
              <a:defRPr sz="2900"/>
            </a:lvl1pPr>
            <a:lvl2pPr>
              <a:defRPr sz="2400"/>
            </a:lvl2pPr>
            <a:lvl3pPr>
              <a:defRPr sz="2200"/>
            </a:lvl3pPr>
            <a:lvl4pPr>
              <a:defRPr sz="1900"/>
            </a:lvl4pPr>
            <a:lvl5pPr>
              <a:defRPr sz="19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6145791" y="1616638"/>
            <a:ext cx="5347631" cy="4200897"/>
          </a:xfrm>
        </p:spPr>
        <p:txBody>
          <a:bodyPr/>
          <a:lstStyle>
            <a:lvl1pPr>
              <a:defRPr sz="2900"/>
            </a:lvl1pPr>
            <a:lvl2pPr>
              <a:defRPr sz="2400"/>
            </a:lvl2pPr>
            <a:lvl3pPr>
              <a:defRPr sz="2200"/>
            </a:lvl3pPr>
            <a:lvl4pPr>
              <a:defRPr sz="1900"/>
            </a:lvl4pPr>
            <a:lvl5pPr>
              <a:defRPr sz="19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8327310D-003F-410C-8C3E-6838EB4099F9}" type="datetimeFigureOut">
              <a:rPr lang="el-GR" smtClean="0"/>
              <a:pPr/>
              <a:t>6/5/2020</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AB79FC94-9BC7-4BA4-B86A-4AC5602BC0F3}"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4918" y="292355"/>
            <a:ext cx="9884341" cy="1218142"/>
          </a:xfrm>
        </p:spPr>
        <p:txBody>
          <a:bodyPr anchor="ctr"/>
          <a:lstStyle>
            <a:lvl1pPr algn="l">
              <a:defRPr sz="5600"/>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8327310D-003F-410C-8C3E-6838EB4099F9}" type="datetimeFigureOut">
              <a:rPr lang="el-GR" smtClean="0"/>
              <a:pPr/>
              <a:t>6/5/2020</a:t>
            </a:fld>
            <a:endParaRPr lang="el-GR" dirty="0"/>
          </a:p>
        </p:txBody>
      </p:sp>
      <p:sp>
        <p:nvSpPr>
          <p:cNvPr id="8" name="7 - Θέση αριθμού διαφάνειας"/>
          <p:cNvSpPr>
            <a:spLocks noGrp="1"/>
          </p:cNvSpPr>
          <p:nvPr>
            <p:ph type="sldNum" sz="quarter" idx="11"/>
          </p:nvPr>
        </p:nvSpPr>
        <p:spPr/>
        <p:txBody>
          <a:bodyPr/>
          <a:lstStyle/>
          <a:p>
            <a:fld id="{AB79FC94-9BC7-4BA4-B86A-4AC5602BC0F3}" type="slidenum">
              <a:rPr lang="el-GR" smtClean="0"/>
              <a:pPr/>
              <a:t>‹#›</a:t>
            </a:fld>
            <a:endParaRPr lang="el-GR" dirty="0"/>
          </a:p>
        </p:txBody>
      </p:sp>
      <p:sp>
        <p:nvSpPr>
          <p:cNvPr id="9" name="8 - Θέση υποσέλιδου"/>
          <p:cNvSpPr>
            <a:spLocks noGrp="1"/>
          </p:cNvSpPr>
          <p:nvPr>
            <p:ph type="ftr" sz="quarter" idx="12"/>
          </p:nvPr>
        </p:nvSpPr>
        <p:spPr/>
        <p:txBody>
          <a:bodyPr/>
          <a:lstStyle/>
          <a:p>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327310D-003F-410C-8C3E-6838EB4099F9}" type="datetimeFigureOut">
              <a:rPr lang="el-GR" smtClean="0"/>
              <a:pPr/>
              <a:t>6/5/2020</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AB79FC94-9BC7-4BA4-B86A-4AC5602BC0F3}"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4922" y="1263472"/>
            <a:ext cx="4234417" cy="778257"/>
          </a:xfrm>
        </p:spPr>
        <p:txBody>
          <a:bodyPr tIns="0" bIns="0" anchor="t"/>
          <a:lstStyle>
            <a:lvl1pPr algn="l">
              <a:buNone/>
              <a:defRPr sz="2200" b="1">
                <a:solidFill>
                  <a:schemeClr val="accent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04925" y="228528"/>
            <a:ext cx="3629501" cy="974513"/>
          </a:xfrm>
        </p:spPr>
        <p:txBody>
          <a:bodyPr lIns="55445" tIns="0" rIns="55445" bIns="0" anchor="b"/>
          <a:lstStyle>
            <a:lvl1pPr marL="0" indent="0" algn="l">
              <a:buNone/>
              <a:defRPr sz="1700"/>
            </a:lvl1pPr>
            <a:lvl2pPr>
              <a:buNone/>
              <a:defRPr sz="1500"/>
            </a:lvl2pPr>
            <a:lvl3pPr>
              <a:buNone/>
              <a:defRPr sz="1200"/>
            </a:lvl3pPr>
            <a:lvl4pPr>
              <a:buNone/>
              <a:defRPr sz="1100"/>
            </a:lvl4pPr>
            <a:lvl5pPr>
              <a:buNone/>
              <a:defRPr sz="11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604920" y="2111446"/>
            <a:ext cx="9376212" cy="4060472"/>
          </a:xfrm>
        </p:spPr>
        <p:txBody>
          <a:bodyPr/>
          <a:lstStyle>
            <a:lvl1pPr>
              <a:defRPr sz="3400"/>
            </a:lvl1pPr>
            <a:lvl2pPr>
              <a:defRPr sz="2900"/>
            </a:lvl2pPr>
            <a:lvl3pPr>
              <a:defRPr sz="2700"/>
            </a:lvl3pPr>
            <a:lvl4pPr>
              <a:defRPr sz="2400"/>
            </a:lvl4pPr>
            <a:lvl5pPr>
              <a:defRPr sz="24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327310D-003F-410C-8C3E-6838EB4099F9}" type="datetimeFigureOut">
              <a:rPr lang="el-GR" smtClean="0"/>
              <a:pPr/>
              <a:t>6/5/2020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a:xfrm>
            <a:off x="10791726" y="6844263"/>
            <a:ext cx="1008195" cy="389129"/>
          </a:xfrm>
        </p:spPr>
        <p:txBody>
          <a:bodyPr/>
          <a:lstStyle/>
          <a:p>
            <a:fld id="{AB79FC94-9BC7-4BA4-B86A-4AC5602BC0F3}"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352060" y="1817845"/>
            <a:ext cx="4040544" cy="1336234"/>
          </a:xfrm>
        </p:spPr>
        <p:txBody>
          <a:bodyPr anchor="b"/>
          <a:lstStyle>
            <a:lvl1pPr algn="l">
              <a:buNone/>
              <a:defRPr sz="2700" b="1">
                <a:solidFill>
                  <a:schemeClr val="accent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409923" y="1086958"/>
            <a:ext cx="5444251" cy="438531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9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7352066" y="3195913"/>
            <a:ext cx="4040542" cy="2838581"/>
          </a:xfrm>
        </p:spPr>
        <p:txBody>
          <a:bodyPr lIns="55445" rIns="55445"/>
          <a:lstStyle>
            <a:lvl1pPr marL="0" indent="0">
              <a:buFontTx/>
              <a:buNone/>
              <a:defRPr sz="1500"/>
            </a:lvl1pPr>
            <a:lvl2pPr>
              <a:buFontTx/>
              <a:buNone/>
              <a:defRPr sz="1500"/>
            </a:lvl2pPr>
            <a:lvl3pPr>
              <a:buFontTx/>
              <a:buNone/>
              <a:defRPr sz="1200"/>
            </a:lvl3pPr>
            <a:lvl4pPr>
              <a:buFontTx/>
              <a:buNone/>
              <a:defRPr sz="1100"/>
            </a:lvl4pPr>
            <a:lvl5pPr>
              <a:buFontTx/>
              <a:buNone/>
              <a:defRPr sz="11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04922" y="6844263"/>
            <a:ext cx="2822947" cy="389129"/>
          </a:xfrm>
        </p:spPr>
        <p:txBody>
          <a:bodyPr/>
          <a:lstStyle/>
          <a:p>
            <a:fld id="{8327310D-003F-410C-8C3E-6838EB4099F9}" type="datetimeFigureOut">
              <a:rPr lang="el-GR" smtClean="0"/>
              <a:pPr/>
              <a:t>6/5/2020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B79FC94-9BC7-4BA4-B86A-4AC5602BC0F3}"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t="-13000" b="-13000"/>
          </a:stretch>
        </a:blipFill>
        <a:effectLst/>
      </p:bgPr>
    </p:bg>
    <p:spTree>
      <p:nvGrpSpPr>
        <p:cNvPr id="1" name=""/>
        <p:cNvGrpSpPr/>
        <p:nvPr/>
      </p:nvGrpSpPr>
      <p:grpSpPr>
        <a:xfrm>
          <a:off x="0" y="0"/>
          <a:ext cx="0" cy="0"/>
          <a:chOff x="0" y="0"/>
          <a:chExt cx="0" cy="0"/>
        </a:xfrm>
      </p:grpSpPr>
      <p:sp>
        <p:nvSpPr>
          <p:cNvPr id="12" name="11 - Ελεύθερη σχεδίαση"/>
          <p:cNvSpPr>
            <a:spLocks/>
          </p:cNvSpPr>
          <p:nvPr/>
        </p:nvSpPr>
        <p:spPr bwMode="auto">
          <a:xfrm>
            <a:off x="0" y="5064534"/>
            <a:ext cx="12098338" cy="2251870"/>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110889" tIns="55445" rIns="110889" bIns="55445" anchor="t" compatLnSpc="1"/>
          <a:lstStyle/>
          <a:p>
            <a:endParaRPr kumimoji="0" lang="en-US"/>
          </a:p>
        </p:txBody>
      </p:sp>
      <p:sp>
        <p:nvSpPr>
          <p:cNvPr id="16" name="15 - Ελεύθερη σχεδίαση"/>
          <p:cNvSpPr>
            <a:spLocks/>
          </p:cNvSpPr>
          <p:nvPr/>
        </p:nvSpPr>
        <p:spPr bwMode="auto">
          <a:xfrm>
            <a:off x="9678670" y="0"/>
            <a:ext cx="2419668" cy="730885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110889" tIns="55445" rIns="110889" bIns="55445" anchor="t" compatLnSpc="1"/>
          <a:lstStyle/>
          <a:p>
            <a:endParaRPr kumimoji="0" lang="en-US"/>
          </a:p>
        </p:txBody>
      </p:sp>
      <p:sp>
        <p:nvSpPr>
          <p:cNvPr id="9" name="8 - Θέση τίτλου"/>
          <p:cNvSpPr>
            <a:spLocks noGrp="1"/>
          </p:cNvSpPr>
          <p:nvPr>
            <p:ph type="title"/>
          </p:nvPr>
        </p:nvSpPr>
        <p:spPr>
          <a:xfrm>
            <a:off x="604920" y="292693"/>
            <a:ext cx="9880311" cy="1218142"/>
          </a:xfrm>
          <a:prstGeom prst="rect">
            <a:avLst/>
          </a:prstGeom>
        </p:spPr>
        <p:txBody>
          <a:bodyPr vert="horz" lIns="55445" tIns="55445" rIns="55445" bIns="55445" anchor="ctr">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604920" y="1705405"/>
            <a:ext cx="9880311" cy="4823503"/>
          </a:xfrm>
          <a:prstGeom prst="rect">
            <a:avLst/>
          </a:prstGeom>
        </p:spPr>
        <p:txBody>
          <a:bodyPr vert="horz" lIns="110889" tIns="55445" rIns="110889" bIns="55445">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04922" y="6844263"/>
            <a:ext cx="2822947" cy="389129"/>
          </a:xfrm>
          <a:prstGeom prst="rect">
            <a:avLst/>
          </a:prstGeom>
        </p:spPr>
        <p:txBody>
          <a:bodyPr vert="horz" lIns="110889" tIns="55445" rIns="110889" bIns="0" anchor="b"/>
          <a:lstStyle>
            <a:lvl1pPr algn="l" eaLnBrk="1" latinLnBrk="0" hangingPunct="1">
              <a:defRPr kumimoji="0" sz="1200">
                <a:solidFill>
                  <a:schemeClr val="tx2">
                    <a:shade val="50000"/>
                  </a:schemeClr>
                </a:solidFill>
              </a:defRPr>
            </a:lvl1pPr>
          </a:lstStyle>
          <a:p>
            <a:fld id="{8327310D-003F-410C-8C3E-6838EB4099F9}" type="datetimeFigureOut">
              <a:rPr lang="el-GR" smtClean="0"/>
              <a:pPr/>
              <a:t>6/5/2020</a:t>
            </a:fld>
            <a:endParaRPr lang="el-GR" dirty="0"/>
          </a:p>
        </p:txBody>
      </p:sp>
      <p:sp>
        <p:nvSpPr>
          <p:cNvPr id="22" name="21 - Θέση υποσέλιδου"/>
          <p:cNvSpPr>
            <a:spLocks noGrp="1"/>
          </p:cNvSpPr>
          <p:nvPr>
            <p:ph type="ftr" sz="quarter" idx="3"/>
          </p:nvPr>
        </p:nvSpPr>
        <p:spPr>
          <a:xfrm>
            <a:off x="4133601" y="6844263"/>
            <a:ext cx="3831142" cy="389129"/>
          </a:xfrm>
          <a:prstGeom prst="rect">
            <a:avLst/>
          </a:prstGeom>
        </p:spPr>
        <p:txBody>
          <a:bodyPr vert="horz" lIns="0" tIns="55445" rIns="0" bIns="0" anchor="b"/>
          <a:lstStyle>
            <a:lvl1pPr algn="ctr" eaLnBrk="1" latinLnBrk="0" hangingPunct="1">
              <a:defRPr kumimoji="0" sz="1200">
                <a:solidFill>
                  <a:schemeClr val="tx2">
                    <a:shade val="50000"/>
                  </a:schemeClr>
                </a:solidFill>
              </a:defRPr>
            </a:lvl1pPr>
          </a:lstStyle>
          <a:p>
            <a:endParaRPr lang="el-GR" dirty="0"/>
          </a:p>
        </p:txBody>
      </p:sp>
      <p:sp>
        <p:nvSpPr>
          <p:cNvPr id="18" name="17 - Θέση αριθμού διαφάνειας"/>
          <p:cNvSpPr>
            <a:spLocks noGrp="1"/>
          </p:cNvSpPr>
          <p:nvPr>
            <p:ph type="sldNum" sz="quarter" idx="4"/>
          </p:nvPr>
        </p:nvSpPr>
        <p:spPr>
          <a:xfrm>
            <a:off x="10787694" y="6844263"/>
            <a:ext cx="1008195" cy="389129"/>
          </a:xfrm>
          <a:prstGeom prst="rect">
            <a:avLst/>
          </a:prstGeom>
        </p:spPr>
        <p:txBody>
          <a:bodyPr vert="horz" lIns="0" tIns="0" rIns="0" bIns="0" anchor="b"/>
          <a:lstStyle>
            <a:lvl1pPr algn="r" eaLnBrk="1" latinLnBrk="0" hangingPunct="1">
              <a:defRPr kumimoji="0" sz="1200">
                <a:solidFill>
                  <a:schemeClr val="tx2">
                    <a:shade val="50000"/>
                  </a:schemeClr>
                </a:solidFill>
              </a:defRPr>
            </a:lvl1pPr>
          </a:lstStyle>
          <a:p>
            <a:fld id="{AB79FC94-9BC7-4BA4-B86A-4AC5602BC0F3}" type="slidenum">
              <a:rPr lang="el-GR" smtClean="0"/>
              <a:pPr/>
              <a:t>‹#›</a:t>
            </a:fld>
            <a:endParaRPr lang="el-GR" dirty="0"/>
          </a:p>
        </p:txBody>
      </p:sp>
    </p:spTree>
  </p:cSld>
  <p:clrMap bg1="dk1" tx1="lt1" bg2="dk2" tx2="lt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rtl="0" eaLnBrk="1" latinLnBrk="0" hangingPunct="1">
        <a:spcBef>
          <a:spcPct val="0"/>
        </a:spcBef>
        <a:buNone/>
        <a:defRPr kumimoji="0" sz="5600" kern="1200">
          <a:solidFill>
            <a:schemeClr val="tx1"/>
          </a:solidFill>
          <a:latin typeface="+mj-lt"/>
          <a:ea typeface="+mj-ea"/>
          <a:cs typeface="+mj-cs"/>
        </a:defRPr>
      </a:lvl1pPr>
    </p:titleStyle>
    <p:bodyStyle>
      <a:lvl1pPr marL="510091" indent="-465735" algn="l" rtl="0" eaLnBrk="1" latinLnBrk="0" hangingPunct="1">
        <a:spcBef>
          <a:spcPct val="20000"/>
        </a:spcBef>
        <a:buClr>
          <a:schemeClr val="accent1"/>
        </a:buClr>
        <a:buSzPct val="80000"/>
        <a:buFont typeface="Wingdings 2"/>
        <a:buChar char=""/>
        <a:defRPr kumimoji="0" sz="3600" kern="1200">
          <a:solidFill>
            <a:schemeClr val="tx1"/>
          </a:solidFill>
          <a:latin typeface="+mn-lt"/>
          <a:ea typeface="+mn-ea"/>
          <a:cs typeface="+mn-cs"/>
        </a:defRPr>
      </a:lvl1pPr>
      <a:lvl2pPr marL="876025" indent="-332668" algn="l" rtl="0" eaLnBrk="1" latinLnBrk="0" hangingPunct="1">
        <a:spcBef>
          <a:spcPct val="20000"/>
        </a:spcBef>
        <a:buClr>
          <a:schemeClr val="accent1"/>
        </a:buClr>
        <a:buSzPct val="90000"/>
        <a:buFont typeface="Wingdings 2"/>
        <a:buChar char=""/>
        <a:defRPr kumimoji="0" sz="3200" kern="1200">
          <a:solidFill>
            <a:schemeClr val="tx1"/>
          </a:solidFill>
          <a:latin typeface="+mn-lt"/>
          <a:ea typeface="+mn-ea"/>
          <a:cs typeface="+mn-cs"/>
        </a:defRPr>
      </a:lvl2pPr>
      <a:lvl3pPr marL="1219782" indent="-310490" algn="l" rtl="0" eaLnBrk="1" latinLnBrk="0" hangingPunct="1">
        <a:spcBef>
          <a:spcPct val="20000"/>
        </a:spcBef>
        <a:buClr>
          <a:schemeClr val="accent2"/>
        </a:buClr>
        <a:buSzPct val="85000"/>
        <a:buFont typeface="Arial"/>
        <a:buChar char="○"/>
        <a:defRPr kumimoji="0" sz="2900" kern="1200">
          <a:solidFill>
            <a:schemeClr val="tx1"/>
          </a:solidFill>
          <a:latin typeface="+mn-lt"/>
          <a:ea typeface="+mn-ea"/>
          <a:cs typeface="+mn-cs"/>
        </a:defRPr>
      </a:lvl3pPr>
      <a:lvl4pPr marL="1552450" indent="-288312" algn="l" rtl="0" eaLnBrk="1" latinLnBrk="0" hangingPunct="1">
        <a:spcBef>
          <a:spcPct val="20000"/>
        </a:spcBef>
        <a:buClr>
          <a:schemeClr val="accent3"/>
        </a:buClr>
        <a:buSzPct val="90000"/>
        <a:buFont typeface="Wingdings 2"/>
        <a:buChar char=""/>
        <a:defRPr kumimoji="0" sz="2400" kern="1200">
          <a:solidFill>
            <a:schemeClr val="tx1"/>
          </a:solidFill>
          <a:latin typeface="+mn-lt"/>
          <a:ea typeface="+mn-ea"/>
          <a:cs typeface="+mn-cs"/>
        </a:defRPr>
      </a:lvl4pPr>
      <a:lvl5pPr marL="1807495" indent="-221779" algn="l" rtl="0" eaLnBrk="1" latinLnBrk="0" hangingPunct="1">
        <a:spcBef>
          <a:spcPct val="20000"/>
        </a:spcBef>
        <a:buClr>
          <a:schemeClr val="accent4"/>
        </a:buClr>
        <a:buSzPct val="100000"/>
        <a:buFont typeface="Arial"/>
        <a:buChar char="-"/>
        <a:defRPr kumimoji="0" sz="2400" kern="1200">
          <a:solidFill>
            <a:schemeClr val="tx1"/>
          </a:solidFill>
          <a:latin typeface="+mn-lt"/>
          <a:ea typeface="+mn-ea"/>
          <a:cs typeface="+mn-cs"/>
        </a:defRPr>
      </a:lvl5pPr>
      <a:lvl6pPr marL="2062541" indent="-221779" algn="l" rtl="0" eaLnBrk="1" latinLnBrk="0" hangingPunct="1">
        <a:spcBef>
          <a:spcPct val="20000"/>
        </a:spcBef>
        <a:buClr>
          <a:schemeClr val="accent5"/>
        </a:buClr>
        <a:buFont typeface="Arial"/>
        <a:buChar char="-"/>
        <a:defRPr kumimoji="0" sz="2400" kern="1200" baseline="0">
          <a:solidFill>
            <a:schemeClr val="tx1"/>
          </a:solidFill>
          <a:latin typeface="+mn-lt"/>
          <a:ea typeface="+mn-ea"/>
          <a:cs typeface="+mn-cs"/>
        </a:defRPr>
      </a:lvl6pPr>
      <a:lvl7pPr marL="2328675" indent="-221779" algn="l" rtl="0" eaLnBrk="1" latinLnBrk="0" hangingPunct="1">
        <a:spcBef>
          <a:spcPct val="20000"/>
        </a:spcBef>
        <a:buClr>
          <a:schemeClr val="accent6"/>
        </a:buClr>
        <a:buSzPct val="100000"/>
        <a:buFont typeface="Arial"/>
        <a:buChar char="•"/>
        <a:defRPr kumimoji="0" sz="2200" kern="1200" baseline="0">
          <a:solidFill>
            <a:schemeClr val="tx1"/>
          </a:solidFill>
          <a:latin typeface="+mn-lt"/>
          <a:ea typeface="+mn-ea"/>
          <a:cs typeface="+mn-cs"/>
        </a:defRPr>
      </a:lvl7pPr>
      <a:lvl8pPr marL="2594809" indent="-221779" algn="l" rtl="0" eaLnBrk="1" latinLnBrk="0" hangingPunct="1">
        <a:spcBef>
          <a:spcPct val="20000"/>
        </a:spcBef>
        <a:buClr>
          <a:schemeClr val="accent6"/>
        </a:buClr>
        <a:buFont typeface="Arial"/>
        <a:buChar char="▪"/>
        <a:defRPr kumimoji="0" sz="1900" kern="1200">
          <a:solidFill>
            <a:schemeClr val="tx1"/>
          </a:solidFill>
          <a:latin typeface="+mn-lt"/>
          <a:ea typeface="+mn-ea"/>
          <a:cs typeface="+mn-cs"/>
        </a:defRPr>
      </a:lvl8pPr>
      <a:lvl9pPr marL="2827677" indent="-221779" algn="l" rtl="0" eaLnBrk="1" latinLnBrk="0" hangingPunct="1">
        <a:spcBef>
          <a:spcPct val="20000"/>
        </a:spcBef>
        <a:buClr>
          <a:schemeClr val="accent6"/>
        </a:buClr>
        <a:buFont typeface="Arial"/>
        <a:buChar char="•"/>
        <a:defRPr kumimoji="0" sz="19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54446" algn="l" rtl="0" eaLnBrk="1" latinLnBrk="0" hangingPunct="1">
        <a:defRPr kumimoji="0" kern="1200">
          <a:solidFill>
            <a:schemeClr val="tx1"/>
          </a:solidFill>
          <a:latin typeface="+mn-lt"/>
          <a:ea typeface="+mn-ea"/>
          <a:cs typeface="+mn-cs"/>
        </a:defRPr>
      </a:lvl2pPr>
      <a:lvl3pPr marL="1108893" algn="l" rtl="0" eaLnBrk="1" latinLnBrk="0" hangingPunct="1">
        <a:defRPr kumimoji="0" kern="1200">
          <a:solidFill>
            <a:schemeClr val="tx1"/>
          </a:solidFill>
          <a:latin typeface="+mn-lt"/>
          <a:ea typeface="+mn-ea"/>
          <a:cs typeface="+mn-cs"/>
        </a:defRPr>
      </a:lvl3pPr>
      <a:lvl4pPr marL="1663339" algn="l" rtl="0" eaLnBrk="1" latinLnBrk="0" hangingPunct="1">
        <a:defRPr kumimoji="0" kern="1200">
          <a:solidFill>
            <a:schemeClr val="tx1"/>
          </a:solidFill>
          <a:latin typeface="+mn-lt"/>
          <a:ea typeface="+mn-ea"/>
          <a:cs typeface="+mn-cs"/>
        </a:defRPr>
      </a:lvl4pPr>
      <a:lvl5pPr marL="2217786" algn="l" rtl="0" eaLnBrk="1" latinLnBrk="0" hangingPunct="1">
        <a:defRPr kumimoji="0" kern="1200">
          <a:solidFill>
            <a:schemeClr val="tx1"/>
          </a:solidFill>
          <a:latin typeface="+mn-lt"/>
          <a:ea typeface="+mn-ea"/>
          <a:cs typeface="+mn-cs"/>
        </a:defRPr>
      </a:lvl5pPr>
      <a:lvl6pPr marL="2772232" algn="l" rtl="0" eaLnBrk="1" latinLnBrk="0" hangingPunct="1">
        <a:defRPr kumimoji="0" kern="1200">
          <a:solidFill>
            <a:schemeClr val="tx1"/>
          </a:solidFill>
          <a:latin typeface="+mn-lt"/>
          <a:ea typeface="+mn-ea"/>
          <a:cs typeface="+mn-cs"/>
        </a:defRPr>
      </a:lvl6pPr>
      <a:lvl7pPr marL="3326679" algn="l" rtl="0" eaLnBrk="1" latinLnBrk="0" hangingPunct="1">
        <a:defRPr kumimoji="0" kern="1200">
          <a:solidFill>
            <a:schemeClr val="tx1"/>
          </a:solidFill>
          <a:latin typeface="+mn-lt"/>
          <a:ea typeface="+mn-ea"/>
          <a:cs typeface="+mn-cs"/>
        </a:defRPr>
      </a:lvl7pPr>
      <a:lvl8pPr marL="3881125" algn="l" rtl="0" eaLnBrk="1" latinLnBrk="0" hangingPunct="1">
        <a:defRPr kumimoji="0" kern="1200">
          <a:solidFill>
            <a:schemeClr val="tx1"/>
          </a:solidFill>
          <a:latin typeface="+mn-lt"/>
          <a:ea typeface="+mn-ea"/>
          <a:cs typeface="+mn-cs"/>
        </a:defRPr>
      </a:lvl8pPr>
      <a:lvl9pPr marL="443557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jpeg"/><Relationship Id="rId3" Type="http://schemas.openxmlformats.org/officeDocument/2006/relationships/diagramLayout" Target="../diagrams/layout3.xml"/><Relationship Id="rId7" Type="http://schemas.openxmlformats.org/officeDocument/2006/relationships/image" Target="../media/image52.jpeg"/><Relationship Id="rId12" Type="http://schemas.openxmlformats.org/officeDocument/2006/relationships/image" Target="../media/image57.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openxmlformats.org/officeDocument/2006/relationships/image" Target="../media/image56.jpeg"/><Relationship Id="rId5" Type="http://schemas.openxmlformats.org/officeDocument/2006/relationships/diagramColors" Target="../diagrams/colors3.xml"/><Relationship Id="rId10" Type="http://schemas.openxmlformats.org/officeDocument/2006/relationships/image" Target="../media/image55.jpeg"/><Relationship Id="rId4" Type="http://schemas.openxmlformats.org/officeDocument/2006/relationships/diagramQuickStyle" Target="../diagrams/quickStyle3.xml"/><Relationship Id="rId9" Type="http://schemas.openxmlformats.org/officeDocument/2006/relationships/image" Target="../media/image5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diagramLayout" Target="../diagrams/layout4.xml"/><Relationship Id="rId7" Type="http://schemas.openxmlformats.org/officeDocument/2006/relationships/image" Target="../media/image59.jpeg"/><Relationship Id="rId12" Type="http://schemas.openxmlformats.org/officeDocument/2006/relationships/image" Target="../media/image64.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63.jpeg"/><Relationship Id="rId5" Type="http://schemas.openxmlformats.org/officeDocument/2006/relationships/diagramColors" Target="../diagrams/colors4.xml"/><Relationship Id="rId10" Type="http://schemas.openxmlformats.org/officeDocument/2006/relationships/image" Target="../media/image62.jpeg"/><Relationship Id="rId4" Type="http://schemas.openxmlformats.org/officeDocument/2006/relationships/diagramQuickStyle" Target="../diagrams/quickStyle4.xml"/><Relationship Id="rId9" Type="http://schemas.openxmlformats.org/officeDocument/2006/relationships/image" Target="../media/image6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diagramLayout" Target="../diagrams/layout1.xml"/><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diagramData" Target="../diagrams/data1.xml"/><Relationship Id="rId16" Type="http://schemas.openxmlformats.org/officeDocument/2006/relationships/image" Target="../media/image17.jpeg"/><Relationship Id="rId1" Type="http://schemas.openxmlformats.org/officeDocument/2006/relationships/slideLayout" Target="../slideLayouts/slideLayout8.xml"/><Relationship Id="rId6" Type="http://schemas.microsoft.com/office/2007/relationships/diagramDrawing" Target="../diagrams/drawing1.xml"/><Relationship Id="rId11" Type="http://schemas.openxmlformats.org/officeDocument/2006/relationships/image" Target="../media/image12.jpeg"/><Relationship Id="rId5" Type="http://schemas.openxmlformats.org/officeDocument/2006/relationships/diagramColors" Target="../diagrams/colors1.xml"/><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diagramQuickStyle" Target="../diagrams/quickStyle1.xml"/><Relationship Id="rId9" Type="http://schemas.openxmlformats.org/officeDocument/2006/relationships/image" Target="../media/image10.jpeg"/><Relationship Id="rId1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diagramLayout" Target="../diagrams/layout2.xml"/><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image" Target="../media/image23.jpeg"/><Relationship Id="rId5" Type="http://schemas.openxmlformats.org/officeDocument/2006/relationships/diagramColors" Target="../diagrams/colors2.xml"/><Relationship Id="rId10" Type="http://schemas.openxmlformats.org/officeDocument/2006/relationships/image" Target="../media/image22.jpeg"/><Relationship Id="rId4" Type="http://schemas.openxmlformats.org/officeDocument/2006/relationships/diagramQuickStyle" Target="../diagrams/quickStyle2.xml"/><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 y="3725869"/>
            <a:ext cx="7620803" cy="251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8210338" y="1188850"/>
            <a:ext cx="3888000" cy="6156000"/>
          </a:xfrm>
          <a:prstGeom prst="rect">
            <a:avLst/>
          </a:prstGeom>
          <a:solidFill>
            <a:schemeClr val="tx1">
              <a:lumMod val="85000"/>
            </a:schemeClr>
          </a:solidFill>
        </p:spPr>
        <p:txBody>
          <a:bodyPr wrap="square" lIns="110875" tIns="55437" rIns="110875" bIns="55437" anchor="t">
            <a:spAutoFit/>
          </a:bodyPr>
          <a:lstStyle/>
          <a:p>
            <a:pPr>
              <a:lnSpc>
                <a:spcPts val="2000"/>
              </a:lnSpc>
            </a:pPr>
            <a:r>
              <a:rPr lang="en-US" dirty="0" smtClean="0"/>
              <a:t>      </a:t>
            </a:r>
            <a:r>
              <a:rPr lang="el-GR" sz="2400" b="1" u="sng" dirty="0" smtClean="0">
                <a:solidFill>
                  <a:srgbClr val="C00000"/>
                </a:solidFill>
                <a:effectLst>
                  <a:outerShdw blurRad="38100" dist="38100" dir="2700000" algn="tl">
                    <a:srgbClr val="000000">
                      <a:alpha val="43137"/>
                    </a:srgbClr>
                  </a:outerShdw>
                </a:effectLst>
              </a:rPr>
              <a:t>ΟΜΑΔΑ ΦΟΙΤΗΤΩΝ</a:t>
            </a:r>
          </a:p>
          <a:p>
            <a:pPr>
              <a:lnSpc>
                <a:spcPts val="2000"/>
              </a:lnSpc>
            </a:pPr>
            <a:endParaRPr lang="el-GR" b="1" dirty="0" smtClean="0">
              <a:solidFill>
                <a:srgbClr val="C00000"/>
              </a:solidFill>
            </a:endParaRPr>
          </a:p>
          <a:p>
            <a:pPr>
              <a:lnSpc>
                <a:spcPts val="2000"/>
              </a:lnSpc>
            </a:pPr>
            <a:r>
              <a:rPr lang="el-GR" b="1" dirty="0" smtClean="0">
                <a:solidFill>
                  <a:schemeClr val="bg1"/>
                </a:solidFill>
              </a:rPr>
              <a:t>ΠΑΠΑΠΟΛΥΚΑΡΠΟΣ</a:t>
            </a:r>
          </a:p>
          <a:p>
            <a:pPr>
              <a:lnSpc>
                <a:spcPts val="3000"/>
              </a:lnSpc>
            </a:pPr>
            <a:r>
              <a:rPr lang="el-GR" b="1" dirty="0" smtClean="0">
                <a:solidFill>
                  <a:schemeClr val="bg1"/>
                </a:solidFill>
              </a:rPr>
              <a:t>ΚΩΝΣΤΑΝΤΙΝΟΣ</a:t>
            </a:r>
          </a:p>
          <a:p>
            <a:pPr>
              <a:lnSpc>
                <a:spcPts val="3000"/>
              </a:lnSpc>
            </a:pPr>
            <a:r>
              <a:rPr lang="el-GR" b="1" dirty="0" smtClean="0">
                <a:solidFill>
                  <a:schemeClr val="bg1"/>
                </a:solidFill>
              </a:rPr>
              <a:t>ΠΑΠΑΔΟΠΟΥΛΟΣ ΘΑΝΑΣΗΣ</a:t>
            </a:r>
          </a:p>
          <a:p>
            <a:pPr>
              <a:lnSpc>
                <a:spcPts val="3000"/>
              </a:lnSpc>
            </a:pPr>
            <a:r>
              <a:rPr lang="el-GR" b="1" dirty="0" smtClean="0">
                <a:solidFill>
                  <a:schemeClr val="bg1"/>
                </a:solidFill>
              </a:rPr>
              <a:t>ΠΑΠΑΘΑΝΑΣΙΟΥ ΜΑΡΙΑΝΝΑ</a:t>
            </a:r>
          </a:p>
          <a:p>
            <a:pPr>
              <a:lnSpc>
                <a:spcPts val="3000"/>
              </a:lnSpc>
            </a:pPr>
            <a:r>
              <a:rPr lang="el-GR" b="1" dirty="0" smtClean="0">
                <a:solidFill>
                  <a:schemeClr val="bg1"/>
                </a:solidFill>
              </a:rPr>
              <a:t>ΠΑΠΑΒΑΣΙΛΕΙΟΥ ΚΩΝΣΤΑΝΤΙΝΟΣ</a:t>
            </a:r>
          </a:p>
          <a:p>
            <a:pPr>
              <a:lnSpc>
                <a:spcPts val="3000"/>
              </a:lnSpc>
            </a:pPr>
            <a:r>
              <a:rPr lang="el-GR" b="1" dirty="0" smtClean="0">
                <a:solidFill>
                  <a:schemeClr val="bg1"/>
                </a:solidFill>
              </a:rPr>
              <a:t>ΠΑΪΤΑΡΙΔΟΥ ΕΥΑ</a:t>
            </a:r>
          </a:p>
          <a:p>
            <a:pPr>
              <a:lnSpc>
                <a:spcPts val="3000"/>
              </a:lnSpc>
            </a:pPr>
            <a:r>
              <a:rPr lang="el-GR" b="1" dirty="0" smtClean="0">
                <a:solidFill>
                  <a:schemeClr val="bg1"/>
                </a:solidFill>
              </a:rPr>
              <a:t>ΠΑΡΑΣΚΕΥΟΠΟΥΛΟΣ ΔΙΟΝΥΣΗΣ</a:t>
            </a:r>
          </a:p>
          <a:p>
            <a:pPr>
              <a:lnSpc>
                <a:spcPts val="3000"/>
              </a:lnSpc>
            </a:pPr>
            <a:r>
              <a:rPr lang="el-GR" b="1" dirty="0" smtClean="0">
                <a:solidFill>
                  <a:schemeClr val="bg1"/>
                </a:solidFill>
              </a:rPr>
              <a:t>ΜΠΑΛΑΗΣ ΓΙΑΝΝΗΣ</a:t>
            </a:r>
          </a:p>
          <a:p>
            <a:pPr>
              <a:lnSpc>
                <a:spcPts val="3000"/>
              </a:lnSpc>
            </a:pPr>
            <a:r>
              <a:rPr lang="el-GR" b="1" dirty="0" smtClean="0">
                <a:solidFill>
                  <a:schemeClr val="bg1"/>
                </a:solidFill>
              </a:rPr>
              <a:t>ΝΑΤΣΙΟΣ ΘΑΝΑΣΗΣ</a:t>
            </a:r>
          </a:p>
          <a:p>
            <a:pPr>
              <a:lnSpc>
                <a:spcPts val="3000"/>
              </a:lnSpc>
            </a:pPr>
            <a:r>
              <a:rPr lang="el-GR" b="1" dirty="0" smtClean="0">
                <a:solidFill>
                  <a:schemeClr val="bg1"/>
                </a:solidFill>
              </a:rPr>
              <a:t>ΡΑΠΤΟΠΟΥΛΟΣ ΒΑΓΓΕΛΗΣ</a:t>
            </a:r>
          </a:p>
          <a:p>
            <a:pPr>
              <a:lnSpc>
                <a:spcPts val="3000"/>
              </a:lnSpc>
            </a:pPr>
            <a:r>
              <a:rPr lang="el-GR" b="1" dirty="0" smtClean="0">
                <a:solidFill>
                  <a:schemeClr val="bg1"/>
                </a:solidFill>
              </a:rPr>
              <a:t>ΣΙΑΦΑΚΑΣ ΓΙΑΝΝΗΣ</a:t>
            </a:r>
          </a:p>
          <a:p>
            <a:pPr>
              <a:lnSpc>
                <a:spcPts val="3000"/>
              </a:lnSpc>
            </a:pPr>
            <a:r>
              <a:rPr lang="el-GR" b="1" dirty="0" smtClean="0">
                <a:solidFill>
                  <a:schemeClr val="bg1"/>
                </a:solidFill>
              </a:rPr>
              <a:t>ΣΚΕΜΠΙ ΜΠΕΣΜΙΡ</a:t>
            </a:r>
          </a:p>
          <a:p>
            <a:pPr>
              <a:lnSpc>
                <a:spcPts val="3000"/>
              </a:lnSpc>
            </a:pPr>
            <a:r>
              <a:rPr lang="el-GR" b="1" dirty="0" smtClean="0">
                <a:solidFill>
                  <a:schemeClr val="bg1"/>
                </a:solidFill>
              </a:rPr>
              <a:t>ΣΠΗΛΙΩΤΗΣ ΔΗΜΗΤΡΗΣ </a:t>
            </a:r>
          </a:p>
        </p:txBody>
      </p:sp>
      <p:sp>
        <p:nvSpPr>
          <p:cNvPr id="6" name="TextBox 5"/>
          <p:cNvSpPr txBox="1"/>
          <p:nvPr/>
        </p:nvSpPr>
        <p:spPr>
          <a:xfrm>
            <a:off x="0" y="5904232"/>
            <a:ext cx="8049433" cy="1404618"/>
          </a:xfrm>
          <a:prstGeom prst="rect">
            <a:avLst/>
          </a:prstGeom>
          <a:solidFill>
            <a:schemeClr val="tx1">
              <a:lumMod val="85000"/>
            </a:schemeClr>
          </a:solidFill>
        </p:spPr>
        <p:txBody>
          <a:bodyPr wrap="square" lIns="110875" tIns="55437" rIns="110875" bIns="55437" rtlCol="0">
            <a:spAutoFit/>
          </a:bodyPr>
          <a:lstStyle/>
          <a:p>
            <a:r>
              <a:rPr lang="el-GR" b="1" dirty="0" smtClean="0">
                <a:solidFill>
                  <a:srgbClr val="C00000"/>
                </a:solidFill>
              </a:rPr>
              <a:t>Εργασία στην Παιδαγωγική Γυμναστική (Α΄ Έτους)</a:t>
            </a:r>
          </a:p>
          <a:p>
            <a:r>
              <a:rPr lang="el-GR" b="1" dirty="0" smtClean="0">
                <a:solidFill>
                  <a:srgbClr val="C00000"/>
                </a:solidFill>
              </a:rPr>
              <a:t>Υπεύθυνες Διδάσκουσες</a:t>
            </a:r>
          </a:p>
          <a:p>
            <a:r>
              <a:rPr lang="el-GR" b="1" dirty="0" smtClean="0">
                <a:solidFill>
                  <a:schemeClr val="bg1"/>
                </a:solidFill>
              </a:rPr>
              <a:t>Ελιζάνα Πολλάτου- Αναπλ. Καθηγήτρια</a:t>
            </a:r>
          </a:p>
          <a:p>
            <a:r>
              <a:rPr lang="el-GR" b="1" dirty="0" smtClean="0">
                <a:solidFill>
                  <a:schemeClr val="bg1"/>
                </a:solidFill>
              </a:rPr>
              <a:t>Νάντια Καραδήμου Ε.Ε.Π</a:t>
            </a:r>
            <a:r>
              <a:rPr lang="el-GR" dirty="0" smtClean="0">
                <a:solidFill>
                  <a:schemeClr val="bg1"/>
                </a:solidFill>
              </a:rPr>
              <a:t>.</a:t>
            </a:r>
            <a:endParaRPr lang="en-US" dirty="0">
              <a:solidFill>
                <a:schemeClr val="bg1"/>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
            <a:ext cx="2886340" cy="176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 TextBox"/>
          <p:cNvSpPr txBox="1"/>
          <p:nvPr/>
        </p:nvSpPr>
        <p:spPr>
          <a:xfrm>
            <a:off x="834199" y="2439979"/>
            <a:ext cx="2109873" cy="400110"/>
          </a:xfrm>
          <a:prstGeom prst="rect">
            <a:avLst/>
          </a:prstGeom>
          <a:noFill/>
        </p:spPr>
        <p:txBody>
          <a:bodyPr wrap="none" rtlCol="0">
            <a:spAutoFit/>
          </a:bodyPr>
          <a:lstStyle/>
          <a:p>
            <a:r>
              <a:rPr lang="en-US" sz="2000" i="1" dirty="0" smtClean="0">
                <a:solidFill>
                  <a:schemeClr val="bg1"/>
                </a:solidFill>
                <a:effectLst>
                  <a:outerShdw blurRad="38100" dist="38100" dir="2700000" algn="tl">
                    <a:srgbClr val="000000">
                      <a:alpha val="43137"/>
                    </a:srgbClr>
                  </a:outerShdw>
                </a:effectLst>
                <a:latin typeface="Comic Sans MS" pitchFamily="66" charset="0"/>
              </a:rPr>
              <a:t>STAY STRONG</a:t>
            </a:r>
            <a:endParaRPr lang="el-GR" sz="2000" i="1" dirty="0">
              <a:solidFill>
                <a:schemeClr val="bg1"/>
              </a:solidFill>
              <a:effectLst>
                <a:outerShdw blurRad="38100" dist="38100" dir="2700000" algn="tl">
                  <a:srgbClr val="000000">
                    <a:alpha val="43137"/>
                  </a:srgbClr>
                </a:outerShdw>
              </a:effectLst>
              <a:latin typeface="Comic Sans MS" pitchFamily="66" charset="0"/>
            </a:endParaRPr>
          </a:p>
        </p:txBody>
      </p:sp>
      <p:sp>
        <p:nvSpPr>
          <p:cNvPr id="17" name="16 - TextBox"/>
          <p:cNvSpPr txBox="1"/>
          <p:nvPr/>
        </p:nvSpPr>
        <p:spPr>
          <a:xfrm>
            <a:off x="4477533" y="7"/>
            <a:ext cx="7032694" cy="1200329"/>
          </a:xfrm>
          <a:prstGeom prst="rect">
            <a:avLst/>
          </a:prstGeom>
          <a:noFill/>
        </p:spPr>
        <p:txBody>
          <a:bodyPr wrap="none" rtlCol="0">
            <a:spAutoFit/>
          </a:bodyPr>
          <a:lstStyle/>
          <a:p>
            <a:r>
              <a:rPr lang="el-GR" sz="3600" b="1" i="1" u="sng" dirty="0" smtClean="0">
                <a:solidFill>
                  <a:srgbClr val="C00000"/>
                </a:solidFill>
                <a:effectLst>
                  <a:outerShdw blurRad="38100" dist="38100" dir="2700000" algn="tl">
                    <a:srgbClr val="000000">
                      <a:alpha val="43137"/>
                    </a:srgbClr>
                  </a:outerShdw>
                </a:effectLst>
                <a:latin typeface="Arial Black" pitchFamily="34" charset="0"/>
              </a:rPr>
              <a:t>ΑΣΚΗΣΕΙΣ ΕΝΔΥΝΑΜΩΣΗΣ</a:t>
            </a:r>
          </a:p>
          <a:p>
            <a:pPr algn="ctr"/>
            <a:r>
              <a:rPr lang="el-GR" sz="3600" b="1" i="1" u="sng" dirty="0" smtClean="0">
                <a:solidFill>
                  <a:srgbClr val="C00000"/>
                </a:solidFill>
                <a:effectLst>
                  <a:outerShdw blurRad="38100" dist="38100" dir="2700000" algn="tl">
                    <a:srgbClr val="000000">
                      <a:alpha val="43137"/>
                    </a:srgbClr>
                  </a:outerShdw>
                </a:effectLst>
                <a:latin typeface="Arial Black" pitchFamily="34" charset="0"/>
              </a:rPr>
              <a:t> ΜΕ σακίδιο πλάτης</a:t>
            </a:r>
            <a:endParaRPr lang="el-GR" sz="3600" b="1" i="1" u="sng" dirty="0">
              <a:solidFill>
                <a:srgbClr val="C00000"/>
              </a:solidFill>
              <a:effectLst>
                <a:outerShdw blurRad="38100" dist="38100" dir="2700000" algn="tl">
                  <a:srgbClr val="000000">
                    <a:alpha val="43137"/>
                  </a:srgbClr>
                </a:outerShdw>
              </a:effectLst>
              <a:latin typeface="Arial Black"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6977" y="1200336"/>
            <a:ext cx="2959627" cy="2238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2045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39714"/>
            <a:ext cx="9880311" cy="207373"/>
          </a:xfrm>
        </p:spPr>
        <p:txBody>
          <a:bodyPr>
            <a:noAutofit/>
          </a:bodyPr>
          <a:lstStyle/>
          <a:p>
            <a:r>
              <a:rPr lang="el-GR" sz="4000" b="1" i="1" u="sng" dirty="0" smtClean="0">
                <a:solidFill>
                  <a:srgbClr val="C00000"/>
                </a:solidFill>
                <a:effectLst>
                  <a:outerShdw blurRad="38100" dist="38100" dir="2700000" algn="tl">
                    <a:srgbClr val="000000">
                      <a:alpha val="43137"/>
                    </a:srgbClr>
                  </a:outerShdw>
                </a:effectLst>
                <a:latin typeface="Arial Black" pitchFamily="34" charset="0"/>
              </a:rPr>
              <a:t>Περιστροφές του κορμού με σακίδιο/τσάντα</a:t>
            </a:r>
            <a:endParaRPr lang="el-GR" sz="4000" b="1" i="1" u="sng" dirty="0">
              <a:solidFill>
                <a:srgbClr val="C00000"/>
              </a:solidFill>
              <a:effectLst>
                <a:outerShdw blurRad="38100" dist="38100" dir="2700000" algn="tl">
                  <a:srgbClr val="000000">
                    <a:alpha val="43137"/>
                  </a:srgbClr>
                </a:outerShdw>
              </a:effectLst>
              <a:latin typeface="Arial Black" pitchFamily="34" charset="0"/>
            </a:endParaRPr>
          </a:p>
        </p:txBody>
      </p:sp>
      <p:sp>
        <p:nvSpPr>
          <p:cNvPr id="4" name="3 - Διπλωμένη γωνία"/>
          <p:cNvSpPr/>
          <p:nvPr/>
        </p:nvSpPr>
        <p:spPr>
          <a:xfrm>
            <a:off x="4906161" y="654029"/>
            <a:ext cx="7192177" cy="6215106"/>
          </a:xfrm>
          <a:prstGeom prst="foldedCorner">
            <a:avLst>
              <a:gd name="adj" fmla="val 26810"/>
            </a:avLst>
          </a:prstGeom>
          <a:solidFill>
            <a:schemeClr val="accent6">
              <a:lumMod val="60000"/>
              <a:lumOff val="40000"/>
            </a:schemeClr>
          </a:solidFill>
          <a:ln>
            <a:solidFill>
              <a:schemeClr val="accent6">
                <a:lumMod val="60000"/>
                <a:lumOff val="4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TextBox"/>
          <p:cNvSpPr txBox="1"/>
          <p:nvPr/>
        </p:nvSpPr>
        <p:spPr>
          <a:xfrm>
            <a:off x="5049037" y="725467"/>
            <a:ext cx="7049301" cy="6201698"/>
          </a:xfrm>
          <a:prstGeom prst="rect">
            <a:avLst/>
          </a:prstGeom>
          <a:noFill/>
        </p:spPr>
        <p:txBody>
          <a:bodyPr wrap="square" rtlCol="0">
            <a:spAutoFit/>
          </a:bodyPr>
          <a:lstStyle/>
          <a:p>
            <a:pPr>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Σκοπός: </a:t>
            </a:r>
            <a:r>
              <a:rPr lang="el-GR" b="1" dirty="0" smtClean="0">
                <a:solidFill>
                  <a:srgbClr val="000000"/>
                </a:solidFill>
                <a:effectLst>
                  <a:outerShdw blurRad="38100" dist="38100" dir="2700000" algn="tl">
                    <a:srgbClr val="000000">
                      <a:alpha val="43137"/>
                    </a:srgbClr>
                  </a:outerShdw>
                </a:effectLst>
                <a:latin typeface="Calibri" pitchFamily="34" charset="0"/>
              </a:rPr>
              <a:t>Εκγύμναση </a:t>
            </a:r>
            <a:r>
              <a:rPr lang="el-GR" b="1" dirty="0" smtClean="0">
                <a:solidFill>
                  <a:srgbClr val="000000"/>
                </a:solidFill>
                <a:effectLst>
                  <a:outerShdw blurRad="38100" dist="38100" dir="2700000" algn="tl">
                    <a:srgbClr val="000000">
                      <a:alpha val="43137"/>
                    </a:srgbClr>
                  </a:outerShdw>
                </a:effectLst>
                <a:latin typeface="Calibri" pitchFamily="34" charset="0"/>
              </a:rPr>
              <a:t>των κοιλιακών μυών</a:t>
            </a:r>
          </a:p>
          <a:p>
            <a:pPr>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Θέση</a:t>
            </a:r>
            <a:r>
              <a:rPr lang="el-GR" b="1" dirty="0" smtClean="0">
                <a:solidFill>
                  <a:srgbClr val="000000"/>
                </a:solidFill>
                <a:effectLst>
                  <a:outerShdw blurRad="38100" dist="38100" dir="2700000" algn="tl">
                    <a:srgbClr val="000000">
                      <a:alpha val="43137"/>
                    </a:srgbClr>
                  </a:outerShdw>
                </a:effectLst>
                <a:latin typeface="Calibri" pitchFamily="34" charset="0"/>
              </a:rPr>
              <a:t> : Όρθια </a:t>
            </a:r>
            <a:r>
              <a:rPr lang="el-GR" b="1" dirty="0" smtClean="0">
                <a:solidFill>
                  <a:srgbClr val="000000"/>
                </a:solidFill>
                <a:effectLst>
                  <a:outerShdw blurRad="38100" dist="38100" dir="2700000" algn="tl">
                    <a:srgbClr val="000000">
                      <a:alpha val="43137"/>
                    </a:srgbClr>
                  </a:outerShdw>
                </a:effectLst>
                <a:latin typeface="Calibri" pitchFamily="34" charset="0"/>
              </a:rPr>
              <a:t>θέση. </a:t>
            </a:r>
            <a:r>
              <a:rPr lang="el-GR" b="1" dirty="0" smtClean="0">
                <a:solidFill>
                  <a:srgbClr val="000000"/>
                </a:solidFill>
                <a:effectLst>
                  <a:outerShdw blurRad="38100" dist="38100" dir="2700000" algn="tl">
                    <a:srgbClr val="000000">
                      <a:alpha val="43137"/>
                    </a:srgbClr>
                  </a:outerShdw>
                </a:effectLst>
                <a:latin typeface="Calibri" pitchFamily="34" charset="0"/>
              </a:rPr>
              <a:t>Τα πόδια μας είναι λυγισμένα και τόσο ανοιχτά όσο το άνοιγμα των </a:t>
            </a:r>
            <a:r>
              <a:rPr lang="el-GR" b="1" dirty="0" smtClean="0">
                <a:solidFill>
                  <a:srgbClr val="000000"/>
                </a:solidFill>
                <a:effectLst>
                  <a:outerShdw blurRad="38100" dist="38100" dir="2700000" algn="tl">
                    <a:srgbClr val="000000">
                      <a:alpha val="43137"/>
                    </a:srgbClr>
                  </a:outerShdw>
                </a:effectLst>
                <a:latin typeface="Calibri" pitchFamily="34" charset="0"/>
              </a:rPr>
              <a:t>ώμων. </a:t>
            </a:r>
            <a:r>
              <a:rPr lang="el-GR" b="1" dirty="0" smtClean="0">
                <a:solidFill>
                  <a:srgbClr val="000000"/>
                </a:solidFill>
                <a:effectLst>
                  <a:outerShdw blurRad="38100" dist="38100" dir="2700000" algn="tl">
                    <a:srgbClr val="000000">
                      <a:alpha val="43137"/>
                    </a:srgbClr>
                  </a:outerShdw>
                </a:effectLst>
                <a:latin typeface="Calibri" pitchFamily="34" charset="0"/>
              </a:rPr>
              <a:t>Η λεκάνη διατηρείται σταθερή και τα χέρια βρίσκονται σε </a:t>
            </a:r>
            <a:r>
              <a:rPr lang="el-GR" b="1" dirty="0" smtClean="0">
                <a:solidFill>
                  <a:srgbClr val="000000"/>
                </a:solidFill>
                <a:effectLst>
                  <a:outerShdw blurRad="38100" dist="38100" dir="2700000" algn="tl">
                    <a:srgbClr val="000000">
                      <a:alpha val="43137"/>
                    </a:srgbClr>
                  </a:outerShdw>
                </a:effectLst>
                <a:latin typeface="Calibri" pitchFamily="34" charset="0"/>
              </a:rPr>
              <a:t>πρόταση. </a:t>
            </a:r>
            <a:r>
              <a:rPr lang="el-GR" b="1" dirty="0" smtClean="0">
                <a:solidFill>
                  <a:srgbClr val="000000"/>
                </a:solidFill>
                <a:effectLst>
                  <a:outerShdw blurRad="38100" dist="38100" dir="2700000" algn="tl">
                    <a:srgbClr val="000000">
                      <a:alpha val="43137"/>
                    </a:srgbClr>
                  </a:outerShdw>
                </a:effectLst>
                <a:latin typeface="Calibri" pitchFamily="34" charset="0"/>
              </a:rPr>
              <a:t>Κρατήστε την τσάντα και με τα δύο σας χέρια και διατηρήστε τα χέρια σας τεντωμένα. </a:t>
            </a:r>
          </a:p>
          <a:p>
            <a:pPr>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Εκτέλεση: </a:t>
            </a:r>
            <a:r>
              <a:rPr lang="el-GR" b="1" dirty="0">
                <a:solidFill>
                  <a:srgbClr val="000000"/>
                </a:solidFill>
                <a:effectLst>
                  <a:outerShdw blurRad="38100" dist="38100" dir="2700000" algn="tl">
                    <a:srgbClr val="000000">
                      <a:alpha val="43137"/>
                    </a:srgbClr>
                  </a:outerShdw>
                </a:effectLst>
                <a:latin typeface="Calibri" pitchFamily="34" charset="0"/>
              </a:rPr>
              <a:t>Σ</a:t>
            </a:r>
            <a:r>
              <a:rPr lang="el-GR" b="1" dirty="0" smtClean="0">
                <a:solidFill>
                  <a:srgbClr val="000000"/>
                </a:solidFill>
                <a:effectLst>
                  <a:outerShdw blurRad="38100" dist="38100" dir="2700000" algn="tl">
                    <a:srgbClr val="000000">
                      <a:alpha val="43137"/>
                    </a:srgbClr>
                  </a:outerShdw>
                </a:effectLst>
                <a:latin typeface="Calibri" pitchFamily="34" charset="0"/>
              </a:rPr>
              <a:t>τρέψτε </a:t>
            </a:r>
            <a:r>
              <a:rPr lang="el-GR" b="1" dirty="0" smtClean="0">
                <a:solidFill>
                  <a:srgbClr val="000000"/>
                </a:solidFill>
                <a:effectLst>
                  <a:outerShdw blurRad="38100" dist="38100" dir="2700000" algn="tl">
                    <a:srgbClr val="000000">
                      <a:alpha val="43137"/>
                    </a:srgbClr>
                  </a:outerShdw>
                </a:effectLst>
                <a:latin typeface="Calibri" pitchFamily="34" charset="0"/>
              </a:rPr>
              <a:t>τον κορμό σας πρώτα προς τα δεξιά και επιστρέψτε στην αρχική θέση. Επαναλάβετε το ίδιο και από την αριστερή πλευρά.</a:t>
            </a:r>
          </a:p>
          <a:p>
            <a:pPr>
              <a:buClr>
                <a:srgbClr val="A50021"/>
              </a:buClr>
              <a:buFont typeface="Wingdings" pitchFamily="2" charset="2"/>
              <a:buChar char="q"/>
            </a:pPr>
            <a:r>
              <a:rPr lang="el-GR" sz="2900" b="1" i="1" u="sng" dirty="0" smtClean="0">
                <a:solidFill>
                  <a:srgbClr val="FF0000"/>
                </a:solidFill>
                <a:effectLst>
                  <a:outerShdw blurRad="38100" dist="38100" dir="2700000" algn="tl">
                    <a:srgbClr val="000000">
                      <a:alpha val="43137"/>
                    </a:srgbClr>
                  </a:outerShdw>
                </a:effectLst>
                <a:latin typeface="Calibri" pitchFamily="34" charset="0"/>
              </a:rPr>
              <a:t>Παρατηρήσεις: </a:t>
            </a:r>
            <a:r>
              <a:rPr lang="el-GR" b="1" dirty="0" smtClean="0">
                <a:solidFill>
                  <a:srgbClr val="000000"/>
                </a:solidFill>
                <a:effectLst>
                  <a:outerShdw blurRad="38100" dist="38100" dir="2700000" algn="tl">
                    <a:srgbClr val="000000">
                      <a:alpha val="43137"/>
                    </a:srgbClr>
                  </a:outerShdw>
                </a:effectLst>
                <a:latin typeface="Calibri" pitchFamily="34" charset="0"/>
              </a:rPr>
              <a:t>Όσο πιο αργά </a:t>
            </a:r>
            <a:r>
              <a:rPr lang="el-GR" b="1" dirty="0" smtClean="0">
                <a:solidFill>
                  <a:srgbClr val="000000"/>
                </a:solidFill>
                <a:effectLst>
                  <a:outerShdw blurRad="38100" dist="38100" dir="2700000" algn="tl">
                    <a:srgbClr val="000000">
                      <a:alpha val="43137"/>
                    </a:srgbClr>
                  </a:outerShdw>
                </a:effectLst>
                <a:latin typeface="Calibri" pitchFamily="34" charset="0"/>
              </a:rPr>
              <a:t>μετακινείτε </a:t>
            </a:r>
            <a:r>
              <a:rPr lang="el-GR" b="1" dirty="0" smtClean="0">
                <a:solidFill>
                  <a:srgbClr val="000000"/>
                </a:solidFill>
                <a:effectLst>
                  <a:outerShdw blurRad="38100" dist="38100" dir="2700000" algn="tl">
                    <a:srgbClr val="000000">
                      <a:alpha val="43137"/>
                    </a:srgbClr>
                  </a:outerShdw>
                </a:effectLst>
                <a:latin typeface="Calibri" pitchFamily="34" charset="0"/>
              </a:rPr>
              <a:t>τα χέρια από πλευρά σε πλευρά τόσο πιο </a:t>
            </a:r>
            <a:r>
              <a:rPr lang="el-GR" b="1" dirty="0" smtClean="0">
                <a:solidFill>
                  <a:srgbClr val="000000"/>
                </a:solidFill>
                <a:effectLst>
                  <a:outerShdw blurRad="38100" dist="38100" dir="2700000" algn="tl">
                    <a:srgbClr val="000000">
                      <a:alpha val="43137"/>
                    </a:srgbClr>
                  </a:outerShdw>
                </a:effectLst>
                <a:latin typeface="Calibri" pitchFamily="34" charset="0"/>
              </a:rPr>
              <a:t>δύσκολη </a:t>
            </a:r>
            <a:r>
              <a:rPr lang="el-GR" b="1" dirty="0" smtClean="0">
                <a:solidFill>
                  <a:srgbClr val="000000"/>
                </a:solidFill>
                <a:effectLst>
                  <a:outerShdw blurRad="38100" dist="38100" dir="2700000" algn="tl">
                    <a:srgbClr val="000000">
                      <a:alpha val="43137"/>
                    </a:srgbClr>
                  </a:outerShdw>
                </a:effectLst>
                <a:latin typeface="Calibri" pitchFamily="34" charset="0"/>
              </a:rPr>
              <a:t>γίνεται η άσκηση. Είναι σημαντικό να διατηρείτε την λεκάνη σας σταθερή και να μην σταματάτε μεταξύ των επαναλήψεων. Σημαντική είναι επίσης η συνεχής αναπνοή κατά την διάρκεια της άσκησης.</a:t>
            </a:r>
          </a:p>
          <a:p>
            <a:pPr>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Επαναλήψεις: </a:t>
            </a:r>
            <a:r>
              <a:rPr lang="el-GR" b="1" dirty="0" smtClean="0">
                <a:solidFill>
                  <a:srgbClr val="000000"/>
                </a:solidFill>
                <a:effectLst>
                  <a:outerShdw blurRad="38100" dist="38100" dir="2700000" algn="tl">
                    <a:srgbClr val="000000">
                      <a:alpha val="43137"/>
                    </a:srgbClr>
                  </a:outerShdw>
                </a:effectLst>
                <a:latin typeface="Calibri" pitchFamily="34" charset="0"/>
              </a:rPr>
              <a:t>Επαναλάβετε 2 σετ των 12 επαναλήψεων </a:t>
            </a:r>
          </a:p>
        </p:txBody>
      </p:sp>
      <p:pic>
        <p:nvPicPr>
          <p:cNvPr id="6" name="5 - Εικόνα" descr="95758180_643578962858199_5435348806067552256_n.jpg"/>
          <p:cNvPicPr>
            <a:picLocks noChangeAspect="1"/>
          </p:cNvPicPr>
          <p:nvPr/>
        </p:nvPicPr>
        <p:blipFill>
          <a:blip r:embed="rId2" cstate="print"/>
          <a:srcRect l="11962" t="6994"/>
          <a:stretch>
            <a:fillRect/>
          </a:stretch>
        </p:blipFill>
        <p:spPr>
          <a:xfrm>
            <a:off x="191253" y="2011350"/>
            <a:ext cx="2173735" cy="4786347"/>
          </a:xfrm>
          <a:prstGeom prst="rect">
            <a:avLst/>
          </a:prstGeom>
        </p:spPr>
      </p:pic>
      <p:pic>
        <p:nvPicPr>
          <p:cNvPr id="7" name="6 - Εικόνα" descr="95598640_533837913946913_1247357931251302400_n.jpg"/>
          <p:cNvPicPr>
            <a:picLocks noChangeAspect="1"/>
          </p:cNvPicPr>
          <p:nvPr/>
        </p:nvPicPr>
        <p:blipFill>
          <a:blip r:embed="rId3" cstate="print"/>
          <a:srcRect l="6853" r="25157"/>
          <a:stretch>
            <a:fillRect/>
          </a:stretch>
        </p:blipFill>
        <p:spPr>
          <a:xfrm>
            <a:off x="2477269" y="1654161"/>
            <a:ext cx="2357454" cy="463830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 y="1"/>
            <a:ext cx="10888504" cy="1218142"/>
          </a:xfrm>
        </p:spPr>
        <p:txBody>
          <a:bodyPr>
            <a:normAutofit fontScale="90000"/>
          </a:bodyPr>
          <a:lstStyle/>
          <a:p>
            <a:r>
              <a:rPr lang="el-GR" sz="4000" b="1" i="1" u="sng" dirty="0" smtClean="0">
                <a:solidFill>
                  <a:srgbClr val="C00000"/>
                </a:solidFill>
                <a:effectLst>
                  <a:outerShdw blurRad="38100" dist="38100" dir="2700000" algn="tl">
                    <a:srgbClr val="000000">
                      <a:alpha val="43137"/>
                    </a:srgbClr>
                  </a:outerShdw>
                </a:effectLst>
                <a:latin typeface="Arial Black" pitchFamily="34" charset="0"/>
              </a:rPr>
              <a:t>ΚΑΜΨΕΙΣ ΑΓΚΩΝΩΝ ΣΕ ΠΡΗΝΗ ΣΤΗΡΙΞΗ ΜΕ ΣΑΚΙΔΙΟ/ΤΣΑΝΤΑ</a:t>
            </a:r>
            <a:endParaRPr lang="el-GR" sz="4000" b="1" i="1" u="sng" dirty="0">
              <a:solidFill>
                <a:srgbClr val="C00000"/>
              </a:solidFill>
              <a:effectLst>
                <a:outerShdw blurRad="38100" dist="38100" dir="2700000" algn="tl">
                  <a:srgbClr val="000000">
                    <a:alpha val="43137"/>
                  </a:srgbClr>
                </a:outerShdw>
              </a:effectLst>
              <a:latin typeface="Arial Black" pitchFamily="34" charset="0"/>
            </a:endParaRPr>
          </a:p>
        </p:txBody>
      </p:sp>
      <p:pic>
        <p:nvPicPr>
          <p:cNvPr id="5" name="4 - Θέση περιεχομένου" descr="91572727_535660540688982_4286558587553054720_n.jpg"/>
          <p:cNvPicPr>
            <a:picLocks noGrp="1" noChangeAspect="1"/>
          </p:cNvPicPr>
          <p:nvPr>
            <p:ph sz="half" idx="1"/>
          </p:nvPr>
        </p:nvPicPr>
        <p:blipFill>
          <a:blip r:embed="rId2"/>
          <a:stretch>
            <a:fillRect/>
          </a:stretch>
        </p:blipFill>
        <p:spPr>
          <a:xfrm>
            <a:off x="252810" y="4059128"/>
            <a:ext cx="4929221" cy="2500330"/>
          </a:xfrm>
        </p:spPr>
      </p:pic>
      <p:pic>
        <p:nvPicPr>
          <p:cNvPr id="6" name="5 - Εικόνα" descr="91262088_558820071402203_6402069588468563968_n.jpg"/>
          <p:cNvPicPr>
            <a:picLocks noChangeAspect="1"/>
          </p:cNvPicPr>
          <p:nvPr/>
        </p:nvPicPr>
        <p:blipFill>
          <a:blip r:embed="rId3"/>
          <a:stretch>
            <a:fillRect/>
          </a:stretch>
        </p:blipFill>
        <p:spPr>
          <a:xfrm>
            <a:off x="288529" y="1566193"/>
            <a:ext cx="4857784" cy="2270567"/>
          </a:xfrm>
          <a:prstGeom prst="rect">
            <a:avLst/>
          </a:prstGeom>
        </p:spPr>
      </p:pic>
      <p:sp>
        <p:nvSpPr>
          <p:cNvPr id="10" name="9 - Διπλωμένη γωνία"/>
          <p:cNvSpPr/>
          <p:nvPr/>
        </p:nvSpPr>
        <p:spPr>
          <a:xfrm>
            <a:off x="5191913" y="1082657"/>
            <a:ext cx="6906425" cy="5786477"/>
          </a:xfrm>
          <a:prstGeom prst="foldedCorner">
            <a:avLst>
              <a:gd name="adj" fmla="val 29420"/>
            </a:avLst>
          </a:prstGeom>
          <a:solidFill>
            <a:schemeClr val="accent6">
              <a:lumMod val="60000"/>
              <a:lumOff val="40000"/>
            </a:schemeClr>
          </a:solidFill>
          <a:ln>
            <a:solidFill>
              <a:schemeClr val="accent6">
                <a:lumMod val="60000"/>
                <a:lumOff val="4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A50021"/>
              </a:buClr>
              <a:buFont typeface="Wingdings" pitchFamily="2" charset="2"/>
              <a:buChar char="q"/>
            </a:pPr>
            <a:endParaRPr lang="el-GR" b="1" dirty="0">
              <a:solidFill>
                <a:schemeClr val="bg1"/>
              </a:solidFill>
              <a:effectLst>
                <a:outerShdw blurRad="38100" dist="38100" dir="2700000" algn="tl">
                  <a:srgbClr val="000000">
                    <a:alpha val="43137"/>
                  </a:srgbClr>
                </a:outerShdw>
              </a:effectLst>
              <a:latin typeface="Calibri" pitchFamily="34" charset="0"/>
            </a:endParaRPr>
          </a:p>
        </p:txBody>
      </p:sp>
      <p:sp>
        <p:nvSpPr>
          <p:cNvPr id="11" name="10 - TextBox"/>
          <p:cNvSpPr txBox="1"/>
          <p:nvPr/>
        </p:nvSpPr>
        <p:spPr>
          <a:xfrm>
            <a:off x="5263352" y="1225533"/>
            <a:ext cx="6572296" cy="5150128"/>
          </a:xfrm>
          <a:prstGeom prst="rect">
            <a:avLst/>
          </a:prstGeom>
          <a:noFill/>
        </p:spPr>
        <p:txBody>
          <a:bodyPr wrap="square" rtlCol="0">
            <a:spAutoFit/>
          </a:bodyPr>
          <a:lstStyle/>
          <a:p>
            <a:pPr>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Σκοπός: </a:t>
            </a:r>
            <a:r>
              <a:rPr lang="el-GR" b="1" dirty="0" smtClean="0">
                <a:solidFill>
                  <a:schemeClr val="bg1"/>
                </a:solidFill>
                <a:effectLst>
                  <a:outerShdw blurRad="38100" dist="38100" dir="2700000" algn="tl">
                    <a:srgbClr val="000000">
                      <a:alpha val="43137"/>
                    </a:srgbClr>
                  </a:outerShdw>
                </a:effectLst>
                <a:latin typeface="Calibri" pitchFamily="34" charset="0"/>
              </a:rPr>
              <a:t>Εκγύμναση τρικέφαλου </a:t>
            </a:r>
            <a:r>
              <a:rPr lang="el-GR" b="1" dirty="0" err="1" smtClean="0">
                <a:solidFill>
                  <a:schemeClr val="bg1"/>
                </a:solidFill>
                <a:effectLst>
                  <a:outerShdw blurRad="38100" dist="38100" dir="2700000" algn="tl">
                    <a:srgbClr val="000000">
                      <a:alpha val="43137"/>
                    </a:srgbClr>
                  </a:outerShdw>
                </a:effectLst>
                <a:latin typeface="Calibri" pitchFamily="34" charset="0"/>
              </a:rPr>
              <a:t>βραχιόνιου</a:t>
            </a:r>
            <a:r>
              <a:rPr lang="el-GR" b="1" dirty="0" smtClean="0">
                <a:solidFill>
                  <a:schemeClr val="bg1"/>
                </a:solidFill>
                <a:effectLst>
                  <a:outerShdw blurRad="38100" dist="38100" dir="2700000" algn="tl">
                    <a:srgbClr val="000000">
                      <a:alpha val="43137"/>
                    </a:srgbClr>
                  </a:outerShdw>
                </a:effectLst>
                <a:latin typeface="Calibri" pitchFamily="34" charset="0"/>
              </a:rPr>
              <a:t>, πλάτης και στήθους</a:t>
            </a:r>
            <a:endParaRPr lang="en-US" b="1" dirty="0" smtClean="0">
              <a:solidFill>
                <a:schemeClr val="bg1"/>
              </a:solidFill>
              <a:effectLst>
                <a:outerShdw blurRad="38100" dist="38100" dir="2700000" algn="tl">
                  <a:srgbClr val="000000">
                    <a:alpha val="43137"/>
                  </a:srgbClr>
                </a:outerShdw>
              </a:effectLst>
              <a:latin typeface="Calibri" pitchFamily="34" charset="0"/>
            </a:endParaRPr>
          </a:p>
          <a:p>
            <a:pPr>
              <a:lnSpc>
                <a:spcPts val="1100"/>
              </a:lnSpc>
              <a:buClr>
                <a:srgbClr val="A50021"/>
              </a:buClr>
              <a:buFont typeface="Wingdings" pitchFamily="2" charset="2"/>
              <a:buChar char="q"/>
            </a:pPr>
            <a:endParaRPr lang="en-US" b="1" u="sng" dirty="0" smtClean="0">
              <a:solidFill>
                <a:schemeClr val="bg1"/>
              </a:solidFill>
              <a:effectLst>
                <a:outerShdw blurRad="38100" dist="38100" dir="2700000" algn="tl">
                  <a:srgbClr val="000000">
                    <a:alpha val="43137"/>
                  </a:srgbClr>
                </a:outerShdw>
              </a:effectLst>
              <a:latin typeface="Calibri" pitchFamily="34" charset="0"/>
            </a:endParaRPr>
          </a:p>
          <a:p>
            <a:pPr lvl="0">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Θέση: </a:t>
            </a:r>
            <a:r>
              <a:rPr lang="el-GR" b="1" dirty="0" smtClean="0">
                <a:solidFill>
                  <a:schemeClr val="bg1"/>
                </a:solidFill>
                <a:effectLst>
                  <a:outerShdw blurRad="38100" dist="38100" dir="2700000" algn="tl">
                    <a:srgbClr val="000000">
                      <a:alpha val="43137"/>
                    </a:srgbClr>
                  </a:outerShdw>
                </a:effectLst>
                <a:latin typeface="Calibri" pitchFamily="34" charset="0"/>
              </a:rPr>
              <a:t>Η αρχική θέση είναι σε πρηνή στήριξη με τις παλάμες κάτω από τους ώμους</a:t>
            </a:r>
            <a:endParaRPr lang="en-US" b="1" dirty="0" smtClean="0">
              <a:solidFill>
                <a:schemeClr val="bg1"/>
              </a:solidFill>
              <a:effectLst>
                <a:outerShdw blurRad="38100" dist="38100" dir="2700000" algn="tl">
                  <a:srgbClr val="000000">
                    <a:alpha val="43137"/>
                  </a:srgbClr>
                </a:outerShdw>
              </a:effectLst>
              <a:latin typeface="Calibri" pitchFamily="34" charset="0"/>
            </a:endParaRPr>
          </a:p>
          <a:p>
            <a:pPr lvl="0">
              <a:lnSpc>
                <a:spcPts val="1100"/>
              </a:lnSpc>
              <a:buClr>
                <a:srgbClr val="A50021"/>
              </a:buClr>
              <a:buFont typeface="Wingdings" pitchFamily="2" charset="2"/>
              <a:buChar char="q"/>
            </a:pPr>
            <a:endParaRPr lang="el-GR" b="1" dirty="0" smtClean="0">
              <a:solidFill>
                <a:schemeClr val="bg1"/>
              </a:solidFill>
              <a:effectLst>
                <a:outerShdw blurRad="38100" dist="38100" dir="2700000" algn="tl">
                  <a:srgbClr val="000000">
                    <a:alpha val="43137"/>
                  </a:srgbClr>
                </a:outerShdw>
              </a:effectLst>
              <a:latin typeface="Calibri" pitchFamily="34" charset="0"/>
            </a:endParaRPr>
          </a:p>
          <a:p>
            <a:pPr lvl="0">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Εκτέλεση: </a:t>
            </a:r>
            <a:r>
              <a:rPr lang="el-GR" b="1" dirty="0" smtClean="0">
                <a:solidFill>
                  <a:schemeClr val="bg1"/>
                </a:solidFill>
                <a:effectLst>
                  <a:outerShdw blurRad="38100" dist="38100" dir="2700000" algn="tl">
                    <a:srgbClr val="000000">
                      <a:alpha val="43137"/>
                    </a:srgbClr>
                  </a:outerShdw>
                </a:effectLst>
                <a:latin typeface="Calibri" pitchFamily="34" charset="0"/>
              </a:rPr>
              <a:t>Μετακινείτε </a:t>
            </a:r>
            <a:r>
              <a:rPr lang="el-GR" b="1" dirty="0" smtClean="0">
                <a:solidFill>
                  <a:schemeClr val="bg1"/>
                </a:solidFill>
                <a:effectLst>
                  <a:outerShdw blurRad="38100" dist="38100" dir="2700000" algn="tl">
                    <a:srgbClr val="000000">
                      <a:alpha val="43137"/>
                    </a:srgbClr>
                  </a:outerShdw>
                </a:effectLst>
                <a:latin typeface="Calibri" pitchFamily="34" charset="0"/>
              </a:rPr>
              <a:t>το βάρος του σώματος προς τα κάτω λυγίζοντας τους αγκώνες μέχρι να φτάσει το σώμα λίγο πριν το έδαφος. Σε 2 χρόνους κάμπτονται οι αγκώνες και σε 2 εκτείνονται για την επαναφορά στην αρχική θέση</a:t>
            </a:r>
            <a:endParaRPr lang="en-US" b="1" dirty="0" smtClean="0">
              <a:solidFill>
                <a:schemeClr val="bg1"/>
              </a:solidFill>
              <a:effectLst>
                <a:outerShdw blurRad="38100" dist="38100" dir="2700000" algn="tl">
                  <a:srgbClr val="000000">
                    <a:alpha val="43137"/>
                  </a:srgbClr>
                </a:outerShdw>
              </a:effectLst>
              <a:latin typeface="Calibri" pitchFamily="34" charset="0"/>
            </a:endParaRPr>
          </a:p>
          <a:p>
            <a:pPr lvl="0">
              <a:lnSpc>
                <a:spcPts val="1100"/>
              </a:lnSpc>
              <a:buClr>
                <a:srgbClr val="A50021"/>
              </a:buClr>
              <a:buFont typeface="Wingdings" pitchFamily="2" charset="2"/>
              <a:buChar char="q"/>
            </a:pPr>
            <a:endParaRPr lang="en-US" b="1" dirty="0" smtClean="0">
              <a:solidFill>
                <a:schemeClr val="bg1"/>
              </a:solidFill>
              <a:effectLst>
                <a:outerShdw blurRad="38100" dist="38100" dir="2700000" algn="tl">
                  <a:srgbClr val="000000">
                    <a:alpha val="43137"/>
                  </a:srgbClr>
                </a:outerShdw>
              </a:effectLst>
              <a:latin typeface="Calibri" pitchFamily="34" charset="0"/>
            </a:endParaRPr>
          </a:p>
          <a:p>
            <a:pPr lvl="0">
              <a:buClr>
                <a:srgbClr val="A50021"/>
              </a:buClr>
              <a:buFont typeface="Wingdings" pitchFamily="2" charset="2"/>
              <a:buChar char="q"/>
            </a:pPr>
            <a:r>
              <a:rPr lang="el-GR" sz="2900" b="1" i="1" u="sng" dirty="0" smtClean="0">
                <a:solidFill>
                  <a:srgbClr val="FF0000"/>
                </a:solidFill>
                <a:effectLst>
                  <a:outerShdw blurRad="38100" dist="38100" dir="2700000" algn="tl">
                    <a:srgbClr val="000000">
                      <a:alpha val="43137"/>
                    </a:srgbClr>
                  </a:outerShdw>
                </a:effectLst>
                <a:latin typeface="Calibri" pitchFamily="34" charset="0"/>
              </a:rPr>
              <a:t>Παρατηρήσεις</a:t>
            </a:r>
            <a:r>
              <a:rPr lang="el-GR" sz="2900" b="1" i="1" u="sng" dirty="0" smtClean="0">
                <a:solidFill>
                  <a:srgbClr val="FF9900"/>
                </a:solidFill>
                <a:effectLst>
                  <a:outerShdw blurRad="38100" dist="38100" dir="2700000" algn="tl">
                    <a:srgbClr val="000000">
                      <a:alpha val="43137"/>
                    </a:srgbClr>
                  </a:outerShdw>
                </a:effectLst>
                <a:latin typeface="Calibri" pitchFamily="34" charset="0"/>
              </a:rPr>
              <a:t>: </a:t>
            </a:r>
            <a:r>
              <a:rPr lang="el-GR" b="1" dirty="0" smtClean="0">
                <a:solidFill>
                  <a:schemeClr val="bg1"/>
                </a:solidFill>
                <a:effectLst>
                  <a:outerShdw blurRad="38100" dist="38100" dir="2700000" algn="tl">
                    <a:srgbClr val="000000">
                      <a:alpha val="43137"/>
                    </a:srgbClr>
                  </a:outerShdw>
                </a:effectLst>
                <a:latin typeface="Calibri" pitchFamily="34" charset="0"/>
              </a:rPr>
              <a:t>Ο κορμός παραμένει ευθύς και σταθερός</a:t>
            </a:r>
            <a:endParaRPr lang="en-US" b="1" dirty="0" smtClean="0">
              <a:solidFill>
                <a:schemeClr val="bg1"/>
              </a:solidFill>
              <a:effectLst>
                <a:outerShdw blurRad="38100" dist="38100" dir="2700000" algn="tl">
                  <a:srgbClr val="000000">
                    <a:alpha val="43137"/>
                  </a:srgbClr>
                </a:outerShdw>
              </a:effectLst>
              <a:latin typeface="Calibri" pitchFamily="34" charset="0"/>
            </a:endParaRPr>
          </a:p>
          <a:p>
            <a:pPr lvl="0">
              <a:lnSpc>
                <a:spcPts val="1100"/>
              </a:lnSpc>
              <a:buClr>
                <a:srgbClr val="A50021"/>
              </a:buClr>
              <a:buFont typeface="Wingdings" pitchFamily="2" charset="2"/>
              <a:buChar char="q"/>
            </a:pPr>
            <a:endParaRPr lang="el-GR" b="1" dirty="0" smtClean="0">
              <a:solidFill>
                <a:schemeClr val="bg1"/>
              </a:solidFill>
              <a:effectLst>
                <a:outerShdw blurRad="38100" dist="38100" dir="2700000" algn="tl">
                  <a:srgbClr val="000000">
                    <a:alpha val="43137"/>
                  </a:srgbClr>
                </a:outerShdw>
              </a:effectLst>
              <a:latin typeface="Calibri" pitchFamily="34" charset="0"/>
            </a:endParaRPr>
          </a:p>
          <a:p>
            <a:pPr>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Επαναλήψεις</a:t>
            </a:r>
            <a:r>
              <a:rPr lang="en-US" sz="2900" b="1" i="1" u="sng" dirty="0" smtClean="0">
                <a:solidFill>
                  <a:srgbClr val="FF9900"/>
                </a:solidFill>
                <a:effectLst>
                  <a:outerShdw blurRad="38100" dist="38100" dir="2700000" algn="tl">
                    <a:srgbClr val="000000">
                      <a:alpha val="43137"/>
                    </a:srgbClr>
                  </a:outerShdw>
                </a:effectLst>
                <a:latin typeface="Calibri" pitchFamily="34" charset="0"/>
              </a:rPr>
              <a:t> </a:t>
            </a:r>
            <a:r>
              <a:rPr lang="el-GR" sz="2900" b="1" i="1" u="sng" dirty="0" smtClean="0">
                <a:solidFill>
                  <a:srgbClr val="FF9900"/>
                </a:solidFill>
                <a:effectLst>
                  <a:outerShdw blurRad="38100" dist="38100" dir="2700000" algn="tl">
                    <a:srgbClr val="000000">
                      <a:alpha val="43137"/>
                    </a:srgbClr>
                  </a:outerShdw>
                </a:effectLst>
                <a:latin typeface="Calibri" pitchFamily="34" charset="0"/>
              </a:rPr>
              <a:t>:</a:t>
            </a:r>
            <a:r>
              <a:rPr lang="en-US" sz="2900" b="1" i="1" u="sng" dirty="0" smtClean="0">
                <a:solidFill>
                  <a:srgbClr val="FF9900"/>
                </a:solidFill>
                <a:effectLst>
                  <a:outerShdw blurRad="38100" dist="38100" dir="2700000" algn="tl">
                    <a:srgbClr val="000000">
                      <a:alpha val="43137"/>
                    </a:srgbClr>
                  </a:outerShdw>
                </a:effectLst>
                <a:latin typeface="Calibri" pitchFamily="34" charset="0"/>
              </a:rPr>
              <a:t> </a:t>
            </a:r>
            <a:r>
              <a:rPr lang="el-GR" b="1" dirty="0" smtClean="0">
                <a:solidFill>
                  <a:schemeClr val="bg1"/>
                </a:solidFill>
                <a:effectLst>
                  <a:outerShdw blurRad="38100" dist="38100" dir="2700000" algn="tl">
                    <a:srgbClr val="000000">
                      <a:alpha val="43137"/>
                    </a:srgbClr>
                  </a:outerShdw>
                </a:effectLst>
                <a:latin typeface="Calibri" pitchFamily="34" charset="0"/>
              </a:rPr>
              <a:t>3 σετ των 8 επαναλήψεων</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25401"/>
            <a:ext cx="9880311" cy="1071120"/>
          </a:xfrm>
        </p:spPr>
        <p:txBody>
          <a:bodyPr>
            <a:normAutofit/>
          </a:bodyPr>
          <a:lstStyle/>
          <a:p>
            <a:r>
              <a:rPr lang="el-GR" sz="2800" b="1" i="1" u="sng" dirty="0" smtClean="0">
                <a:solidFill>
                  <a:srgbClr val="C00000"/>
                </a:solidFill>
                <a:effectLst>
                  <a:outerShdw blurRad="38100" dist="38100" dir="2700000" algn="tl">
                    <a:srgbClr val="000000">
                      <a:alpha val="43137"/>
                    </a:srgbClr>
                  </a:outerShdw>
                </a:effectLst>
                <a:latin typeface="Arial Black" pitchFamily="34" charset="0"/>
              </a:rPr>
              <a:t>ΠΙΕΣΕΙΣ ΣΤΗΘΟΥΣ ΣΕ ΥΠΤΙΑ ΚΑΤΑΚΛΙΣΗ ΣΑΚΙΔΙΟ/ΤΣΑΝΤΑ</a:t>
            </a:r>
            <a:endParaRPr lang="el-GR" sz="2800" b="1" i="1" u="sng" dirty="0">
              <a:solidFill>
                <a:srgbClr val="C00000"/>
              </a:solidFill>
              <a:effectLst>
                <a:outerShdw blurRad="38100" dist="38100" dir="2700000" algn="tl">
                  <a:srgbClr val="000000">
                    <a:alpha val="43137"/>
                  </a:srgbClr>
                </a:outerShdw>
              </a:effectLst>
              <a:latin typeface="Arial Black" pitchFamily="34" charset="0"/>
            </a:endParaRPr>
          </a:p>
        </p:txBody>
      </p:sp>
      <p:sp>
        <p:nvSpPr>
          <p:cNvPr id="1025" name="Rectangle 1"/>
          <p:cNvSpPr>
            <a:spLocks noChangeArrowheads="1"/>
          </p:cNvSpPr>
          <p:nvPr/>
        </p:nvSpPr>
        <p:spPr bwMode="auto">
          <a:xfrm>
            <a:off x="6" y="4"/>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pitchFamily="34" charset="0"/>
                <a:cs typeface="Arial" pitchFamily="34" charset="0"/>
              </a:rPr>
              <a:t/>
            </a:r>
            <a:br>
              <a:rPr kumimoji="0" lang="el-GR" sz="1800" b="0" i="0" u="none" strike="noStrike" cap="none" normalizeH="0" baseline="0" dirty="0" smtClean="0">
                <a:ln>
                  <a:noFill/>
                </a:ln>
                <a:solidFill>
                  <a:schemeClr val="tx1"/>
                </a:solidFill>
                <a:effectLst/>
                <a:latin typeface="Arial" pitchFamily="34" charset="0"/>
                <a:cs typeface="Arial" pitchFamily="34" charset="0"/>
              </a:rPr>
            </a:b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12 - Διπλωμένη γωνία"/>
          <p:cNvSpPr/>
          <p:nvPr/>
        </p:nvSpPr>
        <p:spPr>
          <a:xfrm>
            <a:off x="5049037" y="796906"/>
            <a:ext cx="7049301" cy="6072230"/>
          </a:xfrm>
          <a:prstGeom prst="foldedCorner">
            <a:avLst>
              <a:gd name="adj" fmla="val 28820"/>
            </a:avLst>
          </a:prstGeom>
          <a:solidFill>
            <a:schemeClr val="accent6">
              <a:lumMod val="60000"/>
              <a:lumOff val="40000"/>
            </a:schemeClr>
          </a:solidFill>
          <a:ln>
            <a:solidFill>
              <a:schemeClr val="accent6">
                <a:lumMod val="60000"/>
                <a:lumOff val="4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A50021"/>
              </a:buClr>
              <a:buFont typeface="Wingdings" pitchFamily="2" charset="2"/>
              <a:buChar char="q"/>
            </a:pPr>
            <a:endParaRPr lang="el-GR" dirty="0">
              <a:solidFill>
                <a:prstClr val="black"/>
              </a:solidFill>
              <a:latin typeface="Calibri" pitchFamily="34" charset="0"/>
            </a:endParaRPr>
          </a:p>
        </p:txBody>
      </p:sp>
      <p:sp>
        <p:nvSpPr>
          <p:cNvPr id="14" name="13 - TextBox"/>
          <p:cNvSpPr txBox="1"/>
          <p:nvPr/>
        </p:nvSpPr>
        <p:spPr>
          <a:xfrm>
            <a:off x="5263351" y="1154095"/>
            <a:ext cx="6834987" cy="4180632"/>
          </a:xfrm>
          <a:prstGeom prst="rect">
            <a:avLst/>
          </a:prstGeom>
          <a:noFill/>
        </p:spPr>
        <p:txBody>
          <a:bodyPr wrap="square" rtlCol="0">
            <a:spAutoFit/>
          </a:bodyPr>
          <a:lstStyle/>
          <a:p>
            <a:pPr lvl="0">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Σκοπός: </a:t>
            </a:r>
            <a:r>
              <a:rPr lang="el-GR" b="1" dirty="0" smtClean="0">
                <a:solidFill>
                  <a:prstClr val="black"/>
                </a:solidFill>
                <a:effectLst>
                  <a:outerShdw blurRad="38100" dist="38100" dir="2700000" algn="tl">
                    <a:srgbClr val="000000">
                      <a:alpha val="43137"/>
                    </a:srgbClr>
                  </a:outerShdw>
                </a:effectLst>
                <a:latin typeface="Calibri" pitchFamily="34" charset="0"/>
              </a:rPr>
              <a:t>εκγύμναση  θωρακικού μυός</a:t>
            </a:r>
            <a:endParaRPr lang="en-US" b="1" dirty="0" smtClean="0">
              <a:solidFill>
                <a:prstClr val="black"/>
              </a:solidFill>
              <a:effectLst>
                <a:outerShdw blurRad="38100" dist="38100" dir="2700000" algn="tl">
                  <a:srgbClr val="000000">
                    <a:alpha val="43137"/>
                  </a:srgbClr>
                </a:outerShdw>
              </a:effectLst>
              <a:latin typeface="Calibri" pitchFamily="34" charset="0"/>
            </a:endParaRPr>
          </a:p>
          <a:p>
            <a:pPr lvl="0">
              <a:lnSpc>
                <a:spcPts val="1100"/>
              </a:lnSpc>
              <a:buClr>
                <a:srgbClr val="A50021"/>
              </a:buClr>
              <a:buFont typeface="Wingdings" pitchFamily="2" charset="2"/>
              <a:buChar char="q"/>
            </a:pPr>
            <a:endParaRPr lang="en-US" b="1" dirty="0" smtClean="0">
              <a:solidFill>
                <a:prstClr val="black"/>
              </a:solidFill>
              <a:effectLst>
                <a:outerShdw blurRad="38100" dist="38100" dir="2700000" algn="tl">
                  <a:srgbClr val="000000">
                    <a:alpha val="43137"/>
                  </a:srgbClr>
                </a:outerShdw>
              </a:effectLst>
              <a:latin typeface="Calibri" pitchFamily="34" charset="0"/>
            </a:endParaRPr>
          </a:p>
          <a:p>
            <a:pPr lvl="0">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Θέση: </a:t>
            </a:r>
            <a:r>
              <a:rPr lang="el-GR" b="1" dirty="0">
                <a:solidFill>
                  <a:prstClr val="black"/>
                </a:solidFill>
                <a:effectLst>
                  <a:outerShdw blurRad="38100" dist="38100" dir="2700000" algn="tl">
                    <a:srgbClr val="000000">
                      <a:alpha val="43137"/>
                    </a:srgbClr>
                  </a:outerShdw>
                </a:effectLst>
                <a:latin typeface="Calibri" pitchFamily="34" charset="0"/>
              </a:rPr>
              <a:t>β</a:t>
            </a:r>
            <a:r>
              <a:rPr lang="el-GR" b="1" dirty="0" smtClean="0">
                <a:solidFill>
                  <a:prstClr val="black"/>
                </a:solidFill>
                <a:effectLst>
                  <a:outerShdw blurRad="38100" dist="38100" dir="2700000" algn="tl">
                    <a:srgbClr val="000000">
                      <a:alpha val="43137"/>
                    </a:srgbClr>
                  </a:outerShdw>
                </a:effectLst>
                <a:latin typeface="Calibri" pitchFamily="34" charset="0"/>
              </a:rPr>
              <a:t>ρισκόμαστε </a:t>
            </a:r>
            <a:r>
              <a:rPr lang="el-GR" b="1" dirty="0" smtClean="0">
                <a:solidFill>
                  <a:prstClr val="black"/>
                </a:solidFill>
                <a:effectLst>
                  <a:outerShdw blurRad="38100" dist="38100" dir="2700000" algn="tl">
                    <a:srgbClr val="000000">
                      <a:alpha val="43137"/>
                    </a:srgbClr>
                  </a:outerShdw>
                </a:effectLst>
                <a:latin typeface="Calibri" pitchFamily="34" charset="0"/>
              </a:rPr>
              <a:t>σε ύπτια κατάκλιση με χέρια λυγισμένα και την τσάντα στο ύψος του στήθους</a:t>
            </a:r>
            <a:endParaRPr lang="en-US" b="1" dirty="0" smtClean="0">
              <a:solidFill>
                <a:prstClr val="black"/>
              </a:solidFill>
              <a:effectLst>
                <a:outerShdw blurRad="38100" dist="38100" dir="2700000" algn="tl">
                  <a:srgbClr val="000000">
                    <a:alpha val="43137"/>
                  </a:srgbClr>
                </a:outerShdw>
              </a:effectLst>
              <a:latin typeface="Calibri" pitchFamily="34" charset="0"/>
            </a:endParaRPr>
          </a:p>
          <a:p>
            <a:pPr lvl="0">
              <a:lnSpc>
                <a:spcPts val="1100"/>
              </a:lnSpc>
              <a:buClr>
                <a:srgbClr val="A50021"/>
              </a:buClr>
              <a:buFont typeface="Wingdings" pitchFamily="2" charset="2"/>
              <a:buChar char="q"/>
            </a:pPr>
            <a:endParaRPr lang="el-GR" b="1" dirty="0" smtClean="0">
              <a:solidFill>
                <a:prstClr val="black"/>
              </a:solidFill>
              <a:effectLst>
                <a:outerShdw blurRad="38100" dist="38100" dir="2700000" algn="tl">
                  <a:srgbClr val="000000">
                    <a:alpha val="43137"/>
                  </a:srgbClr>
                </a:outerShdw>
              </a:effectLst>
              <a:latin typeface="Calibri" pitchFamily="34" charset="0"/>
            </a:endParaRPr>
          </a:p>
          <a:p>
            <a:pPr lvl="0">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Εκτέλεση : </a:t>
            </a:r>
            <a:r>
              <a:rPr lang="el-GR" b="1" dirty="0" smtClean="0">
                <a:solidFill>
                  <a:prstClr val="black"/>
                </a:solidFill>
                <a:effectLst>
                  <a:outerShdw blurRad="38100" dist="38100" dir="2700000" algn="tl">
                    <a:srgbClr val="000000">
                      <a:alpha val="43137"/>
                    </a:srgbClr>
                  </a:outerShdw>
                </a:effectLst>
                <a:latin typeface="Calibri" pitchFamily="34" charset="0"/>
              </a:rPr>
              <a:t>‘Έκταση </a:t>
            </a:r>
            <a:r>
              <a:rPr lang="el-GR" b="1" dirty="0" smtClean="0">
                <a:solidFill>
                  <a:prstClr val="black"/>
                </a:solidFill>
                <a:effectLst>
                  <a:outerShdw blurRad="38100" dist="38100" dir="2700000" algn="tl">
                    <a:srgbClr val="000000">
                      <a:alpha val="43137"/>
                    </a:srgbClr>
                  </a:outerShdw>
                </a:effectLst>
                <a:latin typeface="Calibri" pitchFamily="34" charset="0"/>
              </a:rPr>
              <a:t>των αγκώνων με εκπνοή. Επιστροφή με εισπνοή.</a:t>
            </a:r>
            <a:endParaRPr lang="en-US" b="1" dirty="0" smtClean="0">
              <a:solidFill>
                <a:prstClr val="black"/>
              </a:solidFill>
              <a:effectLst>
                <a:outerShdw blurRad="38100" dist="38100" dir="2700000" algn="tl">
                  <a:srgbClr val="000000">
                    <a:alpha val="43137"/>
                  </a:srgbClr>
                </a:outerShdw>
              </a:effectLst>
              <a:latin typeface="Calibri" pitchFamily="34" charset="0"/>
            </a:endParaRPr>
          </a:p>
          <a:p>
            <a:pPr lvl="0">
              <a:lnSpc>
                <a:spcPts val="1100"/>
              </a:lnSpc>
              <a:buClr>
                <a:srgbClr val="A50021"/>
              </a:buClr>
              <a:buFont typeface="Wingdings" pitchFamily="2" charset="2"/>
              <a:buChar char="q"/>
            </a:pPr>
            <a:endParaRPr lang="el-GR" b="1" dirty="0" smtClean="0">
              <a:solidFill>
                <a:prstClr val="black"/>
              </a:solidFill>
              <a:effectLst>
                <a:outerShdw blurRad="38100" dist="38100" dir="2700000" algn="tl">
                  <a:srgbClr val="000000">
                    <a:alpha val="43137"/>
                  </a:srgbClr>
                </a:outerShdw>
              </a:effectLst>
              <a:latin typeface="Calibri" pitchFamily="34" charset="0"/>
            </a:endParaRPr>
          </a:p>
          <a:p>
            <a:pPr lvl="0" defTabSz="914400" fontAlgn="base">
              <a:spcBef>
                <a:spcPct val="0"/>
              </a:spcBef>
              <a:spcAft>
                <a:spcPct val="0"/>
              </a:spcAft>
              <a:buClr>
                <a:srgbClr val="A50021"/>
              </a:buClr>
              <a:buFont typeface="Wingdings" pitchFamily="2" charset="2"/>
              <a:buChar char="q"/>
            </a:pPr>
            <a:r>
              <a:rPr lang="el-GR" sz="2900" b="1" i="1" u="sng" dirty="0" smtClean="0">
                <a:solidFill>
                  <a:srgbClr val="FF0000"/>
                </a:solidFill>
                <a:effectLst>
                  <a:outerShdw blurRad="38100" dist="38100" dir="2700000" algn="tl">
                    <a:srgbClr val="000000">
                      <a:alpha val="43137"/>
                    </a:srgbClr>
                  </a:outerShdw>
                </a:effectLst>
                <a:latin typeface="Calibri" pitchFamily="34" charset="0"/>
                <a:cs typeface="Arial" pitchFamily="34" charset="0"/>
              </a:rPr>
              <a:t>Παρατηρήσεις : </a:t>
            </a:r>
            <a:r>
              <a:rPr lang="el-GR" b="1" dirty="0" smtClean="0">
                <a:solidFill>
                  <a:prstClr val="black"/>
                </a:solidFill>
                <a:effectLst>
                  <a:outerShdw blurRad="38100" dist="38100" dir="2700000" algn="tl">
                    <a:srgbClr val="000000">
                      <a:alpha val="43137"/>
                    </a:srgbClr>
                  </a:outerShdw>
                </a:effectLst>
                <a:latin typeface="Calibri" pitchFamily="34" charset="0"/>
                <a:cs typeface="Arial" pitchFamily="34" charset="0"/>
              </a:rPr>
              <a:t>για να εξασφαλιστεί η μη συμμετοχή των ώμων στην άσκηση, θα πρέπει να πιέζετε τις ωμοπλάτες στο έδαφος.</a:t>
            </a:r>
            <a:endParaRPr lang="en-US" b="1" dirty="0" smtClean="0">
              <a:solidFill>
                <a:prstClr val="black"/>
              </a:solidFill>
              <a:effectLst>
                <a:outerShdw blurRad="38100" dist="38100" dir="2700000" algn="tl">
                  <a:srgbClr val="000000">
                    <a:alpha val="43137"/>
                  </a:srgbClr>
                </a:outerShdw>
              </a:effectLst>
              <a:latin typeface="Calibri" pitchFamily="34" charset="0"/>
              <a:cs typeface="Arial" pitchFamily="34" charset="0"/>
            </a:endParaRPr>
          </a:p>
          <a:p>
            <a:pPr lvl="0" defTabSz="914400" fontAlgn="base">
              <a:lnSpc>
                <a:spcPts val="1100"/>
              </a:lnSpc>
              <a:spcBef>
                <a:spcPct val="0"/>
              </a:spcBef>
              <a:spcAft>
                <a:spcPct val="0"/>
              </a:spcAft>
              <a:buClr>
                <a:srgbClr val="A50021"/>
              </a:buClr>
              <a:buFont typeface="Wingdings" pitchFamily="2" charset="2"/>
              <a:buChar char="q"/>
            </a:pPr>
            <a:endParaRPr lang="el-GR" b="1" dirty="0" smtClean="0">
              <a:solidFill>
                <a:prstClr val="black"/>
              </a:solidFill>
              <a:effectLst>
                <a:outerShdw blurRad="38100" dist="38100" dir="2700000" algn="tl">
                  <a:srgbClr val="000000">
                    <a:alpha val="43137"/>
                  </a:srgbClr>
                </a:outerShdw>
              </a:effectLst>
              <a:latin typeface="Calibri" pitchFamily="34" charset="0"/>
              <a:cs typeface="Arial" pitchFamily="34" charset="0"/>
            </a:endParaRPr>
          </a:p>
          <a:p>
            <a:pPr lvl="0">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Επαναλήψεις</a:t>
            </a:r>
            <a:r>
              <a:rPr lang="en-US" sz="2900" b="1" i="1" u="sng" dirty="0" smtClean="0">
                <a:solidFill>
                  <a:srgbClr val="FF9900"/>
                </a:solidFill>
                <a:effectLst>
                  <a:outerShdw blurRad="38100" dist="38100" dir="2700000" algn="tl">
                    <a:srgbClr val="000000">
                      <a:alpha val="43137"/>
                    </a:srgbClr>
                  </a:outerShdw>
                </a:effectLst>
                <a:latin typeface="Calibri" pitchFamily="34" charset="0"/>
              </a:rPr>
              <a:t> </a:t>
            </a:r>
            <a:r>
              <a:rPr lang="el-GR" sz="2900" b="1" i="1" u="sng" dirty="0" smtClean="0">
                <a:solidFill>
                  <a:srgbClr val="FF9900"/>
                </a:solidFill>
                <a:effectLst>
                  <a:outerShdw blurRad="38100" dist="38100" dir="2700000" algn="tl">
                    <a:srgbClr val="000000">
                      <a:alpha val="43137"/>
                    </a:srgbClr>
                  </a:outerShdw>
                </a:effectLst>
                <a:latin typeface="Calibri" pitchFamily="34" charset="0"/>
              </a:rPr>
              <a:t>:</a:t>
            </a:r>
            <a:r>
              <a:rPr lang="en-US" sz="2900" b="1" i="1" u="sng" dirty="0" smtClean="0">
                <a:solidFill>
                  <a:srgbClr val="FF9900"/>
                </a:solidFill>
                <a:effectLst>
                  <a:outerShdw blurRad="38100" dist="38100" dir="2700000" algn="tl">
                    <a:srgbClr val="000000">
                      <a:alpha val="43137"/>
                    </a:srgbClr>
                  </a:outerShdw>
                </a:effectLst>
                <a:latin typeface="Calibri" pitchFamily="34" charset="0"/>
              </a:rPr>
              <a:t> </a:t>
            </a:r>
            <a:r>
              <a:rPr lang="el-GR" b="1" dirty="0" smtClean="0">
                <a:solidFill>
                  <a:prstClr val="black"/>
                </a:solidFill>
                <a:effectLst>
                  <a:outerShdw blurRad="38100" dist="38100" dir="2700000" algn="tl">
                    <a:srgbClr val="000000">
                      <a:alpha val="43137"/>
                    </a:srgbClr>
                  </a:outerShdw>
                </a:effectLst>
                <a:latin typeface="Calibri" pitchFamily="34" charset="0"/>
              </a:rPr>
              <a:t>3 σετ των 12 επαναλήψεων</a:t>
            </a:r>
            <a:r>
              <a:rPr lang="en-US" b="1" dirty="0" smtClean="0">
                <a:solidFill>
                  <a:prstClr val="black"/>
                </a:solidFill>
                <a:effectLst>
                  <a:outerShdw blurRad="38100" dist="38100" dir="2700000" algn="tl">
                    <a:srgbClr val="000000">
                      <a:alpha val="43137"/>
                    </a:srgbClr>
                  </a:outerShdw>
                </a:effectLst>
                <a:latin typeface="Calibri" pitchFamily="34" charset="0"/>
              </a:rPr>
              <a:t>.</a:t>
            </a:r>
          </a:p>
        </p:txBody>
      </p:sp>
      <p:pic>
        <p:nvPicPr>
          <p:cNvPr id="9" name="8 - Εικόνα" descr="sakis1.jpg"/>
          <p:cNvPicPr>
            <a:picLocks noChangeAspect="1"/>
          </p:cNvPicPr>
          <p:nvPr/>
        </p:nvPicPr>
        <p:blipFill>
          <a:blip r:embed="rId2"/>
          <a:srcRect t="40226"/>
          <a:stretch>
            <a:fillRect/>
          </a:stretch>
        </p:blipFill>
        <p:spPr>
          <a:xfrm>
            <a:off x="191253" y="1439847"/>
            <a:ext cx="4872566" cy="2184402"/>
          </a:xfrm>
          <a:prstGeom prst="rect">
            <a:avLst/>
          </a:prstGeom>
        </p:spPr>
      </p:pic>
      <p:pic>
        <p:nvPicPr>
          <p:cNvPr id="10" name="9 - Εικόνα" descr="sakis2.jpg"/>
          <p:cNvPicPr>
            <a:picLocks noChangeAspect="1"/>
          </p:cNvPicPr>
          <p:nvPr/>
        </p:nvPicPr>
        <p:blipFill>
          <a:blip r:embed="rId3"/>
          <a:srcRect t="6994" r="3084"/>
          <a:stretch>
            <a:fillRect/>
          </a:stretch>
        </p:blipFill>
        <p:spPr>
          <a:xfrm>
            <a:off x="191253" y="3725863"/>
            <a:ext cx="4857784" cy="268432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Τίτλος"/>
          <p:cNvSpPr>
            <a:spLocks noGrp="1"/>
          </p:cNvSpPr>
          <p:nvPr>
            <p:ph type="title"/>
          </p:nvPr>
        </p:nvSpPr>
        <p:spPr>
          <a:xfrm>
            <a:off x="0" y="225401"/>
            <a:ext cx="10869677" cy="913587"/>
          </a:xfrm>
        </p:spPr>
        <p:txBody>
          <a:bodyPr>
            <a:normAutofit fontScale="90000"/>
          </a:bodyPr>
          <a:lstStyle/>
          <a:p>
            <a:r>
              <a:rPr lang="en-US" sz="4000" b="1" i="1" u="sng" dirty="0" smtClean="0">
                <a:solidFill>
                  <a:srgbClr val="C00000"/>
                </a:solidFill>
                <a:effectLst>
                  <a:outerShdw blurRad="38100" dist="38100" dir="2700000" algn="tl">
                    <a:srgbClr val="000000">
                      <a:alpha val="43137"/>
                    </a:srgbClr>
                  </a:outerShdw>
                </a:effectLst>
                <a:latin typeface="Arial Black" pitchFamily="34" charset="0"/>
              </a:rPr>
              <a:t> </a:t>
            </a:r>
            <a:r>
              <a:rPr lang="el-GR" sz="4000" b="1" i="1" u="sng" dirty="0" smtClean="0">
                <a:solidFill>
                  <a:srgbClr val="C00000"/>
                </a:solidFill>
                <a:effectLst>
                  <a:outerShdw blurRad="38100" dist="38100" dir="2700000" algn="tl">
                    <a:srgbClr val="000000">
                      <a:alpha val="43137"/>
                    </a:srgbClr>
                  </a:outerShdw>
                </a:effectLst>
                <a:latin typeface="Arial Black" pitchFamily="34" charset="0"/>
              </a:rPr>
              <a:t>ΕΚΤΑΣΕΙΣ ΤΡΙΚΕΦΑΛΩΝ ΜΕ ΣΑΚΙΔΙΟ/ΤΣΑΝΤΑ</a:t>
            </a:r>
            <a:endParaRPr lang="el-GR" sz="4000" b="1" i="1" u="sng" dirty="0">
              <a:solidFill>
                <a:srgbClr val="C00000"/>
              </a:solidFill>
              <a:effectLst>
                <a:outerShdw blurRad="38100" dist="38100" dir="2700000" algn="tl">
                  <a:srgbClr val="000000">
                    <a:alpha val="43137"/>
                  </a:srgbClr>
                </a:outerShdw>
              </a:effectLst>
              <a:latin typeface="Arial Black" pitchFamily="34" charset="0"/>
            </a:endParaRPr>
          </a:p>
        </p:txBody>
      </p:sp>
      <p:sp>
        <p:nvSpPr>
          <p:cNvPr id="8" name="7 - Διπλωμένη γωνία"/>
          <p:cNvSpPr/>
          <p:nvPr/>
        </p:nvSpPr>
        <p:spPr>
          <a:xfrm>
            <a:off x="4548971" y="796905"/>
            <a:ext cx="7549367" cy="6143668"/>
          </a:xfrm>
          <a:prstGeom prst="foldedCorner">
            <a:avLst>
              <a:gd name="adj" fmla="val 30404"/>
            </a:avLst>
          </a:prstGeom>
          <a:solidFill>
            <a:schemeClr val="accent6">
              <a:lumMod val="60000"/>
              <a:lumOff val="40000"/>
            </a:schemeClr>
          </a:solidFill>
          <a:ln>
            <a:solidFill>
              <a:schemeClr val="accent6">
                <a:lumMod val="60000"/>
                <a:lumOff val="4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TextBox"/>
          <p:cNvSpPr txBox="1"/>
          <p:nvPr/>
        </p:nvSpPr>
        <p:spPr>
          <a:xfrm>
            <a:off x="4620409" y="868343"/>
            <a:ext cx="7477929" cy="5555367"/>
          </a:xfrm>
          <a:prstGeom prst="rect">
            <a:avLst/>
          </a:prstGeom>
          <a:noFill/>
        </p:spPr>
        <p:txBody>
          <a:bodyPr wrap="square" rtlCol="0">
            <a:spAutoFit/>
          </a:bodyPr>
          <a:lstStyle/>
          <a:p>
            <a:pPr marL="332668" lvl="0" indent="-332668">
              <a:buClr>
                <a:srgbClr val="A50021"/>
              </a:buClr>
              <a:buSzPct val="95000"/>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Σκοπός: </a:t>
            </a:r>
            <a:r>
              <a:rPr lang="el-GR" b="1" dirty="0" smtClean="0">
                <a:solidFill>
                  <a:schemeClr val="bg1"/>
                </a:solidFill>
                <a:effectLst>
                  <a:outerShdw blurRad="38100" dist="38100" dir="2700000" algn="tl">
                    <a:srgbClr val="000000">
                      <a:alpha val="43137"/>
                    </a:srgbClr>
                  </a:outerShdw>
                </a:effectLst>
                <a:latin typeface="Calibri" pitchFamily="34" charset="0"/>
              </a:rPr>
              <a:t>εκγύμναση τρικέφαλων </a:t>
            </a:r>
            <a:r>
              <a:rPr lang="el-GR" b="1" dirty="0" err="1" smtClean="0">
                <a:solidFill>
                  <a:schemeClr val="bg1"/>
                </a:solidFill>
                <a:effectLst>
                  <a:outerShdw blurRad="38100" dist="38100" dir="2700000" algn="tl">
                    <a:srgbClr val="000000">
                      <a:alpha val="43137"/>
                    </a:srgbClr>
                  </a:outerShdw>
                </a:effectLst>
                <a:latin typeface="Calibri" pitchFamily="34" charset="0"/>
              </a:rPr>
              <a:t>βραχιόνιων</a:t>
            </a:r>
            <a:r>
              <a:rPr lang="el-GR" b="1" dirty="0" smtClean="0">
                <a:solidFill>
                  <a:schemeClr val="bg1"/>
                </a:solidFill>
                <a:effectLst>
                  <a:outerShdw blurRad="38100" dist="38100" dir="2700000" algn="tl">
                    <a:srgbClr val="000000">
                      <a:alpha val="43137"/>
                    </a:srgbClr>
                  </a:outerShdw>
                </a:effectLst>
                <a:latin typeface="Calibri" pitchFamily="34" charset="0"/>
              </a:rPr>
              <a:t> και ωμικής ζώνης</a:t>
            </a:r>
            <a:endParaRPr lang="en-US" b="1" dirty="0" smtClean="0">
              <a:solidFill>
                <a:schemeClr val="bg1"/>
              </a:solidFill>
              <a:effectLst>
                <a:outerShdw blurRad="38100" dist="38100" dir="2700000" algn="tl">
                  <a:srgbClr val="000000">
                    <a:alpha val="43137"/>
                  </a:srgbClr>
                </a:outerShdw>
              </a:effectLst>
              <a:latin typeface="Calibri" pitchFamily="34" charset="0"/>
            </a:endParaRPr>
          </a:p>
          <a:p>
            <a:pPr marL="332668" lvl="0" indent="-332668">
              <a:buClr>
                <a:srgbClr val="A50021"/>
              </a:buClr>
              <a:buSzPct val="95000"/>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Θέση: </a:t>
            </a:r>
            <a:r>
              <a:rPr lang="el-GR" b="1" dirty="0" smtClean="0">
                <a:solidFill>
                  <a:schemeClr val="bg1"/>
                </a:solidFill>
                <a:effectLst>
                  <a:outerShdw blurRad="38100" dist="38100" dir="2700000" algn="tl">
                    <a:srgbClr val="000000">
                      <a:alpha val="43137"/>
                    </a:srgbClr>
                  </a:outerShdw>
                </a:effectLst>
                <a:latin typeface="Calibri" pitchFamily="34" charset="0"/>
              </a:rPr>
              <a:t>Σταθείτε στη διάσταση με τα πόδια με τα πόδια λυγισμένα. Λαβή της τσάντας από τα λουριά της. </a:t>
            </a:r>
          </a:p>
          <a:p>
            <a:pPr lvl="0">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Εκτέλεση: </a:t>
            </a:r>
            <a:r>
              <a:rPr lang="el-GR" b="1" dirty="0" smtClean="0">
                <a:solidFill>
                  <a:schemeClr val="bg1"/>
                </a:solidFill>
                <a:effectLst>
                  <a:outerShdw blurRad="38100" dist="38100" dir="2700000" algn="tl">
                    <a:srgbClr val="000000">
                      <a:alpha val="43137"/>
                    </a:srgbClr>
                  </a:outerShdw>
                </a:effectLst>
                <a:latin typeface="Calibri" pitchFamily="34" charset="0"/>
              </a:rPr>
              <a:t>Κρατήστε την τσάντα πίσω από το κεφάλι σας με τα χέρια στην ανάταση. Οι βραχίονες παραμένουν παράλληλοι μεταξύ τους, με τους ώμους να ΜΗΝ συμμετέχουν στην κίνηση και το στήθος προτεταμένο.  Κινώντας μόνο τους πήχεις σας, χαμηλώστε την τσάντα πίσω από το κεφάλι. Κρατήστε για 2’’. Επιστρέψτε στην αρχική θέση, εκπνέοντας, χρησιμοποιώντας τους τρικέφαλους για να εκτείνετε τα χέρια σας και να σηκώστε την τσάντα.</a:t>
            </a:r>
          </a:p>
          <a:p>
            <a:pPr lvl="0">
              <a:buClr>
                <a:srgbClr val="A50021"/>
              </a:buClr>
              <a:buFont typeface="Wingdings" pitchFamily="2" charset="2"/>
              <a:buChar char="q"/>
            </a:pPr>
            <a:r>
              <a:rPr lang="el-GR" sz="2900" b="1" i="1" u="sng" dirty="0" smtClean="0">
                <a:solidFill>
                  <a:srgbClr val="FF0000"/>
                </a:solidFill>
                <a:effectLst>
                  <a:outerShdw blurRad="38100" dist="38100" dir="2700000" algn="tl">
                    <a:srgbClr val="000000">
                      <a:alpha val="43137"/>
                    </a:srgbClr>
                  </a:outerShdw>
                </a:effectLst>
                <a:latin typeface="Calibri" pitchFamily="34" charset="0"/>
              </a:rPr>
              <a:t>Παρατηρήσεις </a:t>
            </a:r>
            <a:r>
              <a:rPr lang="el-GR" sz="2900" b="1" i="1" dirty="0" smtClean="0">
                <a:solidFill>
                  <a:srgbClr val="FF0000"/>
                </a:solidFill>
                <a:effectLst>
                  <a:outerShdw blurRad="38100" dist="38100" dir="2700000" algn="tl">
                    <a:srgbClr val="000000">
                      <a:alpha val="43137"/>
                    </a:srgbClr>
                  </a:outerShdw>
                </a:effectLst>
                <a:latin typeface="Calibri" pitchFamily="34" charset="0"/>
              </a:rPr>
              <a:t>: </a:t>
            </a:r>
            <a:r>
              <a:rPr lang="el-GR" b="1" dirty="0" smtClean="0">
                <a:solidFill>
                  <a:schemeClr val="bg1"/>
                </a:solidFill>
                <a:effectLst>
                  <a:outerShdw blurRad="38100" dist="38100" dir="2700000" algn="tl">
                    <a:srgbClr val="000000">
                      <a:alpha val="43137"/>
                    </a:srgbClr>
                  </a:outerShdw>
                </a:effectLst>
                <a:latin typeface="Calibri" pitchFamily="34" charset="0"/>
              </a:rPr>
              <a:t>διατηρούμε τους πήχεις και τους βραχίονες παράλληλους καθ’ όλη τη διάρκεια της άσκησης</a:t>
            </a:r>
          </a:p>
          <a:p>
            <a:pPr lvl="0">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Επαναλήψεις: </a:t>
            </a:r>
            <a:r>
              <a:rPr lang="el-GR" b="1" dirty="0" smtClean="0">
                <a:solidFill>
                  <a:schemeClr val="bg1"/>
                </a:solidFill>
                <a:effectLst>
                  <a:outerShdw blurRad="38100" dist="38100" dir="2700000" algn="tl">
                    <a:srgbClr val="000000">
                      <a:alpha val="43137"/>
                    </a:srgbClr>
                  </a:outerShdw>
                </a:effectLst>
                <a:latin typeface="Calibri" pitchFamily="34" charset="0"/>
              </a:rPr>
              <a:t>3 σετ των 8 επαναλήψεων.</a:t>
            </a:r>
          </a:p>
        </p:txBody>
      </p:sp>
      <p:pic>
        <p:nvPicPr>
          <p:cNvPr id="9" name="8 - Εικόνα" descr="95097278_275817523451885_955895158417653760_n.jpg"/>
          <p:cNvPicPr>
            <a:picLocks noChangeAspect="1"/>
          </p:cNvPicPr>
          <p:nvPr/>
        </p:nvPicPr>
        <p:blipFill>
          <a:blip r:embed="rId3"/>
          <a:srcRect b="3569"/>
          <a:stretch>
            <a:fillRect/>
          </a:stretch>
        </p:blipFill>
        <p:spPr>
          <a:xfrm>
            <a:off x="0" y="1797037"/>
            <a:ext cx="2120079" cy="4857784"/>
          </a:xfrm>
          <a:prstGeom prst="rect">
            <a:avLst/>
          </a:prstGeom>
        </p:spPr>
      </p:pic>
      <p:pic>
        <p:nvPicPr>
          <p:cNvPr id="11" name="10 - Εικόνα" descr="95317984_234682464273072_2409125689803407360_n.jpg"/>
          <p:cNvPicPr>
            <a:picLocks noChangeAspect="1"/>
          </p:cNvPicPr>
          <p:nvPr/>
        </p:nvPicPr>
        <p:blipFill>
          <a:blip r:embed="rId4"/>
          <a:stretch>
            <a:fillRect/>
          </a:stretch>
        </p:blipFill>
        <p:spPr>
          <a:xfrm>
            <a:off x="2262955" y="1797037"/>
            <a:ext cx="2286015" cy="485778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880311" cy="1218142"/>
          </a:xfrm>
        </p:spPr>
        <p:txBody>
          <a:bodyPr>
            <a:normAutofit fontScale="90000"/>
          </a:bodyPr>
          <a:lstStyle/>
          <a:p>
            <a:r>
              <a:rPr lang="el-GR" sz="4000" b="1" i="1" u="sng" dirty="0" smtClean="0">
                <a:solidFill>
                  <a:srgbClr val="C00000"/>
                </a:solidFill>
                <a:effectLst>
                  <a:outerShdw blurRad="38100" dist="38100" dir="2700000" algn="tl">
                    <a:srgbClr val="000000">
                      <a:alpha val="43137"/>
                    </a:srgbClr>
                  </a:outerShdw>
                </a:effectLst>
                <a:latin typeface="Arial Black" pitchFamily="34" charset="0"/>
              </a:rPr>
              <a:t>ΚΑΜΨΕΙΣ ΔΙΚΕΦΑΛΩΝ ΜΕ ΣΑΚΙΔΙΟ/ΤΣΑΝΤΑ</a:t>
            </a:r>
            <a:endParaRPr lang="el-GR" sz="4000" b="1" i="1" u="sng" dirty="0">
              <a:solidFill>
                <a:srgbClr val="C00000"/>
              </a:solidFill>
              <a:effectLst>
                <a:outerShdw blurRad="38100" dist="38100" dir="2700000" algn="tl">
                  <a:srgbClr val="000000">
                    <a:alpha val="43137"/>
                  </a:srgbClr>
                </a:outerShdw>
              </a:effectLst>
              <a:latin typeface="Arial Black" pitchFamily="34" charset="0"/>
            </a:endParaRPr>
          </a:p>
        </p:txBody>
      </p:sp>
      <p:sp>
        <p:nvSpPr>
          <p:cNvPr id="10" name="9 - Διπλωμένη γωνία"/>
          <p:cNvSpPr/>
          <p:nvPr/>
        </p:nvSpPr>
        <p:spPr>
          <a:xfrm>
            <a:off x="4834723" y="868343"/>
            <a:ext cx="7263615" cy="6072230"/>
          </a:xfrm>
          <a:prstGeom prst="foldedCorner">
            <a:avLst>
              <a:gd name="adj" fmla="val 29483"/>
            </a:avLst>
          </a:prstGeom>
          <a:solidFill>
            <a:schemeClr val="accent6">
              <a:lumMod val="60000"/>
              <a:lumOff val="40000"/>
            </a:schemeClr>
          </a:solidFill>
          <a:ln>
            <a:solidFill>
              <a:schemeClr val="accent6">
                <a:lumMod val="60000"/>
                <a:lumOff val="4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TextBox"/>
          <p:cNvSpPr txBox="1"/>
          <p:nvPr/>
        </p:nvSpPr>
        <p:spPr>
          <a:xfrm>
            <a:off x="4834723" y="1082657"/>
            <a:ext cx="6763549" cy="5150128"/>
          </a:xfrm>
          <a:prstGeom prst="rect">
            <a:avLst/>
          </a:prstGeom>
          <a:noFill/>
        </p:spPr>
        <p:txBody>
          <a:bodyPr wrap="square" rtlCol="0">
            <a:spAutoFit/>
          </a:bodyPr>
          <a:lstStyle/>
          <a:p>
            <a:pPr lvl="0">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Σκοπός:</a:t>
            </a:r>
            <a:r>
              <a:rPr lang="el-GR" sz="2900" b="1" i="1" dirty="0" smtClean="0">
                <a:solidFill>
                  <a:srgbClr val="FF9900"/>
                </a:solidFill>
                <a:effectLst>
                  <a:outerShdw blurRad="38100" dist="38100" dir="2700000" algn="tl">
                    <a:srgbClr val="000000">
                      <a:alpha val="43137"/>
                    </a:srgbClr>
                  </a:outerShdw>
                </a:effectLst>
                <a:latin typeface="Calibri" pitchFamily="34" charset="0"/>
              </a:rPr>
              <a:t> </a:t>
            </a:r>
            <a:r>
              <a:rPr lang="el-GR" b="1" dirty="0" smtClean="0">
                <a:solidFill>
                  <a:prstClr val="black"/>
                </a:solidFill>
                <a:effectLst>
                  <a:outerShdw blurRad="38100" dist="38100" dir="2700000" algn="tl">
                    <a:srgbClr val="000000">
                      <a:alpha val="43137"/>
                    </a:srgbClr>
                  </a:outerShdw>
                </a:effectLst>
                <a:latin typeface="Calibri" pitchFamily="34" charset="0"/>
              </a:rPr>
              <a:t>η εκγύμναση του δικεφάλου </a:t>
            </a:r>
            <a:r>
              <a:rPr lang="el-GR" b="1" dirty="0" err="1" smtClean="0">
                <a:solidFill>
                  <a:prstClr val="black"/>
                </a:solidFill>
                <a:effectLst>
                  <a:outerShdw blurRad="38100" dist="38100" dir="2700000" algn="tl">
                    <a:srgbClr val="000000">
                      <a:alpha val="43137"/>
                    </a:srgbClr>
                  </a:outerShdw>
                </a:effectLst>
                <a:latin typeface="Calibri" pitchFamily="34" charset="0"/>
              </a:rPr>
              <a:t>βραχιόνιου</a:t>
            </a:r>
            <a:endParaRPr lang="el-GR" b="1" dirty="0" smtClean="0">
              <a:solidFill>
                <a:prstClr val="black"/>
              </a:solidFill>
              <a:effectLst>
                <a:outerShdw blurRad="38100" dist="38100" dir="2700000" algn="tl">
                  <a:srgbClr val="000000">
                    <a:alpha val="43137"/>
                  </a:srgbClr>
                </a:outerShdw>
              </a:effectLst>
              <a:latin typeface="Calibri" pitchFamily="34" charset="0"/>
            </a:endParaRPr>
          </a:p>
          <a:p>
            <a:pPr lvl="0">
              <a:lnSpc>
                <a:spcPts val="1100"/>
              </a:lnSpc>
              <a:buClr>
                <a:srgbClr val="A50021"/>
              </a:buClr>
              <a:buFont typeface="Wingdings" pitchFamily="2" charset="2"/>
              <a:buChar char="q"/>
            </a:pPr>
            <a:endParaRPr lang="el-GR" b="1" dirty="0" smtClean="0">
              <a:solidFill>
                <a:prstClr val="black"/>
              </a:solidFill>
              <a:effectLst>
                <a:outerShdw blurRad="38100" dist="38100" dir="2700000" algn="tl">
                  <a:srgbClr val="000000">
                    <a:alpha val="43137"/>
                  </a:srgbClr>
                </a:outerShdw>
              </a:effectLst>
              <a:latin typeface="Calibri" pitchFamily="34" charset="0"/>
            </a:endParaRPr>
          </a:p>
          <a:p>
            <a:pPr lvl="0">
              <a:buClr>
                <a:srgbClr val="A50021"/>
              </a:buClr>
              <a:buFont typeface="Wingdings" pitchFamily="2" charset="2"/>
              <a:buChar char="q"/>
            </a:pPr>
            <a:r>
              <a:rPr lang="el-GR" sz="2900" b="1" u="sng" dirty="0" smtClean="0">
                <a:solidFill>
                  <a:srgbClr val="FF9900"/>
                </a:solidFill>
                <a:effectLst>
                  <a:outerShdw blurRad="38100" dist="38100" dir="2700000" algn="tl">
                    <a:srgbClr val="000000">
                      <a:alpha val="43137"/>
                    </a:srgbClr>
                  </a:outerShdw>
                </a:effectLst>
                <a:latin typeface="Calibri" pitchFamily="34" charset="0"/>
              </a:rPr>
              <a:t>Θέση: </a:t>
            </a:r>
            <a:r>
              <a:rPr lang="el-GR" b="1" dirty="0" smtClean="0">
                <a:solidFill>
                  <a:prstClr val="black"/>
                </a:solidFill>
                <a:effectLst>
                  <a:outerShdw blurRad="38100" dist="38100" dir="2700000" algn="tl">
                    <a:srgbClr val="000000">
                      <a:alpha val="43137"/>
                    </a:srgbClr>
                  </a:outerShdw>
                </a:effectLst>
                <a:latin typeface="Calibri" pitchFamily="34" charset="0"/>
              </a:rPr>
              <a:t>Κρατώντας ένα σακίδιο στο χέρι σταθείτε με τα πόδια σε διάσταση με λυγισμένα γόνατα. Αφήστε τα χέρια σας να στέκονται στο πλάι κρατήστε τους αγκώνες κοντά στα πλευρά σας</a:t>
            </a:r>
            <a:endParaRPr lang="en-US" b="1" dirty="0" smtClean="0">
              <a:solidFill>
                <a:prstClr val="black"/>
              </a:solidFill>
              <a:effectLst>
                <a:outerShdw blurRad="38100" dist="38100" dir="2700000" algn="tl">
                  <a:srgbClr val="000000">
                    <a:alpha val="43137"/>
                  </a:srgbClr>
                </a:outerShdw>
              </a:effectLst>
              <a:latin typeface="Calibri" pitchFamily="34" charset="0"/>
            </a:endParaRPr>
          </a:p>
          <a:p>
            <a:pPr lvl="0">
              <a:lnSpc>
                <a:spcPts val="1100"/>
              </a:lnSpc>
              <a:buClr>
                <a:srgbClr val="A50021"/>
              </a:buClr>
              <a:buFont typeface="Wingdings" pitchFamily="2" charset="2"/>
              <a:buChar char="q"/>
            </a:pPr>
            <a:endParaRPr lang="el-GR" b="1" dirty="0" smtClean="0">
              <a:solidFill>
                <a:prstClr val="black"/>
              </a:solidFill>
              <a:effectLst>
                <a:outerShdw blurRad="38100" dist="38100" dir="2700000" algn="tl">
                  <a:srgbClr val="000000">
                    <a:alpha val="43137"/>
                  </a:srgbClr>
                </a:outerShdw>
              </a:effectLst>
              <a:latin typeface="Calibri" pitchFamily="34" charset="0"/>
            </a:endParaRPr>
          </a:p>
          <a:p>
            <a:pPr lvl="0">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Εκτέλεση: </a:t>
            </a:r>
            <a:r>
              <a:rPr lang="el-GR" b="1" dirty="0" smtClean="0">
                <a:solidFill>
                  <a:prstClr val="black"/>
                </a:solidFill>
                <a:effectLst>
                  <a:outerShdw blurRad="38100" dist="38100" dir="2700000" algn="tl">
                    <a:srgbClr val="000000">
                      <a:alpha val="43137"/>
                    </a:srgbClr>
                  </a:outerShdw>
                </a:effectLst>
                <a:latin typeface="Calibri" pitchFamily="34" charset="0"/>
              </a:rPr>
              <a:t>στη συνέχεια κάμπτοντας τον αγκώνα, προσπαθούμε να φτάσουμε το σακίδιο στο ύψος του στήθους, διατηρώντας τους βραχίονες εφαπτόμενους στα πλευρά.</a:t>
            </a:r>
            <a:endParaRPr lang="en-US" b="1" dirty="0" smtClean="0">
              <a:solidFill>
                <a:prstClr val="black"/>
              </a:solidFill>
              <a:effectLst>
                <a:outerShdw blurRad="38100" dist="38100" dir="2700000" algn="tl">
                  <a:srgbClr val="000000">
                    <a:alpha val="43137"/>
                  </a:srgbClr>
                </a:outerShdw>
              </a:effectLst>
              <a:latin typeface="Calibri" pitchFamily="34" charset="0"/>
            </a:endParaRPr>
          </a:p>
          <a:p>
            <a:pPr lvl="0">
              <a:lnSpc>
                <a:spcPts val="1100"/>
              </a:lnSpc>
              <a:buClr>
                <a:srgbClr val="A50021"/>
              </a:buClr>
              <a:buFont typeface="Wingdings" pitchFamily="2" charset="2"/>
              <a:buChar char="q"/>
            </a:pPr>
            <a:endParaRPr lang="el-GR" b="1" dirty="0" smtClean="0">
              <a:solidFill>
                <a:prstClr val="black"/>
              </a:solidFill>
              <a:effectLst>
                <a:outerShdw blurRad="38100" dist="38100" dir="2700000" algn="tl">
                  <a:srgbClr val="000000">
                    <a:alpha val="43137"/>
                  </a:srgbClr>
                </a:outerShdw>
              </a:effectLst>
              <a:latin typeface="Calibri" pitchFamily="34" charset="0"/>
            </a:endParaRPr>
          </a:p>
          <a:p>
            <a:pPr lvl="0">
              <a:buClr>
                <a:srgbClr val="A50021"/>
              </a:buClr>
              <a:buFont typeface="Wingdings" pitchFamily="2" charset="2"/>
              <a:buChar char="q"/>
            </a:pPr>
            <a:r>
              <a:rPr lang="el-GR" sz="2900" b="1" i="1" u="sng" dirty="0" smtClean="0">
                <a:solidFill>
                  <a:srgbClr val="FF0000"/>
                </a:solidFill>
                <a:effectLst>
                  <a:outerShdw blurRad="38100" dist="38100" dir="2700000" algn="tl">
                    <a:srgbClr val="000000">
                      <a:alpha val="43137"/>
                    </a:srgbClr>
                  </a:outerShdw>
                </a:effectLst>
                <a:latin typeface="Calibri" pitchFamily="34" charset="0"/>
              </a:rPr>
              <a:t>Παρατηρήσεις: </a:t>
            </a:r>
            <a:r>
              <a:rPr lang="el-GR" b="1" dirty="0" smtClean="0">
                <a:solidFill>
                  <a:prstClr val="black"/>
                </a:solidFill>
                <a:effectLst>
                  <a:outerShdw blurRad="38100" dist="38100" dir="2700000" algn="tl">
                    <a:srgbClr val="000000">
                      <a:alpha val="43137"/>
                    </a:srgbClr>
                  </a:outerShdw>
                </a:effectLst>
                <a:latin typeface="Calibri" pitchFamily="34" charset="0"/>
              </a:rPr>
              <a:t>κατεβάζουμε σιγά και ελεγχόμενα το σακίδιο χωρίς να μας παρασέρνει το βάρος.</a:t>
            </a:r>
            <a:endParaRPr lang="en-US" b="1" dirty="0" smtClean="0">
              <a:solidFill>
                <a:prstClr val="black"/>
              </a:solidFill>
              <a:effectLst>
                <a:outerShdw blurRad="38100" dist="38100" dir="2700000" algn="tl">
                  <a:srgbClr val="000000">
                    <a:alpha val="43137"/>
                  </a:srgbClr>
                </a:outerShdw>
              </a:effectLst>
              <a:latin typeface="Calibri" pitchFamily="34" charset="0"/>
            </a:endParaRPr>
          </a:p>
          <a:p>
            <a:pPr lvl="0">
              <a:lnSpc>
                <a:spcPts val="1100"/>
              </a:lnSpc>
              <a:buClr>
                <a:srgbClr val="A50021"/>
              </a:buClr>
              <a:buFont typeface="Wingdings" pitchFamily="2" charset="2"/>
              <a:buChar char="q"/>
            </a:pPr>
            <a:endParaRPr lang="en-US" b="1" dirty="0" smtClean="0">
              <a:solidFill>
                <a:prstClr val="black"/>
              </a:solidFill>
              <a:effectLst>
                <a:outerShdw blurRad="38100" dist="38100" dir="2700000" algn="tl">
                  <a:srgbClr val="000000">
                    <a:alpha val="43137"/>
                  </a:srgbClr>
                </a:outerShdw>
              </a:effectLst>
              <a:latin typeface="Calibri" pitchFamily="34" charset="0"/>
            </a:endParaRPr>
          </a:p>
          <a:p>
            <a:pPr lvl="0">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Επαναλήψεις</a:t>
            </a:r>
            <a:r>
              <a:rPr lang="en-US" sz="2900" b="1" i="1" u="sng" dirty="0" smtClean="0">
                <a:solidFill>
                  <a:srgbClr val="FF9900"/>
                </a:solidFill>
                <a:effectLst>
                  <a:outerShdw blurRad="38100" dist="38100" dir="2700000" algn="tl">
                    <a:srgbClr val="000000">
                      <a:alpha val="43137"/>
                    </a:srgbClr>
                  </a:outerShdw>
                </a:effectLst>
                <a:latin typeface="Calibri" pitchFamily="34" charset="0"/>
              </a:rPr>
              <a:t> </a:t>
            </a:r>
            <a:r>
              <a:rPr lang="el-GR" sz="2900" b="1" i="1" u="sng" dirty="0" smtClean="0">
                <a:solidFill>
                  <a:srgbClr val="FF9900"/>
                </a:solidFill>
                <a:effectLst>
                  <a:outerShdw blurRad="38100" dist="38100" dir="2700000" algn="tl">
                    <a:srgbClr val="000000">
                      <a:alpha val="43137"/>
                    </a:srgbClr>
                  </a:outerShdw>
                </a:effectLst>
                <a:latin typeface="Calibri" pitchFamily="34" charset="0"/>
              </a:rPr>
              <a:t>:</a:t>
            </a:r>
            <a:r>
              <a:rPr lang="en-US" sz="2900" b="1" i="1" u="sng" dirty="0" smtClean="0">
                <a:solidFill>
                  <a:srgbClr val="FF9900"/>
                </a:solidFill>
                <a:effectLst>
                  <a:outerShdw blurRad="38100" dist="38100" dir="2700000" algn="tl">
                    <a:srgbClr val="000000">
                      <a:alpha val="43137"/>
                    </a:srgbClr>
                  </a:outerShdw>
                </a:effectLst>
                <a:latin typeface="Calibri" pitchFamily="34" charset="0"/>
              </a:rPr>
              <a:t> </a:t>
            </a:r>
            <a:r>
              <a:rPr lang="el-GR" b="1" dirty="0" smtClean="0">
                <a:solidFill>
                  <a:prstClr val="black"/>
                </a:solidFill>
                <a:effectLst>
                  <a:outerShdw blurRad="38100" dist="38100" dir="2700000" algn="tl">
                    <a:srgbClr val="000000">
                      <a:alpha val="43137"/>
                    </a:srgbClr>
                  </a:outerShdw>
                </a:effectLst>
                <a:latin typeface="Calibri" pitchFamily="34" charset="0"/>
              </a:rPr>
              <a:t>3 σετ των 10-12 επαναλήψεων</a:t>
            </a:r>
            <a:endParaRPr lang="en-US" b="1" dirty="0" smtClean="0">
              <a:solidFill>
                <a:prstClr val="black"/>
              </a:solidFill>
              <a:effectLst>
                <a:outerShdw blurRad="38100" dist="38100" dir="2700000" algn="tl">
                  <a:srgbClr val="000000">
                    <a:alpha val="43137"/>
                  </a:srgbClr>
                </a:outerShdw>
              </a:effectLst>
              <a:latin typeface="Calibri" pitchFamily="34" charset="0"/>
            </a:endParaRPr>
          </a:p>
        </p:txBody>
      </p:sp>
      <p:pic>
        <p:nvPicPr>
          <p:cNvPr id="8" name="7 - Εικόνα" descr="bag1.jpg"/>
          <p:cNvPicPr>
            <a:picLocks noChangeAspect="1"/>
          </p:cNvPicPr>
          <p:nvPr/>
        </p:nvPicPr>
        <p:blipFill>
          <a:blip r:embed="rId2"/>
          <a:srcRect l="17419" t="9926" r="2215" b="6016"/>
          <a:stretch>
            <a:fillRect/>
          </a:stretch>
        </p:blipFill>
        <p:spPr>
          <a:xfrm>
            <a:off x="191253" y="1939913"/>
            <a:ext cx="2214578" cy="4643470"/>
          </a:xfrm>
          <a:prstGeom prst="rect">
            <a:avLst/>
          </a:prstGeom>
        </p:spPr>
      </p:pic>
      <p:pic>
        <p:nvPicPr>
          <p:cNvPr id="9" name="8 - Εικόνα" descr="bag2.jpg"/>
          <p:cNvPicPr>
            <a:picLocks noChangeAspect="1"/>
          </p:cNvPicPr>
          <p:nvPr/>
        </p:nvPicPr>
        <p:blipFill>
          <a:blip r:embed="rId3"/>
          <a:srcRect l="6388" t="22632" r="16300" b="4061"/>
          <a:stretch>
            <a:fillRect/>
          </a:stretch>
        </p:blipFill>
        <p:spPr>
          <a:xfrm>
            <a:off x="2477270" y="1511285"/>
            <a:ext cx="2286015" cy="492922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880311" cy="921303"/>
          </a:xfrm>
        </p:spPr>
        <p:txBody>
          <a:bodyPr>
            <a:normAutofit fontScale="90000"/>
          </a:bodyPr>
          <a:lstStyle/>
          <a:p>
            <a:r>
              <a:rPr lang="el-GR" sz="4000" b="1" i="1" u="sng" dirty="0" smtClean="0">
                <a:solidFill>
                  <a:srgbClr val="C00000"/>
                </a:solidFill>
                <a:effectLst>
                  <a:outerShdw blurRad="38100" dist="38100" dir="2700000" algn="tl">
                    <a:srgbClr val="000000">
                      <a:alpha val="43137"/>
                    </a:srgbClr>
                  </a:outerShdw>
                </a:effectLst>
                <a:latin typeface="Arial Black" pitchFamily="34" charset="0"/>
              </a:rPr>
              <a:t>ΚΩΠΗΛΑΤΙΚΗ ΜΕ ΣΑΚΙΔΙΟ/ΤΣΑΝΤΑ </a:t>
            </a:r>
            <a:endParaRPr lang="el-GR" sz="4000" b="1" i="1" u="sng" dirty="0">
              <a:solidFill>
                <a:srgbClr val="C00000"/>
              </a:solidFill>
              <a:effectLst>
                <a:outerShdw blurRad="38100" dist="38100" dir="2700000" algn="tl">
                  <a:srgbClr val="000000">
                    <a:alpha val="43137"/>
                  </a:srgbClr>
                </a:outerShdw>
              </a:effectLst>
              <a:latin typeface="Arial Black" pitchFamily="34" charset="0"/>
            </a:endParaRPr>
          </a:p>
        </p:txBody>
      </p:sp>
      <p:sp>
        <p:nvSpPr>
          <p:cNvPr id="10" name="9 - Διπλωμένη γωνία"/>
          <p:cNvSpPr/>
          <p:nvPr/>
        </p:nvSpPr>
        <p:spPr>
          <a:xfrm>
            <a:off x="5120475" y="725467"/>
            <a:ext cx="6977863" cy="6143668"/>
          </a:xfrm>
          <a:prstGeom prst="foldedCorner">
            <a:avLst>
              <a:gd name="adj" fmla="val 29361"/>
            </a:avLst>
          </a:prstGeom>
          <a:solidFill>
            <a:schemeClr val="accent6">
              <a:lumMod val="60000"/>
              <a:lumOff val="40000"/>
            </a:schemeClr>
          </a:solidFill>
          <a:ln>
            <a:solidFill>
              <a:schemeClr val="accent6">
                <a:lumMod val="60000"/>
                <a:lumOff val="4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TextBox"/>
          <p:cNvSpPr txBox="1"/>
          <p:nvPr/>
        </p:nvSpPr>
        <p:spPr>
          <a:xfrm>
            <a:off x="5263351" y="868343"/>
            <a:ext cx="6834987" cy="5332229"/>
          </a:xfrm>
          <a:prstGeom prst="rect">
            <a:avLst/>
          </a:prstGeom>
          <a:noFill/>
        </p:spPr>
        <p:txBody>
          <a:bodyPr wrap="square" rtlCol="0">
            <a:spAutoFit/>
          </a:bodyPr>
          <a:lstStyle/>
          <a:p>
            <a:pPr lvl="0">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Σκοπός:</a:t>
            </a:r>
            <a:r>
              <a:rPr lang="el-GR" b="1" u="sng" dirty="0" smtClean="0">
                <a:solidFill>
                  <a:prstClr val="black"/>
                </a:solidFill>
                <a:effectLst>
                  <a:outerShdw blurRad="38100" dist="38100" dir="2700000" algn="tl">
                    <a:srgbClr val="000000">
                      <a:alpha val="43137"/>
                    </a:srgbClr>
                  </a:outerShdw>
                </a:effectLst>
                <a:latin typeface="Calibri" pitchFamily="34" charset="0"/>
              </a:rPr>
              <a:t> </a:t>
            </a:r>
            <a:r>
              <a:rPr lang="el-GR" b="1" dirty="0" smtClean="0">
                <a:solidFill>
                  <a:prstClr val="black"/>
                </a:solidFill>
                <a:effectLst>
                  <a:outerShdw blurRad="38100" dist="38100" dir="2700000" algn="tl">
                    <a:srgbClr val="000000">
                      <a:alpha val="43137"/>
                    </a:srgbClr>
                  </a:outerShdw>
                </a:effectLst>
                <a:latin typeface="Calibri" pitchFamily="34" charset="0"/>
              </a:rPr>
              <a:t>Εκγύμναση του τρικέφαλου, πλάτης και ραχιαίων.</a:t>
            </a:r>
          </a:p>
          <a:p>
            <a:pPr lvl="0">
              <a:lnSpc>
                <a:spcPts val="1100"/>
              </a:lnSpc>
              <a:buClr>
                <a:srgbClr val="A50021"/>
              </a:buClr>
              <a:buFont typeface="Wingdings" pitchFamily="2" charset="2"/>
              <a:buChar char="q"/>
            </a:pPr>
            <a:endParaRPr lang="el-GR" b="1" dirty="0" smtClean="0">
              <a:solidFill>
                <a:prstClr val="black"/>
              </a:solidFill>
              <a:effectLst>
                <a:outerShdw blurRad="38100" dist="38100" dir="2700000" algn="tl">
                  <a:srgbClr val="000000">
                    <a:alpha val="43137"/>
                  </a:srgbClr>
                </a:outerShdw>
              </a:effectLst>
              <a:latin typeface="Calibri" pitchFamily="34" charset="0"/>
            </a:endParaRPr>
          </a:p>
          <a:p>
            <a:pPr lvl="0">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Θέση: </a:t>
            </a:r>
            <a:r>
              <a:rPr lang="el-GR" b="1" dirty="0" smtClean="0">
                <a:solidFill>
                  <a:prstClr val="black"/>
                </a:solidFill>
                <a:effectLst>
                  <a:outerShdw blurRad="38100" dist="38100" dir="2700000" algn="tl">
                    <a:srgbClr val="000000">
                      <a:alpha val="43137"/>
                    </a:srgbClr>
                  </a:outerShdw>
                </a:effectLst>
                <a:latin typeface="Calibri" pitchFamily="34" charset="0"/>
              </a:rPr>
              <a:t>Πόδια σε διάσταση με γόνατα λυγισμένα και ο κορμός σε πρόκυψη</a:t>
            </a:r>
          </a:p>
          <a:p>
            <a:pPr lvl="0">
              <a:lnSpc>
                <a:spcPts val="1100"/>
              </a:lnSpc>
              <a:buClr>
                <a:srgbClr val="A50021"/>
              </a:buClr>
              <a:buFont typeface="Wingdings" pitchFamily="2" charset="2"/>
              <a:buChar char="q"/>
            </a:pPr>
            <a:endParaRPr lang="el-GR" b="1" dirty="0" smtClean="0">
              <a:solidFill>
                <a:prstClr val="black"/>
              </a:solidFill>
              <a:effectLst>
                <a:outerShdw blurRad="38100" dist="38100" dir="2700000" algn="tl">
                  <a:srgbClr val="000000">
                    <a:alpha val="43137"/>
                  </a:srgbClr>
                </a:outerShdw>
              </a:effectLst>
              <a:latin typeface="Calibri" pitchFamily="34" charset="0"/>
            </a:endParaRPr>
          </a:p>
          <a:p>
            <a:pPr lvl="0">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Εκτέλεση: </a:t>
            </a:r>
            <a:r>
              <a:rPr lang="el-GR" sz="2900" b="1" i="1" dirty="0" smtClean="0">
                <a:solidFill>
                  <a:srgbClr val="FF9900"/>
                </a:solidFill>
                <a:effectLst>
                  <a:outerShdw blurRad="38100" dist="38100" dir="2700000" algn="tl">
                    <a:srgbClr val="000000">
                      <a:alpha val="43137"/>
                    </a:srgbClr>
                  </a:outerShdw>
                </a:effectLst>
                <a:latin typeface="Calibri" pitchFamily="34" charset="0"/>
              </a:rPr>
              <a:t> </a:t>
            </a:r>
            <a:r>
              <a:rPr lang="el-GR" b="1" dirty="0" smtClean="0">
                <a:solidFill>
                  <a:prstClr val="black"/>
                </a:solidFill>
                <a:effectLst>
                  <a:outerShdw blurRad="38100" dist="38100" dir="2700000" algn="tl">
                    <a:srgbClr val="000000">
                      <a:alpha val="43137"/>
                    </a:srgbClr>
                  </a:outerShdw>
                </a:effectLst>
                <a:latin typeface="Calibri" pitchFamily="34" charset="0"/>
              </a:rPr>
              <a:t>Κρατώντας την τσάντα και εκπνέοντας, κάμπτετε τους αγκώνες, μέχρι του σημείου να ξεπεράσουν την πλάτη. Επαναφορά στην αρχική θέση με αργή και ελεγχόμενη κίνηση</a:t>
            </a:r>
            <a:r>
              <a:rPr lang="el-GR" b="1" u="sng" dirty="0" smtClean="0">
                <a:solidFill>
                  <a:prstClr val="black"/>
                </a:solidFill>
                <a:effectLst>
                  <a:outerShdw blurRad="38100" dist="38100" dir="2700000" algn="tl">
                    <a:srgbClr val="000000">
                      <a:alpha val="43137"/>
                    </a:srgbClr>
                  </a:outerShdw>
                </a:effectLst>
                <a:latin typeface="Calibri" pitchFamily="34" charset="0"/>
              </a:rPr>
              <a:t> </a:t>
            </a:r>
          </a:p>
          <a:p>
            <a:pPr lvl="0">
              <a:lnSpc>
                <a:spcPts val="1100"/>
              </a:lnSpc>
              <a:buClr>
                <a:srgbClr val="A50021"/>
              </a:buClr>
              <a:buFont typeface="Wingdings" pitchFamily="2" charset="2"/>
              <a:buChar char="q"/>
            </a:pPr>
            <a:endParaRPr lang="el-GR" b="1" u="sng" dirty="0" smtClean="0">
              <a:solidFill>
                <a:prstClr val="black"/>
              </a:solidFill>
              <a:effectLst>
                <a:outerShdw blurRad="38100" dist="38100" dir="2700000" algn="tl">
                  <a:srgbClr val="000000">
                    <a:alpha val="43137"/>
                  </a:srgbClr>
                </a:outerShdw>
              </a:effectLst>
              <a:latin typeface="Calibri" pitchFamily="34" charset="0"/>
            </a:endParaRPr>
          </a:p>
          <a:p>
            <a:pPr lvl="0">
              <a:buClr>
                <a:srgbClr val="A50021"/>
              </a:buClr>
              <a:buFont typeface="Wingdings" pitchFamily="2" charset="2"/>
              <a:buChar char="q"/>
            </a:pPr>
            <a:r>
              <a:rPr lang="el-GR" sz="2900" b="1" i="1" u="sng" dirty="0" smtClean="0">
                <a:solidFill>
                  <a:srgbClr val="FF0000"/>
                </a:solidFill>
                <a:effectLst>
                  <a:outerShdw blurRad="38100" dist="38100" dir="2700000" algn="tl">
                    <a:srgbClr val="000000">
                      <a:alpha val="43137"/>
                    </a:srgbClr>
                  </a:outerShdw>
                </a:effectLst>
                <a:latin typeface="Calibri" pitchFamily="34" charset="0"/>
              </a:rPr>
              <a:t>Παρατηρήσεις:</a:t>
            </a:r>
            <a:r>
              <a:rPr lang="el-GR" sz="2900" b="1" i="1" dirty="0" smtClean="0">
                <a:solidFill>
                  <a:srgbClr val="FF0000"/>
                </a:solidFill>
                <a:effectLst>
                  <a:outerShdw blurRad="38100" dist="38100" dir="2700000" algn="tl">
                    <a:srgbClr val="000000">
                      <a:alpha val="43137"/>
                    </a:srgbClr>
                  </a:outerShdw>
                </a:effectLst>
                <a:latin typeface="Calibri" pitchFamily="34" charset="0"/>
              </a:rPr>
              <a:t> </a:t>
            </a:r>
            <a:r>
              <a:rPr lang="el-GR" b="1" dirty="0" smtClean="0">
                <a:solidFill>
                  <a:prstClr val="black"/>
                </a:solidFill>
                <a:effectLst>
                  <a:outerShdw blurRad="38100" dist="38100" dir="2700000" algn="tl">
                    <a:srgbClr val="000000">
                      <a:alpha val="43137"/>
                    </a:srgbClr>
                  </a:outerShdw>
                </a:effectLst>
                <a:latin typeface="Calibri" pitchFamily="34" charset="0"/>
              </a:rPr>
              <a:t>Προσοχή στη μέση! Για να διατηρηθεί σταθερή η γωνία κορμού και μηρών, σφίγγετε σταθερά τους γλουτούς. </a:t>
            </a:r>
          </a:p>
          <a:p>
            <a:pPr lvl="0">
              <a:lnSpc>
                <a:spcPts val="1100"/>
              </a:lnSpc>
              <a:buClr>
                <a:srgbClr val="A50021"/>
              </a:buClr>
              <a:buFont typeface="Wingdings" pitchFamily="2" charset="2"/>
              <a:buChar char="q"/>
            </a:pPr>
            <a:endParaRPr lang="el-GR" b="1" dirty="0" smtClean="0">
              <a:solidFill>
                <a:prstClr val="black"/>
              </a:solidFill>
              <a:effectLst>
                <a:outerShdw blurRad="38100" dist="38100" dir="2700000" algn="tl">
                  <a:srgbClr val="000000">
                    <a:alpha val="43137"/>
                  </a:srgbClr>
                </a:outerShdw>
              </a:effectLst>
              <a:latin typeface="Calibri" pitchFamily="34" charset="0"/>
            </a:endParaRPr>
          </a:p>
          <a:p>
            <a:pPr lvl="0">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Επαναλήψεις</a:t>
            </a:r>
            <a:r>
              <a:rPr lang="en-US" sz="2900" b="1" i="1" u="sng" dirty="0" smtClean="0">
                <a:solidFill>
                  <a:srgbClr val="FF9900"/>
                </a:solidFill>
                <a:effectLst>
                  <a:outerShdw blurRad="38100" dist="38100" dir="2700000" algn="tl">
                    <a:srgbClr val="000000">
                      <a:alpha val="43137"/>
                    </a:srgbClr>
                  </a:outerShdw>
                </a:effectLst>
                <a:latin typeface="Calibri" pitchFamily="34" charset="0"/>
              </a:rPr>
              <a:t> </a:t>
            </a:r>
            <a:r>
              <a:rPr lang="el-GR" sz="2900" b="1" i="1" u="sng" dirty="0" smtClean="0">
                <a:solidFill>
                  <a:srgbClr val="FF9900"/>
                </a:solidFill>
                <a:effectLst>
                  <a:outerShdw blurRad="38100" dist="38100" dir="2700000" algn="tl">
                    <a:srgbClr val="000000">
                      <a:alpha val="43137"/>
                    </a:srgbClr>
                  </a:outerShdw>
                </a:effectLst>
                <a:latin typeface="Calibri" pitchFamily="34" charset="0"/>
              </a:rPr>
              <a:t>:</a:t>
            </a:r>
            <a:r>
              <a:rPr lang="en-US" sz="2900" b="1" i="1" u="sng" dirty="0" smtClean="0">
                <a:solidFill>
                  <a:srgbClr val="FF9900"/>
                </a:solidFill>
                <a:effectLst>
                  <a:outerShdw blurRad="38100" dist="38100" dir="2700000" algn="tl">
                    <a:srgbClr val="000000">
                      <a:alpha val="43137"/>
                    </a:srgbClr>
                  </a:outerShdw>
                </a:effectLst>
                <a:latin typeface="Calibri" pitchFamily="34" charset="0"/>
              </a:rPr>
              <a:t> </a:t>
            </a:r>
            <a:r>
              <a:rPr lang="el-GR" b="1" dirty="0" smtClean="0">
                <a:solidFill>
                  <a:prstClr val="black"/>
                </a:solidFill>
                <a:effectLst>
                  <a:outerShdw blurRad="38100" dist="38100" dir="2700000" algn="tl">
                    <a:srgbClr val="000000">
                      <a:alpha val="43137"/>
                    </a:srgbClr>
                  </a:outerShdw>
                </a:effectLst>
                <a:latin typeface="Calibri" pitchFamily="34" charset="0"/>
              </a:rPr>
              <a:t>3 σετ των 12 επαναλήψεων</a:t>
            </a:r>
            <a:r>
              <a:rPr lang="en-US" b="1" dirty="0" smtClean="0">
                <a:solidFill>
                  <a:prstClr val="black"/>
                </a:solidFill>
                <a:effectLst>
                  <a:outerShdw blurRad="38100" dist="38100" dir="2700000" algn="tl">
                    <a:srgbClr val="000000">
                      <a:alpha val="43137"/>
                    </a:srgbClr>
                  </a:outerShdw>
                </a:effectLst>
                <a:latin typeface="Calibri" pitchFamily="34" charset="0"/>
              </a:rPr>
              <a:t>.</a:t>
            </a:r>
            <a:endParaRPr lang="el-GR" b="1" dirty="0" smtClean="0">
              <a:solidFill>
                <a:prstClr val="black"/>
              </a:solidFill>
              <a:effectLst>
                <a:outerShdw blurRad="38100" dist="38100" dir="2700000" algn="tl">
                  <a:srgbClr val="000000">
                    <a:alpha val="43137"/>
                  </a:srgbClr>
                </a:outerShdw>
              </a:effectLst>
              <a:latin typeface="Calibri" pitchFamily="34" charset="0"/>
            </a:endParaRPr>
          </a:p>
        </p:txBody>
      </p:sp>
      <p:pic>
        <p:nvPicPr>
          <p:cNvPr id="17" name="16 - Εικόνα" descr="παλ1.jpg"/>
          <p:cNvPicPr>
            <a:picLocks noChangeAspect="1"/>
          </p:cNvPicPr>
          <p:nvPr/>
        </p:nvPicPr>
        <p:blipFill>
          <a:blip r:embed="rId2" cstate="print"/>
          <a:srcRect l="10964" t="21353" r="16260"/>
          <a:stretch>
            <a:fillRect/>
          </a:stretch>
        </p:blipFill>
        <p:spPr>
          <a:xfrm>
            <a:off x="0" y="1011219"/>
            <a:ext cx="3166333" cy="2631228"/>
          </a:xfrm>
          <a:prstGeom prst="rect">
            <a:avLst/>
          </a:prstGeom>
        </p:spPr>
      </p:pic>
      <p:pic>
        <p:nvPicPr>
          <p:cNvPr id="18" name="17 - Εικόνα" descr="pal7.jpg"/>
          <p:cNvPicPr>
            <a:picLocks noChangeAspect="1"/>
          </p:cNvPicPr>
          <p:nvPr/>
        </p:nvPicPr>
        <p:blipFill>
          <a:blip r:embed="rId3"/>
          <a:srcRect t="29620"/>
          <a:stretch>
            <a:fillRect/>
          </a:stretch>
        </p:blipFill>
        <p:spPr>
          <a:xfrm>
            <a:off x="2262955" y="3725864"/>
            <a:ext cx="2973676" cy="307183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75273"/>
            <a:ext cx="10888504" cy="1218142"/>
          </a:xfrm>
        </p:spPr>
        <p:txBody>
          <a:bodyPr>
            <a:normAutofit/>
          </a:bodyPr>
          <a:lstStyle/>
          <a:p>
            <a:r>
              <a:rPr lang="el-GR" sz="4000" b="1" i="1" u="sng" dirty="0" smtClean="0">
                <a:solidFill>
                  <a:srgbClr val="C00000"/>
                </a:solidFill>
                <a:effectLst>
                  <a:outerShdw blurRad="38100" dist="38100" dir="2700000" algn="tl">
                    <a:srgbClr val="000000">
                      <a:alpha val="43137"/>
                    </a:srgbClr>
                  </a:outerShdw>
                </a:effectLst>
                <a:latin typeface="Arial Black" pitchFamily="34" charset="0"/>
              </a:rPr>
              <a:t>ΚΟΙΛΙΑΚΟΙ ΜΕ ΣΑΚΙΔΙΟ/ΤΣΑΝΤΑ</a:t>
            </a:r>
            <a:endParaRPr lang="el-GR" sz="4000" b="1" i="1" u="sng" dirty="0">
              <a:solidFill>
                <a:srgbClr val="C00000"/>
              </a:solidFill>
              <a:effectLst>
                <a:outerShdw blurRad="38100" dist="38100" dir="2700000" algn="tl">
                  <a:srgbClr val="000000">
                    <a:alpha val="43137"/>
                  </a:srgbClr>
                </a:outerShdw>
              </a:effectLst>
              <a:latin typeface="Arial Black" pitchFamily="34" charset="0"/>
            </a:endParaRPr>
          </a:p>
        </p:txBody>
      </p:sp>
      <p:sp>
        <p:nvSpPr>
          <p:cNvPr id="10" name="9 - TextBox"/>
          <p:cNvSpPr txBox="1"/>
          <p:nvPr/>
        </p:nvSpPr>
        <p:spPr>
          <a:xfrm>
            <a:off x="6834987" y="1368409"/>
            <a:ext cx="184731" cy="415498"/>
          </a:xfrm>
          <a:prstGeom prst="rect">
            <a:avLst/>
          </a:prstGeom>
          <a:noFill/>
        </p:spPr>
        <p:txBody>
          <a:bodyPr wrap="none" rtlCol="0">
            <a:spAutoFit/>
          </a:bodyPr>
          <a:lstStyle/>
          <a:p>
            <a:endParaRPr lang="el-GR" dirty="0"/>
          </a:p>
        </p:txBody>
      </p:sp>
      <p:sp>
        <p:nvSpPr>
          <p:cNvPr id="12" name="11 - Διπλωμένη γωνία"/>
          <p:cNvSpPr/>
          <p:nvPr/>
        </p:nvSpPr>
        <p:spPr>
          <a:xfrm>
            <a:off x="5477664" y="1011219"/>
            <a:ext cx="6620673" cy="5786478"/>
          </a:xfrm>
          <a:prstGeom prst="foldedCorner">
            <a:avLst>
              <a:gd name="adj" fmla="val 28159"/>
            </a:avLst>
          </a:prstGeom>
          <a:solidFill>
            <a:schemeClr val="accent6">
              <a:lumMod val="60000"/>
              <a:lumOff val="40000"/>
            </a:schemeClr>
          </a:solidFill>
          <a:ln>
            <a:solidFill>
              <a:schemeClr val="accent6">
                <a:lumMod val="60000"/>
                <a:lumOff val="4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TextBox"/>
          <p:cNvSpPr txBox="1"/>
          <p:nvPr/>
        </p:nvSpPr>
        <p:spPr>
          <a:xfrm>
            <a:off x="5549103" y="1225533"/>
            <a:ext cx="5929354" cy="5232202"/>
          </a:xfrm>
          <a:prstGeom prst="rect">
            <a:avLst/>
          </a:prstGeom>
          <a:noFill/>
        </p:spPr>
        <p:txBody>
          <a:bodyPr wrap="square" rtlCol="0">
            <a:spAutoFit/>
          </a:bodyPr>
          <a:lstStyle/>
          <a:p>
            <a:pPr>
              <a:buClr>
                <a:srgbClr val="A50021"/>
              </a:buClr>
              <a:buFont typeface="Wingdings" pitchFamily="2" charset="2"/>
              <a:buChar char="q"/>
            </a:pPr>
            <a:r>
              <a:rPr lang="el-GR" sz="2900" b="1" i="1" u="sng" dirty="0" smtClean="0">
                <a:solidFill>
                  <a:srgbClr val="FF9933"/>
                </a:solidFill>
                <a:effectLst>
                  <a:outerShdw blurRad="38100" dist="38100" dir="2700000" algn="tl">
                    <a:srgbClr val="000000">
                      <a:alpha val="43137"/>
                    </a:srgbClr>
                  </a:outerShdw>
                </a:effectLst>
                <a:latin typeface="Calibri" pitchFamily="34" charset="0"/>
              </a:rPr>
              <a:t>Σκοπός: </a:t>
            </a:r>
            <a:r>
              <a:rPr lang="el-GR" b="1" dirty="0" smtClean="0">
                <a:solidFill>
                  <a:schemeClr val="bg1"/>
                </a:solidFill>
                <a:effectLst>
                  <a:outerShdw blurRad="38100" dist="38100" dir="2700000" algn="tl">
                    <a:srgbClr val="000000">
                      <a:alpha val="43137"/>
                    </a:srgbClr>
                  </a:outerShdw>
                </a:effectLst>
                <a:latin typeface="Calibri" pitchFamily="34" charset="0"/>
              </a:rPr>
              <a:t>εκγύμναση ορθών και πλαγίων κοιλιακών</a:t>
            </a:r>
          </a:p>
          <a:p>
            <a:pPr>
              <a:buClr>
                <a:srgbClr val="A50021"/>
              </a:buClr>
              <a:buFont typeface="Wingdings" pitchFamily="2" charset="2"/>
              <a:buChar char="q"/>
            </a:pPr>
            <a:r>
              <a:rPr lang="el-GR" sz="2900" b="1" i="1" u="sng" dirty="0">
                <a:solidFill>
                  <a:srgbClr val="FF9933"/>
                </a:solidFill>
                <a:effectLst>
                  <a:outerShdw blurRad="38100" dist="38100" dir="2700000" algn="tl">
                    <a:srgbClr val="000000">
                      <a:alpha val="43137"/>
                    </a:srgbClr>
                  </a:outerShdw>
                </a:effectLst>
                <a:latin typeface="Calibri" pitchFamily="34" charset="0"/>
              </a:rPr>
              <a:t>Θ</a:t>
            </a:r>
            <a:r>
              <a:rPr lang="el-GR" sz="2900" b="1" i="1" u="sng" dirty="0" smtClean="0">
                <a:solidFill>
                  <a:srgbClr val="FF9933"/>
                </a:solidFill>
                <a:effectLst>
                  <a:outerShdw blurRad="38100" dist="38100" dir="2700000" algn="tl">
                    <a:srgbClr val="000000">
                      <a:alpha val="43137"/>
                    </a:srgbClr>
                  </a:outerShdw>
                </a:effectLst>
                <a:latin typeface="Calibri" pitchFamily="34" charset="0"/>
              </a:rPr>
              <a:t>έση</a:t>
            </a:r>
            <a:r>
              <a:rPr lang="el-GR" sz="2900" b="1" i="1" u="sng" dirty="0" smtClean="0">
                <a:solidFill>
                  <a:srgbClr val="FF9933"/>
                </a:solidFill>
                <a:effectLst>
                  <a:outerShdw blurRad="38100" dist="38100" dir="2700000" algn="tl">
                    <a:srgbClr val="000000">
                      <a:alpha val="43137"/>
                    </a:srgbClr>
                  </a:outerShdw>
                </a:effectLst>
                <a:latin typeface="Calibri" pitchFamily="34" charset="0"/>
              </a:rPr>
              <a:t>: </a:t>
            </a:r>
            <a:r>
              <a:rPr lang="el-GR" b="1" dirty="0" smtClean="0">
                <a:solidFill>
                  <a:schemeClr val="bg1"/>
                </a:solidFill>
                <a:effectLst>
                  <a:outerShdw blurRad="38100" dist="38100" dir="2700000" algn="tl">
                    <a:srgbClr val="000000">
                      <a:alpha val="43137"/>
                    </a:srgbClr>
                  </a:outerShdw>
                </a:effectLst>
                <a:latin typeface="Calibri" pitchFamily="34" charset="0"/>
              </a:rPr>
              <a:t>η αρχική θέση είναι σε ύπτια κατάκλιση με τους αγκώνες τεντωμένους και τα γόνατα λυγισμένα.</a:t>
            </a:r>
          </a:p>
          <a:p>
            <a:pPr>
              <a:buClr>
                <a:srgbClr val="A50021"/>
              </a:buClr>
              <a:buFont typeface="Wingdings" pitchFamily="2" charset="2"/>
              <a:buChar char="q"/>
            </a:pPr>
            <a:r>
              <a:rPr lang="el-GR" sz="2900" b="1" i="1" u="sng" dirty="0" smtClean="0">
                <a:solidFill>
                  <a:srgbClr val="FF0000"/>
                </a:solidFill>
                <a:effectLst>
                  <a:outerShdw blurRad="38100" dist="38100" dir="2700000" algn="tl">
                    <a:srgbClr val="000000">
                      <a:alpha val="43137"/>
                    </a:srgbClr>
                  </a:outerShdw>
                </a:effectLst>
                <a:latin typeface="Calibri" pitchFamily="34" charset="0"/>
              </a:rPr>
              <a:t>Παρατηρήσεις: </a:t>
            </a:r>
            <a:r>
              <a:rPr lang="el-GR" b="1" dirty="0" smtClean="0">
                <a:solidFill>
                  <a:schemeClr val="bg1"/>
                </a:solidFill>
                <a:effectLst>
                  <a:outerShdw blurRad="38100" dist="38100" dir="2700000" algn="tl">
                    <a:srgbClr val="000000">
                      <a:alpha val="43137"/>
                    </a:srgbClr>
                  </a:outerShdw>
                </a:effectLst>
                <a:latin typeface="Calibri" pitchFamily="34" charset="0"/>
              </a:rPr>
              <a:t>1) κοιλία παραμένει σφιχτή κατά την διάρκεια της άσκησης </a:t>
            </a:r>
          </a:p>
          <a:p>
            <a:pPr>
              <a:buClr>
                <a:srgbClr val="A50021"/>
              </a:buClr>
            </a:pPr>
            <a:r>
              <a:rPr lang="el-GR" b="1" dirty="0" smtClean="0">
                <a:solidFill>
                  <a:schemeClr val="bg1"/>
                </a:solidFill>
                <a:effectLst>
                  <a:outerShdw blurRad="38100" dist="38100" dir="2700000" algn="tl">
                    <a:srgbClr val="000000">
                      <a:alpha val="43137"/>
                    </a:srgbClr>
                  </a:outerShdw>
                </a:effectLst>
                <a:latin typeface="Calibri" pitchFamily="34" charset="0"/>
              </a:rPr>
              <a:t>2) τα πόδια βρίσκονται στο άνοιγμα της λεκάνης</a:t>
            </a:r>
          </a:p>
          <a:p>
            <a:pPr>
              <a:buClr>
                <a:srgbClr val="A50021"/>
              </a:buClr>
            </a:pPr>
            <a:r>
              <a:rPr lang="el-GR" b="1" dirty="0" smtClean="0">
                <a:solidFill>
                  <a:schemeClr val="bg1"/>
                </a:solidFill>
                <a:effectLst>
                  <a:outerShdw blurRad="38100" dist="38100" dir="2700000" algn="tl">
                    <a:srgbClr val="000000">
                      <a:alpha val="43137"/>
                    </a:srgbClr>
                  </a:outerShdw>
                </a:effectLst>
                <a:latin typeface="Calibri" pitchFamily="34" charset="0"/>
              </a:rPr>
              <a:t>3) εισπνοή στην αρχική θέση , ελεγχόμενη εκπνοή κατά την κίνηση.</a:t>
            </a:r>
          </a:p>
          <a:p>
            <a:pPr>
              <a:buClr>
                <a:srgbClr val="A50021"/>
              </a:buClr>
              <a:buFont typeface="Wingdings" pitchFamily="2" charset="2"/>
              <a:buChar char="q"/>
            </a:pPr>
            <a:r>
              <a:rPr lang="el-GR" sz="2900" b="1" i="1" u="sng" dirty="0" smtClean="0">
                <a:solidFill>
                  <a:srgbClr val="FF9933"/>
                </a:solidFill>
                <a:effectLst>
                  <a:outerShdw blurRad="38100" dist="38100" dir="2700000" algn="tl">
                    <a:srgbClr val="000000">
                      <a:alpha val="43137"/>
                    </a:srgbClr>
                  </a:outerShdw>
                </a:effectLst>
                <a:latin typeface="Calibri" pitchFamily="34" charset="0"/>
              </a:rPr>
              <a:t>Επαναλήψεις</a:t>
            </a:r>
            <a:r>
              <a:rPr lang="en-US" sz="2900" b="1" i="1" u="sng" dirty="0" smtClean="0">
                <a:solidFill>
                  <a:srgbClr val="FF9933"/>
                </a:solidFill>
                <a:effectLst>
                  <a:outerShdw blurRad="38100" dist="38100" dir="2700000" algn="tl">
                    <a:srgbClr val="000000">
                      <a:alpha val="43137"/>
                    </a:srgbClr>
                  </a:outerShdw>
                </a:effectLst>
                <a:latin typeface="Calibri" pitchFamily="34" charset="0"/>
              </a:rPr>
              <a:t> </a:t>
            </a:r>
            <a:r>
              <a:rPr lang="el-GR" sz="2900" b="1" i="1" u="sng" dirty="0" smtClean="0">
                <a:solidFill>
                  <a:srgbClr val="FF9933"/>
                </a:solidFill>
                <a:effectLst>
                  <a:outerShdw blurRad="38100" dist="38100" dir="2700000" algn="tl">
                    <a:srgbClr val="000000">
                      <a:alpha val="43137"/>
                    </a:srgbClr>
                  </a:outerShdw>
                </a:effectLst>
                <a:latin typeface="Calibri" pitchFamily="34" charset="0"/>
              </a:rPr>
              <a:t>:</a:t>
            </a:r>
            <a:r>
              <a:rPr lang="en-US" sz="2900" b="1" i="1" u="sng" dirty="0" smtClean="0">
                <a:solidFill>
                  <a:srgbClr val="FF9933"/>
                </a:solidFill>
                <a:effectLst>
                  <a:outerShdw blurRad="38100" dist="38100" dir="2700000" algn="tl">
                    <a:srgbClr val="000000">
                      <a:alpha val="43137"/>
                    </a:srgbClr>
                  </a:outerShdw>
                </a:effectLst>
                <a:latin typeface="Calibri" pitchFamily="34" charset="0"/>
              </a:rPr>
              <a:t> </a:t>
            </a:r>
            <a:r>
              <a:rPr lang="el-GR" b="1" dirty="0" smtClean="0">
                <a:solidFill>
                  <a:schemeClr val="bg1"/>
                </a:solidFill>
                <a:effectLst>
                  <a:outerShdw blurRad="38100" dist="38100" dir="2700000" algn="tl">
                    <a:srgbClr val="000000">
                      <a:alpha val="43137"/>
                    </a:srgbClr>
                  </a:outerShdw>
                </a:effectLst>
                <a:latin typeface="Calibri" pitchFamily="34" charset="0"/>
              </a:rPr>
              <a:t>3 σετ των 12 επαναλήψεων</a:t>
            </a:r>
          </a:p>
          <a:p>
            <a:pPr>
              <a:buClr>
                <a:srgbClr val="A50021"/>
              </a:buClr>
              <a:buFont typeface="Wingdings" pitchFamily="2" charset="2"/>
              <a:buChar char="q"/>
            </a:pPr>
            <a:r>
              <a:rPr lang="el-GR" sz="2900" b="1" i="1" u="sng" dirty="0" smtClean="0">
                <a:solidFill>
                  <a:srgbClr val="FF9933"/>
                </a:solidFill>
                <a:effectLst>
                  <a:outerShdw blurRad="38100" dist="38100" dir="2700000" algn="tl">
                    <a:srgbClr val="000000">
                      <a:alpha val="43137"/>
                    </a:srgbClr>
                  </a:outerShdw>
                </a:effectLst>
                <a:latin typeface="Calibri" pitchFamily="34" charset="0"/>
              </a:rPr>
              <a:t>Παραλλαγή: </a:t>
            </a:r>
            <a:r>
              <a:rPr lang="el-GR" b="1" dirty="0" smtClean="0">
                <a:solidFill>
                  <a:schemeClr val="bg1"/>
                </a:solidFill>
                <a:effectLst>
                  <a:outerShdw blurRad="38100" dist="38100" dir="2700000" algn="tl">
                    <a:srgbClr val="000000">
                      <a:alpha val="43137"/>
                    </a:srgbClr>
                  </a:outerShdw>
                </a:effectLst>
                <a:latin typeface="Calibri" pitchFamily="34" charset="0"/>
              </a:rPr>
              <a:t>Για </a:t>
            </a:r>
            <a:r>
              <a:rPr lang="el-GR" b="1" dirty="0" smtClean="0">
                <a:solidFill>
                  <a:schemeClr val="bg1"/>
                </a:solidFill>
                <a:effectLst>
                  <a:outerShdw blurRad="38100" dist="38100" dir="2700000" algn="tl">
                    <a:srgbClr val="000000">
                      <a:alpha val="43137"/>
                    </a:srgbClr>
                  </a:outerShdw>
                </a:effectLst>
                <a:latin typeface="Calibri" pitchFamily="34" charset="0"/>
              </a:rPr>
              <a:t>ευκολότερη εκτέλεση, </a:t>
            </a:r>
            <a:r>
              <a:rPr lang="el-GR" b="1" dirty="0" smtClean="0">
                <a:solidFill>
                  <a:schemeClr val="bg1"/>
                </a:solidFill>
                <a:effectLst>
                  <a:outerShdw blurRad="38100" dist="38100" dir="2700000" algn="tl">
                    <a:srgbClr val="000000">
                      <a:alpha val="43137"/>
                    </a:srgbClr>
                  </a:outerShdw>
                </a:effectLst>
                <a:latin typeface="Calibri" pitchFamily="34" charset="0"/>
              </a:rPr>
              <a:t>  προτείνουμε </a:t>
            </a:r>
            <a:r>
              <a:rPr lang="el-GR" b="1" dirty="0" smtClean="0">
                <a:solidFill>
                  <a:schemeClr val="bg1"/>
                </a:solidFill>
                <a:effectLst>
                  <a:outerShdw blurRad="38100" dist="38100" dir="2700000" algn="tl">
                    <a:srgbClr val="000000">
                      <a:alpha val="43137"/>
                    </a:srgbClr>
                  </a:outerShdw>
                </a:effectLst>
                <a:latin typeface="Calibri" pitchFamily="34" charset="0"/>
              </a:rPr>
              <a:t>να ανασηκώνονται μόνο οι ωμοπλάτες.</a:t>
            </a:r>
            <a:endParaRPr lang="en-US" b="1" i="1" u="sng" dirty="0" smtClean="0">
              <a:solidFill>
                <a:srgbClr val="FF9933"/>
              </a:solidFill>
              <a:effectLst>
                <a:outerShdw blurRad="38100" dist="38100" dir="2700000" algn="tl">
                  <a:srgbClr val="000000">
                    <a:alpha val="43137"/>
                  </a:srgbClr>
                </a:outerShdw>
              </a:effectLst>
              <a:latin typeface="Calibri" pitchFamily="34" charset="0"/>
            </a:endParaRPr>
          </a:p>
        </p:txBody>
      </p:sp>
      <p:pic>
        <p:nvPicPr>
          <p:cNvPr id="14" name="13 - Εικόνα" descr="mpalais3.jpg"/>
          <p:cNvPicPr>
            <a:picLocks noChangeAspect="1"/>
          </p:cNvPicPr>
          <p:nvPr/>
        </p:nvPicPr>
        <p:blipFill>
          <a:blip r:embed="rId2"/>
          <a:srcRect t="12858" b="11881"/>
          <a:stretch>
            <a:fillRect/>
          </a:stretch>
        </p:blipFill>
        <p:spPr>
          <a:xfrm>
            <a:off x="-1" y="1011219"/>
            <a:ext cx="2548707" cy="3071834"/>
          </a:xfrm>
          <a:prstGeom prst="rect">
            <a:avLst/>
          </a:prstGeom>
        </p:spPr>
      </p:pic>
      <p:pic>
        <p:nvPicPr>
          <p:cNvPr id="15" name="14 - Εικόνα" descr="mpalais2.jpg"/>
          <p:cNvPicPr>
            <a:picLocks noChangeAspect="1"/>
          </p:cNvPicPr>
          <p:nvPr/>
        </p:nvPicPr>
        <p:blipFill>
          <a:blip r:embed="rId3"/>
          <a:srcRect t="11881" b="12858"/>
          <a:stretch>
            <a:fillRect/>
          </a:stretch>
        </p:blipFill>
        <p:spPr>
          <a:xfrm>
            <a:off x="2691583" y="1011219"/>
            <a:ext cx="2714644" cy="3071834"/>
          </a:xfrm>
          <a:prstGeom prst="rect">
            <a:avLst/>
          </a:prstGeom>
        </p:spPr>
      </p:pic>
      <p:pic>
        <p:nvPicPr>
          <p:cNvPr id="16" name="15 - Εικόνα" descr="mpalais1.jpg"/>
          <p:cNvPicPr>
            <a:picLocks noChangeAspect="1"/>
          </p:cNvPicPr>
          <p:nvPr/>
        </p:nvPicPr>
        <p:blipFill>
          <a:blip r:embed="rId4"/>
          <a:srcRect t="11881" b="11881"/>
          <a:stretch>
            <a:fillRect/>
          </a:stretch>
        </p:blipFill>
        <p:spPr>
          <a:xfrm>
            <a:off x="3048773" y="4225929"/>
            <a:ext cx="2286016" cy="2643206"/>
          </a:xfrm>
          <a:prstGeom prst="rect">
            <a:avLst/>
          </a:prstGeom>
        </p:spPr>
      </p:pic>
      <p:sp>
        <p:nvSpPr>
          <p:cNvPr id="17" name="16 - Δεξιό βέλος"/>
          <p:cNvSpPr/>
          <p:nvPr/>
        </p:nvSpPr>
        <p:spPr>
          <a:xfrm>
            <a:off x="334129" y="5011747"/>
            <a:ext cx="2643206" cy="1071570"/>
          </a:xfrm>
          <a:prstGeom prst="rightArrow">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accent6">
                  <a:lumMod val="75000"/>
                </a:schemeClr>
              </a:solidFill>
            </a:endParaRPr>
          </a:p>
        </p:txBody>
      </p:sp>
      <p:sp>
        <p:nvSpPr>
          <p:cNvPr id="18" name="17 - TextBox"/>
          <p:cNvSpPr txBox="1"/>
          <p:nvPr/>
        </p:nvSpPr>
        <p:spPr>
          <a:xfrm>
            <a:off x="405567" y="5226061"/>
            <a:ext cx="2428892" cy="538609"/>
          </a:xfrm>
          <a:prstGeom prst="rect">
            <a:avLst/>
          </a:prstGeom>
          <a:noFill/>
        </p:spPr>
        <p:txBody>
          <a:bodyPr wrap="square" rtlCol="0">
            <a:spAutoFit/>
          </a:bodyPr>
          <a:lstStyle/>
          <a:p>
            <a:r>
              <a:rPr lang="el-GR" sz="2900" b="1" i="1" u="sng" dirty="0" smtClean="0">
                <a:solidFill>
                  <a:srgbClr val="CC0000"/>
                </a:solidFill>
                <a:effectLst>
                  <a:outerShdw blurRad="38100" dist="38100" dir="2700000" algn="tl">
                    <a:srgbClr val="000000">
                      <a:alpha val="43137"/>
                    </a:srgbClr>
                  </a:outerShdw>
                </a:effectLst>
                <a:latin typeface="Calibri" pitchFamily="34" charset="0"/>
              </a:rPr>
              <a:t>Παραλλαγή</a:t>
            </a:r>
            <a:endParaRPr lang="el-GR" sz="2900" b="1" i="1" u="sng" dirty="0">
              <a:solidFill>
                <a:srgbClr val="CC0000"/>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25401"/>
            <a:ext cx="10888504" cy="868343"/>
          </a:xfrm>
        </p:spPr>
        <p:txBody>
          <a:bodyPr>
            <a:normAutofit fontScale="90000"/>
          </a:bodyPr>
          <a:lstStyle/>
          <a:p>
            <a:r>
              <a:rPr lang="el-GR" b="1" i="1" u="sng" dirty="0" smtClean="0">
                <a:solidFill>
                  <a:srgbClr val="C00000"/>
                </a:solidFill>
                <a:effectLst>
                  <a:outerShdw blurRad="38100" dist="38100" dir="2700000" algn="tl">
                    <a:srgbClr val="000000">
                      <a:alpha val="43137"/>
                    </a:srgbClr>
                  </a:outerShdw>
                </a:effectLst>
                <a:latin typeface="Arial Black" pitchFamily="34" charset="0"/>
              </a:rPr>
              <a:t> </a:t>
            </a:r>
            <a:r>
              <a:rPr lang="el-GR" sz="4400" b="1" i="1" u="sng" dirty="0" smtClean="0">
                <a:solidFill>
                  <a:srgbClr val="C00000"/>
                </a:solidFill>
                <a:effectLst>
                  <a:outerShdw blurRad="38100" dist="38100" dir="2700000" algn="tl">
                    <a:srgbClr val="000000">
                      <a:alpha val="43137"/>
                    </a:srgbClr>
                  </a:outerShdw>
                </a:effectLst>
                <a:latin typeface="Arial Black" pitchFamily="34" charset="0"/>
              </a:rPr>
              <a:t>ΠΛΑΓΙΟΙ ΚΟΙΛΙΑΚΟΙ ΜΕ ΣΑΚΙΔΙΟ/ΤΣΑΝΤΑ</a:t>
            </a:r>
            <a:endParaRPr lang="el-GR" sz="4400" b="1" i="1" u="sng" dirty="0">
              <a:solidFill>
                <a:srgbClr val="C00000"/>
              </a:solidFill>
              <a:effectLst>
                <a:outerShdw blurRad="38100" dist="38100" dir="2700000" algn="tl">
                  <a:srgbClr val="000000">
                    <a:alpha val="43137"/>
                  </a:srgbClr>
                </a:outerShdw>
              </a:effectLst>
              <a:latin typeface="Arial Black" pitchFamily="34" charset="0"/>
            </a:endParaRPr>
          </a:p>
        </p:txBody>
      </p:sp>
      <p:sp>
        <p:nvSpPr>
          <p:cNvPr id="11" name="10 - Διπλωμένη γωνία"/>
          <p:cNvSpPr/>
          <p:nvPr/>
        </p:nvSpPr>
        <p:spPr>
          <a:xfrm>
            <a:off x="5763417" y="939781"/>
            <a:ext cx="6334921" cy="5929353"/>
          </a:xfrm>
          <a:prstGeom prst="foldedCorner">
            <a:avLst>
              <a:gd name="adj" fmla="val 29585"/>
            </a:avLst>
          </a:prstGeom>
          <a:solidFill>
            <a:schemeClr val="accent6">
              <a:lumMod val="60000"/>
              <a:lumOff val="40000"/>
            </a:schemeClr>
          </a:solidFill>
          <a:ln>
            <a:solidFill>
              <a:schemeClr val="accent6">
                <a:lumMod val="60000"/>
                <a:lumOff val="4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TextBox"/>
          <p:cNvSpPr txBox="1"/>
          <p:nvPr/>
        </p:nvSpPr>
        <p:spPr>
          <a:xfrm>
            <a:off x="6192045" y="1511285"/>
            <a:ext cx="5500726" cy="415498"/>
          </a:xfrm>
          <a:prstGeom prst="rect">
            <a:avLst/>
          </a:prstGeom>
          <a:noFill/>
        </p:spPr>
        <p:txBody>
          <a:bodyPr wrap="square" rtlCol="0">
            <a:spAutoFit/>
          </a:bodyPr>
          <a:lstStyle/>
          <a:p>
            <a:endParaRPr lang="el-GR" dirty="0"/>
          </a:p>
        </p:txBody>
      </p:sp>
      <p:sp>
        <p:nvSpPr>
          <p:cNvPr id="13" name="12 - TextBox"/>
          <p:cNvSpPr txBox="1"/>
          <p:nvPr/>
        </p:nvSpPr>
        <p:spPr>
          <a:xfrm>
            <a:off x="5906294" y="1011219"/>
            <a:ext cx="6192044" cy="4826962"/>
          </a:xfrm>
          <a:prstGeom prst="rect">
            <a:avLst/>
          </a:prstGeom>
          <a:noFill/>
        </p:spPr>
        <p:txBody>
          <a:bodyPr wrap="square" rtlCol="0">
            <a:spAutoFit/>
          </a:bodyPr>
          <a:lstStyle/>
          <a:p>
            <a:pPr lvl="0">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Σκοπός: </a:t>
            </a:r>
            <a:r>
              <a:rPr lang="el-GR" b="1" dirty="0" smtClean="0">
                <a:solidFill>
                  <a:prstClr val="black"/>
                </a:solidFill>
                <a:effectLst>
                  <a:outerShdw blurRad="38100" dist="38100" dir="2700000" algn="tl">
                    <a:srgbClr val="000000">
                      <a:alpha val="43137"/>
                    </a:srgbClr>
                  </a:outerShdw>
                </a:effectLst>
                <a:latin typeface="Calibri" pitchFamily="34" charset="0"/>
              </a:rPr>
              <a:t>εκγύμναση των πλάγιων κοιλιακών</a:t>
            </a:r>
          </a:p>
          <a:p>
            <a:pPr lvl="0">
              <a:lnSpc>
                <a:spcPts val="1100"/>
              </a:lnSpc>
              <a:buClr>
                <a:srgbClr val="A50021"/>
              </a:buClr>
              <a:buFont typeface="Wingdings" pitchFamily="2" charset="2"/>
              <a:buChar char="q"/>
            </a:pPr>
            <a:endParaRPr lang="el-GR" b="1" dirty="0" smtClean="0">
              <a:solidFill>
                <a:prstClr val="black"/>
              </a:solidFill>
              <a:effectLst>
                <a:outerShdw blurRad="38100" dist="38100" dir="2700000" algn="tl">
                  <a:srgbClr val="000000">
                    <a:alpha val="43137"/>
                  </a:srgbClr>
                </a:outerShdw>
              </a:effectLst>
              <a:latin typeface="Calibri" pitchFamily="34" charset="0"/>
            </a:endParaRPr>
          </a:p>
          <a:p>
            <a:pPr lvl="0">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 Θέση: </a:t>
            </a:r>
            <a:r>
              <a:rPr lang="el-GR" b="1" dirty="0" smtClean="0">
                <a:solidFill>
                  <a:prstClr val="black"/>
                </a:solidFill>
                <a:effectLst>
                  <a:outerShdw blurRad="38100" dist="38100" dir="2700000" algn="tl">
                    <a:srgbClr val="000000">
                      <a:alpha val="43137"/>
                    </a:srgbClr>
                  </a:outerShdw>
                </a:effectLst>
                <a:latin typeface="Calibri" pitchFamily="34" charset="0"/>
              </a:rPr>
              <a:t>ύπτια κατάκλιση με γόνατα λυγισμένα και πέλματα σε σταθερό σημείο για αντίσταση</a:t>
            </a:r>
          </a:p>
          <a:p>
            <a:pPr lvl="0">
              <a:lnSpc>
                <a:spcPts val="1100"/>
              </a:lnSpc>
              <a:buClr>
                <a:srgbClr val="A50021"/>
              </a:buClr>
              <a:buFont typeface="Wingdings" pitchFamily="2" charset="2"/>
              <a:buChar char="q"/>
            </a:pPr>
            <a:endParaRPr lang="el-GR" b="1" dirty="0" smtClean="0">
              <a:solidFill>
                <a:prstClr val="black"/>
              </a:solidFill>
              <a:effectLst>
                <a:outerShdw blurRad="38100" dist="38100" dir="2700000" algn="tl">
                  <a:srgbClr val="000000">
                    <a:alpha val="43137"/>
                  </a:srgbClr>
                </a:outerShdw>
              </a:effectLst>
              <a:latin typeface="Calibri" pitchFamily="34" charset="0"/>
            </a:endParaRPr>
          </a:p>
          <a:p>
            <a:pPr lvl="0">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Εκτέλεση : </a:t>
            </a:r>
            <a:r>
              <a:rPr lang="el-GR" b="1" dirty="0" smtClean="0">
                <a:solidFill>
                  <a:prstClr val="black"/>
                </a:solidFill>
                <a:effectLst>
                  <a:outerShdw blurRad="38100" dist="38100" dir="2700000" algn="tl">
                    <a:srgbClr val="000000">
                      <a:alpha val="43137"/>
                    </a:srgbClr>
                  </a:outerShdw>
                </a:effectLst>
                <a:latin typeface="Calibri" pitchFamily="34" charset="0"/>
              </a:rPr>
              <a:t>κάμψη κορμού μέχρι να ‘ξεκολλήσουν’ οι ωμοπλάτες από το έδαφος και στη συνέχεια στροφή κορμού</a:t>
            </a:r>
          </a:p>
          <a:p>
            <a:pPr lvl="0">
              <a:lnSpc>
                <a:spcPts val="1100"/>
              </a:lnSpc>
              <a:buClr>
                <a:srgbClr val="A50021"/>
              </a:buClr>
              <a:buFont typeface="Wingdings" pitchFamily="2" charset="2"/>
              <a:buChar char="q"/>
            </a:pPr>
            <a:endParaRPr lang="el-GR" b="1" dirty="0" smtClean="0">
              <a:solidFill>
                <a:prstClr val="black"/>
              </a:solidFill>
              <a:effectLst>
                <a:outerShdw blurRad="38100" dist="38100" dir="2700000" algn="tl">
                  <a:srgbClr val="000000">
                    <a:alpha val="43137"/>
                  </a:srgbClr>
                </a:outerShdw>
              </a:effectLst>
              <a:latin typeface="Calibri" pitchFamily="34" charset="0"/>
            </a:endParaRPr>
          </a:p>
          <a:p>
            <a:pPr lvl="0">
              <a:buClr>
                <a:srgbClr val="A50021"/>
              </a:buClr>
              <a:buFont typeface="Wingdings" pitchFamily="2" charset="2"/>
              <a:buChar char="q"/>
            </a:pPr>
            <a:r>
              <a:rPr lang="el-GR" sz="2900" b="1" i="1" u="sng" dirty="0" smtClean="0">
                <a:solidFill>
                  <a:srgbClr val="FF0000"/>
                </a:solidFill>
                <a:effectLst>
                  <a:outerShdw blurRad="38100" dist="38100" dir="2700000" algn="tl">
                    <a:srgbClr val="000000">
                      <a:alpha val="43137"/>
                    </a:srgbClr>
                  </a:outerShdw>
                </a:effectLst>
                <a:latin typeface="Calibri" pitchFamily="34" charset="0"/>
              </a:rPr>
              <a:t>Παρατηρήσεις :</a:t>
            </a:r>
            <a:r>
              <a:rPr lang="el-GR" b="1" dirty="0" smtClean="0">
                <a:solidFill>
                  <a:prstClr val="black"/>
                </a:solidFill>
                <a:effectLst>
                  <a:outerShdw blurRad="38100" dist="38100" dir="2700000" algn="tl">
                    <a:srgbClr val="000000">
                      <a:alpha val="43137"/>
                    </a:srgbClr>
                  </a:outerShdw>
                </a:effectLst>
                <a:latin typeface="Calibri" pitchFamily="34" charset="0"/>
              </a:rPr>
              <a:t>για την ασφάλεια του αυχένα, το πηγούνι κρατιέται σταθερά προς το στέρνο</a:t>
            </a:r>
          </a:p>
          <a:p>
            <a:pPr lvl="0">
              <a:lnSpc>
                <a:spcPts val="1100"/>
              </a:lnSpc>
              <a:buClr>
                <a:srgbClr val="A50021"/>
              </a:buClr>
              <a:buFont typeface="Wingdings" pitchFamily="2" charset="2"/>
              <a:buChar char="q"/>
            </a:pPr>
            <a:endParaRPr lang="el-GR" b="1" dirty="0" smtClean="0">
              <a:solidFill>
                <a:prstClr val="black"/>
              </a:solidFill>
              <a:effectLst>
                <a:outerShdw blurRad="38100" dist="38100" dir="2700000" algn="tl">
                  <a:srgbClr val="000000">
                    <a:alpha val="43137"/>
                  </a:srgbClr>
                </a:outerShdw>
              </a:effectLst>
              <a:latin typeface="Calibri" pitchFamily="34" charset="0"/>
            </a:endParaRPr>
          </a:p>
          <a:p>
            <a:pPr lvl="0">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 Επαναλήψεις</a:t>
            </a:r>
            <a:r>
              <a:rPr lang="en-US" sz="2900" b="1" i="1" u="sng" dirty="0" smtClean="0">
                <a:solidFill>
                  <a:srgbClr val="FF9900"/>
                </a:solidFill>
                <a:effectLst>
                  <a:outerShdw blurRad="38100" dist="38100" dir="2700000" algn="tl">
                    <a:srgbClr val="000000">
                      <a:alpha val="43137"/>
                    </a:srgbClr>
                  </a:outerShdw>
                </a:effectLst>
                <a:latin typeface="Calibri" pitchFamily="34" charset="0"/>
              </a:rPr>
              <a:t> </a:t>
            </a:r>
            <a:r>
              <a:rPr lang="el-GR" sz="2900" b="1" i="1" u="sng" dirty="0" smtClean="0">
                <a:solidFill>
                  <a:srgbClr val="FF9900"/>
                </a:solidFill>
                <a:effectLst>
                  <a:outerShdw blurRad="38100" dist="38100" dir="2700000" algn="tl">
                    <a:srgbClr val="000000">
                      <a:alpha val="43137"/>
                    </a:srgbClr>
                  </a:outerShdw>
                </a:effectLst>
                <a:latin typeface="Calibri" pitchFamily="34" charset="0"/>
              </a:rPr>
              <a:t>:</a:t>
            </a:r>
            <a:r>
              <a:rPr lang="en-US" sz="2900" b="1" i="1" u="sng" dirty="0" smtClean="0">
                <a:solidFill>
                  <a:srgbClr val="FF9900"/>
                </a:solidFill>
                <a:effectLst>
                  <a:outerShdw blurRad="38100" dist="38100" dir="2700000" algn="tl">
                    <a:srgbClr val="000000">
                      <a:alpha val="43137"/>
                    </a:srgbClr>
                  </a:outerShdw>
                </a:effectLst>
                <a:latin typeface="Calibri" pitchFamily="34" charset="0"/>
              </a:rPr>
              <a:t> </a:t>
            </a:r>
            <a:r>
              <a:rPr lang="el-GR" b="1" dirty="0" smtClean="0">
                <a:solidFill>
                  <a:prstClr val="black"/>
                </a:solidFill>
                <a:effectLst>
                  <a:outerShdw blurRad="38100" dist="38100" dir="2700000" algn="tl">
                    <a:srgbClr val="000000">
                      <a:alpha val="43137"/>
                    </a:srgbClr>
                  </a:outerShdw>
                </a:effectLst>
                <a:latin typeface="Calibri" pitchFamily="34" charset="0"/>
              </a:rPr>
              <a:t>3 σετ των 12 επαναλήψεων (6+6 σε κάθε πλευρά)</a:t>
            </a:r>
            <a:r>
              <a:rPr lang="en-US" b="1" dirty="0" smtClean="0">
                <a:solidFill>
                  <a:prstClr val="black"/>
                </a:solidFill>
                <a:effectLst>
                  <a:outerShdw blurRad="38100" dist="38100" dir="2700000" algn="tl">
                    <a:srgbClr val="000000">
                      <a:alpha val="43137"/>
                    </a:srgbClr>
                  </a:outerShdw>
                </a:effectLst>
                <a:latin typeface="Calibri" pitchFamily="34" charset="0"/>
              </a:rPr>
              <a:t>.</a:t>
            </a:r>
            <a:endParaRPr lang="el-GR" b="1" dirty="0" smtClean="0">
              <a:solidFill>
                <a:prstClr val="black"/>
              </a:solidFill>
              <a:effectLst>
                <a:outerShdw blurRad="38100" dist="38100" dir="2700000" algn="tl">
                  <a:srgbClr val="000000">
                    <a:alpha val="43137"/>
                  </a:srgbClr>
                </a:outerShdw>
              </a:effectLst>
              <a:latin typeface="Calibri" pitchFamily="34" charset="0"/>
            </a:endParaRPr>
          </a:p>
        </p:txBody>
      </p:sp>
      <p:pic>
        <p:nvPicPr>
          <p:cNvPr id="9" name="8 - Εικόνα" descr="eya2.jpg"/>
          <p:cNvPicPr>
            <a:picLocks noChangeAspect="1"/>
          </p:cNvPicPr>
          <p:nvPr/>
        </p:nvPicPr>
        <p:blipFill>
          <a:blip r:embed="rId3"/>
          <a:srcRect l="10903" r="18723"/>
          <a:stretch>
            <a:fillRect/>
          </a:stretch>
        </p:blipFill>
        <p:spPr>
          <a:xfrm>
            <a:off x="0" y="1797037"/>
            <a:ext cx="2620145" cy="4964225"/>
          </a:xfrm>
          <a:prstGeom prst="rect">
            <a:avLst/>
          </a:prstGeom>
        </p:spPr>
      </p:pic>
      <p:pic>
        <p:nvPicPr>
          <p:cNvPr id="10" name="9 - Εικόνα" descr="eya1.jpg"/>
          <p:cNvPicPr>
            <a:picLocks noChangeAspect="1"/>
          </p:cNvPicPr>
          <p:nvPr/>
        </p:nvPicPr>
        <p:blipFill>
          <a:blip r:embed="rId4" cstate="print"/>
          <a:srcRect l="8243" r="8242"/>
          <a:stretch>
            <a:fillRect/>
          </a:stretch>
        </p:blipFill>
        <p:spPr>
          <a:xfrm>
            <a:off x="2834459" y="1439847"/>
            <a:ext cx="2866958" cy="458311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880311" cy="861402"/>
          </a:xfrm>
        </p:spPr>
        <p:txBody>
          <a:bodyPr>
            <a:normAutofit/>
          </a:bodyPr>
          <a:lstStyle/>
          <a:p>
            <a:r>
              <a:rPr lang="el-GR" sz="4000" b="1" i="1" u="sng" dirty="0" smtClean="0">
                <a:solidFill>
                  <a:srgbClr val="C00000"/>
                </a:solidFill>
                <a:effectLst>
                  <a:outerShdw blurRad="38100" dist="38100" dir="2700000" algn="tl">
                    <a:srgbClr val="000000">
                      <a:alpha val="43137"/>
                    </a:srgbClr>
                  </a:outerShdw>
                </a:effectLst>
                <a:latin typeface="Arial Black" pitchFamily="34" charset="0"/>
              </a:rPr>
              <a:t>ΣΑΝΙΔΑ ΜΕ ΣΑΚΙΔΙΟ/ΤΣΑΝΤΑ </a:t>
            </a:r>
            <a:endParaRPr lang="el-GR" sz="4000" b="1" i="1" u="sng" dirty="0">
              <a:solidFill>
                <a:srgbClr val="C00000"/>
              </a:solidFill>
              <a:effectLst>
                <a:outerShdw blurRad="38100" dist="38100" dir="2700000" algn="tl">
                  <a:srgbClr val="000000">
                    <a:alpha val="43137"/>
                  </a:srgbClr>
                </a:outerShdw>
              </a:effectLst>
              <a:latin typeface="Arial Black" pitchFamily="34" charset="0"/>
            </a:endParaRPr>
          </a:p>
        </p:txBody>
      </p:sp>
      <p:sp>
        <p:nvSpPr>
          <p:cNvPr id="10" name="9 - Διπλωμένη γωνία"/>
          <p:cNvSpPr/>
          <p:nvPr/>
        </p:nvSpPr>
        <p:spPr>
          <a:xfrm>
            <a:off x="4977599" y="868343"/>
            <a:ext cx="7120739" cy="6072229"/>
          </a:xfrm>
          <a:prstGeom prst="foldedCorner">
            <a:avLst>
              <a:gd name="adj" fmla="val 29115"/>
            </a:avLst>
          </a:prstGeom>
          <a:solidFill>
            <a:schemeClr val="accent6">
              <a:lumMod val="60000"/>
              <a:lumOff val="40000"/>
            </a:schemeClr>
          </a:solidFill>
          <a:ln>
            <a:solidFill>
              <a:schemeClr val="accent6">
                <a:lumMod val="60000"/>
                <a:lumOff val="4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TextBox"/>
          <p:cNvSpPr txBox="1"/>
          <p:nvPr/>
        </p:nvSpPr>
        <p:spPr>
          <a:xfrm>
            <a:off x="5240290" y="1011219"/>
            <a:ext cx="6858048" cy="6041654"/>
          </a:xfrm>
          <a:prstGeom prst="rect">
            <a:avLst/>
          </a:prstGeom>
          <a:noFill/>
        </p:spPr>
        <p:txBody>
          <a:bodyPr wrap="square" rtlCol="0">
            <a:spAutoFit/>
          </a:bodyPr>
          <a:lstStyle/>
          <a:p>
            <a:pPr marL="342900" lvl="0" indent="-342900">
              <a:spcBef>
                <a:spcPct val="20000"/>
              </a:spcBef>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Σκοπός :</a:t>
            </a:r>
            <a:r>
              <a:rPr lang="el-GR" b="1" u="sng" dirty="0" smtClean="0">
                <a:solidFill>
                  <a:prstClr val="black"/>
                </a:solidFill>
                <a:effectLst>
                  <a:outerShdw blurRad="38100" dist="38100" dir="2700000" algn="tl">
                    <a:srgbClr val="000000">
                      <a:alpha val="43137"/>
                    </a:srgbClr>
                  </a:outerShdw>
                </a:effectLst>
                <a:latin typeface="Calibri" pitchFamily="34" charset="0"/>
              </a:rPr>
              <a:t> </a:t>
            </a:r>
            <a:r>
              <a:rPr lang="el-GR" b="1" dirty="0" smtClean="0">
                <a:solidFill>
                  <a:prstClr val="black"/>
                </a:solidFill>
                <a:effectLst>
                  <a:outerShdw blurRad="38100" dist="38100" dir="2700000" algn="tl">
                    <a:srgbClr val="000000">
                      <a:alpha val="43137"/>
                    </a:srgbClr>
                  </a:outerShdw>
                </a:effectLst>
                <a:latin typeface="Calibri" pitchFamily="34" charset="0"/>
              </a:rPr>
              <a:t>Εκγύμναση όλων των μυϊκών ομάδων του</a:t>
            </a:r>
          </a:p>
          <a:p>
            <a:pPr marL="342900" lvl="0" indent="-342900">
              <a:spcBef>
                <a:spcPct val="20000"/>
              </a:spcBef>
              <a:buClr>
                <a:srgbClr val="A50021"/>
              </a:buClr>
            </a:pPr>
            <a:r>
              <a:rPr lang="el-GR" b="1" dirty="0" smtClean="0">
                <a:solidFill>
                  <a:prstClr val="black"/>
                </a:solidFill>
                <a:effectLst>
                  <a:outerShdw blurRad="38100" dist="38100" dir="2700000" algn="tl">
                    <a:srgbClr val="000000">
                      <a:alpha val="43137"/>
                    </a:srgbClr>
                  </a:outerShdw>
                </a:effectLst>
                <a:latin typeface="Calibri" pitchFamily="34" charset="0"/>
              </a:rPr>
              <a:t>σώματος</a:t>
            </a:r>
          </a:p>
          <a:p>
            <a:pPr marL="342900" lvl="0" indent="-342900" defTabSz="914400">
              <a:spcBef>
                <a:spcPct val="20000"/>
              </a:spcBef>
              <a:buClr>
                <a:srgbClr val="A50021"/>
              </a:buClr>
              <a:buFont typeface="Wingdings" pitchFamily="2" charset="2"/>
              <a:buChar char="q"/>
              <a:defRPr/>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Θέση : </a:t>
            </a:r>
            <a:r>
              <a:rPr lang="el-GR" b="1" dirty="0" smtClean="0">
                <a:solidFill>
                  <a:prstClr val="black"/>
                </a:solidFill>
                <a:effectLst>
                  <a:outerShdw blurRad="38100" dist="38100" dir="2700000" algn="tl">
                    <a:srgbClr val="000000">
                      <a:alpha val="43137"/>
                    </a:srgbClr>
                  </a:outerShdw>
                </a:effectLst>
                <a:latin typeface="Calibri" pitchFamily="34" charset="0"/>
              </a:rPr>
              <a:t>Πρηνής στήριξη στους πήχεις με τεντωμένα</a:t>
            </a:r>
          </a:p>
          <a:p>
            <a:pPr marL="342900" lvl="0" indent="-342900" defTabSz="914400">
              <a:spcBef>
                <a:spcPct val="20000"/>
              </a:spcBef>
              <a:buClr>
                <a:srgbClr val="A50021"/>
              </a:buClr>
              <a:defRPr/>
            </a:pPr>
            <a:r>
              <a:rPr lang="el-GR" b="1" dirty="0" smtClean="0">
                <a:solidFill>
                  <a:prstClr val="black"/>
                </a:solidFill>
                <a:effectLst>
                  <a:outerShdw blurRad="38100" dist="38100" dir="2700000" algn="tl">
                    <a:srgbClr val="000000">
                      <a:alpha val="43137"/>
                    </a:srgbClr>
                  </a:outerShdw>
                </a:effectLst>
                <a:latin typeface="Calibri" pitchFamily="34" charset="0"/>
              </a:rPr>
              <a:t>γόνατα.</a:t>
            </a:r>
          </a:p>
          <a:p>
            <a:pPr marL="342900" lvl="0" indent="-342900">
              <a:spcBef>
                <a:spcPct val="20000"/>
              </a:spcBef>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Εκτέλεση : </a:t>
            </a:r>
            <a:r>
              <a:rPr lang="el-GR" b="1" dirty="0" smtClean="0">
                <a:solidFill>
                  <a:prstClr val="black"/>
                </a:solidFill>
                <a:effectLst>
                  <a:outerShdw blurRad="38100" dist="38100" dir="2700000" algn="tl">
                    <a:srgbClr val="000000">
                      <a:alpha val="43137"/>
                    </a:srgbClr>
                  </a:outerShdw>
                </a:effectLst>
                <a:latin typeface="Calibri" pitchFamily="34" charset="0"/>
              </a:rPr>
              <a:t>Μένοντας στην παραπάνω θέση κρατείστε </a:t>
            </a:r>
          </a:p>
          <a:p>
            <a:pPr marL="342900" lvl="0" indent="-342900">
              <a:spcBef>
                <a:spcPct val="20000"/>
              </a:spcBef>
              <a:buClr>
                <a:srgbClr val="A50021"/>
              </a:buClr>
            </a:pPr>
            <a:r>
              <a:rPr lang="el-GR" b="1" dirty="0" smtClean="0">
                <a:solidFill>
                  <a:prstClr val="black"/>
                </a:solidFill>
                <a:effectLst>
                  <a:outerShdw blurRad="38100" dist="38100" dir="2700000" algn="tl">
                    <a:srgbClr val="000000">
                      <a:alpha val="43137"/>
                    </a:srgbClr>
                  </a:outerShdw>
                </a:effectLst>
                <a:latin typeface="Calibri" pitchFamily="34" charset="0"/>
              </a:rPr>
              <a:t>κοιλιακούς και γλουτιαίους  σε σύσπαση</a:t>
            </a:r>
          </a:p>
          <a:p>
            <a:pPr marL="342900" lvl="0" indent="-342900" defTabSz="914400">
              <a:spcBef>
                <a:spcPct val="20000"/>
              </a:spcBef>
              <a:buClr>
                <a:srgbClr val="A50021"/>
              </a:buClr>
              <a:buFont typeface="Wingdings" pitchFamily="2" charset="2"/>
              <a:buChar char="q"/>
              <a:defRPr/>
            </a:pPr>
            <a:r>
              <a:rPr lang="el-GR" sz="2900" b="1" i="1" u="sng" dirty="0" smtClean="0">
                <a:solidFill>
                  <a:srgbClr val="FF0000"/>
                </a:solidFill>
                <a:effectLst>
                  <a:outerShdw blurRad="38100" dist="38100" dir="2700000" algn="tl">
                    <a:srgbClr val="000000">
                      <a:alpha val="43137"/>
                    </a:srgbClr>
                  </a:outerShdw>
                </a:effectLst>
                <a:latin typeface="Calibri" pitchFamily="34" charset="0"/>
              </a:rPr>
              <a:t>Παρατηρήσεις : </a:t>
            </a:r>
            <a:r>
              <a:rPr lang="el-GR" b="1" dirty="0" smtClean="0">
                <a:solidFill>
                  <a:prstClr val="black"/>
                </a:solidFill>
                <a:effectLst>
                  <a:outerShdw blurRad="38100" dist="38100" dir="2700000" algn="tl">
                    <a:srgbClr val="000000">
                      <a:alpha val="43137"/>
                    </a:srgbClr>
                  </a:outerShdw>
                </a:effectLst>
                <a:latin typeface="Calibri" pitchFamily="34" charset="0"/>
              </a:rPr>
              <a:t>Φροντίζουμε οι αγκώνες μας να </a:t>
            </a:r>
          </a:p>
          <a:p>
            <a:pPr marL="342900" lvl="0" indent="-342900" defTabSz="914400">
              <a:spcBef>
                <a:spcPct val="20000"/>
              </a:spcBef>
              <a:buClr>
                <a:srgbClr val="A50021"/>
              </a:buClr>
              <a:defRPr/>
            </a:pPr>
            <a:r>
              <a:rPr lang="el-GR" b="1" dirty="0" smtClean="0">
                <a:solidFill>
                  <a:prstClr val="black"/>
                </a:solidFill>
                <a:effectLst>
                  <a:outerShdw blurRad="38100" dist="38100" dir="2700000" algn="tl">
                    <a:srgbClr val="000000">
                      <a:alpha val="43137"/>
                    </a:srgbClr>
                  </a:outerShdw>
                </a:effectLst>
                <a:latin typeface="Calibri" pitchFamily="34" charset="0"/>
              </a:rPr>
              <a:t>βρίσκονται κάτω από τους ώμους , κρατάμε τη μέση </a:t>
            </a:r>
          </a:p>
          <a:p>
            <a:pPr marL="342900" lvl="0" indent="-342900" defTabSz="914400">
              <a:spcBef>
                <a:spcPct val="20000"/>
              </a:spcBef>
              <a:buClr>
                <a:srgbClr val="A50021"/>
              </a:buClr>
              <a:defRPr/>
            </a:pPr>
            <a:r>
              <a:rPr lang="el-GR" b="1" dirty="0" smtClean="0">
                <a:solidFill>
                  <a:prstClr val="black"/>
                </a:solidFill>
                <a:effectLst>
                  <a:outerShdw blurRad="38100" dist="38100" dir="2700000" algn="tl">
                    <a:srgbClr val="000000">
                      <a:alpha val="43137"/>
                    </a:srgbClr>
                  </a:outerShdw>
                </a:effectLst>
                <a:latin typeface="Calibri" pitchFamily="34" charset="0"/>
              </a:rPr>
              <a:t>σταθερή και αναπνέουμε κανονικά. Αν δούμε ότι το </a:t>
            </a:r>
          </a:p>
          <a:p>
            <a:pPr marL="342900" lvl="0" indent="-342900" defTabSz="914400">
              <a:spcBef>
                <a:spcPct val="20000"/>
              </a:spcBef>
              <a:buClr>
                <a:srgbClr val="A50021"/>
              </a:buClr>
              <a:defRPr/>
            </a:pPr>
            <a:r>
              <a:rPr lang="el-GR" b="1" dirty="0" smtClean="0">
                <a:solidFill>
                  <a:prstClr val="black"/>
                </a:solidFill>
                <a:effectLst>
                  <a:outerShdw blurRad="38100" dist="38100" dir="2700000" algn="tl">
                    <a:srgbClr val="000000">
                      <a:alpha val="43137"/>
                    </a:srgbClr>
                  </a:outerShdw>
                </a:effectLst>
                <a:latin typeface="Calibri" pitchFamily="34" charset="0"/>
              </a:rPr>
              <a:t>βάρος της τσάντας μας δυσκολεύει στην σωστή</a:t>
            </a:r>
          </a:p>
          <a:p>
            <a:pPr marL="342900" lvl="0" indent="-342900" defTabSz="914400">
              <a:spcBef>
                <a:spcPct val="20000"/>
              </a:spcBef>
              <a:buClr>
                <a:srgbClr val="A50021"/>
              </a:buClr>
              <a:defRPr/>
            </a:pPr>
            <a:r>
              <a:rPr lang="el-GR" b="1" dirty="0" smtClean="0">
                <a:solidFill>
                  <a:prstClr val="black"/>
                </a:solidFill>
                <a:effectLst>
                  <a:outerShdw blurRad="38100" dist="38100" dir="2700000" algn="tl">
                    <a:srgbClr val="000000">
                      <a:alpha val="43137"/>
                    </a:srgbClr>
                  </a:outerShdw>
                </a:effectLst>
                <a:latin typeface="Calibri" pitchFamily="34" charset="0"/>
              </a:rPr>
              <a:t>εκτέλεση της άσκησης ,απλά το ελαττώνουμε. </a:t>
            </a:r>
          </a:p>
          <a:p>
            <a:pPr marL="342900" lvl="0" indent="-342900">
              <a:spcBef>
                <a:spcPct val="20000"/>
              </a:spcBef>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Επαναλήψεις :</a:t>
            </a:r>
            <a:r>
              <a:rPr lang="el-GR" sz="2900" b="1" i="1" dirty="0" smtClean="0">
                <a:solidFill>
                  <a:srgbClr val="FF9900"/>
                </a:solidFill>
                <a:effectLst>
                  <a:outerShdw blurRad="38100" dist="38100" dir="2700000" algn="tl">
                    <a:srgbClr val="000000">
                      <a:alpha val="43137"/>
                    </a:srgbClr>
                  </a:outerShdw>
                </a:effectLst>
                <a:latin typeface="Calibri" pitchFamily="34" charset="0"/>
              </a:rPr>
              <a:t> </a:t>
            </a:r>
            <a:r>
              <a:rPr lang="el-GR" b="1" dirty="0" smtClean="0">
                <a:solidFill>
                  <a:prstClr val="black"/>
                </a:solidFill>
                <a:effectLst>
                  <a:outerShdw blurRad="38100" dist="38100" dir="2700000" algn="tl">
                    <a:srgbClr val="000000">
                      <a:alpha val="43137"/>
                    </a:srgbClr>
                  </a:outerShdw>
                </a:effectLst>
                <a:latin typeface="Calibri" pitchFamily="34" charset="0"/>
              </a:rPr>
              <a:t>3 σετ των 30’’. </a:t>
            </a:r>
          </a:p>
          <a:p>
            <a:pPr lvl="0">
              <a:buClr>
                <a:srgbClr val="A50021"/>
              </a:buClr>
              <a:buFont typeface="Wingdings" pitchFamily="2" charset="2"/>
              <a:buChar char="q"/>
            </a:pPr>
            <a:endParaRPr lang="el-GR" b="1" dirty="0">
              <a:solidFill>
                <a:prstClr val="white"/>
              </a:solidFill>
              <a:effectLst>
                <a:outerShdw blurRad="38100" dist="38100" dir="2700000" algn="tl">
                  <a:srgbClr val="000000">
                    <a:alpha val="43137"/>
                  </a:srgbClr>
                </a:outerShdw>
              </a:effectLst>
              <a:latin typeface="Comic Sans MS" pitchFamily="66" charset="0"/>
            </a:endParaRPr>
          </a:p>
        </p:txBody>
      </p:sp>
      <p:pic>
        <p:nvPicPr>
          <p:cNvPr id="7" name="6 - Θέση περιεχομένου" descr="natsios.jpg"/>
          <p:cNvPicPr>
            <a:picLocks noGrp="1" noChangeAspect="1"/>
          </p:cNvPicPr>
          <p:nvPr>
            <p:ph sz="half" idx="1"/>
          </p:nvPr>
        </p:nvPicPr>
        <p:blipFill>
          <a:blip r:embed="rId2"/>
          <a:stretch>
            <a:fillRect/>
          </a:stretch>
        </p:blipFill>
        <p:spPr>
          <a:xfrm>
            <a:off x="262691" y="2082789"/>
            <a:ext cx="4714908" cy="362902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Διάγραμμα"/>
          <p:cNvGraphicFramePr/>
          <p:nvPr>
            <p:extLst>
              <p:ext uri="{D42A27DB-BD31-4B8C-83A1-F6EECF244321}">
                <p14:modId xmlns:p14="http://schemas.microsoft.com/office/powerpoint/2010/main" val="3710207927"/>
              </p:ext>
            </p:extLst>
          </p:nvPr>
        </p:nvGraphicFramePr>
        <p:xfrm>
          <a:off x="-1" y="1939913"/>
          <a:ext cx="4048906" cy="4903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 TextBox"/>
          <p:cNvSpPr txBox="1"/>
          <p:nvPr/>
        </p:nvSpPr>
        <p:spPr>
          <a:xfrm>
            <a:off x="0" y="296839"/>
            <a:ext cx="5977731" cy="1200329"/>
          </a:xfrm>
          <a:prstGeom prst="rect">
            <a:avLst/>
          </a:prstGeom>
          <a:noFill/>
        </p:spPr>
        <p:txBody>
          <a:bodyPr wrap="square" rtlCol="0">
            <a:spAutoFit/>
          </a:bodyPr>
          <a:lstStyle/>
          <a:p>
            <a:r>
              <a:rPr lang="en-US" sz="3600" i="1" u="sng" dirty="0" smtClean="0">
                <a:solidFill>
                  <a:schemeClr val="bg1"/>
                </a:solidFill>
                <a:effectLst>
                  <a:outerShdw blurRad="38100" dist="38100" dir="2700000" algn="tl">
                    <a:srgbClr val="000000">
                      <a:alpha val="43137"/>
                    </a:srgbClr>
                  </a:outerShdw>
                </a:effectLst>
                <a:latin typeface="Bauhaus 93" pitchFamily="82" charset="0"/>
              </a:rPr>
              <a:t>End with recovery stretches…</a:t>
            </a:r>
            <a:endParaRPr lang="el-GR" sz="3600" i="1" u="sng" dirty="0">
              <a:solidFill>
                <a:schemeClr val="bg1"/>
              </a:solidFill>
              <a:effectLst>
                <a:outerShdw blurRad="38100" dist="38100" dir="2700000" algn="tl">
                  <a:srgbClr val="000000">
                    <a:alpha val="43137"/>
                  </a:srgbClr>
                </a:outerShdw>
              </a:effectLst>
            </a:endParaRPr>
          </a:p>
        </p:txBody>
      </p:sp>
      <p:pic>
        <p:nvPicPr>
          <p:cNvPr id="8" name="7 - Εικόνα" descr="93324783_2581389632102048_3293066612571111424_n.jpg"/>
          <p:cNvPicPr>
            <a:picLocks noChangeAspect="1"/>
          </p:cNvPicPr>
          <p:nvPr/>
        </p:nvPicPr>
        <p:blipFill>
          <a:blip r:embed="rId7" cstate="print"/>
          <a:srcRect t="2107" r="23887"/>
          <a:stretch>
            <a:fillRect/>
          </a:stretch>
        </p:blipFill>
        <p:spPr>
          <a:xfrm>
            <a:off x="9049565" y="939781"/>
            <a:ext cx="1594697" cy="3071834"/>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8 - Εικόνα" descr="93510621_535997774014902_663151450242678784_n.jpg"/>
          <p:cNvPicPr>
            <a:picLocks noChangeAspect="1"/>
          </p:cNvPicPr>
          <p:nvPr/>
        </p:nvPicPr>
        <p:blipFill>
          <a:blip r:embed="rId8" cstate="print"/>
          <a:srcRect l="14748" r="21276"/>
          <a:stretch>
            <a:fillRect/>
          </a:stretch>
        </p:blipFill>
        <p:spPr>
          <a:xfrm>
            <a:off x="10598140" y="939781"/>
            <a:ext cx="1500198" cy="3071833"/>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9 - Εικόνα" descr="93303591_622857831898448_4166834686254907392_n.jpg"/>
          <p:cNvPicPr>
            <a:picLocks noChangeAspect="1"/>
          </p:cNvPicPr>
          <p:nvPr/>
        </p:nvPicPr>
        <p:blipFill>
          <a:blip r:embed="rId9" cstate="print"/>
          <a:srcRect l="-1264" r="-2935"/>
          <a:stretch>
            <a:fillRect/>
          </a:stretch>
        </p:blipFill>
        <p:spPr>
          <a:xfrm>
            <a:off x="9049565" y="4083053"/>
            <a:ext cx="3048773" cy="3225797"/>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10 - Εικόνα" descr="93269168_2513367348954994_5376706336220250112_n.jpg"/>
          <p:cNvPicPr>
            <a:picLocks noChangeAspect="1"/>
          </p:cNvPicPr>
          <p:nvPr/>
        </p:nvPicPr>
        <p:blipFill>
          <a:blip r:embed="rId10" cstate="print"/>
          <a:srcRect t="-2166" r="18665"/>
          <a:stretch>
            <a:fillRect/>
          </a:stretch>
        </p:blipFill>
        <p:spPr>
          <a:xfrm>
            <a:off x="7406491" y="4083053"/>
            <a:ext cx="1571636" cy="3225797"/>
          </a:xfrm>
          <a:prstGeom prst="rect">
            <a:avLst/>
          </a:prstGeom>
          <a:solidFill>
            <a:srgbClr val="FFFFFF">
              <a:shade val="85000"/>
            </a:srgbClr>
          </a:solidFill>
          <a:ln w="88900" cap="sq">
            <a:solidFill>
              <a:srgbClr val="C25CB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11 - Εικόνα" descr="93562370_239133510476366_7345383451941404672_n.jpg"/>
          <p:cNvPicPr>
            <a:picLocks noChangeAspect="1"/>
          </p:cNvPicPr>
          <p:nvPr/>
        </p:nvPicPr>
        <p:blipFill>
          <a:blip r:embed="rId11" cstate="print"/>
          <a:srcRect l="15353" r="17138"/>
          <a:stretch>
            <a:fillRect/>
          </a:stretch>
        </p:blipFill>
        <p:spPr>
          <a:xfrm>
            <a:off x="6192045" y="4083053"/>
            <a:ext cx="1357322" cy="3225797"/>
          </a:xfrm>
          <a:prstGeom prst="rect">
            <a:avLst/>
          </a:prstGeom>
          <a:solidFill>
            <a:srgbClr val="FFFFFF">
              <a:shade val="85000"/>
            </a:srgbClr>
          </a:solidFill>
          <a:ln w="88900" cap="sq">
            <a:solidFill>
              <a:srgbClr val="C25CB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12 - Εικόνα" descr="93421070_299270631058738_7286297307677458432_n.jpg"/>
          <p:cNvPicPr>
            <a:picLocks noChangeAspect="1"/>
          </p:cNvPicPr>
          <p:nvPr/>
        </p:nvPicPr>
        <p:blipFill>
          <a:blip r:embed="rId12" cstate="print"/>
          <a:srcRect l="6914" t="4061" r="22582"/>
          <a:stretch>
            <a:fillRect/>
          </a:stretch>
        </p:blipFill>
        <p:spPr>
          <a:xfrm>
            <a:off x="6192045" y="939781"/>
            <a:ext cx="1357322" cy="3071834"/>
          </a:xfrm>
          <a:prstGeom prst="rect">
            <a:avLst/>
          </a:prstGeom>
          <a:solidFill>
            <a:srgbClr val="FFFFFF">
              <a:shade val="85000"/>
            </a:srgbClr>
          </a:solidFill>
          <a:ln w="88900" cap="sq">
            <a:solidFill>
              <a:srgbClr val="99663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13 - Εικόνα" descr="93425184_521071378566818_7720117226803560448_n (1).jpg"/>
          <p:cNvPicPr>
            <a:picLocks noChangeAspect="1"/>
          </p:cNvPicPr>
          <p:nvPr/>
        </p:nvPicPr>
        <p:blipFill>
          <a:blip r:embed="rId13" cstate="print"/>
          <a:srcRect l="12137" t="4858" r="26499"/>
          <a:stretch>
            <a:fillRect/>
          </a:stretch>
        </p:blipFill>
        <p:spPr>
          <a:xfrm>
            <a:off x="7549367" y="939781"/>
            <a:ext cx="1428760" cy="3071834"/>
          </a:xfrm>
          <a:prstGeom prst="rect">
            <a:avLst/>
          </a:prstGeom>
          <a:solidFill>
            <a:srgbClr val="FFFFFF">
              <a:shade val="85000"/>
            </a:srgbClr>
          </a:solidFill>
          <a:ln w="88900" cap="sq">
            <a:solidFill>
              <a:srgbClr val="99663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14 - TextBox"/>
          <p:cNvSpPr txBox="1"/>
          <p:nvPr/>
        </p:nvSpPr>
        <p:spPr>
          <a:xfrm>
            <a:off x="548443" y="3868739"/>
            <a:ext cx="495649" cy="369332"/>
          </a:xfrm>
          <a:prstGeom prst="rect">
            <a:avLst/>
          </a:prstGeom>
          <a:noFill/>
        </p:spPr>
        <p:txBody>
          <a:bodyPr wrap="none" rtlCol="0">
            <a:spAutoFit/>
          </a:bodyPr>
          <a:lstStyle/>
          <a:p>
            <a:r>
              <a:rPr lang="el-GR" sz="1800" b="1" dirty="0" smtClean="0">
                <a:solidFill>
                  <a:schemeClr val="bg1"/>
                </a:solidFill>
                <a:effectLst>
                  <a:outerShdw blurRad="38100" dist="38100" dir="2700000" algn="tl">
                    <a:srgbClr val="000000">
                      <a:alpha val="43137"/>
                    </a:srgbClr>
                  </a:outerShdw>
                </a:effectLst>
                <a:latin typeface="Comic Sans MS" pitchFamily="66" charset="0"/>
              </a:rPr>
              <a:t>(1)</a:t>
            </a:r>
            <a:endParaRPr lang="el-GR" sz="1800" b="1" dirty="0">
              <a:solidFill>
                <a:schemeClr val="bg1"/>
              </a:solidFill>
              <a:effectLst>
                <a:outerShdw blurRad="38100" dist="38100" dir="2700000" algn="tl">
                  <a:srgbClr val="000000">
                    <a:alpha val="43137"/>
                  </a:srgbClr>
                </a:outerShdw>
              </a:effectLst>
              <a:latin typeface="Comic Sans MS" pitchFamily="66" charset="0"/>
            </a:endParaRPr>
          </a:p>
        </p:txBody>
      </p:sp>
      <p:sp>
        <p:nvSpPr>
          <p:cNvPr id="16" name="15 - TextBox"/>
          <p:cNvSpPr txBox="1"/>
          <p:nvPr/>
        </p:nvSpPr>
        <p:spPr>
          <a:xfrm>
            <a:off x="3120211" y="3868739"/>
            <a:ext cx="495649" cy="369332"/>
          </a:xfrm>
          <a:prstGeom prst="rect">
            <a:avLst/>
          </a:prstGeom>
          <a:noFill/>
        </p:spPr>
        <p:txBody>
          <a:bodyPr wrap="none" rtlCol="0">
            <a:spAutoFit/>
          </a:bodyPr>
          <a:lstStyle/>
          <a:p>
            <a:r>
              <a:rPr lang="el-GR" sz="1800" b="1" dirty="0" smtClean="0">
                <a:solidFill>
                  <a:schemeClr val="bg1"/>
                </a:solidFill>
                <a:effectLst>
                  <a:outerShdw blurRad="38100" dist="38100" dir="2700000" algn="tl">
                    <a:srgbClr val="000000">
                      <a:alpha val="43137"/>
                    </a:srgbClr>
                  </a:outerShdw>
                </a:effectLst>
                <a:latin typeface="Comic Sans MS" pitchFamily="66" charset="0"/>
              </a:rPr>
              <a:t>(2)</a:t>
            </a:r>
            <a:endParaRPr lang="el-GR" sz="1800" b="1" dirty="0">
              <a:solidFill>
                <a:schemeClr val="bg1"/>
              </a:solidFill>
              <a:effectLst>
                <a:outerShdw blurRad="38100" dist="38100" dir="2700000" algn="tl">
                  <a:srgbClr val="000000">
                    <a:alpha val="43137"/>
                  </a:srgbClr>
                </a:outerShdw>
              </a:effectLst>
              <a:latin typeface="Comic Sans MS" pitchFamily="66" charset="0"/>
            </a:endParaRPr>
          </a:p>
        </p:txBody>
      </p:sp>
      <p:sp>
        <p:nvSpPr>
          <p:cNvPr id="17" name="16 - TextBox"/>
          <p:cNvSpPr txBox="1"/>
          <p:nvPr/>
        </p:nvSpPr>
        <p:spPr>
          <a:xfrm>
            <a:off x="3120211" y="4511681"/>
            <a:ext cx="495649" cy="369332"/>
          </a:xfrm>
          <a:prstGeom prst="rect">
            <a:avLst/>
          </a:prstGeom>
          <a:noFill/>
        </p:spPr>
        <p:txBody>
          <a:bodyPr wrap="none" rtlCol="0">
            <a:spAutoFit/>
          </a:bodyPr>
          <a:lstStyle/>
          <a:p>
            <a:r>
              <a:rPr lang="el-GR" sz="1800" b="1" dirty="0" smtClean="0">
                <a:solidFill>
                  <a:schemeClr val="bg1"/>
                </a:solidFill>
                <a:effectLst>
                  <a:outerShdw blurRad="38100" dist="38100" dir="2700000" algn="tl">
                    <a:srgbClr val="000000">
                      <a:alpha val="43137"/>
                    </a:srgbClr>
                  </a:outerShdw>
                </a:effectLst>
                <a:latin typeface="Comic Sans MS" pitchFamily="66" charset="0"/>
              </a:rPr>
              <a:t>(3)</a:t>
            </a:r>
            <a:endParaRPr lang="el-GR" sz="1800" b="1" dirty="0">
              <a:solidFill>
                <a:schemeClr val="bg1"/>
              </a:solidFill>
              <a:effectLst>
                <a:outerShdw blurRad="38100" dist="38100" dir="2700000" algn="tl">
                  <a:srgbClr val="000000">
                    <a:alpha val="43137"/>
                  </a:srgbClr>
                </a:outerShdw>
              </a:effectLst>
              <a:latin typeface="Comic Sans MS" pitchFamily="66" charset="0"/>
            </a:endParaRPr>
          </a:p>
        </p:txBody>
      </p:sp>
      <p:sp>
        <p:nvSpPr>
          <p:cNvPr id="18" name="17 - TextBox"/>
          <p:cNvSpPr txBox="1"/>
          <p:nvPr/>
        </p:nvSpPr>
        <p:spPr>
          <a:xfrm>
            <a:off x="548443" y="4511681"/>
            <a:ext cx="495649" cy="369332"/>
          </a:xfrm>
          <a:prstGeom prst="rect">
            <a:avLst/>
          </a:prstGeom>
          <a:noFill/>
        </p:spPr>
        <p:txBody>
          <a:bodyPr wrap="none" rtlCol="0">
            <a:spAutoFit/>
          </a:bodyPr>
          <a:lstStyle/>
          <a:p>
            <a:r>
              <a:rPr lang="el-GR" sz="1800" b="1" dirty="0" smtClean="0">
                <a:solidFill>
                  <a:schemeClr val="bg1"/>
                </a:solidFill>
                <a:effectLst>
                  <a:outerShdw blurRad="38100" dist="38100" dir="2700000" algn="tl">
                    <a:srgbClr val="000000">
                      <a:alpha val="43137"/>
                    </a:srgbClr>
                  </a:outerShdw>
                </a:effectLst>
                <a:latin typeface="Comic Sans MS" pitchFamily="66" charset="0"/>
              </a:rPr>
              <a:t>(4)</a:t>
            </a:r>
            <a:endParaRPr lang="el-GR" sz="1800" b="1"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0888504" cy="1705398"/>
          </a:xfrm>
          <a:solidFill>
            <a:srgbClr val="CC0000"/>
          </a:solidFill>
          <a:ln>
            <a:solidFill>
              <a:srgbClr val="CC0000"/>
            </a:solidFill>
          </a:ln>
          <a:effectLst>
            <a:glow rad="63500">
              <a:srgbClr val="C00000">
                <a:alpha val="50000"/>
              </a:srgbClr>
            </a:glow>
            <a:softEdge rad="63500"/>
          </a:effectLst>
        </p:spPr>
        <p:style>
          <a:lnRef idx="3">
            <a:schemeClr val="lt1"/>
          </a:lnRef>
          <a:fillRef idx="1">
            <a:schemeClr val="accent2"/>
          </a:fillRef>
          <a:effectRef idx="1">
            <a:schemeClr val="accent2"/>
          </a:effectRef>
          <a:fontRef idx="minor">
            <a:schemeClr val="lt1"/>
          </a:fontRef>
        </p:style>
        <p:txBody>
          <a:bodyPr>
            <a:noAutofit/>
          </a:bodyPr>
          <a:lstStyle/>
          <a:p>
            <a:r>
              <a:rPr lang="el-GR" sz="3900" dirty="0" smtClean="0"/>
              <a:t/>
            </a:r>
            <a:br>
              <a:rPr lang="el-GR" sz="3900" dirty="0" smtClean="0"/>
            </a:br>
            <a:r>
              <a:rPr lang="el-GR" sz="3900" b="1" i="1" dirty="0" smtClean="0">
                <a:effectLst>
                  <a:outerShdw blurRad="38100" dist="38100" dir="2700000" algn="tl">
                    <a:srgbClr val="000000">
                      <a:alpha val="43137"/>
                    </a:srgbClr>
                  </a:outerShdw>
                </a:effectLst>
              </a:rPr>
              <a:t>Σημεία κλειδιά για την εκτέλεση  ασκήσεων ενδυνάμωσης σε </a:t>
            </a:r>
            <a:r>
              <a:rPr lang="el-GR" sz="3900" b="1" i="1" dirty="0">
                <a:effectLst>
                  <a:outerShdw blurRad="38100" dist="38100" dir="2700000" algn="tl">
                    <a:srgbClr val="000000">
                      <a:alpha val="43137"/>
                    </a:srgbClr>
                  </a:outerShdw>
                </a:effectLst>
              </a:rPr>
              <a:t>μαζικά </a:t>
            </a:r>
            <a:r>
              <a:rPr lang="el-GR" sz="3900" b="1" i="1" dirty="0" smtClean="0">
                <a:effectLst>
                  <a:outerShdw blurRad="38100" dist="38100" dir="2700000" algn="tl">
                    <a:srgbClr val="000000">
                      <a:alpha val="43137"/>
                    </a:srgbClr>
                  </a:outerShdw>
                </a:effectLst>
              </a:rPr>
              <a:t>ασκούμενους (ενήλικες και παιδιά</a:t>
            </a:r>
            <a:r>
              <a:rPr lang="el-GR" sz="3900" b="1" i="1" dirty="0">
                <a:effectLst>
                  <a:outerShdw blurRad="38100" dist="38100" dir="2700000" algn="tl">
                    <a:srgbClr val="000000">
                      <a:alpha val="43137"/>
                    </a:srgbClr>
                  </a:outerShdw>
                </a:effectLst>
              </a:rPr>
              <a:t>)</a:t>
            </a:r>
            <a:r>
              <a:rPr lang="el-GR" sz="3900" b="1" i="1" dirty="0" smtClean="0">
                <a:effectLst>
                  <a:outerShdw blurRad="38100" dist="38100" dir="2700000" algn="tl">
                    <a:srgbClr val="000000">
                      <a:alpha val="43137"/>
                    </a:srgbClr>
                  </a:outerShdw>
                </a:effectLst>
              </a:rPr>
              <a:t> </a:t>
            </a:r>
            <a:r>
              <a:rPr lang="el-GR" sz="3900" dirty="0" smtClean="0">
                <a:latin typeface="+mj-lt"/>
              </a:rPr>
              <a:t/>
            </a:r>
            <a:br>
              <a:rPr lang="el-GR" sz="3900" dirty="0" smtClean="0">
                <a:latin typeface="+mj-lt"/>
              </a:rPr>
            </a:br>
            <a:endParaRPr lang="en-US" sz="3900" dirty="0">
              <a:latin typeface="+mj-lt"/>
            </a:endParaRPr>
          </a:p>
        </p:txBody>
      </p:sp>
      <p:sp>
        <p:nvSpPr>
          <p:cNvPr id="3" name="Θέση περιεχομένου 2"/>
          <p:cNvSpPr>
            <a:spLocks noGrp="1"/>
          </p:cNvSpPr>
          <p:nvPr>
            <p:ph idx="1"/>
          </p:nvPr>
        </p:nvSpPr>
        <p:spPr>
          <a:xfrm>
            <a:off x="0" y="1705405"/>
            <a:ext cx="10485231" cy="4823503"/>
          </a:xfrm>
        </p:spPr>
        <p:txBody>
          <a:bodyPr>
            <a:normAutofit fontScale="85000" lnSpcReduction="20000"/>
          </a:bodyPr>
          <a:lstStyle/>
          <a:p>
            <a:pPr>
              <a:buSzPct val="110000"/>
              <a:buFont typeface="Wingdings" pitchFamily="2" charset="2"/>
              <a:buChar char="q"/>
            </a:pPr>
            <a:endParaRPr lang="el-GR" sz="3400" b="1" dirty="0" smtClean="0"/>
          </a:p>
          <a:p>
            <a:pPr>
              <a:buClr>
                <a:srgbClr val="A50021"/>
              </a:buClr>
              <a:buSzPct val="180000"/>
              <a:buFont typeface="Arial Black" pitchFamily="34" charset="0"/>
              <a:buChar char="‼"/>
            </a:pPr>
            <a:r>
              <a:rPr lang="el-GR" sz="3400" b="1" dirty="0" smtClean="0">
                <a:solidFill>
                  <a:schemeClr val="bg1"/>
                </a:solidFill>
                <a:effectLst>
                  <a:outerShdw blurRad="38100" dist="38100" dir="2700000" algn="tl">
                    <a:srgbClr val="000000">
                      <a:alpha val="43137"/>
                    </a:srgbClr>
                  </a:outerShdw>
                </a:effectLst>
                <a:latin typeface="Arial Black" pitchFamily="34" charset="0"/>
              </a:rPr>
              <a:t>Στην έναρξη κάθε άσκησης γίνεται </a:t>
            </a:r>
            <a:r>
              <a:rPr lang="el-GR" sz="3400" b="1" u="sng" dirty="0" smtClean="0">
                <a:solidFill>
                  <a:srgbClr val="D00000"/>
                </a:solidFill>
                <a:effectLst>
                  <a:outerShdw blurRad="38100" dist="38100" dir="2700000" algn="tl">
                    <a:srgbClr val="000000">
                      <a:alpha val="43137"/>
                    </a:srgbClr>
                  </a:outerShdw>
                </a:effectLst>
                <a:latin typeface="Arial Black" pitchFamily="34" charset="0"/>
              </a:rPr>
              <a:t>εισπνοή</a:t>
            </a:r>
            <a:r>
              <a:rPr lang="el-GR" sz="3400" b="1" dirty="0" smtClean="0">
                <a:solidFill>
                  <a:srgbClr val="D00000"/>
                </a:solidFill>
                <a:effectLst>
                  <a:outerShdw blurRad="38100" dist="38100" dir="2700000" algn="tl">
                    <a:srgbClr val="000000">
                      <a:alpha val="43137"/>
                    </a:srgbClr>
                  </a:outerShdw>
                </a:effectLst>
                <a:latin typeface="Arial Black" pitchFamily="34" charset="0"/>
              </a:rPr>
              <a:t> </a:t>
            </a:r>
            <a:r>
              <a:rPr lang="el-GR" sz="3400" b="1" dirty="0" smtClean="0">
                <a:solidFill>
                  <a:schemeClr val="bg1"/>
                </a:solidFill>
                <a:effectLst>
                  <a:outerShdw blurRad="38100" dist="38100" dir="2700000" algn="tl">
                    <a:srgbClr val="000000">
                      <a:alpha val="43137"/>
                    </a:srgbClr>
                  </a:outerShdw>
                </a:effectLst>
                <a:latin typeface="Arial Black" pitchFamily="34" charset="0"/>
              </a:rPr>
              <a:t>από τη μύτη και </a:t>
            </a:r>
            <a:r>
              <a:rPr lang="el-GR" sz="3400" b="1" dirty="0">
                <a:solidFill>
                  <a:schemeClr val="bg1"/>
                </a:solidFill>
                <a:effectLst>
                  <a:outerShdw blurRad="38100" dist="38100" dir="2700000" algn="tl">
                    <a:srgbClr val="000000">
                      <a:alpha val="43137"/>
                    </a:srgbClr>
                  </a:outerShdw>
                </a:effectLst>
                <a:latin typeface="Arial Black" pitchFamily="34" charset="0"/>
              </a:rPr>
              <a:t>σ</a:t>
            </a:r>
            <a:r>
              <a:rPr lang="el-GR" sz="3400" b="1" dirty="0" smtClean="0">
                <a:solidFill>
                  <a:schemeClr val="bg1"/>
                </a:solidFill>
                <a:effectLst>
                  <a:outerShdw blurRad="38100" dist="38100" dir="2700000" algn="tl">
                    <a:srgbClr val="000000">
                      <a:alpha val="43137"/>
                    </a:srgbClr>
                  </a:outerShdw>
                </a:effectLst>
                <a:latin typeface="Arial Black" pitchFamily="34" charset="0"/>
              </a:rPr>
              <a:t>το δύσκολο σημείο της άσκησης γίνεται  </a:t>
            </a:r>
            <a:r>
              <a:rPr lang="el-GR" sz="3400" b="1" u="sng" dirty="0" smtClean="0">
                <a:solidFill>
                  <a:srgbClr val="D00000"/>
                </a:solidFill>
                <a:effectLst>
                  <a:outerShdw blurRad="38100" dist="38100" dir="2700000" algn="tl">
                    <a:srgbClr val="000000">
                      <a:alpha val="43137"/>
                    </a:srgbClr>
                  </a:outerShdw>
                </a:effectLst>
                <a:latin typeface="Arial Black" pitchFamily="34" charset="0"/>
              </a:rPr>
              <a:t>εκπνοή</a:t>
            </a:r>
            <a:r>
              <a:rPr lang="el-GR" sz="3400" b="1" u="sng" dirty="0" smtClean="0">
                <a:solidFill>
                  <a:schemeClr val="bg1"/>
                </a:solidFill>
                <a:effectLst>
                  <a:outerShdw blurRad="38100" dist="38100" dir="2700000" algn="tl">
                    <a:srgbClr val="000000">
                      <a:alpha val="43137"/>
                    </a:srgbClr>
                  </a:outerShdw>
                </a:effectLst>
                <a:latin typeface="Arial Black" pitchFamily="34" charset="0"/>
              </a:rPr>
              <a:t> </a:t>
            </a:r>
            <a:r>
              <a:rPr lang="el-GR" sz="3400" b="1" dirty="0" smtClean="0">
                <a:solidFill>
                  <a:schemeClr val="bg1"/>
                </a:solidFill>
                <a:effectLst>
                  <a:outerShdw blurRad="38100" dist="38100" dir="2700000" algn="tl">
                    <a:srgbClr val="000000">
                      <a:alpha val="43137"/>
                    </a:srgbClr>
                  </a:outerShdw>
                </a:effectLst>
                <a:latin typeface="Arial Black" pitchFamily="34" charset="0"/>
              </a:rPr>
              <a:t>από το στόμα, σταδιακά και ελεγχόμενα, για όσο χρόνο διαρκεί η σύσπαση της μυϊκής ομάδας που γυμνάζεται.</a:t>
            </a:r>
          </a:p>
          <a:p>
            <a:pPr>
              <a:buClr>
                <a:srgbClr val="A50021"/>
              </a:buClr>
              <a:buSzPct val="130000"/>
              <a:buFont typeface="Arial Black" pitchFamily="34" charset="0"/>
              <a:buChar char="‼"/>
            </a:pPr>
            <a:endParaRPr lang="el-GR" sz="3400" b="1" dirty="0" smtClean="0">
              <a:solidFill>
                <a:schemeClr val="bg1"/>
              </a:solidFill>
              <a:effectLst>
                <a:outerShdw blurRad="38100" dist="38100" dir="2700000" algn="tl">
                  <a:srgbClr val="000000">
                    <a:alpha val="43137"/>
                  </a:srgbClr>
                </a:outerShdw>
              </a:effectLst>
              <a:latin typeface="Arial Black" pitchFamily="34" charset="0"/>
            </a:endParaRPr>
          </a:p>
          <a:p>
            <a:pPr algn="just">
              <a:buClr>
                <a:srgbClr val="A50021"/>
              </a:buClr>
              <a:buSzPct val="180000"/>
              <a:buFont typeface="Arial Black" pitchFamily="34" charset="0"/>
              <a:buChar char="‼"/>
            </a:pPr>
            <a:r>
              <a:rPr lang="el-GR" sz="3400" b="1" dirty="0" smtClean="0">
                <a:solidFill>
                  <a:schemeClr val="bg1"/>
                </a:solidFill>
                <a:effectLst>
                  <a:outerShdw blurRad="38100" dist="38100" dir="2700000" algn="tl">
                    <a:srgbClr val="000000">
                      <a:alpha val="43137"/>
                    </a:srgbClr>
                  </a:outerShdw>
                </a:effectLst>
                <a:latin typeface="Arial Black" pitchFamily="34" charset="0"/>
              </a:rPr>
              <a:t>Για να διασφαλιστεί η </a:t>
            </a:r>
            <a:r>
              <a:rPr lang="el-GR" sz="3400" b="1" u="sng" dirty="0" smtClean="0">
                <a:solidFill>
                  <a:srgbClr val="D00000"/>
                </a:solidFill>
                <a:effectLst>
                  <a:outerShdw blurRad="38100" dist="38100" dir="2700000" algn="tl">
                    <a:srgbClr val="000000">
                      <a:alpha val="43137"/>
                    </a:srgbClr>
                  </a:outerShdw>
                </a:effectLst>
                <a:latin typeface="Arial Black" pitchFamily="34" charset="0"/>
              </a:rPr>
              <a:t>ΜΗ επιβάρυνση </a:t>
            </a:r>
            <a:r>
              <a:rPr lang="el-GR" sz="3400" b="1" dirty="0" smtClean="0">
                <a:solidFill>
                  <a:schemeClr val="bg1"/>
                </a:solidFill>
                <a:effectLst>
                  <a:outerShdw blurRad="38100" dist="38100" dir="2700000" algn="tl">
                    <a:srgbClr val="000000">
                      <a:alpha val="43137"/>
                    </a:srgbClr>
                  </a:outerShdw>
                </a:effectLst>
                <a:latin typeface="Arial Black" pitchFamily="34" charset="0"/>
              </a:rPr>
              <a:t>του αυχένα</a:t>
            </a:r>
            <a:r>
              <a:rPr lang="el-GR" sz="3400" b="1" dirty="0">
                <a:solidFill>
                  <a:schemeClr val="bg1"/>
                </a:solidFill>
                <a:effectLst>
                  <a:outerShdw blurRad="38100" dist="38100" dir="2700000" algn="tl">
                    <a:srgbClr val="000000">
                      <a:alpha val="43137"/>
                    </a:srgbClr>
                  </a:outerShdw>
                </a:effectLst>
                <a:latin typeface="Arial Black" pitchFamily="34" charset="0"/>
              </a:rPr>
              <a:t>, κατά την εκτέλεση των </a:t>
            </a:r>
            <a:r>
              <a:rPr lang="el-GR" sz="3400" b="1" dirty="0" smtClean="0">
                <a:solidFill>
                  <a:schemeClr val="bg1"/>
                </a:solidFill>
                <a:effectLst>
                  <a:outerShdw blurRad="38100" dist="38100" dir="2700000" algn="tl">
                    <a:srgbClr val="000000">
                      <a:alpha val="43137"/>
                    </a:srgbClr>
                  </a:outerShdw>
                </a:effectLst>
                <a:latin typeface="Arial Black" pitchFamily="34" charset="0"/>
              </a:rPr>
              <a:t>κινήσεων, </a:t>
            </a:r>
            <a:r>
              <a:rPr lang="el-GR" sz="3400" b="1" dirty="0">
                <a:solidFill>
                  <a:schemeClr val="bg1"/>
                </a:solidFill>
                <a:effectLst>
                  <a:outerShdw blurRad="38100" dist="38100" dir="2700000" algn="tl">
                    <a:srgbClr val="000000">
                      <a:alpha val="43137"/>
                    </a:srgbClr>
                  </a:outerShdw>
                </a:effectLst>
                <a:latin typeface="Arial Black" pitchFamily="34" charset="0"/>
              </a:rPr>
              <a:t>οι </a:t>
            </a:r>
            <a:r>
              <a:rPr lang="el-GR" sz="3400" b="1" dirty="0" smtClean="0">
                <a:solidFill>
                  <a:schemeClr val="bg1"/>
                </a:solidFill>
                <a:effectLst>
                  <a:outerShdw blurRad="38100" dist="38100" dir="2700000" algn="tl">
                    <a:srgbClr val="000000">
                      <a:alpha val="43137"/>
                    </a:srgbClr>
                  </a:outerShdw>
                </a:effectLst>
                <a:latin typeface="Arial Black" pitchFamily="34" charset="0"/>
              </a:rPr>
              <a:t>ωμοπλάτες </a:t>
            </a:r>
            <a:r>
              <a:rPr lang="el-GR" sz="3400" b="1" dirty="0">
                <a:solidFill>
                  <a:schemeClr val="bg1"/>
                </a:solidFill>
                <a:effectLst>
                  <a:outerShdw blurRad="38100" dist="38100" dir="2700000" algn="tl">
                    <a:srgbClr val="000000">
                      <a:alpha val="43137"/>
                    </a:srgbClr>
                  </a:outerShdw>
                </a:effectLst>
                <a:latin typeface="Arial Black" pitchFamily="34" charset="0"/>
              </a:rPr>
              <a:t>έλκονται ελαφρώς μεταξύ </a:t>
            </a:r>
            <a:r>
              <a:rPr lang="el-GR" sz="3400" b="1" dirty="0" smtClean="0">
                <a:solidFill>
                  <a:schemeClr val="bg1"/>
                </a:solidFill>
                <a:effectLst>
                  <a:outerShdw blurRad="38100" dist="38100" dir="2700000" algn="tl">
                    <a:srgbClr val="000000">
                      <a:alpha val="43137"/>
                    </a:srgbClr>
                  </a:outerShdw>
                </a:effectLst>
                <a:latin typeface="Arial Black" pitchFamily="34" charset="0"/>
              </a:rPr>
              <a:t>τους και ως εκ τούτου, οι ώμοι δεν ανασηκώνονται στην κίνηση.</a:t>
            </a:r>
          </a:p>
        </p:txBody>
      </p:sp>
    </p:spTree>
    <p:extLst>
      <p:ext uri="{BB962C8B-B14F-4D97-AF65-F5344CB8AC3E}">
        <p14:creationId xmlns:p14="http://schemas.microsoft.com/office/powerpoint/2010/main" val="532655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Διάγραμμα"/>
          <p:cNvGraphicFramePr/>
          <p:nvPr>
            <p:extLst>
              <p:ext uri="{D42A27DB-BD31-4B8C-83A1-F6EECF244321}">
                <p14:modId xmlns:p14="http://schemas.microsoft.com/office/powerpoint/2010/main" val="1776438532"/>
              </p:ext>
            </p:extLst>
          </p:nvPr>
        </p:nvGraphicFramePr>
        <p:xfrm>
          <a:off x="-1" y="0"/>
          <a:ext cx="4120344" cy="6797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 Εικόνα" descr="παλ8.jpg"/>
          <p:cNvPicPr>
            <a:picLocks noChangeAspect="1"/>
          </p:cNvPicPr>
          <p:nvPr/>
        </p:nvPicPr>
        <p:blipFill>
          <a:blip r:embed="rId7"/>
          <a:srcRect t="36543" r="3303"/>
          <a:stretch>
            <a:fillRect/>
          </a:stretch>
        </p:blipFill>
        <p:spPr>
          <a:xfrm>
            <a:off x="4191781" y="225401"/>
            <a:ext cx="2071702" cy="3286148"/>
          </a:xfrm>
          <a:prstGeom prst="rect">
            <a:avLst/>
          </a:prstGeom>
          <a:solidFill>
            <a:srgbClr val="FFFFFF">
              <a:shade val="85000"/>
            </a:srgbClr>
          </a:solidFill>
          <a:ln w="88900" cap="sq">
            <a:solidFill>
              <a:srgbClr val="99663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6 - Εικόνα" descr="παλ9.jpg"/>
          <p:cNvPicPr>
            <a:picLocks noChangeAspect="1"/>
          </p:cNvPicPr>
          <p:nvPr/>
        </p:nvPicPr>
        <p:blipFill>
          <a:blip r:embed="rId8"/>
          <a:srcRect t="40272"/>
          <a:stretch>
            <a:fillRect/>
          </a:stretch>
        </p:blipFill>
        <p:spPr>
          <a:xfrm>
            <a:off x="6334921" y="225400"/>
            <a:ext cx="2071702" cy="3286149"/>
          </a:xfrm>
          <a:prstGeom prst="rect">
            <a:avLst/>
          </a:prstGeom>
          <a:solidFill>
            <a:srgbClr val="FFFFFF">
              <a:shade val="85000"/>
            </a:srgbClr>
          </a:solidFill>
          <a:ln w="88900" cap="sq">
            <a:solidFill>
              <a:srgbClr val="99663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7 - Εικόνα" descr="παλ2.jpg"/>
          <p:cNvPicPr>
            <a:picLocks noChangeAspect="1"/>
          </p:cNvPicPr>
          <p:nvPr/>
        </p:nvPicPr>
        <p:blipFill>
          <a:blip r:embed="rId9" cstate="print"/>
          <a:srcRect l="5124" r="9257"/>
          <a:stretch>
            <a:fillRect/>
          </a:stretch>
        </p:blipFill>
        <p:spPr>
          <a:xfrm>
            <a:off x="8478061" y="2011351"/>
            <a:ext cx="3620277" cy="1500198"/>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8 - Εικόνα" descr="παλ1.jpg"/>
          <p:cNvPicPr>
            <a:picLocks noChangeAspect="1"/>
          </p:cNvPicPr>
          <p:nvPr/>
        </p:nvPicPr>
        <p:blipFill>
          <a:blip r:embed="rId10" cstate="print"/>
          <a:srcRect l="12209" r="3352"/>
          <a:stretch>
            <a:fillRect/>
          </a:stretch>
        </p:blipFill>
        <p:spPr>
          <a:xfrm>
            <a:off x="8478061" y="225402"/>
            <a:ext cx="3620277" cy="1714511"/>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12 - Εικόνα" descr="παλ4.jpg"/>
          <p:cNvPicPr>
            <a:picLocks noChangeAspect="1"/>
          </p:cNvPicPr>
          <p:nvPr/>
        </p:nvPicPr>
        <p:blipFill>
          <a:blip r:embed="rId11"/>
          <a:srcRect t="12858"/>
          <a:stretch>
            <a:fillRect/>
          </a:stretch>
        </p:blipFill>
        <p:spPr>
          <a:xfrm>
            <a:off x="4191782" y="3582987"/>
            <a:ext cx="4214841" cy="3214710"/>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11 - Εικόνα" descr="παλ3.jpg"/>
          <p:cNvPicPr>
            <a:picLocks noChangeAspect="1"/>
          </p:cNvPicPr>
          <p:nvPr/>
        </p:nvPicPr>
        <p:blipFill>
          <a:blip r:embed="rId12"/>
          <a:stretch>
            <a:fillRect/>
          </a:stretch>
        </p:blipFill>
        <p:spPr>
          <a:xfrm>
            <a:off x="8478060" y="3582987"/>
            <a:ext cx="3619525" cy="3214710"/>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84707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0888504" cy="1705398"/>
          </a:xfrm>
          <a:solidFill>
            <a:srgbClr val="CC0000"/>
          </a:solidFill>
          <a:ln>
            <a:solidFill>
              <a:srgbClr val="CC0000"/>
            </a:solidFill>
          </a:ln>
          <a:effectLst>
            <a:glow rad="63500">
              <a:srgbClr val="C00000">
                <a:alpha val="50000"/>
              </a:srgbClr>
            </a:glow>
            <a:softEdge rad="63500"/>
          </a:effectLst>
        </p:spPr>
        <p:style>
          <a:lnRef idx="3">
            <a:schemeClr val="lt1"/>
          </a:lnRef>
          <a:fillRef idx="1">
            <a:schemeClr val="accent2"/>
          </a:fillRef>
          <a:effectRef idx="1">
            <a:schemeClr val="accent2"/>
          </a:effectRef>
          <a:fontRef idx="minor">
            <a:schemeClr val="lt1"/>
          </a:fontRef>
        </p:style>
        <p:txBody>
          <a:bodyPr>
            <a:noAutofit/>
          </a:bodyPr>
          <a:lstStyle/>
          <a:p>
            <a:r>
              <a:rPr lang="el-GR" sz="3900" dirty="0" smtClean="0"/>
              <a:t/>
            </a:r>
            <a:br>
              <a:rPr lang="el-GR" sz="3900" dirty="0" smtClean="0"/>
            </a:br>
            <a:r>
              <a:rPr lang="el-GR" sz="3900" b="1" i="1" dirty="0" smtClean="0">
                <a:effectLst>
                  <a:outerShdw blurRad="38100" dist="38100" dir="2700000" algn="tl">
                    <a:srgbClr val="000000">
                      <a:alpha val="43137"/>
                    </a:srgbClr>
                  </a:outerShdw>
                </a:effectLst>
              </a:rPr>
              <a:t>Σημεία κλειδιά για την εκτέλεση  ασκήσεων ενδυνάμωσης σε </a:t>
            </a:r>
            <a:r>
              <a:rPr lang="el-GR" sz="3900" b="1" i="1" dirty="0">
                <a:effectLst>
                  <a:outerShdw blurRad="38100" dist="38100" dir="2700000" algn="tl">
                    <a:srgbClr val="000000">
                      <a:alpha val="43137"/>
                    </a:srgbClr>
                  </a:outerShdw>
                </a:effectLst>
              </a:rPr>
              <a:t>μαζικά </a:t>
            </a:r>
            <a:r>
              <a:rPr lang="el-GR" sz="3900" b="1" i="1" dirty="0" smtClean="0">
                <a:effectLst>
                  <a:outerShdw blurRad="38100" dist="38100" dir="2700000" algn="tl">
                    <a:srgbClr val="000000">
                      <a:alpha val="43137"/>
                    </a:srgbClr>
                  </a:outerShdw>
                </a:effectLst>
              </a:rPr>
              <a:t>ασκούμενους (ενήλικες και παιδιά</a:t>
            </a:r>
            <a:r>
              <a:rPr lang="el-GR" sz="3900" b="1" i="1" dirty="0">
                <a:effectLst>
                  <a:outerShdw blurRad="38100" dist="38100" dir="2700000" algn="tl">
                    <a:srgbClr val="000000">
                      <a:alpha val="43137"/>
                    </a:srgbClr>
                  </a:outerShdw>
                </a:effectLst>
              </a:rPr>
              <a:t>)</a:t>
            </a:r>
            <a:r>
              <a:rPr lang="el-GR" sz="3900" b="1" i="1" dirty="0" smtClean="0">
                <a:effectLst>
                  <a:outerShdw blurRad="38100" dist="38100" dir="2700000" algn="tl">
                    <a:srgbClr val="000000">
                      <a:alpha val="43137"/>
                    </a:srgbClr>
                  </a:outerShdw>
                </a:effectLst>
              </a:rPr>
              <a:t> </a:t>
            </a:r>
            <a:r>
              <a:rPr lang="el-GR" sz="3900" dirty="0" smtClean="0"/>
              <a:t/>
            </a:r>
            <a:br>
              <a:rPr lang="el-GR" sz="3900" dirty="0" smtClean="0"/>
            </a:br>
            <a:endParaRPr lang="en-US" sz="3900" dirty="0"/>
          </a:p>
        </p:txBody>
      </p:sp>
      <p:sp>
        <p:nvSpPr>
          <p:cNvPr id="3" name="Θέση περιεχομένου 2"/>
          <p:cNvSpPr>
            <a:spLocks noGrp="1"/>
          </p:cNvSpPr>
          <p:nvPr>
            <p:ph idx="1"/>
          </p:nvPr>
        </p:nvSpPr>
        <p:spPr>
          <a:xfrm>
            <a:off x="0" y="1939912"/>
            <a:ext cx="11264143" cy="5368938"/>
          </a:xfrm>
        </p:spPr>
        <p:txBody>
          <a:bodyPr>
            <a:normAutofit fontScale="55000" lnSpcReduction="20000"/>
          </a:bodyPr>
          <a:lstStyle/>
          <a:p>
            <a:pPr marL="0" indent="0">
              <a:buNone/>
            </a:pPr>
            <a:endParaRPr lang="el-GR" sz="3400" b="1" dirty="0" smtClean="0"/>
          </a:p>
          <a:p>
            <a:pPr algn="just">
              <a:buClr>
                <a:srgbClr val="A50021"/>
              </a:buClr>
              <a:buSzPct val="180000"/>
              <a:buFont typeface="Arial Black" pitchFamily="34" charset="0"/>
              <a:buChar char="‼"/>
            </a:pPr>
            <a:r>
              <a:rPr lang="el-GR" sz="4500" b="1" dirty="0" smtClean="0">
                <a:solidFill>
                  <a:schemeClr val="bg1"/>
                </a:solidFill>
                <a:effectLst>
                  <a:outerShdw blurRad="38100" dist="38100" dir="2700000" algn="tl">
                    <a:srgbClr val="000000">
                      <a:alpha val="43137"/>
                    </a:srgbClr>
                  </a:outerShdw>
                </a:effectLst>
                <a:latin typeface="Arial Black" pitchFamily="34" charset="0"/>
              </a:rPr>
              <a:t>Οι ασκήσεις  δύναμης στην μαζική άθληση </a:t>
            </a:r>
            <a:r>
              <a:rPr lang="el-GR" sz="4500" b="1" u="sng" dirty="0" smtClean="0">
                <a:solidFill>
                  <a:srgbClr val="D00000"/>
                </a:solidFill>
                <a:effectLst>
                  <a:outerShdw blurRad="38100" dist="38100" dir="2700000" algn="tl">
                    <a:srgbClr val="000000">
                      <a:alpha val="43137"/>
                    </a:srgbClr>
                  </a:outerShdw>
                </a:effectLst>
                <a:latin typeface="Arial Black" pitchFamily="34" charset="0"/>
              </a:rPr>
              <a:t>εκτελούνται</a:t>
            </a:r>
            <a:r>
              <a:rPr lang="el-GR" sz="4500" b="1" dirty="0" smtClean="0">
                <a:solidFill>
                  <a:srgbClr val="D00000"/>
                </a:solidFill>
                <a:effectLst>
                  <a:outerShdw blurRad="38100" dist="38100" dir="2700000" algn="tl">
                    <a:srgbClr val="000000">
                      <a:alpha val="43137"/>
                    </a:srgbClr>
                  </a:outerShdw>
                </a:effectLst>
                <a:latin typeface="Arial Black" pitchFamily="34" charset="0"/>
              </a:rPr>
              <a:t> </a:t>
            </a:r>
            <a:r>
              <a:rPr lang="el-GR" sz="4500" b="1" u="sng" dirty="0" smtClean="0">
                <a:solidFill>
                  <a:srgbClr val="D00000"/>
                </a:solidFill>
                <a:effectLst>
                  <a:outerShdw blurRad="38100" dist="38100" dir="2700000" algn="tl">
                    <a:srgbClr val="000000">
                      <a:alpha val="43137"/>
                    </a:srgbClr>
                  </a:outerShdw>
                </a:effectLst>
                <a:latin typeface="Arial Black" pitchFamily="34" charset="0"/>
              </a:rPr>
              <a:t>κυκλικά</a:t>
            </a:r>
            <a:r>
              <a:rPr lang="el-GR" sz="4500" b="1" u="sng" dirty="0" smtClean="0">
                <a:solidFill>
                  <a:schemeClr val="bg1"/>
                </a:solidFill>
                <a:effectLst>
                  <a:outerShdw blurRad="38100" dist="38100" dir="2700000" algn="tl">
                    <a:srgbClr val="000000">
                      <a:alpha val="43137"/>
                    </a:srgbClr>
                  </a:outerShdw>
                </a:effectLst>
                <a:latin typeface="Arial Black" pitchFamily="34" charset="0"/>
              </a:rPr>
              <a:t> </a:t>
            </a:r>
            <a:r>
              <a:rPr lang="el-GR" sz="4500" b="1" dirty="0" smtClean="0">
                <a:solidFill>
                  <a:schemeClr val="bg1"/>
                </a:solidFill>
                <a:effectLst>
                  <a:outerShdw blurRad="38100" dist="38100" dir="2700000" algn="tl">
                    <a:srgbClr val="000000">
                      <a:alpha val="43137"/>
                    </a:srgbClr>
                  </a:outerShdw>
                </a:effectLst>
                <a:latin typeface="Arial Black" pitchFamily="34" charset="0"/>
              </a:rPr>
              <a:t>για να μην υπάρχει έντονη επιβάρυνση στον ίδιο μυ συνεχώς. Δηλαδή δεν εκτελούνται όλα τα σετ μαζί αλλά εκτελείται </a:t>
            </a:r>
            <a:r>
              <a:rPr lang="el-GR" sz="4500" b="1" u="sng" dirty="0" smtClean="0">
                <a:solidFill>
                  <a:srgbClr val="D00000"/>
                </a:solidFill>
                <a:effectLst>
                  <a:outerShdw blurRad="38100" dist="38100" dir="2700000" algn="tl">
                    <a:srgbClr val="000000">
                      <a:alpha val="43137"/>
                    </a:srgbClr>
                  </a:outerShdw>
                </a:effectLst>
                <a:latin typeface="Arial Black" pitchFamily="34" charset="0"/>
              </a:rPr>
              <a:t>1 σετ σε κάθε άσκηση διαδοχικά </a:t>
            </a:r>
            <a:r>
              <a:rPr lang="el-GR" sz="4500" b="1" dirty="0" smtClean="0">
                <a:solidFill>
                  <a:schemeClr val="bg1"/>
                </a:solidFill>
                <a:effectLst>
                  <a:outerShdw blurRad="38100" dist="38100" dir="2700000" algn="tl">
                    <a:srgbClr val="000000">
                      <a:alpha val="43137"/>
                    </a:srgbClr>
                  </a:outerShdw>
                </a:effectLst>
                <a:latin typeface="Arial Black" pitchFamily="34" charset="0"/>
              </a:rPr>
              <a:t>και όταν τελειώσει ο ένας κύκλος, με όλες τις ασκήσεις, μεσολαβεί </a:t>
            </a:r>
            <a:r>
              <a:rPr lang="el-GR" sz="4500" b="1" u="sng" dirty="0" smtClean="0">
                <a:solidFill>
                  <a:srgbClr val="D00000"/>
                </a:solidFill>
                <a:effectLst>
                  <a:outerShdw blurRad="38100" dist="38100" dir="2700000" algn="tl">
                    <a:srgbClr val="000000">
                      <a:alpha val="43137"/>
                    </a:srgbClr>
                  </a:outerShdw>
                </a:effectLst>
                <a:latin typeface="Arial Black" pitchFamily="34" charset="0"/>
              </a:rPr>
              <a:t>διάλειμμα 3-5’ </a:t>
            </a:r>
            <a:r>
              <a:rPr lang="el-GR" sz="4500" b="1" dirty="0" smtClean="0">
                <a:solidFill>
                  <a:schemeClr val="bg1"/>
                </a:solidFill>
                <a:effectLst>
                  <a:outerShdw blurRad="38100" dist="38100" dir="2700000" algn="tl">
                    <a:srgbClr val="000000">
                      <a:alpha val="43137"/>
                    </a:srgbClr>
                  </a:outerShdw>
                </a:effectLst>
                <a:latin typeface="Arial Black" pitchFamily="34" charset="0"/>
              </a:rPr>
              <a:t>και στη συνέχεια γίνεται μετάβαση στον δεύτερο και στον τρίτο κύκλο, εφόσον </a:t>
            </a:r>
            <a:r>
              <a:rPr lang="el-GR" sz="4500" b="1" u="sng" dirty="0" smtClean="0">
                <a:solidFill>
                  <a:srgbClr val="D00000"/>
                </a:solidFill>
                <a:effectLst>
                  <a:outerShdw blurRad="38100" dist="38100" dir="2700000" algn="tl">
                    <a:srgbClr val="000000">
                      <a:alpha val="43137"/>
                    </a:srgbClr>
                  </a:outerShdw>
                </a:effectLst>
                <a:latin typeface="Arial Black" pitchFamily="34" charset="0"/>
              </a:rPr>
              <a:t>συστήνονται 3 σετ </a:t>
            </a:r>
            <a:r>
              <a:rPr lang="el-GR" sz="4500" b="1" dirty="0" smtClean="0">
                <a:solidFill>
                  <a:schemeClr val="bg1"/>
                </a:solidFill>
                <a:effectLst>
                  <a:outerShdw blurRad="38100" dist="38100" dir="2700000" algn="tl">
                    <a:srgbClr val="000000">
                      <a:alpha val="43137"/>
                    </a:srgbClr>
                  </a:outerShdw>
                </a:effectLst>
                <a:latin typeface="Arial Black" pitchFamily="34" charset="0"/>
              </a:rPr>
              <a:t>για κάθε άσκηση.</a:t>
            </a:r>
          </a:p>
          <a:p>
            <a:pPr marL="0" indent="0" algn="just">
              <a:buClr>
                <a:srgbClr val="A50021"/>
              </a:buClr>
              <a:buSzPct val="180000"/>
              <a:buFont typeface="Arial Black" pitchFamily="34" charset="0"/>
              <a:buChar char="‼"/>
            </a:pPr>
            <a:endParaRPr lang="el-GR" sz="4500" b="1" dirty="0" smtClean="0">
              <a:solidFill>
                <a:schemeClr val="bg1"/>
              </a:solidFill>
              <a:effectLst>
                <a:outerShdw blurRad="38100" dist="38100" dir="2700000" algn="tl">
                  <a:srgbClr val="000000">
                    <a:alpha val="43137"/>
                  </a:srgbClr>
                </a:outerShdw>
              </a:effectLst>
              <a:latin typeface="Arial Black" pitchFamily="34" charset="0"/>
            </a:endParaRPr>
          </a:p>
          <a:p>
            <a:pPr algn="just">
              <a:buClr>
                <a:srgbClr val="A50021"/>
              </a:buClr>
              <a:buSzPct val="180000"/>
              <a:buFont typeface="Arial Black" pitchFamily="34" charset="0"/>
              <a:buChar char="‼"/>
            </a:pPr>
            <a:r>
              <a:rPr lang="el-GR" sz="4500" b="1" dirty="0" smtClean="0">
                <a:solidFill>
                  <a:schemeClr val="bg1"/>
                </a:solidFill>
                <a:effectLst>
                  <a:outerShdw blurRad="38100" dist="38100" dir="2700000" algn="tl">
                    <a:srgbClr val="000000">
                      <a:alpha val="43137"/>
                    </a:srgbClr>
                  </a:outerShdw>
                </a:effectLst>
                <a:latin typeface="Arial Black" pitchFamily="34" charset="0"/>
              </a:rPr>
              <a:t>Όταν στην εκτέλεση ενός  σετ ασκήσεων, οι ασκούμενοι  </a:t>
            </a:r>
            <a:r>
              <a:rPr lang="el-GR" sz="4500" b="1" u="sng" dirty="0" smtClean="0">
                <a:solidFill>
                  <a:srgbClr val="D00000"/>
                </a:solidFill>
                <a:effectLst>
                  <a:outerShdw blurRad="38100" dist="38100" dir="2700000" algn="tl">
                    <a:srgbClr val="000000">
                      <a:alpha val="43137"/>
                    </a:srgbClr>
                  </a:outerShdw>
                </a:effectLst>
                <a:latin typeface="Arial Black" pitchFamily="34" charset="0"/>
              </a:rPr>
              <a:t>αντιληφθούν κόπωση</a:t>
            </a:r>
            <a:r>
              <a:rPr lang="el-GR" sz="4500" b="1" dirty="0" smtClean="0">
                <a:solidFill>
                  <a:schemeClr val="bg1"/>
                </a:solidFill>
                <a:effectLst>
                  <a:outerShdw blurRad="38100" dist="38100" dir="2700000" algn="tl">
                    <a:srgbClr val="000000">
                      <a:alpha val="43137"/>
                    </a:srgbClr>
                  </a:outerShdw>
                </a:effectLst>
                <a:latin typeface="Arial Black" pitchFamily="34" charset="0"/>
              </a:rPr>
              <a:t>, πριν περάσουν στο επόμενο σετ, κρατούν   </a:t>
            </a:r>
            <a:r>
              <a:rPr lang="el-GR" sz="4500" b="1" u="sng" dirty="0" smtClean="0">
                <a:solidFill>
                  <a:srgbClr val="D00000"/>
                </a:solidFill>
                <a:effectLst>
                  <a:outerShdw blurRad="38100" dist="38100" dir="2700000" algn="tl">
                    <a:srgbClr val="000000">
                      <a:alpha val="43137"/>
                    </a:srgbClr>
                  </a:outerShdw>
                </a:effectLst>
                <a:latin typeface="Arial Black" pitchFamily="34" charset="0"/>
              </a:rPr>
              <a:t>διάλειμμα  τον ίδιο ή τον διπλάσιο χρόνο </a:t>
            </a:r>
            <a:r>
              <a:rPr lang="el-GR" sz="4500" b="1" dirty="0" smtClean="0">
                <a:solidFill>
                  <a:schemeClr val="bg1"/>
                </a:solidFill>
                <a:effectLst>
                  <a:outerShdw blurRad="38100" dist="38100" dir="2700000" algn="tl">
                    <a:srgbClr val="000000">
                      <a:alpha val="43137"/>
                    </a:srgbClr>
                  </a:outerShdw>
                </a:effectLst>
                <a:latin typeface="Arial Black" pitchFamily="34" charset="0"/>
              </a:rPr>
              <a:t>απ’ όσο διήρκησε το σετ</a:t>
            </a:r>
            <a:r>
              <a:rPr lang="el-GR" sz="4500" b="1" dirty="0">
                <a:solidFill>
                  <a:schemeClr val="bg1"/>
                </a:solidFill>
                <a:effectLst>
                  <a:outerShdw blurRad="38100" dist="38100" dir="2700000" algn="tl">
                    <a:srgbClr val="000000">
                      <a:alpha val="43137"/>
                    </a:srgbClr>
                  </a:outerShdw>
                </a:effectLst>
                <a:latin typeface="Arial Black" pitchFamily="34" charset="0"/>
              </a:rPr>
              <a:t>, (π.χ. αν ένα σετ διαρκεί 2 λεπτά, το διάλειμμα για το επόμενο  σετ θα είναι 2- 4 λεπτά). </a:t>
            </a:r>
            <a:endParaRPr lang="en-US" sz="4500" b="1" dirty="0">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47975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905633" y="368277"/>
            <a:ext cx="9572692" cy="1323439"/>
          </a:xfrm>
          <a:prstGeom prst="rect">
            <a:avLst/>
          </a:prstGeom>
          <a:noFill/>
        </p:spPr>
        <p:txBody>
          <a:bodyPr wrap="square" rtlCol="0">
            <a:spAutoFit/>
          </a:bodyPr>
          <a:lstStyle/>
          <a:p>
            <a:r>
              <a:rPr lang="el-GR" sz="4000" b="1" dirty="0" smtClean="0">
                <a:solidFill>
                  <a:schemeClr val="bg1"/>
                </a:solidFill>
                <a:effectLst>
                  <a:outerShdw blurRad="38100" dist="38100" dir="2700000" algn="tl">
                    <a:srgbClr val="000000">
                      <a:alpha val="43137"/>
                    </a:srgbClr>
                  </a:outerShdw>
                </a:effectLst>
                <a:latin typeface="Comic Sans MS" pitchFamily="66" charset="0"/>
              </a:rPr>
              <a:t>Για την εκτέλεση των ασκήσεων θα χρειαστούμε…</a:t>
            </a:r>
            <a:endParaRPr lang="el-GR" sz="4000" b="1" dirty="0">
              <a:solidFill>
                <a:schemeClr val="bg1"/>
              </a:solidFill>
              <a:effectLst>
                <a:outerShdw blurRad="38100" dist="38100" dir="2700000" algn="tl">
                  <a:srgbClr val="000000">
                    <a:alpha val="43137"/>
                  </a:srgbClr>
                </a:outerShdw>
              </a:effectLst>
              <a:latin typeface="Comic Sans MS" pitchFamily="66" charset="0"/>
            </a:endParaRPr>
          </a:p>
        </p:txBody>
      </p:sp>
      <p:pic>
        <p:nvPicPr>
          <p:cNvPr id="6" name="5 - Εικόνα" descr="images.jpg"/>
          <p:cNvPicPr>
            <a:picLocks noChangeAspect="1"/>
          </p:cNvPicPr>
          <p:nvPr/>
        </p:nvPicPr>
        <p:blipFill>
          <a:blip r:embed="rId2"/>
          <a:stretch>
            <a:fillRect/>
          </a:stretch>
        </p:blipFill>
        <p:spPr>
          <a:xfrm>
            <a:off x="334129" y="2297103"/>
            <a:ext cx="3039687" cy="2643206"/>
          </a:xfrm>
          <a:prstGeom prst="rect">
            <a:avLst/>
          </a:prstGeom>
        </p:spPr>
      </p:pic>
      <p:sp>
        <p:nvSpPr>
          <p:cNvPr id="7" name="6 - TextBox"/>
          <p:cNvSpPr txBox="1"/>
          <p:nvPr/>
        </p:nvSpPr>
        <p:spPr>
          <a:xfrm>
            <a:off x="297629" y="4940309"/>
            <a:ext cx="3368231" cy="1061829"/>
          </a:xfrm>
          <a:prstGeom prst="rect">
            <a:avLst/>
          </a:prstGeom>
          <a:noFill/>
        </p:spPr>
        <p:txBody>
          <a:bodyPr wrap="none" rtlCol="0">
            <a:spAutoFit/>
          </a:bodyPr>
          <a:lstStyle/>
          <a:p>
            <a:pPr algn="ctr"/>
            <a:r>
              <a:rPr lang="el-GR" b="1" dirty="0" smtClean="0">
                <a:solidFill>
                  <a:schemeClr val="bg1"/>
                </a:solidFill>
                <a:effectLst>
                  <a:outerShdw blurRad="38100" dist="38100" dir="2700000" algn="tl">
                    <a:srgbClr val="000000">
                      <a:alpha val="43137"/>
                    </a:srgbClr>
                  </a:outerShdw>
                </a:effectLst>
                <a:latin typeface="Comic Sans MS" pitchFamily="66" charset="0"/>
              </a:rPr>
              <a:t>Μια τσάντα/σακίδιο </a:t>
            </a:r>
          </a:p>
          <a:p>
            <a:pPr algn="ctr"/>
            <a:r>
              <a:rPr lang="el-GR" b="1" dirty="0" smtClean="0">
                <a:solidFill>
                  <a:schemeClr val="bg1"/>
                </a:solidFill>
                <a:effectLst>
                  <a:outerShdw blurRad="38100" dist="38100" dir="2700000" algn="tl">
                    <a:srgbClr val="000000">
                      <a:alpha val="43137"/>
                    </a:srgbClr>
                  </a:outerShdw>
                </a:effectLst>
                <a:latin typeface="Comic Sans MS" pitchFamily="66" charset="0"/>
              </a:rPr>
              <a:t>και 2-3 μπουκάλια νερό </a:t>
            </a:r>
          </a:p>
          <a:p>
            <a:pPr algn="ctr"/>
            <a:r>
              <a:rPr lang="el-GR" b="1" dirty="0" smtClean="0">
                <a:solidFill>
                  <a:schemeClr val="bg1"/>
                </a:solidFill>
                <a:effectLst>
                  <a:outerShdw blurRad="38100" dist="38100" dir="2700000" algn="tl">
                    <a:srgbClr val="000000">
                      <a:alpha val="43137"/>
                    </a:srgbClr>
                  </a:outerShdw>
                </a:effectLst>
                <a:latin typeface="Comic Sans MS" pitchFamily="66" charset="0"/>
              </a:rPr>
              <a:t>του 1,5</a:t>
            </a:r>
            <a:r>
              <a:rPr lang="en-US" b="1" dirty="0" smtClean="0">
                <a:solidFill>
                  <a:schemeClr val="bg1"/>
                </a:solidFill>
                <a:effectLst>
                  <a:outerShdw blurRad="38100" dist="38100" dir="2700000" algn="tl">
                    <a:srgbClr val="000000">
                      <a:alpha val="43137"/>
                    </a:srgbClr>
                  </a:outerShdw>
                </a:effectLst>
                <a:latin typeface="Comic Sans MS" pitchFamily="66" charset="0"/>
              </a:rPr>
              <a:t>lt.</a:t>
            </a:r>
            <a:r>
              <a:rPr lang="el-GR" b="1" dirty="0" smtClean="0">
                <a:solidFill>
                  <a:schemeClr val="bg1"/>
                </a:solidFill>
                <a:effectLst>
                  <a:outerShdw blurRad="38100" dist="38100" dir="2700000" algn="tl">
                    <a:srgbClr val="000000">
                      <a:alpha val="43137"/>
                    </a:srgbClr>
                  </a:outerShdw>
                </a:effectLst>
                <a:latin typeface="Comic Sans MS" pitchFamily="66" charset="0"/>
              </a:rPr>
              <a:t> μέσα σε αυτήν</a:t>
            </a:r>
          </a:p>
        </p:txBody>
      </p:sp>
      <p:pic>
        <p:nvPicPr>
          <p:cNvPr id="8" name="7 - Εικόνα" descr="images (1).jpg"/>
          <p:cNvPicPr>
            <a:picLocks noChangeAspect="1"/>
          </p:cNvPicPr>
          <p:nvPr/>
        </p:nvPicPr>
        <p:blipFill>
          <a:blip r:embed="rId3"/>
          <a:stretch>
            <a:fillRect/>
          </a:stretch>
        </p:blipFill>
        <p:spPr>
          <a:xfrm>
            <a:off x="4406095" y="2297103"/>
            <a:ext cx="2786082" cy="2626861"/>
          </a:xfrm>
          <a:prstGeom prst="rect">
            <a:avLst/>
          </a:prstGeom>
        </p:spPr>
      </p:pic>
      <p:sp>
        <p:nvSpPr>
          <p:cNvPr id="9" name="8 - TextBox"/>
          <p:cNvSpPr txBox="1"/>
          <p:nvPr/>
        </p:nvSpPr>
        <p:spPr>
          <a:xfrm>
            <a:off x="4477533" y="5226061"/>
            <a:ext cx="2274982" cy="523220"/>
          </a:xfrm>
          <a:prstGeom prst="rect">
            <a:avLst/>
          </a:prstGeom>
          <a:noFill/>
        </p:spPr>
        <p:txBody>
          <a:bodyPr wrap="none" rtlCol="0">
            <a:spAutoFit/>
          </a:bodyPr>
          <a:lstStyle/>
          <a:p>
            <a:r>
              <a:rPr lang="el-GR" sz="2800" b="1" dirty="0" smtClean="0">
                <a:solidFill>
                  <a:schemeClr val="bg1"/>
                </a:solidFill>
                <a:effectLst>
                  <a:outerShdw blurRad="38100" dist="38100" dir="2700000" algn="tl">
                    <a:srgbClr val="000000">
                      <a:alpha val="43137"/>
                    </a:srgbClr>
                  </a:outerShdw>
                </a:effectLst>
                <a:latin typeface="Comic Sans MS" pitchFamily="66" charset="0"/>
              </a:rPr>
              <a:t>Μια πετσέτα</a:t>
            </a:r>
            <a:endParaRPr lang="el-GR" sz="2800" b="1" dirty="0">
              <a:solidFill>
                <a:schemeClr val="bg1"/>
              </a:solidFill>
              <a:effectLst>
                <a:outerShdw blurRad="38100" dist="38100" dir="2700000" algn="tl">
                  <a:srgbClr val="000000">
                    <a:alpha val="43137"/>
                  </a:srgbClr>
                </a:outerShdw>
              </a:effectLst>
              <a:latin typeface="Comic Sans MS" pitchFamily="66" charset="0"/>
            </a:endParaRPr>
          </a:p>
        </p:txBody>
      </p:sp>
      <p:pic>
        <p:nvPicPr>
          <p:cNvPr id="10" name="9 - Εικόνα" descr="αρχείο λήψης.jpg"/>
          <p:cNvPicPr>
            <a:picLocks noChangeAspect="1"/>
          </p:cNvPicPr>
          <p:nvPr/>
        </p:nvPicPr>
        <p:blipFill>
          <a:blip r:embed="rId4"/>
          <a:stretch>
            <a:fillRect/>
          </a:stretch>
        </p:blipFill>
        <p:spPr>
          <a:xfrm>
            <a:off x="8478061" y="2300965"/>
            <a:ext cx="2643206" cy="2710782"/>
          </a:xfrm>
          <a:prstGeom prst="rect">
            <a:avLst/>
          </a:prstGeom>
        </p:spPr>
      </p:pic>
      <p:sp>
        <p:nvSpPr>
          <p:cNvPr id="11" name="10 - TextBox"/>
          <p:cNvSpPr txBox="1"/>
          <p:nvPr/>
        </p:nvSpPr>
        <p:spPr>
          <a:xfrm>
            <a:off x="8346990" y="5297499"/>
            <a:ext cx="3930884" cy="830997"/>
          </a:xfrm>
          <a:prstGeom prst="rect">
            <a:avLst/>
          </a:prstGeom>
          <a:noFill/>
        </p:spPr>
        <p:txBody>
          <a:bodyPr wrap="none" rtlCol="0">
            <a:spAutoFit/>
          </a:bodyPr>
          <a:lstStyle/>
          <a:p>
            <a:pPr algn="ctr"/>
            <a:r>
              <a:rPr lang="el-GR" sz="2400" b="1" dirty="0" smtClean="0">
                <a:solidFill>
                  <a:schemeClr val="bg1"/>
                </a:solidFill>
                <a:effectLst>
                  <a:outerShdw blurRad="38100" dist="38100" dir="2700000" algn="tl">
                    <a:srgbClr val="000000">
                      <a:alpha val="43137"/>
                    </a:srgbClr>
                  </a:outerShdw>
                </a:effectLst>
                <a:latin typeface="Comic Sans MS" pitchFamily="66" charset="0"/>
              </a:rPr>
              <a:t>Ένα μπουκαλάκι νερό για </a:t>
            </a:r>
          </a:p>
          <a:p>
            <a:pPr algn="ctr"/>
            <a:r>
              <a:rPr lang="el-GR" sz="2400" b="1" dirty="0" smtClean="0">
                <a:solidFill>
                  <a:schemeClr val="bg1"/>
                </a:solidFill>
                <a:effectLst>
                  <a:outerShdw blurRad="38100" dist="38100" dir="2700000" algn="tl">
                    <a:srgbClr val="000000">
                      <a:alpha val="43137"/>
                    </a:srgbClr>
                  </a:outerShdw>
                </a:effectLst>
                <a:latin typeface="Comic Sans MS" pitchFamily="66" charset="0"/>
              </a:rPr>
              <a:t>ενυδάτωση</a:t>
            </a:r>
            <a:endParaRPr lang="el-GR" sz="2400" b="1" dirty="0">
              <a:solidFill>
                <a:schemeClr val="bg1"/>
              </a:solidFill>
              <a:effectLst>
                <a:outerShdw blurRad="38100" dist="38100" dir="2700000" algn="tl">
                  <a:srgbClr val="000000">
                    <a:alpha val="43137"/>
                  </a:srgbClr>
                </a:outerShdw>
              </a:effectLst>
              <a:latin typeface="Comic Sans MS" pitchFamily="66" charset="0"/>
            </a:endParaRPr>
          </a:p>
        </p:txBody>
      </p:sp>
      <p:sp>
        <p:nvSpPr>
          <p:cNvPr id="12" name="11 - TextBox"/>
          <p:cNvSpPr txBox="1"/>
          <p:nvPr/>
        </p:nvSpPr>
        <p:spPr>
          <a:xfrm>
            <a:off x="7835119" y="6369069"/>
            <a:ext cx="3952151" cy="646331"/>
          </a:xfrm>
          <a:prstGeom prst="rect">
            <a:avLst/>
          </a:prstGeom>
          <a:noFill/>
        </p:spPr>
        <p:txBody>
          <a:bodyPr wrap="square" rtlCol="0">
            <a:spAutoFit/>
          </a:bodyPr>
          <a:lstStyle/>
          <a:p>
            <a:r>
              <a:rPr lang="el-GR" sz="3600" b="1" dirty="0" smtClean="0">
                <a:solidFill>
                  <a:schemeClr val="bg1"/>
                </a:solidFill>
                <a:effectLst>
                  <a:outerShdw blurRad="38100" dist="38100" dir="2700000" algn="tl">
                    <a:srgbClr val="000000">
                      <a:alpha val="43137"/>
                    </a:srgbClr>
                  </a:outerShdw>
                </a:effectLst>
                <a:latin typeface="Comic Sans MS" pitchFamily="66" charset="0"/>
              </a:rPr>
              <a:t>Και ξεκινάμε….</a:t>
            </a:r>
            <a:endParaRPr lang="el-GR" sz="3600" b="1" dirty="0">
              <a:solidFill>
                <a:schemeClr val="bg1"/>
              </a:solidFill>
              <a:effectLst>
                <a:outerShdw blurRad="38100" dist="38100" dir="2700000" algn="tl">
                  <a:srgbClr val="000000">
                    <a:alpha val="43137"/>
                  </a:srgbClr>
                </a:outerShdw>
              </a:effectLst>
              <a:latin typeface="Comic Sans MS" pitchFamily="66" charset="0"/>
            </a:endParaRPr>
          </a:p>
        </p:txBody>
      </p:sp>
      <p:sp>
        <p:nvSpPr>
          <p:cNvPr id="14" name="13 - Συν"/>
          <p:cNvSpPr/>
          <p:nvPr/>
        </p:nvSpPr>
        <p:spPr>
          <a:xfrm>
            <a:off x="3620277" y="3511549"/>
            <a:ext cx="571504" cy="714380"/>
          </a:xfrm>
          <a:prstGeom prst="mathPlu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p:cNvSpPr/>
          <p:nvPr/>
        </p:nvSpPr>
        <p:spPr>
          <a:xfrm>
            <a:off x="1405699" y="3797301"/>
            <a:ext cx="1004673" cy="720650"/>
          </a:xfrm>
          <a:prstGeom prst="rect">
            <a:avLst/>
          </a:prstGeom>
          <a:solidFill>
            <a:srgbClr val="30303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Συν"/>
          <p:cNvSpPr/>
          <p:nvPr/>
        </p:nvSpPr>
        <p:spPr>
          <a:xfrm>
            <a:off x="7620805" y="3511549"/>
            <a:ext cx="571504" cy="714380"/>
          </a:xfrm>
          <a:prstGeom prst="mathPlu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 Διάγραμμα"/>
          <p:cNvGraphicFramePr/>
          <p:nvPr>
            <p:extLst>
              <p:ext uri="{D42A27DB-BD31-4B8C-83A1-F6EECF244321}">
                <p14:modId xmlns:p14="http://schemas.microsoft.com/office/powerpoint/2010/main" val="1284843016"/>
              </p:ext>
            </p:extLst>
          </p:nvPr>
        </p:nvGraphicFramePr>
        <p:xfrm>
          <a:off x="2" y="1439847"/>
          <a:ext cx="3960000"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13 - Εικόνα" descr="92670519_951344541951872_8150209049892225024_n.jpg"/>
          <p:cNvPicPr>
            <a:picLocks noChangeAspect="1"/>
          </p:cNvPicPr>
          <p:nvPr/>
        </p:nvPicPr>
        <p:blipFill>
          <a:blip r:embed="rId7" cstate="print"/>
          <a:srcRect l="28341" t="4635" r="32892"/>
          <a:stretch>
            <a:fillRect/>
          </a:stretch>
        </p:blipFill>
        <p:spPr>
          <a:xfrm>
            <a:off x="10406890" y="5083192"/>
            <a:ext cx="1691452" cy="2225665"/>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14 - Εικόνα" descr="92708341_2597143563730734_7465907097624903680_n.jpg"/>
          <p:cNvPicPr>
            <a:picLocks noChangeAspect="1"/>
          </p:cNvPicPr>
          <p:nvPr/>
        </p:nvPicPr>
        <p:blipFill>
          <a:blip r:embed="rId8" cstate="print"/>
          <a:srcRect l="33174" r="35762"/>
          <a:stretch>
            <a:fillRect/>
          </a:stretch>
        </p:blipFill>
        <p:spPr>
          <a:xfrm>
            <a:off x="8549499" y="5083192"/>
            <a:ext cx="1763437" cy="2225665"/>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15 - Εικόνα" descr="92966749_571209400155652_6589536321004371968_n.jpg"/>
          <p:cNvPicPr>
            <a:picLocks noChangeAspect="1"/>
          </p:cNvPicPr>
          <p:nvPr/>
        </p:nvPicPr>
        <p:blipFill>
          <a:blip r:embed="rId9" cstate="print"/>
          <a:srcRect l="30751" t="4604" r="27584"/>
          <a:stretch>
            <a:fillRect/>
          </a:stretch>
        </p:blipFill>
        <p:spPr>
          <a:xfrm>
            <a:off x="10406890" y="3154359"/>
            <a:ext cx="1691452" cy="1857388"/>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16 - Εικόνα" descr="92767902_881487402314491_1446056961043857408_n.jpg"/>
          <p:cNvPicPr>
            <a:picLocks noChangeAspect="1"/>
          </p:cNvPicPr>
          <p:nvPr/>
        </p:nvPicPr>
        <p:blipFill>
          <a:blip r:embed="rId10" cstate="print"/>
          <a:srcRect l="36410" r="33821" b="6016"/>
          <a:stretch>
            <a:fillRect/>
          </a:stretch>
        </p:blipFill>
        <p:spPr>
          <a:xfrm>
            <a:off x="8549501" y="3154359"/>
            <a:ext cx="1785949" cy="1857388"/>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19 - Εικόνα" descr="92699910_565406597718908_2627205080914329600_n.jpg"/>
          <p:cNvPicPr>
            <a:picLocks noChangeAspect="1"/>
          </p:cNvPicPr>
          <p:nvPr/>
        </p:nvPicPr>
        <p:blipFill>
          <a:blip r:embed="rId11" cstate="print"/>
          <a:srcRect l="7791" t="11137" r="2996" b="-337"/>
          <a:stretch>
            <a:fillRect/>
          </a:stretch>
        </p:blipFill>
        <p:spPr>
          <a:xfrm>
            <a:off x="8552340" y="0"/>
            <a:ext cx="3519637" cy="3060000"/>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20 - Εικόνα" descr="93013703_1574781206002713_1478670898285248512_n.jpg"/>
          <p:cNvPicPr>
            <a:picLocks noChangeAspect="1"/>
          </p:cNvPicPr>
          <p:nvPr/>
        </p:nvPicPr>
        <p:blipFill>
          <a:blip r:embed="rId12" cstate="print"/>
          <a:srcRect l="7369" t="254" r="24316"/>
          <a:stretch>
            <a:fillRect/>
          </a:stretch>
        </p:blipFill>
        <p:spPr>
          <a:xfrm>
            <a:off x="4263220" y="4"/>
            <a:ext cx="1000132" cy="3082921"/>
          </a:xfrm>
          <a:prstGeom prst="rect">
            <a:avLst/>
          </a:prstGeom>
          <a:solidFill>
            <a:srgbClr val="FFFFFF">
              <a:shade val="85000"/>
            </a:srgbClr>
          </a:solidFill>
          <a:ln w="88900" cap="sq">
            <a:solidFill>
              <a:srgbClr val="99663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21 - Εικόνα" descr="92760639_863708564096810_3032882458761625600_n.jpg"/>
          <p:cNvPicPr>
            <a:picLocks noChangeAspect="1"/>
          </p:cNvPicPr>
          <p:nvPr/>
        </p:nvPicPr>
        <p:blipFill>
          <a:blip r:embed="rId13" cstate="print"/>
          <a:srcRect l="23428" t="-660" r="7190"/>
          <a:stretch>
            <a:fillRect/>
          </a:stretch>
        </p:blipFill>
        <p:spPr>
          <a:xfrm>
            <a:off x="6406360" y="4"/>
            <a:ext cx="1071570" cy="3082921"/>
          </a:xfrm>
          <a:prstGeom prst="rect">
            <a:avLst/>
          </a:prstGeom>
          <a:solidFill>
            <a:srgbClr val="FFFFFF">
              <a:shade val="85000"/>
            </a:srgbClr>
          </a:solidFill>
          <a:ln w="88900" cap="sq">
            <a:solidFill>
              <a:srgbClr val="99663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23 - Εικόνα" descr="92844970_566100560695899_313929630794907648_n.jpg"/>
          <p:cNvPicPr>
            <a:picLocks noChangeAspect="1"/>
          </p:cNvPicPr>
          <p:nvPr/>
        </p:nvPicPr>
        <p:blipFill>
          <a:blip r:embed="rId14" cstate="print"/>
          <a:srcRect t="-1216" r="18861" b="4691"/>
          <a:stretch>
            <a:fillRect/>
          </a:stretch>
        </p:blipFill>
        <p:spPr>
          <a:xfrm>
            <a:off x="7477935" y="4"/>
            <a:ext cx="998449" cy="3082921"/>
          </a:xfrm>
          <a:prstGeom prst="rect">
            <a:avLst/>
          </a:prstGeom>
          <a:solidFill>
            <a:srgbClr val="FFFFFF">
              <a:shade val="85000"/>
            </a:srgbClr>
          </a:solidFill>
          <a:ln w="88900" cap="sq">
            <a:solidFill>
              <a:srgbClr val="99663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24 - Εικόνα" descr="93570808_584328875764536_3399815722610720768_n.jpg"/>
          <p:cNvPicPr>
            <a:picLocks noChangeAspect="1"/>
          </p:cNvPicPr>
          <p:nvPr/>
        </p:nvPicPr>
        <p:blipFill>
          <a:blip r:embed="rId15" cstate="print"/>
          <a:srcRect l="23740" t="5885" r="6373" b="-1828"/>
          <a:stretch>
            <a:fillRect/>
          </a:stretch>
        </p:blipFill>
        <p:spPr>
          <a:xfrm>
            <a:off x="5334790" y="4"/>
            <a:ext cx="1000132" cy="3082921"/>
          </a:xfrm>
          <a:prstGeom prst="rect">
            <a:avLst/>
          </a:prstGeom>
          <a:solidFill>
            <a:srgbClr val="FFFFFF">
              <a:shade val="85000"/>
            </a:srgbClr>
          </a:solidFill>
          <a:ln w="88900" cap="sq">
            <a:solidFill>
              <a:srgbClr val="99663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25 - Εικόνα" descr="92704923_222335072189548_2968316511753601024_n.jpg"/>
          <p:cNvPicPr>
            <a:picLocks noChangeAspect="1"/>
          </p:cNvPicPr>
          <p:nvPr/>
        </p:nvPicPr>
        <p:blipFill>
          <a:blip r:embed="rId16" cstate="print"/>
          <a:srcRect l="5281" t="12414" r="10220"/>
          <a:stretch>
            <a:fillRect/>
          </a:stretch>
        </p:blipFill>
        <p:spPr>
          <a:xfrm>
            <a:off x="4263220" y="3154361"/>
            <a:ext cx="2214578" cy="4154491"/>
          </a:xfrm>
          <a:prstGeom prst="rect">
            <a:avLst/>
          </a:prstGeom>
          <a:solidFill>
            <a:srgbClr val="FFFFFF">
              <a:shade val="85000"/>
            </a:srgbClr>
          </a:solidFill>
          <a:ln w="88900" cap="sq">
            <a:solidFill>
              <a:srgbClr val="C25CB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26 - Εικόνα" descr="92676685_219128256016317_5751084324581539840_n.jpg"/>
          <p:cNvPicPr>
            <a:picLocks noChangeAspect="1"/>
          </p:cNvPicPr>
          <p:nvPr/>
        </p:nvPicPr>
        <p:blipFill>
          <a:blip r:embed="rId17" cstate="print"/>
          <a:srcRect t="18457"/>
          <a:stretch>
            <a:fillRect/>
          </a:stretch>
        </p:blipFill>
        <p:spPr>
          <a:xfrm>
            <a:off x="6334922" y="3154361"/>
            <a:ext cx="2143140" cy="4154491"/>
          </a:xfrm>
          <a:prstGeom prst="rect">
            <a:avLst/>
          </a:prstGeom>
          <a:solidFill>
            <a:srgbClr val="FFFFFF">
              <a:shade val="85000"/>
            </a:srgbClr>
          </a:solidFill>
          <a:ln w="88900" cap="sq">
            <a:solidFill>
              <a:srgbClr val="C25CB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 name="30 - TextBox"/>
          <p:cNvSpPr txBox="1"/>
          <p:nvPr/>
        </p:nvSpPr>
        <p:spPr>
          <a:xfrm>
            <a:off x="262691" y="511156"/>
            <a:ext cx="3496470" cy="646331"/>
          </a:xfrm>
          <a:prstGeom prst="rect">
            <a:avLst/>
          </a:prstGeom>
          <a:noFill/>
        </p:spPr>
        <p:txBody>
          <a:bodyPr wrap="none" rtlCol="0">
            <a:spAutoFit/>
          </a:bodyPr>
          <a:lstStyle/>
          <a:p>
            <a:r>
              <a:rPr lang="en-US" sz="3600" i="1" u="sng" dirty="0" smtClean="0">
                <a:solidFill>
                  <a:schemeClr val="bg1"/>
                </a:solidFill>
                <a:effectLst>
                  <a:outerShdw blurRad="38100" dist="38100" dir="2700000" algn="tl">
                    <a:srgbClr val="000000">
                      <a:alpha val="43137"/>
                    </a:srgbClr>
                  </a:outerShdw>
                </a:effectLst>
                <a:latin typeface="Bauhaus 93" pitchFamily="82" charset="0"/>
              </a:rPr>
              <a:t>Let’s warm up…</a:t>
            </a:r>
            <a:endParaRPr lang="el-GR" sz="3600" i="1" u="sng" dirty="0">
              <a:solidFill>
                <a:schemeClr val="bg1"/>
              </a:solidFill>
              <a:effectLst>
                <a:outerShdw blurRad="38100" dist="38100" dir="2700000" algn="tl">
                  <a:srgbClr val="000000">
                    <a:alpha val="43137"/>
                  </a:srgbClr>
                </a:outerShdw>
              </a:effectLst>
              <a:latin typeface="Comic Sans MS" pitchFamily="66" charset="0"/>
            </a:endParaRPr>
          </a:p>
        </p:txBody>
      </p:sp>
      <p:sp>
        <p:nvSpPr>
          <p:cNvPr id="35" name="34 - TextBox"/>
          <p:cNvSpPr txBox="1"/>
          <p:nvPr/>
        </p:nvSpPr>
        <p:spPr>
          <a:xfrm>
            <a:off x="2763021" y="3440111"/>
            <a:ext cx="596638" cy="461665"/>
          </a:xfrm>
          <a:prstGeom prst="rect">
            <a:avLst/>
          </a:prstGeom>
          <a:noFill/>
        </p:spPr>
        <p:txBody>
          <a:bodyPr wrap="none" rtlCol="0">
            <a:spAutoFit/>
          </a:bodyPr>
          <a:lstStyle/>
          <a:p>
            <a:r>
              <a:rPr lang="el-GR" sz="2400" b="1" dirty="0" smtClean="0">
                <a:solidFill>
                  <a:schemeClr val="bg1"/>
                </a:solidFill>
                <a:effectLst>
                  <a:outerShdw blurRad="38100" dist="38100" dir="2700000" algn="tl">
                    <a:srgbClr val="000000">
                      <a:alpha val="43137"/>
                    </a:srgbClr>
                  </a:outerShdw>
                </a:effectLst>
                <a:latin typeface="Comic Sans MS" pitchFamily="66" charset="0"/>
              </a:rPr>
              <a:t>(1)</a:t>
            </a:r>
            <a:endParaRPr lang="el-GR" sz="2400" b="1" dirty="0">
              <a:solidFill>
                <a:schemeClr val="bg1"/>
              </a:solidFill>
              <a:effectLst>
                <a:outerShdw blurRad="38100" dist="38100" dir="2700000" algn="tl">
                  <a:srgbClr val="000000">
                    <a:alpha val="43137"/>
                  </a:srgbClr>
                </a:outerShdw>
              </a:effectLst>
              <a:latin typeface="Comic Sans MS" pitchFamily="66" charset="0"/>
            </a:endParaRPr>
          </a:p>
        </p:txBody>
      </p:sp>
      <p:sp>
        <p:nvSpPr>
          <p:cNvPr id="36" name="35 - TextBox"/>
          <p:cNvSpPr txBox="1"/>
          <p:nvPr/>
        </p:nvSpPr>
        <p:spPr>
          <a:xfrm>
            <a:off x="2763021" y="4368805"/>
            <a:ext cx="596638" cy="461665"/>
          </a:xfrm>
          <a:prstGeom prst="rect">
            <a:avLst/>
          </a:prstGeom>
          <a:noFill/>
        </p:spPr>
        <p:txBody>
          <a:bodyPr wrap="none" rtlCol="0">
            <a:spAutoFit/>
          </a:bodyPr>
          <a:lstStyle/>
          <a:p>
            <a:r>
              <a:rPr lang="el-GR" sz="2400" b="1" dirty="0" smtClean="0">
                <a:solidFill>
                  <a:schemeClr val="bg1"/>
                </a:solidFill>
                <a:effectLst>
                  <a:outerShdw blurRad="38100" dist="38100" dir="2700000" algn="tl">
                    <a:srgbClr val="000000">
                      <a:alpha val="43137"/>
                    </a:srgbClr>
                  </a:outerShdw>
                </a:effectLst>
                <a:latin typeface="Comic Sans MS" pitchFamily="66" charset="0"/>
              </a:rPr>
              <a:t>(2)</a:t>
            </a:r>
            <a:endParaRPr lang="el-GR" sz="2400" b="1" dirty="0">
              <a:solidFill>
                <a:schemeClr val="bg1"/>
              </a:solidFill>
              <a:effectLst>
                <a:outerShdw blurRad="38100" dist="38100" dir="2700000" algn="tl">
                  <a:srgbClr val="000000">
                    <a:alpha val="43137"/>
                  </a:srgbClr>
                </a:outerShdw>
              </a:effectLst>
              <a:latin typeface="Comic Sans MS" pitchFamily="66" charset="0"/>
            </a:endParaRPr>
          </a:p>
        </p:txBody>
      </p:sp>
      <p:sp>
        <p:nvSpPr>
          <p:cNvPr id="37" name="36 - TextBox"/>
          <p:cNvSpPr txBox="1"/>
          <p:nvPr/>
        </p:nvSpPr>
        <p:spPr>
          <a:xfrm>
            <a:off x="405567" y="4368805"/>
            <a:ext cx="596638" cy="461665"/>
          </a:xfrm>
          <a:prstGeom prst="rect">
            <a:avLst/>
          </a:prstGeom>
          <a:noFill/>
        </p:spPr>
        <p:txBody>
          <a:bodyPr wrap="none" rtlCol="0">
            <a:spAutoFit/>
          </a:bodyPr>
          <a:lstStyle/>
          <a:p>
            <a:r>
              <a:rPr lang="el-GR" sz="2400" b="1" dirty="0" smtClean="0">
                <a:solidFill>
                  <a:schemeClr val="bg1"/>
                </a:solidFill>
                <a:effectLst>
                  <a:outerShdw blurRad="38100" dist="38100" dir="2700000" algn="tl">
                    <a:srgbClr val="000000">
                      <a:alpha val="43137"/>
                    </a:srgbClr>
                  </a:outerShdw>
                </a:effectLst>
                <a:latin typeface="Comic Sans MS" pitchFamily="66" charset="0"/>
              </a:rPr>
              <a:t>(3)</a:t>
            </a:r>
            <a:endParaRPr lang="el-GR" sz="2400" b="1" dirty="0">
              <a:solidFill>
                <a:schemeClr val="bg1"/>
              </a:solidFill>
              <a:effectLst>
                <a:outerShdw blurRad="38100" dist="38100" dir="2700000" algn="tl">
                  <a:srgbClr val="000000">
                    <a:alpha val="43137"/>
                  </a:srgbClr>
                </a:outerShdw>
              </a:effectLst>
              <a:latin typeface="Comic Sans MS" pitchFamily="66" charset="0"/>
            </a:endParaRPr>
          </a:p>
        </p:txBody>
      </p:sp>
      <p:sp>
        <p:nvSpPr>
          <p:cNvPr id="39" name="38 - TextBox"/>
          <p:cNvSpPr txBox="1"/>
          <p:nvPr/>
        </p:nvSpPr>
        <p:spPr>
          <a:xfrm>
            <a:off x="405567" y="3440111"/>
            <a:ext cx="596638" cy="461665"/>
          </a:xfrm>
          <a:prstGeom prst="rect">
            <a:avLst/>
          </a:prstGeom>
          <a:noFill/>
        </p:spPr>
        <p:txBody>
          <a:bodyPr wrap="none" rtlCol="0">
            <a:spAutoFit/>
          </a:bodyPr>
          <a:lstStyle/>
          <a:p>
            <a:r>
              <a:rPr lang="el-GR" sz="2400" b="1" dirty="0" smtClean="0">
                <a:solidFill>
                  <a:schemeClr val="bg1"/>
                </a:solidFill>
                <a:effectLst>
                  <a:outerShdw blurRad="38100" dist="38100" dir="2700000" algn="tl">
                    <a:srgbClr val="000000">
                      <a:alpha val="43137"/>
                    </a:srgbClr>
                  </a:outerShdw>
                </a:effectLst>
                <a:latin typeface="Comic Sans MS" pitchFamily="66" charset="0"/>
              </a:rPr>
              <a:t>(4)</a:t>
            </a:r>
            <a:endParaRPr lang="el-GR" sz="2400" b="1"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Διάγραμμα"/>
          <p:cNvGraphicFramePr/>
          <p:nvPr>
            <p:extLst>
              <p:ext uri="{D42A27DB-BD31-4B8C-83A1-F6EECF244321}">
                <p14:modId xmlns:p14="http://schemas.microsoft.com/office/powerpoint/2010/main" val="3015307798"/>
              </p:ext>
            </p:extLst>
          </p:nvPr>
        </p:nvGraphicFramePr>
        <p:xfrm>
          <a:off x="0" y="1654166"/>
          <a:ext cx="4032780" cy="5188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7 - Εικόνα" descr="92724876_669512410511081_1790800851883786240_n.jpg"/>
          <p:cNvPicPr>
            <a:picLocks noChangeAspect="1"/>
          </p:cNvPicPr>
          <p:nvPr/>
        </p:nvPicPr>
        <p:blipFill>
          <a:blip r:embed="rId7"/>
          <a:srcRect l="14622" r="23782" b="5826"/>
          <a:stretch>
            <a:fillRect/>
          </a:stretch>
        </p:blipFill>
        <p:spPr>
          <a:xfrm>
            <a:off x="10049700" y="4"/>
            <a:ext cx="2048640" cy="3797301"/>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8 - Εικόνα" descr="92818304_539298663671670_2234839911251312640_n.jpg"/>
          <p:cNvPicPr>
            <a:picLocks noChangeAspect="1"/>
          </p:cNvPicPr>
          <p:nvPr/>
        </p:nvPicPr>
        <p:blipFill>
          <a:blip r:embed="rId8"/>
          <a:srcRect l="22321" r="8482" b="6249"/>
          <a:stretch>
            <a:fillRect/>
          </a:stretch>
        </p:blipFill>
        <p:spPr>
          <a:xfrm>
            <a:off x="7906560" y="1"/>
            <a:ext cx="2071702" cy="3808388"/>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9 - TextBox"/>
          <p:cNvSpPr txBox="1"/>
          <p:nvPr/>
        </p:nvSpPr>
        <p:spPr>
          <a:xfrm>
            <a:off x="7" y="582598"/>
            <a:ext cx="4031873" cy="584775"/>
          </a:xfrm>
          <a:prstGeom prst="rect">
            <a:avLst/>
          </a:prstGeom>
          <a:noFill/>
        </p:spPr>
        <p:txBody>
          <a:bodyPr wrap="none" rtlCol="0">
            <a:spAutoFit/>
          </a:bodyPr>
          <a:lstStyle/>
          <a:p>
            <a:r>
              <a:rPr lang="en-US" sz="3200" i="1" u="sng" dirty="0" smtClean="0">
                <a:solidFill>
                  <a:schemeClr val="bg1"/>
                </a:solidFill>
                <a:effectLst>
                  <a:outerShdw blurRad="38100" dist="38100" dir="2700000" algn="tl">
                    <a:srgbClr val="000000">
                      <a:alpha val="43137"/>
                    </a:srgbClr>
                  </a:outerShdw>
                </a:effectLst>
                <a:latin typeface="Bauhaus 93" pitchFamily="82" charset="0"/>
              </a:rPr>
              <a:t>Let’s  stretching up…</a:t>
            </a:r>
            <a:endParaRPr lang="el-GR" sz="3200" i="1" u="sng" dirty="0">
              <a:solidFill>
                <a:schemeClr val="bg1"/>
              </a:solidFill>
              <a:effectLst>
                <a:outerShdw blurRad="38100" dist="38100" dir="2700000" algn="tl">
                  <a:srgbClr val="000000">
                    <a:alpha val="43137"/>
                  </a:srgbClr>
                </a:outerShdw>
              </a:effectLst>
            </a:endParaRPr>
          </a:p>
        </p:txBody>
      </p:sp>
      <p:pic>
        <p:nvPicPr>
          <p:cNvPr id="13" name="12 - Εικόνα" descr="92667748_214173799866254_5264444979253608448_n.jpg"/>
          <p:cNvPicPr>
            <a:picLocks noChangeAspect="1"/>
          </p:cNvPicPr>
          <p:nvPr/>
        </p:nvPicPr>
        <p:blipFill>
          <a:blip r:embed="rId9" cstate="print"/>
          <a:srcRect l="34468" t="12857" r="37057" b="5039"/>
          <a:stretch>
            <a:fillRect/>
          </a:stretch>
        </p:blipFill>
        <p:spPr>
          <a:xfrm>
            <a:off x="4191784" y="4"/>
            <a:ext cx="1714512" cy="3797301"/>
          </a:xfrm>
          <a:prstGeom prst="rect">
            <a:avLst/>
          </a:prstGeom>
          <a:solidFill>
            <a:srgbClr val="FFFFFF">
              <a:shade val="85000"/>
            </a:srgbClr>
          </a:solidFill>
          <a:ln w="88900" cap="sq">
            <a:solidFill>
              <a:srgbClr val="99663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13 - Εικόνα" descr="93709801_570155903601367_5464483828389117952_n.jpg"/>
          <p:cNvPicPr>
            <a:picLocks noChangeAspect="1"/>
          </p:cNvPicPr>
          <p:nvPr/>
        </p:nvPicPr>
        <p:blipFill>
          <a:blip r:embed="rId10" cstate="print"/>
          <a:srcRect l="40293" t="9926" r="31232" b="3084"/>
          <a:stretch>
            <a:fillRect/>
          </a:stretch>
        </p:blipFill>
        <p:spPr>
          <a:xfrm>
            <a:off x="5977731" y="4"/>
            <a:ext cx="1857389" cy="3797301"/>
          </a:xfrm>
          <a:prstGeom prst="rect">
            <a:avLst/>
          </a:prstGeom>
          <a:solidFill>
            <a:srgbClr val="FFFFFF">
              <a:shade val="85000"/>
            </a:srgbClr>
          </a:solidFill>
          <a:ln w="88900" cap="sq">
            <a:solidFill>
              <a:srgbClr val="99663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14 - TextBox"/>
          <p:cNvSpPr txBox="1"/>
          <p:nvPr/>
        </p:nvSpPr>
        <p:spPr>
          <a:xfrm>
            <a:off x="2834459" y="3511549"/>
            <a:ext cx="596638" cy="461665"/>
          </a:xfrm>
          <a:prstGeom prst="rect">
            <a:avLst/>
          </a:prstGeom>
          <a:noFill/>
        </p:spPr>
        <p:txBody>
          <a:bodyPr wrap="none" rtlCol="0">
            <a:spAutoFit/>
          </a:bodyPr>
          <a:lstStyle/>
          <a:p>
            <a:r>
              <a:rPr lang="el-GR" sz="2400" b="1" dirty="0" smtClean="0">
                <a:solidFill>
                  <a:schemeClr val="bg1"/>
                </a:solidFill>
                <a:effectLst>
                  <a:outerShdw blurRad="38100" dist="38100" dir="2700000" algn="tl">
                    <a:srgbClr val="000000">
                      <a:alpha val="43137"/>
                    </a:srgbClr>
                  </a:outerShdw>
                </a:effectLst>
                <a:latin typeface="Comic Sans MS" pitchFamily="66" charset="0"/>
              </a:rPr>
              <a:t>(5)</a:t>
            </a:r>
            <a:endParaRPr lang="el-GR" sz="2400" b="1" dirty="0">
              <a:solidFill>
                <a:schemeClr val="bg1"/>
              </a:solidFill>
              <a:effectLst>
                <a:outerShdw blurRad="38100" dist="38100" dir="2700000" algn="tl">
                  <a:srgbClr val="000000">
                    <a:alpha val="43137"/>
                  </a:srgbClr>
                </a:outerShdw>
              </a:effectLst>
              <a:latin typeface="Comic Sans MS" pitchFamily="66" charset="0"/>
            </a:endParaRPr>
          </a:p>
        </p:txBody>
      </p:sp>
      <p:sp>
        <p:nvSpPr>
          <p:cNvPr id="16" name="15 - TextBox"/>
          <p:cNvSpPr txBox="1"/>
          <p:nvPr/>
        </p:nvSpPr>
        <p:spPr>
          <a:xfrm>
            <a:off x="2834459" y="4368805"/>
            <a:ext cx="596638" cy="461665"/>
          </a:xfrm>
          <a:prstGeom prst="rect">
            <a:avLst/>
          </a:prstGeom>
          <a:noFill/>
        </p:spPr>
        <p:txBody>
          <a:bodyPr wrap="none" rtlCol="0">
            <a:spAutoFit/>
          </a:bodyPr>
          <a:lstStyle/>
          <a:p>
            <a:r>
              <a:rPr lang="el-GR" sz="2400" b="1" dirty="0" smtClean="0">
                <a:solidFill>
                  <a:schemeClr val="bg1"/>
                </a:solidFill>
                <a:effectLst>
                  <a:outerShdw blurRad="38100" dist="38100" dir="2700000" algn="tl">
                    <a:srgbClr val="000000">
                      <a:alpha val="43137"/>
                    </a:srgbClr>
                  </a:outerShdw>
                </a:effectLst>
                <a:latin typeface="Comic Sans MS" pitchFamily="66" charset="0"/>
              </a:rPr>
              <a:t>(6)</a:t>
            </a:r>
            <a:endParaRPr lang="el-GR" sz="2400" b="1" dirty="0">
              <a:solidFill>
                <a:schemeClr val="bg1"/>
              </a:solidFill>
              <a:effectLst>
                <a:outerShdw blurRad="38100" dist="38100" dir="2700000" algn="tl">
                  <a:srgbClr val="000000">
                    <a:alpha val="43137"/>
                  </a:srgbClr>
                </a:outerShdw>
              </a:effectLst>
              <a:latin typeface="Comic Sans MS" pitchFamily="66" charset="0"/>
            </a:endParaRPr>
          </a:p>
        </p:txBody>
      </p:sp>
      <p:sp>
        <p:nvSpPr>
          <p:cNvPr id="17" name="16 - TextBox"/>
          <p:cNvSpPr txBox="1"/>
          <p:nvPr/>
        </p:nvSpPr>
        <p:spPr>
          <a:xfrm>
            <a:off x="619881" y="3511549"/>
            <a:ext cx="596638" cy="461665"/>
          </a:xfrm>
          <a:prstGeom prst="rect">
            <a:avLst/>
          </a:prstGeom>
          <a:noFill/>
        </p:spPr>
        <p:txBody>
          <a:bodyPr wrap="none" rtlCol="0">
            <a:spAutoFit/>
          </a:bodyPr>
          <a:lstStyle/>
          <a:p>
            <a:r>
              <a:rPr lang="el-GR" sz="2400" b="1" dirty="0" smtClean="0">
                <a:solidFill>
                  <a:schemeClr val="bg1"/>
                </a:solidFill>
                <a:effectLst>
                  <a:outerShdw blurRad="38100" dist="38100" dir="2700000" algn="tl">
                    <a:srgbClr val="000000">
                      <a:alpha val="43137"/>
                    </a:srgbClr>
                  </a:outerShdw>
                </a:effectLst>
                <a:latin typeface="Comic Sans MS" pitchFamily="66" charset="0"/>
              </a:rPr>
              <a:t>(8)</a:t>
            </a:r>
            <a:endParaRPr lang="el-GR" sz="2400" b="1" dirty="0">
              <a:solidFill>
                <a:schemeClr val="bg1"/>
              </a:solidFill>
              <a:effectLst>
                <a:outerShdw blurRad="38100" dist="38100" dir="2700000" algn="tl">
                  <a:srgbClr val="000000">
                    <a:alpha val="43137"/>
                  </a:srgbClr>
                </a:outerShdw>
              </a:effectLst>
              <a:latin typeface="Comic Sans MS" pitchFamily="66" charset="0"/>
            </a:endParaRPr>
          </a:p>
        </p:txBody>
      </p:sp>
      <p:sp>
        <p:nvSpPr>
          <p:cNvPr id="18" name="17 - TextBox"/>
          <p:cNvSpPr txBox="1"/>
          <p:nvPr/>
        </p:nvSpPr>
        <p:spPr>
          <a:xfrm>
            <a:off x="619881" y="4368805"/>
            <a:ext cx="596638" cy="461665"/>
          </a:xfrm>
          <a:prstGeom prst="rect">
            <a:avLst/>
          </a:prstGeom>
          <a:noFill/>
        </p:spPr>
        <p:txBody>
          <a:bodyPr wrap="none" rtlCol="0">
            <a:spAutoFit/>
          </a:bodyPr>
          <a:lstStyle/>
          <a:p>
            <a:r>
              <a:rPr lang="el-GR" sz="2400" b="1" dirty="0" smtClean="0">
                <a:solidFill>
                  <a:schemeClr val="bg1"/>
                </a:solidFill>
                <a:latin typeface="Comic Sans MS" pitchFamily="66" charset="0"/>
              </a:rPr>
              <a:t>(7)</a:t>
            </a:r>
            <a:endParaRPr lang="el-GR" sz="2400" b="1" dirty="0">
              <a:solidFill>
                <a:schemeClr val="bg1"/>
              </a:solidFill>
              <a:latin typeface="Comic Sans MS" pitchFamily="66" charset="0"/>
            </a:endParaRPr>
          </a:p>
        </p:txBody>
      </p:sp>
      <p:pic>
        <p:nvPicPr>
          <p:cNvPr id="19" name="18 - Εικόνα" descr="marianna2.jpg"/>
          <p:cNvPicPr>
            <a:picLocks noChangeAspect="1"/>
          </p:cNvPicPr>
          <p:nvPr/>
        </p:nvPicPr>
        <p:blipFill>
          <a:blip r:embed="rId11"/>
          <a:srcRect l="22198" t="31429" b="19700"/>
          <a:stretch>
            <a:fillRect/>
          </a:stretch>
        </p:blipFill>
        <p:spPr>
          <a:xfrm>
            <a:off x="10049697" y="3868739"/>
            <a:ext cx="2048641" cy="3440111"/>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19 - Εικόνα" descr="marianna3.jpg"/>
          <p:cNvPicPr>
            <a:picLocks noChangeAspect="1"/>
          </p:cNvPicPr>
          <p:nvPr/>
        </p:nvPicPr>
        <p:blipFill>
          <a:blip r:embed="rId12"/>
          <a:srcRect l="4822" t="30452" r="11772" b="19700"/>
          <a:stretch>
            <a:fillRect/>
          </a:stretch>
        </p:blipFill>
        <p:spPr>
          <a:xfrm>
            <a:off x="7906557" y="3868739"/>
            <a:ext cx="2094744" cy="3440111"/>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20 - Εικόνα" descr="marianna1.jpg"/>
          <p:cNvPicPr>
            <a:picLocks noChangeAspect="1"/>
          </p:cNvPicPr>
          <p:nvPr/>
        </p:nvPicPr>
        <p:blipFill>
          <a:blip r:embed="rId13"/>
          <a:srcRect l="3084" t="26542" r="3084" b="30452"/>
          <a:stretch>
            <a:fillRect/>
          </a:stretch>
        </p:blipFill>
        <p:spPr>
          <a:xfrm>
            <a:off x="4191781" y="3868738"/>
            <a:ext cx="3643338" cy="3440111"/>
          </a:xfrm>
          <a:prstGeom prst="rect">
            <a:avLst/>
          </a:prstGeom>
          <a:solidFill>
            <a:srgbClr val="FFFFFF">
              <a:shade val="85000"/>
            </a:srgbClr>
          </a:solidFill>
          <a:ln w="88900" cap="sq">
            <a:solidFill>
              <a:srgbClr val="FF33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Τίτλος"/>
          <p:cNvSpPr>
            <a:spLocks noGrp="1"/>
          </p:cNvSpPr>
          <p:nvPr>
            <p:ph type="title"/>
          </p:nvPr>
        </p:nvSpPr>
        <p:spPr>
          <a:xfrm>
            <a:off x="4" y="0"/>
            <a:ext cx="9880311" cy="725467"/>
          </a:xfrm>
        </p:spPr>
        <p:txBody>
          <a:bodyPr>
            <a:noAutofit/>
          </a:bodyPr>
          <a:lstStyle/>
          <a:p>
            <a:r>
              <a:rPr lang="el-GR" sz="4000" b="1" i="1" u="sng" dirty="0" smtClean="0">
                <a:solidFill>
                  <a:srgbClr val="C00000"/>
                </a:solidFill>
                <a:effectLst>
                  <a:outerShdw blurRad="38100" dist="38100" dir="2700000" algn="tl">
                    <a:srgbClr val="000000">
                      <a:alpha val="43137"/>
                    </a:srgbClr>
                  </a:outerShdw>
                </a:effectLst>
                <a:latin typeface="Arial Black" pitchFamily="34" charset="0"/>
              </a:rPr>
              <a:t>ΚΑΘΙΣΜΑΤΑ ΜΕ ΣΑΚΙΔΙΟ/ΤΣΑΝΤΑ</a:t>
            </a:r>
            <a:endParaRPr lang="el-GR" sz="4000" b="1" i="1" u="sng" dirty="0">
              <a:solidFill>
                <a:srgbClr val="C00000"/>
              </a:solidFill>
              <a:effectLst>
                <a:outerShdw blurRad="38100" dist="38100" dir="2700000" algn="tl">
                  <a:srgbClr val="000000">
                    <a:alpha val="43137"/>
                  </a:srgbClr>
                </a:outerShdw>
              </a:effectLst>
              <a:latin typeface="Arial Black" pitchFamily="34" charset="0"/>
            </a:endParaRPr>
          </a:p>
        </p:txBody>
      </p:sp>
      <p:pic>
        <p:nvPicPr>
          <p:cNvPr id="17" name="16 - Θέση περιεχομένου" descr="93006215_822437998167161_3294186332020015104_n.jpg"/>
          <p:cNvPicPr>
            <a:picLocks noGrp="1" noChangeAspect="1"/>
          </p:cNvPicPr>
          <p:nvPr>
            <p:ph sz="half" idx="1"/>
          </p:nvPr>
        </p:nvPicPr>
        <p:blipFill>
          <a:blip r:embed="rId2"/>
          <a:srcRect l="17168" t="5742" r="10839" b="13183"/>
          <a:stretch>
            <a:fillRect/>
          </a:stretch>
        </p:blipFill>
        <p:spPr>
          <a:xfrm>
            <a:off x="0" y="868343"/>
            <a:ext cx="2357455" cy="3500462"/>
          </a:xfrm>
        </p:spPr>
      </p:pic>
      <p:pic>
        <p:nvPicPr>
          <p:cNvPr id="19" name="18 - Εικόνα" descr="92978917_274634666860409_1365138699150426112_n.jpg"/>
          <p:cNvPicPr>
            <a:picLocks noChangeAspect="1"/>
          </p:cNvPicPr>
          <p:nvPr/>
        </p:nvPicPr>
        <p:blipFill>
          <a:blip r:embed="rId3"/>
          <a:srcRect l="18906" t="31277" r="10870" b="7819"/>
          <a:stretch>
            <a:fillRect/>
          </a:stretch>
        </p:blipFill>
        <p:spPr>
          <a:xfrm>
            <a:off x="977071" y="4227160"/>
            <a:ext cx="2571768" cy="3081690"/>
          </a:xfrm>
          <a:prstGeom prst="rect">
            <a:avLst/>
          </a:prstGeom>
        </p:spPr>
      </p:pic>
      <p:sp>
        <p:nvSpPr>
          <p:cNvPr id="13" name="12 - Διπλωμένη γωνία"/>
          <p:cNvSpPr/>
          <p:nvPr/>
        </p:nvSpPr>
        <p:spPr>
          <a:xfrm>
            <a:off x="4834723" y="654029"/>
            <a:ext cx="7263615" cy="6215106"/>
          </a:xfrm>
          <a:prstGeom prst="foldedCorner">
            <a:avLst>
              <a:gd name="adj" fmla="val 27200"/>
            </a:avLst>
          </a:prstGeom>
          <a:solidFill>
            <a:schemeClr val="accent6">
              <a:lumMod val="60000"/>
              <a:lumOff val="40000"/>
            </a:schemeClr>
          </a:solidFill>
          <a:ln>
            <a:solidFill>
              <a:schemeClr val="accent6">
                <a:lumMod val="60000"/>
                <a:lumOff val="4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C00000"/>
              </a:buClr>
              <a:buSzPct val="110000"/>
            </a:pPr>
            <a:endParaRPr lang="el-GR" b="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22" name="21 - TextBox"/>
          <p:cNvSpPr txBox="1"/>
          <p:nvPr/>
        </p:nvSpPr>
        <p:spPr>
          <a:xfrm>
            <a:off x="4977600" y="725468"/>
            <a:ext cx="6929486" cy="6301725"/>
          </a:xfrm>
          <a:prstGeom prst="rect">
            <a:avLst/>
          </a:prstGeom>
          <a:noFill/>
        </p:spPr>
        <p:txBody>
          <a:bodyPr wrap="square" rtlCol="0">
            <a:spAutoFit/>
          </a:bodyPr>
          <a:lstStyle/>
          <a:p>
            <a:pPr>
              <a:buClr>
                <a:srgbClr val="C00000"/>
              </a:buClr>
              <a:buSzPct val="110000"/>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Σκοπός:</a:t>
            </a:r>
            <a:r>
              <a:rPr lang="el-GR" sz="2900" b="1" dirty="0" smtClean="0">
                <a:solidFill>
                  <a:srgbClr val="FF9900"/>
                </a:solidFill>
                <a:effectLst>
                  <a:outerShdw blurRad="38100" dist="38100" dir="2700000" algn="tl">
                    <a:srgbClr val="000000">
                      <a:alpha val="43137"/>
                    </a:srgbClr>
                  </a:outerShdw>
                </a:effectLst>
                <a:latin typeface="Calibri" pitchFamily="34" charset="0"/>
              </a:rPr>
              <a:t> </a:t>
            </a:r>
            <a:r>
              <a:rPr lang="el-GR" b="1" dirty="0" smtClean="0">
                <a:solidFill>
                  <a:schemeClr val="bg1"/>
                </a:solidFill>
                <a:effectLst>
                  <a:outerShdw blurRad="38100" dist="38100" dir="2700000" algn="tl">
                    <a:srgbClr val="000000">
                      <a:alpha val="43137"/>
                    </a:srgbClr>
                  </a:outerShdw>
                </a:effectLst>
                <a:latin typeface="Calibri" pitchFamily="34" charset="0"/>
              </a:rPr>
              <a:t>ενδυνάμωση μηρών, γλουτών και ραχιαίων</a:t>
            </a:r>
            <a:endParaRPr lang="en-US" b="1" dirty="0" smtClean="0">
              <a:solidFill>
                <a:schemeClr val="bg1"/>
              </a:solidFill>
              <a:effectLst>
                <a:outerShdw blurRad="38100" dist="38100" dir="2700000" algn="tl">
                  <a:srgbClr val="000000">
                    <a:alpha val="43137"/>
                  </a:srgbClr>
                </a:outerShdw>
              </a:effectLst>
              <a:latin typeface="Calibri" pitchFamily="34" charset="0"/>
            </a:endParaRPr>
          </a:p>
          <a:p>
            <a:pPr>
              <a:lnSpc>
                <a:spcPts val="1100"/>
              </a:lnSpc>
              <a:buClr>
                <a:srgbClr val="C00000"/>
              </a:buClr>
              <a:buSzPct val="110000"/>
              <a:buFont typeface="Wingdings" pitchFamily="2" charset="2"/>
              <a:buChar char="q"/>
            </a:pPr>
            <a:endParaRPr lang="en-US" b="1" dirty="0" smtClean="0">
              <a:solidFill>
                <a:schemeClr val="bg1"/>
              </a:solidFill>
              <a:effectLst>
                <a:outerShdw blurRad="38100" dist="38100" dir="2700000" algn="tl">
                  <a:srgbClr val="000000">
                    <a:alpha val="43137"/>
                  </a:srgbClr>
                </a:outerShdw>
              </a:effectLst>
              <a:latin typeface="Calibri" pitchFamily="34" charset="0"/>
            </a:endParaRPr>
          </a:p>
          <a:p>
            <a:pPr>
              <a:buClr>
                <a:srgbClr val="C00000"/>
              </a:buClr>
              <a:buSzPct val="110000"/>
              <a:buFont typeface="Wingdings" pitchFamily="2" charset="2"/>
              <a:buChar char="q"/>
            </a:pPr>
            <a:r>
              <a:rPr lang="el-GR" sz="2800" b="1" dirty="0" smtClean="0">
                <a:solidFill>
                  <a:schemeClr val="bg1"/>
                </a:solidFill>
                <a:effectLst>
                  <a:outerShdw blurRad="38100" dist="38100" dir="2700000" algn="tl">
                    <a:srgbClr val="000000">
                      <a:alpha val="43137"/>
                    </a:srgbClr>
                  </a:outerShdw>
                </a:effectLst>
                <a:latin typeface="Calibri" pitchFamily="34" charset="0"/>
              </a:rPr>
              <a:t> </a:t>
            </a:r>
            <a:r>
              <a:rPr lang="el-GR" sz="2900" b="1" i="1" u="sng" dirty="0" smtClean="0">
                <a:solidFill>
                  <a:srgbClr val="FF9900"/>
                </a:solidFill>
                <a:effectLst>
                  <a:outerShdw blurRad="38100" dist="38100" dir="2700000" algn="tl">
                    <a:srgbClr val="000000">
                      <a:alpha val="43137"/>
                    </a:srgbClr>
                  </a:outerShdw>
                </a:effectLst>
                <a:latin typeface="Calibri" pitchFamily="34" charset="0"/>
              </a:rPr>
              <a:t>Θέση:</a:t>
            </a:r>
            <a:r>
              <a:rPr lang="el-GR" sz="2900" b="1" i="1" u="sng" dirty="0" smtClean="0">
                <a:solidFill>
                  <a:schemeClr val="bg1"/>
                </a:solidFill>
                <a:effectLst>
                  <a:outerShdw blurRad="38100" dist="38100" dir="2700000" algn="tl">
                    <a:srgbClr val="000000">
                      <a:alpha val="43137"/>
                    </a:srgbClr>
                  </a:outerShdw>
                </a:effectLst>
                <a:latin typeface="Calibri" pitchFamily="34" charset="0"/>
              </a:rPr>
              <a:t> </a:t>
            </a:r>
            <a:r>
              <a:rPr lang="el-GR" b="1" dirty="0" smtClean="0">
                <a:solidFill>
                  <a:schemeClr val="bg1"/>
                </a:solidFill>
                <a:effectLst>
                  <a:outerShdw blurRad="38100" dist="38100" dir="2700000" algn="tl">
                    <a:srgbClr val="000000">
                      <a:alpha val="43137"/>
                    </a:srgbClr>
                  </a:outerShdw>
                </a:effectLst>
                <a:latin typeface="Calibri" pitchFamily="34" charset="0"/>
              </a:rPr>
              <a:t>Σταθείτε με πέλματα στο άνοιγμα των ώμων και ίσια πλάτη </a:t>
            </a:r>
            <a:endParaRPr lang="en-US" b="1" dirty="0" smtClean="0">
              <a:solidFill>
                <a:schemeClr val="bg1"/>
              </a:solidFill>
              <a:effectLst>
                <a:outerShdw blurRad="38100" dist="38100" dir="2700000" algn="tl">
                  <a:srgbClr val="000000">
                    <a:alpha val="43137"/>
                  </a:srgbClr>
                </a:outerShdw>
              </a:effectLst>
              <a:latin typeface="Calibri" pitchFamily="34" charset="0"/>
            </a:endParaRPr>
          </a:p>
          <a:p>
            <a:pPr>
              <a:lnSpc>
                <a:spcPts val="1100"/>
              </a:lnSpc>
              <a:buClr>
                <a:srgbClr val="C00000"/>
              </a:buClr>
              <a:buSzPct val="110000"/>
              <a:buFont typeface="Wingdings" pitchFamily="2" charset="2"/>
              <a:buChar char="q"/>
            </a:pPr>
            <a:endParaRPr lang="en-US" b="1" u="sng" dirty="0" smtClean="0">
              <a:solidFill>
                <a:schemeClr val="bg1"/>
              </a:solidFill>
              <a:effectLst>
                <a:outerShdw blurRad="38100" dist="38100" dir="2700000" algn="tl">
                  <a:srgbClr val="000000">
                    <a:alpha val="43137"/>
                  </a:srgbClr>
                </a:outerShdw>
              </a:effectLst>
              <a:latin typeface="Calibri" pitchFamily="34" charset="0"/>
            </a:endParaRPr>
          </a:p>
          <a:p>
            <a:pPr>
              <a:buClr>
                <a:srgbClr val="C00000"/>
              </a:buClr>
              <a:buSzPct val="110000"/>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Εκτέλεση:</a:t>
            </a:r>
            <a:r>
              <a:rPr lang="el-GR" sz="2900" b="1" u="sng" dirty="0" smtClean="0">
                <a:solidFill>
                  <a:schemeClr val="bg1"/>
                </a:solidFill>
                <a:effectLst>
                  <a:outerShdw blurRad="38100" dist="38100" dir="2700000" algn="tl">
                    <a:srgbClr val="000000">
                      <a:alpha val="43137"/>
                    </a:srgbClr>
                  </a:outerShdw>
                </a:effectLst>
                <a:latin typeface="Calibri" pitchFamily="34" charset="0"/>
              </a:rPr>
              <a:t> </a:t>
            </a:r>
            <a:r>
              <a:rPr lang="el-GR" b="1" dirty="0" smtClean="0">
                <a:solidFill>
                  <a:schemeClr val="bg1"/>
                </a:solidFill>
                <a:effectLst>
                  <a:outerShdw blurRad="38100" dist="38100" dir="2700000" algn="tl">
                    <a:srgbClr val="000000">
                      <a:alpha val="43137"/>
                    </a:srgbClr>
                  </a:outerShdw>
                </a:effectLst>
                <a:latin typeface="Calibri" pitchFamily="34" charset="0"/>
              </a:rPr>
              <a:t>Από τη θέση που βρίσκεστε κατεβείτε σε κάθισμα. Τεντώστε τα χέρια μπροστά στο στήθος. Χαμηλώστε σαν να κάθεστε σε καρέκλα μέχρι να έρθει ο μηρός παράλληλα με το έδαφος. </a:t>
            </a:r>
            <a:endParaRPr lang="en-US" b="1" dirty="0" smtClean="0">
              <a:solidFill>
                <a:schemeClr val="bg1"/>
              </a:solidFill>
              <a:effectLst>
                <a:outerShdw blurRad="38100" dist="38100" dir="2700000" algn="tl">
                  <a:srgbClr val="000000">
                    <a:alpha val="43137"/>
                  </a:srgbClr>
                </a:outerShdw>
              </a:effectLst>
              <a:latin typeface="Calibri" pitchFamily="34" charset="0"/>
            </a:endParaRPr>
          </a:p>
          <a:p>
            <a:pPr>
              <a:lnSpc>
                <a:spcPts val="1100"/>
              </a:lnSpc>
              <a:buClr>
                <a:srgbClr val="C00000"/>
              </a:buClr>
              <a:buSzPct val="110000"/>
              <a:buFont typeface="Wingdings" pitchFamily="2" charset="2"/>
              <a:buChar char="q"/>
            </a:pPr>
            <a:endParaRPr lang="en-US" b="1" u="sng" dirty="0" smtClean="0">
              <a:solidFill>
                <a:srgbClr val="FF9900"/>
              </a:solidFill>
              <a:effectLst>
                <a:outerShdw blurRad="38100" dist="38100" dir="2700000" algn="tl">
                  <a:srgbClr val="000000">
                    <a:alpha val="43137"/>
                  </a:srgbClr>
                </a:outerShdw>
              </a:effectLst>
              <a:latin typeface="Calibri" pitchFamily="34" charset="0"/>
            </a:endParaRPr>
          </a:p>
          <a:p>
            <a:pPr>
              <a:buClr>
                <a:srgbClr val="C00000"/>
              </a:buClr>
              <a:buSzPct val="110000"/>
              <a:buFont typeface="Wingdings" pitchFamily="2" charset="2"/>
              <a:buChar char="q"/>
            </a:pPr>
            <a:r>
              <a:rPr lang="el-GR" sz="2900" b="1" i="1" u="sng" dirty="0" smtClean="0">
                <a:solidFill>
                  <a:srgbClr val="FF0000"/>
                </a:solidFill>
                <a:effectLst>
                  <a:outerShdw blurRad="38100" dist="38100" dir="2700000" algn="tl">
                    <a:srgbClr val="000000">
                      <a:alpha val="43137"/>
                    </a:srgbClr>
                  </a:outerShdw>
                </a:effectLst>
                <a:latin typeface="Calibri" pitchFamily="34" charset="0"/>
              </a:rPr>
              <a:t>Παρατηρήσεις: </a:t>
            </a:r>
            <a:r>
              <a:rPr lang="el-GR" b="1" dirty="0" smtClean="0">
                <a:solidFill>
                  <a:schemeClr val="bg1"/>
                </a:solidFill>
                <a:effectLst>
                  <a:outerShdw blurRad="38100" dist="38100" dir="2700000" algn="tl">
                    <a:srgbClr val="000000">
                      <a:alpha val="43137"/>
                    </a:srgbClr>
                  </a:outerShdw>
                </a:effectLst>
                <a:latin typeface="Calibri" pitchFamily="34" charset="0"/>
              </a:rPr>
              <a:t>Κρατήστε το βάρος στις φτέρνες και όχι στα δάχτυλα των ποδιών</a:t>
            </a:r>
            <a:r>
              <a:rPr lang="en-US" b="1" dirty="0" smtClean="0">
                <a:solidFill>
                  <a:schemeClr val="bg1"/>
                </a:solidFill>
                <a:effectLst>
                  <a:outerShdw blurRad="38100" dist="38100" dir="2700000" algn="tl">
                    <a:srgbClr val="000000">
                      <a:alpha val="43137"/>
                    </a:srgbClr>
                  </a:outerShdw>
                </a:effectLst>
                <a:latin typeface="Calibri" pitchFamily="34" charset="0"/>
              </a:rPr>
              <a:t> </a:t>
            </a:r>
            <a:r>
              <a:rPr lang="el-GR" b="1" dirty="0" smtClean="0">
                <a:solidFill>
                  <a:schemeClr val="bg1"/>
                </a:solidFill>
                <a:effectLst>
                  <a:outerShdw blurRad="38100" dist="38100" dir="2700000" algn="tl">
                    <a:srgbClr val="000000">
                      <a:alpha val="43137"/>
                    </a:srgbClr>
                  </a:outerShdw>
                </a:effectLst>
                <a:latin typeface="Calibri" pitchFamily="34" charset="0"/>
              </a:rPr>
              <a:t>σας. Τα γόνατα σας δεν πρέπει να ξεπερνούν τα δάχτυλα καθώς εκτελείτε το κάθισμα. Η μέση θα πρέπει να σχηματίζει καμπύλη ώστε να εξασφαλίζεται ο ευθειασμός της πλάτης</a:t>
            </a:r>
            <a:endParaRPr lang="en-US" b="1" dirty="0" smtClean="0">
              <a:solidFill>
                <a:schemeClr val="bg1"/>
              </a:solidFill>
              <a:effectLst>
                <a:outerShdw blurRad="38100" dist="38100" dir="2700000" algn="tl">
                  <a:srgbClr val="000000">
                    <a:alpha val="43137"/>
                  </a:srgbClr>
                </a:outerShdw>
              </a:effectLst>
              <a:latin typeface="Calibri" pitchFamily="34" charset="0"/>
            </a:endParaRPr>
          </a:p>
          <a:p>
            <a:pPr>
              <a:lnSpc>
                <a:spcPts val="1100"/>
              </a:lnSpc>
              <a:buClr>
                <a:srgbClr val="C00000"/>
              </a:buClr>
              <a:buSzPct val="110000"/>
              <a:buFont typeface="Wingdings" pitchFamily="2" charset="2"/>
              <a:buChar char="q"/>
            </a:pPr>
            <a:endParaRPr lang="en-US" b="1" dirty="0" smtClean="0">
              <a:solidFill>
                <a:schemeClr val="bg1"/>
              </a:solidFill>
              <a:effectLst>
                <a:outerShdw blurRad="38100" dist="38100" dir="2700000" algn="tl">
                  <a:srgbClr val="000000">
                    <a:alpha val="43137"/>
                  </a:srgbClr>
                </a:outerShdw>
              </a:effectLst>
              <a:latin typeface="Calibri" pitchFamily="34" charset="0"/>
            </a:endParaRPr>
          </a:p>
          <a:p>
            <a:pPr>
              <a:buClr>
                <a:srgbClr val="C00000"/>
              </a:buClr>
              <a:buSzPct val="110000"/>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Επαναλήψεις: </a:t>
            </a:r>
            <a:r>
              <a:rPr lang="el-GR" b="1" dirty="0" smtClean="0">
                <a:solidFill>
                  <a:schemeClr val="bg1"/>
                </a:solidFill>
                <a:effectLst>
                  <a:outerShdw blurRad="38100" dist="38100" dir="2700000" algn="tl">
                    <a:srgbClr val="000000">
                      <a:alpha val="43137"/>
                    </a:srgbClr>
                  </a:outerShdw>
                </a:effectLst>
                <a:latin typeface="Calibri" pitchFamily="34" charset="0"/>
              </a:rPr>
              <a:t>Επαναλάβατε 3 σετ των 12-15 επαναλήψεων.</a:t>
            </a:r>
            <a:r>
              <a:rPr lang="el-GR" b="1" u="sng" dirty="0" smtClean="0">
                <a:solidFill>
                  <a:schemeClr val="bg1"/>
                </a:solidFill>
                <a:effectLst>
                  <a:outerShdw blurRad="38100" dist="38100" dir="2700000" algn="tl">
                    <a:srgbClr val="000000">
                      <a:alpha val="43137"/>
                    </a:srgbClr>
                  </a:outerShdw>
                </a:effectLst>
                <a:latin typeface="Calibri" pitchFamily="34" charset="0"/>
              </a:rPr>
              <a:t> </a:t>
            </a:r>
            <a:endParaRPr lang="en-US" b="1" u="sng" dirty="0" smtClean="0">
              <a:solidFill>
                <a:schemeClr val="bg1"/>
              </a:solidFill>
              <a:effectLst>
                <a:outerShdw blurRad="38100" dist="38100" dir="2700000" algn="tl">
                  <a:srgbClr val="000000">
                    <a:alpha val="43137"/>
                  </a:srgbClr>
                </a:outerShdw>
              </a:effectLst>
              <a:latin typeface="Calibri" pitchFamily="34" charset="0"/>
            </a:endParaRPr>
          </a:p>
          <a:p>
            <a:pPr>
              <a:buClr>
                <a:srgbClr val="C00000"/>
              </a:buClr>
              <a:buSzPct val="110000"/>
            </a:pPr>
            <a:endParaRPr lang="el-GR" b="1" dirty="0" smtClean="0">
              <a:solidFill>
                <a:schemeClr val="bg1"/>
              </a:solidFill>
              <a:effectLst>
                <a:outerShdw blurRad="38100" dist="38100" dir="2700000" algn="tl">
                  <a:srgbClr val="000000">
                    <a:alpha val="43137"/>
                  </a:srgbClr>
                </a:outerShdw>
              </a:effectLst>
              <a:latin typeface="Calibri" pitchFamily="34" charset="0"/>
            </a:endParaRPr>
          </a:p>
        </p:txBody>
      </p:sp>
      <p:pic>
        <p:nvPicPr>
          <p:cNvPr id="18" name="17 - Εικόνα" descr="92913274_3046097035412223_8340238353190354944_n.jpg"/>
          <p:cNvPicPr>
            <a:picLocks noChangeAspect="1"/>
          </p:cNvPicPr>
          <p:nvPr/>
        </p:nvPicPr>
        <p:blipFill>
          <a:blip r:embed="rId4"/>
          <a:srcRect l="7868" t="18957" r="7548" b="7812"/>
          <a:stretch>
            <a:fillRect/>
          </a:stretch>
        </p:blipFill>
        <p:spPr>
          <a:xfrm>
            <a:off x="2405832" y="868343"/>
            <a:ext cx="2500329" cy="350046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 Τίτλος"/>
          <p:cNvSpPr>
            <a:spLocks noGrp="1"/>
          </p:cNvSpPr>
          <p:nvPr>
            <p:ph type="title"/>
          </p:nvPr>
        </p:nvSpPr>
        <p:spPr>
          <a:xfrm>
            <a:off x="0" y="-203227"/>
            <a:ext cx="9880311" cy="1218142"/>
          </a:xfrm>
        </p:spPr>
        <p:txBody>
          <a:bodyPr>
            <a:normAutofit/>
          </a:bodyPr>
          <a:lstStyle/>
          <a:p>
            <a:r>
              <a:rPr lang="el-GR" sz="4000" b="1" i="1" u="sng" dirty="0" smtClean="0">
                <a:solidFill>
                  <a:srgbClr val="C00000"/>
                </a:solidFill>
                <a:effectLst>
                  <a:outerShdw blurRad="38100" dist="38100" dir="2700000" algn="tl">
                    <a:srgbClr val="000000">
                      <a:alpha val="43137"/>
                    </a:srgbClr>
                  </a:outerShdw>
                </a:effectLst>
                <a:latin typeface="Arial Black" pitchFamily="34" charset="0"/>
              </a:rPr>
              <a:t> ΠΡΟΒΟΛΕΣ ΜΕ ΣΑΚΙΔΙΟ/ΤΣΑΝΤΑ</a:t>
            </a:r>
            <a:endParaRPr lang="el-GR" sz="4000" b="1" i="1" u="sng" dirty="0">
              <a:solidFill>
                <a:srgbClr val="C00000"/>
              </a:solidFill>
              <a:effectLst>
                <a:outerShdw blurRad="38100" dist="38100" dir="2700000" algn="tl">
                  <a:srgbClr val="000000">
                    <a:alpha val="43137"/>
                  </a:srgbClr>
                </a:outerShdw>
              </a:effectLst>
              <a:latin typeface="Arial Black" pitchFamily="34" charset="0"/>
            </a:endParaRPr>
          </a:p>
        </p:txBody>
      </p:sp>
      <p:sp>
        <p:nvSpPr>
          <p:cNvPr id="8" name="7 - Διπλωμένη γωνία"/>
          <p:cNvSpPr/>
          <p:nvPr/>
        </p:nvSpPr>
        <p:spPr>
          <a:xfrm>
            <a:off x="4620409" y="796905"/>
            <a:ext cx="7477929" cy="6143668"/>
          </a:xfrm>
          <a:prstGeom prst="foldedCorner">
            <a:avLst>
              <a:gd name="adj" fmla="val 29395"/>
            </a:avLst>
          </a:prstGeom>
          <a:solidFill>
            <a:schemeClr val="accent6">
              <a:lumMod val="60000"/>
              <a:lumOff val="40000"/>
            </a:schemeClr>
          </a:solidFill>
          <a:ln>
            <a:solidFill>
              <a:schemeClr val="accent6">
                <a:lumMod val="60000"/>
                <a:lumOff val="4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A50021"/>
              </a:buClr>
              <a:buFont typeface="Wingdings" pitchFamily="2" charset="2"/>
              <a:buChar char="q"/>
            </a:pPr>
            <a:endParaRPr lang="el-GR" dirty="0"/>
          </a:p>
        </p:txBody>
      </p:sp>
      <p:sp>
        <p:nvSpPr>
          <p:cNvPr id="9" name="8 - TextBox"/>
          <p:cNvSpPr txBox="1"/>
          <p:nvPr/>
        </p:nvSpPr>
        <p:spPr>
          <a:xfrm>
            <a:off x="4691848" y="939781"/>
            <a:ext cx="7406490" cy="5209118"/>
          </a:xfrm>
          <a:prstGeom prst="rect">
            <a:avLst/>
          </a:prstGeom>
          <a:noFill/>
          <a:effectLst/>
        </p:spPr>
        <p:txBody>
          <a:bodyPr wrap="square" rtlCol="0">
            <a:spAutoFit/>
          </a:bodyPr>
          <a:lstStyle/>
          <a:p>
            <a:pPr>
              <a:buClr>
                <a:srgbClr val="A50021"/>
              </a:buClr>
              <a:buSzPct val="110000"/>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Σκοπός:</a:t>
            </a:r>
            <a:r>
              <a:rPr lang="el-GR" b="1" u="sng" dirty="0" smtClean="0">
                <a:solidFill>
                  <a:schemeClr val="bg1"/>
                </a:solidFill>
                <a:effectLst>
                  <a:outerShdw blurRad="38100" dist="38100" dir="2700000" algn="tl">
                    <a:srgbClr val="000000">
                      <a:alpha val="43137"/>
                    </a:srgbClr>
                  </a:outerShdw>
                </a:effectLst>
                <a:latin typeface="Calibri" pitchFamily="34" charset="0"/>
              </a:rPr>
              <a:t> </a:t>
            </a:r>
            <a:r>
              <a:rPr lang="el-GR" b="1" dirty="0" smtClean="0">
                <a:solidFill>
                  <a:schemeClr val="bg1"/>
                </a:solidFill>
                <a:effectLst>
                  <a:outerShdw blurRad="38100" dist="38100" dir="2700000" algn="tl">
                    <a:srgbClr val="000000">
                      <a:alpha val="43137"/>
                    </a:srgbClr>
                  </a:outerShdw>
                </a:effectLst>
                <a:latin typeface="Calibri" pitchFamily="34" charset="0"/>
              </a:rPr>
              <a:t>ενδυνάμωση μηρών και γλουτών</a:t>
            </a:r>
            <a:endParaRPr lang="en-US" b="1" dirty="0" smtClean="0">
              <a:solidFill>
                <a:schemeClr val="bg1"/>
              </a:solidFill>
              <a:effectLst>
                <a:outerShdw blurRad="38100" dist="38100" dir="2700000" algn="tl">
                  <a:srgbClr val="000000">
                    <a:alpha val="43137"/>
                  </a:srgbClr>
                </a:outerShdw>
              </a:effectLst>
              <a:latin typeface="Calibri" pitchFamily="34" charset="0"/>
            </a:endParaRPr>
          </a:p>
          <a:p>
            <a:pPr>
              <a:lnSpc>
                <a:spcPts val="1100"/>
              </a:lnSpc>
              <a:buClr>
                <a:srgbClr val="A50021"/>
              </a:buClr>
              <a:buSzPct val="110000"/>
              <a:buFont typeface="Wingdings" pitchFamily="2" charset="2"/>
              <a:buChar char="q"/>
            </a:pPr>
            <a:endParaRPr lang="en-US" b="1" dirty="0" smtClean="0">
              <a:solidFill>
                <a:schemeClr val="bg1"/>
              </a:solidFill>
              <a:effectLst>
                <a:outerShdw blurRad="38100" dist="38100" dir="2700000" algn="tl">
                  <a:srgbClr val="000000">
                    <a:alpha val="43137"/>
                  </a:srgbClr>
                </a:outerShdw>
              </a:effectLst>
              <a:latin typeface="Calibri" pitchFamily="34" charset="0"/>
            </a:endParaRPr>
          </a:p>
          <a:p>
            <a:pPr>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θέση-εκτέλεση:</a:t>
            </a:r>
            <a:r>
              <a:rPr lang="el-GR" sz="2900" b="1" i="1" dirty="0" smtClean="0">
                <a:solidFill>
                  <a:srgbClr val="FF9900"/>
                </a:solidFill>
                <a:effectLst>
                  <a:outerShdw blurRad="38100" dist="38100" dir="2700000" algn="tl">
                    <a:srgbClr val="000000">
                      <a:alpha val="43137"/>
                    </a:srgbClr>
                  </a:outerShdw>
                </a:effectLst>
                <a:latin typeface="Calibri" pitchFamily="34" charset="0"/>
              </a:rPr>
              <a:t> </a:t>
            </a:r>
            <a:r>
              <a:rPr lang="el-GR" b="1" dirty="0" smtClean="0">
                <a:solidFill>
                  <a:schemeClr val="bg1"/>
                </a:solidFill>
                <a:effectLst>
                  <a:outerShdw blurRad="38100" dist="38100" dir="2700000" algn="tl">
                    <a:srgbClr val="000000">
                      <a:alpha val="43137"/>
                    </a:srgbClr>
                  </a:outerShdw>
                </a:effectLst>
                <a:latin typeface="Calibri" pitchFamily="34" charset="0"/>
              </a:rPr>
              <a:t>Από την αρχική όρθια θέση εκτελούμε προβολή με ταυτόχρονη κάμψη γονάτων στις 90</a:t>
            </a:r>
            <a:r>
              <a:rPr lang="el-GR" b="1" baseline="30000" dirty="0" smtClean="0">
                <a:solidFill>
                  <a:schemeClr val="bg1"/>
                </a:solidFill>
                <a:effectLst>
                  <a:outerShdw blurRad="38100" dist="38100" dir="2700000" algn="tl">
                    <a:srgbClr val="000000">
                      <a:alpha val="43137"/>
                    </a:srgbClr>
                  </a:outerShdw>
                </a:effectLst>
                <a:latin typeface="Calibri" pitchFamily="34" charset="0"/>
              </a:rPr>
              <a:t>ο</a:t>
            </a:r>
            <a:r>
              <a:rPr lang="el-GR" b="1" dirty="0" smtClean="0">
                <a:solidFill>
                  <a:schemeClr val="bg1"/>
                </a:solidFill>
                <a:effectLst>
                  <a:outerShdw blurRad="38100" dist="38100" dir="2700000" algn="tl">
                    <a:srgbClr val="000000">
                      <a:alpha val="43137"/>
                    </a:srgbClr>
                  </a:outerShdw>
                </a:effectLst>
                <a:latin typeface="Calibri" pitchFamily="34" charset="0"/>
              </a:rPr>
              <a:t>. Στη συνέχεια επαναλαμβάνουμε ακριβώς το ίδιο στο άλλο πόδι</a:t>
            </a:r>
            <a:endParaRPr lang="en-US" b="1" dirty="0" smtClean="0">
              <a:solidFill>
                <a:schemeClr val="bg1"/>
              </a:solidFill>
              <a:effectLst>
                <a:outerShdw blurRad="38100" dist="38100" dir="2700000" algn="tl">
                  <a:srgbClr val="000000">
                    <a:alpha val="43137"/>
                  </a:srgbClr>
                </a:outerShdw>
              </a:effectLst>
              <a:latin typeface="Calibri" pitchFamily="34" charset="0"/>
            </a:endParaRPr>
          </a:p>
          <a:p>
            <a:pPr>
              <a:lnSpc>
                <a:spcPts val="1100"/>
              </a:lnSpc>
              <a:buClr>
                <a:srgbClr val="A50021"/>
              </a:buClr>
              <a:buFont typeface="Wingdings" pitchFamily="2" charset="2"/>
              <a:buChar char="q"/>
            </a:pPr>
            <a:endParaRPr lang="el-GR" b="1" dirty="0" smtClean="0">
              <a:solidFill>
                <a:schemeClr val="bg1"/>
              </a:solidFill>
              <a:effectLst>
                <a:outerShdw blurRad="38100" dist="38100" dir="2700000" algn="tl">
                  <a:srgbClr val="000000">
                    <a:alpha val="43137"/>
                  </a:srgbClr>
                </a:outerShdw>
              </a:effectLst>
              <a:latin typeface="Calibri" pitchFamily="34" charset="0"/>
            </a:endParaRPr>
          </a:p>
          <a:p>
            <a:pPr>
              <a:buClr>
                <a:srgbClr val="A50021"/>
              </a:buClr>
              <a:buFont typeface="Wingdings" pitchFamily="2" charset="2"/>
              <a:buChar char="q"/>
            </a:pPr>
            <a:r>
              <a:rPr lang="el-GR" sz="2900" b="1" i="1" u="sng" dirty="0" smtClean="0">
                <a:solidFill>
                  <a:srgbClr val="FF0000"/>
                </a:solidFill>
                <a:effectLst>
                  <a:outerShdw blurRad="38100" dist="38100" dir="2700000" algn="tl">
                    <a:srgbClr val="000000">
                      <a:alpha val="43137"/>
                    </a:srgbClr>
                  </a:outerShdw>
                </a:effectLst>
                <a:latin typeface="Calibri" pitchFamily="34" charset="0"/>
              </a:rPr>
              <a:t>Παρατηρήσεις</a:t>
            </a:r>
            <a:r>
              <a:rPr lang="en-US" sz="2900" b="1" i="1" u="sng" dirty="0" smtClean="0">
                <a:solidFill>
                  <a:srgbClr val="FF0000"/>
                </a:solidFill>
                <a:effectLst>
                  <a:outerShdw blurRad="38100" dist="38100" dir="2700000" algn="tl">
                    <a:srgbClr val="000000">
                      <a:alpha val="43137"/>
                    </a:srgbClr>
                  </a:outerShdw>
                </a:effectLst>
                <a:latin typeface="Calibri" pitchFamily="34" charset="0"/>
              </a:rPr>
              <a:t> </a:t>
            </a:r>
            <a:r>
              <a:rPr lang="el-GR" sz="2900" b="1" i="1" u="sng" dirty="0" smtClean="0">
                <a:solidFill>
                  <a:srgbClr val="FF0000"/>
                </a:solidFill>
                <a:effectLst>
                  <a:outerShdw blurRad="38100" dist="38100" dir="2700000" algn="tl">
                    <a:srgbClr val="000000">
                      <a:alpha val="43137"/>
                    </a:srgbClr>
                  </a:outerShdw>
                </a:effectLst>
                <a:latin typeface="Calibri" pitchFamily="34" charset="0"/>
              </a:rPr>
              <a:t>:</a:t>
            </a:r>
            <a:r>
              <a:rPr lang="en-US" sz="2900" b="1" u="sng" dirty="0" smtClean="0">
                <a:solidFill>
                  <a:srgbClr val="FF0000"/>
                </a:solidFill>
                <a:effectLst>
                  <a:outerShdw blurRad="38100" dist="38100" dir="2700000" algn="tl">
                    <a:srgbClr val="000000">
                      <a:alpha val="43137"/>
                    </a:srgbClr>
                  </a:outerShdw>
                </a:effectLst>
                <a:latin typeface="Calibri" pitchFamily="34" charset="0"/>
              </a:rPr>
              <a:t> </a:t>
            </a:r>
            <a:r>
              <a:rPr lang="el-GR" b="1" dirty="0" smtClean="0">
                <a:solidFill>
                  <a:schemeClr val="bg1"/>
                </a:solidFill>
                <a:effectLst>
                  <a:outerShdw blurRad="38100" dist="38100" dir="2700000" algn="tl">
                    <a:srgbClr val="000000">
                      <a:alpha val="43137"/>
                    </a:srgbClr>
                  </a:outerShdw>
                </a:effectLst>
                <a:latin typeface="Calibri" pitchFamily="34" charset="0"/>
              </a:rPr>
              <a:t>θα πρέπει να σιγουρευτούμε πως το μπροστινό πόδι πατάει εντελώς σταθερά στο πάτωμα με το βάρος να είναι στα δάχτυλα του πίσω ποδιού και την σπονδυλική στήλη να βρίσκεται σε ευθεία. Την ώρα που ανεβαίνουμε και κατεβαίνουμε αντίστοιχα οι ώμοι, οι βραχίονες και οι αγκώνες θα πρέπει να είναι ευθυγραμμισμένοι με το σώμα αλλά και την σπονδυλική στήλη.</a:t>
            </a:r>
            <a:r>
              <a:rPr lang="el-GR" b="1" u="sng" dirty="0" smtClean="0">
                <a:solidFill>
                  <a:schemeClr val="bg1"/>
                </a:solidFill>
                <a:effectLst>
                  <a:outerShdw blurRad="38100" dist="38100" dir="2700000" algn="tl">
                    <a:srgbClr val="000000">
                      <a:alpha val="43137"/>
                    </a:srgbClr>
                  </a:outerShdw>
                </a:effectLst>
                <a:latin typeface="Calibri" pitchFamily="34" charset="0"/>
              </a:rPr>
              <a:t> </a:t>
            </a:r>
            <a:endParaRPr lang="en-US" b="1" u="sng" dirty="0" smtClean="0">
              <a:solidFill>
                <a:schemeClr val="bg1"/>
              </a:solidFill>
              <a:effectLst>
                <a:outerShdw blurRad="38100" dist="38100" dir="2700000" algn="tl">
                  <a:srgbClr val="000000">
                    <a:alpha val="43137"/>
                  </a:srgbClr>
                </a:outerShdw>
              </a:effectLst>
              <a:latin typeface="Calibri" pitchFamily="34" charset="0"/>
            </a:endParaRPr>
          </a:p>
          <a:p>
            <a:pPr>
              <a:lnSpc>
                <a:spcPts val="1100"/>
              </a:lnSpc>
              <a:buClr>
                <a:srgbClr val="A50021"/>
              </a:buClr>
              <a:buFont typeface="Wingdings" pitchFamily="2" charset="2"/>
              <a:buChar char="q"/>
            </a:pPr>
            <a:endParaRPr lang="en-US" b="1" u="sng" dirty="0" smtClean="0">
              <a:solidFill>
                <a:schemeClr val="bg1"/>
              </a:solidFill>
              <a:effectLst>
                <a:outerShdw blurRad="38100" dist="38100" dir="2700000" algn="tl">
                  <a:srgbClr val="000000">
                    <a:alpha val="43137"/>
                  </a:srgbClr>
                </a:outerShdw>
              </a:effectLst>
              <a:latin typeface="Calibri" pitchFamily="34" charset="0"/>
            </a:endParaRPr>
          </a:p>
          <a:p>
            <a:pPr>
              <a:buClr>
                <a:srgbClr val="A50021"/>
              </a:buClr>
              <a:buFont typeface="Wingdings" pitchFamily="2" charset="2"/>
              <a:buChar char="q"/>
            </a:pPr>
            <a:r>
              <a:rPr lang="el-GR" sz="2900" b="1" u="sng" dirty="0" smtClean="0">
                <a:solidFill>
                  <a:srgbClr val="FF9900"/>
                </a:solidFill>
                <a:effectLst>
                  <a:outerShdw blurRad="38100" dist="38100" dir="2700000" algn="tl">
                    <a:srgbClr val="000000">
                      <a:alpha val="43137"/>
                    </a:srgbClr>
                  </a:outerShdw>
                </a:effectLst>
                <a:latin typeface="Calibri" pitchFamily="34" charset="0"/>
              </a:rPr>
              <a:t>Επαναλήψεις</a:t>
            </a:r>
            <a:r>
              <a:rPr lang="en-US" sz="2900" b="1" u="sng" dirty="0" smtClean="0">
                <a:solidFill>
                  <a:srgbClr val="FF9900"/>
                </a:solidFill>
                <a:effectLst>
                  <a:outerShdw blurRad="38100" dist="38100" dir="2700000" algn="tl">
                    <a:srgbClr val="000000">
                      <a:alpha val="43137"/>
                    </a:srgbClr>
                  </a:outerShdw>
                </a:effectLst>
                <a:latin typeface="Calibri" pitchFamily="34" charset="0"/>
              </a:rPr>
              <a:t> </a:t>
            </a:r>
            <a:r>
              <a:rPr lang="el-GR" sz="2900" b="1" u="sng" dirty="0" smtClean="0">
                <a:solidFill>
                  <a:srgbClr val="FF9900"/>
                </a:solidFill>
                <a:effectLst>
                  <a:outerShdw blurRad="38100" dist="38100" dir="2700000" algn="tl">
                    <a:srgbClr val="000000">
                      <a:alpha val="43137"/>
                    </a:srgbClr>
                  </a:outerShdw>
                </a:effectLst>
                <a:latin typeface="Calibri" pitchFamily="34" charset="0"/>
              </a:rPr>
              <a:t>:</a:t>
            </a:r>
            <a:r>
              <a:rPr lang="en-US" b="1" u="sng" dirty="0" smtClean="0">
                <a:solidFill>
                  <a:schemeClr val="bg1"/>
                </a:solidFill>
                <a:effectLst>
                  <a:outerShdw blurRad="38100" dist="38100" dir="2700000" algn="tl">
                    <a:srgbClr val="000000">
                      <a:alpha val="43137"/>
                    </a:srgbClr>
                  </a:outerShdw>
                </a:effectLst>
                <a:latin typeface="Calibri" pitchFamily="34" charset="0"/>
              </a:rPr>
              <a:t> </a:t>
            </a:r>
            <a:r>
              <a:rPr lang="el-GR" b="1" dirty="0" smtClean="0">
                <a:solidFill>
                  <a:schemeClr val="bg1"/>
                </a:solidFill>
                <a:effectLst>
                  <a:outerShdw blurRad="38100" dist="38100" dir="2700000" algn="tl">
                    <a:srgbClr val="000000">
                      <a:alpha val="43137"/>
                    </a:srgbClr>
                  </a:outerShdw>
                </a:effectLst>
                <a:latin typeface="Calibri" pitchFamily="34" charset="0"/>
              </a:rPr>
              <a:t>3 σετ των 12 επαναλήψεων σε κάθε πόδι</a:t>
            </a:r>
            <a:r>
              <a:rPr lang="en-US" b="1" dirty="0" smtClean="0">
                <a:solidFill>
                  <a:schemeClr val="bg1"/>
                </a:solidFill>
                <a:effectLst>
                  <a:outerShdw blurRad="38100" dist="38100" dir="2700000" algn="tl">
                    <a:srgbClr val="000000">
                      <a:alpha val="43137"/>
                    </a:srgbClr>
                  </a:outerShdw>
                </a:effectLst>
                <a:latin typeface="Calibri" pitchFamily="34" charset="0"/>
              </a:rPr>
              <a:t>.</a:t>
            </a:r>
          </a:p>
        </p:txBody>
      </p:sp>
      <p:pic>
        <p:nvPicPr>
          <p:cNvPr id="10" name="9 - Εικόνα" descr="marianna4.jpg"/>
          <p:cNvPicPr>
            <a:picLocks noChangeAspect="1"/>
          </p:cNvPicPr>
          <p:nvPr/>
        </p:nvPicPr>
        <p:blipFill>
          <a:blip r:embed="rId3"/>
          <a:srcRect l="10034" t="29474" r="13331" b="13836"/>
          <a:stretch>
            <a:fillRect/>
          </a:stretch>
        </p:blipFill>
        <p:spPr>
          <a:xfrm>
            <a:off x="0" y="1868475"/>
            <a:ext cx="2120079" cy="4815021"/>
          </a:xfrm>
          <a:prstGeom prst="rect">
            <a:avLst/>
          </a:prstGeom>
        </p:spPr>
      </p:pic>
      <p:pic>
        <p:nvPicPr>
          <p:cNvPr id="11" name="10 - Εικόνα" descr="marianna5.jpg"/>
          <p:cNvPicPr>
            <a:picLocks noChangeAspect="1"/>
          </p:cNvPicPr>
          <p:nvPr/>
        </p:nvPicPr>
        <p:blipFill>
          <a:blip r:embed="rId4"/>
          <a:srcRect l="10035" t="25565" r="18723" b="19700"/>
          <a:stretch>
            <a:fillRect/>
          </a:stretch>
        </p:blipFill>
        <p:spPr>
          <a:xfrm>
            <a:off x="2191517" y="868343"/>
            <a:ext cx="2428892" cy="478634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796905"/>
            <a:ext cx="10888504" cy="796905"/>
          </a:xfrm>
        </p:spPr>
        <p:txBody>
          <a:bodyPr>
            <a:normAutofit fontScale="90000"/>
          </a:bodyPr>
          <a:lstStyle/>
          <a:p>
            <a:r>
              <a:rPr lang="el-GR" sz="4400" b="1" i="1" u="sng" dirty="0" smtClean="0">
                <a:solidFill>
                  <a:srgbClr val="C00000"/>
                </a:solidFill>
                <a:effectLst>
                  <a:outerShdw blurRad="38100" dist="38100" dir="2700000" algn="tl">
                    <a:srgbClr val="000000">
                      <a:alpha val="43137"/>
                    </a:srgbClr>
                  </a:outerShdw>
                </a:effectLst>
                <a:latin typeface="Arial Black" pitchFamily="34" charset="0"/>
              </a:rPr>
              <a:t>ΠΡΟΤΑΣΗ ΧΕΡΙΩΝ ΜΕ ΣΑΚΙΔΙΟ/ΤΣΑΝΤΑ</a:t>
            </a:r>
            <a:r>
              <a:rPr lang="el-GR" dirty="0" smtClean="0"/>
              <a:t>. </a:t>
            </a:r>
            <a:br>
              <a:rPr lang="el-GR" dirty="0" smtClean="0"/>
            </a:br>
            <a:endParaRPr lang="el-GR" dirty="0"/>
          </a:p>
        </p:txBody>
      </p:sp>
      <p:pic>
        <p:nvPicPr>
          <p:cNvPr id="5" name="4 - Θέση περιεχομένου" descr="σπηλ1.jpg"/>
          <p:cNvPicPr>
            <a:picLocks noGrp="1" noChangeAspect="1"/>
          </p:cNvPicPr>
          <p:nvPr>
            <p:ph sz="half" idx="1"/>
          </p:nvPr>
        </p:nvPicPr>
        <p:blipFill>
          <a:blip r:embed="rId2"/>
          <a:stretch>
            <a:fillRect/>
          </a:stretch>
        </p:blipFill>
        <p:spPr>
          <a:xfrm>
            <a:off x="0" y="3225797"/>
            <a:ext cx="2666999" cy="3552825"/>
          </a:xfrm>
        </p:spPr>
      </p:pic>
      <p:pic>
        <p:nvPicPr>
          <p:cNvPr id="8195" name="Picture 3" descr="δημητρης σπηλιωτης"/>
          <p:cNvPicPr>
            <a:picLocks noChangeAspect="1" noChangeArrowheads="1"/>
          </p:cNvPicPr>
          <p:nvPr/>
        </p:nvPicPr>
        <p:blipFill>
          <a:blip r:embed="rId3"/>
          <a:srcRect/>
          <a:stretch>
            <a:fillRect/>
          </a:stretch>
        </p:blipFill>
        <p:spPr bwMode="auto">
          <a:xfrm>
            <a:off x="38103" y="-4364034"/>
            <a:ext cx="390525" cy="390525"/>
          </a:xfrm>
          <a:prstGeom prst="rect">
            <a:avLst/>
          </a:prstGeom>
          <a:noFill/>
        </p:spPr>
      </p:pic>
      <p:sp>
        <p:nvSpPr>
          <p:cNvPr id="9" name="8 - Διπλωμένη γωνία"/>
          <p:cNvSpPr/>
          <p:nvPr/>
        </p:nvSpPr>
        <p:spPr>
          <a:xfrm>
            <a:off x="5263351" y="1011219"/>
            <a:ext cx="6834987" cy="5786478"/>
          </a:xfrm>
          <a:prstGeom prst="foldedCorner">
            <a:avLst>
              <a:gd name="adj" fmla="val 30020"/>
            </a:avLst>
          </a:prstGeom>
          <a:solidFill>
            <a:schemeClr val="accent6">
              <a:lumMod val="60000"/>
              <a:lumOff val="40000"/>
            </a:schemeClr>
          </a:solidFill>
          <a:ln>
            <a:solidFill>
              <a:schemeClr val="accent6">
                <a:lumMod val="60000"/>
                <a:lumOff val="4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TextBox"/>
          <p:cNvSpPr txBox="1"/>
          <p:nvPr/>
        </p:nvSpPr>
        <p:spPr>
          <a:xfrm>
            <a:off x="5468891" y="1133790"/>
            <a:ext cx="6549235" cy="5150128"/>
          </a:xfrm>
          <a:prstGeom prst="rect">
            <a:avLst/>
          </a:prstGeom>
          <a:noFill/>
          <a:effectLst>
            <a:softEdge rad="63500"/>
          </a:effectLst>
        </p:spPr>
        <p:txBody>
          <a:bodyPr wrap="square" rtlCol="0">
            <a:spAutoFit/>
          </a:bodyPr>
          <a:lstStyle/>
          <a:p>
            <a:pPr lvl="0">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Σκοπός:</a:t>
            </a:r>
            <a:r>
              <a:rPr lang="el-GR" sz="2900" b="1" i="1" dirty="0" smtClean="0">
                <a:solidFill>
                  <a:prstClr val="white"/>
                </a:solidFill>
                <a:effectLst>
                  <a:outerShdw blurRad="38100" dist="38100" dir="2700000" algn="tl">
                    <a:srgbClr val="000000">
                      <a:alpha val="43137"/>
                    </a:srgbClr>
                  </a:outerShdw>
                </a:effectLst>
                <a:latin typeface="Calibri" pitchFamily="34" charset="0"/>
              </a:rPr>
              <a:t> </a:t>
            </a:r>
            <a:r>
              <a:rPr lang="el-GR" b="1" dirty="0" smtClean="0">
                <a:solidFill>
                  <a:schemeClr val="bg1"/>
                </a:solidFill>
                <a:effectLst>
                  <a:outerShdw blurRad="38100" dist="38100" dir="2700000" algn="tl">
                    <a:srgbClr val="000000">
                      <a:alpha val="43137"/>
                    </a:srgbClr>
                  </a:outerShdw>
                </a:effectLst>
                <a:latin typeface="Calibri" pitchFamily="34" charset="0"/>
              </a:rPr>
              <a:t>Εκγύμναση δελτοειδούς πρόσθιας μοίρας.</a:t>
            </a:r>
            <a:endParaRPr lang="en-US" b="1" dirty="0" smtClean="0">
              <a:solidFill>
                <a:schemeClr val="bg1"/>
              </a:solidFill>
              <a:effectLst>
                <a:outerShdw blurRad="38100" dist="38100" dir="2700000" algn="tl">
                  <a:srgbClr val="000000">
                    <a:alpha val="43137"/>
                  </a:srgbClr>
                </a:outerShdw>
              </a:effectLst>
              <a:latin typeface="Calibri" pitchFamily="34" charset="0"/>
            </a:endParaRPr>
          </a:p>
          <a:p>
            <a:pPr lvl="0">
              <a:lnSpc>
                <a:spcPts val="1100"/>
              </a:lnSpc>
              <a:buClr>
                <a:srgbClr val="A50021"/>
              </a:buClr>
              <a:buFont typeface="Wingdings" pitchFamily="2" charset="2"/>
              <a:buChar char="q"/>
            </a:pPr>
            <a:endParaRPr lang="en-US" b="1" dirty="0" smtClean="0">
              <a:solidFill>
                <a:schemeClr val="bg1"/>
              </a:solidFill>
              <a:effectLst>
                <a:outerShdw blurRad="38100" dist="38100" dir="2700000" algn="tl">
                  <a:srgbClr val="000000">
                    <a:alpha val="43137"/>
                  </a:srgbClr>
                </a:outerShdw>
              </a:effectLst>
              <a:latin typeface="Calibri" pitchFamily="34" charset="0"/>
            </a:endParaRPr>
          </a:p>
          <a:p>
            <a:pPr lvl="0">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Θέση: </a:t>
            </a:r>
            <a:r>
              <a:rPr lang="el-GR" b="1" dirty="0" smtClean="0">
                <a:solidFill>
                  <a:schemeClr val="bg1"/>
                </a:solidFill>
                <a:effectLst>
                  <a:outerShdw blurRad="38100" dist="38100" dir="2700000" algn="tl">
                    <a:srgbClr val="000000">
                      <a:alpha val="43137"/>
                    </a:srgbClr>
                  </a:outerShdw>
                </a:effectLst>
                <a:latin typeface="Calibri" pitchFamily="34" charset="0"/>
              </a:rPr>
              <a:t>Σταθείτε σε όρθια θέση με τα πόδια ανοιχτά στο άνοιγμα της λεκάνης. Τοποθετήστε την τσάντα μπροστά από τη λεκάνη.</a:t>
            </a:r>
            <a:endParaRPr lang="en-US" b="1" dirty="0" smtClean="0">
              <a:solidFill>
                <a:schemeClr val="bg1"/>
              </a:solidFill>
              <a:effectLst>
                <a:outerShdw blurRad="38100" dist="38100" dir="2700000" algn="tl">
                  <a:srgbClr val="000000">
                    <a:alpha val="43137"/>
                  </a:srgbClr>
                </a:outerShdw>
              </a:effectLst>
              <a:latin typeface="Calibri" pitchFamily="34" charset="0"/>
            </a:endParaRPr>
          </a:p>
          <a:p>
            <a:pPr lvl="0">
              <a:lnSpc>
                <a:spcPts val="1100"/>
              </a:lnSpc>
              <a:buClr>
                <a:srgbClr val="A50021"/>
              </a:buClr>
              <a:buFont typeface="Wingdings" pitchFamily="2" charset="2"/>
              <a:buChar char="q"/>
            </a:pPr>
            <a:endParaRPr lang="el-GR" b="1" dirty="0" smtClean="0">
              <a:solidFill>
                <a:prstClr val="white"/>
              </a:solidFill>
              <a:effectLst>
                <a:outerShdw blurRad="38100" dist="38100" dir="2700000" algn="tl">
                  <a:srgbClr val="000000">
                    <a:alpha val="43137"/>
                  </a:srgbClr>
                </a:outerShdw>
              </a:effectLst>
              <a:latin typeface="Calibri" pitchFamily="34" charset="0"/>
            </a:endParaRPr>
          </a:p>
          <a:p>
            <a:pPr lvl="0">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Εκτέλεση: </a:t>
            </a:r>
            <a:r>
              <a:rPr lang="el-GR" b="1" dirty="0" smtClean="0">
                <a:solidFill>
                  <a:schemeClr val="bg1"/>
                </a:solidFill>
                <a:effectLst>
                  <a:outerShdw blurRad="38100" dist="38100" dir="2700000" algn="tl">
                    <a:srgbClr val="000000">
                      <a:alpha val="43137"/>
                    </a:srgbClr>
                  </a:outerShdw>
                </a:effectLst>
                <a:latin typeface="Calibri" pitchFamily="34" charset="0"/>
              </a:rPr>
              <a:t>πρόταση των χεριών μέχρι το ύψος των ώμων. Αργή επαναφορά της τσάντας στην αρχική της θέση, ελέγχοντας το βάρος της.</a:t>
            </a:r>
            <a:endParaRPr lang="en-US" b="1" dirty="0" smtClean="0">
              <a:solidFill>
                <a:schemeClr val="bg1"/>
              </a:solidFill>
              <a:effectLst>
                <a:outerShdw blurRad="38100" dist="38100" dir="2700000" algn="tl">
                  <a:srgbClr val="000000">
                    <a:alpha val="43137"/>
                  </a:srgbClr>
                </a:outerShdw>
              </a:effectLst>
              <a:latin typeface="Calibri" pitchFamily="34" charset="0"/>
            </a:endParaRPr>
          </a:p>
          <a:p>
            <a:pPr lvl="0">
              <a:lnSpc>
                <a:spcPts val="1100"/>
              </a:lnSpc>
              <a:buClr>
                <a:srgbClr val="A50021"/>
              </a:buClr>
              <a:buFont typeface="Wingdings" pitchFamily="2" charset="2"/>
              <a:buChar char="q"/>
            </a:pPr>
            <a:endParaRPr lang="en-US" b="1" u="sng" dirty="0" smtClean="0">
              <a:solidFill>
                <a:prstClr val="white"/>
              </a:solidFill>
              <a:effectLst>
                <a:outerShdw blurRad="38100" dist="38100" dir="2700000" algn="tl">
                  <a:srgbClr val="000000">
                    <a:alpha val="43137"/>
                  </a:srgbClr>
                </a:outerShdw>
              </a:effectLst>
              <a:latin typeface="Calibri" pitchFamily="34" charset="0"/>
            </a:endParaRPr>
          </a:p>
          <a:p>
            <a:pPr lvl="0">
              <a:buClr>
                <a:srgbClr val="A50021"/>
              </a:buClr>
              <a:buFont typeface="Wingdings" pitchFamily="2" charset="2"/>
              <a:buChar char="q"/>
            </a:pPr>
            <a:r>
              <a:rPr lang="el-GR" sz="2900" b="1" i="1" u="sng" dirty="0" smtClean="0">
                <a:solidFill>
                  <a:srgbClr val="FF0000"/>
                </a:solidFill>
                <a:effectLst>
                  <a:outerShdw blurRad="38100" dist="38100" dir="2700000" algn="tl">
                    <a:srgbClr val="000000">
                      <a:alpha val="43137"/>
                    </a:srgbClr>
                  </a:outerShdw>
                </a:effectLst>
                <a:latin typeface="Calibri" pitchFamily="34" charset="0"/>
              </a:rPr>
              <a:t>Παρατηρήσεις: </a:t>
            </a:r>
            <a:r>
              <a:rPr lang="el-GR" b="1" dirty="0" smtClean="0">
                <a:solidFill>
                  <a:schemeClr val="bg1"/>
                </a:solidFill>
                <a:effectLst>
                  <a:outerShdw blurRad="38100" dist="38100" dir="2700000" algn="tl">
                    <a:srgbClr val="000000">
                      <a:alpha val="43137"/>
                    </a:srgbClr>
                  </a:outerShdw>
                </a:effectLst>
                <a:latin typeface="Calibri" pitchFamily="34" charset="0"/>
              </a:rPr>
              <a:t>Σταθερές κινήσεις και έλεγχος του βάρους της τσάντας κατά την κίνηση. Τα χέρια πρέπει να είναι πάντα τεντωμένα.</a:t>
            </a:r>
            <a:endParaRPr lang="en-US" b="1" dirty="0" smtClean="0">
              <a:solidFill>
                <a:schemeClr val="bg1"/>
              </a:solidFill>
              <a:effectLst>
                <a:outerShdw blurRad="38100" dist="38100" dir="2700000" algn="tl">
                  <a:srgbClr val="000000">
                    <a:alpha val="43137"/>
                  </a:srgbClr>
                </a:outerShdw>
              </a:effectLst>
              <a:latin typeface="Calibri" pitchFamily="34" charset="0"/>
            </a:endParaRPr>
          </a:p>
          <a:p>
            <a:pPr lvl="0">
              <a:lnSpc>
                <a:spcPts val="1100"/>
              </a:lnSpc>
              <a:buClr>
                <a:srgbClr val="A50021"/>
              </a:buClr>
              <a:buFont typeface="Wingdings" pitchFamily="2" charset="2"/>
              <a:buChar char="q"/>
            </a:pPr>
            <a:endParaRPr lang="el-GR" b="1" dirty="0" smtClean="0">
              <a:solidFill>
                <a:prstClr val="white"/>
              </a:solidFill>
              <a:effectLst>
                <a:outerShdw blurRad="38100" dist="38100" dir="2700000" algn="tl">
                  <a:srgbClr val="000000">
                    <a:alpha val="43137"/>
                  </a:srgbClr>
                </a:outerShdw>
              </a:effectLst>
              <a:latin typeface="Calibri" pitchFamily="34" charset="0"/>
            </a:endParaRPr>
          </a:p>
          <a:p>
            <a:pPr lvl="0">
              <a:buClr>
                <a:srgbClr val="A50021"/>
              </a:buClr>
              <a:buFont typeface="Wingdings" pitchFamily="2" charset="2"/>
              <a:buChar char="q"/>
            </a:pPr>
            <a:r>
              <a:rPr lang="el-GR" sz="2900" b="1" i="1" u="sng" dirty="0" smtClean="0">
                <a:solidFill>
                  <a:srgbClr val="FF9900"/>
                </a:solidFill>
                <a:effectLst>
                  <a:outerShdw blurRad="38100" dist="38100" dir="2700000" algn="tl">
                    <a:srgbClr val="000000">
                      <a:alpha val="43137"/>
                    </a:srgbClr>
                  </a:outerShdw>
                </a:effectLst>
                <a:latin typeface="Calibri" pitchFamily="34" charset="0"/>
              </a:rPr>
              <a:t>Επαναλήψεις: </a:t>
            </a:r>
            <a:r>
              <a:rPr lang="el-GR" b="1" dirty="0" smtClean="0">
                <a:solidFill>
                  <a:schemeClr val="bg1"/>
                </a:solidFill>
                <a:effectLst>
                  <a:outerShdw blurRad="38100" dist="38100" dir="2700000" algn="tl">
                    <a:srgbClr val="000000">
                      <a:alpha val="43137"/>
                    </a:srgbClr>
                  </a:outerShdw>
                </a:effectLst>
                <a:latin typeface="Calibri" pitchFamily="34" charset="0"/>
              </a:rPr>
              <a:t>3 σετ των </a:t>
            </a:r>
            <a:r>
              <a:rPr lang="en-US" b="1" dirty="0" smtClean="0">
                <a:solidFill>
                  <a:schemeClr val="bg1"/>
                </a:solidFill>
                <a:effectLst>
                  <a:outerShdw blurRad="38100" dist="38100" dir="2700000" algn="tl">
                    <a:srgbClr val="000000">
                      <a:alpha val="43137"/>
                    </a:srgbClr>
                  </a:outerShdw>
                </a:effectLst>
                <a:latin typeface="Calibri" pitchFamily="34" charset="0"/>
              </a:rPr>
              <a:t>12 </a:t>
            </a:r>
            <a:r>
              <a:rPr lang="el-GR" b="1" dirty="0" smtClean="0">
                <a:solidFill>
                  <a:schemeClr val="bg1"/>
                </a:solidFill>
                <a:effectLst>
                  <a:outerShdw blurRad="38100" dist="38100" dir="2700000" algn="tl">
                    <a:srgbClr val="000000">
                      <a:alpha val="43137"/>
                    </a:srgbClr>
                  </a:outerShdw>
                </a:effectLst>
                <a:latin typeface="Calibri" pitchFamily="34" charset="0"/>
              </a:rPr>
              <a:t>επαναλήψεων.</a:t>
            </a:r>
            <a:endParaRPr lang="en-US" b="1" dirty="0" smtClean="0">
              <a:solidFill>
                <a:schemeClr val="bg1"/>
              </a:solidFill>
              <a:effectLst>
                <a:outerShdw blurRad="38100" dist="38100" dir="2700000" algn="tl">
                  <a:srgbClr val="000000">
                    <a:alpha val="43137"/>
                  </a:srgbClr>
                </a:outerShdw>
              </a:effectLst>
              <a:latin typeface="Calibri" pitchFamily="34" charset="0"/>
            </a:endParaRPr>
          </a:p>
          <a:p>
            <a:pPr>
              <a:buClr>
                <a:srgbClr val="C00000"/>
              </a:buClr>
              <a:buSzPct val="110000"/>
            </a:pPr>
            <a:endParaRPr lang="el-GR" b="1" dirty="0" smtClean="0">
              <a:effectLst>
                <a:outerShdw blurRad="38100" dist="38100" dir="2700000" algn="tl">
                  <a:srgbClr val="000000">
                    <a:alpha val="43137"/>
                  </a:srgbClr>
                </a:outerShdw>
              </a:effectLst>
              <a:latin typeface="Calibri" pitchFamily="34" charset="0"/>
            </a:endParaRPr>
          </a:p>
        </p:txBody>
      </p:sp>
      <p:pic>
        <p:nvPicPr>
          <p:cNvPr id="6" name="5 - Θέση περιεχομένου" descr="σπηλ 2.jpg"/>
          <p:cNvPicPr>
            <a:picLocks noGrp="1" noChangeAspect="1"/>
          </p:cNvPicPr>
          <p:nvPr>
            <p:ph sz="half" idx="2"/>
          </p:nvPr>
        </p:nvPicPr>
        <p:blipFill>
          <a:blip r:embed="rId4"/>
          <a:stretch>
            <a:fillRect/>
          </a:stretch>
        </p:blipFill>
        <p:spPr>
          <a:xfrm>
            <a:off x="2691583" y="1797037"/>
            <a:ext cx="2666999" cy="3552825"/>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Τεχνικό">
  <a:themeElements>
    <a:clrScheme name="Τεχνικό">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21375</TotalTime>
  <Words>1548</Words>
  <Application>Microsoft Office PowerPoint</Application>
  <PresentationFormat>Προσαρμογή</PresentationFormat>
  <Paragraphs>191</Paragraphs>
  <Slides>20</Slides>
  <Notes>3</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20</vt:i4>
      </vt:variant>
    </vt:vector>
  </HeadingPairs>
  <TitlesOfParts>
    <vt:vector size="29" baseType="lpstr">
      <vt:lpstr>Arial</vt:lpstr>
      <vt:lpstr>Arial Black</vt:lpstr>
      <vt:lpstr>Bauhaus 93</vt:lpstr>
      <vt:lpstr>Calibri</vt:lpstr>
      <vt:lpstr>Comic Sans MS</vt:lpstr>
      <vt:lpstr>Franklin Gothic Book</vt:lpstr>
      <vt:lpstr>Wingdings</vt:lpstr>
      <vt:lpstr>Wingdings 2</vt:lpstr>
      <vt:lpstr>Τεχνικό</vt:lpstr>
      <vt:lpstr>Παρουσίαση του PowerPoint</vt:lpstr>
      <vt:lpstr> Σημεία κλειδιά για την εκτέλεση  ασκήσεων ενδυνάμωσης σε μαζικά ασκούμενους (ενήλικες και παιδιά)  </vt:lpstr>
      <vt:lpstr> Σημεία κλειδιά για την εκτέλεση  ασκήσεων ενδυνάμωσης σε μαζικά ασκούμενους (ενήλικες και παιδιά)  </vt:lpstr>
      <vt:lpstr>Παρουσίαση του PowerPoint</vt:lpstr>
      <vt:lpstr>Παρουσίαση του PowerPoint</vt:lpstr>
      <vt:lpstr>Παρουσίαση του PowerPoint</vt:lpstr>
      <vt:lpstr>ΚΑΘΙΣΜΑΤΑ ΜΕ ΣΑΚΙΔΙΟ/ΤΣΑΝΤΑ</vt:lpstr>
      <vt:lpstr> ΠΡΟΒΟΛΕΣ ΜΕ ΣΑΚΙΔΙΟ/ΤΣΑΝΤΑ</vt:lpstr>
      <vt:lpstr>ΠΡΟΤΑΣΗ ΧΕΡΙΩΝ ΜΕ ΣΑΚΙΔΙΟ/ΤΣΑΝΤΑ.  </vt:lpstr>
      <vt:lpstr>Περιστροφές του κορμού με σακίδιο/τσάντα</vt:lpstr>
      <vt:lpstr>ΚΑΜΨΕΙΣ ΑΓΚΩΝΩΝ ΣΕ ΠΡΗΝΗ ΣΤΗΡΙΞΗ ΜΕ ΣΑΚΙΔΙΟ/ΤΣΑΝΤΑ</vt:lpstr>
      <vt:lpstr>ΠΙΕΣΕΙΣ ΣΤΗΘΟΥΣ ΣΕ ΥΠΤΙΑ ΚΑΤΑΚΛΙΣΗ ΣΑΚΙΔΙΟ/ΤΣΑΝΤΑ</vt:lpstr>
      <vt:lpstr> ΕΚΤΑΣΕΙΣ ΤΡΙΚΕΦΑΛΩΝ ΜΕ ΣΑΚΙΔΙΟ/ΤΣΑΝΤΑ</vt:lpstr>
      <vt:lpstr>ΚΑΜΨΕΙΣ ΔΙΚΕΦΑΛΩΝ ΜΕ ΣΑΚΙΔΙΟ/ΤΣΑΝΤΑ</vt:lpstr>
      <vt:lpstr>ΚΩΠΗΛΑΤΙΚΗ ΜΕ ΣΑΚΙΔΙΟ/ΤΣΑΝΤΑ </vt:lpstr>
      <vt:lpstr>ΚΟΙΛΙΑΚΟΙ ΜΕ ΣΑΚΙΔΙΟ/ΤΣΑΝΤΑ</vt:lpstr>
      <vt:lpstr> ΠΛΑΓΙΟΙ ΚΟΙΛΙΑΚΟΙ ΜΕ ΣΑΚΙΔΙΟ/ΤΣΑΝΤΑ</vt:lpstr>
      <vt:lpstr>ΣΑΝΙΔΑ ΜΕ ΣΑΚΙΔΙΟ/ΤΣΑΝΤΑ </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Elizana</cp:lastModifiedBy>
  <cp:revision>50</cp:revision>
  <dcterms:created xsi:type="dcterms:W3CDTF">2020-04-06T21:08:22Z</dcterms:created>
  <dcterms:modified xsi:type="dcterms:W3CDTF">2020-05-06T09:29:31Z</dcterms:modified>
</cp:coreProperties>
</file>