
<file path=[Content_Types].xml><?xml version="1.0" encoding="utf-8"?>
<Types xmlns="http://schemas.openxmlformats.org/package/2006/content-types">
  <Default Extension="bin" ContentType="image/unknown"/>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256" r:id="rId2"/>
    <p:sldId id="257" r:id="rId3"/>
    <p:sldId id="258" r:id="rId4"/>
    <p:sldId id="259" r:id="rId5"/>
    <p:sldId id="260" r:id="rId6"/>
    <p:sldId id="464" r:id="rId7"/>
    <p:sldId id="465" r:id="rId8"/>
    <p:sldId id="261" r:id="rId9"/>
    <p:sldId id="262" r:id="rId10"/>
    <p:sldId id="458" r:id="rId11"/>
    <p:sldId id="457" r:id="rId12"/>
    <p:sldId id="459" r:id="rId13"/>
    <p:sldId id="460" r:id="rId14"/>
    <p:sldId id="263" r:id="rId15"/>
    <p:sldId id="461" r:id="rId16"/>
    <p:sldId id="264" r:id="rId17"/>
    <p:sldId id="265" r:id="rId18"/>
    <p:sldId id="266" r:id="rId19"/>
    <p:sldId id="267" r:id="rId20"/>
    <p:sldId id="268" r:id="rId21"/>
    <p:sldId id="269" r:id="rId22"/>
    <p:sldId id="466" r:id="rId23"/>
    <p:sldId id="270" r:id="rId24"/>
    <p:sldId id="462"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463"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9" r:id="rId74"/>
    <p:sldId id="320" r:id="rId75"/>
    <p:sldId id="318" r:id="rId76"/>
    <p:sldId id="321" r:id="rId77"/>
    <p:sldId id="322" r:id="rId78"/>
    <p:sldId id="323" r:id="rId79"/>
    <p:sldId id="467" r:id="rId80"/>
    <p:sldId id="324" r:id="rId81"/>
    <p:sldId id="325" r:id="rId82"/>
    <p:sldId id="326" r:id="rId83"/>
    <p:sldId id="327" r:id="rId84"/>
    <p:sldId id="328" r:id="rId85"/>
    <p:sldId id="329" r:id="rId86"/>
    <p:sldId id="330" r:id="rId87"/>
    <p:sldId id="468" r:id="rId88"/>
    <p:sldId id="331" r:id="rId89"/>
    <p:sldId id="332" r:id="rId90"/>
    <p:sldId id="333" r:id="rId91"/>
    <p:sldId id="334" r:id="rId92"/>
    <p:sldId id="335" r:id="rId93"/>
    <p:sldId id="336" r:id="rId94"/>
    <p:sldId id="339" r:id="rId95"/>
    <p:sldId id="338" r:id="rId96"/>
    <p:sldId id="337" r:id="rId97"/>
    <p:sldId id="340" r:id="rId98"/>
    <p:sldId id="341" r:id="rId99"/>
    <p:sldId id="342" r:id="rId100"/>
    <p:sldId id="343" r:id="rId10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4C02D-EB69-4EDC-A6D5-0F397B7F41DD}" type="datetimeFigureOut">
              <a:rPr lang="el-GR" smtClean="0"/>
              <a:pPr/>
              <a:t>18/5/2025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25F8E-1601-4D7C-AC0E-443FF03A188F}" type="slidenum">
              <a:rPr lang="el-GR" smtClean="0"/>
              <a:pPr/>
              <a:t>‹#›</a:t>
            </a:fld>
            <a:endParaRPr lang="el-GR"/>
          </a:p>
        </p:txBody>
      </p:sp>
    </p:spTree>
    <p:extLst>
      <p:ext uri="{BB962C8B-B14F-4D97-AF65-F5344CB8AC3E}">
        <p14:creationId xmlns:p14="http://schemas.microsoft.com/office/powerpoint/2010/main" val="255548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074" name="Group 2"/>
          <p:cNvGrpSpPr>
            <a:grpSpLocks/>
          </p:cNvGrpSpPr>
          <p:nvPr/>
        </p:nvGrpSpPr>
        <p:grpSpPr bwMode="auto">
          <a:xfrm>
            <a:off x="-1035050" y="1552575"/>
            <a:ext cx="10179050" cy="5305425"/>
            <a:chOff x="-652" y="978"/>
            <a:chExt cx="6412" cy="3342"/>
          </a:xfrm>
        </p:grpSpPr>
        <p:sp>
          <p:nvSpPr>
            <p:cNvPr id="307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7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solidFill>
                  <a:srgbClr val="FFCC66"/>
                </a:solidFill>
              </a:defRPr>
            </a:lvl1pPr>
          </a:lstStyle>
          <a:p>
            <a:pPr lvl="0"/>
            <a:r>
              <a:rPr lang="el-GR" altLang="el-GR" noProof="0"/>
              <a:t>Στυλ κύριου τίτλου</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Tx/>
              <a:buNone/>
              <a:defRPr>
                <a:solidFill>
                  <a:srgbClr val="FFFFFF"/>
                </a:solidFill>
              </a:defRPr>
            </a:lvl1pPr>
          </a:lstStyle>
          <a:p>
            <a:pPr lvl="0"/>
            <a:r>
              <a:rPr lang="el-GR" altLang="el-GR" noProof="0"/>
              <a:t>Στυλ κύριου υπότιτλου</a:t>
            </a:r>
          </a:p>
        </p:txBody>
      </p:sp>
      <p:sp>
        <p:nvSpPr>
          <p:cNvPr id="3079" name="Rectangle 7"/>
          <p:cNvSpPr>
            <a:spLocks noGrp="1" noChangeArrowheads="1"/>
          </p:cNvSpPr>
          <p:nvPr>
            <p:ph type="dt" sz="quarter" idx="2"/>
          </p:nvPr>
        </p:nvSpPr>
        <p:spPr/>
        <p:txBody>
          <a:bodyPr/>
          <a:lstStyle>
            <a:lvl1pPr>
              <a:defRPr>
                <a:solidFill>
                  <a:srgbClr val="FFFFFF"/>
                </a:solidFill>
              </a:defRPr>
            </a:lvl1pPr>
          </a:lstStyle>
          <a:p>
            <a:fld id="{F4F2919C-0589-4E10-A2E8-EFBB9BB50C13}" type="datetimeFigureOut">
              <a:rPr lang="el-GR" smtClean="0"/>
              <a:pPr/>
              <a:t>18/5/2025</a:t>
            </a:fld>
            <a:endParaRPr lang="el-GR"/>
          </a:p>
        </p:txBody>
      </p:sp>
      <p:sp>
        <p:nvSpPr>
          <p:cNvPr id="3080" name="Rectangle 8"/>
          <p:cNvSpPr>
            <a:spLocks noGrp="1" noChangeArrowheads="1"/>
          </p:cNvSpPr>
          <p:nvPr>
            <p:ph type="ftr" sz="quarter" idx="3"/>
          </p:nvPr>
        </p:nvSpPr>
        <p:spPr/>
        <p:txBody>
          <a:bodyPr/>
          <a:lstStyle>
            <a:lvl1pPr>
              <a:defRPr>
                <a:solidFill>
                  <a:srgbClr val="FFFFFF"/>
                </a:solidFill>
              </a:defRPr>
            </a:lvl1pPr>
          </a:lstStyle>
          <a:p>
            <a:endParaRPr lang="el-GR"/>
          </a:p>
        </p:txBody>
      </p:sp>
      <p:sp>
        <p:nvSpPr>
          <p:cNvPr id="3081" name="Rectangle 9"/>
          <p:cNvSpPr>
            <a:spLocks noGrp="1" noChangeArrowheads="1"/>
          </p:cNvSpPr>
          <p:nvPr>
            <p:ph type="sldNum" sz="quarter" idx="4"/>
          </p:nvPr>
        </p:nvSpPr>
        <p:spPr/>
        <p:txBody>
          <a:bodyPr/>
          <a:lstStyle>
            <a:lvl1pPr>
              <a:defRPr>
                <a:solidFill>
                  <a:srgbClr val="FFFFFF"/>
                </a:solidFill>
              </a:defRPr>
            </a:lvl1pPr>
          </a:lstStyle>
          <a:p>
            <a:fld id="{4FF559E5-91FF-48F6-9A49-3073F0D9700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18/5/2025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03414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18/5/2025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552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18/5/2025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46013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18/5/2025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360020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18/5/2025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0234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fld id="{F4F2919C-0589-4E10-A2E8-EFBB9BB50C13}" type="datetimeFigureOut">
              <a:rPr lang="el-GR" smtClean="0"/>
              <a:pPr/>
              <a:t>18/5/2025</a:t>
            </a:fld>
            <a:endParaRPr lang="el-GR"/>
          </a:p>
        </p:txBody>
      </p:sp>
      <p:sp>
        <p:nvSpPr>
          <p:cNvPr id="8" name="Θέση υποσέλιδου 7"/>
          <p:cNvSpPr>
            <a:spLocks noGrp="1"/>
          </p:cNvSpPr>
          <p:nvPr>
            <p:ph type="ftr" sz="quarter" idx="11"/>
          </p:nvPr>
        </p:nvSpPr>
        <p:spPr/>
        <p:txBody>
          <a:bodyPr/>
          <a:lstStyle>
            <a:lvl1pPr>
              <a:defRPr/>
            </a:lvl1pPr>
          </a:lstStyle>
          <a:p>
            <a:endParaRPr lang="el-GR"/>
          </a:p>
        </p:txBody>
      </p:sp>
      <p:sp>
        <p:nvSpPr>
          <p:cNvPr id="9" name="Θέση αριθμού διαφάνειας 8"/>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93358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fld id="{F4F2919C-0589-4E10-A2E8-EFBB9BB50C13}" type="datetimeFigureOut">
              <a:rPr lang="el-GR" smtClean="0"/>
              <a:pPr/>
              <a:t>18/5/2025</a:t>
            </a:fld>
            <a:endParaRPr lang="el-GR"/>
          </a:p>
        </p:txBody>
      </p:sp>
      <p:sp>
        <p:nvSpPr>
          <p:cNvPr id="4" name="Θέση υποσέλιδου 3"/>
          <p:cNvSpPr>
            <a:spLocks noGrp="1"/>
          </p:cNvSpPr>
          <p:nvPr>
            <p:ph type="ftr" sz="quarter" idx="11"/>
          </p:nvPr>
        </p:nvSpPr>
        <p:spPr/>
        <p:txBody>
          <a:bodyPr/>
          <a:lstStyle>
            <a:lvl1pPr>
              <a:defRPr/>
            </a:lvl1pPr>
          </a:lstStyle>
          <a:p>
            <a:endParaRPr lang="el-GR"/>
          </a:p>
        </p:txBody>
      </p:sp>
      <p:sp>
        <p:nvSpPr>
          <p:cNvPr id="5" name="Θέση αριθμού διαφάνειας 4"/>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4809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fld id="{F4F2919C-0589-4E10-A2E8-EFBB9BB50C13}" type="datetimeFigureOut">
              <a:rPr lang="el-GR" smtClean="0"/>
              <a:pPr/>
              <a:t>18/5/2025</a:t>
            </a:fld>
            <a:endParaRPr lang="el-GR"/>
          </a:p>
        </p:txBody>
      </p:sp>
      <p:sp>
        <p:nvSpPr>
          <p:cNvPr id="3" name="Θέση υποσέλιδου 2"/>
          <p:cNvSpPr>
            <a:spLocks noGrp="1"/>
          </p:cNvSpPr>
          <p:nvPr>
            <p:ph type="ftr" sz="quarter" idx="11"/>
          </p:nvPr>
        </p:nvSpPr>
        <p:spPr/>
        <p:txBody>
          <a:bodyPr/>
          <a:lstStyle>
            <a:lvl1pPr>
              <a:defRPr/>
            </a:lvl1pPr>
          </a:lstStyle>
          <a:p>
            <a:endParaRPr lang="el-GR"/>
          </a:p>
        </p:txBody>
      </p:sp>
      <p:sp>
        <p:nvSpPr>
          <p:cNvPr id="4" name="Θέση αριθμού διαφάνειας 3"/>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62221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18/5/2025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32856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18/5/2025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77151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el-GR" altLang="el-GR"/>
              <a:t>Κάντε κλικ για επεξεργασία του τίτλου</a:t>
            </a:r>
          </a:p>
        </p:txBody>
      </p:sp>
      <p:sp>
        <p:nvSpPr>
          <p:cNvPr id="2054"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 επίπεδο</a:t>
            </a:r>
          </a:p>
          <a:p>
            <a:pPr lvl="2"/>
            <a:r>
              <a:rPr lang="el-GR" altLang="el-GR"/>
              <a:t>Τρίτο επίπεδο</a:t>
            </a:r>
          </a:p>
          <a:p>
            <a:pPr lvl="3"/>
            <a:r>
              <a:rPr lang="el-GR" altLang="el-GR"/>
              <a:t>Τέταρτο επίπεδο</a:t>
            </a:r>
          </a:p>
          <a:p>
            <a:pPr lvl="4"/>
            <a:r>
              <a:rPr lang="el-GR" altLang="el-GR"/>
              <a:t>Πέμπτο επίπεδο</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eaLnBrk="0" hangingPunct="0">
              <a:defRPr sz="1400"/>
            </a:lvl1pPr>
          </a:lstStyle>
          <a:p>
            <a:fld id="{F4F2919C-0589-4E10-A2E8-EFBB9BB50C13}" type="datetimeFigureOut">
              <a:rPr lang="el-GR" smtClean="0"/>
              <a:pPr/>
              <a:t>18/5/2025</a:t>
            </a:fld>
            <a:endParaRPr lang="el-G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ctr" eaLnBrk="0" hangingPunct="0">
              <a:defRPr sz="1400"/>
            </a:lvl1pPr>
          </a:lstStyle>
          <a:p>
            <a:endParaRPr lang="el-G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r" eaLnBrk="0" hangingPunct="0">
              <a:defRPr sz="1400"/>
            </a:lvl1pPr>
          </a:lstStyle>
          <a:p>
            <a:fld id="{4FF559E5-91FF-48F6-9A49-3073F0D97006}" type="slidenum">
              <a:rPr lang="el-GR" smtClean="0"/>
              <a:pPr/>
              <a:t>‹#›</a:t>
            </a:fld>
            <a:endParaRPr lang="el-G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32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3200">
          <a:solidFill>
            <a:schemeClr val="tx1"/>
          </a:solidFill>
          <a:latin typeface="+mn-lt"/>
        </a:defRPr>
      </a:lvl3pPr>
      <a:lvl4pPr marL="1600200" indent="-228600" algn="l" rtl="0" eaLnBrk="1" fontAlgn="base" hangingPunct="1">
        <a:spcBef>
          <a:spcPct val="20000"/>
        </a:spcBef>
        <a:spcAft>
          <a:spcPct val="0"/>
        </a:spcAft>
        <a:buClr>
          <a:schemeClr val="tx1"/>
        </a:buClr>
        <a:buChar char="•"/>
        <a:defRPr sz="32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32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a:xfrm>
            <a:off x="611560" y="404664"/>
            <a:ext cx="7920880" cy="2304256"/>
          </a:xfrm>
        </p:spPr>
        <p:txBody>
          <a:bodyPr/>
          <a:lstStyle/>
          <a:p>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r>
              <a:rPr lang="el-GR" dirty="0" err="1">
                <a:solidFill>
                  <a:srgbClr val="FFFF00"/>
                </a:solidFill>
              </a:rPr>
              <a:t>Λιμνολογία</a:t>
            </a:r>
            <a:r>
              <a:rPr lang="el-GR" dirty="0">
                <a:solidFill>
                  <a:srgbClr val="FFFF00"/>
                </a:solidFill>
              </a:rPr>
              <a:t>: Έβδομο Μάθημα </a:t>
            </a:r>
            <a:br>
              <a:rPr lang="el-GR" dirty="0">
                <a:solidFill>
                  <a:srgbClr val="FFFF00"/>
                </a:solidFill>
              </a:rPr>
            </a:br>
            <a:endParaRPr lang="el-GR" dirty="0">
              <a:solidFill>
                <a:srgbClr val="FFFF00"/>
              </a:solidFill>
            </a:endParaRPr>
          </a:p>
        </p:txBody>
      </p:sp>
      <p:sp>
        <p:nvSpPr>
          <p:cNvPr id="3" name="Υπότιτλος 2"/>
          <p:cNvSpPr>
            <a:spLocks noGrp="1"/>
          </p:cNvSpPr>
          <p:nvPr>
            <p:ph type="subTitle" sz="quarter" idx="1"/>
          </p:nvPr>
        </p:nvSpPr>
        <p:spPr>
          <a:xfrm>
            <a:off x="0" y="2996952"/>
            <a:ext cx="9108504" cy="3861048"/>
          </a:xfrm>
        </p:spPr>
        <p:txBody>
          <a:bodyPr/>
          <a:lstStyle/>
          <a:p>
            <a:endParaRPr lang="el-GR" dirty="0">
              <a:solidFill>
                <a:srgbClr val="FFC000"/>
              </a:solidFill>
            </a:endParaRPr>
          </a:p>
          <a:p>
            <a:r>
              <a:rPr lang="el-GR" sz="4400" dirty="0"/>
              <a:t>Δημοσθένης Α. Χατζηλέλεκας</a:t>
            </a:r>
          </a:p>
          <a:p>
            <a:r>
              <a:rPr lang="el-GR" sz="4400" dirty="0">
                <a:solidFill>
                  <a:schemeClr val="tx1"/>
                </a:solidFill>
              </a:rPr>
              <a:t>Σύμβουλος Εκπαίδευσης ΠΕ-70</a:t>
            </a:r>
          </a:p>
          <a:p>
            <a:endParaRPr lang="el-GR" sz="4400" dirty="0"/>
          </a:p>
        </p:txBody>
      </p:sp>
    </p:spTree>
    <p:extLst>
      <p:ext uri="{BB962C8B-B14F-4D97-AF65-F5344CB8AC3E}">
        <p14:creationId xmlns:p14="http://schemas.microsoft.com/office/powerpoint/2010/main" val="33698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4253BB-6EB6-A4F0-5B1A-330C4A707E3B}"/>
              </a:ext>
            </a:extLst>
          </p:cNvPr>
          <p:cNvSpPr>
            <a:spLocks noGrp="1"/>
          </p:cNvSpPr>
          <p:nvPr>
            <p:ph type="title"/>
          </p:nvPr>
        </p:nvSpPr>
        <p:spPr/>
        <p:txBody>
          <a:bodyPr/>
          <a:lstStyle/>
          <a:p>
            <a:r>
              <a:rPr lang="el-GR" dirty="0" err="1"/>
              <a:t>Σολομονίδες</a:t>
            </a:r>
            <a:endParaRPr lang="el-GR" dirty="0"/>
          </a:p>
        </p:txBody>
      </p:sp>
      <p:pic>
        <p:nvPicPr>
          <p:cNvPr id="6" name="Θέση περιεχομένου 5">
            <a:extLst>
              <a:ext uri="{FF2B5EF4-FFF2-40B4-BE49-F238E27FC236}">
                <a16:creationId xmlns:a16="http://schemas.microsoft.com/office/drawing/2014/main" id="{AD49F9F9-B753-A6EC-42E8-FD13DD0F1C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2276872"/>
            <a:ext cx="5616624" cy="3744416"/>
          </a:xfrm>
        </p:spPr>
      </p:pic>
      <p:sp>
        <p:nvSpPr>
          <p:cNvPr id="4" name="AutoShape 2" descr="Salmonidae | NatureSpot">
            <a:extLst>
              <a:ext uri="{FF2B5EF4-FFF2-40B4-BE49-F238E27FC236}">
                <a16:creationId xmlns:a16="http://schemas.microsoft.com/office/drawing/2014/main" id="{A51C8650-4FBF-6DBD-9DCB-75E18EE26FF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21834048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4141-7194-B2B5-E78C-A1B070662CBA}"/>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Τα ζώα με μαλακό σώμα</a:t>
            </a:r>
            <a:endParaRPr lang="el-GR" dirty="0">
              <a:solidFill>
                <a:srgbClr val="FFFF00"/>
              </a:solidFill>
            </a:endParaRPr>
          </a:p>
        </p:txBody>
      </p:sp>
      <p:sp>
        <p:nvSpPr>
          <p:cNvPr id="3" name="Content Placeholder 2">
            <a:extLst>
              <a:ext uri="{FF2B5EF4-FFF2-40B4-BE49-F238E27FC236}">
                <a16:creationId xmlns:a16="http://schemas.microsoft.com/office/drawing/2014/main" id="{3D19A9C1-6E5C-8EFA-718D-1D4FE4C99B11}"/>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(όπως η ύδρα) θα ήταν ανίκανα να ξαπλωθούν στον αέρα, ενώ αυτό γίνεται εύκολα μέσα στο νερό. Πολλά κάνουν χρήση του επιφανειακού στρώματος των νερών για να σηκώσουν όλο το βάρος τους. </a:t>
            </a:r>
            <a:endParaRPr lang="el-GR" dirty="0"/>
          </a:p>
        </p:txBody>
      </p:sp>
    </p:spTree>
    <p:extLst>
      <p:ext uri="{BB962C8B-B14F-4D97-AF65-F5344CB8AC3E}">
        <p14:creationId xmlns:p14="http://schemas.microsoft.com/office/powerpoint/2010/main" val="237511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1B7368-CB09-A100-74AC-08DCB4D1CCC3}"/>
              </a:ext>
            </a:extLst>
          </p:cNvPr>
          <p:cNvSpPr>
            <a:spLocks noGrp="1"/>
          </p:cNvSpPr>
          <p:nvPr>
            <p:ph type="title"/>
          </p:nvPr>
        </p:nvSpPr>
        <p:spPr/>
        <p:txBody>
          <a:bodyPr/>
          <a:lstStyle/>
          <a:p>
            <a:r>
              <a:rPr lang="el-GR" dirty="0" err="1"/>
              <a:t>Σολομονίδες</a:t>
            </a:r>
            <a:endParaRPr lang="el-GR" dirty="0"/>
          </a:p>
        </p:txBody>
      </p:sp>
      <p:pic>
        <p:nvPicPr>
          <p:cNvPr id="6" name="Θέση περιεχομένου 5">
            <a:extLst>
              <a:ext uri="{FF2B5EF4-FFF2-40B4-BE49-F238E27FC236}">
                <a16:creationId xmlns:a16="http://schemas.microsoft.com/office/drawing/2014/main" id="{0946C15C-8E03-66B1-560F-A6460EB004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057400"/>
            <a:ext cx="7772400" cy="3962400"/>
          </a:xfrm>
        </p:spPr>
      </p:pic>
      <p:sp>
        <p:nvSpPr>
          <p:cNvPr id="4" name="AutoShape 2" descr="A handdrawn vector illustration of a Salmonidae fish with a white background | Premium AI-generated vector">
            <a:extLst>
              <a:ext uri="{FF2B5EF4-FFF2-40B4-BE49-F238E27FC236}">
                <a16:creationId xmlns:a16="http://schemas.microsoft.com/office/drawing/2014/main" id="{267177CE-4771-2D20-A940-6336D087C4D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1695281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27D0CF-3819-BA26-0CB8-B1E9461D6055}"/>
              </a:ext>
            </a:extLst>
          </p:cNvPr>
          <p:cNvSpPr>
            <a:spLocks noGrp="1"/>
          </p:cNvSpPr>
          <p:nvPr>
            <p:ph type="title"/>
          </p:nvPr>
        </p:nvSpPr>
        <p:spPr/>
        <p:txBody>
          <a:bodyPr/>
          <a:lstStyle/>
          <a:p>
            <a:r>
              <a:rPr lang="en-US" sz="4400" dirty="0" err="1"/>
              <a:t>Cyprinidae</a:t>
            </a:r>
            <a:endParaRPr lang="el-GR" dirty="0"/>
          </a:p>
        </p:txBody>
      </p:sp>
      <p:pic>
        <p:nvPicPr>
          <p:cNvPr id="5" name="Θέση περιεχομένου 4">
            <a:extLst>
              <a:ext uri="{FF2B5EF4-FFF2-40B4-BE49-F238E27FC236}">
                <a16:creationId xmlns:a16="http://schemas.microsoft.com/office/drawing/2014/main" id="{77F09F82-4A52-1348-2651-31EAABE958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057400"/>
            <a:ext cx="7772400" cy="3962400"/>
          </a:xfrm>
        </p:spPr>
      </p:pic>
    </p:spTree>
    <p:extLst>
      <p:ext uri="{BB962C8B-B14F-4D97-AF65-F5344CB8AC3E}">
        <p14:creationId xmlns:p14="http://schemas.microsoft.com/office/powerpoint/2010/main" val="190823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B635A7-80EE-8994-A6C0-F846132A838F}"/>
              </a:ext>
            </a:extLst>
          </p:cNvPr>
          <p:cNvSpPr>
            <a:spLocks noGrp="1"/>
          </p:cNvSpPr>
          <p:nvPr>
            <p:ph type="title"/>
          </p:nvPr>
        </p:nvSpPr>
        <p:spPr/>
        <p:txBody>
          <a:bodyPr/>
          <a:lstStyle/>
          <a:p>
            <a:r>
              <a:rPr lang="en-US" sz="4400" dirty="0" err="1"/>
              <a:t>Cyprinidae</a:t>
            </a:r>
            <a:endParaRPr lang="el-GR" dirty="0"/>
          </a:p>
        </p:txBody>
      </p:sp>
      <p:pic>
        <p:nvPicPr>
          <p:cNvPr id="5" name="Θέση περιεχομένου 4">
            <a:extLst>
              <a:ext uri="{FF2B5EF4-FFF2-40B4-BE49-F238E27FC236}">
                <a16:creationId xmlns:a16="http://schemas.microsoft.com/office/drawing/2014/main" id="{6D269DD4-2C54-F1ED-67E3-08E6D07E86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132856"/>
            <a:ext cx="6552728" cy="3672408"/>
          </a:xfrm>
        </p:spPr>
      </p:pic>
    </p:spTree>
    <p:extLst>
      <p:ext uri="{BB962C8B-B14F-4D97-AF65-F5344CB8AC3E}">
        <p14:creationId xmlns:p14="http://schemas.microsoft.com/office/powerpoint/2010/main" val="394941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662194-D02A-4345-A548-9903E84411C2}"/>
              </a:ext>
            </a:extLst>
          </p:cNvPr>
          <p:cNvSpPr>
            <a:spLocks noGrp="1"/>
          </p:cNvSpPr>
          <p:nvPr>
            <p:ph type="title"/>
          </p:nvPr>
        </p:nvSpPr>
        <p:spPr/>
        <p:txBody>
          <a:bodyPr/>
          <a:lstStyle/>
          <a:p>
            <a:r>
              <a:rPr lang="el-GR" dirty="0">
                <a:solidFill>
                  <a:srgbClr val="FFFF00"/>
                </a:solidFill>
              </a:rPr>
              <a:t>Την άνοιξη: μια αύξηση 5-6 </a:t>
            </a:r>
            <a:r>
              <a:rPr lang="el-GR" baseline="30000" dirty="0">
                <a:solidFill>
                  <a:srgbClr val="FFFF00"/>
                </a:solidFill>
              </a:rPr>
              <a:t>0</a:t>
            </a:r>
            <a:r>
              <a:rPr lang="en-US" dirty="0">
                <a:solidFill>
                  <a:srgbClr val="FFFF00"/>
                </a:solidFill>
              </a:rPr>
              <a:t>C</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07506EFF-1E99-4111-A9DC-676775AE1CC1}"/>
              </a:ext>
            </a:extLst>
          </p:cNvPr>
          <p:cNvSpPr>
            <a:spLocks noGrp="1"/>
          </p:cNvSpPr>
          <p:nvPr>
            <p:ph idx="1"/>
          </p:nvPr>
        </p:nvSpPr>
        <p:spPr>
          <a:xfrm>
            <a:off x="107504" y="1981200"/>
            <a:ext cx="8928992" cy="4114800"/>
          </a:xfrm>
        </p:spPr>
        <p:txBody>
          <a:bodyPr/>
          <a:lstStyle/>
          <a:p>
            <a:pPr algn="ctr"/>
            <a:endParaRPr lang="el-GR" sz="4000" dirty="0"/>
          </a:p>
          <a:p>
            <a:pPr algn="ctr"/>
            <a:r>
              <a:rPr lang="el-GR" sz="4000" dirty="0"/>
              <a:t>είναι καταστρεπτική για τα έμβρυα της </a:t>
            </a:r>
            <a:r>
              <a:rPr lang="el-GR" sz="4000" dirty="0" err="1"/>
              <a:t>τούρνας</a:t>
            </a:r>
            <a:r>
              <a:rPr lang="el-GR" sz="4000" dirty="0"/>
              <a:t>. Η πλειονότητα των ψαριών της οικογένειας </a:t>
            </a:r>
            <a:r>
              <a:rPr lang="en-US" sz="4000" dirty="0" err="1"/>
              <a:t>Cyprinidae</a:t>
            </a:r>
            <a:r>
              <a:rPr lang="en-US" sz="4000" dirty="0"/>
              <a:t> </a:t>
            </a:r>
            <a:r>
              <a:rPr lang="el-GR" sz="4000" dirty="0"/>
              <a:t>ανέχονται μια αύξηση της θερμοκρασίας 8-10 </a:t>
            </a:r>
            <a:r>
              <a:rPr lang="el-GR" sz="4000" baseline="30000" dirty="0"/>
              <a:t>0</a:t>
            </a:r>
            <a:r>
              <a:rPr lang="en-US" sz="4000" dirty="0"/>
              <a:t>C </a:t>
            </a:r>
            <a:r>
              <a:rPr lang="el-GR" sz="4000" dirty="0"/>
              <a:t>κατά το εμβρυικό στάδιο. </a:t>
            </a:r>
          </a:p>
          <a:p>
            <a:endParaRPr lang="el-GR" dirty="0"/>
          </a:p>
        </p:txBody>
      </p:sp>
    </p:spTree>
    <p:extLst>
      <p:ext uri="{BB962C8B-B14F-4D97-AF65-F5344CB8AC3E}">
        <p14:creationId xmlns:p14="http://schemas.microsoft.com/office/powerpoint/2010/main" val="53674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2672C9-B192-D06A-212E-C4CDE568AD5F}"/>
              </a:ext>
            </a:extLst>
          </p:cNvPr>
          <p:cNvSpPr>
            <a:spLocks noGrp="1"/>
          </p:cNvSpPr>
          <p:nvPr>
            <p:ph type="title"/>
          </p:nvPr>
        </p:nvSpPr>
        <p:spPr/>
        <p:txBody>
          <a:bodyPr/>
          <a:lstStyle/>
          <a:p>
            <a:r>
              <a:rPr lang="el-GR" i="0" dirty="0">
                <a:solidFill>
                  <a:schemeClr val="tx1"/>
                </a:solidFill>
                <a:effectLst/>
                <a:latin typeface="+mn-lt"/>
              </a:rPr>
              <a:t>Η </a:t>
            </a:r>
            <a:r>
              <a:rPr lang="el-GR" i="0" dirty="0" err="1">
                <a:solidFill>
                  <a:schemeClr val="tx1"/>
                </a:solidFill>
                <a:effectLst/>
                <a:latin typeface="+mn-lt"/>
              </a:rPr>
              <a:t>τούρνα</a:t>
            </a:r>
            <a:r>
              <a:rPr lang="el-GR" i="0" dirty="0">
                <a:solidFill>
                  <a:schemeClr val="tx1"/>
                </a:solidFill>
                <a:effectLst/>
                <a:latin typeface="+mn-lt"/>
              </a:rPr>
              <a:t> ή ο </a:t>
            </a:r>
            <a:r>
              <a:rPr lang="el-GR" i="0" dirty="0" err="1">
                <a:solidFill>
                  <a:schemeClr val="tx1"/>
                </a:solidFill>
                <a:effectLst/>
                <a:latin typeface="+mn-lt"/>
              </a:rPr>
              <a:t>λούτσος</a:t>
            </a:r>
            <a:r>
              <a:rPr lang="el-GR" i="0" dirty="0">
                <a:solidFill>
                  <a:schemeClr val="tx1"/>
                </a:solidFill>
                <a:effectLst/>
                <a:latin typeface="+mn-lt"/>
              </a:rPr>
              <a:t> του γλυκού νερού </a:t>
            </a:r>
            <a:endParaRPr lang="el-GR" dirty="0">
              <a:solidFill>
                <a:schemeClr val="tx1"/>
              </a:solidFill>
              <a:latin typeface="+mn-lt"/>
            </a:endParaRPr>
          </a:p>
        </p:txBody>
      </p:sp>
      <p:pic>
        <p:nvPicPr>
          <p:cNvPr id="5" name="Θέση περιεχομένου 4">
            <a:extLst>
              <a:ext uri="{FF2B5EF4-FFF2-40B4-BE49-F238E27FC236}">
                <a16:creationId xmlns:a16="http://schemas.microsoft.com/office/drawing/2014/main" id="{A93FCF37-5BCF-8DCE-E0E1-E4601FEA95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514600"/>
            <a:ext cx="6840760" cy="3733800"/>
          </a:xfrm>
        </p:spPr>
      </p:pic>
    </p:spTree>
    <p:extLst>
      <p:ext uri="{BB962C8B-B14F-4D97-AF65-F5344CB8AC3E}">
        <p14:creationId xmlns:p14="http://schemas.microsoft.com/office/powerpoint/2010/main" val="223377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Καλοκαίρι:</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τα νεαρά και τα ώριμα ψάρια μπορούν συνήθως</a:t>
            </a:r>
            <a:r>
              <a:rPr lang="en-US" sz="4400" dirty="0"/>
              <a:t>,</a:t>
            </a:r>
            <a:r>
              <a:rPr lang="el-GR" sz="4400" dirty="0"/>
              <a:t> να ανεχτούν ένα μεγαλύτερο εύρος θερμοκρασιών σε σχέση με τα έμβρυα.</a:t>
            </a:r>
          </a:p>
        </p:txBody>
      </p:sp>
    </p:spTree>
    <p:extLst>
      <p:ext uri="{BB962C8B-B14F-4D97-AF65-F5344CB8AC3E}">
        <p14:creationId xmlns:p14="http://schemas.microsoft.com/office/powerpoint/2010/main" val="3637336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Φαίνεται πιθανό ότι,</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αν η θερμοκρασία του νερού φτάσει κοντά στο ενοχλητικό επίπεδο, τα είδη θα συνεχίζουν να διατρέφονται.</a:t>
            </a:r>
          </a:p>
        </p:txBody>
      </p:sp>
    </p:spTree>
    <p:extLst>
      <p:ext uri="{BB962C8B-B14F-4D97-AF65-F5344CB8AC3E}">
        <p14:creationId xmlns:p14="http://schemas.microsoft.com/office/powerpoint/2010/main" val="220123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Για πολλά ψάρια της οικογένειας </a:t>
            </a:r>
            <a:r>
              <a:rPr lang="en-US" dirty="0" err="1">
                <a:solidFill>
                  <a:srgbClr val="FFFF00"/>
                </a:solidFill>
                <a:effectLst/>
              </a:rPr>
              <a:t>Cyprinidae</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l-GR" sz="4400" dirty="0"/>
              <a:t>η επιτρεπόμενη (ανεκτή) αύξηση της θερμοκρασίας είναι περίπου 6 </a:t>
            </a:r>
            <a:r>
              <a:rPr lang="el-GR" sz="4400" baseline="30000" dirty="0"/>
              <a:t>0</a:t>
            </a:r>
            <a:r>
              <a:rPr lang="en-US" sz="4400" dirty="0"/>
              <a:t>C </a:t>
            </a:r>
            <a:r>
              <a:rPr lang="el-GR" sz="4400" dirty="0"/>
              <a:t>πάνω από τις φυσιολογικές περιβαλλοντικές θερμοκρασίες,</a:t>
            </a:r>
          </a:p>
        </p:txBody>
      </p:sp>
    </p:spTree>
    <p:extLst>
      <p:ext uri="{BB962C8B-B14F-4D97-AF65-F5344CB8AC3E}">
        <p14:creationId xmlns:p14="http://schemas.microsoft.com/office/powerpoint/2010/main" val="138948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με ένα ανώτερο όριο 30 </a:t>
            </a:r>
            <a:r>
              <a:rPr lang="el-GR" baseline="30000" dirty="0">
                <a:solidFill>
                  <a:srgbClr val="FFFF00"/>
                </a:solidFill>
                <a:effectLst/>
              </a:rPr>
              <a:t>0</a:t>
            </a:r>
            <a:r>
              <a:rPr lang="en-US" dirty="0">
                <a:solidFill>
                  <a:srgbClr val="FFFF00"/>
                </a:solidFill>
                <a:effectLst/>
              </a:rPr>
              <a:t>C</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l-GR" sz="4400" dirty="0"/>
              <a:t>κατά τη διάρκεια της θερμότερης εποχής του έτους.</a:t>
            </a:r>
          </a:p>
        </p:txBody>
      </p:sp>
    </p:spTree>
    <p:extLst>
      <p:ext uri="{BB962C8B-B14F-4D97-AF65-F5344CB8AC3E}">
        <p14:creationId xmlns:p14="http://schemas.microsoft.com/office/powerpoint/2010/main" val="137485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222DA6-634D-49DE-B361-F16A4626D244}"/>
              </a:ext>
            </a:extLst>
          </p:cNvPr>
          <p:cNvSpPr>
            <a:spLocks noGrp="1"/>
          </p:cNvSpPr>
          <p:nvPr>
            <p:ph type="title"/>
          </p:nvPr>
        </p:nvSpPr>
        <p:spPr/>
        <p:txBody>
          <a:bodyPr/>
          <a:lstStyle/>
          <a:p>
            <a:r>
              <a:rPr lang="el-GR" dirty="0">
                <a:solidFill>
                  <a:srgbClr val="FFFF00"/>
                </a:solidFill>
              </a:rPr>
              <a:t>Τα ψάρια, διαφέρουν</a:t>
            </a:r>
          </a:p>
        </p:txBody>
      </p:sp>
      <p:sp>
        <p:nvSpPr>
          <p:cNvPr id="3" name="Θέση περιεχομένου 2">
            <a:extLst>
              <a:ext uri="{FF2B5EF4-FFF2-40B4-BE49-F238E27FC236}">
                <a16:creationId xmlns:a16="http://schemas.microsoft.com/office/drawing/2014/main" id="{55251323-B84E-4472-A556-B993E1CEC1B9}"/>
              </a:ext>
            </a:extLst>
          </p:cNvPr>
          <p:cNvSpPr>
            <a:spLocks noGrp="1"/>
          </p:cNvSpPr>
          <p:nvPr>
            <p:ph idx="1"/>
          </p:nvPr>
        </p:nvSpPr>
        <p:spPr/>
        <p:txBody>
          <a:bodyPr/>
          <a:lstStyle/>
          <a:p>
            <a:pPr algn="ctr"/>
            <a:endParaRPr lang="en-US" sz="4400" dirty="0"/>
          </a:p>
          <a:p>
            <a:pPr algn="ctr"/>
            <a:r>
              <a:rPr lang="el-GR" sz="4400" dirty="0"/>
              <a:t>στη θερμοκρασία στην ανθεκτικότητά τους στις υψηλές θερμοκρασίες</a:t>
            </a:r>
          </a:p>
        </p:txBody>
      </p:sp>
    </p:spTree>
    <p:extLst>
      <p:ext uri="{BB962C8B-B14F-4D97-AF65-F5344CB8AC3E}">
        <p14:creationId xmlns:p14="http://schemas.microsoft.com/office/powerpoint/2010/main" val="1790113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Πάντως, από τους 28 </a:t>
            </a:r>
            <a:r>
              <a:rPr lang="el-GR" baseline="30000" dirty="0">
                <a:solidFill>
                  <a:srgbClr val="FFFF00"/>
                </a:solidFill>
                <a:effectLst/>
              </a:rPr>
              <a:t>0</a:t>
            </a:r>
            <a:r>
              <a:rPr lang="en-US" dirty="0">
                <a:solidFill>
                  <a:srgbClr val="FFFF00"/>
                </a:solidFill>
                <a:effectLst/>
              </a:rPr>
              <a:t>C </a:t>
            </a:r>
            <a:r>
              <a:rPr lang="el-GR" dirty="0">
                <a:solidFill>
                  <a:srgbClr val="FFFF00"/>
                </a:solidFill>
                <a:effectLst/>
              </a:rPr>
              <a:t>και πάνω</a:t>
            </a:r>
          </a:p>
        </p:txBody>
      </p:sp>
      <p:sp>
        <p:nvSpPr>
          <p:cNvPr id="3" name="Θέση περιεχομένου 2"/>
          <p:cNvSpPr>
            <a:spLocks noGrp="1"/>
          </p:cNvSpPr>
          <p:nvPr>
            <p:ph idx="1"/>
          </p:nvPr>
        </p:nvSpPr>
        <p:spPr/>
        <p:txBody>
          <a:bodyPr/>
          <a:lstStyle/>
          <a:p>
            <a:pPr algn="ctr"/>
            <a:endParaRPr lang="el-GR" sz="4400" dirty="0"/>
          </a:p>
          <a:p>
            <a:pPr algn="ctr"/>
            <a:r>
              <a:rPr lang="el-GR" sz="4400" dirty="0"/>
              <a:t>παρεμποδίζεται η αύξηση διαφόρων ειδών της οικογένειας </a:t>
            </a:r>
            <a:r>
              <a:rPr lang="en-US" sz="4400" dirty="0" err="1"/>
              <a:t>Cyprinidae</a:t>
            </a:r>
            <a:r>
              <a:rPr lang="el-GR" sz="4400" dirty="0"/>
              <a:t>.</a:t>
            </a:r>
          </a:p>
        </p:txBody>
      </p:sp>
    </p:spTree>
    <p:extLst>
      <p:ext uri="{BB962C8B-B14F-4D97-AF65-F5344CB8AC3E}">
        <p14:creationId xmlns:p14="http://schemas.microsoft.com/office/powerpoint/2010/main" val="219745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effectLst/>
              </a:rPr>
              <a:t>Για τα είδη του γένους </a:t>
            </a:r>
            <a:r>
              <a:rPr lang="en-US" dirty="0" err="1">
                <a:solidFill>
                  <a:srgbClr val="FFFF00"/>
                </a:solidFill>
                <a:effectLst/>
              </a:rPr>
              <a:t>Salmo</a:t>
            </a:r>
            <a:endParaRPr lang="el-GR" dirty="0">
              <a:solidFill>
                <a:srgbClr val="FFFF00"/>
              </a:solidFill>
              <a:effectLst/>
            </a:endParaRPr>
          </a:p>
        </p:txBody>
      </p:sp>
      <p:sp>
        <p:nvSpPr>
          <p:cNvPr id="3" name="Θέση περιεχομένου 2"/>
          <p:cNvSpPr>
            <a:spLocks noGrp="1"/>
          </p:cNvSpPr>
          <p:nvPr>
            <p:ph idx="1"/>
          </p:nvPr>
        </p:nvSpPr>
        <p:spPr/>
        <p:txBody>
          <a:bodyPr/>
          <a:lstStyle/>
          <a:p>
            <a:pPr algn="ctr"/>
            <a:endParaRPr lang="el-GR" sz="4400" dirty="0"/>
          </a:p>
          <a:p>
            <a:pPr algn="ctr"/>
            <a:r>
              <a:rPr lang="el-GR" sz="4400" dirty="0"/>
              <a:t>θα πρέπει να δεχτούμε τους 20-21 </a:t>
            </a:r>
            <a:r>
              <a:rPr lang="el-GR" sz="4400" baseline="30000" dirty="0"/>
              <a:t>0</a:t>
            </a:r>
            <a:r>
              <a:rPr lang="en-US" sz="4400" dirty="0"/>
              <a:t>C </a:t>
            </a:r>
            <a:r>
              <a:rPr lang="el-GR" sz="4400" dirty="0"/>
              <a:t>ως τη μεγαλύτερη ανεκτή θερμοκρασία κατά τη θερμότερη εποχή του έτους.</a:t>
            </a:r>
          </a:p>
        </p:txBody>
      </p:sp>
    </p:spTree>
    <p:extLst>
      <p:ext uri="{BB962C8B-B14F-4D97-AF65-F5344CB8AC3E}">
        <p14:creationId xmlns:p14="http://schemas.microsoft.com/office/powerpoint/2010/main" val="2469157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F11BCC-1AD1-96D9-8E75-9A0870C4F574}"/>
              </a:ext>
            </a:extLst>
          </p:cNvPr>
          <p:cNvSpPr>
            <a:spLocks noGrp="1"/>
          </p:cNvSpPr>
          <p:nvPr>
            <p:ph type="title"/>
          </p:nvPr>
        </p:nvSpPr>
        <p:spPr/>
        <p:txBody>
          <a:bodyPr/>
          <a:lstStyle/>
          <a:p>
            <a:r>
              <a:rPr lang="el-GR" dirty="0"/>
              <a:t>Σολομός του Ατλαντικού</a:t>
            </a:r>
          </a:p>
        </p:txBody>
      </p:sp>
      <p:pic>
        <p:nvPicPr>
          <p:cNvPr id="5" name="Θέση περιεχομένου 4">
            <a:extLst>
              <a:ext uri="{FF2B5EF4-FFF2-40B4-BE49-F238E27FC236}">
                <a16:creationId xmlns:a16="http://schemas.microsoft.com/office/drawing/2014/main" id="{BD78030F-C24F-0598-ED6D-BC795C6E74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132856"/>
            <a:ext cx="7630616" cy="3960440"/>
          </a:xfrm>
        </p:spPr>
      </p:pic>
    </p:spTree>
    <p:extLst>
      <p:ext uri="{BB962C8B-B14F-4D97-AF65-F5344CB8AC3E}">
        <p14:creationId xmlns:p14="http://schemas.microsoft.com/office/powerpoint/2010/main" val="1776771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09600"/>
            <a:ext cx="9144000" cy="1143000"/>
          </a:xfrm>
        </p:spPr>
        <p:txBody>
          <a:bodyPr/>
          <a:lstStyle/>
          <a:p>
            <a:r>
              <a:rPr lang="el-GR" dirty="0">
                <a:solidFill>
                  <a:srgbClr val="FFFF00"/>
                </a:solidFill>
                <a:effectLst/>
              </a:rPr>
              <a:t>Τα είδη της οικογένειας </a:t>
            </a:r>
            <a:r>
              <a:rPr lang="en-US" dirty="0" err="1">
                <a:solidFill>
                  <a:srgbClr val="FFFF00"/>
                </a:solidFill>
                <a:effectLst/>
              </a:rPr>
              <a:t>Coregonidae</a:t>
            </a:r>
            <a:r>
              <a:rPr lang="en-US" dirty="0">
                <a:solidFill>
                  <a:srgbClr val="FFFF00"/>
                </a:solidFill>
                <a:effectLst/>
              </a:rPr>
              <a:t> </a:t>
            </a:r>
            <a:r>
              <a:rPr lang="el-GR" dirty="0">
                <a:solidFill>
                  <a:srgbClr val="FFFF00"/>
                </a:solidFill>
                <a:effectLst/>
              </a:rPr>
              <a:t>μπορούν να ανεχτούν</a:t>
            </a:r>
          </a:p>
        </p:txBody>
      </p:sp>
      <p:sp>
        <p:nvSpPr>
          <p:cNvPr id="3" name="Θέση περιεχομένου 2"/>
          <p:cNvSpPr>
            <a:spLocks noGrp="1"/>
          </p:cNvSpPr>
          <p:nvPr>
            <p:ph idx="1"/>
          </p:nvPr>
        </p:nvSpPr>
        <p:spPr>
          <a:xfrm>
            <a:off x="107504" y="1981200"/>
            <a:ext cx="8928992" cy="4114800"/>
          </a:xfrm>
        </p:spPr>
        <p:txBody>
          <a:bodyPr/>
          <a:lstStyle/>
          <a:p>
            <a:pPr algn="ctr"/>
            <a:endParaRPr lang="en-US" sz="4000" dirty="0"/>
          </a:p>
          <a:p>
            <a:pPr algn="ctr"/>
            <a:r>
              <a:rPr lang="el-GR" sz="4000" dirty="0"/>
              <a:t>μία αύξηση της θερμοκρασίας 5-6 </a:t>
            </a:r>
            <a:r>
              <a:rPr lang="el-GR" sz="4000" baseline="30000" dirty="0"/>
              <a:t>0</a:t>
            </a:r>
            <a:r>
              <a:rPr lang="en-US" sz="4000" dirty="0"/>
              <a:t>C</a:t>
            </a:r>
            <a:r>
              <a:rPr lang="el-GR" sz="4000" dirty="0"/>
              <a:t>, αλλά το μέγιστο για τους καλοκαιρινούς μήνες δεν πρέπει να ξεπερνά τους 22-23 </a:t>
            </a:r>
            <a:r>
              <a:rPr lang="el-GR" sz="4000" baseline="30000" dirty="0"/>
              <a:t>0</a:t>
            </a:r>
            <a:r>
              <a:rPr lang="en-US" sz="4000" dirty="0"/>
              <a:t>C</a:t>
            </a:r>
            <a:r>
              <a:rPr lang="el-GR" sz="4000" dirty="0"/>
              <a:t>.</a:t>
            </a:r>
          </a:p>
          <a:p>
            <a:pPr algn="ctr"/>
            <a:endParaRPr lang="el-GR" sz="4000" dirty="0"/>
          </a:p>
        </p:txBody>
      </p:sp>
    </p:spTree>
    <p:extLst>
      <p:ext uri="{BB962C8B-B14F-4D97-AF65-F5344CB8AC3E}">
        <p14:creationId xmlns:p14="http://schemas.microsoft.com/office/powerpoint/2010/main" val="2880251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BCC508-33A7-DD74-969D-DFE4AB092814}"/>
              </a:ext>
            </a:extLst>
          </p:cNvPr>
          <p:cNvSpPr>
            <a:spLocks noGrp="1"/>
          </p:cNvSpPr>
          <p:nvPr>
            <p:ph type="title"/>
          </p:nvPr>
        </p:nvSpPr>
        <p:spPr/>
        <p:txBody>
          <a:bodyPr/>
          <a:lstStyle/>
          <a:p>
            <a:r>
              <a:rPr lang="el-GR" dirty="0" err="1"/>
              <a:t>Κορήγονος</a:t>
            </a:r>
            <a:endParaRPr lang="el-GR" dirty="0"/>
          </a:p>
        </p:txBody>
      </p:sp>
      <p:sp>
        <p:nvSpPr>
          <p:cNvPr id="3" name="Θέση περιεχομένου 2">
            <a:extLst>
              <a:ext uri="{FF2B5EF4-FFF2-40B4-BE49-F238E27FC236}">
                <a16:creationId xmlns:a16="http://schemas.microsoft.com/office/drawing/2014/main" id="{37DC7D1F-D0CF-D9D0-8551-ED4F8C3F92C4}"/>
              </a:ext>
            </a:extLst>
          </p:cNvPr>
          <p:cNvSpPr>
            <a:spLocks noGrp="1"/>
          </p:cNvSpPr>
          <p:nvPr>
            <p:ph idx="1"/>
          </p:nvPr>
        </p:nvSpPr>
        <p:spPr/>
        <p:txBody>
          <a:bodyPr/>
          <a:lstStyle/>
          <a:p>
            <a:endParaRPr lang="el-GR"/>
          </a:p>
        </p:txBody>
      </p:sp>
      <p:pic>
        <p:nvPicPr>
          <p:cNvPr id="3074" name="Picture 2" descr="Lake Whitefish | Michigan Sea Grant">
            <a:extLst>
              <a:ext uri="{FF2B5EF4-FFF2-40B4-BE49-F238E27FC236}">
                <a16:creationId xmlns:a16="http://schemas.microsoft.com/office/drawing/2014/main" id="{B542677B-FC5E-27A5-5D33-51BDFEC3D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1200"/>
            <a:ext cx="791864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99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1143000"/>
          </a:xfrm>
        </p:spPr>
        <p:txBody>
          <a:bodyPr/>
          <a:lstStyle/>
          <a:p>
            <a:r>
              <a:rPr lang="el-GR" dirty="0">
                <a:solidFill>
                  <a:srgbClr val="FFFF00"/>
                </a:solidFill>
                <a:effectLst/>
              </a:rPr>
              <a:t>Είναι λογικό να αναμένουμε ότι μια αύξηση της θερμοκρασίας</a:t>
            </a:r>
          </a:p>
        </p:txBody>
      </p:sp>
      <p:sp>
        <p:nvSpPr>
          <p:cNvPr id="3" name="2 - Θέση περιεχομένου"/>
          <p:cNvSpPr>
            <a:spLocks noGrp="1"/>
          </p:cNvSpPr>
          <p:nvPr>
            <p:ph idx="1"/>
          </p:nvPr>
        </p:nvSpPr>
        <p:spPr>
          <a:xfrm>
            <a:off x="179512" y="1981200"/>
            <a:ext cx="8784976" cy="4114800"/>
          </a:xfrm>
        </p:spPr>
        <p:txBody>
          <a:bodyPr/>
          <a:lstStyle/>
          <a:p>
            <a:pPr algn="ctr"/>
            <a:endParaRPr lang="el-GR" sz="3600" dirty="0"/>
          </a:p>
          <a:p>
            <a:pPr algn="ctr"/>
            <a:r>
              <a:rPr lang="el-GR" sz="3600" dirty="0"/>
              <a:t>κατά 5 </a:t>
            </a:r>
            <a:r>
              <a:rPr lang="el-GR" sz="3600" baseline="30000" dirty="0"/>
              <a:t>0</a:t>
            </a:r>
            <a:r>
              <a:rPr lang="en-US" sz="3600" dirty="0"/>
              <a:t>C</a:t>
            </a:r>
            <a:r>
              <a:rPr lang="el-GR" sz="3600" dirty="0"/>
              <a:t>, ως ένα μέγιστο όχι μεγαλύτερο από 23 </a:t>
            </a:r>
            <a:r>
              <a:rPr lang="el-GR" sz="3600" baseline="30000" dirty="0"/>
              <a:t>0</a:t>
            </a:r>
            <a:r>
              <a:rPr lang="en-US" sz="3600" dirty="0"/>
              <a:t>C</a:t>
            </a:r>
            <a:r>
              <a:rPr lang="el-GR" sz="3600" dirty="0"/>
              <a:t>, θα κατέστρεφε τους πληθυσμούς της οικογένειας </a:t>
            </a:r>
            <a:r>
              <a:rPr lang="en-US" sz="3600" dirty="0" err="1"/>
              <a:t>Salmonidae</a:t>
            </a:r>
            <a:r>
              <a:rPr lang="en-US" sz="3600" dirty="0"/>
              <a:t> </a:t>
            </a:r>
            <a:r>
              <a:rPr lang="el-GR" sz="3600" dirty="0"/>
              <a:t>εκτός από μερικά είδη του γένους </a:t>
            </a:r>
            <a:r>
              <a:rPr lang="en-US" sz="3600" dirty="0" err="1"/>
              <a:t>Coregonus</a:t>
            </a:r>
            <a:r>
              <a:rPr lang="en-US" sz="3600" dirty="0"/>
              <a:t> </a:t>
            </a:r>
            <a:endParaRPr lang="el-GR"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και θέρμανση κατά 8 </a:t>
            </a:r>
            <a:r>
              <a:rPr lang="el-GR" baseline="30000" dirty="0">
                <a:solidFill>
                  <a:srgbClr val="FFFF00"/>
                </a:solidFill>
                <a:effectLst/>
              </a:rPr>
              <a:t>0</a:t>
            </a:r>
            <a:r>
              <a:rPr lang="en-US" dirty="0">
                <a:solidFill>
                  <a:srgbClr val="FFFF00"/>
                </a:solidFill>
                <a:effectLst/>
              </a:rPr>
              <a:t>C</a:t>
            </a:r>
            <a:r>
              <a:rPr lang="el-GR" dirty="0">
                <a:solidFill>
                  <a:srgbClr val="FFFF00"/>
                </a:solidFill>
                <a:effectLst/>
              </a:rPr>
              <a:t>,</a:t>
            </a:r>
          </a:p>
        </p:txBody>
      </p:sp>
      <p:sp>
        <p:nvSpPr>
          <p:cNvPr id="3" name="2 - Θέση περιεχομένου"/>
          <p:cNvSpPr>
            <a:spLocks noGrp="1"/>
          </p:cNvSpPr>
          <p:nvPr>
            <p:ph idx="1"/>
          </p:nvPr>
        </p:nvSpPr>
        <p:spPr>
          <a:xfrm>
            <a:off x="179512" y="1981200"/>
            <a:ext cx="8784976" cy="4114800"/>
          </a:xfrm>
        </p:spPr>
        <p:txBody>
          <a:bodyPr/>
          <a:lstStyle/>
          <a:p>
            <a:pPr algn="ctr"/>
            <a:endParaRPr lang="el-GR" sz="4400" dirty="0"/>
          </a:p>
          <a:p>
            <a:pPr algn="ctr"/>
            <a:r>
              <a:rPr lang="el-GR" sz="4400" dirty="0"/>
              <a:t>ως ένα μέγιστο όχι μεγαλύτερο από 30 </a:t>
            </a:r>
            <a:r>
              <a:rPr lang="el-GR" sz="4400" baseline="30000" dirty="0"/>
              <a:t>0</a:t>
            </a:r>
            <a:r>
              <a:rPr lang="en-US" sz="4400" dirty="0"/>
              <a:t>C</a:t>
            </a:r>
            <a:r>
              <a:rPr lang="el-GR" sz="4400" dirty="0"/>
              <a:t>, θα ευνοούσε την επικράτηση ορισμένων ειδών της οικογένειας </a:t>
            </a:r>
            <a:r>
              <a:rPr lang="en-US" sz="4400" dirty="0" err="1"/>
              <a:t>Cyprinidae</a:t>
            </a:r>
            <a:r>
              <a:rPr lang="el-GR" sz="44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rPr>
              <a:t>Οικογένεια </a:t>
            </a:r>
            <a:r>
              <a:rPr lang="en-US" dirty="0" err="1">
                <a:solidFill>
                  <a:srgbClr val="FFFF00"/>
                </a:solidFill>
              </a:rPr>
              <a:t>Salmonidae</a:t>
            </a:r>
            <a:r>
              <a:rPr lang="el-GR" dirty="0">
                <a:solidFill>
                  <a:srgbClr val="FFFF00"/>
                </a:solidFill>
              </a:rPr>
              <a:t> – μορφή πέστροφας</a:t>
            </a:r>
          </a:p>
        </p:txBody>
      </p:sp>
      <p:sp>
        <p:nvSpPr>
          <p:cNvPr id="1026" name="AutoShape 2" descr="Οικογένεια Salmonidae · iNaturalist Gree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Οικογένεια Salmonidae · iNaturalist Gree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9" name="Picture 5" descr="C:\Users\DIMOS\Downloads\αρχείο λήψης (1).jpg"/>
          <p:cNvPicPr>
            <a:picLocks noGrp="1" noChangeAspect="1" noChangeArrowheads="1"/>
          </p:cNvPicPr>
          <p:nvPr>
            <p:ph idx="1"/>
          </p:nvPr>
        </p:nvPicPr>
        <p:blipFill>
          <a:blip r:embed="rId2" cstate="print"/>
          <a:srcRect/>
          <a:stretch>
            <a:fillRect/>
          </a:stretch>
        </p:blipFill>
        <p:spPr bwMode="auto">
          <a:xfrm>
            <a:off x="2051720" y="2492896"/>
            <a:ext cx="5040559" cy="331236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rPr>
              <a:t>Οικογένεια </a:t>
            </a:r>
            <a:r>
              <a:rPr lang="en-US" dirty="0" err="1">
                <a:solidFill>
                  <a:srgbClr val="FFFF00"/>
                </a:solidFill>
              </a:rPr>
              <a:t>Salmonidae</a:t>
            </a:r>
            <a:r>
              <a:rPr lang="el-GR" dirty="0">
                <a:solidFill>
                  <a:srgbClr val="FFFF00"/>
                </a:solidFill>
              </a:rPr>
              <a:t> – μορφή πέστροφας</a:t>
            </a:r>
            <a:endParaRPr lang="el-GR" dirty="0"/>
          </a:p>
        </p:txBody>
      </p:sp>
      <p:pic>
        <p:nvPicPr>
          <p:cNvPr id="32770" name="Picture 2" descr="C:\Users\DIMOS\Downloads\αρχείο λήψης (2).jpg"/>
          <p:cNvPicPr>
            <a:picLocks noGrp="1" noChangeAspect="1" noChangeArrowheads="1"/>
          </p:cNvPicPr>
          <p:nvPr>
            <p:ph idx="1"/>
          </p:nvPr>
        </p:nvPicPr>
        <p:blipFill>
          <a:blip r:embed="rId2" cstate="print"/>
          <a:srcRect/>
          <a:stretch>
            <a:fillRect/>
          </a:stretch>
        </p:blipFill>
        <p:spPr bwMode="auto">
          <a:xfrm>
            <a:off x="2051720" y="2276872"/>
            <a:ext cx="5256584" cy="388843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Ιριδίζουσα πέστροφα</a:t>
            </a:r>
          </a:p>
        </p:txBody>
      </p:sp>
      <p:pic>
        <p:nvPicPr>
          <p:cNvPr id="33794" name="Picture 2" descr="C:\Users\DIMOS\Downloads\3.+Βιολογικά+στοιχεία+Συστηματική+κατάταξη.+Οικογένεια+_+Salmonidae.+Γένος+_+Oncorhynchus.+Είδος+_+Oncorhynchus+mykiss+(Walbaum+1792).jpg"/>
          <p:cNvPicPr>
            <a:picLocks noGrp="1" noChangeAspect="1" noChangeArrowheads="1"/>
          </p:cNvPicPr>
          <p:nvPr>
            <p:ph idx="1"/>
          </p:nvPr>
        </p:nvPicPr>
        <p:blipFill>
          <a:blip r:embed="rId2" cstate="print"/>
          <a:srcRect/>
          <a:stretch>
            <a:fillRect/>
          </a:stretch>
        </p:blipFill>
        <p:spPr bwMode="auto">
          <a:xfrm>
            <a:off x="1187624" y="2060848"/>
            <a:ext cx="6912768" cy="45365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E2107E-719C-4865-8A6D-332FC5DABCA6}"/>
              </a:ext>
            </a:extLst>
          </p:cNvPr>
          <p:cNvSpPr>
            <a:spLocks noGrp="1"/>
          </p:cNvSpPr>
          <p:nvPr>
            <p:ph type="title"/>
          </p:nvPr>
        </p:nvSpPr>
        <p:spPr/>
        <p:txBody>
          <a:bodyPr/>
          <a:lstStyle/>
          <a:p>
            <a:r>
              <a:rPr lang="el-GR" dirty="0">
                <a:solidFill>
                  <a:srgbClr val="FFFF00"/>
                </a:solidFill>
              </a:rPr>
              <a:t>ανάλογα με:</a:t>
            </a:r>
          </a:p>
        </p:txBody>
      </p:sp>
      <p:sp>
        <p:nvSpPr>
          <p:cNvPr id="3" name="Θέση περιεχομένου 2">
            <a:extLst>
              <a:ext uri="{FF2B5EF4-FFF2-40B4-BE49-F238E27FC236}">
                <a16:creationId xmlns:a16="http://schemas.microsoft.com/office/drawing/2014/main" id="{8D322921-2543-4F2A-9B89-1A3D32F4589A}"/>
              </a:ext>
            </a:extLst>
          </p:cNvPr>
          <p:cNvSpPr>
            <a:spLocks noGrp="1"/>
          </p:cNvSpPr>
          <p:nvPr>
            <p:ph idx="1"/>
          </p:nvPr>
        </p:nvSpPr>
        <p:spPr>
          <a:xfrm>
            <a:off x="0" y="1981200"/>
            <a:ext cx="9144000" cy="4114800"/>
          </a:xfrm>
        </p:spPr>
        <p:txBody>
          <a:bodyPr/>
          <a:lstStyle/>
          <a:p>
            <a:endParaRPr lang="en-US" dirty="0"/>
          </a:p>
          <a:p>
            <a:pPr algn="ctr"/>
            <a:r>
              <a:rPr lang="el-GR" sz="4400" dirty="0"/>
              <a:t>το είδος, το στάδιο ανάπτυξης, τη θερμοκρασία εγκλιματισμού, το διαλυμένο οξυγόνο, τη ρύπανση, την έκταση που θερμαίνεται το περιβάλλον και την εποχή.</a:t>
            </a:r>
          </a:p>
        </p:txBody>
      </p:sp>
    </p:spTree>
    <p:extLst>
      <p:ext uri="{BB962C8B-B14F-4D97-AF65-F5344CB8AC3E}">
        <p14:creationId xmlns:p14="http://schemas.microsoft.com/office/powerpoint/2010/main" val="266289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solidFill>
                  <a:srgbClr val="FFFF00"/>
                </a:solidFill>
                <a:effectLst/>
              </a:rPr>
              <a:t>O</a:t>
            </a:r>
            <a:r>
              <a:rPr lang="el-GR" dirty="0" err="1">
                <a:solidFill>
                  <a:srgbClr val="FFFF00"/>
                </a:solidFill>
                <a:effectLst/>
              </a:rPr>
              <a:t>ικογένεια</a:t>
            </a:r>
            <a:r>
              <a:rPr lang="el-GR" dirty="0">
                <a:solidFill>
                  <a:srgbClr val="FFFF00"/>
                </a:solidFill>
                <a:effectLst/>
              </a:rPr>
              <a:t> </a:t>
            </a:r>
            <a:r>
              <a:rPr lang="en-US" dirty="0" err="1">
                <a:solidFill>
                  <a:srgbClr val="FFFF00"/>
                </a:solidFill>
                <a:effectLst/>
              </a:rPr>
              <a:t>Cyprinidae</a:t>
            </a:r>
            <a:endParaRPr lang="el-GR" dirty="0">
              <a:solidFill>
                <a:srgbClr val="FFFF00"/>
              </a:solidFill>
              <a:effectLst/>
            </a:endParaRPr>
          </a:p>
        </p:txBody>
      </p:sp>
      <p:pic>
        <p:nvPicPr>
          <p:cNvPr id="34818" name="Picture 2" descr="C:\Users\DIMOS\Downloads\αρχείο λήψης (1).jpg"/>
          <p:cNvPicPr>
            <a:picLocks noGrp="1" noChangeAspect="1" noChangeArrowheads="1"/>
          </p:cNvPicPr>
          <p:nvPr>
            <p:ph idx="1"/>
          </p:nvPr>
        </p:nvPicPr>
        <p:blipFill>
          <a:blip r:embed="rId2" cstate="print"/>
          <a:srcRect/>
          <a:stretch>
            <a:fillRect/>
          </a:stretch>
        </p:blipFill>
        <p:spPr bwMode="auto">
          <a:xfrm>
            <a:off x="1835696" y="2348880"/>
            <a:ext cx="6048672" cy="367240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solidFill>
                  <a:srgbClr val="FFFF00"/>
                </a:solidFill>
                <a:effectLst/>
              </a:rPr>
              <a:t>O</a:t>
            </a:r>
            <a:r>
              <a:rPr lang="el-GR" dirty="0" err="1">
                <a:solidFill>
                  <a:srgbClr val="FFFF00"/>
                </a:solidFill>
                <a:effectLst/>
              </a:rPr>
              <a:t>ικογένεια</a:t>
            </a:r>
            <a:r>
              <a:rPr lang="el-GR" dirty="0">
                <a:solidFill>
                  <a:srgbClr val="FFFF00"/>
                </a:solidFill>
                <a:effectLst/>
              </a:rPr>
              <a:t> </a:t>
            </a:r>
            <a:r>
              <a:rPr lang="en-US" dirty="0" err="1">
                <a:solidFill>
                  <a:srgbClr val="FFFF00"/>
                </a:solidFill>
                <a:effectLst/>
              </a:rPr>
              <a:t>Cyprinidae</a:t>
            </a:r>
            <a:endParaRPr lang="el-GR" dirty="0"/>
          </a:p>
        </p:txBody>
      </p:sp>
      <p:pic>
        <p:nvPicPr>
          <p:cNvPr id="35842" name="Picture 2" descr="C:\Users\DIMOS\Downloads\images.jpg"/>
          <p:cNvPicPr>
            <a:picLocks noGrp="1" noChangeAspect="1" noChangeArrowheads="1"/>
          </p:cNvPicPr>
          <p:nvPr>
            <p:ph idx="1"/>
          </p:nvPr>
        </p:nvPicPr>
        <p:blipFill>
          <a:blip r:embed="rId2" cstate="print"/>
          <a:srcRect/>
          <a:stretch>
            <a:fillRect/>
          </a:stretch>
        </p:blipFill>
        <p:spPr bwMode="auto">
          <a:xfrm>
            <a:off x="1043608" y="2276872"/>
            <a:ext cx="7128792" cy="367240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Είδη ψαριών του γένους </a:t>
            </a:r>
            <a:r>
              <a:rPr lang="en-US" dirty="0" err="1">
                <a:solidFill>
                  <a:srgbClr val="FFFF00"/>
                </a:solidFill>
                <a:effectLst/>
              </a:rPr>
              <a:t>Coregonus</a:t>
            </a:r>
            <a:r>
              <a:rPr lang="en-US" dirty="0">
                <a:solidFill>
                  <a:srgbClr val="FFFF00"/>
                </a:solidFill>
                <a:effectLst/>
              </a:rPr>
              <a:t> </a:t>
            </a:r>
            <a:endParaRPr lang="el-GR" dirty="0">
              <a:solidFill>
                <a:srgbClr val="FFFF00"/>
              </a:solidFill>
              <a:effectLst/>
            </a:endParaRPr>
          </a:p>
        </p:txBody>
      </p:sp>
      <p:pic>
        <p:nvPicPr>
          <p:cNvPr id="36867" name="Picture 3" descr="C:\Users\DIMOS\Downloads\licensed-image.jpg"/>
          <p:cNvPicPr>
            <a:picLocks noGrp="1" noChangeAspect="1" noChangeArrowheads="1"/>
          </p:cNvPicPr>
          <p:nvPr>
            <p:ph idx="1"/>
          </p:nvPr>
        </p:nvPicPr>
        <p:blipFill>
          <a:blip r:embed="rId2" cstate="print"/>
          <a:srcRect/>
          <a:stretch>
            <a:fillRect/>
          </a:stretch>
        </p:blipFill>
        <p:spPr bwMode="auto">
          <a:xfrm>
            <a:off x="683568" y="1981200"/>
            <a:ext cx="7776864" cy="447213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Συνοψίζοντας, μπορούμε να πούμε ότι</a:t>
            </a:r>
          </a:p>
        </p:txBody>
      </p:sp>
      <p:sp>
        <p:nvSpPr>
          <p:cNvPr id="3" name="2 - Θέση περιεχομένου"/>
          <p:cNvSpPr>
            <a:spLocks noGrp="1"/>
          </p:cNvSpPr>
          <p:nvPr>
            <p:ph idx="1"/>
          </p:nvPr>
        </p:nvSpPr>
        <p:spPr>
          <a:xfrm>
            <a:off x="179512" y="1981200"/>
            <a:ext cx="8784976" cy="4114800"/>
          </a:xfrm>
        </p:spPr>
        <p:txBody>
          <a:bodyPr/>
          <a:lstStyle/>
          <a:p>
            <a:pPr algn="ctr"/>
            <a:endParaRPr lang="el-GR" sz="4400" dirty="0"/>
          </a:p>
          <a:p>
            <a:pPr algn="ctr"/>
            <a:r>
              <a:rPr lang="el-GR" sz="4400" dirty="0"/>
              <a:t>η αντοχή των ψαριών των γλυκών νερών της Ευρώπης στις υψηλές θερμοκρασίες εξαρτάται από πολλούς παράγοντες,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συμπεριλαμβανομένων</a:t>
            </a:r>
          </a:p>
        </p:txBody>
      </p:sp>
      <p:sp>
        <p:nvSpPr>
          <p:cNvPr id="3" name="2 - Θέση περιεχομένου"/>
          <p:cNvSpPr>
            <a:spLocks noGrp="1"/>
          </p:cNvSpPr>
          <p:nvPr>
            <p:ph idx="1"/>
          </p:nvPr>
        </p:nvSpPr>
        <p:spPr>
          <a:xfrm>
            <a:off x="0" y="1981200"/>
            <a:ext cx="9144000" cy="4114800"/>
          </a:xfrm>
        </p:spPr>
        <p:txBody>
          <a:bodyPr/>
          <a:lstStyle/>
          <a:p>
            <a:pPr algn="ctr"/>
            <a:endParaRPr lang="el-GR" sz="4400" dirty="0"/>
          </a:p>
          <a:p>
            <a:pPr algn="ctr"/>
            <a:r>
              <a:rPr lang="el-GR" sz="4400" dirty="0"/>
              <a:t>του είδους, του σταδίου ανάπτυξης, της εποχής, της θερμοκρασίας εγκλιματισμού και της συγκέντρωσης του διαλυμένου οξυγόνου.</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effectLst/>
              </a:rPr>
              <a:t>Σ’ αυτήν την αναφορά,</a:t>
            </a:r>
          </a:p>
        </p:txBody>
      </p:sp>
      <p:sp>
        <p:nvSpPr>
          <p:cNvPr id="3" name="2 - Θέση περιεχομένου"/>
          <p:cNvSpPr>
            <a:spLocks noGrp="1"/>
          </p:cNvSpPr>
          <p:nvPr>
            <p:ph idx="1"/>
          </p:nvPr>
        </p:nvSpPr>
        <p:spPr>
          <a:xfrm>
            <a:off x="0" y="1981200"/>
            <a:ext cx="9144000" cy="4114800"/>
          </a:xfrm>
        </p:spPr>
        <p:txBody>
          <a:bodyPr/>
          <a:lstStyle/>
          <a:p>
            <a:pPr algn="ctr"/>
            <a:endParaRPr lang="el-GR" sz="4400" dirty="0"/>
          </a:p>
          <a:p>
            <a:pPr algn="ctr"/>
            <a:r>
              <a:rPr lang="el-GR" sz="4400" dirty="0"/>
              <a:t>τα πειραματικά κριτήρια θερμοκρασίας που προτείνονται, ισχύουν για νερά που δεν είναι ρυπασμένα από χημικά.</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05D2B1-03CC-4557-BCE5-40ADC6CC2B17}"/>
              </a:ext>
            </a:extLst>
          </p:cNvPr>
          <p:cNvSpPr>
            <a:spLocks noGrp="1"/>
          </p:cNvSpPr>
          <p:nvPr>
            <p:ph type="title"/>
          </p:nvPr>
        </p:nvSpPr>
        <p:spPr/>
        <p:txBody>
          <a:bodyPr/>
          <a:lstStyle/>
          <a:p>
            <a:r>
              <a:rPr lang="el-GR" dirty="0">
                <a:solidFill>
                  <a:srgbClr val="FFFF00"/>
                </a:solidFill>
              </a:rPr>
              <a:t>Είναι ουσιαστικό να αναγνωρίζουμε ότι</a:t>
            </a:r>
          </a:p>
        </p:txBody>
      </p:sp>
      <p:sp>
        <p:nvSpPr>
          <p:cNvPr id="3" name="Θέση περιεχομένου 2">
            <a:extLst>
              <a:ext uri="{FF2B5EF4-FFF2-40B4-BE49-F238E27FC236}">
                <a16:creationId xmlns:a16="http://schemas.microsoft.com/office/drawing/2014/main" id="{77DAF8E9-7090-4867-A30A-8F82B6AB4D48}"/>
              </a:ext>
            </a:extLst>
          </p:cNvPr>
          <p:cNvSpPr>
            <a:spLocks noGrp="1"/>
          </p:cNvSpPr>
          <p:nvPr>
            <p:ph idx="1"/>
          </p:nvPr>
        </p:nvSpPr>
        <p:spPr>
          <a:xfrm>
            <a:off x="0" y="1981200"/>
            <a:ext cx="9144000" cy="4114800"/>
          </a:xfrm>
        </p:spPr>
        <p:txBody>
          <a:bodyPr/>
          <a:lstStyle/>
          <a:p>
            <a:pPr algn="ctr"/>
            <a:endParaRPr lang="el-GR" sz="4400" dirty="0"/>
          </a:p>
          <a:p>
            <a:pPr algn="ctr"/>
            <a:r>
              <a:rPr lang="el-GR" sz="4400" dirty="0"/>
              <a:t>α) οποιαδήποτε αλλαγή στη φυσιολογική θερμοκρασία επιφέρει μεταβολές στη συμπεριφορά των ψαριών και στη σύνθεση των κοινωνιών. </a:t>
            </a:r>
          </a:p>
        </p:txBody>
      </p:sp>
    </p:spTree>
    <p:extLst>
      <p:ext uri="{BB962C8B-B14F-4D97-AF65-F5344CB8AC3E}">
        <p14:creationId xmlns:p14="http://schemas.microsoft.com/office/powerpoint/2010/main" val="672499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85C927-20BD-477D-A0B5-43B4F0546E29}"/>
              </a:ext>
            </a:extLst>
          </p:cNvPr>
          <p:cNvSpPr>
            <a:spLocks noGrp="1"/>
          </p:cNvSpPr>
          <p:nvPr>
            <p:ph type="title"/>
          </p:nvPr>
        </p:nvSpPr>
        <p:spPr/>
        <p:txBody>
          <a:bodyPr/>
          <a:lstStyle/>
          <a:p>
            <a:r>
              <a:rPr lang="el-GR" dirty="0">
                <a:solidFill>
                  <a:srgbClr val="FFFF00"/>
                </a:solidFill>
              </a:rPr>
              <a:t>β) Διαφορετικές συνθήκες θερμοκρασίας</a:t>
            </a:r>
          </a:p>
        </p:txBody>
      </p:sp>
      <p:sp>
        <p:nvSpPr>
          <p:cNvPr id="3" name="Θέση περιεχομένου 2">
            <a:extLst>
              <a:ext uri="{FF2B5EF4-FFF2-40B4-BE49-F238E27FC236}">
                <a16:creationId xmlns:a16="http://schemas.microsoft.com/office/drawing/2014/main" id="{574E2297-B07C-499D-8EB9-81B2079B1BF0}"/>
              </a:ext>
            </a:extLst>
          </p:cNvPr>
          <p:cNvSpPr>
            <a:spLocks noGrp="1"/>
          </p:cNvSpPr>
          <p:nvPr>
            <p:ph idx="1"/>
          </p:nvPr>
        </p:nvSpPr>
        <p:spPr>
          <a:xfrm>
            <a:off x="107504" y="1981200"/>
            <a:ext cx="8928992" cy="4114800"/>
          </a:xfrm>
        </p:spPr>
        <p:txBody>
          <a:bodyPr/>
          <a:lstStyle/>
          <a:p>
            <a:pPr algn="ctr"/>
            <a:endParaRPr lang="el-GR" sz="4400" dirty="0"/>
          </a:p>
          <a:p>
            <a:pPr algn="ctr"/>
            <a:r>
              <a:rPr lang="el-GR" sz="4400" dirty="0"/>
              <a:t>απαιτούνται στις διάφορες εποχές του έτους για τις ανάγκες των διάφορων σταδίων ζωής των ψαριών.</a:t>
            </a:r>
          </a:p>
        </p:txBody>
      </p:sp>
    </p:spTree>
    <p:extLst>
      <p:ext uri="{BB962C8B-B14F-4D97-AF65-F5344CB8AC3E}">
        <p14:creationId xmlns:p14="http://schemas.microsoft.com/office/powerpoint/2010/main" val="3385763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A91E5-D96A-4E7C-9DCE-BC12184E9567}"/>
              </a:ext>
            </a:extLst>
          </p:cNvPr>
          <p:cNvSpPr>
            <a:spLocks noGrp="1"/>
          </p:cNvSpPr>
          <p:nvPr>
            <p:ph type="title"/>
          </p:nvPr>
        </p:nvSpPr>
        <p:spPr/>
        <p:txBody>
          <a:bodyPr/>
          <a:lstStyle/>
          <a:p>
            <a:r>
              <a:rPr lang="el-GR" dirty="0">
                <a:solidFill>
                  <a:srgbClr val="FFFF00"/>
                </a:solidFill>
                <a:effectLst/>
              </a:rPr>
              <a:t>γ) Ανεκτές αυξήσεις της θερμοκρασίας</a:t>
            </a:r>
          </a:p>
        </p:txBody>
      </p:sp>
      <p:sp>
        <p:nvSpPr>
          <p:cNvPr id="3" name="Θέση περιεχομένου 2">
            <a:extLst>
              <a:ext uri="{FF2B5EF4-FFF2-40B4-BE49-F238E27FC236}">
                <a16:creationId xmlns:a16="http://schemas.microsoft.com/office/drawing/2014/main" id="{153F46F2-0E11-4780-9629-37DE2A34E335}"/>
              </a:ext>
            </a:extLst>
          </p:cNvPr>
          <p:cNvSpPr>
            <a:spLocks noGrp="1"/>
          </p:cNvSpPr>
          <p:nvPr>
            <p:ph idx="1"/>
          </p:nvPr>
        </p:nvSpPr>
        <p:spPr>
          <a:xfrm>
            <a:off x="179512" y="1981200"/>
            <a:ext cx="8784976" cy="4114800"/>
          </a:xfrm>
        </p:spPr>
        <p:txBody>
          <a:bodyPr/>
          <a:lstStyle/>
          <a:p>
            <a:pPr algn="ctr"/>
            <a:endParaRPr lang="el-GR" sz="4400" dirty="0"/>
          </a:p>
          <a:p>
            <a:pPr algn="ctr"/>
            <a:r>
              <a:rPr lang="el-GR" sz="4400" dirty="0"/>
              <a:t>πάνω από τις φυσιολογικές τιμές και τα ανώτερα ανεκτά επίπεδα δεν μπορούν να καθοριστούν για τις κοινωνίες των ψαριών ως σύνολα,</a:t>
            </a:r>
          </a:p>
        </p:txBody>
      </p:sp>
    </p:spTree>
    <p:extLst>
      <p:ext uri="{BB962C8B-B14F-4D97-AF65-F5344CB8AC3E}">
        <p14:creationId xmlns:p14="http://schemas.microsoft.com/office/powerpoint/2010/main" val="1889202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27819D-4098-42A5-99D7-B0C304A6B944}"/>
              </a:ext>
            </a:extLst>
          </p:cNvPr>
          <p:cNvSpPr>
            <a:spLocks noGrp="1"/>
          </p:cNvSpPr>
          <p:nvPr>
            <p:ph type="title"/>
          </p:nvPr>
        </p:nvSpPr>
        <p:spPr/>
        <p:txBody>
          <a:bodyPr/>
          <a:lstStyle/>
          <a:p>
            <a:r>
              <a:rPr lang="el-GR" dirty="0">
                <a:solidFill>
                  <a:srgbClr val="FFFF00"/>
                </a:solidFill>
                <a:effectLst/>
              </a:rPr>
              <a:t>αλλά μπορούν να υπολογιστούν πειραματικά</a:t>
            </a:r>
          </a:p>
        </p:txBody>
      </p:sp>
      <p:sp>
        <p:nvSpPr>
          <p:cNvPr id="3" name="Θέση περιεχομένου 2">
            <a:extLst>
              <a:ext uri="{FF2B5EF4-FFF2-40B4-BE49-F238E27FC236}">
                <a16:creationId xmlns:a16="http://schemas.microsoft.com/office/drawing/2014/main" id="{097D41F4-E161-493F-AAC5-D9C92A77C6FA}"/>
              </a:ext>
            </a:extLst>
          </p:cNvPr>
          <p:cNvSpPr>
            <a:spLocks noGrp="1"/>
          </p:cNvSpPr>
          <p:nvPr>
            <p:ph idx="1"/>
          </p:nvPr>
        </p:nvSpPr>
        <p:spPr>
          <a:xfrm>
            <a:off x="179512" y="1981200"/>
            <a:ext cx="8784976" cy="4114800"/>
          </a:xfrm>
        </p:spPr>
        <p:txBody>
          <a:bodyPr/>
          <a:lstStyle/>
          <a:p>
            <a:endParaRPr lang="el-GR" dirty="0"/>
          </a:p>
          <a:p>
            <a:pPr algn="ctr"/>
            <a:r>
              <a:rPr lang="el-GR" sz="4400" dirty="0"/>
              <a:t>για ομάδες ψαριών, που έχουν παρόμοιες θερμικές απαιτήσεις σε διάφορες δεδομένες χρονικές στιγμές του έτους.</a:t>
            </a:r>
          </a:p>
        </p:txBody>
      </p:sp>
    </p:spTree>
    <p:extLst>
      <p:ext uri="{BB962C8B-B14F-4D97-AF65-F5344CB8AC3E}">
        <p14:creationId xmlns:p14="http://schemas.microsoft.com/office/powerpoint/2010/main" val="208152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3E451E-7A49-47E3-8D35-B5D28211CE9D}"/>
              </a:ext>
            </a:extLst>
          </p:cNvPr>
          <p:cNvSpPr>
            <a:spLocks noGrp="1"/>
          </p:cNvSpPr>
          <p:nvPr>
            <p:ph type="title"/>
          </p:nvPr>
        </p:nvSpPr>
        <p:spPr/>
        <p:txBody>
          <a:bodyPr/>
          <a:lstStyle/>
          <a:p>
            <a:r>
              <a:rPr lang="el-GR" dirty="0">
                <a:solidFill>
                  <a:srgbClr val="FFFF00"/>
                </a:solidFill>
              </a:rPr>
              <a:t>Σχετικά με τα </a:t>
            </a:r>
            <a:r>
              <a:rPr lang="el-GR" dirty="0">
                <a:solidFill>
                  <a:srgbClr val="FFC000"/>
                </a:solidFill>
              </a:rPr>
              <a:t>γλυκά νερά της Ευρώπης</a:t>
            </a:r>
            <a:r>
              <a:rPr lang="el-GR" dirty="0">
                <a:solidFill>
                  <a:srgbClr val="FFFF00"/>
                </a:solidFill>
              </a:rPr>
              <a:t>:</a:t>
            </a:r>
          </a:p>
        </p:txBody>
      </p:sp>
      <p:sp>
        <p:nvSpPr>
          <p:cNvPr id="3" name="Θέση περιεχομένου 2">
            <a:extLst>
              <a:ext uri="{FF2B5EF4-FFF2-40B4-BE49-F238E27FC236}">
                <a16:creationId xmlns:a16="http://schemas.microsoft.com/office/drawing/2014/main" id="{0B545E12-0C81-4DDD-ACC4-01F9B89A1D85}"/>
              </a:ext>
            </a:extLst>
          </p:cNvPr>
          <p:cNvSpPr>
            <a:spLocks noGrp="1"/>
          </p:cNvSpPr>
          <p:nvPr>
            <p:ph idx="1"/>
          </p:nvPr>
        </p:nvSpPr>
        <p:spPr/>
        <p:txBody>
          <a:bodyPr/>
          <a:lstStyle/>
          <a:p>
            <a:endParaRPr lang="el-GR" dirty="0"/>
          </a:p>
          <a:p>
            <a:pPr algn="ctr"/>
            <a:r>
              <a:rPr lang="el-GR" sz="4400" dirty="0"/>
              <a:t>Τον χειμώνα: μια αύξηση της θερμοκρασίας του νερού κατά 2 </a:t>
            </a:r>
            <a:r>
              <a:rPr lang="el-GR" sz="4400" baseline="30000" dirty="0"/>
              <a:t>0</a:t>
            </a:r>
            <a:r>
              <a:rPr lang="en-US" sz="4400" dirty="0"/>
              <a:t>C </a:t>
            </a:r>
            <a:r>
              <a:rPr lang="el-GR" sz="4400" dirty="0"/>
              <a:t>από τους 0 </a:t>
            </a:r>
            <a:r>
              <a:rPr lang="el-GR" sz="4400" baseline="30000" dirty="0"/>
              <a:t>0</a:t>
            </a:r>
            <a:r>
              <a:rPr lang="en-US" sz="4400" dirty="0"/>
              <a:t>C </a:t>
            </a:r>
            <a:r>
              <a:rPr lang="el-GR" sz="4400" dirty="0"/>
              <a:t>την περίοδο της αναπαραγωγής</a:t>
            </a:r>
          </a:p>
        </p:txBody>
      </p:sp>
    </p:spTree>
    <p:extLst>
      <p:ext uri="{BB962C8B-B14F-4D97-AF65-F5344CB8AC3E}">
        <p14:creationId xmlns:p14="http://schemas.microsoft.com/office/powerpoint/2010/main" val="718033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E864DB-0AC2-46FE-998D-DCE4BECA207F}"/>
              </a:ext>
            </a:extLst>
          </p:cNvPr>
          <p:cNvSpPr>
            <a:spLocks noGrp="1"/>
          </p:cNvSpPr>
          <p:nvPr>
            <p:ph type="title"/>
          </p:nvPr>
        </p:nvSpPr>
        <p:spPr/>
        <p:txBody>
          <a:bodyPr/>
          <a:lstStyle/>
          <a:p>
            <a:br>
              <a:rPr lang="el-GR" b="1" dirty="0"/>
            </a:br>
            <a:r>
              <a:rPr lang="el-GR" dirty="0">
                <a:solidFill>
                  <a:srgbClr val="FFFF00"/>
                </a:solidFill>
                <a:effectLst/>
              </a:rPr>
              <a:t>Λιμναία </a:t>
            </a:r>
            <a:r>
              <a:rPr lang="el-GR" dirty="0" err="1">
                <a:solidFill>
                  <a:srgbClr val="FFFF00"/>
                </a:solidFill>
                <a:effectLst/>
              </a:rPr>
              <a:t>στρωμάτωση</a:t>
            </a:r>
            <a:r>
              <a:rPr lang="el-GR" dirty="0">
                <a:solidFill>
                  <a:srgbClr val="FFFF00"/>
                </a:solidFill>
                <a:effectLst/>
              </a:rPr>
              <a:t> </a:t>
            </a:r>
            <a:br>
              <a:rPr lang="el-GR" dirty="0">
                <a:solidFill>
                  <a:srgbClr val="FFFF00"/>
                </a:solidFill>
                <a:effectLst/>
              </a:rPr>
            </a:br>
            <a:endParaRPr lang="el-GR" dirty="0">
              <a:solidFill>
                <a:srgbClr val="FFFF00"/>
              </a:solidFill>
              <a:effectLst/>
            </a:endParaRPr>
          </a:p>
        </p:txBody>
      </p:sp>
      <p:sp>
        <p:nvSpPr>
          <p:cNvPr id="3" name="Θέση περιεχομένου 2">
            <a:extLst>
              <a:ext uri="{FF2B5EF4-FFF2-40B4-BE49-F238E27FC236}">
                <a16:creationId xmlns:a16="http://schemas.microsoft.com/office/drawing/2014/main" id="{3402F91D-DFC6-451C-96A2-37E5DCF336C4}"/>
              </a:ext>
            </a:extLst>
          </p:cNvPr>
          <p:cNvSpPr>
            <a:spLocks noGrp="1"/>
          </p:cNvSpPr>
          <p:nvPr>
            <p:ph idx="1"/>
          </p:nvPr>
        </p:nvSpPr>
        <p:spPr>
          <a:xfrm>
            <a:off x="107504" y="1981200"/>
            <a:ext cx="8928992" cy="4114800"/>
          </a:xfrm>
        </p:spPr>
        <p:txBody>
          <a:bodyPr/>
          <a:lstStyle/>
          <a:p>
            <a:endParaRPr lang="el-GR" dirty="0"/>
          </a:p>
          <a:p>
            <a:endParaRPr lang="el-GR" dirty="0"/>
          </a:p>
          <a:p>
            <a:pPr algn="ctr"/>
            <a:r>
              <a:rPr lang="el-GR" sz="3600" dirty="0"/>
              <a:t>Η θερμοκρασία στην επιφάνεια των λιμνών ποικίλλει ευρέως, ανάλογα με το γεωγραφικό πλάτος. </a:t>
            </a:r>
          </a:p>
          <a:p>
            <a:pPr algn="ctr"/>
            <a:endParaRPr lang="el-GR" sz="3600" dirty="0"/>
          </a:p>
        </p:txBody>
      </p:sp>
    </p:spTree>
    <p:extLst>
      <p:ext uri="{BB962C8B-B14F-4D97-AF65-F5344CB8AC3E}">
        <p14:creationId xmlns:p14="http://schemas.microsoft.com/office/powerpoint/2010/main" val="3385840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A7345D-DD5C-43DC-BE15-DC2089C99AC5}"/>
              </a:ext>
            </a:extLst>
          </p:cNvPr>
          <p:cNvSpPr>
            <a:spLocks noGrp="1"/>
          </p:cNvSpPr>
          <p:nvPr>
            <p:ph type="title"/>
          </p:nvPr>
        </p:nvSpPr>
        <p:spPr/>
        <p:txBody>
          <a:bodyPr/>
          <a:lstStyle/>
          <a:p>
            <a:r>
              <a:rPr lang="el-GR" dirty="0">
                <a:solidFill>
                  <a:srgbClr val="FFFF00"/>
                </a:solidFill>
              </a:rPr>
              <a:t>Ο πρωταρχικός λόγος γι’ αυτό είναι ότι</a:t>
            </a:r>
          </a:p>
        </p:txBody>
      </p:sp>
      <p:sp>
        <p:nvSpPr>
          <p:cNvPr id="3" name="Θέση περιεχομένου 2">
            <a:extLst>
              <a:ext uri="{FF2B5EF4-FFF2-40B4-BE49-F238E27FC236}">
                <a16:creationId xmlns:a16="http://schemas.microsoft.com/office/drawing/2014/main" id="{FD1B6450-25F4-4D11-A0AA-46F3DB6B004C}"/>
              </a:ext>
            </a:extLst>
          </p:cNvPr>
          <p:cNvSpPr>
            <a:spLocks noGrp="1"/>
          </p:cNvSpPr>
          <p:nvPr>
            <p:ph idx="1"/>
          </p:nvPr>
        </p:nvSpPr>
        <p:spPr/>
        <p:txBody>
          <a:bodyPr/>
          <a:lstStyle/>
          <a:p>
            <a:pPr algn="ctr"/>
            <a:endParaRPr lang="el-GR" sz="4400" dirty="0"/>
          </a:p>
          <a:p>
            <a:pPr algn="ctr"/>
            <a:r>
              <a:rPr lang="el-GR" sz="4400" dirty="0"/>
              <a:t>το νερό έχει την πιο υψηλή ειδική θερμότητα από όλες τις γνωστές υποστάσεις. </a:t>
            </a:r>
          </a:p>
        </p:txBody>
      </p:sp>
    </p:spTree>
    <p:extLst>
      <p:ext uri="{BB962C8B-B14F-4D97-AF65-F5344CB8AC3E}">
        <p14:creationId xmlns:p14="http://schemas.microsoft.com/office/powerpoint/2010/main" val="3716225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C156D9-9E03-4BAB-AAD3-FFBBBF3BB589}"/>
              </a:ext>
            </a:extLst>
          </p:cNvPr>
          <p:cNvSpPr>
            <a:spLocks noGrp="1"/>
          </p:cNvSpPr>
          <p:nvPr>
            <p:ph type="title"/>
          </p:nvPr>
        </p:nvSpPr>
        <p:spPr/>
        <p:txBody>
          <a:bodyPr/>
          <a:lstStyle/>
          <a:p>
            <a:r>
              <a:rPr lang="el-GR" dirty="0">
                <a:solidFill>
                  <a:srgbClr val="FFFF00"/>
                </a:solidFill>
                <a:effectLst/>
              </a:rPr>
              <a:t>Είναι λοιπόν αυτό που απαιτεί</a:t>
            </a:r>
          </a:p>
        </p:txBody>
      </p:sp>
      <p:sp>
        <p:nvSpPr>
          <p:cNvPr id="3" name="Θέση περιεχομένου 2">
            <a:extLst>
              <a:ext uri="{FF2B5EF4-FFF2-40B4-BE49-F238E27FC236}">
                <a16:creationId xmlns:a16="http://schemas.microsoft.com/office/drawing/2014/main" id="{97A65E9F-5A94-4471-AE4F-C4425625BA4B}"/>
              </a:ext>
            </a:extLst>
          </p:cNvPr>
          <p:cNvSpPr>
            <a:spLocks noGrp="1"/>
          </p:cNvSpPr>
          <p:nvPr>
            <p:ph idx="1"/>
          </p:nvPr>
        </p:nvSpPr>
        <p:spPr>
          <a:xfrm>
            <a:off x="107504" y="1981200"/>
            <a:ext cx="8928992" cy="4114800"/>
          </a:xfrm>
        </p:spPr>
        <p:txBody>
          <a:bodyPr/>
          <a:lstStyle/>
          <a:p>
            <a:pPr algn="ctr"/>
            <a:endParaRPr lang="el-GR" sz="4400" dirty="0"/>
          </a:p>
          <a:p>
            <a:pPr algn="ctr"/>
            <a:r>
              <a:rPr lang="el-GR" sz="4400" dirty="0"/>
              <a:t>την πιο υψηλή θερμοκρασία για να θερμανθεί, ενώ αντίστροφα, είναι αυτό που χρειάζεται περισσότερο χρόνο για να ψυχθεί.</a:t>
            </a:r>
          </a:p>
        </p:txBody>
      </p:sp>
    </p:spTree>
    <p:extLst>
      <p:ext uri="{BB962C8B-B14F-4D97-AF65-F5344CB8AC3E}">
        <p14:creationId xmlns:p14="http://schemas.microsoft.com/office/powerpoint/2010/main" val="1065785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A389E3-B1B5-4D1E-A136-381B706D0FC5}"/>
              </a:ext>
            </a:extLst>
          </p:cNvPr>
          <p:cNvSpPr>
            <a:spLocks noGrp="1"/>
          </p:cNvSpPr>
          <p:nvPr>
            <p:ph type="title"/>
          </p:nvPr>
        </p:nvSpPr>
        <p:spPr/>
        <p:txBody>
          <a:bodyPr/>
          <a:lstStyle/>
          <a:p>
            <a:r>
              <a:rPr lang="el-GR" dirty="0">
                <a:solidFill>
                  <a:srgbClr val="FFFF00"/>
                </a:solidFill>
                <a:effectLst/>
              </a:rPr>
              <a:t>Επιπλέον, όπως αναφέρθηκε,</a:t>
            </a:r>
          </a:p>
        </p:txBody>
      </p:sp>
      <p:sp>
        <p:nvSpPr>
          <p:cNvPr id="3" name="Θέση περιεχομένου 2">
            <a:extLst>
              <a:ext uri="{FF2B5EF4-FFF2-40B4-BE49-F238E27FC236}">
                <a16:creationId xmlns:a16="http://schemas.microsoft.com/office/drawing/2014/main" id="{6A6258A7-F047-4575-9B49-FCE363A50B2B}"/>
              </a:ext>
            </a:extLst>
          </p:cNvPr>
          <p:cNvSpPr>
            <a:spLocks noGrp="1"/>
          </p:cNvSpPr>
          <p:nvPr>
            <p:ph idx="1"/>
          </p:nvPr>
        </p:nvSpPr>
        <p:spPr>
          <a:xfrm>
            <a:off x="107504" y="1981200"/>
            <a:ext cx="8928992" cy="4114800"/>
          </a:xfrm>
        </p:spPr>
        <p:txBody>
          <a:bodyPr/>
          <a:lstStyle/>
          <a:p>
            <a:pPr algn="ctr"/>
            <a:endParaRPr lang="el-GR" sz="4000" dirty="0"/>
          </a:p>
          <a:p>
            <a:pPr algn="ctr"/>
            <a:r>
              <a:rPr lang="el-GR" sz="4000" dirty="0"/>
              <a:t>ένα μεγάλο μέρος της ηλιακής θερμότητας δεν διαπερνά το νερό. </a:t>
            </a:r>
            <a:r>
              <a:rPr lang="el-GR" sz="4000" dirty="0">
                <a:solidFill>
                  <a:schemeClr val="accent5">
                    <a:lumMod val="90000"/>
                  </a:schemeClr>
                </a:solidFill>
              </a:rPr>
              <a:t>Οι υπέρυθρες θερμογόνες ακτινοβολίες </a:t>
            </a:r>
            <a:r>
              <a:rPr lang="el-GR" sz="4000" dirty="0" err="1"/>
              <a:t>απορροφώνται</a:t>
            </a:r>
            <a:r>
              <a:rPr lang="el-GR" sz="4000" dirty="0"/>
              <a:t> από τα πιο επιφανειακά στρώματα του νερού. </a:t>
            </a:r>
          </a:p>
          <a:p>
            <a:endParaRPr lang="el-GR" dirty="0"/>
          </a:p>
        </p:txBody>
      </p:sp>
    </p:spTree>
    <p:extLst>
      <p:ext uri="{BB962C8B-B14F-4D97-AF65-F5344CB8AC3E}">
        <p14:creationId xmlns:p14="http://schemas.microsoft.com/office/powerpoint/2010/main" val="2544425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B1638E-97F9-4370-B78E-96CD63F8CFE0}"/>
              </a:ext>
            </a:extLst>
          </p:cNvPr>
          <p:cNvSpPr>
            <a:spLocks noGrp="1"/>
          </p:cNvSpPr>
          <p:nvPr>
            <p:ph type="title"/>
          </p:nvPr>
        </p:nvSpPr>
        <p:spPr/>
        <p:txBody>
          <a:bodyPr/>
          <a:lstStyle/>
          <a:p>
            <a:r>
              <a:rPr lang="el-GR" dirty="0">
                <a:solidFill>
                  <a:srgbClr val="FFFF00"/>
                </a:solidFill>
                <a:effectLst/>
              </a:rPr>
              <a:t>Μια λίμνη αναθερμαίνεται λοιπόν από επάνω.</a:t>
            </a:r>
          </a:p>
        </p:txBody>
      </p:sp>
      <p:sp>
        <p:nvSpPr>
          <p:cNvPr id="3" name="Θέση περιεχομένου 2">
            <a:extLst>
              <a:ext uri="{FF2B5EF4-FFF2-40B4-BE49-F238E27FC236}">
                <a16:creationId xmlns:a16="http://schemas.microsoft.com/office/drawing/2014/main" id="{0C9A9EFF-8453-48AA-B964-484B47B8C744}"/>
              </a:ext>
            </a:extLst>
          </p:cNvPr>
          <p:cNvSpPr>
            <a:spLocks noGrp="1"/>
          </p:cNvSpPr>
          <p:nvPr>
            <p:ph idx="1"/>
          </p:nvPr>
        </p:nvSpPr>
        <p:spPr>
          <a:xfrm>
            <a:off x="107504" y="1981200"/>
            <a:ext cx="8928992" cy="4114800"/>
          </a:xfrm>
        </p:spPr>
        <p:txBody>
          <a:bodyPr/>
          <a:lstStyle/>
          <a:p>
            <a:endParaRPr lang="el-GR" dirty="0"/>
          </a:p>
          <a:p>
            <a:pPr algn="ctr"/>
            <a:r>
              <a:rPr lang="el-GR" sz="3600" dirty="0"/>
              <a:t>Το θερμαινόμενο από τον ήλιο νερό θα μείνει λοιπόν στην επιφάνεια. Τα ρεύματα, τα κύματα και διάφορα φαινόμενα αναταραχής θα προκαλέσουν ανάμειξη των στρωμάτων σε ένα ορισμένο πάχος. </a:t>
            </a:r>
          </a:p>
          <a:p>
            <a:endParaRPr lang="el-GR" dirty="0"/>
          </a:p>
        </p:txBody>
      </p:sp>
    </p:spTree>
    <p:extLst>
      <p:ext uri="{BB962C8B-B14F-4D97-AF65-F5344CB8AC3E}">
        <p14:creationId xmlns:p14="http://schemas.microsoft.com/office/powerpoint/2010/main" val="492378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BD8D-9468-A310-EB14-06ED23873891}"/>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Την περίοδο της αναθέρμανσης</a:t>
            </a:r>
            <a:endParaRPr lang="el-GR" dirty="0">
              <a:solidFill>
                <a:srgbClr val="FFFF00"/>
              </a:solidFill>
            </a:endParaRPr>
          </a:p>
        </p:txBody>
      </p:sp>
      <p:sp>
        <p:nvSpPr>
          <p:cNvPr id="3" name="Content Placeholder 2">
            <a:extLst>
              <a:ext uri="{FF2B5EF4-FFF2-40B4-BE49-F238E27FC236}">
                <a16:creationId xmlns:a16="http://schemas.microsoft.com/office/drawing/2014/main" id="{A8E14147-4592-E30C-0374-355021D15315}"/>
              </a:ext>
            </a:extLst>
          </p:cNvPr>
          <p:cNvSpPr>
            <a:spLocks noGrp="1"/>
          </p:cNvSpPr>
          <p:nvPr>
            <p:ph idx="1"/>
          </p:nvPr>
        </p:nvSpPr>
        <p:spPr>
          <a:xfrm>
            <a:off x="0" y="1981200"/>
            <a:ext cx="9144000" cy="4114800"/>
          </a:xfrm>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θα δημιουργηθεί  μια θερμική στρωμάτωση που είναι ένα από τα φαινόμενα, τα πιο χαρακτηριστικά που μπορούμε να συναντήσουμε σε λίμνες, ιδίως στην εύκρατη ζώνη. </a:t>
            </a:r>
            <a:endParaRPr lang="el-GR" sz="4000" dirty="0"/>
          </a:p>
        </p:txBody>
      </p:sp>
    </p:spTree>
    <p:extLst>
      <p:ext uri="{BB962C8B-B14F-4D97-AF65-F5344CB8AC3E}">
        <p14:creationId xmlns:p14="http://schemas.microsoft.com/office/powerpoint/2010/main" val="745379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A1FA-0591-4F16-D837-8AE135B7864D}"/>
              </a:ext>
            </a:extLst>
          </p:cNvPr>
          <p:cNvSpPr>
            <a:spLocks noGrp="1"/>
          </p:cNvSpPr>
          <p:nvPr>
            <p:ph type="title"/>
          </p:nvPr>
        </p:nvSpPr>
        <p:spPr/>
        <p:txBody>
          <a:bodyPr/>
          <a:lstStyle/>
          <a:p>
            <a:br>
              <a:rPr lang="el-GR" dirty="0">
                <a:effectLst/>
                <a:latin typeface="Times New Roman" panose="02020603050405020304" pitchFamily="18" charset="0"/>
                <a:ea typeface="Times New Roman" panose="02020603050405020304" pitchFamily="18" charset="0"/>
              </a:rPr>
            </a:br>
            <a:r>
              <a:rPr lang="el-GR" dirty="0">
                <a:solidFill>
                  <a:srgbClr val="FFFF00"/>
                </a:solidFill>
                <a:effectLst/>
                <a:latin typeface="Times New Roman" panose="02020603050405020304" pitchFamily="18" charset="0"/>
                <a:ea typeface="Times New Roman" panose="02020603050405020304" pitchFamily="18" charset="0"/>
              </a:rPr>
              <a:t>Θα είναι γενικά δυνατό, σε θερμή εποχή, να διαφοροποιηθούν σε:</a:t>
            </a:r>
            <a:br>
              <a:rPr lang="el-GR" dirty="0">
                <a:solidFill>
                  <a:srgbClr val="FFFF00"/>
                </a:solidFill>
                <a:effectLst/>
                <a:latin typeface="Times New Roman" panose="02020603050405020304" pitchFamily="18" charset="0"/>
                <a:ea typeface="Times New Roman" panose="02020603050405020304" pitchFamily="18" charset="0"/>
              </a:rPr>
            </a:br>
            <a:endParaRPr lang="el-GR" dirty="0">
              <a:solidFill>
                <a:srgbClr val="FFFF00"/>
              </a:solidFill>
            </a:endParaRPr>
          </a:p>
        </p:txBody>
      </p:sp>
      <p:sp>
        <p:nvSpPr>
          <p:cNvPr id="3" name="Content Placeholder 2">
            <a:extLst>
              <a:ext uri="{FF2B5EF4-FFF2-40B4-BE49-F238E27FC236}">
                <a16:creationId xmlns:a16="http://schemas.microsoft.com/office/drawing/2014/main" id="{FE37B3BB-58A5-CB5E-F392-CFF61E104C79}"/>
              </a:ext>
            </a:extLst>
          </p:cNvPr>
          <p:cNvSpPr>
            <a:spLocks noGrp="1"/>
          </p:cNvSpPr>
          <p:nvPr>
            <p:ph idx="1"/>
          </p:nvPr>
        </p:nvSpPr>
        <p:spPr>
          <a:xfrm>
            <a:off x="0" y="1981200"/>
            <a:ext cx="9144000" cy="4114800"/>
          </a:xfrm>
        </p:spPr>
        <p:txBody>
          <a:bodyPr/>
          <a:lstStyle/>
          <a:p>
            <a:pPr marL="342900" lvl="0" indent="-342900" algn="ctr">
              <a:lnSpc>
                <a:spcPct val="115000"/>
              </a:lnSpc>
              <a:buFont typeface="Symbol" panose="05050102010706020507" pitchFamily="18" charset="2"/>
              <a:buChar char=""/>
            </a:pPr>
            <a:endParaRPr lang="el-GR" dirty="0">
              <a:effectLst/>
              <a:latin typeface="Times New Roman" panose="02020603050405020304" pitchFamily="18" charset="0"/>
              <a:ea typeface="Times New Roman" panose="02020603050405020304" pitchFamily="18" charset="0"/>
            </a:endParaRPr>
          </a:p>
          <a:p>
            <a:pPr marL="342900" lvl="0" indent="-342900" algn="ctr">
              <a:lnSpc>
                <a:spcPct val="115000"/>
              </a:lnSpc>
              <a:buFont typeface="Symbol" panose="05050102010706020507" pitchFamily="18" charset="2"/>
              <a:buChar char=""/>
            </a:pPr>
            <a:r>
              <a:rPr lang="el-GR" sz="3600" dirty="0">
                <a:effectLst/>
                <a:latin typeface="Times New Roman" panose="02020603050405020304" pitchFamily="18" charset="0"/>
                <a:ea typeface="Times New Roman" panose="02020603050405020304" pitchFamily="18" charset="0"/>
              </a:rPr>
              <a:t>Ένα </a:t>
            </a:r>
            <a:r>
              <a:rPr lang="el-GR" sz="3600" dirty="0">
                <a:solidFill>
                  <a:srgbClr val="FFFF00"/>
                </a:solidFill>
                <a:effectLst/>
                <a:latin typeface="Times New Roman" panose="02020603050405020304" pitchFamily="18" charset="0"/>
                <a:ea typeface="Times New Roman" panose="02020603050405020304" pitchFamily="18" charset="0"/>
              </a:rPr>
              <a:t>επιφανειακό στρώμα ή επιλίμνιο</a:t>
            </a:r>
            <a:r>
              <a:rPr lang="el-GR" sz="3600" dirty="0">
                <a:effectLst/>
                <a:latin typeface="Times New Roman" panose="02020603050405020304" pitchFamily="18" charset="0"/>
                <a:ea typeface="Times New Roman" panose="02020603050405020304" pitchFamily="18" charset="0"/>
              </a:rPr>
              <a:t>, θερμό, όπου τα ρεύματα που παράγονται από τον άνεμο στην επιφάνεια μπορούν ελεύθερα να μετακινηθούν και όπου η διαβάθμιση της θερμοκρασίας είναι μικρή, αν και μεταβαλλόμενη.</a:t>
            </a:r>
          </a:p>
          <a:p>
            <a:endParaRPr lang="el-GR" dirty="0"/>
          </a:p>
        </p:txBody>
      </p:sp>
    </p:spTree>
    <p:extLst>
      <p:ext uri="{BB962C8B-B14F-4D97-AF65-F5344CB8AC3E}">
        <p14:creationId xmlns:p14="http://schemas.microsoft.com/office/powerpoint/2010/main" val="2305438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3C2C-072F-B11D-CAA5-AA9DC71173E6}"/>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Ένα στρώμα βαθύ, συνήθως παχύ, ψυχρό,</a:t>
            </a:r>
            <a:endParaRPr lang="el-GR" dirty="0"/>
          </a:p>
        </p:txBody>
      </p:sp>
      <p:sp>
        <p:nvSpPr>
          <p:cNvPr id="3" name="Content Placeholder 2">
            <a:extLst>
              <a:ext uri="{FF2B5EF4-FFF2-40B4-BE49-F238E27FC236}">
                <a16:creationId xmlns:a16="http://schemas.microsoft.com/office/drawing/2014/main" id="{1EC107A7-01FC-4788-BF0B-DF5B7CEF325C}"/>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φτάνοντας ως τον πυθμένα που ονομάζεται υπολίμνιο, γενικά αρκετά ήρεμο και όπου η μεταβολή της θερμοκρασίας είναι σχεδόν απροσδιόριστη. </a:t>
            </a:r>
          </a:p>
          <a:p>
            <a:endParaRPr lang="el-GR" dirty="0"/>
          </a:p>
        </p:txBody>
      </p:sp>
    </p:spTree>
    <p:extLst>
      <p:ext uri="{BB962C8B-B14F-4D97-AF65-F5344CB8AC3E}">
        <p14:creationId xmlns:p14="http://schemas.microsoft.com/office/powerpoint/2010/main" val="2549569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8FE2-2553-67B0-32A1-A8CAF6F03771}"/>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Ανάμεσα σε αυτά τα δύο στρώματα υπάρχει</a:t>
            </a:r>
            <a:endParaRPr lang="el-GR" dirty="0"/>
          </a:p>
        </p:txBody>
      </p:sp>
      <p:sp>
        <p:nvSpPr>
          <p:cNvPr id="3" name="Content Placeholder 2">
            <a:extLst>
              <a:ext uri="{FF2B5EF4-FFF2-40B4-BE49-F238E27FC236}">
                <a16:creationId xmlns:a16="http://schemas.microsoft.com/office/drawing/2014/main" id="{35E61469-0495-188F-FEFC-88F841901F25}"/>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και το </a:t>
            </a:r>
            <a:r>
              <a:rPr lang="el-GR" sz="3600" dirty="0">
                <a:solidFill>
                  <a:srgbClr val="FFFF00"/>
                </a:solidFill>
                <a:effectLst/>
                <a:latin typeface="Times New Roman" panose="02020603050405020304" pitchFamily="18" charset="0"/>
                <a:ea typeface="Times New Roman" panose="02020603050405020304" pitchFamily="18" charset="0"/>
              </a:rPr>
              <a:t>μεταλίμνιο</a:t>
            </a:r>
            <a:r>
              <a:rPr lang="el-GR" sz="3600" dirty="0">
                <a:effectLst/>
                <a:latin typeface="Times New Roman" panose="02020603050405020304" pitchFamily="18" charset="0"/>
                <a:ea typeface="Times New Roman" panose="02020603050405020304" pitchFamily="18" charset="0"/>
              </a:rPr>
              <a:t>, χαρακτηριζόμενο από ένα φανερό θερμόκλινο, δηλαδή από μια ζώνη με </a:t>
            </a:r>
            <a:r>
              <a:rPr lang="el-GR" sz="3600" dirty="0">
                <a:solidFill>
                  <a:schemeClr val="accent5">
                    <a:lumMod val="90000"/>
                  </a:schemeClr>
                </a:solidFill>
                <a:effectLst/>
                <a:latin typeface="Times New Roman" panose="02020603050405020304" pitchFamily="18" charset="0"/>
                <a:ea typeface="Times New Roman" panose="02020603050405020304" pitchFamily="18" charset="0"/>
              </a:rPr>
              <a:t>θερμική διαβάθμιση πολύ έντονη</a:t>
            </a:r>
            <a:r>
              <a:rPr lang="el-GR" sz="3600" dirty="0">
                <a:effectLst/>
                <a:latin typeface="Times New Roman" panose="02020603050405020304" pitchFamily="18" charset="0"/>
                <a:ea typeface="Times New Roman" panose="02020603050405020304" pitchFamily="18" charset="0"/>
              </a:rPr>
              <a:t>. </a:t>
            </a:r>
          </a:p>
          <a:p>
            <a:endParaRPr lang="el-GR" dirty="0"/>
          </a:p>
        </p:txBody>
      </p:sp>
    </p:spTree>
    <p:extLst>
      <p:ext uri="{BB962C8B-B14F-4D97-AF65-F5344CB8AC3E}">
        <p14:creationId xmlns:p14="http://schemas.microsoft.com/office/powerpoint/2010/main" val="556390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DDC8-AFC6-88E6-B297-BEBCC9C5F3A9}"/>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Αυτή η θερμική στρωμάτωση, συχνά πολύ ευκρινής</a:t>
            </a:r>
            <a:endParaRPr lang="el-GR" dirty="0"/>
          </a:p>
        </p:txBody>
      </p:sp>
      <p:sp>
        <p:nvSpPr>
          <p:cNvPr id="3" name="Content Placeholder 2">
            <a:extLst>
              <a:ext uri="{FF2B5EF4-FFF2-40B4-BE49-F238E27FC236}">
                <a16:creationId xmlns:a16="http://schemas.microsoft.com/office/drawing/2014/main" id="{63622DAA-208A-62A9-C183-A360CA9AA813}"/>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κατά το τέλος του καλοκαιριού μέσα στις αρκετά βαθιές λίμνες, έχει ως συνέπεια τη </a:t>
            </a:r>
            <a:r>
              <a:rPr lang="el-GR" dirty="0">
                <a:solidFill>
                  <a:srgbClr val="FFFF00"/>
                </a:solidFill>
                <a:effectLst/>
                <a:latin typeface="Times New Roman" panose="02020603050405020304" pitchFamily="18" charset="0"/>
                <a:ea typeface="Times New Roman" panose="02020603050405020304" pitchFamily="18" charset="0"/>
              </a:rPr>
              <a:t>δημιουργία μιας διαβάθμισης της πυκνότητας</a:t>
            </a:r>
            <a:r>
              <a:rPr lang="el-GR" dirty="0">
                <a:effectLst/>
                <a:latin typeface="Times New Roman" panose="02020603050405020304" pitchFamily="18" charset="0"/>
                <a:ea typeface="Times New Roman" panose="02020603050405020304" pitchFamily="18" charset="0"/>
              </a:rPr>
              <a:t>, που προκαλεί μια σχετική σταθερότητα των στρωμάτων, των οποίων η ανάμειξη δεν είναι δυνατή παρά όταν ορισμένες δυνάμεις παράγουν ένα ορισμένο έργο. </a:t>
            </a:r>
          </a:p>
          <a:p>
            <a:endParaRPr lang="el-GR" dirty="0"/>
          </a:p>
        </p:txBody>
      </p:sp>
    </p:spTree>
    <p:extLst>
      <p:ext uri="{BB962C8B-B14F-4D97-AF65-F5344CB8AC3E}">
        <p14:creationId xmlns:p14="http://schemas.microsoft.com/office/powerpoint/2010/main" val="336166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26A36E-6524-42CA-8A55-90D3C40730E0}"/>
              </a:ext>
            </a:extLst>
          </p:cNvPr>
          <p:cNvSpPr>
            <a:spLocks noGrp="1"/>
          </p:cNvSpPr>
          <p:nvPr>
            <p:ph type="title"/>
          </p:nvPr>
        </p:nvSpPr>
        <p:spPr/>
        <p:txBody>
          <a:bodyPr/>
          <a:lstStyle/>
          <a:p>
            <a:r>
              <a:rPr lang="el-GR" dirty="0">
                <a:solidFill>
                  <a:srgbClr val="FFFF00"/>
                </a:solidFill>
              </a:rPr>
              <a:t>θα επιδράσει σημαντικά</a:t>
            </a:r>
          </a:p>
        </p:txBody>
      </p:sp>
      <p:sp>
        <p:nvSpPr>
          <p:cNvPr id="3" name="Θέση περιεχομένου 2">
            <a:extLst>
              <a:ext uri="{FF2B5EF4-FFF2-40B4-BE49-F238E27FC236}">
                <a16:creationId xmlns:a16="http://schemas.microsoft.com/office/drawing/2014/main" id="{BBF210C3-9F47-4C2A-8787-6E08E40A92C2}"/>
              </a:ext>
            </a:extLst>
          </p:cNvPr>
          <p:cNvSpPr>
            <a:spLocks noGrp="1"/>
          </p:cNvSpPr>
          <p:nvPr>
            <p:ph idx="1"/>
          </p:nvPr>
        </p:nvSpPr>
        <p:spPr/>
        <p:txBody>
          <a:bodyPr/>
          <a:lstStyle/>
          <a:p>
            <a:pPr algn="ctr"/>
            <a:endParaRPr lang="en-US" sz="4400" dirty="0"/>
          </a:p>
          <a:p>
            <a:pPr algn="ctr"/>
            <a:r>
              <a:rPr lang="el-GR" sz="4400" dirty="0"/>
              <a:t>στην ωοτοκία των ψαριών των γενών </a:t>
            </a:r>
            <a:r>
              <a:rPr lang="en-US" sz="4400" dirty="0"/>
              <a:t>Coregonus </a:t>
            </a:r>
            <a:r>
              <a:rPr lang="el-GR" sz="4400" dirty="0"/>
              <a:t>και </a:t>
            </a:r>
            <a:r>
              <a:rPr lang="en-US" sz="4400" dirty="0"/>
              <a:t>Lota</a:t>
            </a:r>
            <a:r>
              <a:rPr lang="el-GR" sz="4400" dirty="0"/>
              <a:t>.</a:t>
            </a:r>
          </a:p>
        </p:txBody>
      </p:sp>
    </p:spTree>
    <p:extLst>
      <p:ext uri="{BB962C8B-B14F-4D97-AF65-F5344CB8AC3E}">
        <p14:creationId xmlns:p14="http://schemas.microsoft.com/office/powerpoint/2010/main" val="2973638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AA69-E5F0-3E7D-4034-920BAD9EB512}"/>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Άρα, αυτές οι δυνάμεις δεν μπορούν να προκαλέσουν</a:t>
            </a:r>
            <a:endParaRPr lang="el-GR" dirty="0"/>
          </a:p>
        </p:txBody>
      </p:sp>
      <p:sp>
        <p:nvSpPr>
          <p:cNvPr id="3" name="Content Placeholder 2">
            <a:extLst>
              <a:ext uri="{FF2B5EF4-FFF2-40B4-BE49-F238E27FC236}">
                <a16:creationId xmlns:a16="http://schemas.microsoft.com/office/drawing/2014/main" id="{547DF524-5709-D8DF-A4B7-67DE9686D88B}"/>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στην πραγματικότητα παρά </a:t>
            </a:r>
            <a:r>
              <a:rPr lang="el-GR" dirty="0">
                <a:solidFill>
                  <a:srgbClr val="FFFF00"/>
                </a:solidFill>
                <a:effectLst/>
                <a:latin typeface="Times New Roman" panose="02020603050405020304" pitchFamily="18" charset="0"/>
                <a:ea typeface="Times New Roman" panose="02020603050405020304" pitchFamily="18" charset="0"/>
              </a:rPr>
              <a:t>οριζόντιες μετακινήσεις των μαζών του νερού </a:t>
            </a:r>
            <a:r>
              <a:rPr lang="el-GR" dirty="0">
                <a:effectLst/>
                <a:latin typeface="Times New Roman" panose="02020603050405020304" pitchFamily="18" charset="0"/>
                <a:ea typeface="Times New Roman" panose="02020603050405020304" pitchFamily="18" charset="0"/>
              </a:rPr>
              <a:t>και τα φαινόμενα της αναταραχής θα </a:t>
            </a:r>
            <a:r>
              <a:rPr lang="el-GR" dirty="0">
                <a:solidFill>
                  <a:schemeClr val="accent1"/>
                </a:solidFill>
                <a:effectLst/>
                <a:latin typeface="Times New Roman" panose="02020603050405020304" pitchFamily="18" charset="0"/>
                <a:ea typeface="Times New Roman" panose="02020603050405020304" pitchFamily="18" charset="0"/>
              </a:rPr>
              <a:t>επιτρέψουν μια ορισμένη κατακόρυφη ανάμειξη, </a:t>
            </a:r>
            <a:r>
              <a:rPr lang="el-GR" dirty="0">
                <a:effectLst/>
                <a:latin typeface="Times New Roman" panose="02020603050405020304" pitchFamily="18" charset="0"/>
                <a:ea typeface="Times New Roman" panose="02020603050405020304" pitchFamily="18" charset="0"/>
              </a:rPr>
              <a:t>εντοπισμένη στις ανώτερες μάζες του νερού. </a:t>
            </a:r>
            <a:endParaRPr lang="el-GR" dirty="0"/>
          </a:p>
        </p:txBody>
      </p:sp>
    </p:spTree>
    <p:extLst>
      <p:ext uri="{BB962C8B-B14F-4D97-AF65-F5344CB8AC3E}">
        <p14:creationId xmlns:p14="http://schemas.microsoft.com/office/powerpoint/2010/main" val="1236525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31D4-BDD0-CDAE-4C86-E7083D25AA41}"/>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Αυτές οι δυνάμεις οφείλονται κυρίως,</a:t>
            </a:r>
            <a:endParaRPr lang="el-GR" dirty="0"/>
          </a:p>
        </p:txBody>
      </p:sp>
      <p:sp>
        <p:nvSpPr>
          <p:cNvPr id="3" name="Content Placeholder 2">
            <a:extLst>
              <a:ext uri="{FF2B5EF4-FFF2-40B4-BE49-F238E27FC236}">
                <a16:creationId xmlns:a16="http://schemas.microsoft.com/office/drawing/2014/main" id="{348DACA6-BB6C-A8C1-D97B-1E2CF567B545}"/>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στους ανέμους και στις τοπικές μεταβολές των μεταφορών της θερμογόνας ενέργειας (νυχτερινή ψύξη που εναλλάσσεται με ημερήσια αναθέρμανση).</a:t>
            </a:r>
            <a:endParaRPr lang="el-GR" dirty="0"/>
          </a:p>
        </p:txBody>
      </p:sp>
    </p:spTree>
    <p:extLst>
      <p:ext uri="{BB962C8B-B14F-4D97-AF65-F5344CB8AC3E}">
        <p14:creationId xmlns:p14="http://schemas.microsoft.com/office/powerpoint/2010/main" val="213796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5D24-DA62-B124-33A8-F4E37DC22966}"/>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Αυτή η θερμική στρωμάτωση των λιμνών</a:t>
            </a:r>
            <a:endParaRPr lang="el-GR" dirty="0"/>
          </a:p>
        </p:txBody>
      </p:sp>
      <p:sp>
        <p:nvSpPr>
          <p:cNvPr id="3" name="Content Placeholder 2">
            <a:extLst>
              <a:ext uri="{FF2B5EF4-FFF2-40B4-BE49-F238E27FC236}">
                <a16:creationId xmlns:a16="http://schemas.microsoft.com/office/drawing/2014/main" id="{AF1F33DA-5A0A-A086-57D5-5F26D6ABFBAC}"/>
              </a:ext>
            </a:extLst>
          </p:cNvPr>
          <p:cNvSpPr>
            <a:spLocks noGrp="1"/>
          </p:cNvSpPr>
          <p:nvPr>
            <p:ph idx="1"/>
          </p:nvPr>
        </p:nvSpPr>
        <p:spPr/>
        <p:txBody>
          <a:bodyPr/>
          <a:lstStyle/>
          <a:p>
            <a:pPr algn="ctr"/>
            <a:endParaRPr lang="el-GR" sz="44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που ονομάζεται </a:t>
            </a:r>
            <a:r>
              <a:rPr lang="el-GR" sz="4400" dirty="0">
                <a:solidFill>
                  <a:schemeClr val="accent1"/>
                </a:solidFill>
                <a:effectLst/>
                <a:latin typeface="Times New Roman" panose="02020603050405020304" pitchFamily="18" charset="0"/>
                <a:ea typeface="Times New Roman" panose="02020603050405020304" pitchFamily="18" charset="0"/>
              </a:rPr>
              <a:t>άμεση</a:t>
            </a:r>
            <a:r>
              <a:rPr lang="el-GR" sz="4400" dirty="0">
                <a:effectLst/>
                <a:latin typeface="Times New Roman" panose="02020603050405020304" pitchFamily="18" charset="0"/>
                <a:ea typeface="Times New Roman" panose="02020603050405020304" pitchFamily="18" charset="0"/>
              </a:rPr>
              <a:t> δεν είναι ένα φαινόμενο απόλυτα γενικό.</a:t>
            </a:r>
            <a:endParaRPr lang="el-GR" sz="4400" dirty="0"/>
          </a:p>
        </p:txBody>
      </p:sp>
    </p:spTree>
    <p:extLst>
      <p:ext uri="{BB962C8B-B14F-4D97-AF65-F5344CB8AC3E}">
        <p14:creationId xmlns:p14="http://schemas.microsoft.com/office/powerpoint/2010/main" val="4536546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6C51-8953-C4BA-8404-51DC201B7D15}"/>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Στην ψυχρή εποχή</a:t>
            </a:r>
            <a:endParaRPr lang="el-GR" dirty="0"/>
          </a:p>
        </p:txBody>
      </p:sp>
      <p:sp>
        <p:nvSpPr>
          <p:cNvPr id="3" name="Content Placeholder 2">
            <a:extLst>
              <a:ext uri="{FF2B5EF4-FFF2-40B4-BE49-F238E27FC236}">
                <a16:creationId xmlns:a16="http://schemas.microsoft.com/office/drawing/2014/main" id="{AB159DD8-41CA-17BC-1260-68E34090F591}"/>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μπορεί να υπάρχει εκεί, σχηματισμός μιας ανάστροφης στρωμάτωσης με υπερεπίθεση ενός ελαφρού στρώματος μεταξύ 0 και 4 </a:t>
            </a:r>
            <a:r>
              <a:rPr lang="el-GR" baseline="30000" dirty="0">
                <a:effectLst/>
                <a:latin typeface="Times New Roman" panose="02020603050405020304" pitchFamily="18" charset="0"/>
                <a:ea typeface="Times New Roman" panose="02020603050405020304" pitchFamily="18" charset="0"/>
              </a:rPr>
              <a:t>0</a:t>
            </a:r>
            <a:r>
              <a:rPr lang="en-US" dirty="0">
                <a:effectLst/>
                <a:latin typeface="Times New Roman" panose="02020603050405020304" pitchFamily="18" charset="0"/>
                <a:ea typeface="Times New Roman" panose="02020603050405020304" pitchFamily="18" charset="0"/>
              </a:rPr>
              <a:t>C</a:t>
            </a:r>
            <a:r>
              <a:rPr lang="el-GR" dirty="0">
                <a:effectLst/>
                <a:latin typeface="Times New Roman" panose="02020603050405020304" pitchFamily="18" charset="0"/>
                <a:ea typeface="Times New Roman" panose="02020603050405020304" pitchFamily="18" charset="0"/>
              </a:rPr>
              <a:t> (και μάλιστα παγωμένου) στην επιφάνεια και ενός θερμού στρώματος περίπου στους 4 </a:t>
            </a:r>
            <a:r>
              <a:rPr lang="el-GR" baseline="30000" dirty="0">
                <a:effectLst/>
                <a:latin typeface="Times New Roman" panose="02020603050405020304" pitchFamily="18" charset="0"/>
                <a:ea typeface="Times New Roman" panose="02020603050405020304" pitchFamily="18" charset="0"/>
              </a:rPr>
              <a:t>0</a:t>
            </a:r>
            <a:r>
              <a:rPr lang="en-US" dirty="0">
                <a:effectLst/>
                <a:latin typeface="Times New Roman" panose="02020603050405020304" pitchFamily="18" charset="0"/>
                <a:ea typeface="Times New Roman" panose="02020603050405020304" pitchFamily="18" charset="0"/>
              </a:rPr>
              <a:t>C </a:t>
            </a:r>
            <a:r>
              <a:rPr lang="el-GR" dirty="0">
                <a:effectLst/>
                <a:latin typeface="Times New Roman" panose="02020603050405020304" pitchFamily="18" charset="0"/>
                <a:ea typeface="Times New Roman" panose="02020603050405020304" pitchFamily="18" charset="0"/>
              </a:rPr>
              <a:t>στον βυθό. </a:t>
            </a:r>
          </a:p>
          <a:p>
            <a:endParaRPr lang="el-GR" dirty="0"/>
          </a:p>
        </p:txBody>
      </p:sp>
    </p:spTree>
    <p:extLst>
      <p:ext uri="{BB962C8B-B14F-4D97-AF65-F5344CB8AC3E}">
        <p14:creationId xmlns:p14="http://schemas.microsoft.com/office/powerpoint/2010/main" val="2767357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45FF-3A16-6165-78D8-929179D9399D}"/>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Μέσα στις προστατευμένες από τον άνεμο λίμνες</a:t>
            </a:r>
            <a:endParaRPr lang="el-GR" dirty="0"/>
          </a:p>
        </p:txBody>
      </p:sp>
      <p:sp>
        <p:nvSpPr>
          <p:cNvPr id="3" name="Content Placeholder 2">
            <a:extLst>
              <a:ext uri="{FF2B5EF4-FFF2-40B4-BE49-F238E27FC236}">
                <a16:creationId xmlns:a16="http://schemas.microsoft.com/office/drawing/2014/main" id="{F56183E3-D501-184C-0B60-529D715DF54B}"/>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και με αρκετά μικρές διαστάσεις</a:t>
            </a:r>
            <a:r>
              <a:rPr lang="el-GR" dirty="0">
                <a:solidFill>
                  <a:schemeClr val="accent1"/>
                </a:solidFill>
                <a:effectLst/>
                <a:latin typeface="Times New Roman" panose="02020603050405020304" pitchFamily="18" charset="0"/>
                <a:ea typeface="Times New Roman" panose="02020603050405020304" pitchFamily="18" charset="0"/>
              </a:rPr>
              <a:t>, η μεταφορά της θερμότητας</a:t>
            </a:r>
            <a:r>
              <a:rPr lang="el-GR" dirty="0">
                <a:effectLst/>
                <a:latin typeface="Times New Roman" panose="02020603050405020304" pitchFamily="18" charset="0"/>
                <a:ea typeface="Times New Roman" panose="02020603050405020304" pitchFamily="18" charset="0"/>
              </a:rPr>
              <a:t> περιορίζεται τις ήρεμες ημέρες στα εντελώς επιφανειακά στρώματα. </a:t>
            </a:r>
          </a:p>
          <a:p>
            <a:endParaRPr lang="el-GR" dirty="0"/>
          </a:p>
        </p:txBody>
      </p:sp>
    </p:spTree>
    <p:extLst>
      <p:ext uri="{BB962C8B-B14F-4D97-AF65-F5344CB8AC3E}">
        <p14:creationId xmlns:p14="http://schemas.microsoft.com/office/powerpoint/2010/main" val="99142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D34FBC-00D7-7567-D154-EC26D1A7ACFA}"/>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Αν μια περίοδος </a:t>
            </a:r>
            <a:r>
              <a:rPr lang="el-GR" dirty="0" err="1">
                <a:effectLst/>
                <a:latin typeface="Times New Roman" panose="02020603050405020304" pitchFamily="18" charset="0"/>
                <a:ea typeface="Times New Roman" panose="02020603050405020304" pitchFamily="18" charset="0"/>
              </a:rPr>
              <a:t>ανάψυξης</a:t>
            </a:r>
            <a:endParaRPr lang="el-GR" dirty="0"/>
          </a:p>
        </p:txBody>
      </p:sp>
      <p:sp>
        <p:nvSpPr>
          <p:cNvPr id="3" name="Θέση περιεχομένου 2">
            <a:extLst>
              <a:ext uri="{FF2B5EF4-FFF2-40B4-BE49-F238E27FC236}">
                <a16:creationId xmlns:a16="http://schemas.microsoft.com/office/drawing/2014/main" id="{4F73BA14-DE06-78B0-D1B0-41AEE78F3649}"/>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έχει προηγούμενα πυκνώσει το </a:t>
            </a:r>
            <a:r>
              <a:rPr lang="el-GR" dirty="0" err="1">
                <a:effectLst/>
                <a:latin typeface="Times New Roman" panose="02020603050405020304" pitchFamily="18" charset="0"/>
                <a:ea typeface="Times New Roman" panose="02020603050405020304" pitchFamily="18" charset="0"/>
              </a:rPr>
              <a:t>επιλίμνιο</a:t>
            </a:r>
            <a:r>
              <a:rPr lang="el-GR" dirty="0">
                <a:effectLst/>
                <a:latin typeface="Times New Roman" panose="02020603050405020304" pitchFamily="18" charset="0"/>
                <a:ea typeface="Times New Roman" panose="02020603050405020304" pitchFamily="18" charset="0"/>
              </a:rPr>
              <a:t>, μπορεί να σχηματιστεί, σε επάνοδο ευνοϊκών συνθηκών, ένα </a:t>
            </a:r>
            <a:r>
              <a:rPr lang="el-GR" dirty="0" err="1">
                <a:effectLst/>
                <a:latin typeface="Times New Roman" panose="02020603050405020304" pitchFamily="18" charset="0"/>
                <a:ea typeface="Times New Roman" panose="02020603050405020304" pitchFamily="18" charset="0"/>
              </a:rPr>
              <a:t>θερμόκλινο</a:t>
            </a:r>
            <a:r>
              <a:rPr lang="el-GR" dirty="0">
                <a:effectLst/>
                <a:latin typeface="Times New Roman" panose="02020603050405020304" pitchFamily="18" charset="0"/>
                <a:ea typeface="Times New Roman" panose="02020603050405020304" pitchFamily="18" charset="0"/>
              </a:rPr>
              <a:t> επιφανείας, που καμιά φορά περιορίζεται σε πάχος μερικών δέκατων του μέτρου. </a:t>
            </a:r>
            <a:endParaRPr lang="el-GR" dirty="0"/>
          </a:p>
        </p:txBody>
      </p:sp>
    </p:spTree>
    <p:extLst>
      <p:ext uri="{BB962C8B-B14F-4D97-AF65-F5344CB8AC3E}">
        <p14:creationId xmlns:p14="http://schemas.microsoft.com/office/powerpoint/2010/main" val="2782796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7724A4-F4B6-11C6-2E13-84CA06A660AB}"/>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Είναι η περίπτωση κυρίως, ορισμένων ορεινών λιμνών</a:t>
            </a:r>
            <a:endParaRPr lang="el-GR" dirty="0"/>
          </a:p>
        </p:txBody>
      </p:sp>
      <p:sp>
        <p:nvSpPr>
          <p:cNvPr id="3" name="Θέση περιεχομένου 2">
            <a:extLst>
              <a:ext uri="{FF2B5EF4-FFF2-40B4-BE49-F238E27FC236}">
                <a16:creationId xmlns:a16="http://schemas.microsoft.com/office/drawing/2014/main" id="{829470D4-20E9-6638-AE03-AAA9F343F198}"/>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κατά τη διάρκεια των ηλιόλουστων πολύ θερμών ημερών. Μέσα σ’ αυτές τις λίμνες θα υπάρχουν, λοιπόν, δύο </a:t>
            </a:r>
            <a:r>
              <a:rPr lang="el-GR" dirty="0" err="1">
                <a:effectLst/>
                <a:latin typeface="Times New Roman" panose="02020603050405020304" pitchFamily="18" charset="0"/>
                <a:ea typeface="Times New Roman" panose="02020603050405020304" pitchFamily="18" charset="0"/>
              </a:rPr>
              <a:t>θερμόκλινα</a:t>
            </a:r>
            <a:r>
              <a:rPr lang="el-GR" dirty="0">
                <a:effectLst/>
                <a:latin typeface="Times New Roman" panose="02020603050405020304" pitchFamily="18" charset="0"/>
                <a:ea typeface="Times New Roman" panose="02020603050405020304" pitchFamily="18" charset="0"/>
              </a:rPr>
              <a:t>, ένα επιφανείας και ένα βυθού. </a:t>
            </a:r>
          </a:p>
          <a:p>
            <a:endParaRPr lang="el-GR" dirty="0"/>
          </a:p>
        </p:txBody>
      </p:sp>
    </p:spTree>
    <p:extLst>
      <p:ext uri="{BB962C8B-B14F-4D97-AF65-F5344CB8AC3E}">
        <p14:creationId xmlns:p14="http://schemas.microsoft.com/office/powerpoint/2010/main" val="2022311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62648A-C50F-75ED-FFD5-9D0C4238E63F}"/>
              </a:ext>
            </a:extLst>
          </p:cNvPr>
          <p:cNvSpPr>
            <a:spLocks noGrp="1"/>
          </p:cNvSpPr>
          <p:nvPr>
            <p:ph type="title"/>
          </p:nvPr>
        </p:nvSpPr>
        <p:spPr/>
        <p:txBody>
          <a:bodyPr/>
          <a:lstStyle/>
          <a:p>
            <a:r>
              <a:rPr lang="el-GR" dirty="0"/>
              <a:t>Ορεινές λίμνες</a:t>
            </a:r>
          </a:p>
        </p:txBody>
      </p:sp>
      <p:pic>
        <p:nvPicPr>
          <p:cNvPr id="6" name="Θέση περιεχομένου 5">
            <a:extLst>
              <a:ext uri="{FF2B5EF4-FFF2-40B4-BE49-F238E27FC236}">
                <a16:creationId xmlns:a16="http://schemas.microsoft.com/office/drawing/2014/main" id="{F09F7BF1-A7F1-F76D-A46C-17D8E8EB49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52600"/>
            <a:ext cx="7772400" cy="4700736"/>
          </a:xfrm>
        </p:spPr>
      </p:pic>
      <p:sp>
        <p:nvSpPr>
          <p:cNvPr id="4" name="AutoShape 2">
            <a:extLst>
              <a:ext uri="{FF2B5EF4-FFF2-40B4-BE49-F238E27FC236}">
                <a16:creationId xmlns:a16="http://schemas.microsoft.com/office/drawing/2014/main" id="{47F2B38E-FA09-B31F-7E18-7F0006ECFC7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959539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BB6377-B62A-A259-6056-6BE38368C166}"/>
              </a:ext>
            </a:extLst>
          </p:cNvPr>
          <p:cNvSpPr>
            <a:spLocks noGrp="1"/>
          </p:cNvSpPr>
          <p:nvPr>
            <p:ph type="title"/>
          </p:nvPr>
        </p:nvSpPr>
        <p:spPr/>
        <p:txBody>
          <a:bodyPr/>
          <a:lstStyle/>
          <a:p>
            <a:r>
              <a:rPr lang="el-GR">
                <a:effectLst/>
                <a:latin typeface="Times New Roman" panose="02020603050405020304" pitchFamily="18" charset="0"/>
                <a:ea typeface="Times New Roman" panose="02020603050405020304" pitchFamily="18" charset="0"/>
              </a:rPr>
              <a:t>Ακολουθώντας</a:t>
            </a:r>
            <a:endParaRPr lang="el-GR"/>
          </a:p>
        </p:txBody>
      </p:sp>
      <p:sp>
        <p:nvSpPr>
          <p:cNvPr id="3" name="Θέση περιεχομένου 2">
            <a:extLst>
              <a:ext uri="{FF2B5EF4-FFF2-40B4-BE49-F238E27FC236}">
                <a16:creationId xmlns:a16="http://schemas.microsoft.com/office/drawing/2014/main" id="{1EF2579A-A85C-9CB2-EC1D-B32E9A3DD19E}"/>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το υψόμετρο, το γεωγραφικό πλάτος και τις διαστάσεις των λιμνών, μπορούμε να διακρίνουμε, σύμφωνα με τους </a:t>
            </a:r>
            <a:r>
              <a:rPr lang="en-US" dirty="0">
                <a:effectLst/>
                <a:latin typeface="Times New Roman" panose="02020603050405020304" pitchFamily="18" charset="0"/>
                <a:ea typeface="Times New Roman" panose="02020603050405020304" pitchFamily="18" charset="0"/>
              </a:rPr>
              <a:t>Hutchinson </a:t>
            </a:r>
            <a:r>
              <a:rPr lang="el-GR" dirty="0">
                <a:effectLst/>
                <a:latin typeface="Times New Roman" panose="02020603050405020304" pitchFamily="18" charset="0"/>
                <a:ea typeface="Times New Roman" panose="02020603050405020304" pitchFamily="18" charset="0"/>
              </a:rPr>
              <a:t>και </a:t>
            </a:r>
            <a:r>
              <a:rPr lang="en-US" dirty="0">
                <a:effectLst/>
                <a:latin typeface="Times New Roman" panose="02020603050405020304" pitchFamily="18" charset="0"/>
                <a:ea typeface="Times New Roman" panose="02020603050405020304" pitchFamily="18" charset="0"/>
              </a:rPr>
              <a:t>Loffler</a:t>
            </a:r>
            <a:r>
              <a:rPr lang="el-GR" dirty="0">
                <a:effectLst/>
                <a:latin typeface="Times New Roman" panose="02020603050405020304" pitchFamily="18" charset="0"/>
                <a:ea typeface="Times New Roman" panose="02020603050405020304" pitchFamily="18" charset="0"/>
              </a:rPr>
              <a:t> (1956), τους παρακάτω τύπους λιμνών:</a:t>
            </a:r>
          </a:p>
          <a:p>
            <a:endParaRPr lang="el-GR" dirty="0"/>
          </a:p>
        </p:txBody>
      </p:sp>
    </p:spTree>
    <p:extLst>
      <p:ext uri="{BB962C8B-B14F-4D97-AF65-F5344CB8AC3E}">
        <p14:creationId xmlns:p14="http://schemas.microsoft.com/office/powerpoint/2010/main" val="393053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FC6C32-ADD7-BC62-7B65-6C487FA92304}"/>
              </a:ext>
            </a:extLst>
          </p:cNvPr>
          <p:cNvSpPr>
            <a:spLocks noGrp="1"/>
          </p:cNvSpPr>
          <p:nvPr>
            <p:ph type="title"/>
          </p:nvPr>
        </p:nvSpPr>
        <p:spPr/>
        <p:txBody>
          <a:bodyPr/>
          <a:lstStyle/>
          <a:p>
            <a:r>
              <a:rPr lang="el-GR" dirty="0" err="1">
                <a:effectLst/>
                <a:latin typeface="Times New Roman" panose="02020603050405020304" pitchFamily="18" charset="0"/>
                <a:ea typeface="Times New Roman" panose="02020603050405020304" pitchFamily="18" charset="0"/>
              </a:rPr>
              <a:t>Αμεικτικές</a:t>
            </a:r>
            <a:r>
              <a:rPr lang="el-GR" dirty="0">
                <a:effectLst/>
                <a:latin typeface="Times New Roman" panose="02020603050405020304" pitchFamily="18" charset="0"/>
                <a:ea typeface="Times New Roman" panose="02020603050405020304" pitchFamily="18" charset="0"/>
              </a:rPr>
              <a:t>:</a:t>
            </a:r>
            <a:endParaRPr lang="el-GR" dirty="0"/>
          </a:p>
        </p:txBody>
      </p:sp>
      <p:sp>
        <p:nvSpPr>
          <p:cNvPr id="3" name="Θέση περιεχομένου 2">
            <a:extLst>
              <a:ext uri="{FF2B5EF4-FFF2-40B4-BE49-F238E27FC236}">
                <a16:creationId xmlns:a16="http://schemas.microsoft.com/office/drawing/2014/main" id="{BA495B04-3E76-DC44-DE7D-0CC2EB61DADF}"/>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δίχως αρκετά σημαντικές θερμικές ανταλλαγές ανάμεσα στο εξωτερικό και το εσωτερικό του νερού και που έχουν, εξαιτίας αυτού το γεγονότος, </a:t>
            </a:r>
            <a:r>
              <a:rPr lang="el-GR" dirty="0">
                <a:solidFill>
                  <a:schemeClr val="accent1"/>
                </a:solidFill>
                <a:effectLst/>
                <a:latin typeface="Times New Roman" panose="02020603050405020304" pitchFamily="18" charset="0"/>
                <a:ea typeface="Times New Roman" panose="02020603050405020304" pitchFamily="18" charset="0"/>
              </a:rPr>
              <a:t>ένα μόνιμο στρώμα αδιαφανούς πάγου στην επιφάνεια και μια σταθερή (μικρή) θερμοκρασία πιο κάτω</a:t>
            </a:r>
            <a:r>
              <a:rPr lang="el-GR" dirty="0">
                <a:effectLst/>
                <a:latin typeface="Times New Roman" panose="02020603050405020304" pitchFamily="18" charset="0"/>
                <a:ea typeface="Times New Roman" panose="02020603050405020304" pitchFamily="18" charset="0"/>
              </a:rPr>
              <a:t>.</a:t>
            </a:r>
          </a:p>
          <a:p>
            <a:endParaRPr lang="el-GR" dirty="0"/>
          </a:p>
        </p:txBody>
      </p:sp>
    </p:spTree>
    <p:extLst>
      <p:ext uri="{BB962C8B-B14F-4D97-AF65-F5344CB8AC3E}">
        <p14:creationId xmlns:p14="http://schemas.microsoft.com/office/powerpoint/2010/main" val="424101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A7FE55-6414-5A05-908E-AA1B54A07F70}"/>
              </a:ext>
            </a:extLst>
          </p:cNvPr>
          <p:cNvSpPr>
            <a:spLocks noGrp="1"/>
          </p:cNvSpPr>
          <p:nvPr>
            <p:ph type="title"/>
          </p:nvPr>
        </p:nvSpPr>
        <p:spPr/>
        <p:txBody>
          <a:bodyPr/>
          <a:lstStyle/>
          <a:p>
            <a:r>
              <a:rPr lang="el-GR" dirty="0"/>
              <a:t>Γαλάζιος </a:t>
            </a:r>
            <a:r>
              <a:rPr lang="el-GR" dirty="0" err="1"/>
              <a:t>Κορήγονος</a:t>
            </a:r>
            <a:endParaRPr lang="el-GR" dirty="0"/>
          </a:p>
        </p:txBody>
      </p:sp>
      <p:pic>
        <p:nvPicPr>
          <p:cNvPr id="6" name="Θέση περιεχομένου 5">
            <a:extLst>
              <a:ext uri="{FF2B5EF4-FFF2-40B4-BE49-F238E27FC236}">
                <a16:creationId xmlns:a16="http://schemas.microsoft.com/office/drawing/2014/main" id="{78858DAE-B54C-6E21-BD81-62B0441A55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057400"/>
            <a:ext cx="7344816" cy="3962400"/>
          </a:xfrm>
        </p:spPr>
      </p:pic>
      <p:sp>
        <p:nvSpPr>
          <p:cNvPr id="4" name="AutoShape 2" descr="Abstrakty – Ochrona zasobów siei wędrownej i certy">
            <a:extLst>
              <a:ext uri="{FF2B5EF4-FFF2-40B4-BE49-F238E27FC236}">
                <a16:creationId xmlns:a16="http://schemas.microsoft.com/office/drawing/2014/main" id="{0D013FBE-C72C-A514-94FF-2573353C243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255061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266CC9-EBA4-BAAF-62D8-FE950E23FA36}"/>
              </a:ext>
            </a:extLst>
          </p:cNvPr>
          <p:cNvSpPr>
            <a:spLocks noGrp="1"/>
          </p:cNvSpPr>
          <p:nvPr>
            <p:ph type="title"/>
          </p:nvPr>
        </p:nvSpPr>
        <p:spPr/>
        <p:txBody>
          <a:bodyPr/>
          <a:lstStyle/>
          <a:p>
            <a:r>
              <a:rPr lang="en-US" dirty="0" err="1">
                <a:solidFill>
                  <a:srgbClr val="FFFF00"/>
                </a:solidFill>
                <a:effectLst/>
                <a:latin typeface="Times New Roman" panose="02020603050405020304" pitchFamily="18" charset="0"/>
                <a:ea typeface="Times New Roman" panose="02020603050405020304" pitchFamily="18" charset="0"/>
              </a:rPr>
              <a:t>Ψυχρές</a:t>
            </a:r>
            <a:r>
              <a:rPr lang="en-US" dirty="0">
                <a:solidFill>
                  <a:srgbClr val="FFFF00"/>
                </a:solidFill>
                <a:effectLst/>
                <a:latin typeface="Times New Roman" panose="02020603050405020304" pitchFamily="18" charset="0"/>
                <a:ea typeface="Times New Roman" panose="02020603050405020304" pitchFamily="18" charset="0"/>
              </a:rPr>
              <a:t> </a:t>
            </a:r>
            <a:r>
              <a:rPr lang="en-US" dirty="0" err="1">
                <a:solidFill>
                  <a:srgbClr val="FFFF00"/>
                </a:solidFill>
                <a:effectLst/>
                <a:latin typeface="Times New Roman" panose="02020603050405020304" pitchFamily="18" charset="0"/>
                <a:ea typeface="Times New Roman" panose="02020603050405020304" pitchFamily="18" charset="0"/>
              </a:rPr>
              <a:t>μονομεικτικές</a:t>
            </a:r>
            <a:r>
              <a:rPr lang="en-US" dirty="0">
                <a:solidFill>
                  <a:srgbClr val="FFFF00"/>
                </a:solidFill>
                <a:effectLst/>
                <a:latin typeface="Times New Roman" panose="02020603050405020304" pitchFamily="18" charset="0"/>
                <a:ea typeface="Times New Roman" panose="02020603050405020304" pitchFamily="18" charset="0"/>
              </a:rPr>
              <a:t>:</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A66A0C26-DA8E-AAC2-1D00-B08321F7DD95}"/>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endParaRPr lang="el-GR" dirty="0">
              <a:latin typeface="Times New Roman" panose="02020603050405020304" pitchFamily="18" charset="0"/>
              <a:ea typeface="Times New Roman" panose="02020603050405020304" pitchFamily="18" charset="0"/>
            </a:endParaRPr>
          </a:p>
          <a:p>
            <a:pPr algn="ctr"/>
            <a:r>
              <a:rPr lang="en-US" dirty="0" err="1">
                <a:effectLst/>
                <a:latin typeface="Times New Roman" panose="02020603050405020304" pitchFamily="18" charset="0"/>
                <a:ea typeface="Times New Roman" panose="02020603050405020304" pitchFamily="18" charset="0"/>
              </a:rPr>
              <a:t>με</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θερμοκρ</a:t>
            </a:r>
            <a:r>
              <a:rPr lang="en-US" dirty="0">
                <a:effectLst/>
                <a:latin typeface="Times New Roman" panose="02020603050405020304" pitchFamily="18" charset="0"/>
                <a:ea typeface="Times New Roman" panose="02020603050405020304" pitchFamily="18" charset="0"/>
              </a:rPr>
              <a:t>ασία που δεν ξεπερνά ποτέ τους 4 </a:t>
            </a:r>
            <a:r>
              <a:rPr lang="en-US" baseline="30000" dirty="0">
                <a:effectLst/>
                <a:latin typeface="Times New Roman" panose="02020603050405020304" pitchFamily="18" charset="0"/>
                <a:ea typeface="Times New Roman" panose="02020603050405020304" pitchFamily="18" charset="0"/>
              </a:rPr>
              <a:t>0</a:t>
            </a:r>
            <a:r>
              <a:rPr lang="en-US" dirty="0">
                <a:effectLst/>
                <a:latin typeface="Times New Roman" panose="02020603050405020304" pitchFamily="18" charset="0"/>
                <a:ea typeface="Times New Roman" panose="02020603050405020304" pitchFamily="18" charset="0"/>
              </a:rPr>
              <a:t>C στην επιφάνεια κατά τη θερμή εποχή και αποκαλούμενες μερικές φορές λίμνες πολικού τύπου.</a:t>
            </a:r>
            <a:endParaRPr lang="el-GR" dirty="0"/>
          </a:p>
        </p:txBody>
      </p:sp>
    </p:spTree>
    <p:extLst>
      <p:ext uri="{BB962C8B-B14F-4D97-AF65-F5344CB8AC3E}">
        <p14:creationId xmlns:p14="http://schemas.microsoft.com/office/powerpoint/2010/main" val="1419570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A72592-7813-CCC3-3E7A-C3E62A9A3A95}"/>
              </a:ext>
            </a:extLst>
          </p:cNvPr>
          <p:cNvSpPr>
            <a:spLocks noGrp="1"/>
          </p:cNvSpPr>
          <p:nvPr>
            <p:ph type="title"/>
          </p:nvPr>
        </p:nvSpPr>
        <p:spPr>
          <a:xfrm>
            <a:off x="0" y="609600"/>
            <a:ext cx="9144000" cy="1143000"/>
          </a:xfrm>
        </p:spPr>
        <p:txBody>
          <a:bodyPr/>
          <a:lstStyle/>
          <a:p>
            <a:r>
              <a:rPr lang="el-GR" dirty="0">
                <a:solidFill>
                  <a:srgbClr val="FFFF00"/>
                </a:solidFill>
                <a:effectLst/>
                <a:latin typeface="Times New Roman" panose="02020603050405020304" pitchFamily="18" charset="0"/>
                <a:ea typeface="Times New Roman" panose="02020603050405020304" pitchFamily="18" charset="0"/>
              </a:rPr>
              <a:t>Κατά την ψυχρή εποχή έχουν ένα παχύ στρώμα πάγου στην επιφάνεια,</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D4511CB9-6736-42F6-F35C-88280A23C862}"/>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η τήξη του οποίου δεν διαρκεί παρά λίγο καιρό. Ορισμένες λίμνες των ψηλών γαλλικών βουνών (Άλπεις, Πυρηναία) είναι αυτού του τύπου. </a:t>
            </a:r>
          </a:p>
          <a:p>
            <a:endParaRPr lang="el-GR" dirty="0"/>
          </a:p>
        </p:txBody>
      </p:sp>
    </p:spTree>
    <p:extLst>
      <p:ext uri="{BB962C8B-B14F-4D97-AF65-F5344CB8AC3E}">
        <p14:creationId xmlns:p14="http://schemas.microsoft.com/office/powerpoint/2010/main" val="986274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19DA38-726D-336D-046E-09882994B803}"/>
              </a:ext>
            </a:extLst>
          </p:cNvPr>
          <p:cNvSpPr>
            <a:spLocks noGrp="1"/>
          </p:cNvSpPr>
          <p:nvPr>
            <p:ph type="title"/>
          </p:nvPr>
        </p:nvSpPr>
        <p:spPr/>
        <p:txBody>
          <a:bodyPr/>
          <a:lstStyle/>
          <a:p>
            <a:r>
              <a:rPr lang="el-GR" dirty="0" err="1">
                <a:solidFill>
                  <a:srgbClr val="FFFF00"/>
                </a:solidFill>
                <a:effectLst/>
                <a:latin typeface="Times New Roman" panose="02020603050405020304" pitchFamily="18" charset="0"/>
                <a:ea typeface="Times New Roman" panose="02020603050405020304" pitchFamily="18" charset="0"/>
              </a:rPr>
              <a:t>Διμεικτικές</a:t>
            </a:r>
            <a:r>
              <a:rPr lang="el-GR" dirty="0">
                <a:solidFill>
                  <a:srgbClr val="FFFF00"/>
                </a:solidFill>
                <a:effectLst/>
                <a:latin typeface="Times New Roman" panose="02020603050405020304" pitchFamily="18" charset="0"/>
                <a:ea typeface="Times New Roman" panose="02020603050405020304" pitchFamily="18" charset="0"/>
              </a:rPr>
              <a:t>: με δύο περιόδους </a:t>
            </a:r>
            <a:r>
              <a:rPr lang="el-GR" dirty="0" err="1">
                <a:solidFill>
                  <a:srgbClr val="FFFF00"/>
                </a:solidFill>
                <a:effectLst/>
                <a:latin typeface="Times New Roman" panose="02020603050405020304" pitchFamily="18" charset="0"/>
                <a:ea typeface="Times New Roman" panose="02020603050405020304" pitchFamily="18" charset="0"/>
              </a:rPr>
              <a:t>στρωμάτωσης</a:t>
            </a:r>
            <a:r>
              <a:rPr lang="el-GR" dirty="0">
                <a:solidFill>
                  <a:srgbClr val="FFFF00"/>
                </a:solidFill>
                <a:effectLst/>
                <a:latin typeface="Times New Roman" panose="02020603050405020304" pitchFamily="18" charset="0"/>
                <a:ea typeface="Times New Roman" panose="02020603050405020304" pitchFamily="18" charset="0"/>
              </a:rPr>
              <a:t>,</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B7E721FF-B35B-7FA6-13A1-E14D577AAF52}"/>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μια άμεση κατά τη θερμή εποχή, μια ανάστροφη κατά την ψυχρή εποχή και δύο περιόδους κυκλοφορίας ανάμεσα στις παραπάνω περιόδους </a:t>
            </a:r>
            <a:r>
              <a:rPr lang="el-GR" dirty="0" err="1">
                <a:effectLst/>
                <a:latin typeface="Times New Roman" panose="02020603050405020304" pitchFamily="18" charset="0"/>
                <a:ea typeface="Times New Roman" panose="02020603050405020304" pitchFamily="18" charset="0"/>
              </a:rPr>
              <a:t>στρωμάτωσης</a:t>
            </a:r>
            <a:r>
              <a:rPr lang="el-GR" dirty="0">
                <a:effectLst/>
                <a:latin typeface="Times New Roman" panose="02020603050405020304" pitchFamily="18" charset="0"/>
                <a:ea typeface="Times New Roman" panose="02020603050405020304" pitchFamily="18" charset="0"/>
              </a:rPr>
              <a:t>. Είναι οι λίμνες του εύκρατου τύπου και οι πιο συχνές. </a:t>
            </a:r>
          </a:p>
          <a:p>
            <a:endParaRPr lang="el-GR" dirty="0"/>
          </a:p>
        </p:txBody>
      </p:sp>
    </p:spTree>
    <p:extLst>
      <p:ext uri="{BB962C8B-B14F-4D97-AF65-F5344CB8AC3E}">
        <p14:creationId xmlns:p14="http://schemas.microsoft.com/office/powerpoint/2010/main" val="3432524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89BE1C-2A24-B4C0-CFD8-3FC0C2D68EFE}"/>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Θερμές </a:t>
            </a:r>
            <a:r>
              <a:rPr lang="el-GR" sz="4400" dirty="0" err="1">
                <a:solidFill>
                  <a:srgbClr val="FFFF00"/>
                </a:solidFill>
                <a:effectLst/>
                <a:latin typeface="Times New Roman" panose="02020603050405020304" pitchFamily="18" charset="0"/>
                <a:ea typeface="Times New Roman" panose="02020603050405020304" pitchFamily="18" charset="0"/>
              </a:rPr>
              <a:t>μονομεικτικές</a:t>
            </a:r>
            <a:r>
              <a:rPr lang="el-GR" sz="4400" dirty="0">
                <a:solidFill>
                  <a:srgbClr val="FFFF00"/>
                </a:solidFill>
                <a:effectLst/>
                <a:latin typeface="Times New Roman" panose="02020603050405020304" pitchFamily="18" charset="0"/>
                <a:ea typeface="Times New Roman" panose="02020603050405020304" pitchFamily="18" charset="0"/>
              </a:rPr>
              <a:t>, των οποίων η θερμοκρασία</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964F1625-FED6-CF00-2282-D25723C82459}"/>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δεν κατεβαίνει ποτέ κάτω από 4 </a:t>
            </a:r>
            <a:r>
              <a:rPr lang="el-GR" baseline="30000" dirty="0">
                <a:effectLst/>
                <a:latin typeface="Times New Roman" panose="02020603050405020304" pitchFamily="18" charset="0"/>
                <a:ea typeface="Times New Roman" panose="02020603050405020304" pitchFamily="18" charset="0"/>
              </a:rPr>
              <a:t>0</a:t>
            </a:r>
            <a:r>
              <a:rPr lang="en-US" dirty="0">
                <a:effectLst/>
                <a:latin typeface="Times New Roman" panose="02020603050405020304" pitchFamily="18" charset="0"/>
                <a:ea typeface="Times New Roman" panose="02020603050405020304" pitchFamily="18" charset="0"/>
              </a:rPr>
              <a:t>C</a:t>
            </a:r>
            <a:r>
              <a:rPr lang="el-GR" dirty="0">
                <a:effectLst/>
                <a:latin typeface="Times New Roman" panose="02020603050405020304" pitchFamily="18" charset="0"/>
                <a:ea typeface="Times New Roman" panose="02020603050405020304" pitchFamily="18" charset="0"/>
              </a:rPr>
              <a:t> ούτε στην επιφάνεια ούτε στον βυθό, και δεν δέχονται εξαιτίας αυτού του γεγονότος παρά μια περίοδο κυκλοφορίας κατά την ψυχρή εποχή και μια περίοδο άμεσης </a:t>
            </a:r>
            <a:r>
              <a:rPr lang="el-GR" dirty="0" err="1">
                <a:effectLst/>
                <a:latin typeface="Times New Roman" panose="02020603050405020304" pitchFamily="18" charset="0"/>
                <a:ea typeface="Times New Roman" panose="02020603050405020304" pitchFamily="18" charset="0"/>
              </a:rPr>
              <a:t>στρωμάτωσης</a:t>
            </a:r>
            <a:r>
              <a:rPr lang="el-GR" dirty="0">
                <a:effectLst/>
                <a:latin typeface="Times New Roman" panose="02020603050405020304" pitchFamily="18" charset="0"/>
                <a:ea typeface="Times New Roman" panose="02020603050405020304" pitchFamily="18" charset="0"/>
              </a:rPr>
              <a:t> κατά τη θερμή εποχή. Είναι οι λίμνες του τροπικού τύπου, οι λίμνες του υποτροπικού τύπου και οι θερμές λίμνες. </a:t>
            </a:r>
          </a:p>
          <a:p>
            <a:endParaRPr lang="el-GR" dirty="0"/>
          </a:p>
        </p:txBody>
      </p:sp>
    </p:spTree>
    <p:extLst>
      <p:ext uri="{BB962C8B-B14F-4D97-AF65-F5344CB8AC3E}">
        <p14:creationId xmlns:p14="http://schemas.microsoft.com/office/powerpoint/2010/main" val="1112216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DF07F3-2FE3-1A30-2FAA-DF30E4E255DC}"/>
              </a:ext>
            </a:extLst>
          </p:cNvPr>
          <p:cNvSpPr>
            <a:spLocks noGrp="1"/>
          </p:cNvSpPr>
          <p:nvPr>
            <p:ph type="title"/>
          </p:nvPr>
        </p:nvSpPr>
        <p:spPr>
          <a:xfrm>
            <a:off x="251520" y="609600"/>
            <a:ext cx="8640960" cy="1143000"/>
          </a:xfrm>
        </p:spPr>
        <p:txBody>
          <a:bodyPr/>
          <a:lstStyle/>
          <a:p>
            <a:r>
              <a:rPr lang="el-GR" dirty="0" err="1">
                <a:solidFill>
                  <a:srgbClr val="FFFF00"/>
                </a:solidFill>
                <a:effectLst/>
                <a:latin typeface="Times New Roman" panose="02020603050405020304" pitchFamily="18" charset="0"/>
                <a:ea typeface="Times New Roman" panose="02020603050405020304" pitchFamily="18" charset="0"/>
              </a:rPr>
              <a:t>Ολιγομεικτικές</a:t>
            </a:r>
            <a:r>
              <a:rPr lang="el-GR" dirty="0">
                <a:solidFill>
                  <a:srgbClr val="FFFF00"/>
                </a:solidFill>
                <a:effectLst/>
                <a:latin typeface="Times New Roman" panose="02020603050405020304" pitchFamily="18" charset="0"/>
                <a:ea typeface="Times New Roman" panose="02020603050405020304" pitchFamily="18" charset="0"/>
              </a:rPr>
              <a:t>: μέσα στις οποίες το νερό είναι πάντοτε θερμό</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99E6725F-3883-8407-B929-5AA7F08075AF}"/>
              </a:ext>
            </a:extLst>
          </p:cNvPr>
          <p:cNvSpPr>
            <a:spLocks noGrp="1"/>
          </p:cNvSpPr>
          <p:nvPr>
            <p:ph idx="1"/>
          </p:nvPr>
        </p:nvSpPr>
        <p:spPr/>
        <p:txBody>
          <a:bodyPr/>
          <a:lstStyle/>
          <a:p>
            <a:pPr algn="ctr"/>
            <a:endParaRPr lang="el-GR" b="1"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σε όλα τα βάθη και οι περίοδοι κυκλοφορίας σπάνιες, μικρές, ακανόνιστες και δίχως μεγάλη σημασία. Είναι οι λίμνες το τροπικού τύπου, οι λίμνες σε χαμηλό υψόμετρο των περιοχών του Ισημερινού. </a:t>
            </a:r>
          </a:p>
          <a:p>
            <a:endParaRPr lang="el-GR" dirty="0"/>
          </a:p>
        </p:txBody>
      </p:sp>
    </p:spTree>
    <p:extLst>
      <p:ext uri="{BB962C8B-B14F-4D97-AF65-F5344CB8AC3E}">
        <p14:creationId xmlns:p14="http://schemas.microsoft.com/office/powerpoint/2010/main" val="3338875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7D7560-B18E-A877-71AE-72624807C52F}"/>
              </a:ext>
            </a:extLst>
          </p:cNvPr>
          <p:cNvSpPr>
            <a:spLocks noGrp="1"/>
          </p:cNvSpPr>
          <p:nvPr>
            <p:ph type="title"/>
          </p:nvPr>
        </p:nvSpPr>
        <p:spPr/>
        <p:txBody>
          <a:bodyPr/>
          <a:lstStyle/>
          <a:p>
            <a:r>
              <a:rPr lang="en-US" dirty="0" err="1">
                <a:solidFill>
                  <a:srgbClr val="FFFF00"/>
                </a:solidFill>
                <a:effectLst/>
                <a:latin typeface="Times New Roman" panose="02020603050405020304" pitchFamily="18" charset="0"/>
                <a:ea typeface="Times New Roman" panose="02020603050405020304" pitchFamily="18" charset="0"/>
              </a:rPr>
              <a:t>Πολυμεικτικές</a:t>
            </a:r>
            <a:r>
              <a:rPr lang="en-US" dirty="0">
                <a:solidFill>
                  <a:srgbClr val="FFFF00"/>
                </a:solidFill>
                <a:effectLst/>
                <a:latin typeface="Times New Roman" panose="02020603050405020304" pitchFamily="18" charset="0"/>
                <a:ea typeface="Times New Roman" panose="02020603050405020304" pitchFamily="18" charset="0"/>
              </a:rPr>
              <a:t>:</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FEACF25D-0C30-256F-F69D-EB201A78CF48}"/>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Με θερμοκρασία</a:t>
            </a:r>
            <a:r>
              <a:rPr lang="en-US" dirty="0">
                <a:effectLst/>
                <a:latin typeface="Times New Roman" panose="02020603050405020304" pitchFamily="18" charset="0"/>
                <a:ea typeface="Times New Roman" panose="02020603050405020304" pitchFamily="18" charset="0"/>
              </a:rPr>
              <a:t> σχετικά χαμηλή σε όλα τα βάθη, αν και πάντοτε, ανώτερη από 4 </a:t>
            </a:r>
            <a:r>
              <a:rPr lang="en-US" baseline="30000" dirty="0">
                <a:effectLst/>
                <a:latin typeface="Times New Roman" panose="02020603050405020304" pitchFamily="18" charset="0"/>
                <a:ea typeface="Times New Roman" panose="02020603050405020304" pitchFamily="18" charset="0"/>
              </a:rPr>
              <a:t>0</a:t>
            </a:r>
            <a:r>
              <a:rPr lang="en-US" dirty="0">
                <a:effectLst/>
                <a:latin typeface="Times New Roman" panose="02020603050405020304" pitchFamily="18" charset="0"/>
                <a:ea typeface="Times New Roman" panose="02020603050405020304" pitchFamily="18" charset="0"/>
              </a:rPr>
              <a:t>C και που παρουσιάζουν πολυάριθμες (και μάλιστα καθημερινές) περιόδους κυκλοφορίας</a:t>
            </a:r>
            <a:r>
              <a:rPr lang="el-GR" dirty="0">
                <a:effectLst/>
                <a:latin typeface="Times New Roman" panose="02020603050405020304" pitchFamily="18" charset="0"/>
                <a:ea typeface="Times New Roman" panose="02020603050405020304" pitchFamily="18" charset="0"/>
              </a:rPr>
              <a:t>.</a:t>
            </a:r>
            <a:endParaRPr lang="el-GR" dirty="0"/>
          </a:p>
        </p:txBody>
      </p:sp>
    </p:spTree>
    <p:extLst>
      <p:ext uri="{BB962C8B-B14F-4D97-AF65-F5344CB8AC3E}">
        <p14:creationId xmlns:p14="http://schemas.microsoft.com/office/powerpoint/2010/main" val="953212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C86ADF-E1A6-387B-37DF-27EB7C1E92F7}"/>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Που οφείλονται</a:t>
            </a:r>
            <a:r>
              <a:rPr lang="en-US" dirty="0">
                <a:solidFill>
                  <a:srgbClr val="FFFF00"/>
                </a:solidFill>
                <a:effectLst/>
                <a:latin typeface="Times New Roman" panose="02020603050405020304" pitchFamily="18" charset="0"/>
                <a:ea typeface="Times New Roman" panose="02020603050405020304" pitchFamily="18" charset="0"/>
              </a:rPr>
              <a:t> στην απώλεια</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8FDF3208-1AA0-BC3C-1F40-B54EE032549E}"/>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της</a:t>
            </a:r>
            <a:r>
              <a:rPr lang="en-US" dirty="0">
                <a:effectLst/>
                <a:latin typeface="Times New Roman" panose="02020603050405020304" pitchFamily="18" charset="0"/>
                <a:ea typeface="Times New Roman" panose="02020603050405020304" pitchFamily="18" charset="0"/>
              </a:rPr>
              <a:t> εναποθηκευμένης θερμότητας και που εμποδίζουν έτσι τον σχηματισμό μιας σταθερής στρωμάτωσης. </a:t>
            </a:r>
            <a:r>
              <a:rPr lang="el-GR" dirty="0">
                <a:effectLst/>
                <a:latin typeface="Times New Roman" panose="02020603050405020304" pitchFamily="18" charset="0"/>
                <a:ea typeface="Times New Roman" panose="02020603050405020304" pitchFamily="18" charset="0"/>
              </a:rPr>
              <a:t>Είναι</a:t>
            </a:r>
            <a:r>
              <a:rPr lang="en-US" dirty="0">
                <a:effectLst/>
                <a:latin typeface="Times New Roman" panose="02020603050405020304" pitchFamily="18" charset="0"/>
                <a:ea typeface="Times New Roman" panose="02020603050405020304" pitchFamily="18" charset="0"/>
              </a:rPr>
              <a:t> η περίπτωση των πολυάριθμων λιμνών σε μεγάλο υψόμετρο των ενδοτροπικών περιοχών.</a:t>
            </a:r>
            <a:endParaRPr lang="el-GR" dirty="0"/>
          </a:p>
        </p:txBody>
      </p:sp>
    </p:spTree>
    <p:extLst>
      <p:ext uri="{BB962C8B-B14F-4D97-AF65-F5344CB8AC3E}">
        <p14:creationId xmlns:p14="http://schemas.microsoft.com/office/powerpoint/2010/main" val="42495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3B1ED3-5A82-9610-BBD5-BC71A5A5BBAF}"/>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Οι διάφοροι τύποι λιμνών είναι κατανεμημένοι</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BBC1E381-6A8B-1FBC-B4C9-F3AD3FEB46F7}"/>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στην επιφάνεια της γήινης σφαίρας, ανάλογα με το κλίμα, άρα με το γεωγραφικό πλάτος και το υψόμετρο. </a:t>
            </a:r>
          </a:p>
          <a:p>
            <a:endParaRPr lang="el-GR" dirty="0"/>
          </a:p>
        </p:txBody>
      </p:sp>
    </p:spTree>
    <p:extLst>
      <p:ext uri="{BB962C8B-B14F-4D97-AF65-F5344CB8AC3E}">
        <p14:creationId xmlns:p14="http://schemas.microsoft.com/office/powerpoint/2010/main" val="42178030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379AD0-EAB4-0979-B95C-7020F80BD5ED}"/>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Το σχήμα, ο προσανατολισμός, το μέγιστο και το μέσο βάθος,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7A40D7FA-65BE-BB8E-BC24-3CFC0F047179}"/>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καθώς και η φύση των ανέμων που επικρατούν, ωκεάνιας ή ηπειρωτικής προέλευσης, είναι οι πρωταρχικοί παράγοντες που δίνουν σε μια λίμνη τη θερμική ιδιομορφία. </a:t>
            </a:r>
          </a:p>
          <a:p>
            <a:endParaRPr lang="el-GR" dirty="0"/>
          </a:p>
        </p:txBody>
      </p:sp>
    </p:spTree>
    <p:extLst>
      <p:ext uri="{BB962C8B-B14F-4D97-AF65-F5344CB8AC3E}">
        <p14:creationId xmlns:p14="http://schemas.microsoft.com/office/powerpoint/2010/main" val="35633859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21BAA6-BFF7-5D35-B9B7-EF7E3C19912F}"/>
              </a:ext>
            </a:extLst>
          </p:cNvPr>
          <p:cNvSpPr>
            <a:spLocks noGrp="1"/>
          </p:cNvSpPr>
          <p:nvPr>
            <p:ph type="title"/>
          </p:nvPr>
        </p:nvSpPr>
        <p:spPr/>
        <p:txBody>
          <a:bodyPr/>
          <a:lstStyle/>
          <a:p>
            <a:br>
              <a:rPr lang="el-GR" b="1" dirty="0">
                <a:effectLst/>
                <a:latin typeface="Times New Roman" panose="02020603050405020304" pitchFamily="18" charset="0"/>
                <a:ea typeface="Times New Roman" panose="02020603050405020304" pitchFamily="18" charset="0"/>
              </a:rPr>
            </a:br>
            <a:r>
              <a:rPr lang="el-GR" dirty="0">
                <a:solidFill>
                  <a:srgbClr val="FFFF00"/>
                </a:solidFill>
                <a:effectLst/>
                <a:latin typeface="Times New Roman" panose="02020603050405020304" pitchFamily="18" charset="0"/>
                <a:ea typeface="Times New Roman" panose="02020603050405020304" pitchFamily="18" charset="0"/>
              </a:rPr>
              <a:t>7.7 Κινήσεις του νερού</a:t>
            </a:r>
            <a:br>
              <a:rPr lang="el-GR" dirty="0">
                <a:effectLst/>
                <a:latin typeface="Times New Roman" panose="02020603050405020304" pitchFamily="18" charset="0"/>
                <a:ea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599E06CE-2EA9-7A18-A5DD-77EEABB22562}"/>
              </a:ext>
            </a:extLst>
          </p:cNvPr>
          <p:cNvSpPr>
            <a:spLocks noGrp="1"/>
          </p:cNvSpPr>
          <p:nvPr>
            <p:ph idx="1"/>
          </p:nvPr>
        </p:nvSpPr>
        <p:spPr/>
        <p:txBody>
          <a:bodyPr/>
          <a:lstStyle/>
          <a:p>
            <a:pPr algn="ctr">
              <a:lnSpc>
                <a:spcPct val="115000"/>
              </a:lnSpc>
            </a:pPr>
            <a:endParaRPr lang="el-GR" dirty="0">
              <a:effectLst/>
              <a:latin typeface="Times New Roman" panose="02020603050405020304" pitchFamily="18" charset="0"/>
              <a:ea typeface="Times New Roman" panose="02020603050405020304" pitchFamily="18" charset="0"/>
            </a:endParaRPr>
          </a:p>
          <a:p>
            <a:pPr algn="ctr">
              <a:lnSpc>
                <a:spcPct val="115000"/>
              </a:lnSpc>
            </a:pPr>
            <a:r>
              <a:rPr lang="el-GR" dirty="0">
                <a:effectLst/>
                <a:latin typeface="Times New Roman" panose="02020603050405020304" pitchFamily="18" charset="0"/>
                <a:ea typeface="Times New Roman" panose="02020603050405020304" pitchFamily="18" charset="0"/>
              </a:rPr>
              <a:t>Οι κινήσεις του νερού δημιουργούνται από τη μεταφορά αιολικής ενέργειας στο νερό και προκαλούν ένα φάσμα ρυθμικών κινήσεων (ταλαντώσεων) τόσο στην επιφάνεια του νερού όσο και εσωτερικά, βαθιά μέσα στη λεκάνη.  </a:t>
            </a:r>
          </a:p>
          <a:p>
            <a:endParaRPr lang="el-GR" dirty="0"/>
          </a:p>
        </p:txBody>
      </p:sp>
    </p:spTree>
    <p:extLst>
      <p:ext uri="{BB962C8B-B14F-4D97-AF65-F5344CB8AC3E}">
        <p14:creationId xmlns:p14="http://schemas.microsoft.com/office/powerpoint/2010/main" val="10658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4A5EF5-F83E-EEDA-9C6B-13B701A784F0}"/>
              </a:ext>
            </a:extLst>
          </p:cNvPr>
          <p:cNvSpPr>
            <a:spLocks noGrp="1"/>
          </p:cNvSpPr>
          <p:nvPr>
            <p:ph type="title"/>
          </p:nvPr>
        </p:nvSpPr>
        <p:spPr/>
        <p:txBody>
          <a:bodyPr/>
          <a:lstStyle/>
          <a:p>
            <a:r>
              <a:rPr lang="en-US" dirty="0"/>
              <a:t>Lota</a:t>
            </a:r>
            <a:endParaRPr lang="el-GR" dirty="0"/>
          </a:p>
        </p:txBody>
      </p:sp>
      <p:pic>
        <p:nvPicPr>
          <p:cNvPr id="6" name="Θέση περιεχομένου 5">
            <a:extLst>
              <a:ext uri="{FF2B5EF4-FFF2-40B4-BE49-F238E27FC236}">
                <a16:creationId xmlns:a16="http://schemas.microsoft.com/office/drawing/2014/main" id="{75976F6E-0231-5070-BF49-9BF66ACCAC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057400"/>
            <a:ext cx="7772400" cy="3962400"/>
          </a:xfrm>
        </p:spPr>
      </p:pic>
      <p:sp>
        <p:nvSpPr>
          <p:cNvPr id="4" name="AutoShape 2" descr="Ψάρια λοτών στοκ εικόνα. εικόνα από - 48129335">
            <a:extLst>
              <a:ext uri="{FF2B5EF4-FFF2-40B4-BE49-F238E27FC236}">
                <a16:creationId xmlns:a16="http://schemas.microsoft.com/office/drawing/2014/main" id="{ECF8FF3A-9FD7-CD1D-FC13-0AFEB8062FC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40816972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5831FD-D35B-3020-2FD9-D49FE5DBF812}"/>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Κάθε λίμνη έχει το δικό της σύνολο</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3BEDB0F7-1BC4-CA77-4522-6068CDAA6885}"/>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solidFill>
                  <a:schemeClr val="accent1">
                    <a:lumMod val="20000"/>
                    <a:lumOff val="80000"/>
                  </a:schemeClr>
                </a:solidFill>
                <a:effectLst/>
                <a:latin typeface="Times New Roman" panose="02020603050405020304" pitchFamily="18" charset="0"/>
                <a:ea typeface="Times New Roman" panose="02020603050405020304" pitchFamily="18" charset="0"/>
              </a:rPr>
              <a:t>από ελεύθερους τρόπους ταλάντωσης </a:t>
            </a:r>
            <a:r>
              <a:rPr lang="el-GR" dirty="0">
                <a:effectLst/>
                <a:latin typeface="Times New Roman" panose="02020603050405020304" pitchFamily="18" charset="0"/>
                <a:ea typeface="Times New Roman" panose="02020603050405020304" pitchFamily="18" charset="0"/>
              </a:rPr>
              <a:t>τόσο επιφανειακά όσο και εσωτερικά, οι οποίες εξαρτώνται από τη βαρύτητα, το σχήμα και το μέγεθος της λεκάνης, καθώς και από την εσωτερική κατανομή της πυκνότητας του νερού.   </a:t>
            </a:r>
          </a:p>
          <a:p>
            <a:endParaRPr lang="el-GR" dirty="0"/>
          </a:p>
        </p:txBody>
      </p:sp>
    </p:spTree>
    <p:extLst>
      <p:ext uri="{BB962C8B-B14F-4D97-AF65-F5344CB8AC3E}">
        <p14:creationId xmlns:p14="http://schemas.microsoft.com/office/powerpoint/2010/main" val="669036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D124FA-C562-B981-847D-582EC979C808}"/>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Η </a:t>
            </a:r>
            <a:r>
              <a:rPr lang="el-GR" dirty="0" err="1">
                <a:solidFill>
                  <a:srgbClr val="FFFF00"/>
                </a:solidFill>
                <a:effectLst/>
                <a:latin typeface="Times New Roman" panose="02020603050405020304" pitchFamily="18" charset="0"/>
                <a:ea typeface="Times New Roman" panose="02020603050405020304" pitchFamily="18" charset="0"/>
              </a:rPr>
              <a:t>μορφομετρία</a:t>
            </a:r>
            <a:r>
              <a:rPr lang="el-GR" dirty="0">
                <a:solidFill>
                  <a:srgbClr val="FFFF00"/>
                </a:solidFill>
                <a:effectLst/>
                <a:latin typeface="Times New Roman" panose="02020603050405020304" pitchFamily="18" charset="0"/>
                <a:ea typeface="Times New Roman" panose="02020603050405020304" pitchFamily="18" charset="0"/>
              </a:rPr>
              <a:t> της λιμναίας λεκάνης,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A70C9669-B1E2-37CA-DF9F-599358D1871A}"/>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η </a:t>
            </a:r>
            <a:r>
              <a:rPr lang="el-GR" sz="3600" dirty="0" err="1">
                <a:effectLst/>
                <a:latin typeface="Times New Roman" panose="02020603050405020304" pitchFamily="18" charset="0"/>
                <a:ea typeface="Times New Roman" panose="02020603050405020304" pitchFamily="18" charset="0"/>
              </a:rPr>
              <a:t>στρωματική</a:t>
            </a:r>
            <a:r>
              <a:rPr lang="el-GR" sz="3600" dirty="0">
                <a:effectLst/>
                <a:latin typeface="Times New Roman" panose="02020603050405020304" pitchFamily="18" charset="0"/>
                <a:ea typeface="Times New Roman" panose="02020603050405020304" pitchFamily="18" charset="0"/>
              </a:rPr>
              <a:t> διαμόρφωση της λίμνης και η έκθεση στον άνεμο είναι σημαντικοί παράγοντες που καθορίζουν τις κινήσεις του νερού.</a:t>
            </a:r>
            <a:endParaRPr lang="el-GR" sz="3600" dirty="0"/>
          </a:p>
        </p:txBody>
      </p:sp>
    </p:spTree>
    <p:extLst>
      <p:ext uri="{BB962C8B-B14F-4D97-AF65-F5344CB8AC3E}">
        <p14:creationId xmlns:p14="http://schemas.microsoft.com/office/powerpoint/2010/main" val="12749101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286970-BA7D-8132-2007-A8DD93803031}"/>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Η ανατάραξη που δημιουργείται</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C01EBEBC-0913-1030-0F9F-440548D89E81}"/>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από τις κινήσεις του νερού είναι ιδιαίτερης σημασίας για τους ζωντανούς οργανισμούς και την παραγωγικότητα της λίμνης.</a:t>
            </a:r>
            <a:endParaRPr lang="el-GR" sz="3600" dirty="0"/>
          </a:p>
        </p:txBody>
      </p:sp>
    </p:spTree>
    <p:extLst>
      <p:ext uri="{BB962C8B-B14F-4D97-AF65-F5344CB8AC3E}">
        <p14:creationId xmlns:p14="http://schemas.microsoft.com/office/powerpoint/2010/main" val="42311518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BBBEA6-F31E-FE69-5A22-C5ED2E20488D}"/>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Αν η οριακή μεταβολή της ταχύτητας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21378756-6108-2D34-E1DD-0DE032D37492}"/>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κατά μήκος μιας </a:t>
            </a:r>
            <a:r>
              <a:rPr lang="el-GR" sz="3600" dirty="0" err="1">
                <a:effectLst/>
                <a:latin typeface="Times New Roman" panose="02020603050405020304" pitchFamily="18" charset="0"/>
                <a:ea typeface="Times New Roman" panose="02020603050405020304" pitchFamily="18" charset="0"/>
              </a:rPr>
              <a:t>ενδοεπιφάνειας</a:t>
            </a:r>
            <a:r>
              <a:rPr lang="el-GR" sz="3600" dirty="0">
                <a:effectLst/>
                <a:latin typeface="Times New Roman" panose="02020603050405020304" pitchFamily="18" charset="0"/>
                <a:ea typeface="Times New Roman" panose="02020603050405020304" pitchFamily="18" charset="0"/>
              </a:rPr>
              <a:t> γνωστής πυκνότητας ξεπεραστεί, οι διαταραχές γίνονται πιο έντονες και σχηματίζονται δίνες.</a:t>
            </a:r>
            <a:endParaRPr lang="el-GR" sz="3600" dirty="0"/>
          </a:p>
        </p:txBody>
      </p:sp>
    </p:spTree>
    <p:extLst>
      <p:ext uri="{BB962C8B-B14F-4D97-AF65-F5344CB8AC3E}">
        <p14:creationId xmlns:p14="http://schemas.microsoft.com/office/powerpoint/2010/main" val="40032628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86F023-0F06-B389-7A20-936C7D7BAA08}"/>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Ο σχηματισμός μιας τέτοιας δίνης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B8FF1A7F-50D6-8835-0CC0-81D7CC6B4E46}"/>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αυξάνει την ανάμειξη των δύο στρωμάτων, δημιουργώντας ένα μεταβατικό στρώμα κατά μήκος του οποίου παρατηρείται τόσο μια </a:t>
            </a:r>
            <a:r>
              <a:rPr lang="el-GR" dirty="0">
                <a:solidFill>
                  <a:srgbClr val="FFFF00"/>
                </a:solidFill>
                <a:effectLst/>
                <a:latin typeface="Times New Roman" panose="02020603050405020304" pitchFamily="18" charset="0"/>
                <a:ea typeface="Times New Roman" panose="02020603050405020304" pitchFamily="18" charset="0"/>
              </a:rPr>
              <a:t>διαβάθμιση ταχύτητας όσο και μια διαβάθμιση πυκνότητας</a:t>
            </a:r>
            <a:r>
              <a:rPr lang="el-GR" dirty="0">
                <a:effectLst/>
                <a:latin typeface="Times New Roman" panose="02020603050405020304" pitchFamily="18" charset="0"/>
                <a:ea typeface="Times New Roman" panose="02020603050405020304" pitchFamily="18" charset="0"/>
              </a:rPr>
              <a:t>. </a:t>
            </a:r>
          </a:p>
          <a:p>
            <a:endParaRPr lang="el-GR" dirty="0"/>
          </a:p>
        </p:txBody>
      </p:sp>
    </p:spTree>
    <p:extLst>
      <p:ext uri="{BB962C8B-B14F-4D97-AF65-F5344CB8AC3E}">
        <p14:creationId xmlns:p14="http://schemas.microsoft.com/office/powerpoint/2010/main" val="12496670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3D9856-3A29-00C2-EF73-5B9DE1B0EFEE}"/>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Σε μια λίμνη που εμφανίζει </a:t>
            </a:r>
            <a:r>
              <a:rPr lang="el-GR" sz="4400" dirty="0" err="1">
                <a:solidFill>
                  <a:srgbClr val="FFFF00"/>
                </a:solidFill>
                <a:effectLst/>
                <a:latin typeface="Times New Roman" panose="02020603050405020304" pitchFamily="18" charset="0"/>
                <a:ea typeface="Times New Roman" panose="02020603050405020304" pitchFamily="18" charset="0"/>
              </a:rPr>
              <a:t>στρωμάτωση</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34E1B6DF-3C77-448B-11F8-8E07D264C8E9}"/>
              </a:ext>
            </a:extLst>
          </p:cNvPr>
          <p:cNvSpPr>
            <a:spLocks noGrp="1"/>
          </p:cNvSpPr>
          <p:nvPr>
            <p:ph idx="1"/>
          </p:nvPr>
        </p:nvSpPr>
        <p:spPr/>
        <p:txBody>
          <a:bodyPr/>
          <a:lstStyle/>
          <a:p>
            <a:pPr marL="0" indent="0" algn="ctr">
              <a:buNone/>
            </a:pP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παρατηρείται μικρή ανάμειξη και τριβή ανάμεσα στα στρώματα, όσο η ροή παραμένει σταθερή. </a:t>
            </a:r>
          </a:p>
          <a:p>
            <a:endParaRPr lang="el-GR" dirty="0"/>
          </a:p>
        </p:txBody>
      </p:sp>
    </p:spTree>
    <p:extLst>
      <p:ext uri="{BB962C8B-B14F-4D97-AF65-F5344CB8AC3E}">
        <p14:creationId xmlns:p14="http://schemas.microsoft.com/office/powerpoint/2010/main" val="18501864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62186C-D34B-6F3E-7734-C1D4CE11E62B}"/>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Όταν η ροή αυξάνεται</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66A07DEF-4E16-D2D3-53A0-C35FBBF3D92C}"/>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και γίνεται ασταθής, τότε η ανάμειξη συμπληρώνεται απότομα από </a:t>
            </a:r>
            <a:r>
              <a:rPr lang="el-GR" sz="4000" dirty="0" err="1">
                <a:effectLst/>
                <a:latin typeface="Times New Roman" panose="02020603050405020304" pitchFamily="18" charset="0"/>
                <a:ea typeface="Times New Roman" panose="02020603050405020304" pitchFamily="18" charset="0"/>
              </a:rPr>
              <a:t>μικροστροβιλισμό</a:t>
            </a:r>
            <a:r>
              <a:rPr lang="el-GR" sz="4000" dirty="0">
                <a:effectLst/>
                <a:latin typeface="Times New Roman" panose="02020603050405020304" pitchFamily="18" charset="0"/>
                <a:ea typeface="Times New Roman" panose="02020603050405020304" pitchFamily="18" charset="0"/>
              </a:rPr>
              <a:t> και μοριακή διάχυση. </a:t>
            </a:r>
            <a:endParaRPr lang="el-GR" sz="4000" dirty="0"/>
          </a:p>
        </p:txBody>
      </p:sp>
    </p:spTree>
    <p:extLst>
      <p:ext uri="{BB962C8B-B14F-4D97-AF65-F5344CB8AC3E}">
        <p14:creationId xmlns:p14="http://schemas.microsoft.com/office/powerpoint/2010/main" val="635264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33317B-153D-CEB2-1810-3A8A91736C5C}"/>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Διαλυμένα συστατικά (θρεπτικά)</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FD557B06-F11C-BFBA-33F7-FC415D5DB51B}"/>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και οργανισμοί (</a:t>
            </a:r>
            <a:r>
              <a:rPr lang="el-GR" sz="3600" dirty="0" err="1">
                <a:effectLst/>
                <a:latin typeface="Times New Roman" panose="02020603050405020304" pitchFamily="18" charset="0"/>
                <a:ea typeface="Times New Roman" panose="02020603050405020304" pitchFamily="18" charset="0"/>
              </a:rPr>
              <a:t>μικροφύκη</a:t>
            </a:r>
            <a:r>
              <a:rPr lang="el-GR" sz="3600" dirty="0">
                <a:effectLst/>
                <a:latin typeface="Times New Roman" panose="02020603050405020304" pitchFamily="18" charset="0"/>
                <a:ea typeface="Times New Roman" panose="02020603050405020304" pitchFamily="18" charset="0"/>
              </a:rPr>
              <a:t> και </a:t>
            </a:r>
            <a:r>
              <a:rPr lang="el-GR" sz="3600" dirty="0" err="1">
                <a:effectLst/>
                <a:latin typeface="Times New Roman" panose="02020603050405020304" pitchFamily="18" charset="0"/>
                <a:ea typeface="Times New Roman" panose="02020603050405020304" pitchFamily="18" charset="0"/>
              </a:rPr>
              <a:t>μικροπανίδα</a:t>
            </a:r>
            <a:r>
              <a:rPr lang="el-GR" sz="3600" dirty="0">
                <a:effectLst/>
                <a:latin typeface="Times New Roman" panose="02020603050405020304" pitchFamily="18" charset="0"/>
                <a:ea typeface="Times New Roman" panose="02020603050405020304" pitchFamily="18" charset="0"/>
              </a:rPr>
              <a:t>) μεταφέρονται στο </a:t>
            </a:r>
            <a:r>
              <a:rPr lang="el-GR" sz="3600" dirty="0" err="1">
                <a:effectLst/>
                <a:latin typeface="Times New Roman" panose="02020603050405020304" pitchFamily="18" charset="0"/>
                <a:ea typeface="Times New Roman" panose="02020603050405020304" pitchFamily="18" charset="0"/>
              </a:rPr>
              <a:t>νεοσχηματισμένο</a:t>
            </a:r>
            <a:r>
              <a:rPr lang="el-GR" sz="3600" dirty="0">
                <a:effectLst/>
                <a:latin typeface="Times New Roman" panose="02020603050405020304" pitchFamily="18" charset="0"/>
                <a:ea typeface="Times New Roman" panose="02020603050405020304" pitchFamily="18" charset="0"/>
              </a:rPr>
              <a:t> παχύτερο στρώμα, στο οποίο είναι μικρότερες οι διαβαθμίσεις πυκνότητας και ταχύτητας σε σχέση με τις προηγούμενες. </a:t>
            </a:r>
          </a:p>
          <a:p>
            <a:endParaRPr lang="el-GR" dirty="0"/>
          </a:p>
        </p:txBody>
      </p:sp>
    </p:spTree>
    <p:extLst>
      <p:ext uri="{BB962C8B-B14F-4D97-AF65-F5344CB8AC3E}">
        <p14:creationId xmlns:p14="http://schemas.microsoft.com/office/powerpoint/2010/main" val="24369138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0AE4B0-0F5F-990B-3336-FCDE13DC136B}"/>
              </a:ext>
            </a:extLst>
          </p:cNvPr>
          <p:cNvSpPr>
            <a:spLocks noGrp="1"/>
          </p:cNvSpPr>
          <p:nvPr>
            <p:ph type="title"/>
          </p:nvPr>
        </p:nvSpPr>
        <p:spPr/>
        <p:txBody>
          <a:bodyPr/>
          <a:lstStyle/>
          <a:p>
            <a:pPr>
              <a:lnSpc>
                <a:spcPct val="115000"/>
              </a:lnSpc>
            </a:pPr>
            <a:br>
              <a:rPr lang="el-GR" dirty="0">
                <a:effectLst/>
                <a:latin typeface="Times New Roman" panose="02020603050405020304" pitchFamily="18" charset="0"/>
                <a:ea typeface="Times New Roman" panose="02020603050405020304" pitchFamily="18" charset="0"/>
              </a:rPr>
            </a:br>
            <a:r>
              <a:rPr lang="el-GR" dirty="0">
                <a:solidFill>
                  <a:srgbClr val="FFFF00"/>
                </a:solidFill>
                <a:effectLst/>
                <a:latin typeface="Times New Roman" panose="02020603050405020304" pitchFamily="18" charset="0"/>
                <a:ea typeface="Times New Roman" panose="02020603050405020304" pitchFamily="18" charset="0"/>
              </a:rPr>
              <a:t>8. Χημικοί παράγοντες </a:t>
            </a:r>
            <a:br>
              <a:rPr lang="el-GR" dirty="0">
                <a:solidFill>
                  <a:srgbClr val="FFFF00"/>
                </a:solidFill>
                <a:effectLst/>
                <a:latin typeface="Times New Roman" panose="02020603050405020304" pitchFamily="18" charset="0"/>
                <a:ea typeface="Times New Roman" panose="02020603050405020304" pitchFamily="18" charset="0"/>
              </a:rPr>
            </a:br>
            <a:r>
              <a:rPr lang="el-GR" dirty="0">
                <a:solidFill>
                  <a:srgbClr val="FFFF00"/>
                </a:solidFill>
                <a:effectLst/>
                <a:latin typeface="Times New Roman" panose="02020603050405020304" pitchFamily="18" charset="0"/>
                <a:ea typeface="Times New Roman" panose="02020603050405020304" pitchFamily="18" charset="0"/>
              </a:rPr>
              <a:t>8.1 Γενικά</a:t>
            </a:r>
            <a:br>
              <a:rPr lang="el-GR" dirty="0">
                <a:effectLst/>
                <a:latin typeface="Times New Roman" panose="02020603050405020304" pitchFamily="18" charset="0"/>
                <a:ea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0068A81C-79BE-C862-0FB4-9CD44389C16D}"/>
              </a:ext>
            </a:extLst>
          </p:cNvPr>
          <p:cNvSpPr>
            <a:spLocks noGrp="1"/>
          </p:cNvSpPr>
          <p:nvPr>
            <p:ph idx="1"/>
          </p:nvPr>
        </p:nvSpPr>
        <p:spPr>
          <a:xfrm>
            <a:off x="107504" y="1981200"/>
            <a:ext cx="9036496" cy="4114800"/>
          </a:xfrm>
        </p:spPr>
        <p:txBody>
          <a:bodyPr/>
          <a:lstStyle/>
          <a:p>
            <a:pPr algn="ctr">
              <a:buNone/>
            </a:pPr>
            <a:endParaRPr lang="el-GR" dirty="0">
              <a:effectLst/>
              <a:latin typeface="Times New Roman" panose="02020603050405020304" pitchFamily="18" charset="0"/>
              <a:ea typeface="Times New Roman" panose="02020603050405020304" pitchFamily="18" charset="0"/>
            </a:endParaRPr>
          </a:p>
          <a:p>
            <a:pPr algn="ctr">
              <a:buNone/>
            </a:pPr>
            <a:endParaRPr lang="el-GR" dirty="0">
              <a:effectLst/>
              <a:latin typeface="Times New Roman" panose="02020603050405020304" pitchFamily="18" charset="0"/>
              <a:ea typeface="Times New Roman" panose="02020603050405020304" pitchFamily="18" charset="0"/>
            </a:endParaRPr>
          </a:p>
          <a:p>
            <a:pPr algn="ctr">
              <a:buNone/>
            </a:pPr>
            <a:r>
              <a:rPr lang="el-GR" sz="3600" dirty="0">
                <a:effectLst/>
                <a:latin typeface="Times New Roman" panose="02020603050405020304" pitchFamily="18" charset="0"/>
                <a:ea typeface="Times New Roman" panose="02020603050405020304" pitchFamily="18" charset="0"/>
              </a:rPr>
              <a:t>Μια ρηχή λίμνη έχει σε μεγαλύτερο ποσοστό τη μάζα του νερού σε άμεση επαφή με τον πυθμένα απ’ ότι έχει μια βαθιά λίμνη. </a:t>
            </a:r>
            <a:endParaRPr lang="el-GR" sz="3600" dirty="0"/>
          </a:p>
        </p:txBody>
      </p:sp>
    </p:spTree>
    <p:extLst>
      <p:ext uri="{BB962C8B-B14F-4D97-AF65-F5344CB8AC3E}">
        <p14:creationId xmlns:p14="http://schemas.microsoft.com/office/powerpoint/2010/main" val="31806815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278A9D-E41D-7202-C834-E077AAF16F98}"/>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Αυτή η επαφή συνήθως, επιτρέπει στα θρεπτικά, όπως: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E092BD3C-B3BF-4287-444D-0640F41FCE0E}"/>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φωσφόρο, νιτρικά, σίδηρο και ιχνοστοιχεία, να διαλύονται σε μεγάλο βαθμό από τη λεκάνη και τα ιζήματα μέσα στο νερό.</a:t>
            </a:r>
            <a:endParaRPr lang="el-GR" sz="3600" dirty="0"/>
          </a:p>
        </p:txBody>
      </p:sp>
    </p:spTree>
    <p:extLst>
      <p:ext uri="{BB962C8B-B14F-4D97-AF65-F5344CB8AC3E}">
        <p14:creationId xmlns:p14="http://schemas.microsoft.com/office/powerpoint/2010/main" val="31096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282207-E298-44FC-AA4A-9CF48DD43134}"/>
              </a:ext>
            </a:extLst>
          </p:cNvPr>
          <p:cNvSpPr>
            <a:spLocks noGrp="1"/>
          </p:cNvSpPr>
          <p:nvPr>
            <p:ph type="title"/>
          </p:nvPr>
        </p:nvSpPr>
        <p:spPr/>
        <p:txBody>
          <a:bodyPr/>
          <a:lstStyle/>
          <a:p>
            <a:r>
              <a:rPr lang="el-GR" dirty="0">
                <a:solidFill>
                  <a:srgbClr val="FFFF00"/>
                </a:solidFill>
              </a:rPr>
              <a:t>Αύξηση της θερμοκρασίας κατά 5-6 </a:t>
            </a:r>
            <a:r>
              <a:rPr lang="el-GR" baseline="30000" dirty="0">
                <a:solidFill>
                  <a:srgbClr val="FFFF00"/>
                </a:solidFill>
              </a:rPr>
              <a:t>0</a:t>
            </a:r>
            <a:r>
              <a:rPr lang="en-US" dirty="0">
                <a:solidFill>
                  <a:srgbClr val="FFFF00"/>
                </a:solidFill>
              </a:rPr>
              <a:t>C</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B80B70C4-C90E-4189-9144-B3680DE13A47}"/>
              </a:ext>
            </a:extLst>
          </p:cNvPr>
          <p:cNvSpPr>
            <a:spLocks noGrp="1"/>
          </p:cNvSpPr>
          <p:nvPr>
            <p:ph idx="1"/>
          </p:nvPr>
        </p:nvSpPr>
        <p:spPr/>
        <p:txBody>
          <a:bodyPr/>
          <a:lstStyle/>
          <a:p>
            <a:pPr algn="ctr"/>
            <a:endParaRPr lang="el-GR" sz="4400" dirty="0"/>
          </a:p>
          <a:p>
            <a:pPr algn="ctr"/>
            <a:r>
              <a:rPr lang="el-GR" sz="4400" dirty="0"/>
              <a:t>το φθινόπωρο και τον χειμώνα μπορεί να επηρεάσει δυσμενώς</a:t>
            </a:r>
          </a:p>
        </p:txBody>
      </p:sp>
    </p:spTree>
    <p:extLst>
      <p:ext uri="{BB962C8B-B14F-4D97-AF65-F5344CB8AC3E}">
        <p14:creationId xmlns:p14="http://schemas.microsoft.com/office/powerpoint/2010/main" val="712013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99BA96-3905-583B-E98A-528EC58CD8C6}"/>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Η παραλιακή ζώνη και ο βυθός μιας ρηχής λίμνης αποτελούν</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B237C01E-EFB8-99A7-E735-308FC348C223}"/>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ένα καλό ενδιαίτημα για </a:t>
            </a:r>
            <a:r>
              <a:rPr lang="el-GR" dirty="0" err="1">
                <a:effectLst/>
                <a:latin typeface="Times New Roman" panose="02020603050405020304" pitchFamily="18" charset="0"/>
                <a:ea typeface="Times New Roman" panose="02020603050405020304" pitchFamily="18" charset="0"/>
              </a:rPr>
              <a:t>βενθικούς</a:t>
            </a:r>
            <a:r>
              <a:rPr lang="el-GR" dirty="0">
                <a:effectLst/>
                <a:latin typeface="Times New Roman" panose="02020603050405020304" pitchFamily="18" charset="0"/>
                <a:ea typeface="Times New Roman" panose="02020603050405020304" pitchFamily="18" charset="0"/>
              </a:rPr>
              <a:t> οργανισμούς, των οποίων η </a:t>
            </a:r>
            <a:r>
              <a:rPr lang="el-GR" dirty="0" err="1">
                <a:effectLst/>
                <a:latin typeface="Times New Roman" panose="02020603050405020304" pitchFamily="18" charset="0"/>
                <a:ea typeface="Times New Roman" panose="02020603050405020304" pitchFamily="18" charset="0"/>
              </a:rPr>
              <a:t>τροφοληψία</a:t>
            </a:r>
            <a:r>
              <a:rPr lang="el-GR" dirty="0">
                <a:effectLst/>
                <a:latin typeface="Times New Roman" panose="02020603050405020304" pitchFamily="18" charset="0"/>
                <a:ea typeface="Times New Roman" panose="02020603050405020304" pitchFamily="18" charset="0"/>
              </a:rPr>
              <a:t>, η διείσδυση στο ίζημα και η απέκκριση συμβάλουν στην ανακύκλωση των θρεπτικών του πυθμένα.</a:t>
            </a:r>
            <a:endParaRPr lang="el-GR" dirty="0"/>
          </a:p>
        </p:txBody>
      </p:sp>
    </p:spTree>
    <p:extLst>
      <p:ext uri="{BB962C8B-B14F-4D97-AF65-F5344CB8AC3E}">
        <p14:creationId xmlns:p14="http://schemas.microsoft.com/office/powerpoint/2010/main" val="3904443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9556CC-F9A9-98B5-0FDC-800E595B7042}"/>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Η χημική σύσταση της λίμνης</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F997FC8C-3F02-5E4E-7863-D5781FA734D7}"/>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έχει μια οριζόντια και μια κατακόρυφη δομή. Η κατακόρυφη δομή είναι εποχική και σχετίζεται με την παρουσία στρωμάτων νερού σταθερής πυκνότητας.</a:t>
            </a:r>
            <a:endParaRPr lang="el-GR" dirty="0"/>
          </a:p>
        </p:txBody>
      </p:sp>
    </p:spTree>
    <p:extLst>
      <p:ext uri="{BB962C8B-B14F-4D97-AF65-F5344CB8AC3E}">
        <p14:creationId xmlns:p14="http://schemas.microsoft.com/office/powerpoint/2010/main" val="40370406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94447B-8545-9045-8E1A-B846F61BDF7C}"/>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Η οριζόντια δομή μπορεί να υπάρχει όλο τον χρόνο</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7655DB0B-EC54-4558-09E9-A8DB5428958F}"/>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και είναι αποτέλεσμα της επίδρασης των ακτών της λίμνης</a:t>
            </a:r>
            <a:r>
              <a:rPr lang="el-GR" dirty="0">
                <a:solidFill>
                  <a:schemeClr val="accent1"/>
                </a:solidFill>
                <a:effectLst/>
                <a:latin typeface="Times New Roman" panose="02020603050405020304" pitchFamily="18" charset="0"/>
                <a:ea typeface="Times New Roman" panose="02020603050405020304" pitchFamily="18" charset="0"/>
              </a:rPr>
              <a:t>. Η ζωή είναι άρρηκτα συνδεδεμένη με τη δυναμική πολλών χημικών στοιχείων </a:t>
            </a:r>
            <a:r>
              <a:rPr lang="el-GR" dirty="0">
                <a:effectLst/>
                <a:latin typeface="Times New Roman" panose="02020603050405020304" pitchFamily="18" charset="0"/>
                <a:ea typeface="Times New Roman" panose="02020603050405020304" pitchFamily="18" charset="0"/>
              </a:rPr>
              <a:t>και ιδιαίτερα με την κατανομή των θρεπτικών και τη βιοχημική τους ρύθμιση.</a:t>
            </a:r>
            <a:endParaRPr lang="el-GR" dirty="0"/>
          </a:p>
        </p:txBody>
      </p:sp>
    </p:spTree>
    <p:extLst>
      <p:ext uri="{BB962C8B-B14F-4D97-AF65-F5344CB8AC3E}">
        <p14:creationId xmlns:p14="http://schemas.microsoft.com/office/powerpoint/2010/main" val="11044964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4EFCAF-7E2F-4B40-CA62-92F5728124CA}"/>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Τα φυσικά νερά</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13D4711D-BACF-DBA4-DB78-EA422AC9F4BA}"/>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και ιδιαίτερα τα επιφανειακά βρίσκονται σχεδόν, συνεχώς σε επαφή με τον ατμοσφαιρικό αέρα. </a:t>
            </a:r>
          </a:p>
          <a:p>
            <a:endParaRPr lang="el-GR" dirty="0"/>
          </a:p>
        </p:txBody>
      </p:sp>
    </p:spTree>
    <p:extLst>
      <p:ext uri="{BB962C8B-B14F-4D97-AF65-F5344CB8AC3E}">
        <p14:creationId xmlns:p14="http://schemas.microsoft.com/office/powerpoint/2010/main" val="10556967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B49E-B72B-3546-68CA-FF387BF3113C}"/>
              </a:ext>
            </a:extLst>
          </p:cNvPr>
          <p:cNvSpPr>
            <a:spLocks noGrp="1"/>
          </p:cNvSpPr>
          <p:nvPr>
            <p:ph type="title"/>
          </p:nvPr>
        </p:nvSpPr>
        <p:spPr/>
        <p:txBody>
          <a:bodyPr/>
          <a:lstStyle/>
          <a:p>
            <a:r>
              <a:rPr lang="el-GR" dirty="0">
                <a:solidFill>
                  <a:srgbClr val="FFFF00"/>
                </a:solidFill>
              </a:rPr>
              <a:t>Τα αέρια που συνθέτουν τον ατμοσφαιρικό αέρα</a:t>
            </a:r>
          </a:p>
        </p:txBody>
      </p:sp>
      <p:sp>
        <p:nvSpPr>
          <p:cNvPr id="3" name="Content Placeholder 2">
            <a:extLst>
              <a:ext uri="{FF2B5EF4-FFF2-40B4-BE49-F238E27FC236}">
                <a16:creationId xmlns:a16="http://schemas.microsoft.com/office/drawing/2014/main" id="{9A8D722B-A971-D8A8-1319-653F9DAB8FC5}"/>
              </a:ext>
            </a:extLst>
          </p:cNvPr>
          <p:cNvSpPr>
            <a:spLocks noGrp="1"/>
          </p:cNvSpPr>
          <p:nvPr>
            <p:ph idx="1"/>
          </p:nvPr>
        </p:nvSpPr>
        <p:spPr/>
        <p:txBody>
          <a:bodyPr/>
          <a:lstStyle/>
          <a:p>
            <a:pPr algn="ctr"/>
            <a:endParaRPr lang="el-GR" dirty="0"/>
          </a:p>
          <a:p>
            <a:pPr algn="ctr"/>
            <a:r>
              <a:rPr lang="el-GR" dirty="0"/>
              <a:t>είναι όλα διαλυτά στο νερό και ορισμένα από αυτά έχουν μεγάλη σημασία για τους υδρόβιους οργανισμούς είτε γιατί τους είναι απαραίτητα (οξυγόνο, διοξείδιο του άνθρακα) είτε για τη βλαβερή τους ενέργεια (</a:t>
            </a:r>
            <a:r>
              <a:rPr lang="el-GR" dirty="0" err="1"/>
              <a:t>μεθάνειο</a:t>
            </a:r>
            <a:r>
              <a:rPr lang="el-GR" dirty="0"/>
              <a:t>, υδρόθειο). </a:t>
            </a:r>
          </a:p>
        </p:txBody>
      </p:sp>
    </p:spTree>
    <p:extLst>
      <p:ext uri="{BB962C8B-B14F-4D97-AF65-F5344CB8AC3E}">
        <p14:creationId xmlns:p14="http://schemas.microsoft.com/office/powerpoint/2010/main" val="3664478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609600"/>
            <a:ext cx="9001000" cy="1143000"/>
          </a:xfrm>
        </p:spPr>
        <p:txBody>
          <a:bodyPr/>
          <a:lstStyle/>
          <a:p>
            <a:r>
              <a:rPr lang="el-GR" sz="3200" dirty="0">
                <a:solidFill>
                  <a:srgbClr val="FFFF00"/>
                </a:solidFill>
              </a:rPr>
              <a:t>Η διαλυτότητα των αερίων είναι συνάρτηση της θερμοκρασίας, της πίεσης κ.ά. παραγόντων.</a:t>
            </a:r>
          </a:p>
        </p:txBody>
      </p:sp>
      <p:sp>
        <p:nvSpPr>
          <p:cNvPr id="3" name="Θέση περιεχομένου 2"/>
          <p:cNvSpPr>
            <a:spLocks noGrp="1"/>
          </p:cNvSpPr>
          <p:nvPr>
            <p:ph idx="1"/>
          </p:nvPr>
        </p:nvSpPr>
        <p:spPr>
          <a:xfrm>
            <a:off x="0" y="1981200"/>
            <a:ext cx="9036496" cy="4114800"/>
          </a:xfrm>
        </p:spPr>
        <p:txBody>
          <a:bodyPr/>
          <a:lstStyle/>
          <a:p>
            <a:pPr algn="ctr"/>
            <a:endParaRPr lang="el-GR" dirty="0"/>
          </a:p>
          <a:p>
            <a:pPr algn="ctr"/>
            <a:r>
              <a:rPr lang="el-GR" dirty="0"/>
              <a:t>Εκτός από το άζωτο και το μοριακό οξυγόνο που περιέχει κυρίως ο αέρας και άλλα αέρια εισέρχονται στη σύνθεσή του όπως αργό, μονοξείδιο και διοξείδιο του άνθρακα, μονοξείδιο του αζώτου, μεθάνιο, </a:t>
            </a:r>
            <a:r>
              <a:rPr lang="el-GR" dirty="0" err="1"/>
              <a:t>μοριαδκό</a:t>
            </a:r>
            <a:r>
              <a:rPr lang="el-GR" dirty="0"/>
              <a:t> υδρογόνο, όζον, υδρατμοί κ.ά. </a:t>
            </a:r>
          </a:p>
        </p:txBody>
      </p:sp>
    </p:spTree>
    <p:extLst>
      <p:ext uri="{BB962C8B-B14F-4D97-AF65-F5344CB8AC3E}">
        <p14:creationId xmlns:p14="http://schemas.microsoft.com/office/powerpoint/2010/main" val="18218645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b="1" dirty="0"/>
            </a:br>
            <a:r>
              <a:rPr lang="el-GR" dirty="0">
                <a:solidFill>
                  <a:srgbClr val="FFFF00"/>
                </a:solidFill>
                <a:effectLst/>
              </a:rPr>
              <a:t>Οξυγόνο</a:t>
            </a:r>
            <a:br>
              <a:rPr lang="el-GR" dirty="0">
                <a:solidFill>
                  <a:srgbClr val="FFFF00"/>
                </a:solidFill>
                <a:effectLst/>
              </a:rPr>
            </a:br>
            <a:endParaRPr lang="el-GR" dirty="0">
              <a:solidFill>
                <a:srgbClr val="FFFF00"/>
              </a:solidFill>
              <a:effectLst/>
            </a:endParaRPr>
          </a:p>
        </p:txBody>
      </p:sp>
      <p:sp>
        <p:nvSpPr>
          <p:cNvPr id="3" name="Θέση περιεχομένου 2"/>
          <p:cNvSpPr>
            <a:spLocks noGrp="1"/>
          </p:cNvSpPr>
          <p:nvPr>
            <p:ph idx="1"/>
          </p:nvPr>
        </p:nvSpPr>
        <p:spPr>
          <a:xfrm>
            <a:off x="0" y="1981200"/>
            <a:ext cx="9144000" cy="4114800"/>
          </a:xfrm>
        </p:spPr>
        <p:txBody>
          <a:bodyPr/>
          <a:lstStyle/>
          <a:p>
            <a:pPr algn="ctr"/>
            <a:endParaRPr lang="el-GR" dirty="0"/>
          </a:p>
          <a:p>
            <a:pPr algn="ctr"/>
            <a:r>
              <a:rPr lang="el-GR" sz="4000" dirty="0"/>
              <a:t>Η διαλυτότητα του οξυγόνου στο νερό εξαρτάται από τη θερμοκρασία, την </a:t>
            </a:r>
            <a:r>
              <a:rPr lang="el-GR" sz="4000" dirty="0" err="1"/>
              <a:t>αλατότητα</a:t>
            </a:r>
            <a:r>
              <a:rPr lang="el-GR" sz="4000" dirty="0"/>
              <a:t> και την πίεση. </a:t>
            </a:r>
          </a:p>
        </p:txBody>
      </p:sp>
    </p:spTree>
    <p:extLst>
      <p:ext uri="{BB962C8B-B14F-4D97-AF65-F5344CB8AC3E}">
        <p14:creationId xmlns:p14="http://schemas.microsoft.com/office/powerpoint/2010/main" val="18072241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AEE7BD-6E5E-326F-1299-7FF1B4DFE6BA}"/>
              </a:ext>
            </a:extLst>
          </p:cNvPr>
          <p:cNvSpPr>
            <a:spLocks noGrp="1"/>
          </p:cNvSpPr>
          <p:nvPr>
            <p:ph type="title"/>
          </p:nvPr>
        </p:nvSpPr>
        <p:spPr>
          <a:xfrm>
            <a:off x="0" y="609600"/>
            <a:ext cx="9144000" cy="1143000"/>
          </a:xfrm>
        </p:spPr>
        <p:txBody>
          <a:bodyPr/>
          <a:lstStyle/>
          <a:p>
            <a:r>
              <a:rPr lang="el-GR" sz="4400" dirty="0">
                <a:solidFill>
                  <a:srgbClr val="FFFF00"/>
                </a:solidFill>
              </a:rPr>
              <a:t>Στα φυσικά νερά, οι φυτικοί οργανισμοί ελευθερώνουν οξυγόνο</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B5E7D261-76F5-801D-1622-2C0CC905A2B1}"/>
              </a:ext>
            </a:extLst>
          </p:cNvPr>
          <p:cNvSpPr>
            <a:spLocks noGrp="1"/>
          </p:cNvSpPr>
          <p:nvPr>
            <p:ph idx="1"/>
          </p:nvPr>
        </p:nvSpPr>
        <p:spPr/>
        <p:txBody>
          <a:bodyPr/>
          <a:lstStyle/>
          <a:p>
            <a:endParaRPr lang="el-GR" dirty="0"/>
          </a:p>
          <a:p>
            <a:pPr algn="ctr"/>
            <a:r>
              <a:rPr lang="el-GR" sz="3600" dirty="0"/>
              <a:t>ως «υπόλειμμα» της φωτοσύνθεσης, ενώ τα ζώα και οι </a:t>
            </a:r>
            <a:r>
              <a:rPr lang="el-GR" sz="3600" dirty="0" err="1"/>
              <a:t>χημιοσυνθετικοί</a:t>
            </a:r>
            <a:r>
              <a:rPr lang="el-GR" sz="3600" dirty="0"/>
              <a:t> και </a:t>
            </a:r>
            <a:r>
              <a:rPr lang="el-GR" sz="3600" dirty="0" err="1"/>
              <a:t>ανοργανοποιητικοί</a:t>
            </a:r>
            <a:r>
              <a:rPr lang="el-GR" sz="3600" dirty="0"/>
              <a:t> μικροοργανισμοί καταναλώνουν αυτό.</a:t>
            </a:r>
          </a:p>
        </p:txBody>
      </p:sp>
    </p:spTree>
    <p:extLst>
      <p:ext uri="{BB962C8B-B14F-4D97-AF65-F5344CB8AC3E}">
        <p14:creationId xmlns:p14="http://schemas.microsoft.com/office/powerpoint/2010/main" val="2935621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8074CD-3AF9-BBEE-8D2D-C64704F5CBC8}"/>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Η διανομή του οξυγόνου και του διοξειδίου του άνθρακα</a:t>
            </a:r>
            <a:endParaRPr lang="el-GR" dirty="0">
              <a:solidFill>
                <a:srgbClr val="FFFF00"/>
              </a:solidFill>
            </a:endParaRPr>
          </a:p>
        </p:txBody>
      </p:sp>
      <p:sp>
        <p:nvSpPr>
          <p:cNvPr id="3" name="Θέση περιεχομένου 2">
            <a:extLst>
              <a:ext uri="{FF2B5EF4-FFF2-40B4-BE49-F238E27FC236}">
                <a16:creationId xmlns:a16="http://schemas.microsoft.com/office/drawing/2014/main" id="{FF8ED76B-7A99-5399-2E79-9F77675B248F}"/>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είναι άρα αποτέλεσμα της αναπνοής των οργανισμών, συνδεδεμένο με αυτό της οργανικής σύνθεσης από τα χλωροφυλλούχα φυτά. </a:t>
            </a:r>
          </a:p>
          <a:p>
            <a:endParaRPr lang="el-GR" dirty="0"/>
          </a:p>
        </p:txBody>
      </p:sp>
    </p:spTree>
    <p:extLst>
      <p:ext uri="{BB962C8B-B14F-4D97-AF65-F5344CB8AC3E}">
        <p14:creationId xmlns:p14="http://schemas.microsoft.com/office/powerpoint/2010/main" val="158152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4FD1-BC71-1A02-6D06-A3EEB3BE7CDF}"/>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Πολύ οξυγόνο περιέχουν</a:t>
            </a:r>
            <a:endParaRPr lang="el-GR" dirty="0">
              <a:solidFill>
                <a:srgbClr val="FFFF00"/>
              </a:solidFill>
            </a:endParaRPr>
          </a:p>
        </p:txBody>
      </p:sp>
      <p:sp>
        <p:nvSpPr>
          <p:cNvPr id="3" name="Content Placeholder 2">
            <a:extLst>
              <a:ext uri="{FF2B5EF4-FFF2-40B4-BE49-F238E27FC236}">
                <a16:creationId xmlns:a16="http://schemas.microsoft.com/office/drawing/2014/main" id="{963AB90B-64F7-DB5E-2FA3-6E8B4C8EA284}"/>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τα κρύα νερά και αυτά που ανακινούνται περνώντας από καταρράκτες. Τα θερμά στάσιμα νερά περιέχουν λιγότερο οξυγόνο.</a:t>
            </a:r>
            <a:endParaRPr lang="el-GR" sz="3600" dirty="0"/>
          </a:p>
        </p:txBody>
      </p:sp>
    </p:spTree>
    <p:extLst>
      <p:ext uri="{BB962C8B-B14F-4D97-AF65-F5344CB8AC3E}">
        <p14:creationId xmlns:p14="http://schemas.microsoft.com/office/powerpoint/2010/main" val="121161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79D8A0-5ABC-42AB-977C-86C0D2B6B3AA}"/>
              </a:ext>
            </a:extLst>
          </p:cNvPr>
          <p:cNvSpPr>
            <a:spLocks noGrp="1"/>
          </p:cNvSpPr>
          <p:nvPr>
            <p:ph type="title"/>
          </p:nvPr>
        </p:nvSpPr>
        <p:spPr/>
        <p:txBody>
          <a:bodyPr/>
          <a:lstStyle/>
          <a:p>
            <a:r>
              <a:rPr lang="el-GR" dirty="0">
                <a:solidFill>
                  <a:srgbClr val="FFFF00"/>
                </a:solidFill>
                <a:effectLst/>
              </a:rPr>
              <a:t>τα έμβρυα και τα  μικρά </a:t>
            </a:r>
            <a:r>
              <a:rPr lang="el-GR" dirty="0" err="1">
                <a:solidFill>
                  <a:srgbClr val="FFFF00"/>
                </a:solidFill>
                <a:effectLst/>
              </a:rPr>
              <a:t>ιχθύδια</a:t>
            </a:r>
            <a:endParaRPr lang="el-GR" dirty="0">
              <a:solidFill>
                <a:srgbClr val="FFFF00"/>
              </a:solidFill>
              <a:effectLst/>
            </a:endParaRPr>
          </a:p>
        </p:txBody>
      </p:sp>
      <p:sp>
        <p:nvSpPr>
          <p:cNvPr id="3" name="Θέση περιεχομένου 2">
            <a:extLst>
              <a:ext uri="{FF2B5EF4-FFF2-40B4-BE49-F238E27FC236}">
                <a16:creationId xmlns:a16="http://schemas.microsoft.com/office/drawing/2014/main" id="{1B53A6F8-52E5-4921-8E72-719955D3BCB3}"/>
              </a:ext>
            </a:extLst>
          </p:cNvPr>
          <p:cNvSpPr>
            <a:spLocks noGrp="1"/>
          </p:cNvSpPr>
          <p:nvPr>
            <p:ph idx="1"/>
          </p:nvPr>
        </p:nvSpPr>
        <p:spPr/>
        <p:txBody>
          <a:bodyPr/>
          <a:lstStyle/>
          <a:p>
            <a:pPr algn="ctr"/>
            <a:endParaRPr lang="el-GR" sz="4400" dirty="0"/>
          </a:p>
          <a:p>
            <a:pPr algn="ctr"/>
            <a:r>
              <a:rPr lang="el-GR" sz="4400" dirty="0"/>
              <a:t>της οικογένειας </a:t>
            </a:r>
            <a:r>
              <a:rPr lang="en-US" sz="4400" dirty="0"/>
              <a:t>Salmonidae </a:t>
            </a:r>
            <a:r>
              <a:rPr lang="el-GR" sz="4400" dirty="0"/>
              <a:t>και να προκαλέσει επίσης πρόωρη ωοτοκία στα ψάρια της οικογένειας </a:t>
            </a:r>
            <a:r>
              <a:rPr lang="en-US" sz="4400" dirty="0" err="1"/>
              <a:t>Cyprinidae</a:t>
            </a:r>
            <a:r>
              <a:rPr lang="el-GR" sz="4400" dirty="0"/>
              <a:t>. </a:t>
            </a:r>
          </a:p>
          <a:p>
            <a:endParaRPr lang="el-GR" dirty="0"/>
          </a:p>
        </p:txBody>
      </p:sp>
    </p:spTree>
    <p:extLst>
      <p:ext uri="{BB962C8B-B14F-4D97-AF65-F5344CB8AC3E}">
        <p14:creationId xmlns:p14="http://schemas.microsoft.com/office/powerpoint/2010/main" val="23975756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CF70-C97E-9FB1-8F56-D37AACA0F79C}"/>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Διαφορετικά ζώα έχουν διαφορετικές ανάγκες σε οξυγόνο</a:t>
            </a:r>
            <a:endParaRPr lang="el-GR" dirty="0">
              <a:solidFill>
                <a:srgbClr val="FFFF00"/>
              </a:solidFill>
            </a:endParaRPr>
          </a:p>
        </p:txBody>
      </p:sp>
      <p:sp>
        <p:nvSpPr>
          <p:cNvPr id="3" name="Content Placeholder 2">
            <a:extLst>
              <a:ext uri="{FF2B5EF4-FFF2-40B4-BE49-F238E27FC236}">
                <a16:creationId xmlns:a16="http://schemas.microsoft.com/office/drawing/2014/main" id="{02BF8866-99C8-C0D8-5696-8258A50CEDF3}"/>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και συχνά βοηθούν να εξηγηθεί, γιατί κάθε ιδιαίτερο είδος βρίσκεται μόνο σε ένα ορισμένο τύπο νερού.</a:t>
            </a:r>
            <a:endParaRPr lang="el-GR" sz="3600" dirty="0"/>
          </a:p>
        </p:txBody>
      </p:sp>
    </p:spTree>
    <p:extLst>
      <p:ext uri="{BB962C8B-B14F-4D97-AF65-F5344CB8AC3E}">
        <p14:creationId xmlns:p14="http://schemas.microsoft.com/office/powerpoint/2010/main" val="1603294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4C04-951E-7B5F-3CE0-B24705CDC7FE}"/>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Ζώα πολύ μικρού μεγέθους δεν χρειάζονται ειδικά όργανα</a:t>
            </a:r>
            <a:endParaRPr lang="el-GR" dirty="0">
              <a:solidFill>
                <a:srgbClr val="FFFF00"/>
              </a:solidFill>
            </a:endParaRPr>
          </a:p>
        </p:txBody>
      </p:sp>
      <p:sp>
        <p:nvSpPr>
          <p:cNvPr id="3" name="Content Placeholder 2">
            <a:extLst>
              <a:ext uri="{FF2B5EF4-FFF2-40B4-BE49-F238E27FC236}">
                <a16:creationId xmlns:a16="http://schemas.microsoft.com/office/drawing/2014/main" id="{AFE9C842-A07D-F044-91D7-DD7421A2A67F}"/>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για να παίρνουν το οξυγόνο. Το αέριο βρίσκει το δρόμο του </a:t>
            </a:r>
            <a:r>
              <a:rPr lang="el-GR" sz="3600" dirty="0">
                <a:solidFill>
                  <a:schemeClr val="accent1"/>
                </a:solidFill>
                <a:effectLst/>
                <a:latin typeface="Times New Roman" panose="02020603050405020304" pitchFamily="18" charset="0"/>
                <a:ea typeface="Times New Roman" panose="02020603050405020304" pitchFamily="18" charset="0"/>
              </a:rPr>
              <a:t>με τη διάχυση μέσα από την επιφάνεια του σώματός του, </a:t>
            </a:r>
            <a:r>
              <a:rPr lang="el-GR" sz="3600" dirty="0">
                <a:effectLst/>
                <a:latin typeface="Times New Roman" panose="02020603050405020304" pitchFamily="18" charset="0"/>
                <a:ea typeface="Times New Roman" panose="02020603050405020304" pitchFamily="18" charset="0"/>
              </a:rPr>
              <a:t>από το νερό που το περιβάλει.</a:t>
            </a:r>
            <a:endParaRPr lang="el-GR" sz="3600" dirty="0"/>
          </a:p>
        </p:txBody>
      </p:sp>
    </p:spTree>
    <p:extLst>
      <p:ext uri="{BB962C8B-B14F-4D97-AF65-F5344CB8AC3E}">
        <p14:creationId xmlns:p14="http://schemas.microsoft.com/office/powerpoint/2010/main" val="34433201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D6D1-D07C-BDA9-9880-FD64A9521384}"/>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Μεγαλύτερα ζώα, όπως μερικά έντομα και καρκινοειδή,</a:t>
            </a:r>
            <a:endParaRPr lang="el-GR" dirty="0">
              <a:solidFill>
                <a:srgbClr val="FFFF00"/>
              </a:solidFill>
            </a:endParaRPr>
          </a:p>
        </p:txBody>
      </p:sp>
      <p:sp>
        <p:nvSpPr>
          <p:cNvPr id="3" name="Content Placeholder 2">
            <a:extLst>
              <a:ext uri="{FF2B5EF4-FFF2-40B4-BE49-F238E27FC236}">
                <a16:creationId xmlns:a16="http://schemas.microsoft.com/office/drawing/2014/main" id="{B28725F0-7DAD-99C9-80C9-6158E4479B42}"/>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των οποίων η επιφάνεια είναι ακατάλληλη ή ανεπαρκής για την αναπνοή, δεν θα μπορούσαν να έχουν μια επαρκή παροχή με αυτόν τον τρόπο.</a:t>
            </a:r>
            <a:endParaRPr lang="el-GR" dirty="0"/>
          </a:p>
        </p:txBody>
      </p:sp>
    </p:spTree>
    <p:extLst>
      <p:ext uri="{BB962C8B-B14F-4D97-AF65-F5344CB8AC3E}">
        <p14:creationId xmlns:p14="http://schemas.microsoft.com/office/powerpoint/2010/main" val="21084392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566E-6581-AB0C-AFE5-2E52858FF4DB}"/>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Γι’ αυτόν τον λόγο</a:t>
            </a:r>
            <a:endParaRPr lang="el-GR" dirty="0">
              <a:solidFill>
                <a:srgbClr val="FFFF00"/>
              </a:solidFill>
            </a:endParaRPr>
          </a:p>
        </p:txBody>
      </p:sp>
      <p:sp>
        <p:nvSpPr>
          <p:cNvPr id="3" name="Content Placeholder 2">
            <a:extLst>
              <a:ext uri="{FF2B5EF4-FFF2-40B4-BE49-F238E27FC236}">
                <a16:creationId xmlns:a16="http://schemas.microsoft.com/office/drawing/2014/main" id="{C9EFFEC6-F0BC-41F6-105C-B00701970457}"/>
              </a:ext>
            </a:extLst>
          </p:cNvPr>
          <p:cNvSpPr>
            <a:spLocks noGrp="1"/>
          </p:cNvSpPr>
          <p:nvPr>
            <p:ph idx="1"/>
          </p:nvPr>
        </p:nvSpPr>
        <p:spPr/>
        <p:txBody>
          <a:bodyPr/>
          <a:lstStyle/>
          <a:p>
            <a:pPr algn="ctr">
              <a:lnSpc>
                <a:spcPct val="115000"/>
              </a:lnSpc>
            </a:pPr>
            <a:endParaRPr lang="el-GR" sz="3600" dirty="0">
              <a:effectLst/>
              <a:latin typeface="Times New Roman" panose="02020603050405020304" pitchFamily="18" charset="0"/>
              <a:ea typeface="Times New Roman" panose="02020603050405020304" pitchFamily="18" charset="0"/>
            </a:endParaRPr>
          </a:p>
          <a:p>
            <a:pPr algn="ctr">
              <a:lnSpc>
                <a:spcPct val="115000"/>
              </a:lnSpc>
            </a:pPr>
            <a:r>
              <a:rPr lang="el-GR" sz="3600" dirty="0">
                <a:effectLst/>
                <a:latin typeface="Times New Roman" panose="02020603050405020304" pitchFamily="18" charset="0"/>
                <a:ea typeface="Times New Roman" panose="02020603050405020304" pitchFamily="18" charset="0"/>
              </a:rPr>
              <a:t>έχουν ειδικά βράγχια ή μπορούν να κολυμπούν ως την επιφάνεια, για να αναπνέουν το οξυγόνο του αέρα. </a:t>
            </a:r>
          </a:p>
          <a:p>
            <a:pPr indent="-810260" algn="ctr">
              <a:lnSpc>
                <a:spcPct val="115000"/>
              </a:lnSpc>
            </a:pPr>
            <a:r>
              <a:rPr lang="el-GR" sz="3600" b="1" kern="0" dirty="0">
                <a:effectLst/>
                <a:latin typeface="Times New Roman" panose="02020603050405020304" pitchFamily="18" charset="0"/>
              </a:rPr>
              <a:t> </a:t>
            </a:r>
            <a:endParaRPr lang="el-GR" sz="3600" b="1" kern="0" dirty="0">
              <a:effectLst/>
              <a:latin typeface="Arial Black" panose="020B0A04020102020204" pitchFamily="34" charset="0"/>
            </a:endParaRPr>
          </a:p>
          <a:p>
            <a:endParaRPr lang="el-GR" dirty="0"/>
          </a:p>
        </p:txBody>
      </p:sp>
    </p:spTree>
    <p:extLst>
      <p:ext uri="{BB962C8B-B14F-4D97-AF65-F5344CB8AC3E}">
        <p14:creationId xmlns:p14="http://schemas.microsoft.com/office/powerpoint/2010/main" val="30167689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9D42E-E0E1-9C72-6B73-82426268F86E}"/>
              </a:ext>
            </a:extLst>
          </p:cNvPr>
          <p:cNvSpPr>
            <a:spLocks noGrp="1"/>
          </p:cNvSpPr>
          <p:nvPr>
            <p:ph type="title"/>
          </p:nvPr>
        </p:nvSpPr>
        <p:spPr>
          <a:xfrm>
            <a:off x="107504" y="609600"/>
            <a:ext cx="8928992" cy="1143000"/>
          </a:xfrm>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Επίσης, τα ζώα που φυσιολογικά ζουν σε κακώς οξυγονωμένο νερό,</a:t>
            </a:r>
            <a:endParaRPr lang="el-GR" dirty="0">
              <a:solidFill>
                <a:srgbClr val="FFFF00"/>
              </a:solidFill>
            </a:endParaRPr>
          </a:p>
        </p:txBody>
      </p:sp>
      <p:sp>
        <p:nvSpPr>
          <p:cNvPr id="3" name="Content Placeholder 2">
            <a:extLst>
              <a:ext uri="{FF2B5EF4-FFF2-40B4-BE49-F238E27FC236}">
                <a16:creationId xmlns:a16="http://schemas.microsoft.com/office/drawing/2014/main" id="{B32EADD8-7AE4-9B1E-523F-BF7F156AB15D}"/>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όπως στην ιλύ του πυθμένα μιας μικρής λίμνης, μπορεί να έχουν μια ειδική κόκκινη ουσία στο αίμα του (αιμογλοβίνη), που ενώνεται με το οξυγόνο του νερού.</a:t>
            </a:r>
          </a:p>
          <a:p>
            <a:endParaRPr lang="el-GR" dirty="0"/>
          </a:p>
        </p:txBody>
      </p:sp>
    </p:spTree>
    <p:extLst>
      <p:ext uri="{BB962C8B-B14F-4D97-AF65-F5344CB8AC3E}">
        <p14:creationId xmlns:p14="http://schemas.microsoft.com/office/powerpoint/2010/main" val="13991615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85A7-85FD-3E53-3742-DBF649679083}"/>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Στο φως του ηλίου τα υδρόβια φυτά</a:t>
            </a:r>
            <a:endParaRPr lang="el-GR" dirty="0">
              <a:solidFill>
                <a:srgbClr val="FFFF00"/>
              </a:solidFill>
            </a:endParaRPr>
          </a:p>
        </p:txBody>
      </p:sp>
      <p:sp>
        <p:nvSpPr>
          <p:cNvPr id="3" name="Content Placeholder 2">
            <a:extLst>
              <a:ext uri="{FF2B5EF4-FFF2-40B4-BE49-F238E27FC236}">
                <a16:creationId xmlns:a16="http://schemas.microsoft.com/office/drawing/2014/main" id="{5AFC00AA-F384-E785-9847-05682FEB6251}"/>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αποβάλουν σημαντικές ποσότητες οξυγόνου και αυτό βοηθά στην αύξηση της ποσότητας που υπάρχει στις λίμνες κατά διάρκεια της ημέρας. </a:t>
            </a:r>
          </a:p>
          <a:p>
            <a:endParaRPr lang="el-GR" dirty="0"/>
          </a:p>
        </p:txBody>
      </p:sp>
    </p:spTree>
    <p:extLst>
      <p:ext uri="{BB962C8B-B14F-4D97-AF65-F5344CB8AC3E}">
        <p14:creationId xmlns:p14="http://schemas.microsoft.com/office/powerpoint/2010/main" val="21309220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D442-5B63-226A-0DA6-67F44BA07A81}"/>
              </a:ext>
            </a:extLst>
          </p:cNvPr>
          <p:cNvSpPr>
            <a:spLocks noGrp="1"/>
          </p:cNvSpPr>
          <p:nvPr>
            <p:ph type="title"/>
          </p:nvPr>
        </p:nvSpPr>
        <p:spPr/>
        <p:txBody>
          <a:bodyPr/>
          <a:lstStyle/>
          <a:p>
            <a:r>
              <a:rPr lang="el-GR" sz="4400" dirty="0">
                <a:solidFill>
                  <a:srgbClr val="FFFF00"/>
                </a:solidFill>
                <a:effectLst/>
                <a:latin typeface="Times New Roman" panose="02020603050405020304" pitchFamily="18" charset="0"/>
                <a:ea typeface="Times New Roman" panose="02020603050405020304" pitchFamily="18" charset="0"/>
              </a:rPr>
              <a:t>Η ευαισθησία των ψαριών</a:t>
            </a:r>
            <a:endParaRPr lang="el-GR" dirty="0">
              <a:solidFill>
                <a:srgbClr val="FFFF00"/>
              </a:solidFill>
            </a:endParaRPr>
          </a:p>
        </p:txBody>
      </p:sp>
      <p:sp>
        <p:nvSpPr>
          <p:cNvPr id="3" name="Content Placeholder 2">
            <a:extLst>
              <a:ext uri="{FF2B5EF4-FFF2-40B4-BE49-F238E27FC236}">
                <a16:creationId xmlns:a16="http://schemas.microsoft.com/office/drawing/2014/main" id="{9B2805CC-615F-C9CD-2ECE-94802FB7CA2A}"/>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στις χαμηλές συγκεντρώσεις διαλυμένου οξυγόνου διαφέρει ανάμεσα στα είδη, στα διάφορα στάδια της ζωής (αυγά, προνύμφες και ενήλικα),</a:t>
            </a:r>
            <a:endParaRPr lang="el-GR" sz="3600" dirty="0"/>
          </a:p>
        </p:txBody>
      </p:sp>
    </p:spTree>
    <p:extLst>
      <p:ext uri="{BB962C8B-B14F-4D97-AF65-F5344CB8AC3E}">
        <p14:creationId xmlns:p14="http://schemas.microsoft.com/office/powerpoint/2010/main" val="20491816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29C0-BDBA-C589-FB05-EDE3E129C1B8}"/>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όπως και ανάμεσα στις διάφορες δραστηριότητες της ζωής</a:t>
            </a:r>
            <a:endParaRPr lang="el-GR" dirty="0">
              <a:solidFill>
                <a:srgbClr val="FFFF00"/>
              </a:solidFill>
            </a:endParaRPr>
          </a:p>
        </p:txBody>
      </p:sp>
      <p:sp>
        <p:nvSpPr>
          <p:cNvPr id="3" name="Content Placeholder 2">
            <a:extLst>
              <a:ext uri="{FF2B5EF4-FFF2-40B4-BE49-F238E27FC236}">
                <a16:creationId xmlns:a16="http://schemas.microsoft.com/office/drawing/2014/main" id="{0DF17437-77D9-8C3C-AC70-939E00A4E50F}"/>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(διατροφή, αύξηση και αναπαραγωγή που με τη σειρά της μπορεί να εξαρτάται από την ικανότητα κολύμβησης, την εξειδικευμένη συμπεριφορά που μπορεί επίσης να επηρεάζεται από το διαλυμένο οξυγόνο). </a:t>
            </a:r>
          </a:p>
          <a:p>
            <a:endParaRPr lang="el-GR" dirty="0"/>
          </a:p>
        </p:txBody>
      </p:sp>
    </p:spTree>
    <p:extLst>
      <p:ext uri="{BB962C8B-B14F-4D97-AF65-F5344CB8AC3E}">
        <p14:creationId xmlns:p14="http://schemas.microsoft.com/office/powerpoint/2010/main" val="34293572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CEC0-F48B-558F-5411-E2B2EFC275B2}"/>
              </a:ext>
            </a:extLst>
          </p:cNvPr>
          <p:cNvSpPr>
            <a:spLocks noGrp="1"/>
          </p:cNvSpPr>
          <p:nvPr>
            <p:ph type="title"/>
          </p:nvPr>
        </p:nvSpPr>
        <p:spPr/>
        <p:txBody>
          <a:bodyPr/>
          <a:lstStyle/>
          <a:p>
            <a:r>
              <a:rPr lang="el-GR" dirty="0">
                <a:solidFill>
                  <a:srgbClr val="FFFF00"/>
                </a:solidFill>
                <a:effectLst/>
                <a:latin typeface="Times New Roman" panose="02020603050405020304" pitchFamily="18" charset="0"/>
                <a:ea typeface="Times New Roman" panose="02020603050405020304" pitchFamily="18" charset="0"/>
              </a:rPr>
              <a:t>Όσο θερμότερο είναι το νερό τόσο μεγαλύτερη είναι</a:t>
            </a:r>
            <a:endParaRPr lang="el-GR" dirty="0">
              <a:solidFill>
                <a:srgbClr val="FFFF00"/>
              </a:solidFill>
            </a:endParaRPr>
          </a:p>
        </p:txBody>
      </p:sp>
      <p:sp>
        <p:nvSpPr>
          <p:cNvPr id="3" name="Content Placeholder 2">
            <a:extLst>
              <a:ext uri="{FF2B5EF4-FFF2-40B4-BE49-F238E27FC236}">
                <a16:creationId xmlns:a16="http://schemas.microsoft.com/office/drawing/2014/main" id="{FC16ED18-9289-832B-BFD6-81A9F857D953}"/>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η κατανάλωση του οξυγόνου. </a:t>
            </a:r>
            <a:r>
              <a:rPr lang="el-GR" dirty="0">
                <a:solidFill>
                  <a:schemeClr val="accent1"/>
                </a:solidFill>
                <a:effectLst/>
                <a:latin typeface="Times New Roman" panose="02020603050405020304" pitchFamily="18" charset="0"/>
                <a:ea typeface="Times New Roman" panose="02020603050405020304" pitchFamily="18" charset="0"/>
              </a:rPr>
              <a:t>Τα ψάρια σε υψηλότερες θερμοκρασίες καταναλώνουν ενέργεια, τρέφονται καλύτερα και καταναλώνουν περισσότερο οξυγόνο. </a:t>
            </a:r>
            <a:r>
              <a:rPr lang="el-GR" dirty="0">
                <a:effectLst/>
                <a:latin typeface="Times New Roman" panose="02020603050405020304" pitchFamily="18" charset="0"/>
                <a:ea typeface="Times New Roman" panose="02020603050405020304" pitchFamily="18" charset="0"/>
              </a:rPr>
              <a:t>Επίσης, τα ψάρια σε μικρή ηλικία χρειάζονται περισσότερο οξυγόνο απ’ ότι τα ενήλικα. </a:t>
            </a:r>
          </a:p>
          <a:p>
            <a:endParaRPr lang="el-GR" dirty="0"/>
          </a:p>
        </p:txBody>
      </p:sp>
    </p:spTree>
    <p:extLst>
      <p:ext uri="{BB962C8B-B14F-4D97-AF65-F5344CB8AC3E}">
        <p14:creationId xmlns:p14="http://schemas.microsoft.com/office/powerpoint/2010/main" val="32673949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CFD4-869F-8DAB-77E0-71292D85DEBF}"/>
              </a:ext>
            </a:extLst>
          </p:cNvPr>
          <p:cNvSpPr>
            <a:spLocks noGrp="1"/>
          </p:cNvSpPr>
          <p:nvPr>
            <p:ph type="title"/>
          </p:nvPr>
        </p:nvSpPr>
        <p:spPr/>
        <p:txBody>
          <a:bodyPr/>
          <a:lstStyle/>
          <a:p>
            <a:pPr>
              <a:lnSpc>
                <a:spcPct val="115000"/>
              </a:lnSpc>
            </a:pPr>
            <a:br>
              <a:rPr lang="el-GR" b="1" dirty="0">
                <a:effectLst/>
                <a:latin typeface="Times New Roman" panose="02020603050405020304" pitchFamily="18" charset="0"/>
                <a:ea typeface="Times New Roman" panose="02020603050405020304" pitchFamily="18" charset="0"/>
              </a:rPr>
            </a:br>
            <a:r>
              <a:rPr lang="el-GR" dirty="0">
                <a:effectLst/>
                <a:latin typeface="Times New Roman" panose="02020603050405020304" pitchFamily="18" charset="0"/>
                <a:ea typeface="Times New Roman" panose="02020603050405020304" pitchFamily="18" charset="0"/>
              </a:rPr>
              <a:t>Η ζωή στα ηπειρωτικά νερά</a:t>
            </a:r>
            <a:br>
              <a:rPr lang="el-GR" dirty="0">
                <a:effectLst/>
                <a:latin typeface="Times New Roman" panose="02020603050405020304" pitchFamily="18" charset="0"/>
                <a:ea typeface="Times New Roman" panose="02020603050405020304" pitchFamily="18" charset="0"/>
              </a:rPr>
            </a:br>
            <a:r>
              <a:rPr lang="el-GR" dirty="0">
                <a:effectLst/>
                <a:latin typeface="Times New Roman" panose="02020603050405020304" pitchFamily="18" charset="0"/>
                <a:ea typeface="Times New Roman" panose="02020603050405020304" pitchFamily="18" charset="0"/>
              </a:rPr>
              <a:t>9.1 Γενικά</a:t>
            </a:r>
            <a:br>
              <a:rPr lang="el-GR" dirty="0">
                <a:effectLst/>
                <a:latin typeface="Times New Roman" panose="02020603050405020304" pitchFamily="18" charset="0"/>
                <a:ea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id="{D33A075D-1B47-95E1-B05C-5E04F62498B4}"/>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Το νερό είναι περιβάλλον πολύ πιο κατάλληλο από τον αέρα, για να ζήσουν ορισμένες μορφές ζωής. Ασκεί άνωση στο σώμα του ζώου, έτσι ώστε να μην είναι αναγκασμένο να σηκώνει όλο το βάρος του.</a:t>
            </a:r>
            <a:endParaRPr lang="el-GR" dirty="0"/>
          </a:p>
        </p:txBody>
      </p:sp>
    </p:spTree>
    <p:extLst>
      <p:ext uri="{BB962C8B-B14F-4D97-AF65-F5344CB8AC3E}">
        <p14:creationId xmlns:p14="http://schemas.microsoft.com/office/powerpoint/2010/main" val="483670406"/>
      </p:ext>
    </p:extLst>
  </p:cSld>
  <p:clrMapOvr>
    <a:masterClrMapping/>
  </p:clrMapOvr>
</p:sld>
</file>

<file path=ppt/theme/theme1.xml><?xml version="1.0" encoding="utf-8"?>
<a:theme xmlns:a="http://schemas.openxmlformats.org/drawingml/2006/main" name="Πρότυπο σχεδίασης- Ύψος">
  <a:themeElements>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Θέμα του Offic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Θέμα του Office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Θέμα του Offic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Θέμα του Office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Πρότυπο σχεδίασης- Ύψος</Template>
  <TotalTime>7577</TotalTime>
  <Words>2632</Words>
  <Application>Microsoft Office PowerPoint</Application>
  <PresentationFormat>Προβολή στην οθόνη (4:3)</PresentationFormat>
  <Paragraphs>273</Paragraphs>
  <Slides>100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100</vt:i4>
      </vt:variant>
    </vt:vector>
  </HeadingPairs>
  <TitlesOfParts>
    <vt:vector size="106" baseType="lpstr">
      <vt:lpstr>Arial</vt:lpstr>
      <vt:lpstr>Arial Black</vt:lpstr>
      <vt:lpstr>Calibri</vt:lpstr>
      <vt:lpstr>Symbol</vt:lpstr>
      <vt:lpstr>Times New Roman</vt:lpstr>
      <vt:lpstr>Πρότυπο σχεδίασης- Ύψος</vt:lpstr>
      <vt:lpstr>                     Λιμνολογία: Έβδομο Μάθημα  </vt:lpstr>
      <vt:lpstr>Τα ψάρια, διαφέρουν</vt:lpstr>
      <vt:lpstr>ανάλογα με:</vt:lpstr>
      <vt:lpstr>Σχετικά με τα γλυκά νερά της Ευρώπης:</vt:lpstr>
      <vt:lpstr>θα επιδράσει σημαντικά</vt:lpstr>
      <vt:lpstr>Γαλάζιος Κορήγονος</vt:lpstr>
      <vt:lpstr>Lota</vt:lpstr>
      <vt:lpstr>Αύξηση της θερμοκρασίας κατά 5-6 0C</vt:lpstr>
      <vt:lpstr>τα έμβρυα και τα  μικρά ιχθύδια</vt:lpstr>
      <vt:lpstr>Σολομονίδες</vt:lpstr>
      <vt:lpstr>Σολομονίδες</vt:lpstr>
      <vt:lpstr>Cyprinidae</vt:lpstr>
      <vt:lpstr>Cyprinidae</vt:lpstr>
      <vt:lpstr>Την άνοιξη: μια αύξηση 5-6 0C</vt:lpstr>
      <vt:lpstr>Η τούρνα ή ο λούτσος του γλυκού νερού </vt:lpstr>
      <vt:lpstr>Καλοκαίρι:</vt:lpstr>
      <vt:lpstr>Φαίνεται πιθανό ότι,</vt:lpstr>
      <vt:lpstr>Για πολλά ψάρια της οικογένειας Cyprinidae</vt:lpstr>
      <vt:lpstr>με ένα ανώτερο όριο 30 0C</vt:lpstr>
      <vt:lpstr>Πάντως, από τους 28 0C και πάνω</vt:lpstr>
      <vt:lpstr>Για τα είδη του γένους Salmo</vt:lpstr>
      <vt:lpstr>Σολομός του Ατλαντικού</vt:lpstr>
      <vt:lpstr>Τα είδη της οικογένειας Coregonidae μπορούν να ανεχτούν</vt:lpstr>
      <vt:lpstr>Κορήγονος</vt:lpstr>
      <vt:lpstr>Είναι λογικό να αναμένουμε ότι μια αύξηση της θερμοκρασίας</vt:lpstr>
      <vt:lpstr>και θέρμανση κατά 8 0C,</vt:lpstr>
      <vt:lpstr>Οικογένεια Salmonidae – μορφή πέστροφας</vt:lpstr>
      <vt:lpstr>Οικογένεια Salmonidae – μορφή πέστροφας</vt:lpstr>
      <vt:lpstr>Ιριδίζουσα πέστροφα</vt:lpstr>
      <vt:lpstr>Oικογένεια Cyprinidae</vt:lpstr>
      <vt:lpstr>Oικογένεια Cyprinidae</vt:lpstr>
      <vt:lpstr>Είδη ψαριών του γένους Coregonus </vt:lpstr>
      <vt:lpstr>Συνοψίζοντας, μπορούμε να πούμε ότι</vt:lpstr>
      <vt:lpstr>συμπεριλαμβανομένων</vt:lpstr>
      <vt:lpstr>Σ’ αυτήν την αναφορά,</vt:lpstr>
      <vt:lpstr>Είναι ουσιαστικό να αναγνωρίζουμε ότι</vt:lpstr>
      <vt:lpstr>β) Διαφορετικές συνθήκες θερμοκρασίας</vt:lpstr>
      <vt:lpstr>γ) Ανεκτές αυξήσεις της θερμοκρασίας</vt:lpstr>
      <vt:lpstr>αλλά μπορούν να υπολογιστούν πειραματικά</vt:lpstr>
      <vt:lpstr> Λιμναία στρωμάτωση  </vt:lpstr>
      <vt:lpstr>Ο πρωταρχικός λόγος γι’ αυτό είναι ότι</vt:lpstr>
      <vt:lpstr>Είναι λοιπόν αυτό που απαιτεί</vt:lpstr>
      <vt:lpstr>Επιπλέον, όπως αναφέρθηκε,</vt:lpstr>
      <vt:lpstr>Μια λίμνη αναθερμαίνεται λοιπόν από επάνω.</vt:lpstr>
      <vt:lpstr>Την περίοδο της αναθέρμανσης</vt:lpstr>
      <vt:lpstr> Θα είναι γενικά δυνατό, σε θερμή εποχή, να διαφοροποιηθούν σε: </vt:lpstr>
      <vt:lpstr>Ένα στρώμα βαθύ, συνήθως παχύ, ψυχρό,</vt:lpstr>
      <vt:lpstr>Ανάμεσα σε αυτά τα δύο στρώματα υπάρχει</vt:lpstr>
      <vt:lpstr>Αυτή η θερμική στρωμάτωση, συχνά πολύ ευκρινής</vt:lpstr>
      <vt:lpstr>Άρα, αυτές οι δυνάμεις δεν μπορούν να προκαλέσουν</vt:lpstr>
      <vt:lpstr>Αυτές οι δυνάμεις οφείλονται κυρίως,</vt:lpstr>
      <vt:lpstr>Αυτή η θερμική στρωμάτωση των λιμνών</vt:lpstr>
      <vt:lpstr>Στην ψυχρή εποχή</vt:lpstr>
      <vt:lpstr>Μέσα στις προστατευμένες από τον άνεμο λίμνες</vt:lpstr>
      <vt:lpstr>Αν μια περίοδος ανάψυξης</vt:lpstr>
      <vt:lpstr>Είναι η περίπτωση κυρίως, ορισμένων ορεινών λιμνών</vt:lpstr>
      <vt:lpstr>Ορεινές λίμνες</vt:lpstr>
      <vt:lpstr>Ακολουθώντας</vt:lpstr>
      <vt:lpstr>Αμεικτικές:</vt:lpstr>
      <vt:lpstr>Ψυχρές μονομεικτικές:</vt:lpstr>
      <vt:lpstr>Κατά την ψυχρή εποχή έχουν ένα παχύ στρώμα πάγου στην επιφάνεια,</vt:lpstr>
      <vt:lpstr>Διμεικτικές: με δύο περιόδους στρωμάτωσης,</vt:lpstr>
      <vt:lpstr>Θερμές μονομεικτικές, των οποίων η θερμοκρασία</vt:lpstr>
      <vt:lpstr>Ολιγομεικτικές: μέσα στις οποίες το νερό είναι πάντοτε θερμό</vt:lpstr>
      <vt:lpstr>Πολυμεικτικές:</vt:lpstr>
      <vt:lpstr>Που οφείλονται στην απώλεια</vt:lpstr>
      <vt:lpstr>Οι διάφοροι τύποι λιμνών είναι κατανεμημένοι</vt:lpstr>
      <vt:lpstr>Το σχήμα, ο προσανατολισμός, το μέγιστο και το μέσο βάθος,</vt:lpstr>
      <vt:lpstr> 7.7 Κινήσεις του νερού </vt:lpstr>
      <vt:lpstr>Κάθε λίμνη έχει το δικό της σύνολο</vt:lpstr>
      <vt:lpstr>Η μορφομετρία της λιμναίας λεκάνης,</vt:lpstr>
      <vt:lpstr>Η ανατάραξη που δημιουργείται</vt:lpstr>
      <vt:lpstr>Αν η οριακή μεταβολή της ταχύτητας</vt:lpstr>
      <vt:lpstr>Ο σχηματισμός μιας τέτοιας δίνης</vt:lpstr>
      <vt:lpstr>Σε μια λίμνη που εμφανίζει στρωμάτωση</vt:lpstr>
      <vt:lpstr>Όταν η ροή αυξάνεται</vt:lpstr>
      <vt:lpstr>Διαλυμένα συστατικά (θρεπτικά)</vt:lpstr>
      <vt:lpstr> 8. Χημικοί παράγοντες  8.1 Γενικά </vt:lpstr>
      <vt:lpstr>Αυτή η επαφή συνήθως, επιτρέπει στα θρεπτικά, όπως:</vt:lpstr>
      <vt:lpstr>Η παραλιακή ζώνη και ο βυθός μιας ρηχής λίμνης αποτελούν</vt:lpstr>
      <vt:lpstr>Η χημική σύσταση της λίμνης</vt:lpstr>
      <vt:lpstr>Η οριζόντια δομή μπορεί να υπάρχει όλο τον χρόνο</vt:lpstr>
      <vt:lpstr>Τα φυσικά νερά</vt:lpstr>
      <vt:lpstr>Τα αέρια που συνθέτουν τον ατμοσφαιρικό αέρα</vt:lpstr>
      <vt:lpstr>Η διαλυτότητα των αερίων είναι συνάρτηση της θερμοκρασίας, της πίεσης κ.ά. παραγόντων.</vt:lpstr>
      <vt:lpstr> Οξυγόνο </vt:lpstr>
      <vt:lpstr>Στα φυσικά νερά, οι φυτικοί οργανισμοί ελευθερώνουν οξυγόνο</vt:lpstr>
      <vt:lpstr>Η διανομή του οξυγόνου και του διοξειδίου του άνθρακα</vt:lpstr>
      <vt:lpstr>Πολύ οξυγόνο περιέχουν</vt:lpstr>
      <vt:lpstr>Διαφορετικά ζώα έχουν διαφορετικές ανάγκες σε οξυγόνο</vt:lpstr>
      <vt:lpstr>Ζώα πολύ μικρού μεγέθους δεν χρειάζονται ειδικά όργανα</vt:lpstr>
      <vt:lpstr>Μεγαλύτερα ζώα, όπως μερικά έντομα και καρκινοειδή,</vt:lpstr>
      <vt:lpstr>Γι’ αυτόν τον λόγο</vt:lpstr>
      <vt:lpstr>Επίσης, τα ζώα που φυσιολογικά ζουν σε κακώς οξυγονωμένο νερό,</vt:lpstr>
      <vt:lpstr>Στο φως του ηλίου τα υδρόβια φυτά</vt:lpstr>
      <vt:lpstr>Η ευαισθησία των ψαριών</vt:lpstr>
      <vt:lpstr>όπως και ανάμεσα στις διάφορες δραστηριότητες της ζωής</vt:lpstr>
      <vt:lpstr>Όσο θερμότερο είναι το νερό τόσο μεγαλύτερη είναι</vt:lpstr>
      <vt:lpstr> Η ζωή στα ηπειρωτικά νερά 9.1 Γενικά </vt:lpstr>
      <vt:lpstr>Τα ζώα με μαλακό σώμα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Ρωσοτουρκικός πόλεμος</dc:title>
  <dc:creator>Maria</dc:creator>
  <cp:lastModifiedBy>User</cp:lastModifiedBy>
  <cp:revision>364</cp:revision>
  <dcterms:created xsi:type="dcterms:W3CDTF">2019-05-10T18:29:09Z</dcterms:created>
  <dcterms:modified xsi:type="dcterms:W3CDTF">2025-05-18T18:06:46Z</dcterms:modified>
</cp:coreProperties>
</file>