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56"/>
  </p:notesMasterIdLst>
  <p:handoutMasterIdLst>
    <p:handoutMasterId r:id="rId57"/>
  </p:handoutMasterIdLst>
  <p:sldIdLst>
    <p:sldId id="257" r:id="rId2"/>
    <p:sldId id="424" r:id="rId3"/>
    <p:sldId id="395" r:id="rId4"/>
    <p:sldId id="420" r:id="rId5"/>
    <p:sldId id="421" r:id="rId6"/>
    <p:sldId id="422" r:id="rId7"/>
    <p:sldId id="448" r:id="rId8"/>
    <p:sldId id="425" r:id="rId9"/>
    <p:sldId id="426" r:id="rId10"/>
    <p:sldId id="449" r:id="rId11"/>
    <p:sldId id="428" r:id="rId12"/>
    <p:sldId id="429" r:id="rId13"/>
    <p:sldId id="430" r:id="rId14"/>
    <p:sldId id="431" r:id="rId15"/>
    <p:sldId id="447" r:id="rId16"/>
    <p:sldId id="432" r:id="rId17"/>
    <p:sldId id="433" r:id="rId18"/>
    <p:sldId id="434" r:id="rId19"/>
    <p:sldId id="435" r:id="rId20"/>
    <p:sldId id="436" r:id="rId21"/>
    <p:sldId id="437" r:id="rId22"/>
    <p:sldId id="438" r:id="rId23"/>
    <p:sldId id="396" r:id="rId24"/>
    <p:sldId id="397" r:id="rId25"/>
    <p:sldId id="406" r:id="rId26"/>
    <p:sldId id="439" r:id="rId27"/>
    <p:sldId id="450" r:id="rId28"/>
    <p:sldId id="441" r:id="rId29"/>
    <p:sldId id="442" r:id="rId30"/>
    <p:sldId id="409" r:id="rId31"/>
    <p:sldId id="440" r:id="rId32"/>
    <p:sldId id="443" r:id="rId33"/>
    <p:sldId id="444" r:id="rId34"/>
    <p:sldId id="407" r:id="rId35"/>
    <p:sldId id="398" r:id="rId36"/>
    <p:sldId id="445" r:id="rId37"/>
    <p:sldId id="399" r:id="rId38"/>
    <p:sldId id="400" r:id="rId39"/>
    <p:sldId id="401" r:id="rId40"/>
    <p:sldId id="402" r:id="rId41"/>
    <p:sldId id="308" r:id="rId42"/>
    <p:sldId id="324" r:id="rId43"/>
    <p:sldId id="410" r:id="rId44"/>
    <p:sldId id="411" r:id="rId45"/>
    <p:sldId id="412" r:id="rId46"/>
    <p:sldId id="413" r:id="rId47"/>
    <p:sldId id="414" r:id="rId48"/>
    <p:sldId id="415" r:id="rId49"/>
    <p:sldId id="416" r:id="rId50"/>
    <p:sldId id="451" r:id="rId51"/>
    <p:sldId id="453" r:id="rId52"/>
    <p:sldId id="452" r:id="rId53"/>
    <p:sldId id="393" r:id="rId54"/>
    <p:sldId id="446" r:id="rId55"/>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p:cViewPr varScale="1">
        <p:scale>
          <a:sx n="120" d="100"/>
          <a:sy n="120" d="100"/>
        </p:scale>
        <p:origin x="19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0"/>
    </p:cViewPr>
  </p:sorterViewPr>
  <p:notesViewPr>
    <p:cSldViewPr>
      <p:cViewPr varScale="1">
        <p:scale>
          <a:sx n="84" d="100"/>
          <a:sy n="84" d="100"/>
        </p:scale>
        <p:origin x="-113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9B68B16A-5B53-2381-4153-E299C6116E40}"/>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220163" name="Rectangle 3">
            <a:extLst>
              <a:ext uri="{FF2B5EF4-FFF2-40B4-BE49-F238E27FC236}">
                <a16:creationId xmlns:a16="http://schemas.microsoft.com/office/drawing/2014/main" id="{195CBB39-3CCB-DE34-6D0B-304B3048002D}"/>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fr-FR"/>
          </a:p>
        </p:txBody>
      </p:sp>
      <p:sp>
        <p:nvSpPr>
          <p:cNvPr id="220164" name="Rectangle 4">
            <a:extLst>
              <a:ext uri="{FF2B5EF4-FFF2-40B4-BE49-F238E27FC236}">
                <a16:creationId xmlns:a16="http://schemas.microsoft.com/office/drawing/2014/main" id="{843C3B63-7F43-3B0B-1A2F-2A7A81658E8B}"/>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220165" name="Rectangle 5">
            <a:extLst>
              <a:ext uri="{FF2B5EF4-FFF2-40B4-BE49-F238E27FC236}">
                <a16:creationId xmlns:a16="http://schemas.microsoft.com/office/drawing/2014/main" id="{3192CD16-5634-F781-B6EA-E45313BF123A}"/>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09280987-F225-B947-98F6-FD6D881E827C}" type="slidenum">
              <a:rPr lang="fr-FR" altLang="en-GR"/>
              <a:pPr/>
              <a:t>‹#›</a:t>
            </a:fld>
            <a:endParaRPr lang="fr-FR" altLang="en-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704A2B3-A459-B649-8244-81CF141EB868}"/>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5123" name="Rectangle 3">
            <a:extLst>
              <a:ext uri="{FF2B5EF4-FFF2-40B4-BE49-F238E27FC236}">
                <a16:creationId xmlns:a16="http://schemas.microsoft.com/office/drawing/2014/main" id="{DF594A60-9685-EA9F-4CF3-7E86FACD3D70}"/>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fr-FR"/>
          </a:p>
        </p:txBody>
      </p:sp>
      <p:sp>
        <p:nvSpPr>
          <p:cNvPr id="5124" name="Rectangle 4">
            <a:extLst>
              <a:ext uri="{FF2B5EF4-FFF2-40B4-BE49-F238E27FC236}">
                <a16:creationId xmlns:a16="http://schemas.microsoft.com/office/drawing/2014/main" id="{5DE30C94-6144-B2E3-EA79-97B55755076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125" name="Rectangle 5">
            <a:extLst>
              <a:ext uri="{FF2B5EF4-FFF2-40B4-BE49-F238E27FC236}">
                <a16:creationId xmlns:a16="http://schemas.microsoft.com/office/drawing/2014/main" id="{22084614-B1A4-36B8-E667-164A560E8B20}"/>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ltLang="en-GR"/>
              <a:t>Cliquez pour modifier les styles du texte du masque</a:t>
            </a:r>
          </a:p>
          <a:p>
            <a:pPr lvl="1"/>
            <a:r>
              <a:rPr lang="fr-FR" altLang="en-GR"/>
              <a:t>Deuxième niveau</a:t>
            </a:r>
          </a:p>
          <a:p>
            <a:pPr lvl="2"/>
            <a:r>
              <a:rPr lang="fr-FR" altLang="en-GR"/>
              <a:t>Troisième niveau</a:t>
            </a:r>
          </a:p>
          <a:p>
            <a:pPr lvl="3"/>
            <a:r>
              <a:rPr lang="fr-FR" altLang="en-GR"/>
              <a:t>Quatrième niveau</a:t>
            </a:r>
          </a:p>
          <a:p>
            <a:pPr lvl="4"/>
            <a:r>
              <a:rPr lang="fr-FR" altLang="en-GR"/>
              <a:t>Cinquième niveau</a:t>
            </a:r>
          </a:p>
        </p:txBody>
      </p:sp>
      <p:sp>
        <p:nvSpPr>
          <p:cNvPr id="5126" name="Rectangle 6">
            <a:extLst>
              <a:ext uri="{FF2B5EF4-FFF2-40B4-BE49-F238E27FC236}">
                <a16:creationId xmlns:a16="http://schemas.microsoft.com/office/drawing/2014/main" id="{F8BD5015-802A-C37E-316A-5EB95EA459DB}"/>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5127" name="Rectangle 7">
            <a:extLst>
              <a:ext uri="{FF2B5EF4-FFF2-40B4-BE49-F238E27FC236}">
                <a16:creationId xmlns:a16="http://schemas.microsoft.com/office/drawing/2014/main" id="{9EE09288-DEAC-8FD6-4AA6-71CFF64E7197}"/>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513A6B10-0783-724A-A5BA-15B9606DFB5B}" type="slidenum">
              <a:rPr lang="fr-FR" altLang="en-GR"/>
              <a:pPr/>
              <a:t>‹#›</a:t>
            </a:fld>
            <a:endParaRPr lang="fr-FR" altLang="en-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6177BD7C-73E2-33E9-4A9B-D67B0F59D6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07509CC-9B47-FF49-85E2-B7A4F58109FF}" type="slidenum">
              <a:rPr lang="fr-FR" altLang="en-GR" sz="1200"/>
              <a:pPr/>
              <a:t>1</a:t>
            </a:fld>
            <a:endParaRPr lang="fr-FR" altLang="en-GR" sz="1200"/>
          </a:p>
        </p:txBody>
      </p:sp>
      <p:sp>
        <p:nvSpPr>
          <p:cNvPr id="6146" name="Rectangle 2">
            <a:extLst>
              <a:ext uri="{FF2B5EF4-FFF2-40B4-BE49-F238E27FC236}">
                <a16:creationId xmlns:a16="http://schemas.microsoft.com/office/drawing/2014/main" id="{92D5C332-4B55-8EDB-1361-8AD676646026}"/>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387" name="Rectangle 3">
            <a:extLst>
              <a:ext uri="{FF2B5EF4-FFF2-40B4-BE49-F238E27FC236}">
                <a16:creationId xmlns:a16="http://schemas.microsoft.com/office/drawing/2014/main" id="{0DD924B0-488B-6A90-23FC-3FCCFCDDC65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BDFEC0BB-4ED8-8F81-B214-BC9A19963FE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F8D6B6-1FC0-3441-8B5D-EE5ADA65DEF6}" type="slidenum">
              <a:rPr lang="fr-FR" altLang="en-GR" sz="1200"/>
              <a:pPr/>
              <a:t>10</a:t>
            </a:fld>
            <a:endParaRPr lang="fr-FR" altLang="en-GR" sz="1200"/>
          </a:p>
        </p:txBody>
      </p:sp>
      <p:sp>
        <p:nvSpPr>
          <p:cNvPr id="438274" name="Rectangle 2">
            <a:extLst>
              <a:ext uri="{FF2B5EF4-FFF2-40B4-BE49-F238E27FC236}">
                <a16:creationId xmlns:a16="http://schemas.microsoft.com/office/drawing/2014/main" id="{3CF4630D-8AFB-E4FF-AAF7-1ED1EA108E69}"/>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819" name="Rectangle 3">
            <a:extLst>
              <a:ext uri="{FF2B5EF4-FFF2-40B4-BE49-F238E27FC236}">
                <a16:creationId xmlns:a16="http://schemas.microsoft.com/office/drawing/2014/main" id="{028AC5B4-DD44-99F2-FA66-2F5327AF6846}"/>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BF1F2202-2237-B97D-FB9F-4AF6C97420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C6F9DA-18FC-5842-8B64-989E95A0FCFF}" type="slidenum">
              <a:rPr lang="fr-FR" altLang="en-GR" sz="1200"/>
              <a:pPr/>
              <a:t>11</a:t>
            </a:fld>
            <a:endParaRPr lang="fr-FR" altLang="en-GR" sz="1200"/>
          </a:p>
        </p:txBody>
      </p:sp>
      <p:sp>
        <p:nvSpPr>
          <p:cNvPr id="438274" name="Rectangle 2">
            <a:extLst>
              <a:ext uri="{FF2B5EF4-FFF2-40B4-BE49-F238E27FC236}">
                <a16:creationId xmlns:a16="http://schemas.microsoft.com/office/drawing/2014/main" id="{FEED38A5-BFB6-3DD8-15C8-AC3D8F582827}"/>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867" name="Rectangle 3">
            <a:extLst>
              <a:ext uri="{FF2B5EF4-FFF2-40B4-BE49-F238E27FC236}">
                <a16:creationId xmlns:a16="http://schemas.microsoft.com/office/drawing/2014/main" id="{5F90FA6E-45BA-8484-BE37-03E6BDA6F99B}"/>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3E195548-FDAC-2714-3095-76C8205DDD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6B3E65C-B59E-B74B-AADB-67E59B0B8A44}" type="slidenum">
              <a:rPr lang="fr-FR" altLang="en-GR" sz="1200"/>
              <a:pPr/>
              <a:t>12</a:t>
            </a:fld>
            <a:endParaRPr lang="fr-FR" altLang="en-GR" sz="1200"/>
          </a:p>
        </p:txBody>
      </p:sp>
      <p:sp>
        <p:nvSpPr>
          <p:cNvPr id="438274" name="Rectangle 2">
            <a:extLst>
              <a:ext uri="{FF2B5EF4-FFF2-40B4-BE49-F238E27FC236}">
                <a16:creationId xmlns:a16="http://schemas.microsoft.com/office/drawing/2014/main" id="{107D7EB6-6FF1-B4E8-CE03-63C36119DC9B}"/>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8915" name="Rectangle 3">
            <a:extLst>
              <a:ext uri="{FF2B5EF4-FFF2-40B4-BE49-F238E27FC236}">
                <a16:creationId xmlns:a16="http://schemas.microsoft.com/office/drawing/2014/main" id="{E75C98E0-23B1-BE9F-1F66-CE3872E39D41}"/>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638FDD66-47BA-A954-A0DE-264D363335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0F313C-10C2-CE46-A8FA-690D819BB402}" type="slidenum">
              <a:rPr lang="fr-FR" altLang="en-GR" sz="1200"/>
              <a:pPr/>
              <a:t>13</a:t>
            </a:fld>
            <a:endParaRPr lang="fr-FR" altLang="en-GR" sz="1200"/>
          </a:p>
        </p:txBody>
      </p:sp>
      <p:sp>
        <p:nvSpPr>
          <p:cNvPr id="438274" name="Rectangle 2">
            <a:extLst>
              <a:ext uri="{FF2B5EF4-FFF2-40B4-BE49-F238E27FC236}">
                <a16:creationId xmlns:a16="http://schemas.microsoft.com/office/drawing/2014/main" id="{130A66CC-AF57-9749-685D-AE8489B58CFE}"/>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963" name="Rectangle 3">
            <a:extLst>
              <a:ext uri="{FF2B5EF4-FFF2-40B4-BE49-F238E27FC236}">
                <a16:creationId xmlns:a16="http://schemas.microsoft.com/office/drawing/2014/main" id="{9C7D27A0-5251-CC02-AF4D-6B7813049CD1}"/>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8BE13960-E8F0-8421-78FB-3E35542E14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6730B0-423C-7841-8E5C-3B63BB86D386}" type="slidenum">
              <a:rPr lang="fr-FR" altLang="en-GR" sz="1200"/>
              <a:pPr/>
              <a:t>14</a:t>
            </a:fld>
            <a:endParaRPr lang="fr-FR" altLang="en-GR" sz="1200"/>
          </a:p>
        </p:txBody>
      </p:sp>
      <p:sp>
        <p:nvSpPr>
          <p:cNvPr id="438274" name="Rectangle 2">
            <a:extLst>
              <a:ext uri="{FF2B5EF4-FFF2-40B4-BE49-F238E27FC236}">
                <a16:creationId xmlns:a16="http://schemas.microsoft.com/office/drawing/2014/main" id="{75194E78-0689-3AB9-4EB9-50CDDAAE8498}"/>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3011" name="Rectangle 3">
            <a:extLst>
              <a:ext uri="{FF2B5EF4-FFF2-40B4-BE49-F238E27FC236}">
                <a16:creationId xmlns:a16="http://schemas.microsoft.com/office/drawing/2014/main" id="{77F72A1B-AAFA-DC62-8456-37E618ABBBC5}"/>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076B6A8A-F6AC-FD90-2D19-CD0CF2A3CD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B3299E-1120-8B48-A02C-CCE7D373DEA3}" type="slidenum">
              <a:rPr lang="fr-FR" altLang="en-GR" sz="1200"/>
              <a:pPr/>
              <a:t>15</a:t>
            </a:fld>
            <a:endParaRPr lang="fr-FR" altLang="en-GR" sz="1200"/>
          </a:p>
        </p:txBody>
      </p:sp>
      <p:sp>
        <p:nvSpPr>
          <p:cNvPr id="438274" name="Rectangle 2">
            <a:extLst>
              <a:ext uri="{FF2B5EF4-FFF2-40B4-BE49-F238E27FC236}">
                <a16:creationId xmlns:a16="http://schemas.microsoft.com/office/drawing/2014/main" id="{CDEBC99C-A9D3-C4AC-EC8A-509CC9D3C4CC}"/>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5059" name="Rectangle 3">
            <a:extLst>
              <a:ext uri="{FF2B5EF4-FFF2-40B4-BE49-F238E27FC236}">
                <a16:creationId xmlns:a16="http://schemas.microsoft.com/office/drawing/2014/main" id="{3EF68BBA-E6F5-FE39-5D74-C7158F21B022}"/>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CF6E2D81-642C-651B-D287-0D9041B1CA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E34EE9-984D-9D47-82A0-6CD4E1DF7107}" type="slidenum">
              <a:rPr lang="fr-FR" altLang="en-GR" sz="1200"/>
              <a:pPr/>
              <a:t>23</a:t>
            </a:fld>
            <a:endParaRPr lang="fr-FR" altLang="en-GR" sz="1200"/>
          </a:p>
        </p:txBody>
      </p:sp>
      <p:sp>
        <p:nvSpPr>
          <p:cNvPr id="440322" name="Rectangle 2">
            <a:extLst>
              <a:ext uri="{FF2B5EF4-FFF2-40B4-BE49-F238E27FC236}">
                <a16:creationId xmlns:a16="http://schemas.microsoft.com/office/drawing/2014/main" id="{560C09AF-4F10-B78C-A5B8-E69C408039D8}"/>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4275" name="Rectangle 3">
            <a:extLst>
              <a:ext uri="{FF2B5EF4-FFF2-40B4-BE49-F238E27FC236}">
                <a16:creationId xmlns:a16="http://schemas.microsoft.com/office/drawing/2014/main" id="{0F86F94B-20E9-7B99-085D-107D6526F336}"/>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DF990076-F059-3BFF-D0AE-A029F08A6A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9DA7CF-29CE-A04E-9E25-BB684FE9CE59}" type="slidenum">
              <a:rPr lang="fr-FR" altLang="en-GR" sz="1200"/>
              <a:pPr/>
              <a:t>24</a:t>
            </a:fld>
            <a:endParaRPr lang="fr-FR" altLang="en-GR" sz="1200"/>
          </a:p>
        </p:txBody>
      </p:sp>
      <p:sp>
        <p:nvSpPr>
          <p:cNvPr id="442370" name="Rectangle 2">
            <a:extLst>
              <a:ext uri="{FF2B5EF4-FFF2-40B4-BE49-F238E27FC236}">
                <a16:creationId xmlns:a16="http://schemas.microsoft.com/office/drawing/2014/main" id="{C5D536FC-6994-06C8-D663-93B52D1079BD}"/>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6323" name="Rectangle 3">
            <a:extLst>
              <a:ext uri="{FF2B5EF4-FFF2-40B4-BE49-F238E27FC236}">
                <a16:creationId xmlns:a16="http://schemas.microsoft.com/office/drawing/2014/main" id="{009EFD30-58EA-D029-1CE2-7A84FC637DC1}"/>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C9D3708D-79FF-50D9-54B3-351EC74809A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FAFD48-41D5-7642-A801-1C9B28E31D37}" type="slidenum">
              <a:rPr lang="fr-FR" altLang="en-GR" sz="1200"/>
              <a:pPr/>
              <a:t>25</a:t>
            </a:fld>
            <a:endParaRPr lang="fr-FR" altLang="en-GR" sz="1200"/>
          </a:p>
        </p:txBody>
      </p:sp>
      <p:sp>
        <p:nvSpPr>
          <p:cNvPr id="460802" name="Rectangle 2">
            <a:extLst>
              <a:ext uri="{FF2B5EF4-FFF2-40B4-BE49-F238E27FC236}">
                <a16:creationId xmlns:a16="http://schemas.microsoft.com/office/drawing/2014/main" id="{C6CCE7F0-1AB1-37D8-A92F-8327EF4AE8A7}"/>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8371" name="Rectangle 3">
            <a:extLst>
              <a:ext uri="{FF2B5EF4-FFF2-40B4-BE49-F238E27FC236}">
                <a16:creationId xmlns:a16="http://schemas.microsoft.com/office/drawing/2014/main" id="{9591C1BC-51DA-F9B2-3E6A-4BAF7F1A9A0C}"/>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0BC5CE10-DB92-D1D3-6C81-5CDAA0E8A2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5E2773F-03DB-D34A-A0C4-0CA3B138030B}" type="slidenum">
              <a:rPr lang="fr-FR" altLang="en-GR" sz="1200"/>
              <a:pPr/>
              <a:t>26</a:t>
            </a:fld>
            <a:endParaRPr lang="fr-FR" altLang="en-GR" sz="1200"/>
          </a:p>
        </p:txBody>
      </p:sp>
      <p:sp>
        <p:nvSpPr>
          <p:cNvPr id="460802" name="Rectangle 2">
            <a:extLst>
              <a:ext uri="{FF2B5EF4-FFF2-40B4-BE49-F238E27FC236}">
                <a16:creationId xmlns:a16="http://schemas.microsoft.com/office/drawing/2014/main" id="{3F15969E-DDF3-A66D-F05B-A5A7CFE1F1D6}"/>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0419" name="Rectangle 3">
            <a:extLst>
              <a:ext uri="{FF2B5EF4-FFF2-40B4-BE49-F238E27FC236}">
                <a16:creationId xmlns:a16="http://schemas.microsoft.com/office/drawing/2014/main" id="{D27AA499-61D6-CF8D-9042-E55650B866EC}"/>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C84F9FE1-4249-3650-42E2-1F52C76DDA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982C14-774B-8E49-BD1F-8E5A4228138E}" type="slidenum">
              <a:rPr lang="fr-FR" altLang="en-GR" sz="1200"/>
              <a:pPr/>
              <a:t>2</a:t>
            </a:fld>
            <a:endParaRPr lang="fr-FR" altLang="en-GR" sz="1200"/>
          </a:p>
        </p:txBody>
      </p:sp>
      <p:sp>
        <p:nvSpPr>
          <p:cNvPr id="438274" name="Rectangle 2">
            <a:extLst>
              <a:ext uri="{FF2B5EF4-FFF2-40B4-BE49-F238E27FC236}">
                <a16:creationId xmlns:a16="http://schemas.microsoft.com/office/drawing/2014/main" id="{C3FC25B6-F8BB-E0CF-F500-37EAFDE9BD06}"/>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435" name="Rectangle 3">
            <a:extLst>
              <a:ext uri="{FF2B5EF4-FFF2-40B4-BE49-F238E27FC236}">
                <a16:creationId xmlns:a16="http://schemas.microsoft.com/office/drawing/2014/main" id="{4F14571A-FD7B-E900-F067-5DE6F3F0449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FB7C988E-A004-205C-8560-78BA306D7C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CF7474-60D9-5C49-963C-E1901BB9FB6E}" type="slidenum">
              <a:rPr lang="fr-FR" altLang="en-GR" sz="1200"/>
              <a:pPr/>
              <a:t>27</a:t>
            </a:fld>
            <a:endParaRPr lang="fr-FR" altLang="en-GR" sz="1200"/>
          </a:p>
        </p:txBody>
      </p:sp>
      <p:sp>
        <p:nvSpPr>
          <p:cNvPr id="460802" name="Rectangle 2">
            <a:extLst>
              <a:ext uri="{FF2B5EF4-FFF2-40B4-BE49-F238E27FC236}">
                <a16:creationId xmlns:a16="http://schemas.microsoft.com/office/drawing/2014/main" id="{663E7D19-4B5A-F411-E758-CCDAA74F82EB}"/>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2467" name="Rectangle 3">
            <a:extLst>
              <a:ext uri="{FF2B5EF4-FFF2-40B4-BE49-F238E27FC236}">
                <a16:creationId xmlns:a16="http://schemas.microsoft.com/office/drawing/2014/main" id="{38951C52-AB18-7053-7780-A30C2E65F1F5}"/>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C712597D-FD41-75E4-08EC-ADC993F2BE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BF9775-C070-0E40-A381-9149AF5272D9}" type="slidenum">
              <a:rPr lang="fr-FR" altLang="en-GR" sz="1200"/>
              <a:pPr/>
              <a:t>28</a:t>
            </a:fld>
            <a:endParaRPr lang="fr-FR" altLang="en-GR" sz="1200"/>
          </a:p>
        </p:txBody>
      </p:sp>
      <p:sp>
        <p:nvSpPr>
          <p:cNvPr id="460802" name="Rectangle 2">
            <a:extLst>
              <a:ext uri="{FF2B5EF4-FFF2-40B4-BE49-F238E27FC236}">
                <a16:creationId xmlns:a16="http://schemas.microsoft.com/office/drawing/2014/main" id="{B7B8B4C8-523A-1AEB-AAA5-8A94C63322A9}"/>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4515" name="Rectangle 3">
            <a:extLst>
              <a:ext uri="{FF2B5EF4-FFF2-40B4-BE49-F238E27FC236}">
                <a16:creationId xmlns:a16="http://schemas.microsoft.com/office/drawing/2014/main" id="{D492BADD-EB83-D881-ECD6-5C7566681A0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87FEA3E7-97EE-161C-1F87-E18B023217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06F621C-A646-5E4D-84B5-ED135BFC4A6E}" type="slidenum">
              <a:rPr lang="fr-FR" altLang="en-GR" sz="1200"/>
              <a:pPr/>
              <a:t>30</a:t>
            </a:fld>
            <a:endParaRPr lang="fr-FR" altLang="en-GR" sz="1200"/>
          </a:p>
        </p:txBody>
      </p:sp>
      <p:sp>
        <p:nvSpPr>
          <p:cNvPr id="466946" name="Rectangle 2">
            <a:extLst>
              <a:ext uri="{FF2B5EF4-FFF2-40B4-BE49-F238E27FC236}">
                <a16:creationId xmlns:a16="http://schemas.microsoft.com/office/drawing/2014/main" id="{772B7388-6BA6-F676-C805-930811B0B708}"/>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7587" name="Rectangle 3">
            <a:extLst>
              <a:ext uri="{FF2B5EF4-FFF2-40B4-BE49-F238E27FC236}">
                <a16:creationId xmlns:a16="http://schemas.microsoft.com/office/drawing/2014/main" id="{73FED2B5-6B31-3D57-950F-C5C72498DD4A}"/>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36E5E1BA-96B8-4F33-E7DE-C27798EA46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4958BC4-F0DA-4241-9B57-B48682CB81B2}" type="slidenum">
              <a:rPr lang="fr-FR" altLang="en-GR" sz="1200"/>
              <a:pPr/>
              <a:t>31</a:t>
            </a:fld>
            <a:endParaRPr lang="fr-FR" altLang="en-GR" sz="1200"/>
          </a:p>
        </p:txBody>
      </p:sp>
      <p:sp>
        <p:nvSpPr>
          <p:cNvPr id="460802" name="Rectangle 2">
            <a:extLst>
              <a:ext uri="{FF2B5EF4-FFF2-40B4-BE49-F238E27FC236}">
                <a16:creationId xmlns:a16="http://schemas.microsoft.com/office/drawing/2014/main" id="{CACBC024-3781-0E54-8318-8DC56E766FE0}"/>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9635" name="Rectangle 3">
            <a:extLst>
              <a:ext uri="{FF2B5EF4-FFF2-40B4-BE49-F238E27FC236}">
                <a16:creationId xmlns:a16="http://schemas.microsoft.com/office/drawing/2014/main" id="{ACD81C13-6A35-D34E-5375-D2C5BFBECC51}"/>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155B8E15-3DD4-FBB7-20A2-18E1BD02FA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959226-24B7-DB48-8AA3-4E9F57710E29}" type="slidenum">
              <a:rPr lang="fr-FR" altLang="en-GR" sz="1200"/>
              <a:pPr/>
              <a:t>32</a:t>
            </a:fld>
            <a:endParaRPr lang="fr-FR" altLang="en-GR" sz="1200"/>
          </a:p>
        </p:txBody>
      </p:sp>
      <p:sp>
        <p:nvSpPr>
          <p:cNvPr id="460802" name="Rectangle 2">
            <a:extLst>
              <a:ext uri="{FF2B5EF4-FFF2-40B4-BE49-F238E27FC236}">
                <a16:creationId xmlns:a16="http://schemas.microsoft.com/office/drawing/2014/main" id="{05B88BFF-4788-5C07-999E-AA83070F3831}"/>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1683" name="Rectangle 3">
            <a:extLst>
              <a:ext uri="{FF2B5EF4-FFF2-40B4-BE49-F238E27FC236}">
                <a16:creationId xmlns:a16="http://schemas.microsoft.com/office/drawing/2014/main" id="{3631A6A3-CCB4-CD25-5C90-1F0E20F45AD6}"/>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49C6EBF4-191E-8CAC-89BF-AB108415C7B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9F334E-D9D9-9444-9A0A-401E915567B2}" type="slidenum">
              <a:rPr lang="fr-FR" altLang="en-GR" sz="1200"/>
              <a:pPr/>
              <a:t>33</a:t>
            </a:fld>
            <a:endParaRPr lang="fr-FR" altLang="en-GR" sz="1200"/>
          </a:p>
        </p:txBody>
      </p:sp>
      <p:sp>
        <p:nvSpPr>
          <p:cNvPr id="460802" name="Rectangle 2">
            <a:extLst>
              <a:ext uri="{FF2B5EF4-FFF2-40B4-BE49-F238E27FC236}">
                <a16:creationId xmlns:a16="http://schemas.microsoft.com/office/drawing/2014/main" id="{FF4E8B1F-9EB7-15D0-6567-D2431F7422E0}"/>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3731" name="Rectangle 3">
            <a:extLst>
              <a:ext uri="{FF2B5EF4-FFF2-40B4-BE49-F238E27FC236}">
                <a16:creationId xmlns:a16="http://schemas.microsoft.com/office/drawing/2014/main" id="{2781E7AF-1402-E0BD-E0AA-17A44020112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B5A653BF-B0DC-CDE3-EB2F-C80A2D7D73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6D4D6C-9823-EC42-9F66-8CFAA5F9BFED}" type="slidenum">
              <a:rPr lang="fr-FR" altLang="en-GR" sz="1200"/>
              <a:pPr/>
              <a:t>34</a:t>
            </a:fld>
            <a:endParaRPr lang="fr-FR" altLang="en-GR" sz="1200"/>
          </a:p>
        </p:txBody>
      </p:sp>
      <p:sp>
        <p:nvSpPr>
          <p:cNvPr id="462850" name="Rectangle 2">
            <a:extLst>
              <a:ext uri="{FF2B5EF4-FFF2-40B4-BE49-F238E27FC236}">
                <a16:creationId xmlns:a16="http://schemas.microsoft.com/office/drawing/2014/main" id="{2A2BC245-0F79-E60A-D75F-F168130DF293}"/>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5779" name="Rectangle 3">
            <a:extLst>
              <a:ext uri="{FF2B5EF4-FFF2-40B4-BE49-F238E27FC236}">
                <a16:creationId xmlns:a16="http://schemas.microsoft.com/office/drawing/2014/main" id="{B7262AD7-230D-FB30-C824-2345F8589F4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380557DF-7DFB-9F99-38EC-EF3C7FE49C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E22F31-7CFB-4A4D-8DD6-2A01255057EB}" type="slidenum">
              <a:rPr lang="fr-FR" altLang="en-GR" sz="1200"/>
              <a:pPr/>
              <a:t>35</a:t>
            </a:fld>
            <a:endParaRPr lang="fr-FR" altLang="en-GR" sz="1200"/>
          </a:p>
        </p:txBody>
      </p:sp>
      <p:sp>
        <p:nvSpPr>
          <p:cNvPr id="444418" name="Rectangle 2">
            <a:extLst>
              <a:ext uri="{FF2B5EF4-FFF2-40B4-BE49-F238E27FC236}">
                <a16:creationId xmlns:a16="http://schemas.microsoft.com/office/drawing/2014/main" id="{43DFCCBB-B944-358A-9DC7-666A54AAC3EB}"/>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7827" name="Rectangle 3">
            <a:extLst>
              <a:ext uri="{FF2B5EF4-FFF2-40B4-BE49-F238E27FC236}">
                <a16:creationId xmlns:a16="http://schemas.microsoft.com/office/drawing/2014/main" id="{CA87F8F3-9249-6A47-F146-80DB7DBB3C5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4412D0BF-F535-9D65-1FCB-D99648FF74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8E975E-7E93-EE4D-B8C0-8DA16C2FFF3B}" type="slidenum">
              <a:rPr lang="fr-FR" altLang="en-GR" sz="1200"/>
              <a:pPr/>
              <a:t>37</a:t>
            </a:fld>
            <a:endParaRPr lang="fr-FR" altLang="en-GR" sz="1200"/>
          </a:p>
        </p:txBody>
      </p:sp>
      <p:sp>
        <p:nvSpPr>
          <p:cNvPr id="446466" name="Rectangle 2">
            <a:extLst>
              <a:ext uri="{FF2B5EF4-FFF2-40B4-BE49-F238E27FC236}">
                <a16:creationId xmlns:a16="http://schemas.microsoft.com/office/drawing/2014/main" id="{3CBAFA77-76A3-18E4-7085-DF2F2464E499}"/>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0899" name="Rectangle 3">
            <a:extLst>
              <a:ext uri="{FF2B5EF4-FFF2-40B4-BE49-F238E27FC236}">
                <a16:creationId xmlns:a16="http://schemas.microsoft.com/office/drawing/2014/main" id="{56C1CF11-5262-EA41-3A57-FAA27A82DF93}"/>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3D559BE3-A1F0-2A4F-8BB3-A81B012AFB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B642BBE-108A-AC41-94EA-059ED09D4BD0}" type="slidenum">
              <a:rPr lang="fr-FR" altLang="en-GR" sz="1200"/>
              <a:pPr/>
              <a:t>38</a:t>
            </a:fld>
            <a:endParaRPr lang="fr-FR" altLang="en-GR" sz="1200"/>
          </a:p>
        </p:txBody>
      </p:sp>
      <p:sp>
        <p:nvSpPr>
          <p:cNvPr id="448514" name="Rectangle 2">
            <a:extLst>
              <a:ext uri="{FF2B5EF4-FFF2-40B4-BE49-F238E27FC236}">
                <a16:creationId xmlns:a16="http://schemas.microsoft.com/office/drawing/2014/main" id="{AFAEFFF8-5D0B-F8DD-2BF6-19C5692B0AA9}"/>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2947" name="Rectangle 3">
            <a:extLst>
              <a:ext uri="{FF2B5EF4-FFF2-40B4-BE49-F238E27FC236}">
                <a16:creationId xmlns:a16="http://schemas.microsoft.com/office/drawing/2014/main" id="{C9546B5A-7BFE-F5DB-DC76-341B38F2260E}"/>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F46A1EF1-139B-D6FB-4F8D-EFED7FB0FF2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BA719C7-0808-134B-A8A7-4001A5F9EE66}" type="slidenum">
              <a:rPr lang="fr-FR" altLang="en-GR" sz="1200"/>
              <a:pPr/>
              <a:t>3</a:t>
            </a:fld>
            <a:endParaRPr lang="fr-FR" altLang="en-GR" sz="1200"/>
          </a:p>
        </p:txBody>
      </p:sp>
      <p:sp>
        <p:nvSpPr>
          <p:cNvPr id="438274" name="Rectangle 2">
            <a:extLst>
              <a:ext uri="{FF2B5EF4-FFF2-40B4-BE49-F238E27FC236}">
                <a16:creationId xmlns:a16="http://schemas.microsoft.com/office/drawing/2014/main" id="{54EAF368-DF20-5A49-915E-0FC47475843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483" name="Rectangle 3">
            <a:extLst>
              <a:ext uri="{FF2B5EF4-FFF2-40B4-BE49-F238E27FC236}">
                <a16:creationId xmlns:a16="http://schemas.microsoft.com/office/drawing/2014/main" id="{9F5D9F7C-61C2-0380-8E17-EBF86217F968}"/>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1261E4CC-75D4-F6F7-5832-F2866DF130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983B4A9-3275-C84F-81EA-D5980288791F}" type="slidenum">
              <a:rPr lang="fr-FR" altLang="en-GR" sz="1200"/>
              <a:pPr/>
              <a:t>39</a:t>
            </a:fld>
            <a:endParaRPr lang="fr-FR" altLang="en-GR" sz="1200"/>
          </a:p>
        </p:txBody>
      </p:sp>
      <p:sp>
        <p:nvSpPr>
          <p:cNvPr id="450562" name="Rectangle 2">
            <a:extLst>
              <a:ext uri="{FF2B5EF4-FFF2-40B4-BE49-F238E27FC236}">
                <a16:creationId xmlns:a16="http://schemas.microsoft.com/office/drawing/2014/main" id="{64821217-78F2-06AA-9EB0-BB76FCF7606C}"/>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4995" name="Rectangle 3">
            <a:extLst>
              <a:ext uri="{FF2B5EF4-FFF2-40B4-BE49-F238E27FC236}">
                <a16:creationId xmlns:a16="http://schemas.microsoft.com/office/drawing/2014/main" id="{48B28B8F-F7CB-0009-FE8A-4943C7600C40}"/>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2E879B9E-5122-B0CC-D31C-868EDAC158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356222-C7EC-DC48-9E6E-CA7EA238FD78}" type="slidenum">
              <a:rPr lang="fr-FR" altLang="en-GR" sz="1200"/>
              <a:pPr/>
              <a:t>40</a:t>
            </a:fld>
            <a:endParaRPr lang="fr-FR" altLang="en-GR" sz="1200"/>
          </a:p>
        </p:txBody>
      </p:sp>
      <p:sp>
        <p:nvSpPr>
          <p:cNvPr id="452610" name="Rectangle 2">
            <a:extLst>
              <a:ext uri="{FF2B5EF4-FFF2-40B4-BE49-F238E27FC236}">
                <a16:creationId xmlns:a16="http://schemas.microsoft.com/office/drawing/2014/main" id="{17683488-05F8-0169-D30D-A2BBEF6DC29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7043" name="Rectangle 3">
            <a:extLst>
              <a:ext uri="{FF2B5EF4-FFF2-40B4-BE49-F238E27FC236}">
                <a16:creationId xmlns:a16="http://schemas.microsoft.com/office/drawing/2014/main" id="{575D5B82-B91B-46A0-F51C-D6BAA6B1683B}"/>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73A90A91-9588-F6EA-8291-E6F93FB5CE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BA6168-2937-0E4B-BA05-719322F44E63}" type="slidenum">
              <a:rPr lang="fr-FR" altLang="en-GR" sz="1200"/>
              <a:pPr/>
              <a:t>41</a:t>
            </a:fld>
            <a:endParaRPr lang="fr-FR" altLang="en-GR" sz="1200"/>
          </a:p>
        </p:txBody>
      </p:sp>
      <p:sp>
        <p:nvSpPr>
          <p:cNvPr id="190466" name="Rectangle 2">
            <a:extLst>
              <a:ext uri="{FF2B5EF4-FFF2-40B4-BE49-F238E27FC236}">
                <a16:creationId xmlns:a16="http://schemas.microsoft.com/office/drawing/2014/main" id="{687AF407-B511-9BE5-052C-8CE194F4141E}"/>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9091" name="Rectangle 3">
            <a:extLst>
              <a:ext uri="{FF2B5EF4-FFF2-40B4-BE49-F238E27FC236}">
                <a16:creationId xmlns:a16="http://schemas.microsoft.com/office/drawing/2014/main" id="{A91570ED-D98F-0330-94DF-D0A68B3D335A}"/>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41EDB53-552F-80D3-25A3-2DAAB249D4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0B7A7F-3F0E-DF46-9B56-978F503D3302}" type="slidenum">
              <a:rPr lang="fr-FR" altLang="en-GR" sz="1200"/>
              <a:pPr/>
              <a:t>42</a:t>
            </a:fld>
            <a:endParaRPr lang="fr-FR" altLang="en-GR" sz="1200"/>
          </a:p>
        </p:txBody>
      </p:sp>
      <p:sp>
        <p:nvSpPr>
          <p:cNvPr id="225282" name="Rectangle 2">
            <a:extLst>
              <a:ext uri="{FF2B5EF4-FFF2-40B4-BE49-F238E27FC236}">
                <a16:creationId xmlns:a16="http://schemas.microsoft.com/office/drawing/2014/main" id="{ED42AE62-41B0-43AC-B6B6-6BF79CEDDFFD}"/>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1139" name="Rectangle 3">
            <a:extLst>
              <a:ext uri="{FF2B5EF4-FFF2-40B4-BE49-F238E27FC236}">
                <a16:creationId xmlns:a16="http://schemas.microsoft.com/office/drawing/2014/main" id="{027D5379-FCD0-DFC9-6A5D-61202BF959C2}"/>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9DBC4D1-4C94-59E9-1648-6E193B4CA8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737D72-5253-E542-B962-81C66F2C7969}" type="slidenum">
              <a:rPr lang="fr-FR" altLang="en-GR" sz="1200"/>
              <a:pPr/>
              <a:t>43</a:t>
            </a:fld>
            <a:endParaRPr lang="fr-FR" altLang="en-GR" sz="1200"/>
          </a:p>
        </p:txBody>
      </p:sp>
      <p:sp>
        <p:nvSpPr>
          <p:cNvPr id="468994" name="Rectangle 2">
            <a:extLst>
              <a:ext uri="{FF2B5EF4-FFF2-40B4-BE49-F238E27FC236}">
                <a16:creationId xmlns:a16="http://schemas.microsoft.com/office/drawing/2014/main" id="{358123EC-E534-81C0-6DE9-6B1B4895F3A7}"/>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3187" name="Rectangle 3">
            <a:extLst>
              <a:ext uri="{FF2B5EF4-FFF2-40B4-BE49-F238E27FC236}">
                <a16:creationId xmlns:a16="http://schemas.microsoft.com/office/drawing/2014/main" id="{A7EA692E-74E6-F5C8-1AC7-368AACC26B5B}"/>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032883BD-640D-F299-024C-A0025B87FC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315E93-9D43-A24F-AD5D-B897F24224E9}" type="slidenum">
              <a:rPr lang="fr-FR" altLang="en-GR" sz="1200"/>
              <a:pPr/>
              <a:t>44</a:t>
            </a:fld>
            <a:endParaRPr lang="fr-FR" altLang="en-GR" sz="1200"/>
          </a:p>
        </p:txBody>
      </p:sp>
      <p:sp>
        <p:nvSpPr>
          <p:cNvPr id="471042" name="Rectangle 2">
            <a:extLst>
              <a:ext uri="{FF2B5EF4-FFF2-40B4-BE49-F238E27FC236}">
                <a16:creationId xmlns:a16="http://schemas.microsoft.com/office/drawing/2014/main" id="{355EDCA7-380C-D226-BF2A-3606ACACDE6A}"/>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5235" name="Rectangle 3">
            <a:extLst>
              <a:ext uri="{FF2B5EF4-FFF2-40B4-BE49-F238E27FC236}">
                <a16:creationId xmlns:a16="http://schemas.microsoft.com/office/drawing/2014/main" id="{4A4381FF-8868-91C4-760B-6375A688B81D}"/>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9ABB623-A481-75A9-04E3-5477DA78A6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481AA8-9600-A749-8C1D-D0C41D07F139}" type="slidenum">
              <a:rPr lang="fr-FR" altLang="en-GR" sz="1200"/>
              <a:pPr/>
              <a:t>45</a:t>
            </a:fld>
            <a:endParaRPr lang="fr-FR" altLang="en-GR" sz="1200"/>
          </a:p>
        </p:txBody>
      </p:sp>
      <p:sp>
        <p:nvSpPr>
          <p:cNvPr id="473090" name="Rectangle 2">
            <a:extLst>
              <a:ext uri="{FF2B5EF4-FFF2-40B4-BE49-F238E27FC236}">
                <a16:creationId xmlns:a16="http://schemas.microsoft.com/office/drawing/2014/main" id="{3B47277A-09DA-F612-59C8-D14B9F4EFBCA}"/>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7283" name="Rectangle 3">
            <a:extLst>
              <a:ext uri="{FF2B5EF4-FFF2-40B4-BE49-F238E27FC236}">
                <a16:creationId xmlns:a16="http://schemas.microsoft.com/office/drawing/2014/main" id="{4A72C923-8204-CE6E-0C10-FE290645260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D37CD5BF-F36B-2748-584A-C0E5891780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B35DA9-B378-F44A-A7C0-5D62BBD1815E}" type="slidenum">
              <a:rPr lang="fr-FR" altLang="en-GR" sz="1200"/>
              <a:pPr/>
              <a:t>46</a:t>
            </a:fld>
            <a:endParaRPr lang="fr-FR" altLang="en-GR" sz="1200"/>
          </a:p>
        </p:txBody>
      </p:sp>
      <p:sp>
        <p:nvSpPr>
          <p:cNvPr id="475138" name="Rectangle 2">
            <a:extLst>
              <a:ext uri="{FF2B5EF4-FFF2-40B4-BE49-F238E27FC236}">
                <a16:creationId xmlns:a16="http://schemas.microsoft.com/office/drawing/2014/main" id="{D401704C-2E53-D552-C1D1-C63ECA808F49}"/>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9331" name="Rectangle 3">
            <a:extLst>
              <a:ext uri="{FF2B5EF4-FFF2-40B4-BE49-F238E27FC236}">
                <a16:creationId xmlns:a16="http://schemas.microsoft.com/office/drawing/2014/main" id="{C96CE519-74DF-4828-0AE0-AFCA16E358CC}"/>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DE63ACF3-E5DE-E79E-C1DC-F3F6EB250A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C0D218-1270-864B-9A20-532F677492D5}" type="slidenum">
              <a:rPr lang="fr-FR" altLang="en-GR" sz="1200"/>
              <a:pPr/>
              <a:t>47</a:t>
            </a:fld>
            <a:endParaRPr lang="fr-FR" altLang="en-GR" sz="1200"/>
          </a:p>
        </p:txBody>
      </p:sp>
      <p:sp>
        <p:nvSpPr>
          <p:cNvPr id="477186" name="Rectangle 2">
            <a:extLst>
              <a:ext uri="{FF2B5EF4-FFF2-40B4-BE49-F238E27FC236}">
                <a16:creationId xmlns:a16="http://schemas.microsoft.com/office/drawing/2014/main" id="{5D8896DC-307D-58AE-6107-F8AD7C2AF96E}"/>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1379" name="Rectangle 3">
            <a:extLst>
              <a:ext uri="{FF2B5EF4-FFF2-40B4-BE49-F238E27FC236}">
                <a16:creationId xmlns:a16="http://schemas.microsoft.com/office/drawing/2014/main" id="{896AC734-42AC-B648-D62A-781452DF8A7D}"/>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6D72323A-B9A0-2B2B-847F-C70E6D3792E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54AAD7-E56D-CA47-900F-C78BA36D8501}" type="slidenum">
              <a:rPr lang="fr-FR" altLang="en-GR" sz="1200"/>
              <a:pPr/>
              <a:t>48</a:t>
            </a:fld>
            <a:endParaRPr lang="fr-FR" altLang="en-GR" sz="1200"/>
          </a:p>
        </p:txBody>
      </p:sp>
      <p:sp>
        <p:nvSpPr>
          <p:cNvPr id="479234" name="Rectangle 2">
            <a:extLst>
              <a:ext uri="{FF2B5EF4-FFF2-40B4-BE49-F238E27FC236}">
                <a16:creationId xmlns:a16="http://schemas.microsoft.com/office/drawing/2014/main" id="{BF9D742C-F70D-2F37-3FC7-A80191BC241B}"/>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3427" name="Rectangle 3">
            <a:extLst>
              <a:ext uri="{FF2B5EF4-FFF2-40B4-BE49-F238E27FC236}">
                <a16:creationId xmlns:a16="http://schemas.microsoft.com/office/drawing/2014/main" id="{B74D5411-77B8-0394-C71F-D117AD3CA24C}"/>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9E2FAB63-AE69-B9E6-5BC9-2187CB1982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AAB202-0EE1-2B41-BBBB-34FEB3A57149}" type="slidenum">
              <a:rPr lang="fr-FR" altLang="en-GR" sz="1200"/>
              <a:pPr/>
              <a:t>4</a:t>
            </a:fld>
            <a:endParaRPr lang="fr-FR" altLang="en-GR" sz="1200"/>
          </a:p>
        </p:txBody>
      </p:sp>
      <p:sp>
        <p:nvSpPr>
          <p:cNvPr id="438274" name="Rectangle 2">
            <a:extLst>
              <a:ext uri="{FF2B5EF4-FFF2-40B4-BE49-F238E27FC236}">
                <a16:creationId xmlns:a16="http://schemas.microsoft.com/office/drawing/2014/main" id="{85D58565-0823-DF22-9DFA-BCF1B2431191}"/>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2531" name="Rectangle 3">
            <a:extLst>
              <a:ext uri="{FF2B5EF4-FFF2-40B4-BE49-F238E27FC236}">
                <a16:creationId xmlns:a16="http://schemas.microsoft.com/office/drawing/2014/main" id="{EE7653AF-3BBD-6267-AB0A-1C1120B43776}"/>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E63F110E-9EA1-8CFB-BBDA-DA87CA767D5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906994-C7B8-C84B-B274-FBB333649911}" type="slidenum">
              <a:rPr lang="fr-FR" altLang="en-GR" sz="1200"/>
              <a:pPr/>
              <a:t>49</a:t>
            </a:fld>
            <a:endParaRPr lang="fr-FR" altLang="en-GR" sz="1200"/>
          </a:p>
        </p:txBody>
      </p:sp>
      <p:sp>
        <p:nvSpPr>
          <p:cNvPr id="481282" name="Rectangle 2">
            <a:extLst>
              <a:ext uri="{FF2B5EF4-FFF2-40B4-BE49-F238E27FC236}">
                <a16:creationId xmlns:a16="http://schemas.microsoft.com/office/drawing/2014/main" id="{D45D3C69-E934-FEDA-F2AD-1D4BCD5EF50E}"/>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5475" name="Rectangle 3">
            <a:extLst>
              <a:ext uri="{FF2B5EF4-FFF2-40B4-BE49-F238E27FC236}">
                <a16:creationId xmlns:a16="http://schemas.microsoft.com/office/drawing/2014/main" id="{C08D5550-A12A-EC1D-EAA4-126704BD601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69F2459F-B1CD-7051-9174-CBC1BB46E37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652515-DA0E-9A4D-A3EC-85923CCE51EB}" type="slidenum">
              <a:rPr lang="fr-FR" altLang="en-GR" sz="1200"/>
              <a:pPr/>
              <a:t>50</a:t>
            </a:fld>
            <a:endParaRPr lang="fr-FR" altLang="en-GR" sz="1200"/>
          </a:p>
        </p:txBody>
      </p:sp>
      <p:sp>
        <p:nvSpPr>
          <p:cNvPr id="324610" name="Rectangle 2">
            <a:extLst>
              <a:ext uri="{FF2B5EF4-FFF2-40B4-BE49-F238E27FC236}">
                <a16:creationId xmlns:a16="http://schemas.microsoft.com/office/drawing/2014/main" id="{6669E3AE-B37E-E754-A7A9-9AC16F98D2C9}"/>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7523" name="Rectangle 3">
            <a:extLst>
              <a:ext uri="{FF2B5EF4-FFF2-40B4-BE49-F238E27FC236}">
                <a16:creationId xmlns:a16="http://schemas.microsoft.com/office/drawing/2014/main" id="{43FE7295-A464-3D7F-512F-DC0EE82D7AEC}"/>
              </a:ext>
            </a:extLst>
          </p:cNvPr>
          <p:cNvSpPr>
            <a:spLocks noChangeArrowheads="1"/>
          </p:cNvSpPr>
          <p:nvPr>
            <p:ph type="body" idx="1"/>
          </p:nvPr>
        </p:nvSpPr>
        <p:spPr>
          <a:solidFill>
            <a:srgbClr val="FFFFFF"/>
          </a:solidFill>
          <a:ln>
            <a:solidFill>
              <a:srgbClr val="000000"/>
            </a:solidFill>
            <a:miter lim="800000"/>
            <a:headEnd/>
            <a:tailEnd/>
          </a:ln>
        </p:spPr>
        <p:txBody>
          <a:bodyPr/>
          <a:lstStyle/>
          <a:p>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FDBCBB81-9859-BB8B-D154-076351149E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153967-C5AC-2243-B689-CAD065920A20}" type="slidenum">
              <a:rPr lang="fr-FR" altLang="en-GR" sz="1200"/>
              <a:pPr/>
              <a:t>51</a:t>
            </a:fld>
            <a:endParaRPr lang="fr-FR" altLang="en-GR" sz="1200"/>
          </a:p>
        </p:txBody>
      </p:sp>
      <p:sp>
        <p:nvSpPr>
          <p:cNvPr id="324610" name="Rectangle 2">
            <a:extLst>
              <a:ext uri="{FF2B5EF4-FFF2-40B4-BE49-F238E27FC236}">
                <a16:creationId xmlns:a16="http://schemas.microsoft.com/office/drawing/2014/main" id="{E641F1CD-3C19-AF46-F1DA-C722DD7C63C5}"/>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9571" name="Rectangle 3">
            <a:extLst>
              <a:ext uri="{FF2B5EF4-FFF2-40B4-BE49-F238E27FC236}">
                <a16:creationId xmlns:a16="http://schemas.microsoft.com/office/drawing/2014/main" id="{B3163482-AE22-E8DC-8DF7-B80BA2E4A174}"/>
              </a:ext>
            </a:extLst>
          </p:cNvPr>
          <p:cNvSpPr>
            <a:spLocks noChangeArrowheads="1"/>
          </p:cNvSpPr>
          <p:nvPr>
            <p:ph type="body" idx="1"/>
          </p:nvPr>
        </p:nvSpPr>
        <p:spPr>
          <a:solidFill>
            <a:srgbClr val="FFFFFF"/>
          </a:solidFill>
          <a:ln>
            <a:solidFill>
              <a:srgbClr val="000000"/>
            </a:solidFill>
            <a:miter lim="800000"/>
            <a:headEnd/>
            <a:tailEnd/>
          </a:ln>
        </p:spPr>
        <p:txBody>
          <a:bodyPr/>
          <a:lstStyle/>
          <a:p>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9EC7F1FD-89D0-1B9A-0A9F-35784884E2E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586B87-1AD2-C84C-9BD7-B1272C992452}" type="slidenum">
              <a:rPr lang="fr-FR" altLang="en-GR" sz="1200"/>
              <a:pPr/>
              <a:t>52</a:t>
            </a:fld>
            <a:endParaRPr lang="fr-FR" altLang="en-GR" sz="1200"/>
          </a:p>
        </p:txBody>
      </p:sp>
      <p:sp>
        <p:nvSpPr>
          <p:cNvPr id="487426" name="Rectangle 2">
            <a:extLst>
              <a:ext uri="{FF2B5EF4-FFF2-40B4-BE49-F238E27FC236}">
                <a16:creationId xmlns:a16="http://schemas.microsoft.com/office/drawing/2014/main" id="{0D4C8A86-2ED2-CC95-B19D-E9DC0C3F7B1C}"/>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1619" name="Rectangle 3">
            <a:extLst>
              <a:ext uri="{FF2B5EF4-FFF2-40B4-BE49-F238E27FC236}">
                <a16:creationId xmlns:a16="http://schemas.microsoft.com/office/drawing/2014/main" id="{E42EB6D9-7556-82C1-BAA1-840408A37EFD}"/>
              </a:ext>
            </a:extLst>
          </p:cNvPr>
          <p:cNvSpPr>
            <a:spLocks noChangeArrowheads="1"/>
          </p:cNvSpPr>
          <p:nvPr>
            <p:ph type="body" idx="1"/>
          </p:nvPr>
        </p:nvSpPr>
        <p:spPr>
          <a:solidFill>
            <a:srgbClr val="FFFFFF"/>
          </a:solidFill>
          <a:ln>
            <a:solidFill>
              <a:srgbClr val="000000"/>
            </a:solidFill>
            <a:miter lim="800000"/>
            <a:headEnd/>
            <a:tailEnd/>
          </a:ln>
        </p:spPr>
        <p:txBody>
          <a:bodyPr/>
          <a:lstStyle/>
          <a:p>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898A7BD3-4A25-A88E-A40B-A62C3EE95E7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1E7097-4FD7-E74D-ADAC-907BF0209124}" type="slidenum">
              <a:rPr lang="fr-FR" altLang="en-GR" sz="1200"/>
              <a:pPr/>
              <a:t>53</a:t>
            </a:fld>
            <a:endParaRPr lang="fr-FR" altLang="en-GR" sz="1200"/>
          </a:p>
        </p:txBody>
      </p:sp>
      <p:sp>
        <p:nvSpPr>
          <p:cNvPr id="367618" name="Rectangle 2">
            <a:extLst>
              <a:ext uri="{FF2B5EF4-FFF2-40B4-BE49-F238E27FC236}">
                <a16:creationId xmlns:a16="http://schemas.microsoft.com/office/drawing/2014/main" id="{F0FE56AD-7F90-5129-8304-DFCA41059296}"/>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3667" name="Rectangle 3">
            <a:extLst>
              <a:ext uri="{FF2B5EF4-FFF2-40B4-BE49-F238E27FC236}">
                <a16:creationId xmlns:a16="http://schemas.microsoft.com/office/drawing/2014/main" id="{DC7C6BA3-CEDC-B47C-6582-D6B868306318}"/>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1B688D12-C1E6-C2FA-BB4C-DD95049677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EA270E5-15B7-D844-B2E3-E4F60DECF854}" type="slidenum">
              <a:rPr lang="fr-FR" altLang="en-GR" sz="1200"/>
              <a:pPr/>
              <a:t>54</a:t>
            </a:fld>
            <a:endParaRPr lang="fr-FR" altLang="en-GR" sz="1200"/>
          </a:p>
        </p:txBody>
      </p:sp>
      <p:sp>
        <p:nvSpPr>
          <p:cNvPr id="367618" name="Rectangle 2">
            <a:extLst>
              <a:ext uri="{FF2B5EF4-FFF2-40B4-BE49-F238E27FC236}">
                <a16:creationId xmlns:a16="http://schemas.microsoft.com/office/drawing/2014/main" id="{A655A937-922D-F575-FC99-50AEA82E9A3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5715" name="Rectangle 3">
            <a:extLst>
              <a:ext uri="{FF2B5EF4-FFF2-40B4-BE49-F238E27FC236}">
                <a16:creationId xmlns:a16="http://schemas.microsoft.com/office/drawing/2014/main" id="{5B27975E-FD89-9978-2655-FD41DA833883}"/>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6667486C-8FF5-37E9-8A87-CA8F3B82065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B437B3-0143-6C41-86AF-3DEEDF70E41D}" type="slidenum">
              <a:rPr lang="fr-FR" altLang="en-GR" sz="1200"/>
              <a:pPr/>
              <a:t>5</a:t>
            </a:fld>
            <a:endParaRPr lang="fr-FR" altLang="en-GR" sz="1200"/>
          </a:p>
        </p:txBody>
      </p:sp>
      <p:sp>
        <p:nvSpPr>
          <p:cNvPr id="438274" name="Rectangle 2">
            <a:extLst>
              <a:ext uri="{FF2B5EF4-FFF2-40B4-BE49-F238E27FC236}">
                <a16:creationId xmlns:a16="http://schemas.microsoft.com/office/drawing/2014/main" id="{3B65A520-4C6A-C657-E98D-6EF1CDF7FA02}"/>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579" name="Rectangle 3">
            <a:extLst>
              <a:ext uri="{FF2B5EF4-FFF2-40B4-BE49-F238E27FC236}">
                <a16:creationId xmlns:a16="http://schemas.microsoft.com/office/drawing/2014/main" id="{A86F6388-C322-B88E-B7BE-5301B53F169D}"/>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9425A86F-56D4-BD85-1906-A3EA070A28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32A66C-2338-0F43-9EE2-3F90EBD2CCA5}" type="slidenum">
              <a:rPr lang="fr-FR" altLang="en-GR" sz="1200"/>
              <a:pPr/>
              <a:t>6</a:t>
            </a:fld>
            <a:endParaRPr lang="fr-FR" altLang="en-GR" sz="1200"/>
          </a:p>
        </p:txBody>
      </p:sp>
      <p:sp>
        <p:nvSpPr>
          <p:cNvPr id="438274" name="Rectangle 2">
            <a:extLst>
              <a:ext uri="{FF2B5EF4-FFF2-40B4-BE49-F238E27FC236}">
                <a16:creationId xmlns:a16="http://schemas.microsoft.com/office/drawing/2014/main" id="{4425E612-6AAF-3F56-71C1-993FB7927D50}"/>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627" name="Rectangle 3">
            <a:extLst>
              <a:ext uri="{FF2B5EF4-FFF2-40B4-BE49-F238E27FC236}">
                <a16:creationId xmlns:a16="http://schemas.microsoft.com/office/drawing/2014/main" id="{176C244C-F0C6-422D-D074-0D396BF0299D}"/>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E993FF12-097D-37F7-53F1-4DA454AF26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EE44F3-4CFE-B24C-8324-E25411FD9BD9}" type="slidenum">
              <a:rPr lang="fr-FR" altLang="en-GR" sz="1200"/>
              <a:pPr/>
              <a:t>7</a:t>
            </a:fld>
            <a:endParaRPr lang="fr-FR" altLang="en-GR" sz="1200"/>
          </a:p>
        </p:txBody>
      </p:sp>
      <p:sp>
        <p:nvSpPr>
          <p:cNvPr id="438274" name="Rectangle 2">
            <a:extLst>
              <a:ext uri="{FF2B5EF4-FFF2-40B4-BE49-F238E27FC236}">
                <a16:creationId xmlns:a16="http://schemas.microsoft.com/office/drawing/2014/main" id="{E90DFE6A-3AE3-B284-0879-61DAC81A62B8}"/>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675" name="Rectangle 3">
            <a:extLst>
              <a:ext uri="{FF2B5EF4-FFF2-40B4-BE49-F238E27FC236}">
                <a16:creationId xmlns:a16="http://schemas.microsoft.com/office/drawing/2014/main" id="{DDE1D7F2-8949-AC4B-987A-C90A84669F0C}"/>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8DE13C76-F244-D23B-408A-337A04F621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A9088B-0F1E-6A4D-8F05-A864CA854093}" type="slidenum">
              <a:rPr lang="fr-FR" altLang="en-GR" sz="1200"/>
              <a:pPr/>
              <a:t>8</a:t>
            </a:fld>
            <a:endParaRPr lang="fr-FR" altLang="en-GR" sz="1200"/>
          </a:p>
        </p:txBody>
      </p:sp>
      <p:sp>
        <p:nvSpPr>
          <p:cNvPr id="438274" name="Rectangle 2">
            <a:extLst>
              <a:ext uri="{FF2B5EF4-FFF2-40B4-BE49-F238E27FC236}">
                <a16:creationId xmlns:a16="http://schemas.microsoft.com/office/drawing/2014/main" id="{16560E22-8870-64D4-DAE5-5ED4BD2BE4DB}"/>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723" name="Rectangle 3">
            <a:extLst>
              <a:ext uri="{FF2B5EF4-FFF2-40B4-BE49-F238E27FC236}">
                <a16:creationId xmlns:a16="http://schemas.microsoft.com/office/drawing/2014/main" id="{11784E18-FEBE-B082-6E22-0686D182C0A6}"/>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14735501-0A34-A8BF-5EDF-02D28D967C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4F21D7-CC24-8340-93FC-25602F3A506A}" type="slidenum">
              <a:rPr lang="fr-FR" altLang="en-GR" sz="1200"/>
              <a:pPr/>
              <a:t>9</a:t>
            </a:fld>
            <a:endParaRPr lang="fr-FR" altLang="en-GR" sz="1200"/>
          </a:p>
        </p:txBody>
      </p:sp>
      <p:sp>
        <p:nvSpPr>
          <p:cNvPr id="438274" name="Rectangle 2">
            <a:extLst>
              <a:ext uri="{FF2B5EF4-FFF2-40B4-BE49-F238E27FC236}">
                <a16:creationId xmlns:a16="http://schemas.microsoft.com/office/drawing/2014/main" id="{D4975BFD-FC04-4C89-2D40-72C275E0CA0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771" name="Rectangle 3">
            <a:extLst>
              <a:ext uri="{FF2B5EF4-FFF2-40B4-BE49-F238E27FC236}">
                <a16:creationId xmlns:a16="http://schemas.microsoft.com/office/drawing/2014/main" id="{9D232E37-70A2-DBC7-031E-CF8CC707601E}"/>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GR">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endParaRPr lang="en-US"/>
          </a:p>
        </p:txBody>
      </p:sp>
      <p:sp>
        <p:nvSpPr>
          <p:cNvPr id="4" name="Rectangle 4">
            <a:extLst>
              <a:ext uri="{FF2B5EF4-FFF2-40B4-BE49-F238E27FC236}">
                <a16:creationId xmlns:a16="http://schemas.microsoft.com/office/drawing/2014/main" id="{E40C46DE-B89E-5FEE-14C2-18287A525FB9}"/>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7206AED5-9AA7-5C7C-9443-E2E34F98521A}"/>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46219845-BA49-B5A4-0CB6-0AA8B3D168F6}"/>
              </a:ext>
            </a:extLst>
          </p:cNvPr>
          <p:cNvSpPr>
            <a:spLocks noGrp="1" noChangeArrowheads="1"/>
          </p:cNvSpPr>
          <p:nvPr>
            <p:ph type="sldNum" sz="quarter" idx="12"/>
          </p:nvPr>
        </p:nvSpPr>
        <p:spPr>
          <a:ln/>
        </p:spPr>
        <p:txBody>
          <a:bodyPr/>
          <a:lstStyle>
            <a:lvl1pPr>
              <a:defRPr/>
            </a:lvl1pPr>
          </a:lstStyle>
          <a:p>
            <a:fld id="{483A3697-B1E7-CF4F-ADB7-65970A1CDB9A}" type="slidenum">
              <a:rPr lang="fr-FR" altLang="en-GR"/>
              <a:pPr/>
              <a:t>‹#›</a:t>
            </a:fld>
            <a:endParaRPr lang="fr-FR" altLang="en-GR"/>
          </a:p>
        </p:txBody>
      </p:sp>
    </p:spTree>
    <p:extLst>
      <p:ext uri="{BB962C8B-B14F-4D97-AF65-F5344CB8AC3E}">
        <p14:creationId xmlns:p14="http://schemas.microsoft.com/office/powerpoint/2010/main" val="157073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Rectangle 4">
            <a:extLst>
              <a:ext uri="{FF2B5EF4-FFF2-40B4-BE49-F238E27FC236}">
                <a16:creationId xmlns:a16="http://schemas.microsoft.com/office/drawing/2014/main" id="{AB16943D-5F09-6C9F-57E2-69B425F2126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771AA00C-DCC9-BF31-7298-6CA0FA2A6B5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1A95FE13-41B4-D688-FD03-6AC6C5BA77C3}"/>
              </a:ext>
            </a:extLst>
          </p:cNvPr>
          <p:cNvSpPr>
            <a:spLocks noGrp="1" noChangeArrowheads="1"/>
          </p:cNvSpPr>
          <p:nvPr>
            <p:ph type="sldNum" sz="quarter" idx="12"/>
          </p:nvPr>
        </p:nvSpPr>
        <p:spPr>
          <a:ln/>
        </p:spPr>
        <p:txBody>
          <a:bodyPr/>
          <a:lstStyle>
            <a:lvl1pPr>
              <a:defRPr/>
            </a:lvl1pPr>
          </a:lstStyle>
          <a:p>
            <a:fld id="{056BD7BC-2E61-B24D-A59F-4205E9CE5297}" type="slidenum">
              <a:rPr lang="fr-FR" altLang="en-GR"/>
              <a:pPr/>
              <a:t>‹#›</a:t>
            </a:fld>
            <a:endParaRPr lang="fr-FR" altLang="en-GR"/>
          </a:p>
        </p:txBody>
      </p:sp>
    </p:spTree>
    <p:extLst>
      <p:ext uri="{BB962C8B-B14F-4D97-AF65-F5344CB8AC3E}">
        <p14:creationId xmlns:p14="http://schemas.microsoft.com/office/powerpoint/2010/main" val="41890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fr-FR"/>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Rectangle 4">
            <a:extLst>
              <a:ext uri="{FF2B5EF4-FFF2-40B4-BE49-F238E27FC236}">
                <a16:creationId xmlns:a16="http://schemas.microsoft.com/office/drawing/2014/main" id="{85B834C8-793B-3C74-BBBC-509E44BA1BD0}"/>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1EF20F60-E2E4-067C-EF4E-81B13AD3AE46}"/>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BD56422F-00F2-535B-6AC3-39E770D49A88}"/>
              </a:ext>
            </a:extLst>
          </p:cNvPr>
          <p:cNvSpPr>
            <a:spLocks noGrp="1" noChangeArrowheads="1"/>
          </p:cNvSpPr>
          <p:nvPr>
            <p:ph type="sldNum" sz="quarter" idx="12"/>
          </p:nvPr>
        </p:nvSpPr>
        <p:spPr>
          <a:ln/>
        </p:spPr>
        <p:txBody>
          <a:bodyPr/>
          <a:lstStyle>
            <a:lvl1pPr>
              <a:defRPr/>
            </a:lvl1pPr>
          </a:lstStyle>
          <a:p>
            <a:fld id="{EA9C4945-7478-AF42-AEB4-073C6B8AE250}" type="slidenum">
              <a:rPr lang="fr-FR" altLang="en-GR"/>
              <a:pPr/>
              <a:t>‹#›</a:t>
            </a:fld>
            <a:endParaRPr lang="fr-FR" altLang="en-GR"/>
          </a:p>
        </p:txBody>
      </p:sp>
    </p:spTree>
    <p:extLst>
      <p:ext uri="{BB962C8B-B14F-4D97-AF65-F5344CB8AC3E}">
        <p14:creationId xmlns:p14="http://schemas.microsoft.com/office/powerpoint/2010/main" val="69424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Rectangle 4">
            <a:extLst>
              <a:ext uri="{FF2B5EF4-FFF2-40B4-BE49-F238E27FC236}">
                <a16:creationId xmlns:a16="http://schemas.microsoft.com/office/drawing/2014/main" id="{E9061E1D-88FB-91DA-7679-C1000564766D}"/>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A90A496E-2ECE-8DE7-181A-0383B0EA4F0C}"/>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58AAC4DD-4613-B2EB-11F0-048DCDA6C29B}"/>
              </a:ext>
            </a:extLst>
          </p:cNvPr>
          <p:cNvSpPr>
            <a:spLocks noGrp="1" noChangeArrowheads="1"/>
          </p:cNvSpPr>
          <p:nvPr>
            <p:ph type="sldNum" sz="quarter" idx="12"/>
          </p:nvPr>
        </p:nvSpPr>
        <p:spPr>
          <a:ln/>
        </p:spPr>
        <p:txBody>
          <a:bodyPr/>
          <a:lstStyle>
            <a:lvl1pPr>
              <a:defRPr/>
            </a:lvl1pPr>
          </a:lstStyle>
          <a:p>
            <a:fld id="{287F0655-79C7-9B4C-8231-D7CCEF2BEFF4}" type="slidenum">
              <a:rPr lang="fr-FR" altLang="en-GR"/>
              <a:pPr/>
              <a:t>‹#›</a:t>
            </a:fld>
            <a:endParaRPr lang="fr-FR" altLang="en-GR"/>
          </a:p>
        </p:txBody>
      </p:sp>
    </p:spTree>
    <p:extLst>
      <p:ext uri="{BB962C8B-B14F-4D97-AF65-F5344CB8AC3E}">
        <p14:creationId xmlns:p14="http://schemas.microsoft.com/office/powerpoint/2010/main" val="360654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
        <p:nvSpPr>
          <p:cNvPr id="4" name="Rectangle 4">
            <a:extLst>
              <a:ext uri="{FF2B5EF4-FFF2-40B4-BE49-F238E27FC236}">
                <a16:creationId xmlns:a16="http://schemas.microsoft.com/office/drawing/2014/main" id="{D6A6B498-DB50-A8AC-1DC1-70CEFA2342C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35A0C110-9D85-FCD7-0423-EE7123D42726}"/>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BB0676AD-297C-2399-997B-0267934F59D5}"/>
              </a:ext>
            </a:extLst>
          </p:cNvPr>
          <p:cNvSpPr>
            <a:spLocks noGrp="1" noChangeArrowheads="1"/>
          </p:cNvSpPr>
          <p:nvPr>
            <p:ph type="sldNum" sz="quarter" idx="12"/>
          </p:nvPr>
        </p:nvSpPr>
        <p:spPr>
          <a:ln/>
        </p:spPr>
        <p:txBody>
          <a:bodyPr/>
          <a:lstStyle>
            <a:lvl1pPr>
              <a:defRPr/>
            </a:lvl1pPr>
          </a:lstStyle>
          <a:p>
            <a:fld id="{8EA6D14C-9659-0447-AFB9-151E2D8F2CA5}" type="slidenum">
              <a:rPr lang="fr-FR" altLang="en-GR"/>
              <a:pPr/>
              <a:t>‹#›</a:t>
            </a:fld>
            <a:endParaRPr lang="fr-FR" altLang="en-GR"/>
          </a:p>
        </p:txBody>
      </p:sp>
    </p:spTree>
    <p:extLst>
      <p:ext uri="{BB962C8B-B14F-4D97-AF65-F5344CB8AC3E}">
        <p14:creationId xmlns:p14="http://schemas.microsoft.com/office/powerpoint/2010/main" val="24154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Rectangle 4">
            <a:extLst>
              <a:ext uri="{FF2B5EF4-FFF2-40B4-BE49-F238E27FC236}">
                <a16:creationId xmlns:a16="http://schemas.microsoft.com/office/drawing/2014/main" id="{C9E8700C-0EC5-2356-1F71-0B581AC0B026}"/>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3F043E08-9F0C-7483-91C5-54800DDF60EC}"/>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80351112-12B3-A812-E289-5137E43A3B21}"/>
              </a:ext>
            </a:extLst>
          </p:cNvPr>
          <p:cNvSpPr>
            <a:spLocks noGrp="1" noChangeArrowheads="1"/>
          </p:cNvSpPr>
          <p:nvPr>
            <p:ph type="sldNum" sz="quarter" idx="12"/>
          </p:nvPr>
        </p:nvSpPr>
        <p:spPr>
          <a:ln/>
        </p:spPr>
        <p:txBody>
          <a:bodyPr/>
          <a:lstStyle>
            <a:lvl1pPr>
              <a:defRPr/>
            </a:lvl1pPr>
          </a:lstStyle>
          <a:p>
            <a:fld id="{02193AFC-F42A-7F41-A2E5-C89E0A36F8D1}" type="slidenum">
              <a:rPr lang="fr-FR" altLang="en-GR"/>
              <a:pPr/>
              <a:t>‹#›</a:t>
            </a:fld>
            <a:endParaRPr lang="fr-FR" altLang="en-GR"/>
          </a:p>
        </p:txBody>
      </p:sp>
    </p:spTree>
    <p:extLst>
      <p:ext uri="{BB962C8B-B14F-4D97-AF65-F5344CB8AC3E}">
        <p14:creationId xmlns:p14="http://schemas.microsoft.com/office/powerpoint/2010/main" val="127466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7" name="Rectangle 4">
            <a:extLst>
              <a:ext uri="{FF2B5EF4-FFF2-40B4-BE49-F238E27FC236}">
                <a16:creationId xmlns:a16="http://schemas.microsoft.com/office/drawing/2014/main" id="{A9F5F926-F3B8-6AB0-BDB5-CD52CCB90FED}"/>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B8C8FF3F-B90B-41AB-D79D-1FAEA7C11CD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CC558B4B-82E7-75C6-A21E-706D1BD1904F}"/>
              </a:ext>
            </a:extLst>
          </p:cNvPr>
          <p:cNvSpPr>
            <a:spLocks noGrp="1" noChangeArrowheads="1"/>
          </p:cNvSpPr>
          <p:nvPr>
            <p:ph type="sldNum" sz="quarter" idx="12"/>
          </p:nvPr>
        </p:nvSpPr>
        <p:spPr>
          <a:ln/>
        </p:spPr>
        <p:txBody>
          <a:bodyPr/>
          <a:lstStyle>
            <a:lvl1pPr>
              <a:defRPr/>
            </a:lvl1pPr>
          </a:lstStyle>
          <a:p>
            <a:fld id="{F388D35E-503A-BB4A-BE8B-0D253C3BEEB0}" type="slidenum">
              <a:rPr lang="fr-FR" altLang="en-GR"/>
              <a:pPr/>
              <a:t>‹#›</a:t>
            </a:fld>
            <a:endParaRPr lang="fr-FR" altLang="en-GR"/>
          </a:p>
        </p:txBody>
      </p:sp>
    </p:spTree>
    <p:extLst>
      <p:ext uri="{BB962C8B-B14F-4D97-AF65-F5344CB8AC3E}">
        <p14:creationId xmlns:p14="http://schemas.microsoft.com/office/powerpoint/2010/main" val="161955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Rectangle 4">
            <a:extLst>
              <a:ext uri="{FF2B5EF4-FFF2-40B4-BE49-F238E27FC236}">
                <a16:creationId xmlns:a16="http://schemas.microsoft.com/office/drawing/2014/main" id="{106822F6-7959-6BC1-E96E-02D824B8FEE9}"/>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1E970DB5-D36D-04EE-ECA8-8A18ED430129}"/>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15BCAF24-22B0-1594-8380-F87573041006}"/>
              </a:ext>
            </a:extLst>
          </p:cNvPr>
          <p:cNvSpPr>
            <a:spLocks noGrp="1" noChangeArrowheads="1"/>
          </p:cNvSpPr>
          <p:nvPr>
            <p:ph type="sldNum" sz="quarter" idx="12"/>
          </p:nvPr>
        </p:nvSpPr>
        <p:spPr>
          <a:ln/>
        </p:spPr>
        <p:txBody>
          <a:bodyPr/>
          <a:lstStyle>
            <a:lvl1pPr>
              <a:defRPr/>
            </a:lvl1pPr>
          </a:lstStyle>
          <a:p>
            <a:fld id="{3E58424B-9192-0144-855B-5DBF0D8E3E01}" type="slidenum">
              <a:rPr lang="fr-FR" altLang="en-GR"/>
              <a:pPr/>
              <a:t>‹#›</a:t>
            </a:fld>
            <a:endParaRPr lang="fr-FR" altLang="en-GR"/>
          </a:p>
        </p:txBody>
      </p:sp>
    </p:spTree>
    <p:extLst>
      <p:ext uri="{BB962C8B-B14F-4D97-AF65-F5344CB8AC3E}">
        <p14:creationId xmlns:p14="http://schemas.microsoft.com/office/powerpoint/2010/main" val="348594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29668F-D1A1-1053-DC3D-2A3523D0D1EA}"/>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F00E4DF9-51EC-0F88-FD28-344599139A6C}"/>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BC7781BE-0A4E-1B14-D864-02F82D58F874}"/>
              </a:ext>
            </a:extLst>
          </p:cNvPr>
          <p:cNvSpPr>
            <a:spLocks noGrp="1" noChangeArrowheads="1"/>
          </p:cNvSpPr>
          <p:nvPr>
            <p:ph type="sldNum" sz="quarter" idx="12"/>
          </p:nvPr>
        </p:nvSpPr>
        <p:spPr>
          <a:ln/>
        </p:spPr>
        <p:txBody>
          <a:bodyPr/>
          <a:lstStyle>
            <a:lvl1pPr>
              <a:defRPr/>
            </a:lvl1pPr>
          </a:lstStyle>
          <a:p>
            <a:fld id="{53E2D088-5BBD-5C4B-978C-5E011478E2D6}" type="slidenum">
              <a:rPr lang="fr-FR" altLang="en-GR"/>
              <a:pPr/>
              <a:t>‹#›</a:t>
            </a:fld>
            <a:endParaRPr lang="fr-FR" altLang="en-GR"/>
          </a:p>
        </p:txBody>
      </p:sp>
    </p:spTree>
    <p:extLst>
      <p:ext uri="{BB962C8B-B14F-4D97-AF65-F5344CB8AC3E}">
        <p14:creationId xmlns:p14="http://schemas.microsoft.com/office/powerpoint/2010/main" val="321120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Rectangle 4">
            <a:extLst>
              <a:ext uri="{FF2B5EF4-FFF2-40B4-BE49-F238E27FC236}">
                <a16:creationId xmlns:a16="http://schemas.microsoft.com/office/drawing/2014/main" id="{4AA1855A-DB24-5BC8-4EF6-56892DBC44E5}"/>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2F0B954F-C2B4-DD2B-A8F9-2CF104474CE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CAB3D204-FE59-F968-1DDF-27881AA87763}"/>
              </a:ext>
            </a:extLst>
          </p:cNvPr>
          <p:cNvSpPr>
            <a:spLocks noGrp="1" noChangeArrowheads="1"/>
          </p:cNvSpPr>
          <p:nvPr>
            <p:ph type="sldNum" sz="quarter" idx="12"/>
          </p:nvPr>
        </p:nvSpPr>
        <p:spPr>
          <a:ln/>
        </p:spPr>
        <p:txBody>
          <a:bodyPr/>
          <a:lstStyle>
            <a:lvl1pPr>
              <a:defRPr/>
            </a:lvl1pPr>
          </a:lstStyle>
          <a:p>
            <a:fld id="{63D78DDA-F5AF-6344-896C-9BB4A28A195B}" type="slidenum">
              <a:rPr lang="fr-FR" altLang="en-GR"/>
              <a:pPr/>
              <a:t>‹#›</a:t>
            </a:fld>
            <a:endParaRPr lang="fr-FR" altLang="en-GR"/>
          </a:p>
        </p:txBody>
      </p:sp>
    </p:spTree>
    <p:extLst>
      <p:ext uri="{BB962C8B-B14F-4D97-AF65-F5344CB8AC3E}">
        <p14:creationId xmlns:p14="http://schemas.microsoft.com/office/powerpoint/2010/main" val="410396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Rectangle 4">
            <a:extLst>
              <a:ext uri="{FF2B5EF4-FFF2-40B4-BE49-F238E27FC236}">
                <a16:creationId xmlns:a16="http://schemas.microsoft.com/office/drawing/2014/main" id="{3685B3CB-FEA3-E505-3C34-55D6231CE0D4}"/>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6FACA3C3-4B22-BAAA-6B4A-865618A49E4A}"/>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1ADB0DA6-F864-6D9A-282C-4A8A5D35290A}"/>
              </a:ext>
            </a:extLst>
          </p:cNvPr>
          <p:cNvSpPr>
            <a:spLocks noGrp="1" noChangeArrowheads="1"/>
          </p:cNvSpPr>
          <p:nvPr>
            <p:ph type="sldNum" sz="quarter" idx="12"/>
          </p:nvPr>
        </p:nvSpPr>
        <p:spPr>
          <a:ln/>
        </p:spPr>
        <p:txBody>
          <a:bodyPr/>
          <a:lstStyle>
            <a:lvl1pPr>
              <a:defRPr/>
            </a:lvl1pPr>
          </a:lstStyle>
          <a:p>
            <a:fld id="{487DF65C-CCC8-B640-BEBF-A33D5676DE0A}" type="slidenum">
              <a:rPr lang="fr-FR" altLang="en-GR"/>
              <a:pPr/>
              <a:t>‹#›</a:t>
            </a:fld>
            <a:endParaRPr lang="fr-FR" altLang="en-GR"/>
          </a:p>
        </p:txBody>
      </p:sp>
    </p:spTree>
    <p:extLst>
      <p:ext uri="{BB962C8B-B14F-4D97-AF65-F5344CB8AC3E}">
        <p14:creationId xmlns:p14="http://schemas.microsoft.com/office/powerpoint/2010/main" val="396802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7A0DB4A-7954-34B6-AD62-9B683769338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GR"/>
              <a:t>Cliquez et modifiez le titre</a:t>
            </a:r>
          </a:p>
        </p:txBody>
      </p:sp>
      <p:sp>
        <p:nvSpPr>
          <p:cNvPr id="1027" name="Rectangle 3">
            <a:extLst>
              <a:ext uri="{FF2B5EF4-FFF2-40B4-BE49-F238E27FC236}">
                <a16:creationId xmlns:a16="http://schemas.microsoft.com/office/drawing/2014/main" id="{7659CE87-9F66-985B-AA8C-09FEFF6C734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GR"/>
              <a:t>Cliquez pour modifier les styles du texte du masque</a:t>
            </a:r>
          </a:p>
          <a:p>
            <a:pPr lvl="1"/>
            <a:r>
              <a:rPr lang="fr-FR" altLang="en-GR"/>
              <a:t>Deuxième niveau</a:t>
            </a:r>
          </a:p>
          <a:p>
            <a:pPr lvl="2"/>
            <a:r>
              <a:rPr lang="fr-FR" altLang="en-GR"/>
              <a:t>Troisième niveau</a:t>
            </a:r>
          </a:p>
          <a:p>
            <a:pPr lvl="3"/>
            <a:r>
              <a:rPr lang="fr-FR" altLang="en-GR"/>
              <a:t>Quatrième niveau</a:t>
            </a:r>
          </a:p>
          <a:p>
            <a:pPr lvl="4"/>
            <a:r>
              <a:rPr lang="fr-FR" altLang="en-GR"/>
              <a:t>Cinquième niveau</a:t>
            </a:r>
          </a:p>
        </p:txBody>
      </p:sp>
      <p:sp>
        <p:nvSpPr>
          <p:cNvPr id="1028" name="Rectangle 4">
            <a:extLst>
              <a:ext uri="{FF2B5EF4-FFF2-40B4-BE49-F238E27FC236}">
                <a16:creationId xmlns:a16="http://schemas.microsoft.com/office/drawing/2014/main" id="{15D3127B-8FE4-2F7F-618F-67438AC6EF89}"/>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fr-FR"/>
          </a:p>
        </p:txBody>
      </p:sp>
      <p:sp>
        <p:nvSpPr>
          <p:cNvPr id="1029" name="Rectangle 5">
            <a:extLst>
              <a:ext uri="{FF2B5EF4-FFF2-40B4-BE49-F238E27FC236}">
                <a16:creationId xmlns:a16="http://schemas.microsoft.com/office/drawing/2014/main" id="{86BA7DF6-AB51-8931-29CB-D38F48DB14C1}"/>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fr-FR"/>
          </a:p>
        </p:txBody>
      </p:sp>
      <p:sp>
        <p:nvSpPr>
          <p:cNvPr id="1030" name="Rectangle 6">
            <a:extLst>
              <a:ext uri="{FF2B5EF4-FFF2-40B4-BE49-F238E27FC236}">
                <a16:creationId xmlns:a16="http://schemas.microsoft.com/office/drawing/2014/main" id="{1FCE6FD3-76EE-FB9D-DE4C-F9A55B30F530}"/>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5B680C8A-C228-7240-AF4E-7CFFCD676AE4}" type="slidenum">
              <a:rPr lang="fr-FR" altLang="en-GR"/>
              <a:pPr/>
              <a:t>‹#›</a:t>
            </a:fld>
            <a:endParaRPr lang="fr-FR" altLang="en-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3">
            <a:extLst>
              <a:ext uri="{FF2B5EF4-FFF2-40B4-BE49-F238E27FC236}">
                <a16:creationId xmlns:a16="http://schemas.microsoft.com/office/drawing/2014/main" id="{CD5A21F6-77BA-059A-7D2C-5643433ACBEB}"/>
              </a:ext>
            </a:extLst>
          </p:cNvPr>
          <p:cNvSpPr txBox="1">
            <a:spLocks noChangeArrowheads="1"/>
          </p:cNvSpPr>
          <p:nvPr/>
        </p:nvSpPr>
        <p:spPr bwMode="auto">
          <a:xfrm>
            <a:off x="395288" y="2781300"/>
            <a:ext cx="5360987"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3200" i="1">
                <a:solidFill>
                  <a:srgbClr val="7AA2FF"/>
                </a:solidFill>
                <a:latin typeface="Verdana" panose="020B0604030504040204" pitchFamily="34" charset="0"/>
              </a:rPr>
              <a:t>Το ξύλο ως δομικό υλικό </a:t>
            </a:r>
            <a:endParaRPr lang="fr-FR" altLang="en-GR" sz="3200">
              <a:solidFill>
                <a:srgbClr val="7AA2FF"/>
              </a:solidFill>
              <a:latin typeface="Verdana" panose="020B0604030504040204" pitchFamily="34" charset="0"/>
            </a:endParaRPr>
          </a:p>
        </p:txBody>
      </p:sp>
      <p:sp>
        <p:nvSpPr>
          <p:cNvPr id="15362" name="Rectangle 14">
            <a:extLst>
              <a:ext uri="{FF2B5EF4-FFF2-40B4-BE49-F238E27FC236}">
                <a16:creationId xmlns:a16="http://schemas.microsoft.com/office/drawing/2014/main" id="{F9A4DF27-3E8A-6AEC-B9F5-20F145B0B4DE}"/>
              </a:ext>
            </a:extLst>
          </p:cNvPr>
          <p:cNvSpPr>
            <a:spLocks noChangeArrowheads="1"/>
          </p:cNvSpPr>
          <p:nvPr/>
        </p:nvSpPr>
        <p:spPr bwMode="auto">
          <a:xfrm>
            <a:off x="3995738" y="3357563"/>
            <a:ext cx="1524000" cy="24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chemeClr val="bg1"/>
                </a:solidFill>
                <a:latin typeface="Verdana" panose="020B0604030504040204" pitchFamily="34" charset="0"/>
              </a:rPr>
              <a:t>Nicolas REMY </a:t>
            </a:r>
            <a:r>
              <a:rPr lang="en-US" altLang="en-GR" sz="1000" i="1">
                <a:solidFill>
                  <a:schemeClr val="bg1"/>
                </a:solidFill>
                <a:latin typeface="Verdana" panose="020B0604030504040204" pitchFamily="34" charset="0"/>
              </a:rPr>
              <a:t>–</a:t>
            </a:r>
            <a:r>
              <a:rPr lang="fr-FR" altLang="en-GR" sz="1000" i="1">
                <a:solidFill>
                  <a:schemeClr val="bg1"/>
                </a:solidFill>
                <a:latin typeface="Verdana" panose="020B0604030504040204" pitchFamily="34" charset="0"/>
              </a:rPr>
              <a:t> </a:t>
            </a:r>
            <a:r>
              <a:rPr lang="el-GR" altLang="en-GR" sz="1000" i="1">
                <a:solidFill>
                  <a:schemeClr val="bg1"/>
                </a:solidFill>
                <a:latin typeface="Verdana" panose="020B0604030504040204" pitchFamily="34" charset="0"/>
              </a:rPr>
              <a:t>ΤΑΜ</a:t>
            </a:r>
            <a:endParaRPr lang="fr-FR" altLang="en-GR" sz="1000" i="1">
              <a:solidFill>
                <a:schemeClr val="bg1"/>
              </a:solidFill>
              <a:latin typeface="Verdana" panose="020B0604030504040204" pitchFamily="34" charset="0"/>
            </a:endParaRPr>
          </a:p>
        </p:txBody>
      </p:sp>
      <p:sp>
        <p:nvSpPr>
          <p:cNvPr id="15363" name="Text Box 18">
            <a:extLst>
              <a:ext uri="{FF2B5EF4-FFF2-40B4-BE49-F238E27FC236}">
                <a16:creationId xmlns:a16="http://schemas.microsoft.com/office/drawing/2014/main" id="{776C7186-2E3E-B54B-206F-E2322E11E3B3}"/>
              </a:ext>
            </a:extLst>
          </p:cNvPr>
          <p:cNvSpPr txBox="1">
            <a:spLocks noChangeArrowheads="1"/>
          </p:cNvSpPr>
          <p:nvPr/>
        </p:nvSpPr>
        <p:spPr bwMode="auto">
          <a:xfrm rot="-10636">
            <a:off x="2133600" y="5105400"/>
            <a:ext cx="3732213" cy="67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fr-FR" altLang="en-GR" sz="1000">
                <a:solidFill>
                  <a:schemeClr val="bg1"/>
                </a:solidFill>
              </a:rPr>
              <a:t>Peter Zumthor</a:t>
            </a:r>
          </a:p>
          <a:p>
            <a:pPr algn="r"/>
            <a:r>
              <a:rPr lang="fr-FR" altLang="en-GR" sz="1000">
                <a:solidFill>
                  <a:schemeClr val="bg1"/>
                </a:solidFill>
              </a:rPr>
              <a:t>Pavillon Suisse à l</a:t>
            </a:r>
            <a:r>
              <a:rPr lang="ja-JP" altLang="fr-FR" sz="1000">
                <a:solidFill>
                  <a:schemeClr val="bg1"/>
                </a:solidFill>
              </a:rPr>
              <a:t>’</a:t>
            </a:r>
            <a:r>
              <a:rPr lang="fr-FR" altLang="ja-JP" sz="1000">
                <a:solidFill>
                  <a:schemeClr val="bg1"/>
                </a:solidFill>
              </a:rPr>
              <a:t>exposition universelle de Hambourg</a:t>
            </a:r>
          </a:p>
          <a:p>
            <a:pPr algn="r"/>
            <a:r>
              <a:rPr lang="fr-FR" altLang="en-GR" sz="1000">
                <a:solidFill>
                  <a:schemeClr val="bg1"/>
                </a:solidFill>
              </a:rPr>
              <a:t>Techniques et Architecture n°479</a:t>
            </a:r>
          </a:p>
          <a:p>
            <a:pPr algn="r"/>
            <a:endParaRPr lang="fr-FR" altLang="en-GR" sz="800">
              <a:solidFill>
                <a:schemeClr val="bg1"/>
              </a:solidFill>
            </a:endParaRPr>
          </a:p>
        </p:txBody>
      </p:sp>
      <p:pic>
        <p:nvPicPr>
          <p:cNvPr id="15364" name="Picture 23" descr="IMG_1497">
            <a:extLst>
              <a:ext uri="{FF2B5EF4-FFF2-40B4-BE49-F238E27FC236}">
                <a16:creationId xmlns:a16="http://schemas.microsoft.com/office/drawing/2014/main" id="{300062C6-2EFA-990B-8C44-99348B562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69"/>
          <a:stretch>
            <a:fillRect/>
          </a:stretch>
        </p:blipFill>
        <p:spPr bwMode="auto">
          <a:xfrm>
            <a:off x="5867400" y="0"/>
            <a:ext cx="327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a:extLst>
              <a:ext uri="{FF2B5EF4-FFF2-40B4-BE49-F238E27FC236}">
                <a16:creationId xmlns:a16="http://schemas.microsoft.com/office/drawing/2014/main" id="{4031310D-185B-F16D-5DB0-7567928B3441}"/>
              </a:ext>
            </a:extLst>
          </p:cNvPr>
          <p:cNvSpPr txBox="1">
            <a:spLocks noChangeArrowheads="1"/>
          </p:cNvSpPr>
          <p:nvPr/>
        </p:nvSpPr>
        <p:spPr bwMode="auto">
          <a:xfrm>
            <a:off x="838200" y="349250"/>
            <a:ext cx="44386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3</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φυσικές ιδιότητες</a:t>
            </a:r>
            <a:endParaRPr lang="fr-FR" altLang="en-GR">
              <a:solidFill>
                <a:srgbClr val="7AA2FF"/>
              </a:solidFill>
            </a:endParaRPr>
          </a:p>
        </p:txBody>
      </p:sp>
      <p:sp>
        <p:nvSpPr>
          <p:cNvPr id="33794" name="Rectangle 3">
            <a:extLst>
              <a:ext uri="{FF2B5EF4-FFF2-40B4-BE49-F238E27FC236}">
                <a16:creationId xmlns:a16="http://schemas.microsoft.com/office/drawing/2014/main" id="{40A7CCCF-4AB5-A6B9-252A-F243704CBE81}"/>
              </a:ext>
            </a:extLst>
          </p:cNvPr>
          <p:cNvSpPr>
            <a:spLocks noChangeArrowheads="1"/>
          </p:cNvSpPr>
          <p:nvPr/>
        </p:nvSpPr>
        <p:spPr bwMode="auto">
          <a:xfrm>
            <a:off x="900113" y="1196975"/>
            <a:ext cx="7400925" cy="307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endParaRPr lang="fr-FR" altLang="en-GR" sz="1400" i="1">
              <a:solidFill>
                <a:schemeClr val="bg1"/>
              </a:solidFill>
            </a:endParaRPr>
          </a:p>
          <a:p>
            <a:pPr algn="just"/>
            <a:r>
              <a:rPr lang="el-GR" altLang="en-GR" sz="2000" i="1">
                <a:solidFill>
                  <a:schemeClr val="folHlink"/>
                </a:solidFill>
              </a:rPr>
              <a:t>Ποσοστό περιεχομένης υγρασίας</a:t>
            </a:r>
            <a:endParaRPr lang="fr-FR" altLang="en-GR" sz="2000" i="1">
              <a:solidFill>
                <a:schemeClr val="folHlink"/>
              </a:solidFill>
            </a:endParaRPr>
          </a:p>
          <a:p>
            <a:pPr algn="just"/>
            <a:endParaRPr lang="fr-FR" altLang="en-GR" sz="2000" i="1">
              <a:solidFill>
                <a:schemeClr val="folHlink"/>
              </a:solidFill>
            </a:endParaRPr>
          </a:p>
          <a:p>
            <a:pPr algn="just"/>
            <a:endParaRPr lang="fr-FR" altLang="en-GR" sz="1400" i="1">
              <a:solidFill>
                <a:schemeClr val="bg1"/>
              </a:solidFill>
            </a:endParaRPr>
          </a:p>
          <a:p>
            <a:pPr algn="just"/>
            <a:r>
              <a:rPr lang="fr-FR" altLang="en-GR" sz="1400" i="1">
                <a:solidFill>
                  <a:schemeClr val="bg1"/>
                </a:solidFill>
              </a:rPr>
              <a:t>&lt;13%		</a:t>
            </a:r>
            <a:r>
              <a:rPr lang="el-GR" altLang="en-GR" sz="1400" i="1">
                <a:solidFill>
                  <a:srgbClr val="FF6600"/>
                </a:solidFill>
              </a:rPr>
              <a:t>εσωτερική κατασκευή</a:t>
            </a:r>
            <a:endParaRPr lang="fr-FR" altLang="en-GR" sz="1400" i="1">
              <a:solidFill>
                <a:srgbClr val="FF6600"/>
              </a:solidFill>
            </a:endParaRPr>
          </a:p>
          <a:p>
            <a:pPr algn="just"/>
            <a:endParaRPr lang="fr-FR" altLang="en-GR" sz="1400" i="1">
              <a:solidFill>
                <a:schemeClr val="bg1"/>
              </a:solidFill>
            </a:endParaRPr>
          </a:p>
          <a:p>
            <a:pPr algn="just"/>
            <a:r>
              <a:rPr lang="fr-FR" altLang="en-GR" sz="1400" i="1">
                <a:solidFill>
                  <a:schemeClr val="bg1"/>
                </a:solidFill>
              </a:rPr>
              <a:t>13-17%	 	</a:t>
            </a:r>
            <a:r>
              <a:rPr lang="el-GR" altLang="en-GR" sz="1400" i="1">
                <a:solidFill>
                  <a:schemeClr val="bg1"/>
                </a:solidFill>
              </a:rPr>
              <a:t>Ξυλουργικές</a:t>
            </a:r>
            <a:endParaRPr lang="fr-FR" altLang="en-GR" sz="1400" i="1">
              <a:solidFill>
                <a:schemeClr val="bg1"/>
              </a:solidFill>
            </a:endParaRPr>
          </a:p>
          <a:p>
            <a:pPr algn="just"/>
            <a:endParaRPr lang="fr-FR" altLang="en-GR" sz="1400" i="1">
              <a:solidFill>
                <a:schemeClr val="bg1"/>
              </a:solidFill>
            </a:endParaRPr>
          </a:p>
          <a:p>
            <a:pPr algn="just"/>
            <a:r>
              <a:rPr lang="fr-FR" altLang="en-GR" sz="1400" i="1">
                <a:solidFill>
                  <a:schemeClr val="bg1"/>
                </a:solidFill>
              </a:rPr>
              <a:t>18-22%		</a:t>
            </a:r>
            <a:r>
              <a:rPr lang="el-GR" altLang="en-GR" sz="1400" i="1">
                <a:solidFill>
                  <a:srgbClr val="FF6600"/>
                </a:solidFill>
              </a:rPr>
              <a:t>εξωτερική κατασκευή</a:t>
            </a:r>
            <a:endParaRPr lang="fr-FR" altLang="en-GR" sz="1400" i="1">
              <a:solidFill>
                <a:srgbClr val="FF6600"/>
              </a:solidFill>
            </a:endParaRPr>
          </a:p>
          <a:p>
            <a:pPr algn="just"/>
            <a:endParaRPr lang="fr-FR" altLang="en-GR" sz="1400" i="1">
              <a:solidFill>
                <a:schemeClr val="bg1"/>
              </a:solidFill>
            </a:endParaRPr>
          </a:p>
          <a:p>
            <a:pPr algn="just"/>
            <a:r>
              <a:rPr lang="fr-FR" altLang="en-GR" sz="1400" i="1">
                <a:solidFill>
                  <a:schemeClr val="bg1"/>
                </a:solidFill>
              </a:rPr>
              <a:t>23 </a:t>
            </a:r>
            <a:r>
              <a:rPr lang="en-US" altLang="en-GR" sz="1400" i="1">
                <a:solidFill>
                  <a:schemeClr val="bg1"/>
                </a:solidFill>
              </a:rPr>
              <a:t>–</a:t>
            </a:r>
            <a:r>
              <a:rPr lang="fr-FR" altLang="en-GR" sz="1400" i="1">
                <a:solidFill>
                  <a:schemeClr val="bg1"/>
                </a:solidFill>
              </a:rPr>
              <a:t> 30 %		</a:t>
            </a:r>
            <a:r>
              <a:rPr lang="el-GR" altLang="en-GR" sz="1400" i="1">
                <a:solidFill>
                  <a:schemeClr val="bg1"/>
                </a:solidFill>
              </a:rPr>
              <a:t>κατασκευή που εκτίθεται στο νερό</a:t>
            </a:r>
            <a:endParaRPr lang="fr-FR" altLang="en-GR" sz="1400" i="1">
              <a:solidFill>
                <a:schemeClr val="bg1"/>
              </a:solidFill>
            </a:endParaRPr>
          </a:p>
          <a:p>
            <a:pPr algn="just"/>
            <a:endParaRPr lang="fr-FR" altLang="en-GR" sz="1400" i="1">
              <a:solidFill>
                <a:schemeClr val="bg1"/>
              </a:solidFill>
            </a:endParaRPr>
          </a:p>
          <a:p>
            <a:pPr algn="just"/>
            <a:r>
              <a:rPr lang="fr-FR" altLang="en-GR" sz="1400" i="1">
                <a:solidFill>
                  <a:schemeClr val="bg1"/>
                </a:solidFill>
              </a:rPr>
              <a:t>&gt;30%		</a:t>
            </a:r>
            <a:r>
              <a:rPr lang="el-GR" altLang="en-GR" sz="1400" i="1">
                <a:solidFill>
                  <a:schemeClr val="bg1"/>
                </a:solidFill>
              </a:rPr>
              <a:t>υδραυλικές εργασίες</a:t>
            </a:r>
            <a:endParaRPr lang="fr-FR" altLang="en-GR" sz="1400" i="1">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a:extLst>
              <a:ext uri="{FF2B5EF4-FFF2-40B4-BE49-F238E27FC236}">
                <a16:creationId xmlns:a16="http://schemas.microsoft.com/office/drawing/2014/main" id="{1C38F931-A65B-1472-FFAC-A4126DC0FFB9}"/>
              </a:ext>
            </a:extLst>
          </p:cNvPr>
          <p:cNvSpPr txBox="1">
            <a:spLocks noChangeArrowheads="1"/>
          </p:cNvSpPr>
          <p:nvPr/>
        </p:nvSpPr>
        <p:spPr bwMode="auto">
          <a:xfrm>
            <a:off x="838200" y="349250"/>
            <a:ext cx="44386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3</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φυσικές ιδιότητες</a:t>
            </a:r>
            <a:endParaRPr lang="fr-FR" altLang="en-GR">
              <a:solidFill>
                <a:srgbClr val="7AA2FF"/>
              </a:solidFill>
            </a:endParaRPr>
          </a:p>
        </p:txBody>
      </p:sp>
      <p:sp>
        <p:nvSpPr>
          <p:cNvPr id="35842" name="Rectangle 3">
            <a:extLst>
              <a:ext uri="{FF2B5EF4-FFF2-40B4-BE49-F238E27FC236}">
                <a16:creationId xmlns:a16="http://schemas.microsoft.com/office/drawing/2014/main" id="{05DC12B9-7BC3-BE20-9FF7-295A2407BF00}"/>
              </a:ext>
            </a:extLst>
          </p:cNvPr>
          <p:cNvSpPr>
            <a:spLocks noChangeArrowheads="1"/>
          </p:cNvSpPr>
          <p:nvPr/>
        </p:nvSpPr>
        <p:spPr bwMode="auto">
          <a:xfrm>
            <a:off x="900113" y="1196975"/>
            <a:ext cx="7400925" cy="535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Αντοχές, μέτρα ελαστικότητας</a:t>
            </a:r>
            <a:endParaRPr lang="fr-FR" altLang="en-GR" sz="2000" i="1">
              <a:solidFill>
                <a:schemeClr val="folHlink"/>
              </a:solidFill>
            </a:endParaRPr>
          </a:p>
          <a:p>
            <a:r>
              <a:rPr lang="fr-FR" altLang="en-GR" sz="1400">
                <a:solidFill>
                  <a:srgbClr val="FFFFFF"/>
                </a:solidFill>
              </a:rPr>
              <a:t>. </a:t>
            </a:r>
            <a:r>
              <a:rPr lang="el-GR" altLang="en-GR" sz="1400">
                <a:solidFill>
                  <a:srgbClr val="FFFFFF"/>
                </a:solidFill>
              </a:rPr>
              <a:t>καθορίζονται, λόγω της ανισοτροπίας του υλικού στις διάφορες αυξητικές διευθύνσεις (παραλλήλως, καθέτως και υπό γωνία προς τις ίνες)</a:t>
            </a:r>
          </a:p>
          <a:p>
            <a:endParaRPr lang="el-GR" altLang="en-GR" sz="1400">
              <a:solidFill>
                <a:srgbClr val="FFFFFF"/>
              </a:solidFill>
            </a:endParaRPr>
          </a:p>
          <a:p>
            <a:r>
              <a:rPr lang="el-GR" altLang="en-GR" sz="1400">
                <a:solidFill>
                  <a:srgbClr val="FFFFFF"/>
                </a:solidFill>
              </a:rPr>
              <a:t>·      πολύ υψηλές εφελκυστικές και θλιπτικές αντοχές παραλλήλως προς τις ίνες (για μια μέση κατηγορία αντοχής κωνοφόρων</a:t>
            </a:r>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endParaRPr lang="fr-FR" altLang="en-GR" sz="1400">
              <a:solidFill>
                <a:srgbClr val="FFFFFF"/>
              </a:solidFill>
            </a:endParaRPr>
          </a:p>
          <a:p>
            <a:r>
              <a:rPr lang="el-GR" altLang="en-GR" sz="1400">
                <a:solidFill>
                  <a:srgbClr val="FFFFFF"/>
                </a:solidFill>
              </a:rPr>
              <a:t>·      η αντοχή σε εγκάρσιο προς τις ίνες εφελκυσμό είναι σχεδόν αμελητέα</a:t>
            </a:r>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      η αντοχή  σε διάτμηση παράλληλα στις ίνες είναι σημαντικά μικρότερη από την αντίστοιχη κάθετα στην διεύθυνση των ινών του ξύλου</a:t>
            </a:r>
          </a:p>
          <a:p>
            <a:endParaRPr lang="el-GR" altLang="en-GR" sz="1400">
              <a:solidFill>
                <a:srgbClr val="FFFFFF"/>
              </a:solidFill>
            </a:endParaRPr>
          </a:p>
          <a:p>
            <a:r>
              <a:rPr lang="el-GR" altLang="en-GR" sz="1400" i="1">
                <a:solidFill>
                  <a:schemeClr val="folHlink"/>
                </a:solidFill>
              </a:rPr>
              <a:t>................ Ανισοτροπία</a:t>
            </a:r>
          </a:p>
          <a:p>
            <a:endParaRPr lang="fr-FR" altLang="en-GR" sz="1400">
              <a:solidFill>
                <a:srgbClr val="FFFFFF"/>
              </a:solidFill>
            </a:endParaRPr>
          </a:p>
        </p:txBody>
      </p:sp>
      <p:sp>
        <p:nvSpPr>
          <p:cNvPr id="35843" name="Rectangle 7">
            <a:extLst>
              <a:ext uri="{FF2B5EF4-FFF2-40B4-BE49-F238E27FC236}">
                <a16:creationId xmlns:a16="http://schemas.microsoft.com/office/drawing/2014/main" id="{3F1BAF74-DB29-4293-B247-7053E790F628}"/>
              </a:ext>
            </a:extLst>
          </p:cNvPr>
          <p:cNvSpPr>
            <a:spLocks noChangeArrowheads="1"/>
          </p:cNvSpPr>
          <p:nvPr/>
        </p:nvSpPr>
        <p:spPr bwMode="auto">
          <a:xfrm>
            <a:off x="1547813" y="3213100"/>
            <a:ext cx="5697537" cy="175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ja-JP" sz="1200" i="1">
                <a:solidFill>
                  <a:srgbClr val="7AA2FF"/>
                </a:solidFill>
              </a:rPr>
              <a:t> </a:t>
            </a:r>
            <a:r>
              <a:rPr lang="el-GR" altLang="ja-JP" sz="1200" i="1">
                <a:solidFill>
                  <a:srgbClr val="7AA2FF"/>
                </a:solidFill>
              </a:rPr>
              <a:t>Αντοχή</a:t>
            </a:r>
            <a:r>
              <a:rPr lang="fr-FR" altLang="ja-JP" sz="1200" i="1">
                <a:solidFill>
                  <a:srgbClr val="7AA2FF"/>
                </a:solidFill>
              </a:rPr>
              <a:t>		</a:t>
            </a:r>
            <a:r>
              <a:rPr lang="el-GR" altLang="ja-JP" sz="1200" i="1">
                <a:solidFill>
                  <a:srgbClr val="7AA2FF"/>
                </a:solidFill>
              </a:rPr>
              <a:t>	παραλλήλως	</a:t>
            </a:r>
            <a:r>
              <a:rPr lang="fr-FR" altLang="ja-JP" sz="1200" i="1">
                <a:solidFill>
                  <a:srgbClr val="7AA2FF"/>
                </a:solidFill>
              </a:rPr>
              <a:t>	</a:t>
            </a:r>
            <a:r>
              <a:rPr lang="el-GR" altLang="ja-JP" sz="1200" i="1">
                <a:solidFill>
                  <a:srgbClr val="7AA2FF"/>
                </a:solidFill>
              </a:rPr>
              <a:t>εγκάρσια</a:t>
            </a:r>
            <a:endParaRPr lang="fr-FR" altLang="ja-JP" sz="1200" i="1">
              <a:solidFill>
                <a:srgbClr val="7AA2FF"/>
              </a:solidFill>
            </a:endParaRPr>
          </a:p>
          <a:p>
            <a:r>
              <a:rPr lang="fr-FR" altLang="ja-JP" sz="1200" i="1">
                <a:solidFill>
                  <a:schemeClr val="folHlink"/>
                </a:solidFill>
              </a:rPr>
              <a:t>EPICEA			</a:t>
            </a:r>
            <a:r>
              <a:rPr lang="el-GR" altLang="ja-JP" sz="1200" i="1">
                <a:solidFill>
                  <a:srgbClr val="7AA2FF"/>
                </a:solidFill>
              </a:rPr>
              <a:t>προς τις ίνες</a:t>
            </a:r>
            <a:r>
              <a:rPr lang="fr-FR" altLang="ja-JP" sz="1200" i="1">
                <a:solidFill>
                  <a:srgbClr val="7AA2FF"/>
                </a:solidFill>
              </a:rPr>
              <a:t>		</a:t>
            </a:r>
            <a:r>
              <a:rPr lang="el-GR" altLang="ja-JP" sz="1200" i="1">
                <a:solidFill>
                  <a:srgbClr val="7AA2FF"/>
                </a:solidFill>
              </a:rPr>
              <a:t>προς τις ίνες</a:t>
            </a:r>
            <a:endParaRPr lang="fr-FR" altLang="ja-JP" sz="1200" i="1">
              <a:solidFill>
                <a:schemeClr val="folHlink"/>
              </a:solidFill>
            </a:endParaRPr>
          </a:p>
          <a:p>
            <a:r>
              <a:rPr lang="fr-FR" altLang="ja-JP" sz="1200" i="1">
                <a:solidFill>
                  <a:srgbClr val="FF0000"/>
                </a:solidFill>
              </a:rPr>
              <a:t>(</a:t>
            </a:r>
            <a:r>
              <a:rPr lang="el-GR" altLang="ja-JP" sz="1200" i="1">
                <a:solidFill>
                  <a:srgbClr val="FF0000"/>
                </a:solidFill>
              </a:rPr>
              <a:t>ερυθρελάτη , πικέα</a:t>
            </a:r>
            <a:r>
              <a:rPr lang="fr-FR" altLang="ja-JP" sz="1200" i="1">
                <a:solidFill>
                  <a:schemeClr val="folHlink"/>
                </a:solidFill>
              </a:rPr>
              <a:t>)</a:t>
            </a:r>
            <a:r>
              <a:rPr lang="fr-FR" altLang="ja-JP" sz="1200" i="1">
                <a:solidFill>
                  <a:srgbClr val="7AA2FF"/>
                </a:solidFill>
              </a:rPr>
              <a:t>		</a:t>
            </a:r>
            <a:endParaRPr lang="fr-FR" altLang="ja-JP" sz="1200">
              <a:solidFill>
                <a:schemeClr val="bg1"/>
              </a:solidFill>
            </a:endParaRPr>
          </a:p>
          <a:p>
            <a:endParaRPr lang="fr-FR" altLang="en-GR" sz="1200">
              <a:solidFill>
                <a:schemeClr val="bg1"/>
              </a:solidFill>
            </a:endParaRPr>
          </a:p>
          <a:p>
            <a:r>
              <a:rPr lang="el-GR" altLang="en-GR" sz="1200">
                <a:solidFill>
                  <a:schemeClr val="bg1"/>
                </a:solidFill>
              </a:rPr>
              <a:t>Εφελκυσμός </a:t>
            </a:r>
            <a:r>
              <a:rPr lang="fr-FR" altLang="en-GR" sz="1200">
                <a:solidFill>
                  <a:schemeClr val="bg1"/>
                </a:solidFill>
              </a:rPr>
              <a:t>/Compression		11 N/mm</a:t>
            </a:r>
            <a:r>
              <a:rPr lang="fr-FR" altLang="en-GR" sz="1200" baseline="30000">
                <a:solidFill>
                  <a:schemeClr val="bg1"/>
                </a:solidFill>
              </a:rPr>
              <a:t>2</a:t>
            </a:r>
            <a:r>
              <a:rPr lang="fr-FR" altLang="en-GR" sz="1200">
                <a:solidFill>
                  <a:schemeClr val="bg1"/>
                </a:solidFill>
              </a:rPr>
              <a:t>		2,5 N/mm</a:t>
            </a:r>
            <a:r>
              <a:rPr lang="fr-FR" altLang="en-GR" sz="1200" baseline="30000">
                <a:solidFill>
                  <a:schemeClr val="bg1"/>
                </a:solidFill>
              </a:rPr>
              <a:t>2</a:t>
            </a:r>
            <a:endParaRPr lang="fr-FR" altLang="en-GR" sz="1200">
              <a:solidFill>
                <a:schemeClr val="bg1"/>
              </a:solidFill>
            </a:endParaRPr>
          </a:p>
          <a:p>
            <a:endParaRPr lang="fr-FR" altLang="en-GR" sz="1200">
              <a:solidFill>
                <a:schemeClr val="bg1"/>
              </a:solidFill>
            </a:endParaRPr>
          </a:p>
          <a:p>
            <a:r>
              <a:rPr lang="el-GR" altLang="en-GR" sz="1200">
                <a:solidFill>
                  <a:schemeClr val="bg1"/>
                </a:solidFill>
              </a:rPr>
              <a:t>Έλξη </a:t>
            </a:r>
            <a:r>
              <a:rPr lang="fr-FR" altLang="en-GR" sz="1200">
                <a:solidFill>
                  <a:schemeClr val="bg1"/>
                </a:solidFill>
              </a:rPr>
              <a:t>/ Traction		9 N/mm</a:t>
            </a:r>
            <a:r>
              <a:rPr lang="fr-FR" altLang="en-GR" sz="1200" baseline="30000">
                <a:solidFill>
                  <a:schemeClr val="bg1"/>
                </a:solidFill>
              </a:rPr>
              <a:t>2</a:t>
            </a:r>
            <a:r>
              <a:rPr lang="fr-FR" altLang="en-GR" sz="1200">
                <a:solidFill>
                  <a:schemeClr val="bg1"/>
                </a:solidFill>
              </a:rPr>
              <a:t>		0,05 N/mm</a:t>
            </a:r>
            <a:r>
              <a:rPr lang="fr-FR" altLang="en-GR" sz="1200" baseline="30000">
                <a:solidFill>
                  <a:schemeClr val="bg1"/>
                </a:solidFill>
              </a:rPr>
              <a:t>2</a:t>
            </a:r>
            <a:endParaRPr lang="fr-FR" altLang="en-GR" sz="1200">
              <a:solidFill>
                <a:schemeClr val="bg1"/>
              </a:solidFill>
            </a:endParaRPr>
          </a:p>
          <a:p>
            <a:endParaRPr lang="fr-FR" altLang="en-GR" sz="1200">
              <a:solidFill>
                <a:schemeClr val="bg1"/>
              </a:solidFill>
            </a:endParaRPr>
          </a:p>
          <a:p>
            <a:endParaRPr lang="fr-FR" altLang="en-GR" sz="12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a:extLst>
              <a:ext uri="{FF2B5EF4-FFF2-40B4-BE49-F238E27FC236}">
                <a16:creationId xmlns:a16="http://schemas.microsoft.com/office/drawing/2014/main" id="{FE73FA1C-81BC-485F-CF86-171BABDA9441}"/>
              </a:ext>
            </a:extLst>
          </p:cNvPr>
          <p:cNvSpPr txBox="1">
            <a:spLocks noChangeArrowheads="1"/>
          </p:cNvSpPr>
          <p:nvPr/>
        </p:nvSpPr>
        <p:spPr bwMode="auto">
          <a:xfrm>
            <a:off x="838200" y="349250"/>
            <a:ext cx="44386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3</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φυσικές ιδιότητες</a:t>
            </a:r>
            <a:endParaRPr lang="fr-FR" altLang="en-GR">
              <a:solidFill>
                <a:srgbClr val="7AA2FF"/>
              </a:solidFill>
            </a:endParaRPr>
          </a:p>
        </p:txBody>
      </p:sp>
      <p:sp>
        <p:nvSpPr>
          <p:cNvPr id="37890" name="Rectangle 3">
            <a:extLst>
              <a:ext uri="{FF2B5EF4-FFF2-40B4-BE49-F238E27FC236}">
                <a16:creationId xmlns:a16="http://schemas.microsoft.com/office/drawing/2014/main" id="{D46488FD-EA0F-6599-B4E2-845FD3BFDE21}"/>
              </a:ext>
            </a:extLst>
          </p:cNvPr>
          <p:cNvSpPr>
            <a:spLocks noChangeArrowheads="1"/>
          </p:cNvSpPr>
          <p:nvPr/>
        </p:nvSpPr>
        <p:spPr bwMode="auto">
          <a:xfrm>
            <a:off x="900113" y="981075"/>
            <a:ext cx="7400925" cy="449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Αντοχές, μέτρα ελαστικότητας</a:t>
            </a:r>
            <a:endParaRPr lang="fr-FR" altLang="en-GR" sz="2000" i="1">
              <a:solidFill>
                <a:schemeClr val="folHlink"/>
              </a:solidFill>
            </a:endParaRPr>
          </a:p>
          <a:p>
            <a:r>
              <a:rPr lang="el-GR" altLang="en-GR" sz="1400">
                <a:solidFill>
                  <a:srgbClr val="FFFFFF"/>
                </a:solidFill>
              </a:rPr>
              <a:t>·      το μέτρο ελαστικότητας του ξύλου είναι σχετικά μικρό (για μια μέση κατηγορία αντοχής κωνοφόρων, το μέσο μέτρο ελαστικότητας, Εξυλο , είναι </a:t>
            </a:r>
            <a:r>
              <a:rPr lang="el-GR" altLang="en-GR" sz="1400" baseline="-25000">
                <a:solidFill>
                  <a:srgbClr val="FFFFFF"/>
                </a:solidFill>
              </a:rPr>
              <a:t> </a:t>
            </a:r>
            <a:r>
              <a:rPr lang="el-GR" altLang="en-GR" sz="1400">
                <a:solidFill>
                  <a:srgbClr val="FFFFFF"/>
                </a:solidFill>
              </a:rPr>
              <a:t>της τάξεως των 10 GPa)</a:t>
            </a:r>
            <a:endParaRPr lang="fr-FR" altLang="en-GR" sz="1400">
              <a:solidFill>
                <a:srgbClr val="FFFFFF"/>
              </a:solidFill>
            </a:endParaRPr>
          </a:p>
          <a:p>
            <a:r>
              <a:rPr lang="fr-FR" altLang="en-GR" sz="1400">
                <a:solidFill>
                  <a:srgbClr val="FFFFFF"/>
                </a:solidFill>
              </a:rPr>
              <a:t>(Ebeton = 23 G</a:t>
            </a:r>
            <a:r>
              <a:rPr lang="en-US" altLang="en-GR" sz="1400">
                <a:solidFill>
                  <a:srgbClr val="FFFFFF"/>
                </a:solidFill>
              </a:rPr>
              <a:t>p</a:t>
            </a:r>
            <a:r>
              <a:rPr lang="fr-FR" altLang="en-GR" sz="1400">
                <a:solidFill>
                  <a:srgbClr val="FFFFFF"/>
                </a:solidFill>
              </a:rPr>
              <a:t>a, E</a:t>
            </a:r>
            <a:r>
              <a:rPr lang="el-GR" altLang="en-GR" sz="1400">
                <a:solidFill>
                  <a:srgbClr val="FFFFFF"/>
                </a:solidFill>
              </a:rPr>
              <a:t>χάλυβας </a:t>
            </a:r>
            <a:r>
              <a:rPr lang="fr-FR" altLang="en-GR" sz="1400">
                <a:solidFill>
                  <a:srgbClr val="FFFFFF"/>
                </a:solidFill>
              </a:rPr>
              <a:t>= 210 GPa)</a:t>
            </a:r>
          </a:p>
          <a:p>
            <a:endParaRPr lang="el-GR" altLang="en-GR" sz="1400">
              <a:solidFill>
                <a:srgbClr val="FFFFFF"/>
              </a:solidFill>
            </a:endParaRPr>
          </a:p>
          <a:p>
            <a:r>
              <a:rPr lang="el-GR" altLang="en-GR" sz="1400">
                <a:solidFill>
                  <a:srgbClr val="FFFFFF"/>
                </a:solidFill>
              </a:rPr>
              <a:t>·      μεγαλύτερη πυκνότητα συνεπάγεται αντίστοιχα μεγαλύτερες αντοχές του ξύλου χωρίς όμως να αποτελεί το κρισιμότερο παράγοντα καθορισμού τους</a:t>
            </a:r>
          </a:p>
          <a:p>
            <a:endParaRPr lang="el-GR" altLang="en-GR" sz="1400">
              <a:solidFill>
                <a:srgbClr val="FFFFFF"/>
              </a:solidFill>
            </a:endParaRPr>
          </a:p>
          <a:p>
            <a:r>
              <a:rPr lang="el-GR" altLang="en-GR" sz="1400">
                <a:solidFill>
                  <a:srgbClr val="FFFFFF"/>
                </a:solidFill>
              </a:rPr>
              <a:t>·      η ξήρανση, εφόσον δεν συνοδεύεται από παραμορφώσεις και ρηγματώσεις του ξύλου, βελτιώνει σε σημαντικό βαθμό τις μηχανικές ιδιότητες</a:t>
            </a:r>
            <a:endParaRPr lang="fr-FR" altLang="en-GR" sz="1400">
              <a:solidFill>
                <a:srgbClr val="FFFFFF"/>
              </a:solidFill>
            </a:endParaRPr>
          </a:p>
          <a:p>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      η δομική ξυλεία, όπως όλα τα δομικά υλικά, κατατάσσεται σε κατηγορίες αντοχών ανάλογα με το είδος (κωνοφόρα, πλατύφυλλα, συγκολλητή) και τις μηχανικές της ιδιότητες (</a:t>
            </a:r>
            <a:r>
              <a:rPr lang="el-GR" altLang="en-GR" sz="1400">
                <a:solidFill>
                  <a:srgbClr val="FF6600"/>
                </a:solidFill>
              </a:rPr>
              <a:t>ΕΝ 338</a:t>
            </a:r>
            <a:r>
              <a:rPr lang="el-GR" altLang="en-GR" sz="1400">
                <a:solidFill>
                  <a:srgbClr val="FFFFFF"/>
                </a:solidFill>
              </a:rPr>
              <a:t>). Η βαθμονομημένη δομική ξυλεία χαρακτηρίζεται με το γράμμα </a:t>
            </a:r>
            <a:r>
              <a:rPr lang="el-GR" altLang="en-GR" sz="1400">
                <a:solidFill>
                  <a:srgbClr val="FF6600"/>
                </a:solidFill>
              </a:rPr>
              <a:t>C</a:t>
            </a:r>
            <a:r>
              <a:rPr lang="el-GR" altLang="en-GR" sz="1400">
                <a:solidFill>
                  <a:srgbClr val="FFFFFF"/>
                </a:solidFill>
              </a:rPr>
              <a:t> (κωνοφόρα), </a:t>
            </a:r>
            <a:r>
              <a:rPr lang="el-GR" altLang="en-GR" sz="1400">
                <a:solidFill>
                  <a:srgbClr val="FF6600"/>
                </a:solidFill>
              </a:rPr>
              <a:t>D</a:t>
            </a:r>
            <a:r>
              <a:rPr lang="el-GR" altLang="en-GR" sz="1400">
                <a:solidFill>
                  <a:srgbClr val="FFFFFF"/>
                </a:solidFill>
              </a:rPr>
              <a:t> (πλατύφυλλα, φυλλοβόλα) και </a:t>
            </a:r>
            <a:r>
              <a:rPr lang="el-GR" altLang="en-GR" sz="1400">
                <a:solidFill>
                  <a:srgbClr val="FF6600"/>
                </a:solidFill>
              </a:rPr>
              <a:t>GL</a:t>
            </a:r>
            <a:r>
              <a:rPr lang="el-GR" altLang="en-GR" sz="1400">
                <a:solidFill>
                  <a:srgbClr val="FFFFFF"/>
                </a:solidFill>
              </a:rPr>
              <a:t> (συγκολλητή ξυλεία) ακολουθούμενο από την αντοχή σε κάμψη, σε MPa. π.χ., </a:t>
            </a:r>
            <a:r>
              <a:rPr lang="el-GR" altLang="en-GR" sz="1400">
                <a:solidFill>
                  <a:srgbClr val="FF6600"/>
                </a:solidFill>
              </a:rPr>
              <a:t>C24</a:t>
            </a:r>
            <a:r>
              <a:rPr lang="el-GR" altLang="en-GR" sz="1400">
                <a:solidFill>
                  <a:srgbClr val="FFFFFF"/>
                </a:solidFill>
              </a:rPr>
              <a:t> ή </a:t>
            </a:r>
            <a:r>
              <a:rPr lang="el-GR" altLang="en-GR" sz="1400">
                <a:solidFill>
                  <a:srgbClr val="FF6600"/>
                </a:solidFill>
              </a:rPr>
              <a:t>D40</a:t>
            </a:r>
          </a:p>
          <a:p>
            <a:endParaRPr lang="el-GR" altLang="en-GR" sz="1400">
              <a:solidFill>
                <a:srgbClr val="FFFFFF"/>
              </a:solidFill>
            </a:endParaRPr>
          </a:p>
          <a:p>
            <a:endParaRPr lang="el-GR" altLang="en-GR" sz="1400">
              <a:solidFill>
                <a:srgbClr val="FFFFFF"/>
              </a:solidFill>
            </a:endParaRPr>
          </a:p>
          <a:p>
            <a:endParaRPr lang="el-GR" altLang="en-GR" sz="14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a:extLst>
              <a:ext uri="{FF2B5EF4-FFF2-40B4-BE49-F238E27FC236}">
                <a16:creationId xmlns:a16="http://schemas.microsoft.com/office/drawing/2014/main" id="{3C74869E-BC61-552F-0A02-B5AC749D3A2F}"/>
              </a:ext>
            </a:extLst>
          </p:cNvPr>
          <p:cNvSpPr txBox="1">
            <a:spLocks noChangeArrowheads="1"/>
          </p:cNvSpPr>
          <p:nvPr/>
        </p:nvSpPr>
        <p:spPr bwMode="auto">
          <a:xfrm>
            <a:off x="838200" y="349250"/>
            <a:ext cx="44386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3</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φυσικές ιδιότητες</a:t>
            </a:r>
            <a:endParaRPr lang="fr-FR" altLang="en-GR">
              <a:solidFill>
                <a:srgbClr val="7AA2FF"/>
              </a:solidFill>
            </a:endParaRPr>
          </a:p>
        </p:txBody>
      </p:sp>
      <p:sp>
        <p:nvSpPr>
          <p:cNvPr id="39938" name="Rectangle 3">
            <a:extLst>
              <a:ext uri="{FF2B5EF4-FFF2-40B4-BE49-F238E27FC236}">
                <a16:creationId xmlns:a16="http://schemas.microsoft.com/office/drawing/2014/main" id="{D3DF6A84-1DDD-BB30-90D4-A24B59FF75CC}"/>
              </a:ext>
            </a:extLst>
          </p:cNvPr>
          <p:cNvSpPr>
            <a:spLocks noChangeArrowheads="1"/>
          </p:cNvSpPr>
          <p:nvPr/>
        </p:nvSpPr>
        <p:spPr bwMode="auto">
          <a:xfrm>
            <a:off x="900113" y="981075"/>
            <a:ext cx="7400925" cy="458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Θερμικές ιδιότητες</a:t>
            </a:r>
            <a:endParaRPr lang="fr-FR" altLang="en-GR" sz="2000" i="1">
              <a:solidFill>
                <a:schemeClr val="folHlink"/>
              </a:solidFill>
            </a:endParaRPr>
          </a:p>
          <a:p>
            <a:pPr algn="just"/>
            <a:endParaRPr lang="fr-FR" altLang="en-GR" sz="2000" i="1">
              <a:solidFill>
                <a:schemeClr val="folHlink"/>
              </a:solidFill>
            </a:endParaRPr>
          </a:p>
          <a:p>
            <a:pPr algn="just"/>
            <a:endParaRPr lang="fr-FR" altLang="en-GR" sz="2000" i="1">
              <a:solidFill>
                <a:schemeClr val="folHlink"/>
              </a:solidFill>
            </a:endParaRPr>
          </a:p>
          <a:p>
            <a:pPr algn="just"/>
            <a:endParaRPr lang="el-GR" altLang="en-GR" sz="2000" i="1">
              <a:solidFill>
                <a:schemeClr val="folHlink"/>
              </a:solidFill>
            </a:endParaRPr>
          </a:p>
          <a:p>
            <a:pPr algn="just"/>
            <a:r>
              <a:rPr lang="el-GR" altLang="en-GR" sz="1400" i="1">
                <a:solidFill>
                  <a:schemeClr val="bg1"/>
                </a:solidFill>
              </a:rPr>
              <a:t>·    συστολή και διαστολή αμελητέες κατά μήκος και κάθετα στις ίνες (υπερκαλύπτονται κατά πολύ από ρίκνωση και διόγκωση). Σημαντική διαφορά με τις χαλύβδινες κατασκευές</a:t>
            </a:r>
          </a:p>
          <a:p>
            <a:pPr algn="just"/>
            <a:endParaRPr lang="fr-FR" altLang="en-GR" sz="1400" i="1">
              <a:solidFill>
                <a:schemeClr val="bg1"/>
              </a:solidFill>
            </a:endParaRPr>
          </a:p>
          <a:p>
            <a:pPr algn="just"/>
            <a:endParaRPr lang="el-GR" altLang="en-GR" sz="1400" i="1">
              <a:solidFill>
                <a:schemeClr val="bg1"/>
              </a:solidFill>
            </a:endParaRPr>
          </a:p>
          <a:p>
            <a:pPr algn="just"/>
            <a:r>
              <a:rPr lang="el-GR" altLang="en-GR" sz="1400" i="1">
                <a:solidFill>
                  <a:schemeClr val="bg1"/>
                </a:solidFill>
              </a:rPr>
              <a:t>·    μικρή θερμοαγωγιμότητα, λόγω πορώδους δομής</a:t>
            </a:r>
            <a:endParaRPr lang="fr-FR" altLang="en-GR" sz="1400" i="1">
              <a:solidFill>
                <a:schemeClr val="bg1"/>
              </a:solidFill>
            </a:endParaRPr>
          </a:p>
          <a:p>
            <a:pPr algn="just"/>
            <a:endParaRPr lang="fr-FR" altLang="en-GR" sz="1400" i="1">
              <a:solidFill>
                <a:schemeClr val="bg1"/>
              </a:solidFill>
            </a:endParaRPr>
          </a:p>
          <a:p>
            <a:pPr algn="just"/>
            <a:r>
              <a:rPr lang="fr-FR" altLang="en-GR" sz="1400" i="1">
                <a:solidFill>
                  <a:schemeClr val="bg1"/>
                </a:solidFill>
              </a:rPr>
              <a:t>	</a:t>
            </a:r>
            <a:r>
              <a:rPr lang="fr-FR" altLang="en-GR" sz="1200" i="1">
                <a:solidFill>
                  <a:srgbClr val="008000"/>
                </a:solidFill>
              </a:rPr>
              <a:t>0,052  &lt; </a:t>
            </a:r>
            <a:r>
              <a:rPr lang="el-GR" altLang="en-GR" sz="1200" i="1">
                <a:solidFill>
                  <a:srgbClr val="008000"/>
                </a:solidFill>
              </a:rPr>
              <a:t>λ </a:t>
            </a:r>
            <a:r>
              <a:rPr lang="fr-FR" altLang="en-GR" sz="1200" i="1">
                <a:solidFill>
                  <a:srgbClr val="008000"/>
                </a:solidFill>
              </a:rPr>
              <a:t>&lt; 0,29 	W/m.°C</a:t>
            </a:r>
          </a:p>
          <a:p>
            <a:pPr algn="just"/>
            <a:endParaRPr lang="fr-FR" altLang="en-GR" sz="1200" i="1">
              <a:solidFill>
                <a:srgbClr val="008000"/>
              </a:solidFill>
            </a:endParaRPr>
          </a:p>
          <a:p>
            <a:pPr algn="just"/>
            <a:r>
              <a:rPr lang="fr-FR" altLang="en-GR" sz="1200" i="1">
                <a:solidFill>
                  <a:srgbClr val="008000"/>
                </a:solidFill>
              </a:rPr>
              <a:t>	Balza, </a:t>
            </a:r>
            <a:r>
              <a:rPr lang="el-GR" altLang="en-GR" sz="1200" i="1">
                <a:solidFill>
                  <a:srgbClr val="008000"/>
                </a:solidFill>
              </a:rPr>
              <a:t>λ </a:t>
            </a:r>
            <a:r>
              <a:rPr lang="fr-FR" altLang="en-GR" sz="1200" i="1">
                <a:solidFill>
                  <a:srgbClr val="008000"/>
                </a:solidFill>
              </a:rPr>
              <a:t>= 0,0052 W/m.°C</a:t>
            </a:r>
          </a:p>
          <a:p>
            <a:pPr algn="just"/>
            <a:r>
              <a:rPr lang="fr-FR" altLang="en-GR" sz="1200" i="1">
                <a:solidFill>
                  <a:srgbClr val="008000"/>
                </a:solidFill>
              </a:rPr>
              <a:t>	Azobé, </a:t>
            </a:r>
            <a:r>
              <a:rPr lang="el-GR" altLang="en-GR" sz="1200" i="1">
                <a:solidFill>
                  <a:srgbClr val="008000"/>
                </a:solidFill>
              </a:rPr>
              <a:t>λ </a:t>
            </a:r>
            <a:r>
              <a:rPr lang="fr-FR" altLang="en-GR" sz="1200" i="1">
                <a:solidFill>
                  <a:srgbClr val="008000"/>
                </a:solidFill>
              </a:rPr>
              <a:t>= 0,29 W/m.°C</a:t>
            </a:r>
          </a:p>
          <a:p>
            <a:pPr algn="just"/>
            <a:endParaRPr lang="fr-FR" altLang="en-GR" sz="1200" i="1">
              <a:solidFill>
                <a:srgbClr val="008000"/>
              </a:solidFill>
            </a:endParaRPr>
          </a:p>
          <a:p>
            <a:pPr algn="just"/>
            <a:endParaRPr lang="fr-FR" altLang="en-GR" sz="1200" i="1">
              <a:solidFill>
                <a:srgbClr val="008000"/>
              </a:solidFill>
            </a:endParaRPr>
          </a:p>
          <a:p>
            <a:pPr algn="just"/>
            <a:endParaRPr lang="fr-FR" altLang="en-GR" sz="1200" i="1">
              <a:solidFill>
                <a:srgbClr val="008000"/>
              </a:solidFill>
            </a:endParaRPr>
          </a:p>
          <a:p>
            <a:pPr algn="just"/>
            <a:endParaRPr lang="el-GR" altLang="en-GR" sz="1400" i="1">
              <a:solidFill>
                <a:schemeClr val="bg1"/>
              </a:solidFill>
            </a:endParaRPr>
          </a:p>
          <a:p>
            <a:pPr algn="just"/>
            <a:r>
              <a:rPr lang="el-GR" altLang="en-GR" sz="1400" i="1">
                <a:solidFill>
                  <a:schemeClr val="bg1"/>
                </a:solidFill>
              </a:rPr>
              <a:t>·    ειδική θερμότητα μεγαλύτερη από των μετάλλων	</a:t>
            </a:r>
          </a:p>
          <a:p>
            <a:pPr algn="just"/>
            <a:endParaRPr lang="el-GR" altLang="en-GR" sz="1400" i="1">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
            <a:extLst>
              <a:ext uri="{FF2B5EF4-FFF2-40B4-BE49-F238E27FC236}">
                <a16:creationId xmlns:a16="http://schemas.microsoft.com/office/drawing/2014/main" id="{1C362013-1435-F77A-E8F1-D616D6E11B98}"/>
              </a:ext>
            </a:extLst>
          </p:cNvPr>
          <p:cNvSpPr txBox="1">
            <a:spLocks noChangeArrowheads="1"/>
          </p:cNvSpPr>
          <p:nvPr/>
        </p:nvSpPr>
        <p:spPr bwMode="auto">
          <a:xfrm>
            <a:off x="838200" y="349250"/>
            <a:ext cx="44386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3</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φυσικές ιδιότητες</a:t>
            </a:r>
            <a:endParaRPr lang="fr-FR" altLang="en-GR">
              <a:solidFill>
                <a:srgbClr val="7AA2FF"/>
              </a:solidFill>
            </a:endParaRPr>
          </a:p>
        </p:txBody>
      </p:sp>
      <p:sp>
        <p:nvSpPr>
          <p:cNvPr id="41986" name="Rectangle 3">
            <a:extLst>
              <a:ext uri="{FF2B5EF4-FFF2-40B4-BE49-F238E27FC236}">
                <a16:creationId xmlns:a16="http://schemas.microsoft.com/office/drawing/2014/main" id="{58B4A0EB-79B2-943C-7FDD-2886F89EC86A}"/>
              </a:ext>
            </a:extLst>
          </p:cNvPr>
          <p:cNvSpPr>
            <a:spLocks noChangeArrowheads="1"/>
          </p:cNvSpPr>
          <p:nvPr/>
        </p:nvSpPr>
        <p:spPr bwMode="auto">
          <a:xfrm>
            <a:off x="900113" y="981075"/>
            <a:ext cx="74009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Φωτιά</a:t>
            </a:r>
            <a:endParaRPr lang="fr-FR" altLang="en-GR" sz="2000" i="1">
              <a:solidFill>
                <a:schemeClr val="folHlink"/>
              </a:solidFill>
            </a:endParaRPr>
          </a:p>
          <a:p>
            <a:pPr algn="just"/>
            <a:endParaRPr lang="el-GR" altLang="en-GR" sz="2000" i="1">
              <a:solidFill>
                <a:schemeClr val="folHlink"/>
              </a:solidFill>
            </a:endParaRPr>
          </a:p>
          <a:p>
            <a:r>
              <a:rPr lang="el-GR" altLang="en-GR" sz="1400">
                <a:solidFill>
                  <a:srgbClr val="FFFFFF"/>
                </a:solidFill>
              </a:rPr>
              <a:t>    αναφλέγεται στους περίπου 500°C, θερμοκρασία που για να επιτευχθεί σε συνήθεις διαστάσεις δομικής ξυλείας απαιτείται αρκετός χρόνος</a:t>
            </a:r>
            <a:endParaRPr lang="fr-FR" altLang="en-GR" sz="1400">
              <a:solidFill>
                <a:srgbClr val="FFFFFF"/>
              </a:solidFill>
            </a:endParaRPr>
          </a:p>
          <a:p>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    λόγω της κυτταρικής δομής και της θερμομονωτικής ιδιότητος της κυτταρίνης, η θερμότητα μεταδίδεται αργά στην μάζα του καιόμενου μέλους και η καύση περιορίζεται στην εκτιθέμενη επιφάνειά του</a:t>
            </a:r>
            <a:endParaRPr lang="fr-FR" altLang="en-GR" sz="1400">
              <a:solidFill>
                <a:srgbClr val="FFFFFF"/>
              </a:solidFill>
            </a:endParaRPr>
          </a:p>
          <a:p>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    οι υψηλές θερμοκρασίες δεν επιφέρουν μηχανική ή χημική αλλοίωση στην μη καιόμενη μάζα του ξύλου. Η απώλεια αντοχής ενός καιόμενου ξύλινου στοιχείου είναι ανάλογη της απομείωσης της διατομής του</a:t>
            </a:r>
            <a:endParaRPr lang="fr-FR" altLang="en-GR" sz="1400">
              <a:solidFill>
                <a:srgbClr val="FFFFFF"/>
              </a:solidFill>
            </a:endParaRPr>
          </a:p>
          <a:p>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    η απομείωση της διατομής ενός καιόμενου στοιχείου οφείλεται στην απανθράκωση του ξύλου, η οποία συμβαίνει με πολύ αργούς ρυθμούς </a:t>
            </a:r>
            <a:r>
              <a:rPr lang="fr-FR" altLang="en-GR" sz="1400">
                <a:solidFill>
                  <a:srgbClr val="FFFFFF"/>
                </a:solidFill>
              </a:rPr>
              <a:t>(30mm/h </a:t>
            </a:r>
            <a:r>
              <a:rPr lang="en-US" altLang="en-GR" sz="1400">
                <a:solidFill>
                  <a:srgbClr val="FFFFFF"/>
                </a:solidFill>
              </a:rPr>
              <a:t>–</a:t>
            </a:r>
            <a:r>
              <a:rPr lang="fr-FR" altLang="en-GR" sz="1400">
                <a:solidFill>
                  <a:srgbClr val="FFFFFF"/>
                </a:solidFill>
              </a:rPr>
              <a:t> 39mm/h)</a:t>
            </a:r>
          </a:p>
          <a:p>
            <a:endParaRPr lang="el-GR" altLang="en-GR" sz="1400">
              <a:solidFill>
                <a:srgbClr val="FFFFFF"/>
              </a:solidFill>
            </a:endParaRPr>
          </a:p>
          <a:p>
            <a:r>
              <a:rPr lang="el-GR" altLang="en-GR" sz="1400">
                <a:solidFill>
                  <a:srgbClr val="FFFFFF"/>
                </a:solidFill>
              </a:rPr>
              <a:t>·  κατά την διάρκεια της πυρκαγιάς το ξύλο δεν εμφανίζει σημαντικές διαστολές και παραμορφώσεις</a:t>
            </a:r>
            <a:endParaRPr lang="fr-FR" altLang="en-GR" sz="14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a:extLst>
              <a:ext uri="{FF2B5EF4-FFF2-40B4-BE49-F238E27FC236}">
                <a16:creationId xmlns:a16="http://schemas.microsoft.com/office/drawing/2014/main" id="{17EFA444-0EA7-8B77-5AE9-9A18A4F26878}"/>
              </a:ext>
            </a:extLst>
          </p:cNvPr>
          <p:cNvSpPr txBox="1">
            <a:spLocks noChangeArrowheads="1"/>
          </p:cNvSpPr>
          <p:nvPr/>
        </p:nvSpPr>
        <p:spPr bwMode="auto">
          <a:xfrm>
            <a:off x="838200" y="349250"/>
            <a:ext cx="44386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3</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φυσικές ιδιότητες</a:t>
            </a:r>
            <a:endParaRPr lang="fr-FR" altLang="en-GR">
              <a:solidFill>
                <a:srgbClr val="7AA2FF"/>
              </a:solidFill>
            </a:endParaRPr>
          </a:p>
        </p:txBody>
      </p:sp>
      <p:sp>
        <p:nvSpPr>
          <p:cNvPr id="44034" name="Rectangle 3">
            <a:extLst>
              <a:ext uri="{FF2B5EF4-FFF2-40B4-BE49-F238E27FC236}">
                <a16:creationId xmlns:a16="http://schemas.microsoft.com/office/drawing/2014/main" id="{CAB623A2-E068-F49C-610E-3B67AE822A05}"/>
              </a:ext>
            </a:extLst>
          </p:cNvPr>
          <p:cNvSpPr>
            <a:spLocks noChangeArrowheads="1"/>
          </p:cNvSpPr>
          <p:nvPr/>
        </p:nvSpPr>
        <p:spPr bwMode="auto">
          <a:xfrm>
            <a:off x="900113" y="981075"/>
            <a:ext cx="7400925" cy="350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Φωτιά</a:t>
            </a:r>
          </a:p>
          <a:p>
            <a:r>
              <a:rPr lang="el-GR" altLang="en-GR" sz="1400">
                <a:solidFill>
                  <a:srgbClr val="FFFFFF"/>
                </a:solidFill>
              </a:rPr>
              <a:t>   </a:t>
            </a:r>
          </a:p>
          <a:p>
            <a:r>
              <a:rPr lang="el-GR" altLang="en-GR" sz="1400">
                <a:solidFill>
                  <a:srgbClr val="FFFFFF"/>
                </a:solidFill>
              </a:rPr>
              <a:t>·    η αύξηση της θερμοκρασίας του άκαυστου ξύλου περιορίζεται σε βάθος 25-30 mm, όπου και παρατηρείται μείωση των μηχανικών χαρακτηριστικών του υλικού</a:t>
            </a:r>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    η αντιμετώπιση της απομείωσης της διατομής του εκάστοτε ξύλινου δομικού μέλους - που είναι και η βασική βλάβη που προκαλείται από την φωτιά - αντιμετωπίζεται είτε με επικάλυψη των μελών με αντιπυρικά υλικά υπό μορφή επιφανειακών στοιχείων είτε με απλή επαύξηση των απαιτούμενων για την φέρουσα ικανότητα διατομών</a:t>
            </a:r>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    επειδή οι ξύλινες κατασκευές έχουν απολύτως προβλέψιμη χρονική εξέλιξη των αντοχών των μελών τους και επαρκώς προβλέψιμη της αντίστοιχης των συνδέσεων, είναι δυνατόν να υπολογιστούν με μεγάλη ακρίβεια οι απαιτούμενες διαστάσεις των ξύλινων φερόντων στοιχείων μιας κατασκευής, για τον απαιτούμενο χρόνο πυροπροστασίας.	</a:t>
            </a:r>
          </a:p>
          <a:p>
            <a:pPr algn="just"/>
            <a:endParaRPr lang="el-GR" altLang="en-GR" sz="2000" i="1">
              <a:solidFill>
                <a:schemeClr val="folHlink"/>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Capture d’écran 2011-01-23 à 18.12.24.png">
            <a:extLst>
              <a:ext uri="{FF2B5EF4-FFF2-40B4-BE49-F238E27FC236}">
                <a16:creationId xmlns:a16="http://schemas.microsoft.com/office/drawing/2014/main" id="{B41E851C-AFF9-4231-60C0-FB12897CBD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95300"/>
            <a:ext cx="91440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Capture d’écran 2011-01-23 à 18.19.54.png">
            <a:extLst>
              <a:ext uri="{FF2B5EF4-FFF2-40B4-BE49-F238E27FC236}">
                <a16:creationId xmlns:a16="http://schemas.microsoft.com/office/drawing/2014/main" id="{3CF3F59B-3AF5-31C1-722B-CB335C6CA1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apture d’écran 2011-01-23 à 18.20.27.png">
            <a:extLst>
              <a:ext uri="{FF2B5EF4-FFF2-40B4-BE49-F238E27FC236}">
                <a16:creationId xmlns:a16="http://schemas.microsoft.com/office/drawing/2014/main" id="{DBA5406D-65E5-85B2-111B-0392CC03C4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120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Capture d’écran 2011-01-23 à 18.21.07.png">
            <a:extLst>
              <a:ext uri="{FF2B5EF4-FFF2-40B4-BE49-F238E27FC236}">
                <a16:creationId xmlns:a16="http://schemas.microsoft.com/office/drawing/2014/main" id="{A3B87FEF-32F0-7302-A095-EE6CECFC5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0"/>
            <a:ext cx="8285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a:extLst>
              <a:ext uri="{FF2B5EF4-FFF2-40B4-BE49-F238E27FC236}">
                <a16:creationId xmlns:a16="http://schemas.microsoft.com/office/drawing/2014/main" id="{9E68F8BB-F9A0-E3CD-C095-558871807ABA}"/>
              </a:ext>
            </a:extLst>
          </p:cNvPr>
          <p:cNvSpPr txBox="1">
            <a:spLocks noChangeArrowheads="1"/>
          </p:cNvSpPr>
          <p:nvPr/>
        </p:nvSpPr>
        <p:spPr bwMode="auto">
          <a:xfrm>
            <a:off x="838200" y="349250"/>
            <a:ext cx="44307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1- </a:t>
            </a:r>
            <a:r>
              <a:rPr lang="el-GR" altLang="en-GR" i="1">
                <a:solidFill>
                  <a:srgbClr val="7AA2FF"/>
                </a:solidFill>
                <a:latin typeface="Verdana" panose="020B0604030504040204" pitchFamily="34" charset="0"/>
              </a:rPr>
              <a:t>ΤΑΞΙΝΟΜΗΣΗ ΔΕΝΔΡΩΝ</a:t>
            </a:r>
            <a:endParaRPr lang="fr-FR" altLang="en-GR">
              <a:solidFill>
                <a:srgbClr val="7AA2FF"/>
              </a:solidFill>
            </a:endParaRPr>
          </a:p>
        </p:txBody>
      </p:sp>
      <p:sp>
        <p:nvSpPr>
          <p:cNvPr id="17410" name="Rectangle 3">
            <a:extLst>
              <a:ext uri="{FF2B5EF4-FFF2-40B4-BE49-F238E27FC236}">
                <a16:creationId xmlns:a16="http://schemas.microsoft.com/office/drawing/2014/main" id="{97994D90-60B7-715D-7E19-8D1EFBC3F782}"/>
              </a:ext>
            </a:extLst>
          </p:cNvPr>
          <p:cNvSpPr>
            <a:spLocks noChangeArrowheads="1"/>
          </p:cNvSpPr>
          <p:nvPr/>
        </p:nvSpPr>
        <p:spPr bwMode="auto">
          <a:xfrm>
            <a:off x="827088" y="1196975"/>
            <a:ext cx="7402512"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1400">
                <a:solidFill>
                  <a:schemeClr val="bg1"/>
                </a:solidFill>
              </a:rPr>
              <a:t>Τα δένδρα από τα οποία παράγεται η δομική ξυλεία κατατάσσονται σε κωνοφόρα ή αειθαλή (π.χ. πεύκη, ελάτη, κυπαρίσσι, κλπ) και πλατύφυλλα ή φυλλοβόλα (π.χ. δρυς, οξιά, κλπ). Η δομική ξυλεία σημαίνεται με C (coniferous=κωνοφόρο) ή D (deciduous=φυλλοβόλο), κατ</a:t>
            </a:r>
            <a:r>
              <a:rPr lang="el-GR" altLang="en-US" sz="1400">
                <a:solidFill>
                  <a:schemeClr val="bg1"/>
                </a:solidFill>
              </a:rPr>
              <a:t>’</a:t>
            </a:r>
            <a:r>
              <a:rPr lang="el-GR" altLang="en-GR" sz="1400">
                <a:solidFill>
                  <a:schemeClr val="bg1"/>
                </a:solidFill>
              </a:rPr>
              <a:t>αντιστοιχία προς το δένδρο παραγωγής της.</a:t>
            </a:r>
            <a:endParaRPr lang="fr-FR" altLang="en-GR" sz="1400">
              <a:solidFill>
                <a:schemeClr val="bg1"/>
              </a:solidFill>
            </a:endParaRPr>
          </a:p>
          <a:p>
            <a:pPr algn="just"/>
            <a:endParaRPr lang="fr-FR" altLang="en-GR" sz="1400">
              <a:solidFill>
                <a:schemeClr val="bg1"/>
              </a:solidFill>
            </a:endParaRPr>
          </a:p>
          <a:p>
            <a:pPr algn="just"/>
            <a:r>
              <a:rPr lang="el-GR" altLang="en-GR" sz="2000" i="1">
                <a:solidFill>
                  <a:schemeClr val="folHlink"/>
                </a:solidFill>
              </a:rPr>
              <a:t>Ξυλεία από κωνοφόρα ή βελονοφόρα</a:t>
            </a:r>
            <a:r>
              <a:rPr lang="fr-FR" altLang="en-GR" sz="2000" i="1">
                <a:solidFill>
                  <a:schemeClr val="folHlink"/>
                </a:solidFill>
              </a:rPr>
              <a:t> (C)</a:t>
            </a:r>
            <a:endParaRPr lang="fr-FR" altLang="en-GR" sz="2000">
              <a:solidFill>
                <a:schemeClr val="bg1"/>
              </a:solidFill>
            </a:endParaRPr>
          </a:p>
          <a:p>
            <a:pPr algn="just"/>
            <a:r>
              <a:rPr lang="el-GR" altLang="en-GR" sz="1400">
                <a:solidFill>
                  <a:schemeClr val="bg1"/>
                </a:solidFill>
              </a:rPr>
              <a:t>αρακτηρίζεται ως μαλακή ξυλεία (softwood). Στα κωνοφόρα συμπεριλαμβάνονται η πεύκη, η ελάτη, το κυπαρίσσι, ο ίταμος, η άρκευθος, η ψευδοτσούγκα (Douglas fir), το pitch-pine κλπ</a:t>
            </a:r>
            <a:endParaRPr lang="fr-FR" altLang="en-GR" sz="1400">
              <a:solidFill>
                <a:schemeClr val="bg1"/>
              </a:solidFill>
            </a:endParaRPr>
          </a:p>
          <a:p>
            <a:pPr algn="just"/>
            <a:endParaRPr lang="fr-FR" altLang="en-GR" sz="1400">
              <a:solidFill>
                <a:schemeClr val="bg1"/>
              </a:solidFill>
            </a:endParaRPr>
          </a:p>
          <a:p>
            <a:pPr algn="just"/>
            <a:endParaRPr lang="fr-FR" altLang="en-GR" sz="1400">
              <a:solidFill>
                <a:schemeClr val="bg1"/>
              </a:solidFill>
            </a:endParaRPr>
          </a:p>
          <a:p>
            <a:pPr algn="just"/>
            <a:r>
              <a:rPr lang="el-GR" altLang="en-GR" sz="2000" i="1">
                <a:solidFill>
                  <a:schemeClr val="folHlink"/>
                </a:solidFill>
              </a:rPr>
              <a:t>Ξυλεία από πλατύφυλλα ή φυλλοβόλα</a:t>
            </a:r>
            <a:r>
              <a:rPr lang="fr-FR" altLang="en-GR" sz="2000" i="1">
                <a:solidFill>
                  <a:schemeClr val="folHlink"/>
                </a:solidFill>
              </a:rPr>
              <a:t> (D)</a:t>
            </a:r>
          </a:p>
          <a:p>
            <a:pPr algn="just"/>
            <a:r>
              <a:rPr lang="el-GR" altLang="en-GR" sz="1400">
                <a:solidFill>
                  <a:schemeClr val="bg1"/>
                </a:solidFill>
              </a:rPr>
              <a:t>χαρακτηρίζεται ως σκληρή ξυλεία (hardwood). Στα πλατύφυλλα συμπεριλαμβάνονται η δρύς, η καστανιά, η καρυδιά, η συμήδα, το σφενδάμι, η φτελιά, η μουριά, η ελιά, η ακακία, η οξυά, ο πλάτανος, η κλήθρα, η φουντουκιά, η φιλύρα, η λεύκη κλπ</a:t>
            </a:r>
            <a:endParaRPr lang="fr-FR" altLang="en-GR" sz="1400">
              <a:solidFill>
                <a:schemeClr val="bg1"/>
              </a:solidFill>
            </a:endParaRPr>
          </a:p>
          <a:p>
            <a:pPr algn="just"/>
            <a:endParaRPr lang="fr-FR" altLang="en-GR" sz="1400">
              <a:solidFill>
                <a:schemeClr val="bg1"/>
              </a:solidFill>
            </a:endParaRPr>
          </a:p>
          <a:p>
            <a:pPr algn="just"/>
            <a:endParaRPr lang="el-GR" altLang="en-GR" sz="140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Capture d’écran 2011-01-23 à 18.24.20.png">
            <a:extLst>
              <a:ext uri="{FF2B5EF4-FFF2-40B4-BE49-F238E27FC236}">
                <a16:creationId xmlns:a16="http://schemas.microsoft.com/office/drawing/2014/main" id="{9B365901-B02D-3134-BD2B-B2A201BC88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0"/>
            <a:ext cx="9015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Capture d’écran 2011-01-23 à 18.25.18.png">
            <a:extLst>
              <a:ext uri="{FF2B5EF4-FFF2-40B4-BE49-F238E27FC236}">
                <a16:creationId xmlns:a16="http://schemas.microsoft.com/office/drawing/2014/main" id="{05010235-37F1-B4CA-1B9D-C8251F5D9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900" y="0"/>
            <a:ext cx="8186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Capture d’écran 2011-01-23 à 18.25.47.png">
            <a:extLst>
              <a:ext uri="{FF2B5EF4-FFF2-40B4-BE49-F238E27FC236}">
                <a16:creationId xmlns:a16="http://schemas.microsoft.com/office/drawing/2014/main" id="{937D524C-6BB9-E56C-692B-A7985F2C53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
            <a:extLst>
              <a:ext uri="{FF2B5EF4-FFF2-40B4-BE49-F238E27FC236}">
                <a16:creationId xmlns:a16="http://schemas.microsoft.com/office/drawing/2014/main" id="{394C4A82-C14A-A4CA-98D3-A5ED582B9416}"/>
              </a:ext>
            </a:extLst>
          </p:cNvPr>
          <p:cNvSpPr txBox="1">
            <a:spLocks noChangeArrowheads="1"/>
          </p:cNvSpPr>
          <p:nvPr/>
        </p:nvSpPr>
        <p:spPr bwMode="auto">
          <a:xfrm>
            <a:off x="838200" y="349250"/>
            <a:ext cx="3178175"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1- Le matériau bois</a:t>
            </a:r>
          </a:p>
          <a:p>
            <a:r>
              <a:rPr lang="fr-FR" altLang="en-GR" i="1">
                <a:solidFill>
                  <a:schemeClr val="folHlink"/>
                </a:solidFill>
                <a:latin typeface="Verdana" panose="020B0604030504040204" pitchFamily="34" charset="0"/>
              </a:rPr>
              <a:t>Essences de bois</a:t>
            </a:r>
            <a:endParaRPr lang="fr-FR" altLang="en-GR">
              <a:solidFill>
                <a:srgbClr val="7AA2FF"/>
              </a:solidFill>
            </a:endParaRPr>
          </a:p>
        </p:txBody>
      </p:sp>
      <p:sp>
        <p:nvSpPr>
          <p:cNvPr id="53250" name="Rectangle 3">
            <a:extLst>
              <a:ext uri="{FF2B5EF4-FFF2-40B4-BE49-F238E27FC236}">
                <a16:creationId xmlns:a16="http://schemas.microsoft.com/office/drawing/2014/main" id="{1D2650A2-5608-8A05-57E3-41884A7548ED}"/>
              </a:ext>
            </a:extLst>
          </p:cNvPr>
          <p:cNvSpPr>
            <a:spLocks noChangeArrowheads="1"/>
          </p:cNvSpPr>
          <p:nvPr/>
        </p:nvSpPr>
        <p:spPr bwMode="auto">
          <a:xfrm>
            <a:off x="838200" y="1066800"/>
            <a:ext cx="5410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en-GR" sz="2000" i="1">
              <a:solidFill>
                <a:schemeClr val="folHlink"/>
              </a:solidFill>
            </a:endParaRPr>
          </a:p>
          <a:p>
            <a:endParaRPr lang="fr-FR" altLang="en-GR" sz="2000" i="1">
              <a:solidFill>
                <a:schemeClr val="folHlink"/>
              </a:solidFill>
            </a:endParaRPr>
          </a:p>
        </p:txBody>
      </p:sp>
      <p:pic>
        <p:nvPicPr>
          <p:cNvPr id="53251" name="Picture 5" descr="IMG_1403">
            <a:extLst>
              <a:ext uri="{FF2B5EF4-FFF2-40B4-BE49-F238E27FC236}">
                <a16:creationId xmlns:a16="http://schemas.microsoft.com/office/drawing/2014/main" id="{E80FEF58-B02D-880E-4A1E-4F6F4CC47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632"/>
          <a:stretch>
            <a:fillRect/>
          </a:stretch>
        </p:blipFill>
        <p:spPr bwMode="auto">
          <a:xfrm>
            <a:off x="6710363" y="0"/>
            <a:ext cx="24336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6">
            <a:extLst>
              <a:ext uri="{FF2B5EF4-FFF2-40B4-BE49-F238E27FC236}">
                <a16:creationId xmlns:a16="http://schemas.microsoft.com/office/drawing/2014/main" id="{3B928169-E737-2A6E-8FEC-0D6ACB06B828}"/>
              </a:ext>
            </a:extLst>
          </p:cNvPr>
          <p:cNvSpPr txBox="1">
            <a:spLocks noChangeArrowheads="1"/>
          </p:cNvSpPr>
          <p:nvPr/>
        </p:nvSpPr>
        <p:spPr bwMode="auto">
          <a:xfrm>
            <a:off x="898525" y="1358900"/>
            <a:ext cx="5654675" cy="538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200">
                <a:solidFill>
                  <a:srgbClr val="7AA2FF"/>
                </a:solidFill>
              </a:rPr>
              <a:t>Nom de l</a:t>
            </a:r>
            <a:r>
              <a:rPr lang="ja-JP" altLang="fr-FR" sz="1200">
                <a:solidFill>
                  <a:srgbClr val="7AA2FF"/>
                </a:solidFill>
              </a:rPr>
              <a:t>’</a:t>
            </a:r>
            <a:r>
              <a:rPr lang="fr-FR" altLang="ja-JP" sz="1200">
                <a:solidFill>
                  <a:srgbClr val="7AA2FF"/>
                </a:solidFill>
              </a:rPr>
              <a:t>essence 		</a:t>
            </a:r>
            <a:r>
              <a:rPr lang="fr-FR" altLang="ja-JP" sz="1200" i="1">
                <a:solidFill>
                  <a:schemeClr val="folHlink"/>
                </a:solidFill>
              </a:rPr>
              <a:t>Douglas</a:t>
            </a:r>
            <a:endParaRPr lang="fr-FR" altLang="ja-JP" sz="1200">
              <a:solidFill>
                <a:srgbClr val="7AA2FF"/>
              </a:solidFill>
            </a:endParaRPr>
          </a:p>
          <a:p>
            <a:r>
              <a:rPr lang="fr-FR" altLang="en-GR" sz="1200">
                <a:solidFill>
                  <a:srgbClr val="7AA2FF"/>
                </a:solidFill>
              </a:rPr>
              <a:t>Abréviation DIN 4076		</a:t>
            </a:r>
            <a:r>
              <a:rPr lang="fr-FR" altLang="en-GR" sz="1200" i="1">
                <a:solidFill>
                  <a:schemeClr val="folHlink"/>
                </a:solidFill>
              </a:rPr>
              <a:t>DGA</a:t>
            </a:r>
          </a:p>
          <a:p>
            <a:endParaRPr lang="fr-FR" altLang="en-GR" sz="1200">
              <a:solidFill>
                <a:srgbClr val="7AA2FF"/>
              </a:solidFill>
            </a:endParaRPr>
          </a:p>
          <a:p>
            <a:r>
              <a:rPr lang="fr-FR" altLang="en-GR" sz="1200">
                <a:solidFill>
                  <a:srgbClr val="7AA2FF"/>
                </a:solidFill>
              </a:rPr>
              <a:t>Utilisation			</a:t>
            </a:r>
            <a:r>
              <a:rPr lang="fr-FR" altLang="en-GR" sz="1200" i="1">
                <a:solidFill>
                  <a:schemeClr val="folHlink"/>
                </a:solidFill>
              </a:rPr>
              <a:t>constructions intérieures très 			sollicitée, extérieur avec traitement, 			planchers, constructions navales, …</a:t>
            </a:r>
          </a:p>
          <a:p>
            <a:endParaRPr lang="fr-FR" altLang="en-GR" sz="1200">
              <a:solidFill>
                <a:srgbClr val="7AA2FF"/>
              </a:solidFill>
            </a:endParaRPr>
          </a:p>
          <a:p>
            <a:r>
              <a:rPr lang="fr-FR" altLang="en-GR" sz="1200">
                <a:solidFill>
                  <a:srgbClr val="7AA2FF"/>
                </a:solidFill>
              </a:rPr>
              <a:t>Couleur du bois aubier/duramen	</a:t>
            </a:r>
            <a:r>
              <a:rPr lang="fr-FR" altLang="en-GR" sz="1200" i="1">
                <a:solidFill>
                  <a:schemeClr val="folHlink"/>
                </a:solidFill>
              </a:rPr>
              <a:t>blanc jaun</a:t>
            </a:r>
            <a:r>
              <a:rPr lang="fr-FR" altLang="ja-JP" sz="1200" i="1">
                <a:solidFill>
                  <a:schemeClr val="folHlink"/>
                </a:solidFill>
              </a:rPr>
              <a:t>âtre, brun rouge fonçant à 			la lumière, bois final fonçé</a:t>
            </a:r>
            <a:endParaRPr lang="fr-FR" altLang="en-GR" sz="1200">
              <a:solidFill>
                <a:srgbClr val="7AA2FF"/>
              </a:solidFill>
            </a:endParaRPr>
          </a:p>
          <a:p>
            <a:endParaRPr lang="fr-FR" altLang="en-GR" sz="1200">
              <a:solidFill>
                <a:srgbClr val="7AA2FF"/>
              </a:solidFill>
            </a:endParaRPr>
          </a:p>
          <a:p>
            <a:r>
              <a:rPr lang="fr-FR" altLang="en-GR" sz="1200">
                <a:solidFill>
                  <a:srgbClr val="7AA2FF"/>
                </a:solidFill>
              </a:rPr>
              <a:t>Masse volumique moyenne (g/cm3) pour 12 à 15% d</a:t>
            </a:r>
            <a:r>
              <a:rPr lang="ja-JP" altLang="fr-FR" sz="1200">
                <a:solidFill>
                  <a:srgbClr val="7AA2FF"/>
                </a:solidFill>
              </a:rPr>
              <a:t>’</a:t>
            </a:r>
            <a:r>
              <a:rPr lang="fr-FR" altLang="ja-JP" sz="1200">
                <a:solidFill>
                  <a:srgbClr val="7AA2FF"/>
                </a:solidFill>
              </a:rPr>
              <a:t>humidité</a:t>
            </a:r>
          </a:p>
          <a:p>
            <a:r>
              <a:rPr lang="fr-FR" altLang="en-GR" sz="1200">
                <a:solidFill>
                  <a:srgbClr val="7AA2FF"/>
                </a:solidFill>
              </a:rPr>
              <a:t>			</a:t>
            </a:r>
            <a:r>
              <a:rPr lang="fr-FR" altLang="en-GR" sz="1200" i="1">
                <a:solidFill>
                  <a:schemeClr val="folHlink"/>
                </a:solidFill>
              </a:rPr>
              <a:t>0,51 à 0,58</a:t>
            </a:r>
            <a:endParaRPr lang="fr-FR" altLang="en-GR" sz="1200">
              <a:solidFill>
                <a:srgbClr val="7AA2FF"/>
              </a:solidFill>
            </a:endParaRPr>
          </a:p>
          <a:p>
            <a:endParaRPr lang="fr-FR" altLang="en-GR" sz="1200">
              <a:solidFill>
                <a:srgbClr val="7AA2FF"/>
              </a:solidFill>
            </a:endParaRPr>
          </a:p>
          <a:p>
            <a:endParaRPr lang="fr-FR" altLang="en-GR" sz="1200">
              <a:solidFill>
                <a:srgbClr val="7AA2FF"/>
              </a:solidFill>
            </a:endParaRPr>
          </a:p>
          <a:p>
            <a:r>
              <a:rPr lang="fr-FR" altLang="en-GR" sz="1200">
                <a:solidFill>
                  <a:srgbClr val="7AA2FF"/>
                </a:solidFill>
              </a:rPr>
              <a:t>Retrait volumique différentiel théorique en % pour 1% de variation d</a:t>
            </a:r>
            <a:r>
              <a:rPr lang="ja-JP" altLang="fr-FR" sz="1200">
                <a:solidFill>
                  <a:srgbClr val="7AA2FF"/>
                </a:solidFill>
              </a:rPr>
              <a:t>’</a:t>
            </a:r>
            <a:r>
              <a:rPr lang="fr-FR" altLang="ja-JP" sz="1200">
                <a:solidFill>
                  <a:srgbClr val="7AA2FF"/>
                </a:solidFill>
              </a:rPr>
              <a:t>humidité, radialement			</a:t>
            </a:r>
            <a:r>
              <a:rPr lang="fr-FR" altLang="ja-JP" sz="1200" i="1">
                <a:solidFill>
                  <a:schemeClr val="folHlink"/>
                </a:solidFill>
              </a:rPr>
              <a:t>0,15 à 0,19</a:t>
            </a:r>
            <a:endParaRPr lang="fr-FR" altLang="ja-JP" sz="1200">
              <a:solidFill>
                <a:srgbClr val="7AA2FF"/>
              </a:solidFill>
            </a:endParaRPr>
          </a:p>
          <a:p>
            <a:r>
              <a:rPr lang="fr-FR" altLang="en-GR" sz="1200">
                <a:solidFill>
                  <a:srgbClr val="7AA2FF"/>
                </a:solidFill>
              </a:rPr>
              <a:t>Tangentiellement		</a:t>
            </a:r>
            <a:r>
              <a:rPr lang="fr-FR" altLang="en-GR" sz="1200" i="1">
                <a:solidFill>
                  <a:schemeClr val="folHlink"/>
                </a:solidFill>
              </a:rPr>
              <a:t>0,24 à 0,31</a:t>
            </a:r>
            <a:endParaRPr lang="fr-FR" altLang="en-GR" sz="1200">
              <a:solidFill>
                <a:srgbClr val="7AA2FF"/>
              </a:solidFill>
            </a:endParaRPr>
          </a:p>
          <a:p>
            <a:endParaRPr lang="fr-FR" altLang="en-GR" sz="1200">
              <a:solidFill>
                <a:srgbClr val="7AA2FF"/>
              </a:solidFill>
            </a:endParaRPr>
          </a:p>
          <a:p>
            <a:r>
              <a:rPr lang="fr-FR" altLang="en-GR" sz="1200">
                <a:solidFill>
                  <a:srgbClr val="7AA2FF"/>
                </a:solidFill>
              </a:rPr>
              <a:t>Stabilité des dimensions		</a:t>
            </a:r>
            <a:r>
              <a:rPr lang="fr-FR" altLang="en-GR" sz="1200" i="1">
                <a:solidFill>
                  <a:schemeClr val="folHlink"/>
                </a:solidFill>
              </a:rPr>
              <a:t>bonne</a:t>
            </a:r>
            <a:endParaRPr lang="fr-FR" altLang="en-GR" sz="1200">
              <a:solidFill>
                <a:srgbClr val="7AA2FF"/>
              </a:solidFill>
            </a:endParaRPr>
          </a:p>
          <a:p>
            <a:endParaRPr lang="fr-FR" altLang="en-GR" sz="1200">
              <a:solidFill>
                <a:srgbClr val="7AA2FF"/>
              </a:solidFill>
            </a:endParaRPr>
          </a:p>
          <a:p>
            <a:r>
              <a:rPr lang="fr-FR" altLang="en-GR" sz="1200">
                <a:solidFill>
                  <a:srgbClr val="7AA2FF"/>
                </a:solidFill>
              </a:rPr>
              <a:t>Résistance du bois de duramen contre les champignons</a:t>
            </a:r>
          </a:p>
          <a:p>
            <a:r>
              <a:rPr lang="fr-FR" altLang="en-GR" sz="1200">
                <a:solidFill>
                  <a:srgbClr val="7AA2FF"/>
                </a:solidFill>
              </a:rPr>
              <a:t>			</a:t>
            </a:r>
            <a:r>
              <a:rPr lang="fr-FR" altLang="en-GR" sz="1200" i="1">
                <a:solidFill>
                  <a:schemeClr val="folHlink"/>
                </a:solidFill>
              </a:rPr>
              <a:t>moyenne (aubier sujet à pourriture 			bleue)</a:t>
            </a:r>
          </a:p>
          <a:p>
            <a:endParaRPr lang="fr-FR" altLang="en-GR" sz="1200">
              <a:solidFill>
                <a:srgbClr val="7AA2FF"/>
              </a:solidFill>
            </a:endParaRPr>
          </a:p>
          <a:p>
            <a:r>
              <a:rPr lang="fr-FR" altLang="en-GR" sz="1200">
                <a:solidFill>
                  <a:srgbClr val="7AA2FF"/>
                </a:solidFill>
              </a:rPr>
              <a:t>Résistance du bois de duramen contre les insectes</a:t>
            </a:r>
          </a:p>
          <a:p>
            <a:r>
              <a:rPr lang="fr-FR" altLang="en-GR" sz="1200">
                <a:solidFill>
                  <a:srgbClr val="7AA2FF"/>
                </a:solidFill>
              </a:rPr>
              <a:t>			</a:t>
            </a:r>
            <a:r>
              <a:rPr lang="fr-FR" altLang="en-GR" sz="1200" i="1">
                <a:solidFill>
                  <a:schemeClr val="folHlink"/>
                </a:solidFill>
              </a:rPr>
              <a:t>moyenne</a:t>
            </a:r>
          </a:p>
          <a:p>
            <a:endParaRPr lang="fr-FR" altLang="en-GR" sz="1200" i="1">
              <a:solidFill>
                <a:schemeClr val="folHlink"/>
              </a:solidFill>
            </a:endParaRPr>
          </a:p>
          <a:p>
            <a:r>
              <a:rPr lang="fr-FR" altLang="en-GR" sz="1200">
                <a:solidFill>
                  <a:srgbClr val="7AA2FF"/>
                </a:solidFill>
              </a:rPr>
              <a:t>Provenance			</a:t>
            </a:r>
            <a:r>
              <a:rPr lang="fr-FR" altLang="en-GR" sz="1200" i="1">
                <a:solidFill>
                  <a:schemeClr val="folHlink"/>
                </a:solidFill>
              </a:rPr>
              <a:t>Cote ouest Amérique du Nord</a:t>
            </a:r>
          </a:p>
          <a:p>
            <a:r>
              <a:rPr lang="fr-FR" altLang="en-GR" sz="1200" i="1">
                <a:solidFill>
                  <a:schemeClr val="folHlink"/>
                </a:solidFill>
              </a:rPr>
              <a:t>			cultivé en Europe</a:t>
            </a:r>
            <a:endParaRPr lang="fr-FR" altLang="en-GR" sz="1200">
              <a:solidFill>
                <a:srgbClr val="7AA2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2">
            <a:extLst>
              <a:ext uri="{FF2B5EF4-FFF2-40B4-BE49-F238E27FC236}">
                <a16:creationId xmlns:a16="http://schemas.microsoft.com/office/drawing/2014/main" id="{C02716B6-B065-7EFC-F291-556AAF2F8D2F}"/>
              </a:ext>
            </a:extLst>
          </p:cNvPr>
          <p:cNvSpPr txBox="1">
            <a:spLocks noChangeArrowheads="1"/>
          </p:cNvSpPr>
          <p:nvPr/>
        </p:nvSpPr>
        <p:spPr bwMode="auto">
          <a:xfrm>
            <a:off x="838200" y="349250"/>
            <a:ext cx="3178175"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1- Le matériau bois</a:t>
            </a:r>
          </a:p>
          <a:p>
            <a:r>
              <a:rPr lang="fr-FR" altLang="en-GR" i="1">
                <a:solidFill>
                  <a:schemeClr val="folHlink"/>
                </a:solidFill>
                <a:latin typeface="Verdana" panose="020B0604030504040204" pitchFamily="34" charset="0"/>
              </a:rPr>
              <a:t>Essences de bois</a:t>
            </a:r>
            <a:endParaRPr lang="fr-FR" altLang="en-GR">
              <a:solidFill>
                <a:srgbClr val="7AA2FF"/>
              </a:solidFill>
            </a:endParaRPr>
          </a:p>
        </p:txBody>
      </p:sp>
      <p:sp>
        <p:nvSpPr>
          <p:cNvPr id="55298" name="Rectangle 3">
            <a:extLst>
              <a:ext uri="{FF2B5EF4-FFF2-40B4-BE49-F238E27FC236}">
                <a16:creationId xmlns:a16="http://schemas.microsoft.com/office/drawing/2014/main" id="{F4521552-9236-353B-28C4-7F3CEAFFE95E}"/>
              </a:ext>
            </a:extLst>
          </p:cNvPr>
          <p:cNvSpPr>
            <a:spLocks noChangeArrowheads="1"/>
          </p:cNvSpPr>
          <p:nvPr/>
        </p:nvSpPr>
        <p:spPr bwMode="auto">
          <a:xfrm>
            <a:off x="838200" y="1066800"/>
            <a:ext cx="5410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en-GR" sz="2000" i="1">
              <a:solidFill>
                <a:schemeClr val="folHlink"/>
              </a:solidFill>
            </a:endParaRPr>
          </a:p>
          <a:p>
            <a:endParaRPr lang="fr-FR" altLang="en-GR" sz="2000" i="1">
              <a:solidFill>
                <a:schemeClr val="folHlink"/>
              </a:solidFill>
            </a:endParaRPr>
          </a:p>
        </p:txBody>
      </p:sp>
      <p:pic>
        <p:nvPicPr>
          <p:cNvPr id="55299" name="Picture 4" descr="IMG_1403">
            <a:extLst>
              <a:ext uri="{FF2B5EF4-FFF2-40B4-BE49-F238E27FC236}">
                <a16:creationId xmlns:a16="http://schemas.microsoft.com/office/drawing/2014/main" id="{26D2755C-CD2F-0E18-1DEE-378012D4F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433"/>
          <a:stretch>
            <a:fillRect/>
          </a:stretch>
        </p:blipFill>
        <p:spPr bwMode="auto">
          <a:xfrm>
            <a:off x="6597650" y="0"/>
            <a:ext cx="2546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5">
            <a:extLst>
              <a:ext uri="{FF2B5EF4-FFF2-40B4-BE49-F238E27FC236}">
                <a16:creationId xmlns:a16="http://schemas.microsoft.com/office/drawing/2014/main" id="{4C75B3BF-5B3A-A30F-B2D6-579547628342}"/>
              </a:ext>
            </a:extLst>
          </p:cNvPr>
          <p:cNvSpPr txBox="1">
            <a:spLocks noChangeArrowheads="1"/>
          </p:cNvSpPr>
          <p:nvPr/>
        </p:nvSpPr>
        <p:spPr bwMode="auto">
          <a:xfrm>
            <a:off x="898525" y="1143000"/>
            <a:ext cx="5654675" cy="538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200">
                <a:solidFill>
                  <a:srgbClr val="7AA2FF"/>
                </a:solidFill>
              </a:rPr>
              <a:t>Nom de l</a:t>
            </a:r>
            <a:r>
              <a:rPr lang="ja-JP" altLang="fr-FR" sz="1200">
                <a:solidFill>
                  <a:srgbClr val="7AA2FF"/>
                </a:solidFill>
              </a:rPr>
              <a:t>’</a:t>
            </a:r>
            <a:r>
              <a:rPr lang="fr-FR" altLang="ja-JP" sz="1200">
                <a:solidFill>
                  <a:srgbClr val="7AA2FF"/>
                </a:solidFill>
              </a:rPr>
              <a:t>essence 		</a:t>
            </a:r>
            <a:r>
              <a:rPr lang="fr-FR" altLang="ja-JP" sz="1200" i="1">
                <a:solidFill>
                  <a:schemeClr val="folHlink"/>
                </a:solidFill>
              </a:rPr>
              <a:t>Épicéa</a:t>
            </a:r>
            <a:endParaRPr lang="fr-FR" altLang="ja-JP" sz="1200">
              <a:solidFill>
                <a:srgbClr val="7AA2FF"/>
              </a:solidFill>
            </a:endParaRPr>
          </a:p>
          <a:p>
            <a:r>
              <a:rPr lang="fr-FR" altLang="en-GR" sz="1200">
                <a:solidFill>
                  <a:srgbClr val="7AA2FF"/>
                </a:solidFill>
              </a:rPr>
              <a:t>Abréviation DIN 4076		</a:t>
            </a:r>
            <a:r>
              <a:rPr lang="fr-FR" altLang="en-GR" sz="1200" i="1">
                <a:solidFill>
                  <a:schemeClr val="folHlink"/>
                </a:solidFill>
              </a:rPr>
              <a:t>FI</a:t>
            </a:r>
          </a:p>
          <a:p>
            <a:endParaRPr lang="fr-FR" altLang="en-GR" sz="1200">
              <a:solidFill>
                <a:srgbClr val="7AA2FF"/>
              </a:solidFill>
            </a:endParaRPr>
          </a:p>
          <a:p>
            <a:r>
              <a:rPr lang="fr-FR" altLang="en-GR" sz="1200">
                <a:solidFill>
                  <a:srgbClr val="7AA2FF"/>
                </a:solidFill>
              </a:rPr>
              <a:t>Utilisation			</a:t>
            </a:r>
            <a:r>
              <a:rPr lang="fr-FR" altLang="en-GR" sz="1200" i="1">
                <a:solidFill>
                  <a:schemeClr val="folHlink"/>
                </a:solidFill>
              </a:rPr>
              <a:t>bois de construction important en 			Europe, constructions intérieures, 			extérieures avec traitement, cadres, 			b</a:t>
            </a:r>
            <a:r>
              <a:rPr lang="fr-FR" altLang="ja-JP" sz="1200" i="1">
                <a:solidFill>
                  <a:schemeClr val="folHlink"/>
                </a:solidFill>
              </a:rPr>
              <a:t>âtis, bois de déroulage pour 			contreplaqué, poteaux, caisses, …</a:t>
            </a:r>
            <a:endParaRPr lang="fr-FR" altLang="en-GR" sz="1200" i="1">
              <a:solidFill>
                <a:schemeClr val="folHlink"/>
              </a:solidFill>
            </a:endParaRPr>
          </a:p>
          <a:p>
            <a:endParaRPr lang="fr-FR" altLang="en-GR" sz="1200">
              <a:solidFill>
                <a:srgbClr val="7AA2FF"/>
              </a:solidFill>
            </a:endParaRPr>
          </a:p>
          <a:p>
            <a:r>
              <a:rPr lang="fr-FR" altLang="en-GR" sz="1200">
                <a:solidFill>
                  <a:srgbClr val="7AA2FF"/>
                </a:solidFill>
              </a:rPr>
              <a:t>Couleur du bois aubier/duramen	</a:t>
            </a:r>
            <a:r>
              <a:rPr lang="fr-FR" altLang="en-GR" sz="1200" i="1">
                <a:solidFill>
                  <a:schemeClr val="folHlink"/>
                </a:solidFill>
              </a:rPr>
              <a:t>initialement blanc jaun</a:t>
            </a:r>
            <a:r>
              <a:rPr lang="fr-FR" altLang="ja-JP" sz="1200" i="1">
                <a:solidFill>
                  <a:schemeClr val="folHlink"/>
                </a:solidFill>
              </a:rPr>
              <a:t>âtre, bois final 			jaune rougeâtre ; aubier et duramen 			non différents</a:t>
            </a:r>
            <a:endParaRPr lang="fr-FR" altLang="en-GR" sz="1200">
              <a:solidFill>
                <a:srgbClr val="7AA2FF"/>
              </a:solidFill>
            </a:endParaRPr>
          </a:p>
          <a:p>
            <a:endParaRPr lang="fr-FR" altLang="en-GR" sz="1200">
              <a:solidFill>
                <a:srgbClr val="7AA2FF"/>
              </a:solidFill>
            </a:endParaRPr>
          </a:p>
          <a:p>
            <a:r>
              <a:rPr lang="fr-FR" altLang="en-GR" sz="1200">
                <a:solidFill>
                  <a:srgbClr val="7AA2FF"/>
                </a:solidFill>
              </a:rPr>
              <a:t>Masse volumique moyenne (g/cm3) pour 12 à 15% d</a:t>
            </a:r>
            <a:r>
              <a:rPr lang="ja-JP" altLang="fr-FR" sz="1200">
                <a:solidFill>
                  <a:srgbClr val="7AA2FF"/>
                </a:solidFill>
              </a:rPr>
              <a:t>’</a:t>
            </a:r>
            <a:r>
              <a:rPr lang="fr-FR" altLang="ja-JP" sz="1200">
                <a:solidFill>
                  <a:srgbClr val="7AA2FF"/>
                </a:solidFill>
              </a:rPr>
              <a:t>humidité</a:t>
            </a:r>
          </a:p>
          <a:p>
            <a:r>
              <a:rPr lang="fr-FR" altLang="en-GR" sz="1200">
                <a:solidFill>
                  <a:srgbClr val="7AA2FF"/>
                </a:solidFill>
              </a:rPr>
              <a:t>			</a:t>
            </a:r>
            <a:r>
              <a:rPr lang="fr-FR" altLang="en-GR" sz="1200" i="1">
                <a:solidFill>
                  <a:schemeClr val="folHlink"/>
                </a:solidFill>
              </a:rPr>
              <a:t>0,43 à 0,47</a:t>
            </a:r>
            <a:endParaRPr lang="fr-FR" altLang="en-GR" sz="1200">
              <a:solidFill>
                <a:srgbClr val="7AA2FF"/>
              </a:solidFill>
            </a:endParaRPr>
          </a:p>
          <a:p>
            <a:endParaRPr lang="fr-FR" altLang="en-GR" sz="1200">
              <a:solidFill>
                <a:srgbClr val="7AA2FF"/>
              </a:solidFill>
            </a:endParaRPr>
          </a:p>
          <a:p>
            <a:r>
              <a:rPr lang="fr-FR" altLang="en-GR" sz="1200">
                <a:solidFill>
                  <a:srgbClr val="7AA2FF"/>
                </a:solidFill>
              </a:rPr>
              <a:t>Retrait volumique différentiel théorique en % pour 1% de variation d</a:t>
            </a:r>
            <a:r>
              <a:rPr lang="ja-JP" altLang="fr-FR" sz="1200">
                <a:solidFill>
                  <a:srgbClr val="7AA2FF"/>
                </a:solidFill>
              </a:rPr>
              <a:t>’</a:t>
            </a:r>
            <a:r>
              <a:rPr lang="fr-FR" altLang="ja-JP" sz="1200">
                <a:solidFill>
                  <a:srgbClr val="7AA2FF"/>
                </a:solidFill>
              </a:rPr>
              <a:t>humidité, radialement			</a:t>
            </a:r>
            <a:r>
              <a:rPr lang="fr-FR" altLang="ja-JP" sz="1200" i="1">
                <a:solidFill>
                  <a:schemeClr val="folHlink"/>
                </a:solidFill>
              </a:rPr>
              <a:t>0,15 à 0,19</a:t>
            </a:r>
            <a:endParaRPr lang="fr-FR" altLang="ja-JP" sz="1200">
              <a:solidFill>
                <a:srgbClr val="7AA2FF"/>
              </a:solidFill>
            </a:endParaRPr>
          </a:p>
          <a:p>
            <a:r>
              <a:rPr lang="fr-FR" altLang="en-GR" sz="1200">
                <a:solidFill>
                  <a:srgbClr val="7AA2FF"/>
                </a:solidFill>
              </a:rPr>
              <a:t>Tangentiellement		</a:t>
            </a:r>
            <a:r>
              <a:rPr lang="fr-FR" altLang="en-GR" sz="1200" i="1">
                <a:solidFill>
                  <a:schemeClr val="folHlink"/>
                </a:solidFill>
              </a:rPr>
              <a:t>0,27 à 0,36</a:t>
            </a:r>
            <a:endParaRPr lang="fr-FR" altLang="en-GR" sz="1200">
              <a:solidFill>
                <a:srgbClr val="7AA2FF"/>
              </a:solidFill>
            </a:endParaRPr>
          </a:p>
          <a:p>
            <a:endParaRPr lang="fr-FR" altLang="en-GR" sz="1200">
              <a:solidFill>
                <a:srgbClr val="7AA2FF"/>
              </a:solidFill>
            </a:endParaRPr>
          </a:p>
          <a:p>
            <a:r>
              <a:rPr lang="fr-FR" altLang="en-GR" sz="1200">
                <a:solidFill>
                  <a:srgbClr val="7AA2FF"/>
                </a:solidFill>
              </a:rPr>
              <a:t>Stabilité des dimensions		</a:t>
            </a:r>
            <a:r>
              <a:rPr lang="fr-FR" altLang="en-GR" sz="1200" i="1">
                <a:solidFill>
                  <a:schemeClr val="folHlink"/>
                </a:solidFill>
              </a:rPr>
              <a:t>bonne</a:t>
            </a:r>
            <a:endParaRPr lang="fr-FR" altLang="en-GR" sz="1200">
              <a:solidFill>
                <a:srgbClr val="7AA2FF"/>
              </a:solidFill>
            </a:endParaRPr>
          </a:p>
          <a:p>
            <a:endParaRPr lang="fr-FR" altLang="en-GR" sz="1200">
              <a:solidFill>
                <a:srgbClr val="7AA2FF"/>
              </a:solidFill>
            </a:endParaRPr>
          </a:p>
          <a:p>
            <a:r>
              <a:rPr lang="fr-FR" altLang="en-GR" sz="1200">
                <a:solidFill>
                  <a:srgbClr val="7AA2FF"/>
                </a:solidFill>
              </a:rPr>
              <a:t>Résistance du bois de duramen contre les champignons</a:t>
            </a:r>
          </a:p>
          <a:p>
            <a:r>
              <a:rPr lang="fr-FR" altLang="en-GR" sz="1200">
                <a:solidFill>
                  <a:srgbClr val="7AA2FF"/>
                </a:solidFill>
              </a:rPr>
              <a:t>			</a:t>
            </a:r>
            <a:r>
              <a:rPr lang="fr-FR" altLang="en-GR" sz="1200" i="1">
                <a:solidFill>
                  <a:schemeClr val="folHlink"/>
                </a:solidFill>
              </a:rPr>
              <a:t>faible</a:t>
            </a:r>
          </a:p>
          <a:p>
            <a:endParaRPr lang="fr-FR" altLang="en-GR" sz="1200">
              <a:solidFill>
                <a:srgbClr val="7AA2FF"/>
              </a:solidFill>
            </a:endParaRPr>
          </a:p>
          <a:p>
            <a:r>
              <a:rPr lang="fr-FR" altLang="en-GR" sz="1200">
                <a:solidFill>
                  <a:srgbClr val="7AA2FF"/>
                </a:solidFill>
              </a:rPr>
              <a:t>Résistance du bois de duramen contre les insectes</a:t>
            </a:r>
          </a:p>
          <a:p>
            <a:r>
              <a:rPr lang="fr-FR" altLang="en-GR" sz="1200">
                <a:solidFill>
                  <a:srgbClr val="7AA2FF"/>
                </a:solidFill>
              </a:rPr>
              <a:t>			</a:t>
            </a:r>
            <a:r>
              <a:rPr lang="fr-FR" altLang="en-GR" sz="1200" i="1">
                <a:solidFill>
                  <a:schemeClr val="folHlink"/>
                </a:solidFill>
              </a:rPr>
              <a:t>faible</a:t>
            </a:r>
          </a:p>
          <a:p>
            <a:endParaRPr lang="fr-FR" altLang="en-GR" sz="1200" i="1">
              <a:solidFill>
                <a:schemeClr val="folHlink"/>
              </a:solidFill>
            </a:endParaRPr>
          </a:p>
          <a:p>
            <a:r>
              <a:rPr lang="fr-FR" altLang="en-GR" sz="1200">
                <a:solidFill>
                  <a:srgbClr val="7AA2FF"/>
                </a:solidFill>
              </a:rPr>
              <a:t>Provenance			</a:t>
            </a:r>
            <a:r>
              <a:rPr lang="fr-FR" altLang="en-GR" sz="1200" i="1">
                <a:solidFill>
                  <a:schemeClr val="folHlink"/>
                </a:solidFill>
              </a:rPr>
              <a:t>Europe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a:extLst>
              <a:ext uri="{FF2B5EF4-FFF2-40B4-BE49-F238E27FC236}">
                <a16:creationId xmlns:a16="http://schemas.microsoft.com/office/drawing/2014/main" id="{A8F19821-B5C7-E022-418B-E5C15DFC0C53}"/>
              </a:ext>
            </a:extLst>
          </p:cNvPr>
          <p:cNvSpPr txBox="1">
            <a:spLocks noChangeArrowheads="1"/>
          </p:cNvSpPr>
          <p:nvPr/>
        </p:nvSpPr>
        <p:spPr bwMode="auto">
          <a:xfrm>
            <a:off x="838200" y="349250"/>
            <a:ext cx="46497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4</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ΒΙΟΛΟΓΙΚΕΣ ΠΡΟΣΒΟΛΕΣ</a:t>
            </a:r>
            <a:endParaRPr lang="fr-FR" altLang="en-GR">
              <a:solidFill>
                <a:srgbClr val="7AA2FF"/>
              </a:solidFill>
            </a:endParaRPr>
          </a:p>
        </p:txBody>
      </p:sp>
      <p:sp>
        <p:nvSpPr>
          <p:cNvPr id="57346" name="Rectangle 3">
            <a:extLst>
              <a:ext uri="{FF2B5EF4-FFF2-40B4-BE49-F238E27FC236}">
                <a16:creationId xmlns:a16="http://schemas.microsoft.com/office/drawing/2014/main" id="{6A08EE99-5081-0C31-43A7-CCF0701475B9}"/>
              </a:ext>
            </a:extLst>
          </p:cNvPr>
          <p:cNvSpPr>
            <a:spLocks noChangeArrowheads="1"/>
          </p:cNvSpPr>
          <p:nvPr/>
        </p:nvSpPr>
        <p:spPr bwMode="auto">
          <a:xfrm>
            <a:off x="838200" y="701675"/>
            <a:ext cx="7391400" cy="267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endParaRPr lang="fr-FR" altLang="en-GR" sz="2000" i="1">
              <a:solidFill>
                <a:schemeClr val="folHlink"/>
              </a:solidFill>
            </a:endParaRPr>
          </a:p>
          <a:p>
            <a:pPr algn="just"/>
            <a:r>
              <a:rPr lang="el-GR" altLang="en-GR" sz="1400" i="1">
                <a:solidFill>
                  <a:srgbClr val="FFFFFF"/>
                </a:solidFill>
              </a:rPr>
              <a:t>Οφείλονται σε φυτικούς ή ζωικούς οργανισμούς που τρέφονται με το ξύλο, αλλοιώνοντας και καταστρέφοντάς το</a:t>
            </a:r>
            <a:endParaRPr lang="fr-FR" altLang="en-GR" sz="1400" i="1">
              <a:solidFill>
                <a:srgbClr val="FFFFFF"/>
              </a:solidFill>
            </a:endParaRPr>
          </a:p>
          <a:p>
            <a:pPr algn="just"/>
            <a:r>
              <a:rPr lang="el-GR" altLang="en-GR" sz="2000" i="1">
                <a:solidFill>
                  <a:schemeClr val="folHlink"/>
                </a:solidFill>
              </a:rPr>
              <a:t>Βακτήρια</a:t>
            </a:r>
            <a:endParaRPr lang="fr-FR" altLang="en-GR" sz="2000" i="1">
              <a:solidFill>
                <a:schemeClr val="folHlink"/>
              </a:solidFill>
            </a:endParaRPr>
          </a:p>
          <a:p>
            <a:pPr algn="just"/>
            <a:endParaRPr lang="fr-FR" altLang="en-GR" sz="2000" i="1">
              <a:solidFill>
                <a:schemeClr val="folHlink"/>
              </a:solidFill>
            </a:endParaRPr>
          </a:p>
          <a:p>
            <a:pPr algn="just"/>
            <a:endParaRPr lang="fr-FR" altLang="en-GR" sz="2000" i="1">
              <a:solidFill>
                <a:schemeClr val="folHlink"/>
              </a:solidFill>
            </a:endParaRPr>
          </a:p>
          <a:p>
            <a:pPr algn="just"/>
            <a:r>
              <a:rPr lang="el-GR" altLang="en-GR" sz="2000" i="1">
                <a:solidFill>
                  <a:schemeClr val="folHlink"/>
                </a:solidFill>
              </a:rPr>
              <a:t>Μύκητες (χρωστικοί και σηπτικοί) </a:t>
            </a:r>
            <a:r>
              <a:rPr lang="en-US" altLang="en-GR" sz="2000" i="1">
                <a:solidFill>
                  <a:schemeClr val="folHlink"/>
                </a:solidFill>
              </a:rPr>
              <a:t>–</a:t>
            </a:r>
            <a:r>
              <a:rPr lang="el-GR" altLang="en-GR" sz="2000" i="1">
                <a:solidFill>
                  <a:schemeClr val="folHlink"/>
                </a:solidFill>
              </a:rPr>
              <a:t> Γενικά</a:t>
            </a:r>
            <a:endParaRPr lang="fr-FR" altLang="en-GR" sz="2000" i="1">
              <a:solidFill>
                <a:schemeClr val="folHlink"/>
              </a:solidFill>
            </a:endParaRPr>
          </a:p>
          <a:p>
            <a:pPr algn="just"/>
            <a:r>
              <a:rPr lang="el-GR" altLang="en-GR" sz="2000" i="1">
                <a:solidFill>
                  <a:schemeClr val="folHlink"/>
                </a:solidFill>
              </a:rPr>
              <a:t>Χρωστικοί μύκητες</a:t>
            </a:r>
            <a:endParaRPr lang="fr-FR" altLang="en-GR" sz="2000" i="1">
              <a:solidFill>
                <a:schemeClr val="folHlink"/>
              </a:solidFill>
            </a:endParaRPr>
          </a:p>
          <a:p>
            <a:pPr algn="just"/>
            <a:r>
              <a:rPr lang="el-GR" altLang="en-GR" sz="2000" i="1">
                <a:solidFill>
                  <a:schemeClr val="folHlink"/>
                </a:solidFill>
              </a:rPr>
              <a:t>Σηπτικοί μύκητες</a:t>
            </a:r>
            <a:endParaRPr lang="fr-FR" altLang="en-GR" sz="2000" i="1">
              <a:solidFill>
                <a:schemeClr val="folHlink"/>
              </a:solidFill>
            </a:endParaRPr>
          </a:p>
        </p:txBody>
      </p:sp>
      <p:pic>
        <p:nvPicPr>
          <p:cNvPr id="57347" name="Picture 1">
            <a:extLst>
              <a:ext uri="{FF2B5EF4-FFF2-40B4-BE49-F238E27FC236}">
                <a16:creationId xmlns:a16="http://schemas.microsoft.com/office/drawing/2014/main" id="{ED5F06DA-E6F1-C1A7-945E-CA45F492CB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2">
            <a:extLst>
              <a:ext uri="{FF2B5EF4-FFF2-40B4-BE49-F238E27FC236}">
                <a16:creationId xmlns:a16="http://schemas.microsoft.com/office/drawing/2014/main" id="{31BF2FF4-7FE3-6150-5020-74A8DA907811}"/>
              </a:ext>
            </a:extLst>
          </p:cNvPr>
          <p:cNvSpPr txBox="1">
            <a:spLocks noChangeArrowheads="1"/>
          </p:cNvSpPr>
          <p:nvPr/>
        </p:nvSpPr>
        <p:spPr bwMode="auto">
          <a:xfrm>
            <a:off x="6678613" y="6237288"/>
            <a:ext cx="15446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900" b="1"/>
              <a:t>Εικόνα 3</a:t>
            </a:r>
            <a:endParaRPr lang="el-GR" altLang="en-GR" sz="900">
              <a:solidFill>
                <a:srgbClr val="FFFFFF"/>
              </a:solidFill>
            </a:endParaRPr>
          </a:p>
          <a:p>
            <a:r>
              <a:rPr lang="el-GR" altLang="en-GR" sz="900">
                <a:solidFill>
                  <a:srgbClr val="FFFFFF"/>
                </a:solidFill>
              </a:rPr>
              <a:t>Δράση σηπτικών μυκήτων</a:t>
            </a:r>
            <a:endParaRPr lang="fr-FR" altLang="en-GR" sz="900">
              <a:solidFill>
                <a:srgbClr val="FFFFFF"/>
              </a:solidFill>
            </a:endParaRPr>
          </a:p>
          <a:p>
            <a:r>
              <a:rPr lang="fi-FI" altLang="en-GR" sz="900">
                <a:solidFill>
                  <a:srgbClr val="FFFFFF"/>
                </a:solidFill>
              </a:rPr>
              <a:t>http://portal.tee.gr</a:t>
            </a:r>
            <a:endParaRPr lang="en-US" altLang="en-GR" sz="9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a:extLst>
              <a:ext uri="{FF2B5EF4-FFF2-40B4-BE49-F238E27FC236}">
                <a16:creationId xmlns:a16="http://schemas.microsoft.com/office/drawing/2014/main" id="{3F12ACC4-3D3D-1FBC-6410-2CC7417CB92D}"/>
              </a:ext>
            </a:extLst>
          </p:cNvPr>
          <p:cNvSpPr txBox="1">
            <a:spLocks noChangeArrowheads="1"/>
          </p:cNvSpPr>
          <p:nvPr/>
        </p:nvSpPr>
        <p:spPr bwMode="auto">
          <a:xfrm>
            <a:off x="838200" y="349250"/>
            <a:ext cx="46497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4</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ΒΙΟΛΟΓΙΚΕΣ ΠΡΟΣΒΟΛΕΣ</a:t>
            </a:r>
            <a:endParaRPr lang="fr-FR" altLang="en-GR">
              <a:solidFill>
                <a:srgbClr val="7AA2FF"/>
              </a:solidFill>
            </a:endParaRPr>
          </a:p>
        </p:txBody>
      </p:sp>
      <p:sp>
        <p:nvSpPr>
          <p:cNvPr id="59394" name="Rectangle 3">
            <a:extLst>
              <a:ext uri="{FF2B5EF4-FFF2-40B4-BE49-F238E27FC236}">
                <a16:creationId xmlns:a16="http://schemas.microsoft.com/office/drawing/2014/main" id="{756F2E5B-E14D-40C0-5A62-63B4C73C129E}"/>
              </a:ext>
            </a:extLst>
          </p:cNvPr>
          <p:cNvSpPr>
            <a:spLocks noChangeArrowheads="1"/>
          </p:cNvSpPr>
          <p:nvPr/>
        </p:nvSpPr>
        <p:spPr bwMode="auto">
          <a:xfrm>
            <a:off x="838200" y="701675"/>
            <a:ext cx="819785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endParaRPr lang="fr-FR" altLang="en-GR" sz="2000" i="1">
              <a:solidFill>
                <a:schemeClr val="folHlink"/>
              </a:solidFill>
            </a:endParaRPr>
          </a:p>
          <a:p>
            <a:pPr algn="just"/>
            <a:r>
              <a:rPr lang="el-GR" altLang="en-GR" sz="1400" i="1">
                <a:solidFill>
                  <a:srgbClr val="FFFFFF"/>
                </a:solidFill>
              </a:rPr>
              <a:t>Οφείλονται σε φυτικούς ή ζωικούς οργανισμούς </a:t>
            </a:r>
            <a:endParaRPr lang="fr-FR" altLang="en-GR" sz="1400" i="1">
              <a:solidFill>
                <a:srgbClr val="FFFFFF"/>
              </a:solidFill>
            </a:endParaRPr>
          </a:p>
          <a:p>
            <a:pPr algn="just"/>
            <a:r>
              <a:rPr lang="el-GR" altLang="en-GR" sz="1400" i="1">
                <a:solidFill>
                  <a:srgbClr val="FFFFFF"/>
                </a:solidFill>
              </a:rPr>
              <a:t>που τρέφονται με το ξύλο, αλλοιώνοντας και καταστρέφοντάς το</a:t>
            </a:r>
            <a:endParaRPr lang="fr-FR" altLang="en-GR" sz="1400" i="1">
              <a:solidFill>
                <a:srgbClr val="FFFFFF"/>
              </a:solidFill>
            </a:endParaRPr>
          </a:p>
          <a:p>
            <a:pPr algn="just"/>
            <a:endParaRPr lang="fr-FR" altLang="en-GR" sz="2000" i="1">
              <a:solidFill>
                <a:schemeClr val="folHlink"/>
              </a:solidFill>
            </a:endParaRPr>
          </a:p>
          <a:p>
            <a:pPr algn="just"/>
            <a:r>
              <a:rPr lang="el-GR" altLang="en-GR" sz="1600" i="1">
                <a:solidFill>
                  <a:schemeClr val="folHlink"/>
                </a:solidFill>
              </a:rPr>
              <a:t>Βακτήρια</a:t>
            </a:r>
            <a:endParaRPr lang="fr-FR" altLang="en-GR" sz="1600" i="1">
              <a:solidFill>
                <a:schemeClr val="folHlink"/>
              </a:solidFill>
            </a:endParaRPr>
          </a:p>
          <a:p>
            <a:pPr algn="just"/>
            <a:r>
              <a:rPr lang="el-GR" altLang="en-GR" sz="1600" i="1">
                <a:solidFill>
                  <a:schemeClr val="folHlink"/>
                </a:solidFill>
              </a:rPr>
              <a:t>Χρωστικοί μύκητες</a:t>
            </a:r>
            <a:endParaRPr lang="fr-FR" altLang="en-GR" sz="1600" i="1">
              <a:solidFill>
                <a:schemeClr val="folHlink"/>
              </a:solidFill>
            </a:endParaRPr>
          </a:p>
          <a:p>
            <a:pPr algn="just"/>
            <a:r>
              <a:rPr lang="el-GR" altLang="en-GR" sz="1600" i="1">
                <a:solidFill>
                  <a:schemeClr val="folHlink"/>
                </a:solidFill>
              </a:rPr>
              <a:t>Σηπτικοί μύκητες</a:t>
            </a:r>
          </a:p>
          <a:p>
            <a:pPr algn="just"/>
            <a:endParaRPr lang="el-GR" altLang="en-GR" sz="1600" i="1">
              <a:solidFill>
                <a:schemeClr val="folHlink"/>
              </a:solidFill>
            </a:endParaRPr>
          </a:p>
          <a:p>
            <a:pPr algn="just"/>
            <a:endParaRPr lang="el-GR" altLang="en-GR" sz="1600" i="1">
              <a:solidFill>
                <a:schemeClr val="folHlink"/>
              </a:solidFill>
            </a:endParaRPr>
          </a:p>
          <a:p>
            <a:pPr algn="just"/>
            <a:endParaRPr lang="el-GR" altLang="en-GR" sz="1600" i="1">
              <a:solidFill>
                <a:schemeClr val="folHlink"/>
              </a:solidFill>
            </a:endParaRPr>
          </a:p>
          <a:p>
            <a:pPr algn="just"/>
            <a:r>
              <a:rPr lang="el-GR" altLang="en-GR" sz="1600" i="1">
                <a:solidFill>
                  <a:srgbClr val="FFFFFF"/>
                </a:solidFill>
              </a:rPr>
              <a:t>Οι ζωικοί παράγοντες που προσβάλλουν το ξύλο χωρίζονται σε τρεις βασικές κατηγορίες: τα κολεόπτερα και υμενόπτερα έντομα</a:t>
            </a:r>
            <a:endParaRPr lang="fr-FR" altLang="en-GR" sz="1600" i="1">
              <a:solidFill>
                <a:srgbClr val="FFFFFF"/>
              </a:solidFill>
            </a:endParaRPr>
          </a:p>
          <a:p>
            <a:pPr algn="just"/>
            <a:r>
              <a:rPr lang="el-GR" altLang="en-GR" sz="1600" i="1">
                <a:solidFill>
                  <a:srgbClr val="FFFFFF"/>
                </a:solidFill>
              </a:rPr>
              <a:t>τα ισόπτερα (τερμίτες) και τους θαλασσίους σκώληκες</a:t>
            </a:r>
          </a:p>
          <a:p>
            <a:pPr algn="just"/>
            <a:endParaRPr lang="el-GR" altLang="en-GR" sz="1600" i="1">
              <a:solidFill>
                <a:srgbClr val="FFFFFF"/>
              </a:solidFill>
            </a:endParaRPr>
          </a:p>
          <a:p>
            <a:pPr algn="just"/>
            <a:endParaRPr lang="fr-FR" altLang="en-GR" sz="1600" i="1">
              <a:solidFill>
                <a:schemeClr val="folHlink"/>
              </a:solidFill>
            </a:endParaRPr>
          </a:p>
          <a:p>
            <a:pPr algn="just"/>
            <a:r>
              <a:rPr lang="el-GR" altLang="en-GR" sz="1800" i="1">
                <a:solidFill>
                  <a:schemeClr val="folHlink"/>
                </a:solidFill>
              </a:rPr>
              <a:t>α. Κολεόπτερα και υμενόπτερα έντομα</a:t>
            </a:r>
            <a:endParaRPr lang="fr-FR" altLang="en-GR" sz="1800" i="1">
              <a:solidFill>
                <a:schemeClr val="folHlink"/>
              </a:solidFill>
            </a:endParaRPr>
          </a:p>
          <a:p>
            <a:pPr algn="just"/>
            <a:r>
              <a:rPr lang="el-GR" altLang="en-GR" sz="1800" i="1">
                <a:solidFill>
                  <a:schemeClr val="folHlink"/>
                </a:solidFill>
              </a:rPr>
              <a:t>β.</a:t>
            </a:r>
            <a:r>
              <a:rPr lang="fr-FR" altLang="en-GR" sz="1800" i="1">
                <a:solidFill>
                  <a:schemeClr val="folHlink"/>
                </a:solidFill>
              </a:rPr>
              <a:t> </a:t>
            </a:r>
            <a:r>
              <a:rPr lang="el-GR" altLang="en-GR" sz="1800" i="1">
                <a:solidFill>
                  <a:schemeClr val="folHlink"/>
                </a:solidFill>
              </a:rPr>
              <a:t>Τα ισόπτερα (τερμίτες)</a:t>
            </a:r>
            <a:endParaRPr lang="fr-FR" altLang="en-GR" sz="1800" i="1">
              <a:solidFill>
                <a:schemeClr val="folHlink"/>
              </a:solidFill>
            </a:endParaRPr>
          </a:p>
          <a:p>
            <a:pPr algn="just"/>
            <a:r>
              <a:rPr lang="el-GR" altLang="en-GR" sz="1800" i="1">
                <a:solidFill>
                  <a:schemeClr val="folHlink"/>
                </a:solidFill>
              </a:rPr>
              <a:t>γ. Οι θαλάσσιοι σκώληκες</a:t>
            </a:r>
            <a:endParaRPr lang="fr-FR" altLang="en-GR" sz="1800" i="1">
              <a:solidFill>
                <a:schemeClr val="folHlink"/>
              </a:solidFill>
            </a:endParaRPr>
          </a:p>
          <a:p>
            <a:pPr algn="just"/>
            <a:endParaRPr lang="fr-FR" altLang="en-GR" sz="1600" i="1">
              <a:solidFill>
                <a:schemeClr val="folHlink"/>
              </a:solidFill>
            </a:endParaRPr>
          </a:p>
        </p:txBody>
      </p:sp>
      <p:pic>
        <p:nvPicPr>
          <p:cNvPr id="59395" name="Picture 1">
            <a:extLst>
              <a:ext uri="{FF2B5EF4-FFF2-40B4-BE49-F238E27FC236}">
                <a16:creationId xmlns:a16="http://schemas.microsoft.com/office/drawing/2014/main" id="{8A4C64E1-EC44-9087-A45A-4FBE578735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115888"/>
            <a:ext cx="2794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2">
            <a:extLst>
              <a:ext uri="{FF2B5EF4-FFF2-40B4-BE49-F238E27FC236}">
                <a16:creationId xmlns:a16="http://schemas.microsoft.com/office/drawing/2014/main" id="{A9A36AAD-5C0A-C471-0ADE-A49B25FE5F25}"/>
              </a:ext>
            </a:extLst>
          </p:cNvPr>
          <p:cNvSpPr txBox="1">
            <a:spLocks noChangeArrowheads="1"/>
          </p:cNvSpPr>
          <p:nvPr/>
        </p:nvSpPr>
        <p:spPr bwMode="auto">
          <a:xfrm>
            <a:off x="8015288" y="1773238"/>
            <a:ext cx="10953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i-FI" altLang="en-GR" sz="900">
                <a:solidFill>
                  <a:srgbClr val="FFFFFF"/>
                </a:solidFill>
              </a:rPr>
              <a:t>http://portal.tee.gr</a:t>
            </a:r>
            <a:endParaRPr lang="en-US" altLang="en-GR" sz="9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2">
            <a:extLst>
              <a:ext uri="{FF2B5EF4-FFF2-40B4-BE49-F238E27FC236}">
                <a16:creationId xmlns:a16="http://schemas.microsoft.com/office/drawing/2014/main" id="{5DAE37B1-7555-E426-7C89-45B059A2872F}"/>
              </a:ext>
            </a:extLst>
          </p:cNvPr>
          <p:cNvSpPr txBox="1">
            <a:spLocks noChangeArrowheads="1"/>
          </p:cNvSpPr>
          <p:nvPr/>
        </p:nvSpPr>
        <p:spPr bwMode="auto">
          <a:xfrm>
            <a:off x="838200" y="349250"/>
            <a:ext cx="46497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4</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ΒΙΟΛΟΓΙΚΕΣ ΠΡΟΣΒΟΛΕΣ</a:t>
            </a:r>
            <a:endParaRPr lang="fr-FR" altLang="en-GR">
              <a:solidFill>
                <a:srgbClr val="7AA2FF"/>
              </a:solidFill>
            </a:endParaRPr>
          </a:p>
        </p:txBody>
      </p:sp>
      <p:sp>
        <p:nvSpPr>
          <p:cNvPr id="61442" name="Rectangle 3">
            <a:extLst>
              <a:ext uri="{FF2B5EF4-FFF2-40B4-BE49-F238E27FC236}">
                <a16:creationId xmlns:a16="http://schemas.microsoft.com/office/drawing/2014/main" id="{7E7AF66E-8BEF-C28D-AB9D-2EC4FD068762}"/>
              </a:ext>
            </a:extLst>
          </p:cNvPr>
          <p:cNvSpPr>
            <a:spLocks noChangeArrowheads="1"/>
          </p:cNvSpPr>
          <p:nvPr/>
        </p:nvSpPr>
        <p:spPr bwMode="auto">
          <a:xfrm>
            <a:off x="838200" y="701675"/>
            <a:ext cx="7694613" cy="538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endParaRPr lang="fr-FR" altLang="en-GR" sz="2000" i="1">
              <a:solidFill>
                <a:schemeClr val="folHlink"/>
              </a:solidFill>
            </a:endParaRPr>
          </a:p>
          <a:p>
            <a:pPr algn="just"/>
            <a:r>
              <a:rPr lang="el-GR" altLang="en-GR" sz="1400" i="1">
                <a:solidFill>
                  <a:srgbClr val="FFFFFF"/>
                </a:solidFill>
              </a:rPr>
              <a:t>Για να τραφούν και να αναπτυχθούν πρέπει να συνδυάζονται οι παρακάτω κατάλληλες συνθήκες Εάν δεν ισχύει μία από αυτές τότε δεν μπορούν να αναπτυχθούν μύκητες:</a:t>
            </a:r>
          </a:p>
          <a:p>
            <a:pPr algn="just"/>
            <a:r>
              <a:rPr lang="el-GR" altLang="en-GR" sz="1400" i="1">
                <a:solidFill>
                  <a:srgbClr val="FFFFFF"/>
                </a:solidFill>
              </a:rPr>
              <a:t>o     θερμοκρασία, 10</a:t>
            </a:r>
            <a:r>
              <a:rPr lang="fr-FR" altLang="en-GR" sz="1400" i="1">
                <a:solidFill>
                  <a:srgbClr val="FFFFFF"/>
                </a:solidFill>
              </a:rPr>
              <a:t>°</a:t>
            </a:r>
            <a:r>
              <a:rPr lang="el-GR" altLang="en-GR" sz="1400" i="1">
                <a:solidFill>
                  <a:srgbClr val="FFFFFF"/>
                </a:solidFill>
              </a:rPr>
              <a:t>C-35</a:t>
            </a:r>
            <a:r>
              <a:rPr lang="fr-FR" altLang="en-GR" sz="1400" i="1">
                <a:solidFill>
                  <a:srgbClr val="FFFFFF"/>
                </a:solidFill>
              </a:rPr>
              <a:t>°</a:t>
            </a:r>
            <a:r>
              <a:rPr lang="el-GR" altLang="en-GR" sz="1400" i="1">
                <a:solidFill>
                  <a:srgbClr val="FFFFFF"/>
                </a:solidFill>
              </a:rPr>
              <a:t>C</a:t>
            </a:r>
          </a:p>
          <a:p>
            <a:pPr algn="just"/>
            <a:r>
              <a:rPr lang="el-GR" altLang="en-GR" sz="1400" i="1">
                <a:solidFill>
                  <a:srgbClr val="FFFFFF"/>
                </a:solidFill>
              </a:rPr>
              <a:t>o     ποσοστό υγρασίας συνήθως &gt;25% αλλά πάντως &gt;20%</a:t>
            </a:r>
          </a:p>
          <a:p>
            <a:pPr algn="just"/>
            <a:r>
              <a:rPr lang="el-GR" altLang="en-GR" sz="1400" i="1">
                <a:solidFill>
                  <a:srgbClr val="FFFFFF"/>
                </a:solidFill>
              </a:rPr>
              <a:t>o     θρεπτικές ουσίες του ξύλου</a:t>
            </a:r>
          </a:p>
          <a:p>
            <a:pPr algn="just"/>
            <a:r>
              <a:rPr lang="el-GR" altLang="en-GR" sz="1400" i="1">
                <a:solidFill>
                  <a:srgbClr val="FFFFFF"/>
                </a:solidFill>
              </a:rPr>
              <a:t>o     αέρας (παρουσία Ο2)</a:t>
            </a:r>
          </a:p>
          <a:p>
            <a:pPr algn="just"/>
            <a:r>
              <a:rPr lang="el-GR" altLang="en-GR" sz="1400" i="1">
                <a:solidFill>
                  <a:srgbClr val="FFFFFF"/>
                </a:solidFill>
              </a:rPr>
              <a:t>o     Ph</a:t>
            </a:r>
          </a:p>
          <a:p>
            <a:pPr algn="just"/>
            <a:r>
              <a:rPr lang="el-GR" altLang="en-GR" sz="1400" i="1">
                <a:solidFill>
                  <a:srgbClr val="FFFFFF"/>
                </a:solidFill>
              </a:rPr>
              <a:t> </a:t>
            </a:r>
          </a:p>
          <a:p>
            <a:pPr algn="just"/>
            <a:r>
              <a:rPr lang="el-GR" altLang="en-GR" sz="1400" i="1">
                <a:solidFill>
                  <a:srgbClr val="FFFFFF"/>
                </a:solidFill>
              </a:rPr>
              <a:t>·    Από  τα περίπου 5000 είδη μυκήτων που υπάρχουν στην φύση μερικές εκατοντάδες τρέφονται (μεταξύ άλλων και) με ξύλο. Οι μύκητες δεν μπορούν να αναπτυχθούν σε ξύλα με ποσοστό περιεχομένης υγρασίας μικρότερο του ~20 %, όπως επίσης δεν μπορούν να προσβάλουν το εντελώς υγρό ξύλο, καθώς για την ανάπτυξη τους απαιτείται παρουσία αέρα. (π.χ. πάσσαλοι πλήρως καλυμμένοι με νερό). Οι μύκητες αδρανοποιούνται σε πολύ χαμηλές θερμοκρασίες χωρίς όμως να εξοντώνονται (και άρα επαναδραστηριοποιούνται με τυχούσα επαναθέρμανση), εξοντώνονται όμως σε πολύ υψηλές θερμοκρασίες.</a:t>
            </a:r>
          </a:p>
          <a:p>
            <a:pPr algn="just"/>
            <a:r>
              <a:rPr lang="el-GR" altLang="en-GR" sz="1400" i="1">
                <a:solidFill>
                  <a:srgbClr val="FFFFFF"/>
                </a:solidFill>
              </a:rPr>
              <a:t> </a:t>
            </a:r>
          </a:p>
          <a:p>
            <a:pPr algn="just"/>
            <a:r>
              <a:rPr lang="el-GR" altLang="en-GR" sz="1400" i="1">
                <a:solidFill>
                  <a:srgbClr val="FFFFFF"/>
                </a:solidFill>
              </a:rPr>
              <a:t>·    Για την εξόντωση των μυκήτων (και των ξυλοφάγων εντόμων) η δομική ξυλεία υφίσταται θερμική επεξεργασία σε ειδικούς κλιβάνους (φούρνισμα). Επισημαίνεται ότι το φούρνισμα των ξύλων δεν καλύπτει μελλοντική προσβολή η οποία μπορεί να αναπτυχθεί εάν ξαναδημιουργηθούν ευνοϊκές συνθήκες ανάπτυξης της. Περαιτέρω προστασία του ξύλου μπορεί να επιτευχθεί με κατάλληλο εμποτισμό σε κλιβάνους, ή απλώς επάλειψη με μυκητοκτόνες ουσίες. 	</a:t>
            </a:r>
          </a:p>
          <a:p>
            <a:pPr algn="just"/>
            <a:endParaRPr lang="fr-FR" altLang="en-GR" sz="1600" i="1">
              <a:solidFill>
                <a:schemeClr val="folHlink"/>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a:extLst>
              <a:ext uri="{FF2B5EF4-FFF2-40B4-BE49-F238E27FC236}">
                <a16:creationId xmlns:a16="http://schemas.microsoft.com/office/drawing/2014/main" id="{7681D519-35AA-3574-AC32-7DBA33B011E7}"/>
              </a:ext>
            </a:extLst>
          </p:cNvPr>
          <p:cNvSpPr txBox="1">
            <a:spLocks noChangeArrowheads="1"/>
          </p:cNvSpPr>
          <p:nvPr/>
        </p:nvSpPr>
        <p:spPr bwMode="auto">
          <a:xfrm>
            <a:off x="838200" y="349250"/>
            <a:ext cx="46497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4</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ΒΙΟΛΟΓΙΚΕΣ ΠΡΟΣΒΟΛΕΣ</a:t>
            </a:r>
            <a:endParaRPr lang="fr-FR" altLang="en-GR">
              <a:solidFill>
                <a:srgbClr val="7AA2FF"/>
              </a:solidFill>
            </a:endParaRPr>
          </a:p>
        </p:txBody>
      </p:sp>
      <p:sp>
        <p:nvSpPr>
          <p:cNvPr id="63490" name="Rectangle 3">
            <a:extLst>
              <a:ext uri="{FF2B5EF4-FFF2-40B4-BE49-F238E27FC236}">
                <a16:creationId xmlns:a16="http://schemas.microsoft.com/office/drawing/2014/main" id="{CC67B416-EA80-25F7-7436-3DA93E1CAEE4}"/>
              </a:ext>
            </a:extLst>
          </p:cNvPr>
          <p:cNvSpPr>
            <a:spLocks noChangeArrowheads="1"/>
          </p:cNvSpPr>
          <p:nvPr/>
        </p:nvSpPr>
        <p:spPr bwMode="auto">
          <a:xfrm>
            <a:off x="838200" y="701675"/>
            <a:ext cx="8197850" cy="178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endParaRPr lang="fr-FR" altLang="en-GR" sz="2000" i="1">
              <a:solidFill>
                <a:schemeClr val="folHlink"/>
              </a:solidFill>
            </a:endParaRPr>
          </a:p>
          <a:p>
            <a:pPr algn="just"/>
            <a:r>
              <a:rPr lang="el-GR" altLang="en-GR" sz="1400" i="1">
                <a:solidFill>
                  <a:srgbClr val="FFFFFF"/>
                </a:solidFill>
              </a:rPr>
              <a:t>Οι ζωικοί παράγοντες που προσβάλλουν το ξύλο χωρίζονται</a:t>
            </a:r>
            <a:endParaRPr lang="fr-FR" altLang="en-GR" sz="1400" i="1">
              <a:solidFill>
                <a:srgbClr val="FFFFFF"/>
              </a:solidFill>
            </a:endParaRPr>
          </a:p>
          <a:p>
            <a:pPr algn="just"/>
            <a:r>
              <a:rPr lang="el-GR" altLang="en-GR" sz="1400" i="1">
                <a:solidFill>
                  <a:srgbClr val="FFFFFF"/>
                </a:solidFill>
              </a:rPr>
              <a:t>σε τρεις βασικές κατηγορίες: τα κολεόπτερα και υμενόπτερα έντομα</a:t>
            </a:r>
            <a:endParaRPr lang="fr-FR" altLang="en-GR" sz="1400" i="1">
              <a:solidFill>
                <a:srgbClr val="FFFFFF"/>
              </a:solidFill>
            </a:endParaRPr>
          </a:p>
          <a:p>
            <a:pPr algn="just"/>
            <a:r>
              <a:rPr lang="el-GR" altLang="en-GR" sz="1400" i="1">
                <a:solidFill>
                  <a:srgbClr val="FFFFFF"/>
                </a:solidFill>
              </a:rPr>
              <a:t>τα ισόπτερα (τερμίτες) και τους θαλασσίους σκώληκες</a:t>
            </a:r>
            <a:endParaRPr lang="fr-FR" altLang="en-GR" sz="2000" i="1">
              <a:solidFill>
                <a:schemeClr val="folHlink"/>
              </a:solidFill>
            </a:endParaRPr>
          </a:p>
          <a:p>
            <a:pPr algn="just"/>
            <a:r>
              <a:rPr lang="el-GR" altLang="en-GR" sz="1600" i="1">
                <a:solidFill>
                  <a:schemeClr val="folHlink"/>
                </a:solidFill>
              </a:rPr>
              <a:t>α. Κολεόπτερα και υμενόπτερα έντομα</a:t>
            </a:r>
            <a:endParaRPr lang="fr-FR" altLang="en-GR" sz="1600" i="1">
              <a:solidFill>
                <a:schemeClr val="folHlink"/>
              </a:solidFill>
            </a:endParaRPr>
          </a:p>
          <a:p>
            <a:pPr algn="just"/>
            <a:r>
              <a:rPr lang="el-GR" altLang="en-GR" sz="1600" i="1">
                <a:solidFill>
                  <a:schemeClr val="folHlink"/>
                </a:solidFill>
              </a:rPr>
              <a:t>β.</a:t>
            </a:r>
            <a:r>
              <a:rPr lang="fr-FR" altLang="en-GR" sz="1600" i="1">
                <a:solidFill>
                  <a:schemeClr val="folHlink"/>
                </a:solidFill>
              </a:rPr>
              <a:t> </a:t>
            </a:r>
            <a:r>
              <a:rPr lang="el-GR" altLang="en-GR" sz="1600" i="1">
                <a:solidFill>
                  <a:schemeClr val="folHlink"/>
                </a:solidFill>
              </a:rPr>
              <a:t>Τα ισόπτερα (τερμίτες)</a:t>
            </a:r>
            <a:endParaRPr lang="fr-FR" altLang="en-GR" sz="1600" i="1">
              <a:solidFill>
                <a:schemeClr val="folHlink"/>
              </a:solidFill>
            </a:endParaRPr>
          </a:p>
          <a:p>
            <a:pPr algn="just"/>
            <a:r>
              <a:rPr lang="el-GR" altLang="en-GR" sz="1600" i="1">
                <a:solidFill>
                  <a:schemeClr val="folHlink"/>
                </a:solidFill>
              </a:rPr>
              <a:t>γ. Οι θαλάσσιοι σκώληκες</a:t>
            </a:r>
            <a:endParaRPr lang="fr-FR" altLang="en-GR" sz="1600" i="1">
              <a:solidFill>
                <a:schemeClr val="folHlink"/>
              </a:solidFill>
            </a:endParaRPr>
          </a:p>
        </p:txBody>
      </p:sp>
      <p:pic>
        <p:nvPicPr>
          <p:cNvPr id="63491" name="Picture 3">
            <a:extLst>
              <a:ext uri="{FF2B5EF4-FFF2-40B4-BE49-F238E27FC236}">
                <a16:creationId xmlns:a16="http://schemas.microsoft.com/office/drawing/2014/main" id="{8250E75B-1107-C1F4-AA47-DA75E0EB1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500438"/>
            <a:ext cx="25400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a:extLst>
              <a:ext uri="{FF2B5EF4-FFF2-40B4-BE49-F238E27FC236}">
                <a16:creationId xmlns:a16="http://schemas.microsoft.com/office/drawing/2014/main" id="{874A1270-63B1-075B-D1BF-3E6A88589E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500438"/>
            <a:ext cx="4824412"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C6EFE6D2-6ABE-4FBB-E1E5-FFA0AAE757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8238" y="3670300"/>
            <a:ext cx="5437187"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a:extLst>
              <a:ext uri="{FF2B5EF4-FFF2-40B4-BE49-F238E27FC236}">
                <a16:creationId xmlns:a16="http://schemas.microsoft.com/office/drawing/2014/main" id="{D0E355CF-712B-3DA4-5232-84E828E4FCCA}"/>
              </a:ext>
            </a:extLst>
          </p:cNvPr>
          <p:cNvSpPr>
            <a:spLocks noChangeArrowheads="1"/>
          </p:cNvSpPr>
          <p:nvPr/>
        </p:nvSpPr>
        <p:spPr bwMode="auto">
          <a:xfrm>
            <a:off x="2411413" y="6453188"/>
            <a:ext cx="1216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1200">
                <a:solidFill>
                  <a:srgbClr val="FFFFFF"/>
                </a:solidFill>
                <a:latin typeface="TimesNewRomanPSMT" charset="0"/>
              </a:rPr>
              <a:t>Δράση τερμιτών</a:t>
            </a:r>
            <a:endParaRPr lang="en-US" altLang="en-GR" sz="1200">
              <a:solidFill>
                <a:srgbClr val="FFFFFF"/>
              </a:solidFill>
            </a:endParaRPr>
          </a:p>
        </p:txBody>
      </p:sp>
      <p:pic>
        <p:nvPicPr>
          <p:cNvPr id="65539" name="Picture 3">
            <a:extLst>
              <a:ext uri="{FF2B5EF4-FFF2-40B4-BE49-F238E27FC236}">
                <a16:creationId xmlns:a16="http://schemas.microsoft.com/office/drawing/2014/main" id="{C7C779C2-1E3D-47C2-83DE-D76768ADE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72225"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a:extLst>
              <a:ext uri="{FF2B5EF4-FFF2-40B4-BE49-F238E27FC236}">
                <a16:creationId xmlns:a16="http://schemas.microsoft.com/office/drawing/2014/main" id="{F4AB5C24-91DA-2CA2-5EE2-914102EAFB4B}"/>
              </a:ext>
            </a:extLst>
          </p:cNvPr>
          <p:cNvSpPr>
            <a:spLocks noChangeArrowheads="1"/>
          </p:cNvSpPr>
          <p:nvPr/>
        </p:nvSpPr>
        <p:spPr bwMode="auto">
          <a:xfrm>
            <a:off x="684213" y="4076700"/>
            <a:ext cx="20955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1200">
                <a:solidFill>
                  <a:srgbClr val="FFFFFF"/>
                </a:solidFill>
              </a:rPr>
              <a:t>Δράση ξυλοφάγων εντόμων</a:t>
            </a:r>
            <a:endParaRPr lang="en-US" altLang="en-GR" sz="12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a:extLst>
              <a:ext uri="{FF2B5EF4-FFF2-40B4-BE49-F238E27FC236}">
                <a16:creationId xmlns:a16="http://schemas.microsoft.com/office/drawing/2014/main" id="{69355E2A-874C-3E9E-FBDA-7E5A71349A83}"/>
              </a:ext>
            </a:extLst>
          </p:cNvPr>
          <p:cNvSpPr txBox="1">
            <a:spLocks noChangeArrowheads="1"/>
          </p:cNvSpPr>
          <p:nvPr/>
        </p:nvSpPr>
        <p:spPr bwMode="auto">
          <a:xfrm>
            <a:off x="838200" y="349250"/>
            <a:ext cx="25273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2-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δομή</a:t>
            </a:r>
            <a:endParaRPr lang="fr-FR" altLang="en-GR">
              <a:solidFill>
                <a:srgbClr val="7AA2FF"/>
              </a:solidFill>
            </a:endParaRPr>
          </a:p>
        </p:txBody>
      </p:sp>
      <p:sp>
        <p:nvSpPr>
          <p:cNvPr id="19458" name="Rectangle 3">
            <a:extLst>
              <a:ext uri="{FF2B5EF4-FFF2-40B4-BE49-F238E27FC236}">
                <a16:creationId xmlns:a16="http://schemas.microsoft.com/office/drawing/2014/main" id="{6A9BAF10-94BA-2D93-EB88-325769D37790}"/>
              </a:ext>
            </a:extLst>
          </p:cNvPr>
          <p:cNvSpPr>
            <a:spLocks noChangeArrowheads="1"/>
          </p:cNvSpPr>
          <p:nvPr/>
        </p:nvSpPr>
        <p:spPr bwMode="auto">
          <a:xfrm>
            <a:off x="900113" y="4724400"/>
            <a:ext cx="7400925" cy="178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Εντεριώνη</a:t>
            </a:r>
            <a:endParaRPr lang="fr-FR" altLang="en-GR" sz="2000" i="1">
              <a:solidFill>
                <a:schemeClr val="folHlink"/>
              </a:solidFill>
            </a:endParaRPr>
          </a:p>
          <a:p>
            <a:pPr algn="just"/>
            <a:r>
              <a:rPr lang="el-GR" altLang="en-GR" sz="1400">
                <a:solidFill>
                  <a:schemeClr val="bg1"/>
                </a:solidFill>
              </a:rPr>
              <a:t>·ο κεντρικός πυρήνας του δένδρου γύρω από τον οποίο αναπτύσσονται οι αυξητικοί δακτύλιοι</a:t>
            </a:r>
          </a:p>
          <a:p>
            <a:pPr algn="just"/>
            <a:r>
              <a:rPr lang="el-GR" altLang="en-GR" sz="1400">
                <a:solidFill>
                  <a:schemeClr val="bg1"/>
                </a:solidFill>
              </a:rPr>
              <a:t>· το σχήμα το μέγεθος και το χρώμα της εξαρτώνται από το είδος του δέντρου	</a:t>
            </a:r>
          </a:p>
          <a:p>
            <a:pPr algn="just"/>
            <a:r>
              <a:rPr lang="el-GR" altLang="en-GR" sz="2000" i="1">
                <a:solidFill>
                  <a:schemeClr val="folHlink"/>
                </a:solidFill>
              </a:rPr>
              <a:t>Εγκάρδιο ξύλο</a:t>
            </a:r>
            <a:r>
              <a:rPr lang="fr-FR" altLang="en-GR" sz="2000" i="1">
                <a:solidFill>
                  <a:schemeClr val="folHlink"/>
                </a:solidFill>
              </a:rPr>
              <a:t> </a:t>
            </a:r>
            <a:r>
              <a:rPr lang="el-GR" altLang="en-GR" sz="2000" i="1">
                <a:solidFill>
                  <a:schemeClr val="folHlink"/>
                </a:solidFill>
              </a:rPr>
              <a:t>(καρδιόξυλο)	</a:t>
            </a:r>
          </a:p>
          <a:p>
            <a:pPr algn="just"/>
            <a:r>
              <a:rPr lang="fr-FR" altLang="en-GR" sz="1400">
                <a:solidFill>
                  <a:schemeClr val="bg1"/>
                </a:solidFill>
              </a:rPr>
              <a:t>. </a:t>
            </a:r>
            <a:r>
              <a:rPr lang="el-GR" altLang="en-GR" sz="1400">
                <a:solidFill>
                  <a:schemeClr val="bg1"/>
                </a:solidFill>
              </a:rPr>
              <a:t>το παλαιότερο εσωτερικό τμήμα του κορμού, συνήθως με σκουρότερο χρώμα, βελτιωμένα μηχανικά χαρακτηριστικά και μεγαλύτερη ανθεκτικότητα</a:t>
            </a:r>
            <a:endParaRPr lang="fr-FR" altLang="en-GR" sz="1400">
              <a:solidFill>
                <a:schemeClr val="bg1"/>
              </a:solidFill>
            </a:endParaRPr>
          </a:p>
        </p:txBody>
      </p:sp>
      <p:pic>
        <p:nvPicPr>
          <p:cNvPr id="19459" name="Picture 1" descr="Capture d’écran 2011-01-20 à 15.55.50.png">
            <a:extLst>
              <a:ext uri="{FF2B5EF4-FFF2-40B4-BE49-F238E27FC236}">
                <a16:creationId xmlns:a16="http://schemas.microsoft.com/office/drawing/2014/main" id="{F86F52B1-0D67-D877-CE0D-1FF3CD4DAD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a:extLst>
              <a:ext uri="{FF2B5EF4-FFF2-40B4-BE49-F238E27FC236}">
                <a16:creationId xmlns:a16="http://schemas.microsoft.com/office/drawing/2014/main" id="{EBEEBC8E-11D4-AFCD-5CB6-F8F5F54FA316}"/>
              </a:ext>
            </a:extLst>
          </p:cNvPr>
          <p:cNvSpPr>
            <a:spLocks noChangeArrowheads="1"/>
          </p:cNvSpPr>
          <p:nvPr/>
        </p:nvSpPr>
        <p:spPr bwMode="auto">
          <a:xfrm>
            <a:off x="838200" y="1066800"/>
            <a:ext cx="5410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en-GR" sz="2000" i="1">
              <a:solidFill>
                <a:schemeClr val="folHlink"/>
              </a:solidFill>
            </a:endParaRPr>
          </a:p>
          <a:p>
            <a:endParaRPr lang="fr-FR" altLang="en-GR" sz="2000" i="1">
              <a:solidFill>
                <a:schemeClr val="folHlink"/>
              </a:solidFill>
            </a:endParaRPr>
          </a:p>
        </p:txBody>
      </p:sp>
      <p:pic>
        <p:nvPicPr>
          <p:cNvPr id="66562" name="Picture 6" descr="Image 2">
            <a:extLst>
              <a:ext uri="{FF2B5EF4-FFF2-40B4-BE49-F238E27FC236}">
                <a16:creationId xmlns:a16="http://schemas.microsoft.com/office/drawing/2014/main" id="{AA22107F-FB3E-49A7-8A3A-F44524B04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115888"/>
            <a:ext cx="7215187"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7" descr="Image 3">
            <a:extLst>
              <a:ext uri="{FF2B5EF4-FFF2-40B4-BE49-F238E27FC236}">
                <a16:creationId xmlns:a16="http://schemas.microsoft.com/office/drawing/2014/main" id="{A71837F3-53A6-1268-39F0-4CCC6C492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5373688"/>
            <a:ext cx="258127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8">
            <a:extLst>
              <a:ext uri="{FF2B5EF4-FFF2-40B4-BE49-F238E27FC236}">
                <a16:creationId xmlns:a16="http://schemas.microsoft.com/office/drawing/2014/main" id="{6ADDC9B9-CBF7-0EF1-DC56-048628DA0C9C}"/>
              </a:ext>
            </a:extLst>
          </p:cNvPr>
          <p:cNvSpPr>
            <a:spLocks noChangeArrowheads="1"/>
          </p:cNvSpPr>
          <p:nvPr/>
        </p:nvSpPr>
        <p:spPr bwMode="auto">
          <a:xfrm>
            <a:off x="7827963" y="6613525"/>
            <a:ext cx="13017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www.termite.com.fr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F53FD875-0DB4-12E2-723C-5B0D66F78D1F}"/>
              </a:ext>
            </a:extLst>
          </p:cNvPr>
          <p:cNvSpPr txBox="1">
            <a:spLocks noChangeArrowheads="1"/>
          </p:cNvSpPr>
          <p:nvPr/>
        </p:nvSpPr>
        <p:spPr bwMode="auto">
          <a:xfrm>
            <a:off x="838200" y="349250"/>
            <a:ext cx="57785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4</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ΚΑΤΗΓΟΡΙΕΣ ΕΠΙΚΙΝΔΥΝΟΤΗΤΑΣ</a:t>
            </a:r>
            <a:endParaRPr lang="fr-FR" altLang="en-GR">
              <a:solidFill>
                <a:srgbClr val="7AA2FF"/>
              </a:solidFill>
            </a:endParaRPr>
          </a:p>
        </p:txBody>
      </p:sp>
      <p:sp>
        <p:nvSpPr>
          <p:cNvPr id="68610" name="Rectangle 3">
            <a:extLst>
              <a:ext uri="{FF2B5EF4-FFF2-40B4-BE49-F238E27FC236}">
                <a16:creationId xmlns:a16="http://schemas.microsoft.com/office/drawing/2014/main" id="{2D14A1F8-8567-2BF2-CE3F-7E69EA2B2C39}"/>
              </a:ext>
            </a:extLst>
          </p:cNvPr>
          <p:cNvSpPr>
            <a:spLocks noChangeArrowheads="1"/>
          </p:cNvSpPr>
          <p:nvPr/>
        </p:nvSpPr>
        <p:spPr bwMode="auto">
          <a:xfrm>
            <a:off x="946150" y="476250"/>
            <a:ext cx="8197850"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endParaRPr lang="fr-FR" altLang="en-GR" sz="2000" i="1">
              <a:solidFill>
                <a:schemeClr val="folHlink"/>
              </a:solidFill>
            </a:endParaRPr>
          </a:p>
          <a:p>
            <a:pPr algn="just"/>
            <a:r>
              <a:rPr lang="el-GR" altLang="en-GR" sz="1400" i="1">
                <a:solidFill>
                  <a:srgbClr val="FFFFFF"/>
                </a:solidFill>
              </a:rPr>
              <a:t>σχετικά ΕΝ, ΕΛΟΤ EN 335.02  ΕΛΟΤ EN 335.03</a:t>
            </a:r>
            <a:endParaRPr lang="fr-FR" altLang="en-GR" sz="1400" i="1">
              <a:solidFill>
                <a:srgbClr val="FFFFFF"/>
              </a:solidFill>
            </a:endParaRPr>
          </a:p>
          <a:p>
            <a:pPr algn="just"/>
            <a:endParaRPr lang="fr-FR" altLang="en-GR" sz="1400" i="1">
              <a:solidFill>
                <a:srgbClr val="FFFFFF"/>
              </a:solidFill>
            </a:endParaRPr>
          </a:p>
        </p:txBody>
      </p:sp>
      <p:pic>
        <p:nvPicPr>
          <p:cNvPr id="68611" name="Picture 6" descr="Capture d’écran 2011-01-23 à 18.42.39.png">
            <a:extLst>
              <a:ext uri="{FF2B5EF4-FFF2-40B4-BE49-F238E27FC236}">
                <a16:creationId xmlns:a16="http://schemas.microsoft.com/office/drawing/2014/main" id="{E042D250-5B96-2E9B-3ACF-330A258641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25538"/>
            <a:ext cx="6696075" cy="584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a:extLst>
              <a:ext uri="{FF2B5EF4-FFF2-40B4-BE49-F238E27FC236}">
                <a16:creationId xmlns:a16="http://schemas.microsoft.com/office/drawing/2014/main" id="{C367F060-8CFB-2640-4509-3430EBB7C8FE}"/>
              </a:ext>
            </a:extLst>
          </p:cNvPr>
          <p:cNvSpPr txBox="1">
            <a:spLocks noChangeArrowheads="1"/>
          </p:cNvSpPr>
          <p:nvPr/>
        </p:nvSpPr>
        <p:spPr bwMode="auto">
          <a:xfrm>
            <a:off x="838200" y="349250"/>
            <a:ext cx="5102225" cy="141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4</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ΦΥΣΙΚΗ ΑΝΘΕΚΤΙΚΟΤΗΤΑ</a:t>
            </a:r>
            <a:endParaRPr lang="fr-FR" altLang="en-GR" i="1">
              <a:solidFill>
                <a:srgbClr val="7AA2FF"/>
              </a:solidFill>
              <a:latin typeface="Verdana" panose="020B0604030504040204" pitchFamily="34" charset="0"/>
            </a:endParaRPr>
          </a:p>
          <a:p>
            <a:pPr algn="just"/>
            <a:r>
              <a:rPr lang="el-GR" altLang="en-GR" sz="1400" i="1">
                <a:solidFill>
                  <a:srgbClr val="FFFFFF"/>
                </a:solidFill>
              </a:rPr>
              <a:t>σχετικά ΕΝ</a:t>
            </a:r>
            <a:r>
              <a:rPr lang="fr-FR" altLang="en-GR" sz="1400" i="1">
                <a:solidFill>
                  <a:srgbClr val="FFFFFF"/>
                </a:solidFill>
              </a:rPr>
              <a:t>350 </a:t>
            </a:r>
            <a:r>
              <a:rPr lang="el-GR" altLang="en-GR" sz="1400" i="1">
                <a:solidFill>
                  <a:srgbClr val="FFFFFF"/>
                </a:solidFill>
              </a:rPr>
              <a:t>, Ευρωκώδικα 5 </a:t>
            </a:r>
            <a:endParaRPr lang="fr-FR" altLang="en-GR" sz="1400" i="1">
              <a:solidFill>
                <a:srgbClr val="FFFFFF"/>
              </a:solidFill>
            </a:endParaRPr>
          </a:p>
          <a:p>
            <a:pPr algn="just"/>
            <a:endParaRPr lang="fr-FR" altLang="en-GR" i="1">
              <a:solidFill>
                <a:srgbClr val="FFFFFF"/>
              </a:solidFill>
            </a:endParaRPr>
          </a:p>
          <a:p>
            <a:endParaRPr lang="fr-FR" altLang="en-GR">
              <a:solidFill>
                <a:srgbClr val="7AA2FF"/>
              </a:solidFill>
            </a:endParaRPr>
          </a:p>
        </p:txBody>
      </p:sp>
      <p:pic>
        <p:nvPicPr>
          <p:cNvPr id="70658" name="Picture 1" descr="Capture d’écran 2011-01-23 à 18.45.18.png">
            <a:extLst>
              <a:ext uri="{FF2B5EF4-FFF2-40B4-BE49-F238E27FC236}">
                <a16:creationId xmlns:a16="http://schemas.microsoft.com/office/drawing/2014/main" id="{6427E1D7-1E93-13E0-DEF8-73B2A22BA8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0"/>
            <a:ext cx="711041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2" descr="Capture d’écran 2011-01-23 à 18.46.24.png">
            <a:extLst>
              <a:ext uri="{FF2B5EF4-FFF2-40B4-BE49-F238E27FC236}">
                <a16:creationId xmlns:a16="http://schemas.microsoft.com/office/drawing/2014/main" id="{89B642A2-5AED-318A-731C-3A25566873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268413"/>
            <a:ext cx="1828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3" descr="Capture d’écran 2011-01-23 à 18.46.55.png">
            <a:extLst>
              <a:ext uri="{FF2B5EF4-FFF2-40B4-BE49-F238E27FC236}">
                <a16:creationId xmlns:a16="http://schemas.microsoft.com/office/drawing/2014/main" id="{58E1F11C-9A68-1C75-F8A5-3974EB3321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6775" y="3068638"/>
            <a:ext cx="1930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descr="Capture d’écran 2011-01-23 à 18.47.19.png">
            <a:extLst>
              <a:ext uri="{FF2B5EF4-FFF2-40B4-BE49-F238E27FC236}">
                <a16:creationId xmlns:a16="http://schemas.microsoft.com/office/drawing/2014/main" id="{2073FA2A-BCC0-6C59-F283-973B457053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4221163"/>
            <a:ext cx="21399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Capture d’écran 2011-01-23 à 18.46.24.png">
            <a:extLst>
              <a:ext uri="{FF2B5EF4-FFF2-40B4-BE49-F238E27FC236}">
                <a16:creationId xmlns:a16="http://schemas.microsoft.com/office/drawing/2014/main" id="{09ED8507-8BBE-18F2-F4B7-5BD669174C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268413"/>
            <a:ext cx="1828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3" descr="Capture d’écran 2011-01-23 à 18.46.55.png">
            <a:extLst>
              <a:ext uri="{FF2B5EF4-FFF2-40B4-BE49-F238E27FC236}">
                <a16:creationId xmlns:a16="http://schemas.microsoft.com/office/drawing/2014/main" id="{6B50AB52-7142-1A87-5C76-68BFF8A9E6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16775" y="3068638"/>
            <a:ext cx="1930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Capture d’écran 2011-01-23 à 18.47.19.png">
            <a:extLst>
              <a:ext uri="{FF2B5EF4-FFF2-40B4-BE49-F238E27FC236}">
                <a16:creationId xmlns:a16="http://schemas.microsoft.com/office/drawing/2014/main" id="{7659D1A5-7F4D-DBEB-2959-9B8D418B47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4437063"/>
            <a:ext cx="23352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Capture d’écran 2011-01-23 à 19.08.06.png">
            <a:extLst>
              <a:ext uri="{FF2B5EF4-FFF2-40B4-BE49-F238E27FC236}">
                <a16:creationId xmlns:a16="http://schemas.microsoft.com/office/drawing/2014/main" id="{8161F275-0C81-26A7-49AF-5AD178C126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960688"/>
            <a:ext cx="7059613"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8" descr="Capture d’écran 2011-01-23 à 18.45.18.png">
            <a:extLst>
              <a:ext uri="{FF2B5EF4-FFF2-40B4-BE49-F238E27FC236}">
                <a16:creationId xmlns:a16="http://schemas.microsoft.com/office/drawing/2014/main" id="{9847D11E-E14E-E391-E26A-CAB68521358E}"/>
              </a:ext>
            </a:extLst>
          </p:cNvPr>
          <p:cNvPicPr>
            <a:picLocks noChangeAspect="1"/>
          </p:cNvPicPr>
          <p:nvPr/>
        </p:nvPicPr>
        <p:blipFill>
          <a:blip r:embed="rId7">
            <a:extLst>
              <a:ext uri="{28A0092B-C50C-407E-A947-70E740481C1C}">
                <a14:useLocalDpi xmlns:a14="http://schemas.microsoft.com/office/drawing/2010/main" val="0"/>
              </a:ext>
            </a:extLst>
          </a:blip>
          <a:srcRect b="84833"/>
          <a:stretch>
            <a:fillRect/>
          </a:stretch>
        </p:blipFill>
        <p:spPr bwMode="auto">
          <a:xfrm>
            <a:off x="25400" y="2060575"/>
            <a:ext cx="71120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 Box 2">
            <a:extLst>
              <a:ext uri="{FF2B5EF4-FFF2-40B4-BE49-F238E27FC236}">
                <a16:creationId xmlns:a16="http://schemas.microsoft.com/office/drawing/2014/main" id="{B5DC5142-93F2-4E3A-67E2-6343F0BF8E8F}"/>
              </a:ext>
            </a:extLst>
          </p:cNvPr>
          <p:cNvSpPr txBox="1">
            <a:spLocks noChangeArrowheads="1"/>
          </p:cNvSpPr>
          <p:nvPr/>
        </p:nvSpPr>
        <p:spPr bwMode="auto">
          <a:xfrm>
            <a:off x="838200" y="349250"/>
            <a:ext cx="5102225" cy="67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4</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ΦΥΣΙΚΗ ΑΝΘΕΚΤΙΚΟΤΗΤΑ</a:t>
            </a:r>
            <a:endParaRPr lang="fr-FR" altLang="en-GR" i="1">
              <a:solidFill>
                <a:srgbClr val="7AA2FF"/>
              </a:solidFill>
              <a:latin typeface="Verdana" panose="020B0604030504040204" pitchFamily="34" charset="0"/>
            </a:endParaRPr>
          </a:p>
          <a:p>
            <a:pPr algn="just"/>
            <a:r>
              <a:rPr lang="el-GR" altLang="en-GR" sz="1400" i="1">
                <a:solidFill>
                  <a:srgbClr val="FFFFFF"/>
                </a:solidFill>
              </a:rPr>
              <a:t>σχετικά ΕΝ</a:t>
            </a:r>
            <a:r>
              <a:rPr lang="fr-FR" altLang="en-GR" sz="1400" i="1">
                <a:solidFill>
                  <a:srgbClr val="FFFFFF"/>
                </a:solidFill>
              </a:rPr>
              <a:t>350 </a:t>
            </a:r>
            <a:r>
              <a:rPr lang="el-GR" altLang="en-GR" sz="1400" i="1">
                <a:solidFill>
                  <a:srgbClr val="FFFFFF"/>
                </a:solidFill>
              </a:rPr>
              <a:t>, Ευρωκώδικα 5 </a:t>
            </a:r>
            <a:endParaRPr lang="fr-FR" altLang="en-GR" sz="1400" i="1">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2">
            <a:extLst>
              <a:ext uri="{FF2B5EF4-FFF2-40B4-BE49-F238E27FC236}">
                <a16:creationId xmlns:a16="http://schemas.microsoft.com/office/drawing/2014/main" id="{BADEF82E-22A4-12C5-1EB6-13A9994EDABE}"/>
              </a:ext>
            </a:extLst>
          </p:cNvPr>
          <p:cNvSpPr txBox="1">
            <a:spLocks noChangeArrowheads="1"/>
          </p:cNvSpPr>
          <p:nvPr/>
        </p:nvSpPr>
        <p:spPr bwMode="auto">
          <a:xfrm>
            <a:off x="838200" y="349250"/>
            <a:ext cx="54213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5</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τα προϊόντα για την κατασκευή</a:t>
            </a:r>
            <a:endParaRPr lang="fr-FR" altLang="en-GR">
              <a:solidFill>
                <a:srgbClr val="7AA2FF"/>
              </a:solidFill>
            </a:endParaRPr>
          </a:p>
        </p:txBody>
      </p:sp>
      <p:sp>
        <p:nvSpPr>
          <p:cNvPr id="74754" name="Rectangle 16">
            <a:extLst>
              <a:ext uri="{FF2B5EF4-FFF2-40B4-BE49-F238E27FC236}">
                <a16:creationId xmlns:a16="http://schemas.microsoft.com/office/drawing/2014/main" id="{93A3B64F-4327-F3BF-8239-2DE8FC5A5B94}"/>
              </a:ext>
            </a:extLst>
          </p:cNvPr>
          <p:cNvSpPr>
            <a:spLocks noChangeArrowheads="1"/>
          </p:cNvSpPr>
          <p:nvPr/>
        </p:nvSpPr>
        <p:spPr bwMode="auto">
          <a:xfrm>
            <a:off x="4114800" y="5546725"/>
            <a:ext cx="457200" cy="5334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GR"/>
          </a:p>
        </p:txBody>
      </p:sp>
      <p:sp>
        <p:nvSpPr>
          <p:cNvPr id="74755" name="Oval 17">
            <a:extLst>
              <a:ext uri="{FF2B5EF4-FFF2-40B4-BE49-F238E27FC236}">
                <a16:creationId xmlns:a16="http://schemas.microsoft.com/office/drawing/2014/main" id="{F68FA205-EF00-BB65-4362-C1021A8810A1}"/>
              </a:ext>
            </a:extLst>
          </p:cNvPr>
          <p:cNvSpPr>
            <a:spLocks noChangeArrowheads="1"/>
          </p:cNvSpPr>
          <p:nvPr/>
        </p:nvSpPr>
        <p:spPr bwMode="auto">
          <a:xfrm>
            <a:off x="3962400" y="5470525"/>
            <a:ext cx="762000" cy="685800"/>
          </a:xfrm>
          <a:prstGeom prst="ellipse">
            <a:avLst/>
          </a:prstGeom>
          <a:noFill/>
          <a:ln w="9525">
            <a:solidFill>
              <a:schemeClr val="bg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GR"/>
          </a:p>
        </p:txBody>
      </p:sp>
      <p:sp>
        <p:nvSpPr>
          <p:cNvPr id="74756" name="Rectangle 18" descr="noir)">
            <a:extLst>
              <a:ext uri="{FF2B5EF4-FFF2-40B4-BE49-F238E27FC236}">
                <a16:creationId xmlns:a16="http://schemas.microsoft.com/office/drawing/2014/main" id="{1BD5C784-1D1B-0CA0-7716-62A858EA1B95}"/>
              </a:ext>
            </a:extLst>
          </p:cNvPr>
          <p:cNvSpPr>
            <a:spLocks noChangeArrowheads="1"/>
          </p:cNvSpPr>
          <p:nvPr/>
        </p:nvSpPr>
        <p:spPr bwMode="auto">
          <a:xfrm>
            <a:off x="5105400" y="5486400"/>
            <a:ext cx="457200" cy="533400"/>
          </a:xfrm>
          <a:prstGeom prst="rect">
            <a:avLst/>
          </a:prstGeom>
          <a:blipFill dpi="0" rotWithShape="0">
            <a:blip r:embed="rId3"/>
            <a:srcRect/>
            <a:tile tx="0" ty="0" sx="100000" sy="100000" flip="none" algn="tl"/>
          </a:blip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GR"/>
          </a:p>
        </p:txBody>
      </p:sp>
      <p:sp>
        <p:nvSpPr>
          <p:cNvPr id="74757" name="Oval 19">
            <a:extLst>
              <a:ext uri="{FF2B5EF4-FFF2-40B4-BE49-F238E27FC236}">
                <a16:creationId xmlns:a16="http://schemas.microsoft.com/office/drawing/2014/main" id="{BC17FACB-8AE2-5180-877C-7A9B630BAA89}"/>
              </a:ext>
            </a:extLst>
          </p:cNvPr>
          <p:cNvSpPr>
            <a:spLocks noChangeArrowheads="1"/>
          </p:cNvSpPr>
          <p:nvPr/>
        </p:nvSpPr>
        <p:spPr bwMode="auto">
          <a:xfrm>
            <a:off x="4953000" y="5410200"/>
            <a:ext cx="762000" cy="685800"/>
          </a:xfrm>
          <a:prstGeom prst="ellipse">
            <a:avLst/>
          </a:prstGeom>
          <a:noFill/>
          <a:ln w="9525">
            <a:solidFill>
              <a:schemeClr val="bg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GR"/>
          </a:p>
        </p:txBody>
      </p:sp>
      <p:sp>
        <p:nvSpPr>
          <p:cNvPr id="74758" name="Oval 23">
            <a:extLst>
              <a:ext uri="{FF2B5EF4-FFF2-40B4-BE49-F238E27FC236}">
                <a16:creationId xmlns:a16="http://schemas.microsoft.com/office/drawing/2014/main" id="{90F7EFB2-712B-CD54-CFA3-BB55679BCD01}"/>
              </a:ext>
            </a:extLst>
          </p:cNvPr>
          <p:cNvSpPr>
            <a:spLocks noChangeArrowheads="1"/>
          </p:cNvSpPr>
          <p:nvPr/>
        </p:nvSpPr>
        <p:spPr bwMode="auto">
          <a:xfrm>
            <a:off x="5867400" y="5410200"/>
            <a:ext cx="762000" cy="685800"/>
          </a:xfrm>
          <a:prstGeom prst="ellipse">
            <a:avLst/>
          </a:prstGeom>
          <a:noFill/>
          <a:ln w="9525">
            <a:solidFill>
              <a:schemeClr val="bg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GR"/>
          </a:p>
        </p:txBody>
      </p:sp>
      <p:sp>
        <p:nvSpPr>
          <p:cNvPr id="74759" name="Line 24">
            <a:extLst>
              <a:ext uri="{FF2B5EF4-FFF2-40B4-BE49-F238E27FC236}">
                <a16:creationId xmlns:a16="http://schemas.microsoft.com/office/drawing/2014/main" id="{81073793-FE17-C2A3-9EAE-D95EC7A02FC0}"/>
              </a:ext>
            </a:extLst>
          </p:cNvPr>
          <p:cNvSpPr>
            <a:spLocks noChangeShapeType="1"/>
          </p:cNvSpPr>
          <p:nvPr/>
        </p:nvSpPr>
        <p:spPr bwMode="auto">
          <a:xfrm>
            <a:off x="6248400" y="5410200"/>
            <a:ext cx="0" cy="6858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GR"/>
          </a:p>
        </p:txBody>
      </p:sp>
      <p:sp>
        <p:nvSpPr>
          <p:cNvPr id="74760" name="Line 25">
            <a:extLst>
              <a:ext uri="{FF2B5EF4-FFF2-40B4-BE49-F238E27FC236}">
                <a16:creationId xmlns:a16="http://schemas.microsoft.com/office/drawing/2014/main" id="{ACE6C758-02C1-8D6B-CBDF-C8C0598761AD}"/>
              </a:ext>
            </a:extLst>
          </p:cNvPr>
          <p:cNvSpPr>
            <a:spLocks noChangeShapeType="1"/>
          </p:cNvSpPr>
          <p:nvPr/>
        </p:nvSpPr>
        <p:spPr bwMode="auto">
          <a:xfrm>
            <a:off x="5867400" y="5715000"/>
            <a:ext cx="762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GR"/>
          </a:p>
        </p:txBody>
      </p:sp>
      <p:sp>
        <p:nvSpPr>
          <p:cNvPr id="74761" name="Line 26">
            <a:extLst>
              <a:ext uri="{FF2B5EF4-FFF2-40B4-BE49-F238E27FC236}">
                <a16:creationId xmlns:a16="http://schemas.microsoft.com/office/drawing/2014/main" id="{47B74900-6730-E043-9394-CC45AFA8CC87}"/>
              </a:ext>
            </a:extLst>
          </p:cNvPr>
          <p:cNvSpPr>
            <a:spLocks noChangeShapeType="1"/>
          </p:cNvSpPr>
          <p:nvPr/>
        </p:nvSpPr>
        <p:spPr bwMode="auto">
          <a:xfrm>
            <a:off x="6324600" y="5410200"/>
            <a:ext cx="0" cy="3048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GR"/>
          </a:p>
        </p:txBody>
      </p:sp>
      <p:sp>
        <p:nvSpPr>
          <p:cNvPr id="74762" name="Line 27">
            <a:extLst>
              <a:ext uri="{FF2B5EF4-FFF2-40B4-BE49-F238E27FC236}">
                <a16:creationId xmlns:a16="http://schemas.microsoft.com/office/drawing/2014/main" id="{539A5885-584E-17FF-783C-E0626BDBA6E6}"/>
              </a:ext>
            </a:extLst>
          </p:cNvPr>
          <p:cNvSpPr>
            <a:spLocks noChangeShapeType="1"/>
          </p:cNvSpPr>
          <p:nvPr/>
        </p:nvSpPr>
        <p:spPr bwMode="auto">
          <a:xfrm>
            <a:off x="6324600" y="5638800"/>
            <a:ext cx="3048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GR"/>
          </a:p>
        </p:txBody>
      </p:sp>
      <p:sp>
        <p:nvSpPr>
          <p:cNvPr id="74763" name="Line 28">
            <a:extLst>
              <a:ext uri="{FF2B5EF4-FFF2-40B4-BE49-F238E27FC236}">
                <a16:creationId xmlns:a16="http://schemas.microsoft.com/office/drawing/2014/main" id="{CF92CB11-E792-F8CF-B9DF-4E991151B59B}"/>
              </a:ext>
            </a:extLst>
          </p:cNvPr>
          <p:cNvSpPr>
            <a:spLocks noChangeShapeType="1"/>
          </p:cNvSpPr>
          <p:nvPr/>
        </p:nvSpPr>
        <p:spPr bwMode="auto">
          <a:xfrm>
            <a:off x="6400800" y="5410200"/>
            <a:ext cx="0" cy="2286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GR"/>
          </a:p>
        </p:txBody>
      </p:sp>
      <p:sp>
        <p:nvSpPr>
          <p:cNvPr id="74764" name="Line 29">
            <a:extLst>
              <a:ext uri="{FF2B5EF4-FFF2-40B4-BE49-F238E27FC236}">
                <a16:creationId xmlns:a16="http://schemas.microsoft.com/office/drawing/2014/main" id="{1C14BBC8-201F-E0A6-0FDD-A92B8756BF29}"/>
              </a:ext>
            </a:extLst>
          </p:cNvPr>
          <p:cNvSpPr>
            <a:spLocks noChangeShapeType="1"/>
          </p:cNvSpPr>
          <p:nvPr/>
        </p:nvSpPr>
        <p:spPr bwMode="auto">
          <a:xfrm>
            <a:off x="6400800" y="5562600"/>
            <a:ext cx="152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GR"/>
          </a:p>
        </p:txBody>
      </p:sp>
      <p:sp>
        <p:nvSpPr>
          <p:cNvPr id="74765" name="Rectangle 30">
            <a:extLst>
              <a:ext uri="{FF2B5EF4-FFF2-40B4-BE49-F238E27FC236}">
                <a16:creationId xmlns:a16="http://schemas.microsoft.com/office/drawing/2014/main" id="{9503A57B-3590-9696-1A03-D25E270AF232}"/>
              </a:ext>
            </a:extLst>
          </p:cNvPr>
          <p:cNvSpPr>
            <a:spLocks noChangeArrowheads="1"/>
          </p:cNvSpPr>
          <p:nvPr/>
        </p:nvSpPr>
        <p:spPr bwMode="auto">
          <a:xfrm>
            <a:off x="3810000" y="6156325"/>
            <a:ext cx="9588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équarrissage</a:t>
            </a:r>
            <a:endParaRPr lang="fr-FR" altLang="en-GR" sz="1000">
              <a:solidFill>
                <a:schemeClr val="bg1"/>
              </a:solidFill>
            </a:endParaRPr>
          </a:p>
        </p:txBody>
      </p:sp>
      <p:sp>
        <p:nvSpPr>
          <p:cNvPr id="74766" name="Rectangle 31">
            <a:extLst>
              <a:ext uri="{FF2B5EF4-FFF2-40B4-BE49-F238E27FC236}">
                <a16:creationId xmlns:a16="http://schemas.microsoft.com/office/drawing/2014/main" id="{9263DE17-33A7-935B-A2B8-324229C42E89}"/>
              </a:ext>
            </a:extLst>
          </p:cNvPr>
          <p:cNvSpPr>
            <a:spLocks noChangeArrowheads="1"/>
          </p:cNvSpPr>
          <p:nvPr/>
        </p:nvSpPr>
        <p:spPr bwMode="auto">
          <a:xfrm>
            <a:off x="4876800" y="6172200"/>
            <a:ext cx="10096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débit en plots</a:t>
            </a:r>
            <a:endParaRPr lang="fr-FR" altLang="en-GR" sz="1000">
              <a:solidFill>
                <a:schemeClr val="bg1"/>
              </a:solidFill>
            </a:endParaRPr>
          </a:p>
        </p:txBody>
      </p:sp>
      <p:sp>
        <p:nvSpPr>
          <p:cNvPr id="74767" name="Rectangle 32">
            <a:extLst>
              <a:ext uri="{FF2B5EF4-FFF2-40B4-BE49-F238E27FC236}">
                <a16:creationId xmlns:a16="http://schemas.microsoft.com/office/drawing/2014/main" id="{334F55E9-56CC-2A0C-4B33-89F00F6AF4BB}"/>
              </a:ext>
            </a:extLst>
          </p:cNvPr>
          <p:cNvSpPr>
            <a:spLocks noChangeArrowheads="1"/>
          </p:cNvSpPr>
          <p:nvPr/>
        </p:nvSpPr>
        <p:spPr bwMode="auto">
          <a:xfrm>
            <a:off x="5943600" y="6172200"/>
            <a:ext cx="12001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débit sur quartier</a:t>
            </a:r>
            <a:endParaRPr lang="fr-FR" altLang="en-GR" sz="1000">
              <a:solidFill>
                <a:schemeClr val="bg1"/>
              </a:solidFill>
            </a:endParaRPr>
          </a:p>
        </p:txBody>
      </p:sp>
      <p:pic>
        <p:nvPicPr>
          <p:cNvPr id="74768" name="Picture 1">
            <a:extLst>
              <a:ext uri="{FF2B5EF4-FFF2-40B4-BE49-F238E27FC236}">
                <a16:creationId xmlns:a16="http://schemas.microsoft.com/office/drawing/2014/main" id="{1C394FDB-30FC-1DF9-C4E0-E0347AA2E7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484313"/>
            <a:ext cx="914400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2">
            <a:extLst>
              <a:ext uri="{FF2B5EF4-FFF2-40B4-BE49-F238E27FC236}">
                <a16:creationId xmlns:a16="http://schemas.microsoft.com/office/drawing/2014/main" id="{EC7FFF5D-B044-7CB9-A051-4E1F5338D318}"/>
              </a:ext>
            </a:extLst>
          </p:cNvPr>
          <p:cNvSpPr txBox="1">
            <a:spLocks noChangeArrowheads="1"/>
          </p:cNvSpPr>
          <p:nvPr/>
        </p:nvSpPr>
        <p:spPr bwMode="auto">
          <a:xfrm>
            <a:off x="827088" y="692150"/>
            <a:ext cx="1982787"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chemeClr val="folHlink"/>
                </a:solidFill>
                <a:latin typeface="Verdana" panose="020B0604030504040204" pitchFamily="34" charset="0"/>
              </a:rPr>
              <a:t>Bois massif</a:t>
            </a:r>
            <a:endParaRPr lang="fr-FR" altLang="en-GR">
              <a:solidFill>
                <a:srgbClr val="7AA2FF"/>
              </a:solidFill>
            </a:endParaRPr>
          </a:p>
        </p:txBody>
      </p:sp>
      <p:sp>
        <p:nvSpPr>
          <p:cNvPr id="76802" name="Rectangle 3">
            <a:extLst>
              <a:ext uri="{FF2B5EF4-FFF2-40B4-BE49-F238E27FC236}">
                <a16:creationId xmlns:a16="http://schemas.microsoft.com/office/drawing/2014/main" id="{17783066-9388-A9AD-EFD8-13456C425C4A}"/>
              </a:ext>
            </a:extLst>
          </p:cNvPr>
          <p:cNvSpPr>
            <a:spLocks noChangeArrowheads="1"/>
          </p:cNvSpPr>
          <p:nvPr/>
        </p:nvSpPr>
        <p:spPr bwMode="auto">
          <a:xfrm>
            <a:off x="838200" y="1066800"/>
            <a:ext cx="5410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en-GR" sz="2000" i="1">
              <a:solidFill>
                <a:schemeClr val="folHlink"/>
              </a:solidFill>
            </a:endParaRPr>
          </a:p>
          <a:p>
            <a:endParaRPr lang="fr-FR" altLang="en-GR" sz="2000" i="1">
              <a:solidFill>
                <a:schemeClr val="folHlink"/>
              </a:solidFill>
            </a:endParaRPr>
          </a:p>
        </p:txBody>
      </p:sp>
      <p:pic>
        <p:nvPicPr>
          <p:cNvPr id="76803" name="Picture 6" descr="IMG_1411">
            <a:extLst>
              <a:ext uri="{FF2B5EF4-FFF2-40B4-BE49-F238E27FC236}">
                <a16:creationId xmlns:a16="http://schemas.microsoft.com/office/drawing/2014/main" id="{047038D7-6221-DADE-58DB-F7E63F8E2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21336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7" descr="IMG_1412">
            <a:extLst>
              <a:ext uri="{FF2B5EF4-FFF2-40B4-BE49-F238E27FC236}">
                <a16:creationId xmlns:a16="http://schemas.microsoft.com/office/drawing/2014/main" id="{9C69B44A-6158-8CB8-A98C-12B9A0026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962400"/>
            <a:ext cx="20669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8" descr="IMG_1413">
            <a:extLst>
              <a:ext uri="{FF2B5EF4-FFF2-40B4-BE49-F238E27FC236}">
                <a16:creationId xmlns:a16="http://schemas.microsoft.com/office/drawing/2014/main" id="{222BFDD1-6D9A-7745-C041-8577B513D4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295400"/>
            <a:ext cx="18859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9" descr="IMG_1414">
            <a:extLst>
              <a:ext uri="{FF2B5EF4-FFF2-40B4-BE49-F238E27FC236}">
                <a16:creationId xmlns:a16="http://schemas.microsoft.com/office/drawing/2014/main" id="{699FAFC6-D5E4-875F-CC9C-E7FF4B9FC6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295400"/>
            <a:ext cx="19812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0" descr="IMG_1415">
            <a:extLst>
              <a:ext uri="{FF2B5EF4-FFF2-40B4-BE49-F238E27FC236}">
                <a16:creationId xmlns:a16="http://schemas.microsoft.com/office/drawing/2014/main" id="{E5F647FA-3064-79FC-1C11-10DC47D945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962400"/>
            <a:ext cx="21542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11" descr="IMG_1416">
            <a:extLst>
              <a:ext uri="{FF2B5EF4-FFF2-40B4-BE49-F238E27FC236}">
                <a16:creationId xmlns:a16="http://schemas.microsoft.com/office/drawing/2014/main" id="{F8C111A4-7128-2BDB-95F0-9262CEB2AC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3962400"/>
            <a:ext cx="2193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Rectangle 12">
            <a:extLst>
              <a:ext uri="{FF2B5EF4-FFF2-40B4-BE49-F238E27FC236}">
                <a16:creationId xmlns:a16="http://schemas.microsoft.com/office/drawing/2014/main" id="{D9D38747-FA5B-D10F-577B-DAAEC3754EC1}"/>
              </a:ext>
            </a:extLst>
          </p:cNvPr>
          <p:cNvSpPr>
            <a:spLocks noChangeArrowheads="1"/>
          </p:cNvSpPr>
          <p:nvPr/>
        </p:nvSpPr>
        <p:spPr bwMode="auto">
          <a:xfrm>
            <a:off x="990600" y="3352800"/>
            <a:ext cx="56705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Bois rond (cœur)		bois carré (hors cœur)	planche	</a:t>
            </a:r>
            <a:endParaRPr lang="fr-FR" altLang="en-GR" sz="1000">
              <a:solidFill>
                <a:schemeClr val="bg1"/>
              </a:solidFill>
            </a:endParaRPr>
          </a:p>
        </p:txBody>
      </p:sp>
      <p:sp>
        <p:nvSpPr>
          <p:cNvPr id="76810" name="Rectangle 13">
            <a:extLst>
              <a:ext uri="{FF2B5EF4-FFF2-40B4-BE49-F238E27FC236}">
                <a16:creationId xmlns:a16="http://schemas.microsoft.com/office/drawing/2014/main" id="{D2DB6ADF-4188-C543-EB14-A3CD308928A3}"/>
              </a:ext>
            </a:extLst>
          </p:cNvPr>
          <p:cNvSpPr>
            <a:spLocks noChangeArrowheads="1"/>
          </p:cNvSpPr>
          <p:nvPr/>
        </p:nvSpPr>
        <p:spPr bwMode="auto">
          <a:xfrm>
            <a:off x="1066800" y="6172200"/>
            <a:ext cx="65849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Bois massif (cœur)	bois massif (cœur)		poutre collée - croisée	</a:t>
            </a:r>
            <a:endParaRPr lang="fr-FR" altLang="en-GR" sz="1000">
              <a:solidFill>
                <a:schemeClr val="bg1"/>
              </a:solidFill>
            </a:endParaRPr>
          </a:p>
        </p:txBody>
      </p:sp>
      <p:sp>
        <p:nvSpPr>
          <p:cNvPr id="76811" name="Text Box 2">
            <a:extLst>
              <a:ext uri="{FF2B5EF4-FFF2-40B4-BE49-F238E27FC236}">
                <a16:creationId xmlns:a16="http://schemas.microsoft.com/office/drawing/2014/main" id="{085E1CE7-B1A9-342D-EB16-D74FDF8B7059}"/>
              </a:ext>
            </a:extLst>
          </p:cNvPr>
          <p:cNvSpPr txBox="1">
            <a:spLocks noChangeArrowheads="1"/>
          </p:cNvSpPr>
          <p:nvPr/>
        </p:nvSpPr>
        <p:spPr bwMode="auto">
          <a:xfrm>
            <a:off x="838200" y="349250"/>
            <a:ext cx="54213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5</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τα προϊόντα για την κατασκευή</a:t>
            </a:r>
            <a:endParaRPr lang="fr-FR" altLang="en-GR">
              <a:solidFill>
                <a:srgbClr val="7AA2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Capture d’écran 2011-01-23 à 22.12.36.png">
            <a:extLst>
              <a:ext uri="{FF2B5EF4-FFF2-40B4-BE49-F238E27FC236}">
                <a16:creationId xmlns:a16="http://schemas.microsoft.com/office/drawing/2014/main" id="{1D00D415-D9FC-4565-E213-9A4CE4E473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0"/>
            <a:ext cx="6224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a:extLst>
              <a:ext uri="{FF2B5EF4-FFF2-40B4-BE49-F238E27FC236}">
                <a16:creationId xmlns:a16="http://schemas.microsoft.com/office/drawing/2014/main" id="{C9024537-377E-8711-73C1-B15324B87C50}"/>
              </a:ext>
            </a:extLst>
          </p:cNvPr>
          <p:cNvSpPr>
            <a:spLocks noChangeArrowheads="1"/>
          </p:cNvSpPr>
          <p:nvPr/>
        </p:nvSpPr>
        <p:spPr bwMode="auto">
          <a:xfrm>
            <a:off x="838200" y="1066800"/>
            <a:ext cx="5410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en-GR" sz="2000" i="1">
              <a:solidFill>
                <a:schemeClr val="folHlink"/>
              </a:solidFill>
            </a:endParaRPr>
          </a:p>
          <a:p>
            <a:endParaRPr lang="fr-FR" altLang="en-GR" sz="2000" i="1">
              <a:solidFill>
                <a:schemeClr val="folHlink"/>
              </a:solidFill>
            </a:endParaRPr>
          </a:p>
        </p:txBody>
      </p:sp>
      <p:pic>
        <p:nvPicPr>
          <p:cNvPr id="79874" name="Picture 10" descr="IMG_1417">
            <a:extLst>
              <a:ext uri="{FF2B5EF4-FFF2-40B4-BE49-F238E27FC236}">
                <a16:creationId xmlns:a16="http://schemas.microsoft.com/office/drawing/2014/main" id="{6FC9B868-DC24-34E6-7C66-92D17D62A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25558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1" descr="IMG_1418">
            <a:extLst>
              <a:ext uri="{FF2B5EF4-FFF2-40B4-BE49-F238E27FC236}">
                <a16:creationId xmlns:a16="http://schemas.microsoft.com/office/drawing/2014/main" id="{A2FEA00A-8A28-02B2-6CF9-4F9DC0791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447800"/>
            <a:ext cx="2214563"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12" descr="IMG_1419">
            <a:extLst>
              <a:ext uri="{FF2B5EF4-FFF2-40B4-BE49-F238E27FC236}">
                <a16:creationId xmlns:a16="http://schemas.microsoft.com/office/drawing/2014/main" id="{E491FB88-6042-5AC3-28EC-26A271360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447800"/>
            <a:ext cx="25479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13">
            <a:extLst>
              <a:ext uri="{FF2B5EF4-FFF2-40B4-BE49-F238E27FC236}">
                <a16:creationId xmlns:a16="http://schemas.microsoft.com/office/drawing/2014/main" id="{F3183FE6-BC34-859B-4786-298D55B73559}"/>
              </a:ext>
            </a:extLst>
          </p:cNvPr>
          <p:cNvSpPr>
            <a:spLocks noChangeArrowheads="1"/>
          </p:cNvSpPr>
          <p:nvPr/>
        </p:nvSpPr>
        <p:spPr bwMode="auto">
          <a:xfrm>
            <a:off x="1143000" y="4191000"/>
            <a:ext cx="6076950"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		Poutres duo / trio 			frisette</a:t>
            </a:r>
          </a:p>
          <a:p>
            <a:r>
              <a:rPr lang="fr-FR" altLang="en-GR" sz="1000" i="1">
                <a:solidFill>
                  <a:srgbClr val="7AA2FF"/>
                </a:solidFill>
              </a:rPr>
              <a:t>		collage de 2 ou 3 madriers</a:t>
            </a:r>
          </a:p>
          <a:p>
            <a:r>
              <a:rPr lang="fr-FR" altLang="en-GR" sz="1000" i="1">
                <a:solidFill>
                  <a:srgbClr val="7AA2FF"/>
                </a:solidFill>
              </a:rPr>
              <a:t>		fil parallèle</a:t>
            </a:r>
            <a:endParaRPr lang="fr-FR" altLang="en-GR" sz="1000">
              <a:solidFill>
                <a:schemeClr val="bg1"/>
              </a:solidFill>
            </a:endParaRPr>
          </a:p>
        </p:txBody>
      </p:sp>
      <p:sp>
        <p:nvSpPr>
          <p:cNvPr id="79878" name="Text Box 2">
            <a:extLst>
              <a:ext uri="{FF2B5EF4-FFF2-40B4-BE49-F238E27FC236}">
                <a16:creationId xmlns:a16="http://schemas.microsoft.com/office/drawing/2014/main" id="{848AF973-A3B0-633E-F8A8-DABFC283CC07}"/>
              </a:ext>
            </a:extLst>
          </p:cNvPr>
          <p:cNvSpPr txBox="1">
            <a:spLocks noChangeArrowheads="1"/>
          </p:cNvSpPr>
          <p:nvPr/>
        </p:nvSpPr>
        <p:spPr bwMode="auto">
          <a:xfrm>
            <a:off x="838200" y="349250"/>
            <a:ext cx="54213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5</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τα προϊόντα για την κατασκευή</a:t>
            </a:r>
            <a:endParaRPr lang="fr-FR" altLang="en-GR">
              <a:solidFill>
                <a:srgbClr val="7AA2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3">
            <a:extLst>
              <a:ext uri="{FF2B5EF4-FFF2-40B4-BE49-F238E27FC236}">
                <a16:creationId xmlns:a16="http://schemas.microsoft.com/office/drawing/2014/main" id="{DE11048F-4CF9-97BF-3D89-65593860D184}"/>
              </a:ext>
            </a:extLst>
          </p:cNvPr>
          <p:cNvSpPr>
            <a:spLocks noChangeArrowheads="1"/>
          </p:cNvSpPr>
          <p:nvPr/>
        </p:nvSpPr>
        <p:spPr bwMode="auto">
          <a:xfrm>
            <a:off x="838200" y="1066800"/>
            <a:ext cx="5410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en-GR" sz="2000" i="1">
              <a:solidFill>
                <a:schemeClr val="folHlink"/>
              </a:solidFill>
            </a:endParaRPr>
          </a:p>
          <a:p>
            <a:endParaRPr lang="fr-FR" altLang="en-GR" sz="2000" i="1">
              <a:solidFill>
                <a:schemeClr val="folHlink"/>
              </a:solidFill>
            </a:endParaRPr>
          </a:p>
        </p:txBody>
      </p:sp>
      <p:pic>
        <p:nvPicPr>
          <p:cNvPr id="81922" name="Picture 7" descr="IMG_1420">
            <a:extLst>
              <a:ext uri="{FF2B5EF4-FFF2-40B4-BE49-F238E27FC236}">
                <a16:creationId xmlns:a16="http://schemas.microsoft.com/office/drawing/2014/main" id="{67AAAB8D-884C-1480-5566-AD84ED303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120900"/>
            <a:ext cx="3105150"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8" descr="IMG_1421">
            <a:extLst>
              <a:ext uri="{FF2B5EF4-FFF2-40B4-BE49-F238E27FC236}">
                <a16:creationId xmlns:a16="http://schemas.microsoft.com/office/drawing/2014/main" id="{60FB6AFB-C60F-EF80-D057-F1F915DF3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575" y="2133600"/>
            <a:ext cx="22971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9" descr="IMG_1422">
            <a:extLst>
              <a:ext uri="{FF2B5EF4-FFF2-40B4-BE49-F238E27FC236}">
                <a16:creationId xmlns:a16="http://schemas.microsoft.com/office/drawing/2014/main" id="{8728321D-19E2-AC66-5B52-49CCADD67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054225"/>
            <a:ext cx="3249613"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10">
            <a:extLst>
              <a:ext uri="{FF2B5EF4-FFF2-40B4-BE49-F238E27FC236}">
                <a16:creationId xmlns:a16="http://schemas.microsoft.com/office/drawing/2014/main" id="{A69C2F8C-6107-0659-5C0D-AC96D186E5AB}"/>
              </a:ext>
            </a:extLst>
          </p:cNvPr>
          <p:cNvSpPr>
            <a:spLocks noChangeArrowheads="1"/>
          </p:cNvSpPr>
          <p:nvPr/>
        </p:nvSpPr>
        <p:spPr bwMode="auto">
          <a:xfrm>
            <a:off x="914400" y="5851525"/>
            <a:ext cx="64579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Panneau latté à 3 plis		à 5 plis			contreplaqué</a:t>
            </a:r>
          </a:p>
        </p:txBody>
      </p:sp>
      <p:sp>
        <p:nvSpPr>
          <p:cNvPr id="81926" name="Rectangle 11">
            <a:extLst>
              <a:ext uri="{FF2B5EF4-FFF2-40B4-BE49-F238E27FC236}">
                <a16:creationId xmlns:a16="http://schemas.microsoft.com/office/drawing/2014/main" id="{E2905DBF-36C7-C9E4-40B8-B074A964F48B}"/>
              </a:ext>
            </a:extLst>
          </p:cNvPr>
          <p:cNvSpPr>
            <a:spLocks noChangeArrowheads="1"/>
          </p:cNvSpPr>
          <p:nvPr/>
        </p:nvSpPr>
        <p:spPr bwMode="auto">
          <a:xfrm>
            <a:off x="1643063" y="11128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GR"/>
          </a:p>
        </p:txBody>
      </p:sp>
      <p:sp>
        <p:nvSpPr>
          <p:cNvPr id="81927" name="Text Box 2">
            <a:extLst>
              <a:ext uri="{FF2B5EF4-FFF2-40B4-BE49-F238E27FC236}">
                <a16:creationId xmlns:a16="http://schemas.microsoft.com/office/drawing/2014/main" id="{8103AB09-67A3-6081-05AB-D76378B500C1}"/>
              </a:ext>
            </a:extLst>
          </p:cNvPr>
          <p:cNvSpPr txBox="1">
            <a:spLocks noChangeArrowheads="1"/>
          </p:cNvSpPr>
          <p:nvPr/>
        </p:nvSpPr>
        <p:spPr bwMode="auto">
          <a:xfrm>
            <a:off x="827088" y="765175"/>
            <a:ext cx="58229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chemeClr val="folHlink"/>
                </a:solidFill>
                <a:latin typeface="Verdana" panose="020B0604030504040204" pitchFamily="34" charset="0"/>
              </a:rPr>
              <a:t>Contreplaqué </a:t>
            </a:r>
            <a:endParaRPr lang="fr-FR" altLang="en-GR">
              <a:solidFill>
                <a:srgbClr val="7AA2FF"/>
              </a:solidFill>
            </a:endParaRPr>
          </a:p>
        </p:txBody>
      </p:sp>
      <p:sp>
        <p:nvSpPr>
          <p:cNvPr id="81928" name="Text Box 2">
            <a:extLst>
              <a:ext uri="{FF2B5EF4-FFF2-40B4-BE49-F238E27FC236}">
                <a16:creationId xmlns:a16="http://schemas.microsoft.com/office/drawing/2014/main" id="{CA97CA3D-BB42-73E9-33F2-2151061C4907}"/>
              </a:ext>
            </a:extLst>
          </p:cNvPr>
          <p:cNvSpPr txBox="1">
            <a:spLocks noChangeArrowheads="1"/>
          </p:cNvSpPr>
          <p:nvPr/>
        </p:nvSpPr>
        <p:spPr bwMode="auto">
          <a:xfrm>
            <a:off x="838200" y="349250"/>
            <a:ext cx="54213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5</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τα προϊόντα για την κατασκευή</a:t>
            </a:r>
            <a:endParaRPr lang="fr-FR" altLang="en-GR">
              <a:solidFill>
                <a:srgbClr val="7AA2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3">
            <a:extLst>
              <a:ext uri="{FF2B5EF4-FFF2-40B4-BE49-F238E27FC236}">
                <a16:creationId xmlns:a16="http://schemas.microsoft.com/office/drawing/2014/main" id="{A8EF9C69-FE32-0091-F3E7-0467D55D0077}"/>
              </a:ext>
            </a:extLst>
          </p:cNvPr>
          <p:cNvSpPr>
            <a:spLocks noChangeArrowheads="1"/>
          </p:cNvSpPr>
          <p:nvPr/>
        </p:nvSpPr>
        <p:spPr bwMode="auto">
          <a:xfrm>
            <a:off x="838200" y="1066800"/>
            <a:ext cx="5410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en-GR" sz="2000" i="1">
              <a:solidFill>
                <a:schemeClr val="folHlink"/>
              </a:solidFill>
            </a:endParaRPr>
          </a:p>
          <a:p>
            <a:endParaRPr lang="fr-FR" altLang="en-GR" sz="2000" i="1">
              <a:solidFill>
                <a:schemeClr val="folHlink"/>
              </a:solidFill>
            </a:endParaRPr>
          </a:p>
        </p:txBody>
      </p:sp>
      <p:pic>
        <p:nvPicPr>
          <p:cNvPr id="83970" name="Picture 7" descr="IMG_1423">
            <a:extLst>
              <a:ext uri="{FF2B5EF4-FFF2-40B4-BE49-F238E27FC236}">
                <a16:creationId xmlns:a16="http://schemas.microsoft.com/office/drawing/2014/main" id="{FDA43566-A689-2DAC-06D8-7E6D99D32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27273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8" descr="IMG_1424">
            <a:extLst>
              <a:ext uri="{FF2B5EF4-FFF2-40B4-BE49-F238E27FC236}">
                <a16:creationId xmlns:a16="http://schemas.microsoft.com/office/drawing/2014/main" id="{99B674E5-85C5-046F-AEFB-3AF3D7386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447800"/>
            <a:ext cx="2608263"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9" descr="IMG_1425">
            <a:extLst>
              <a:ext uri="{FF2B5EF4-FFF2-40B4-BE49-F238E27FC236}">
                <a16:creationId xmlns:a16="http://schemas.microsoft.com/office/drawing/2014/main" id="{F2B7CA42-80EB-0155-08C0-3435E620C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447800"/>
            <a:ext cx="2438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10">
            <a:extLst>
              <a:ext uri="{FF2B5EF4-FFF2-40B4-BE49-F238E27FC236}">
                <a16:creationId xmlns:a16="http://schemas.microsoft.com/office/drawing/2014/main" id="{CCC5643E-5886-5FD3-C0D7-CD61DC40D503}"/>
              </a:ext>
            </a:extLst>
          </p:cNvPr>
          <p:cNvSpPr>
            <a:spLocks noChangeArrowheads="1"/>
          </p:cNvSpPr>
          <p:nvPr/>
        </p:nvSpPr>
        <p:spPr bwMode="auto">
          <a:xfrm>
            <a:off x="1143000" y="4327525"/>
            <a:ext cx="19621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SVL structural Veneer Lumber</a:t>
            </a:r>
          </a:p>
        </p:txBody>
      </p:sp>
      <p:sp>
        <p:nvSpPr>
          <p:cNvPr id="83974" name="Rectangle 11">
            <a:extLst>
              <a:ext uri="{FF2B5EF4-FFF2-40B4-BE49-F238E27FC236}">
                <a16:creationId xmlns:a16="http://schemas.microsoft.com/office/drawing/2014/main" id="{0D855CB8-7692-60ED-C2AE-877D4B05F93F}"/>
              </a:ext>
            </a:extLst>
          </p:cNvPr>
          <p:cNvSpPr>
            <a:spLocks noChangeArrowheads="1"/>
          </p:cNvSpPr>
          <p:nvPr/>
        </p:nvSpPr>
        <p:spPr bwMode="auto">
          <a:xfrm>
            <a:off x="3962400" y="4343400"/>
            <a:ext cx="19494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Contreplaqué de construction</a:t>
            </a:r>
          </a:p>
        </p:txBody>
      </p:sp>
      <p:sp>
        <p:nvSpPr>
          <p:cNvPr id="83975" name="Rectangle 12">
            <a:extLst>
              <a:ext uri="{FF2B5EF4-FFF2-40B4-BE49-F238E27FC236}">
                <a16:creationId xmlns:a16="http://schemas.microsoft.com/office/drawing/2014/main" id="{61589E01-3B59-8E94-7808-069FBEECF182}"/>
              </a:ext>
            </a:extLst>
          </p:cNvPr>
          <p:cNvSpPr>
            <a:spLocks noChangeArrowheads="1"/>
          </p:cNvSpPr>
          <p:nvPr/>
        </p:nvSpPr>
        <p:spPr bwMode="auto">
          <a:xfrm>
            <a:off x="6934200" y="4343400"/>
            <a:ext cx="12001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i="1">
                <a:solidFill>
                  <a:srgbClr val="7AA2FF"/>
                </a:solidFill>
              </a:rPr>
              <a:t>Panneau lamellé</a:t>
            </a:r>
          </a:p>
        </p:txBody>
      </p:sp>
      <p:sp>
        <p:nvSpPr>
          <p:cNvPr id="83976" name="Rectangle 14">
            <a:extLst>
              <a:ext uri="{FF2B5EF4-FFF2-40B4-BE49-F238E27FC236}">
                <a16:creationId xmlns:a16="http://schemas.microsoft.com/office/drawing/2014/main" id="{2B59EFE0-DDA8-26E8-23A8-21ED16E6310E}"/>
              </a:ext>
            </a:extLst>
          </p:cNvPr>
          <p:cNvSpPr>
            <a:spLocks noChangeArrowheads="1"/>
          </p:cNvSpPr>
          <p:nvPr/>
        </p:nvSpPr>
        <p:spPr bwMode="auto">
          <a:xfrm>
            <a:off x="1116013" y="4652963"/>
            <a:ext cx="1876425"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1200" i="1">
                <a:solidFill>
                  <a:schemeClr val="folHlink"/>
                </a:solidFill>
              </a:rPr>
              <a:t>Διαστάσεις</a:t>
            </a:r>
            <a:endParaRPr lang="fr-FR" altLang="en-GR" sz="1200" i="1">
              <a:solidFill>
                <a:schemeClr val="folHlink"/>
              </a:solidFill>
            </a:endParaRPr>
          </a:p>
          <a:p>
            <a:r>
              <a:rPr lang="el-GR" altLang="en-GR" sz="1200">
                <a:solidFill>
                  <a:schemeClr val="bg1"/>
                </a:solidFill>
              </a:rPr>
              <a:t>μήκος</a:t>
            </a:r>
            <a:r>
              <a:rPr lang="fr-FR" altLang="en-GR" sz="1200">
                <a:solidFill>
                  <a:schemeClr val="bg1"/>
                </a:solidFill>
              </a:rPr>
              <a:t> </a:t>
            </a:r>
            <a:r>
              <a:rPr lang="el-GR" altLang="en-GR" sz="1200">
                <a:solidFill>
                  <a:schemeClr val="bg1"/>
                </a:solidFill>
              </a:rPr>
              <a:t>	5</a:t>
            </a:r>
            <a:r>
              <a:rPr lang="fr-FR" altLang="en-GR" sz="1200">
                <a:solidFill>
                  <a:schemeClr val="bg1"/>
                </a:solidFill>
              </a:rPr>
              <a:t>- 40m</a:t>
            </a:r>
          </a:p>
          <a:p>
            <a:r>
              <a:rPr lang="el-GR" altLang="en-GR" sz="1200">
                <a:solidFill>
                  <a:schemeClr val="bg1"/>
                </a:solidFill>
              </a:rPr>
              <a:t>Πάχος	</a:t>
            </a:r>
            <a:r>
              <a:rPr lang="fr-FR" altLang="en-GR" sz="1200">
                <a:solidFill>
                  <a:schemeClr val="bg1"/>
                </a:solidFill>
              </a:rPr>
              <a:t>25cm -  2m</a:t>
            </a:r>
          </a:p>
          <a:p>
            <a:r>
              <a:rPr lang="el-GR" altLang="en-GR" sz="1200">
                <a:solidFill>
                  <a:schemeClr val="bg1"/>
                </a:solidFill>
              </a:rPr>
              <a:t>Πλάτος 	</a:t>
            </a:r>
            <a:r>
              <a:rPr lang="fr-FR" altLang="en-GR" sz="1200">
                <a:solidFill>
                  <a:schemeClr val="bg1"/>
                </a:solidFill>
              </a:rPr>
              <a:t>10 à 20 cm</a:t>
            </a:r>
          </a:p>
        </p:txBody>
      </p:sp>
      <p:sp>
        <p:nvSpPr>
          <p:cNvPr id="83977" name="Text Box 2">
            <a:extLst>
              <a:ext uri="{FF2B5EF4-FFF2-40B4-BE49-F238E27FC236}">
                <a16:creationId xmlns:a16="http://schemas.microsoft.com/office/drawing/2014/main" id="{A4C50FDE-59A8-CA6E-F5ED-FFB3D667E570}"/>
              </a:ext>
            </a:extLst>
          </p:cNvPr>
          <p:cNvSpPr txBox="1">
            <a:spLocks noChangeArrowheads="1"/>
          </p:cNvSpPr>
          <p:nvPr/>
        </p:nvSpPr>
        <p:spPr bwMode="auto">
          <a:xfrm>
            <a:off x="827088" y="692150"/>
            <a:ext cx="58229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chemeClr val="folHlink"/>
                </a:solidFill>
                <a:latin typeface="Verdana" panose="020B0604030504040204" pitchFamily="34" charset="0"/>
              </a:rPr>
              <a:t>SVL</a:t>
            </a:r>
            <a:endParaRPr lang="fr-FR" altLang="en-GR">
              <a:solidFill>
                <a:srgbClr val="7AA2FF"/>
              </a:solidFill>
            </a:endParaRPr>
          </a:p>
        </p:txBody>
      </p:sp>
      <p:sp>
        <p:nvSpPr>
          <p:cNvPr id="83978" name="Text Box 2">
            <a:extLst>
              <a:ext uri="{FF2B5EF4-FFF2-40B4-BE49-F238E27FC236}">
                <a16:creationId xmlns:a16="http://schemas.microsoft.com/office/drawing/2014/main" id="{BC354488-F682-0BE1-E7B6-F34A94B8CA5D}"/>
              </a:ext>
            </a:extLst>
          </p:cNvPr>
          <p:cNvSpPr txBox="1">
            <a:spLocks noChangeArrowheads="1"/>
          </p:cNvSpPr>
          <p:nvPr/>
        </p:nvSpPr>
        <p:spPr bwMode="auto">
          <a:xfrm>
            <a:off x="838200" y="349250"/>
            <a:ext cx="54213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5</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τα προϊόντα για την κατασκευή</a:t>
            </a:r>
            <a:endParaRPr lang="fr-FR" altLang="en-GR">
              <a:solidFill>
                <a:srgbClr val="7AA2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a:extLst>
              <a:ext uri="{FF2B5EF4-FFF2-40B4-BE49-F238E27FC236}">
                <a16:creationId xmlns:a16="http://schemas.microsoft.com/office/drawing/2014/main" id="{3E1C96C4-517B-0BA7-8464-F956D94926E7}"/>
              </a:ext>
            </a:extLst>
          </p:cNvPr>
          <p:cNvSpPr txBox="1">
            <a:spLocks noChangeArrowheads="1"/>
          </p:cNvSpPr>
          <p:nvPr/>
        </p:nvSpPr>
        <p:spPr bwMode="auto">
          <a:xfrm>
            <a:off x="838200" y="349250"/>
            <a:ext cx="25273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2</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δομή</a:t>
            </a:r>
            <a:endParaRPr lang="fr-FR" altLang="en-GR">
              <a:solidFill>
                <a:srgbClr val="7AA2FF"/>
              </a:solidFill>
            </a:endParaRPr>
          </a:p>
        </p:txBody>
      </p:sp>
      <p:sp>
        <p:nvSpPr>
          <p:cNvPr id="21506" name="Rectangle 3">
            <a:extLst>
              <a:ext uri="{FF2B5EF4-FFF2-40B4-BE49-F238E27FC236}">
                <a16:creationId xmlns:a16="http://schemas.microsoft.com/office/drawing/2014/main" id="{4FE9327F-6DC9-A16A-2D3A-595B8C2651FF}"/>
              </a:ext>
            </a:extLst>
          </p:cNvPr>
          <p:cNvSpPr>
            <a:spLocks noChangeArrowheads="1"/>
          </p:cNvSpPr>
          <p:nvPr/>
        </p:nvSpPr>
        <p:spPr bwMode="auto">
          <a:xfrm>
            <a:off x="900113" y="4724400"/>
            <a:ext cx="7400925" cy="200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Σομφό ξύλο</a:t>
            </a:r>
            <a:endParaRPr lang="fr-FR" altLang="en-GR" sz="2000" i="1">
              <a:solidFill>
                <a:schemeClr val="folHlink"/>
              </a:solidFill>
            </a:endParaRPr>
          </a:p>
          <a:p>
            <a:pPr algn="just"/>
            <a:r>
              <a:rPr lang="el-GR" altLang="en-GR" sz="1400">
                <a:solidFill>
                  <a:schemeClr val="bg1"/>
                </a:solidFill>
              </a:rPr>
              <a:t>·το περιφερειακό, νεώτερο, μέρος του κορμού με χρώμα συνήθως ανοιχτότερο του εγκαρδίου</a:t>
            </a:r>
          </a:p>
          <a:p>
            <a:pPr algn="just"/>
            <a:r>
              <a:rPr lang="el-GR" altLang="en-GR" sz="1400">
                <a:solidFill>
                  <a:schemeClr val="bg1"/>
                </a:solidFill>
              </a:rPr>
              <a:t>·μέσω του σομφού ξύλου διαχέονται οι χυμοί από τις ρίζες σε όλο το δέντρο	</a:t>
            </a:r>
          </a:p>
          <a:p>
            <a:pPr algn="just"/>
            <a:r>
              <a:rPr lang="el-GR" altLang="en-GR" sz="2000" i="1">
                <a:solidFill>
                  <a:schemeClr val="folHlink"/>
                </a:solidFill>
              </a:rPr>
              <a:t>Κάμβιο</a:t>
            </a:r>
          </a:p>
          <a:p>
            <a:pPr algn="just"/>
            <a:r>
              <a:rPr lang="fr-FR" altLang="en-GR" sz="1400">
                <a:solidFill>
                  <a:schemeClr val="bg1"/>
                </a:solidFill>
              </a:rPr>
              <a:t>. </a:t>
            </a:r>
            <a:r>
              <a:rPr lang="el-GR" altLang="en-GR" sz="1400">
                <a:solidFill>
                  <a:schemeClr val="bg1"/>
                </a:solidFill>
              </a:rPr>
              <a:t>λεπτό, αναπτυσσόμενο στρώμα ζωντανών κυττάρων, που παράγει τον εσωτερικό φλοιό προς τα έξω και το σομφό ξύλο προς τα μέσα</a:t>
            </a:r>
          </a:p>
          <a:p>
            <a:pPr algn="just"/>
            <a:r>
              <a:rPr lang="el-GR" altLang="en-GR" sz="1400">
                <a:solidFill>
                  <a:schemeClr val="bg1"/>
                </a:solidFill>
              </a:rPr>
              <a:t>·  δεν διακρίνεται μακροσκοπικά	</a:t>
            </a:r>
          </a:p>
        </p:txBody>
      </p:sp>
      <p:pic>
        <p:nvPicPr>
          <p:cNvPr id="21507" name="Picture 1" descr="Capture d’écran 2011-01-20 à 15.55.50.png">
            <a:extLst>
              <a:ext uri="{FF2B5EF4-FFF2-40B4-BE49-F238E27FC236}">
                <a16:creationId xmlns:a16="http://schemas.microsoft.com/office/drawing/2014/main" id="{C37732C3-DE7A-464A-7924-CDCA7E28F3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a:extLst>
              <a:ext uri="{FF2B5EF4-FFF2-40B4-BE49-F238E27FC236}">
                <a16:creationId xmlns:a16="http://schemas.microsoft.com/office/drawing/2014/main" id="{545BA127-0351-3A4C-EF19-7D31BA2731FE}"/>
              </a:ext>
            </a:extLst>
          </p:cNvPr>
          <p:cNvSpPr>
            <a:spLocks noChangeArrowheads="1"/>
          </p:cNvSpPr>
          <p:nvPr/>
        </p:nvSpPr>
        <p:spPr bwMode="auto">
          <a:xfrm>
            <a:off x="838200" y="1066800"/>
            <a:ext cx="5410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en-GR" sz="2000" i="1">
              <a:solidFill>
                <a:schemeClr val="folHlink"/>
              </a:solidFill>
            </a:endParaRPr>
          </a:p>
          <a:p>
            <a:endParaRPr lang="fr-FR" altLang="en-GR" sz="2000" i="1">
              <a:solidFill>
                <a:schemeClr val="folHlink"/>
              </a:solidFill>
            </a:endParaRPr>
          </a:p>
        </p:txBody>
      </p:sp>
      <p:pic>
        <p:nvPicPr>
          <p:cNvPr id="86018" name="Picture 7" descr="IMG_1426">
            <a:extLst>
              <a:ext uri="{FF2B5EF4-FFF2-40B4-BE49-F238E27FC236}">
                <a16:creationId xmlns:a16="http://schemas.microsoft.com/office/drawing/2014/main" id="{3EA56258-BAFC-9392-122E-4CAFAC33F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04800"/>
            <a:ext cx="19907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8" descr="IMG_1427">
            <a:extLst>
              <a:ext uri="{FF2B5EF4-FFF2-40B4-BE49-F238E27FC236}">
                <a16:creationId xmlns:a16="http://schemas.microsoft.com/office/drawing/2014/main" id="{C69FC3E7-AF35-C04C-2E9D-A47F204C2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667000"/>
            <a:ext cx="201771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9" descr="IMG_1428">
            <a:extLst>
              <a:ext uri="{FF2B5EF4-FFF2-40B4-BE49-F238E27FC236}">
                <a16:creationId xmlns:a16="http://schemas.microsoft.com/office/drawing/2014/main" id="{0DD36589-B3DA-9CF5-F8CB-E0C6FB386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038600"/>
            <a:ext cx="21907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13">
            <a:extLst>
              <a:ext uri="{FF2B5EF4-FFF2-40B4-BE49-F238E27FC236}">
                <a16:creationId xmlns:a16="http://schemas.microsoft.com/office/drawing/2014/main" id="{45E5F22E-82C7-1CE6-96F5-1FC895E7E47C}"/>
              </a:ext>
            </a:extLst>
          </p:cNvPr>
          <p:cNvSpPr>
            <a:spLocks noChangeArrowheads="1"/>
          </p:cNvSpPr>
          <p:nvPr/>
        </p:nvSpPr>
        <p:spPr bwMode="auto">
          <a:xfrm>
            <a:off x="2919413" y="1125538"/>
            <a:ext cx="5181600" cy="181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400" i="1">
                <a:solidFill>
                  <a:srgbClr val="7AA2FF"/>
                </a:solidFill>
              </a:rPr>
              <a:t>OSB</a:t>
            </a:r>
            <a:endParaRPr lang="fr-FR" altLang="en-GR" sz="1400">
              <a:solidFill>
                <a:schemeClr val="bg1"/>
              </a:solidFill>
            </a:endParaRPr>
          </a:p>
          <a:p>
            <a:endParaRPr lang="fr-FR" altLang="en-GR" sz="1400">
              <a:solidFill>
                <a:schemeClr val="bg1"/>
              </a:solidFill>
            </a:endParaRPr>
          </a:p>
          <a:p>
            <a:endParaRPr lang="fr-FR" altLang="en-GR" sz="1400">
              <a:solidFill>
                <a:schemeClr val="bg1"/>
              </a:solidFill>
            </a:endParaRPr>
          </a:p>
          <a:p>
            <a:endParaRPr lang="el-GR" altLang="en-GR" sz="1400">
              <a:solidFill>
                <a:schemeClr val="bg1"/>
              </a:solidFill>
            </a:endParaRPr>
          </a:p>
          <a:p>
            <a:endParaRPr lang="el-GR" altLang="en-GR" sz="1400">
              <a:solidFill>
                <a:schemeClr val="bg1"/>
              </a:solidFill>
            </a:endParaRPr>
          </a:p>
          <a:p>
            <a:endParaRPr lang="el-GR" altLang="en-GR" sz="1400">
              <a:solidFill>
                <a:schemeClr val="bg1"/>
              </a:solidFill>
            </a:endParaRPr>
          </a:p>
          <a:p>
            <a:endParaRPr lang="fr-FR" altLang="en-GR" sz="1400">
              <a:solidFill>
                <a:schemeClr val="bg1"/>
              </a:solidFill>
            </a:endParaRPr>
          </a:p>
          <a:p>
            <a:r>
              <a:rPr lang="fr-FR" altLang="en-GR" sz="1400" i="1">
                <a:solidFill>
                  <a:srgbClr val="7AA2FF"/>
                </a:solidFill>
              </a:rPr>
              <a:t>Panneaux d</a:t>
            </a:r>
            <a:r>
              <a:rPr lang="ja-JP" altLang="fr-FR" sz="1400" i="1">
                <a:solidFill>
                  <a:srgbClr val="7AA2FF"/>
                </a:solidFill>
              </a:rPr>
              <a:t>’</a:t>
            </a:r>
            <a:r>
              <a:rPr lang="fr-FR" altLang="ja-JP" sz="1400" i="1">
                <a:solidFill>
                  <a:srgbClr val="7AA2FF"/>
                </a:solidFill>
              </a:rPr>
              <a:t>agglomérés</a:t>
            </a:r>
            <a:endParaRPr lang="fr-FR" altLang="ja-JP" sz="1400">
              <a:solidFill>
                <a:schemeClr val="bg1"/>
              </a:solidFill>
            </a:endParaRPr>
          </a:p>
        </p:txBody>
      </p:sp>
      <p:sp>
        <p:nvSpPr>
          <p:cNvPr id="86022" name="Rectangle 14">
            <a:extLst>
              <a:ext uri="{FF2B5EF4-FFF2-40B4-BE49-F238E27FC236}">
                <a16:creationId xmlns:a16="http://schemas.microsoft.com/office/drawing/2014/main" id="{B6DDA99C-89E2-E167-8007-4384DE3671A0}"/>
              </a:ext>
            </a:extLst>
          </p:cNvPr>
          <p:cNvSpPr>
            <a:spLocks noChangeArrowheads="1"/>
          </p:cNvSpPr>
          <p:nvPr/>
        </p:nvSpPr>
        <p:spPr bwMode="auto">
          <a:xfrm>
            <a:off x="990600" y="4038600"/>
            <a:ext cx="27432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400" i="1">
                <a:solidFill>
                  <a:srgbClr val="7AA2FF"/>
                </a:solidFill>
              </a:rPr>
              <a:t>Panneaux de construction légers en laine de bois</a:t>
            </a:r>
          </a:p>
        </p:txBody>
      </p:sp>
      <p:sp>
        <p:nvSpPr>
          <p:cNvPr id="86023" name="Line 15">
            <a:extLst>
              <a:ext uri="{FF2B5EF4-FFF2-40B4-BE49-F238E27FC236}">
                <a16:creationId xmlns:a16="http://schemas.microsoft.com/office/drawing/2014/main" id="{724C47F8-1C63-0EF5-4BDA-0156644865AC}"/>
              </a:ext>
            </a:extLst>
          </p:cNvPr>
          <p:cNvSpPr>
            <a:spLocks noChangeShapeType="1"/>
          </p:cNvSpPr>
          <p:nvPr/>
        </p:nvSpPr>
        <p:spPr bwMode="auto">
          <a:xfrm>
            <a:off x="3733800" y="1371600"/>
            <a:ext cx="2590800" cy="0"/>
          </a:xfrm>
          <a:prstGeom prst="line">
            <a:avLst/>
          </a:prstGeom>
          <a:noFill/>
          <a:ln w="9525">
            <a:solidFill>
              <a:srgbClr val="7AA2FF"/>
            </a:solidFill>
            <a:round/>
            <a:headEnd/>
            <a:tailEnd/>
          </a:ln>
          <a:extLst>
            <a:ext uri="{909E8E84-426E-40DD-AFC4-6F175D3DCCD1}">
              <a14:hiddenFill xmlns:a14="http://schemas.microsoft.com/office/drawing/2010/main">
                <a:noFill/>
              </a14:hiddenFill>
            </a:ext>
          </a:extLst>
        </p:spPr>
        <p:txBody>
          <a:bodyPr wrap="none" anchor="ctr"/>
          <a:lstStyle/>
          <a:p>
            <a:endParaRPr lang="en-GR"/>
          </a:p>
        </p:txBody>
      </p:sp>
      <p:sp>
        <p:nvSpPr>
          <p:cNvPr id="86024" name="Line 16">
            <a:extLst>
              <a:ext uri="{FF2B5EF4-FFF2-40B4-BE49-F238E27FC236}">
                <a16:creationId xmlns:a16="http://schemas.microsoft.com/office/drawing/2014/main" id="{26AADFBC-FD64-5743-0AEB-9FCA65FC48A4}"/>
              </a:ext>
            </a:extLst>
          </p:cNvPr>
          <p:cNvSpPr>
            <a:spLocks noChangeShapeType="1"/>
          </p:cNvSpPr>
          <p:nvPr/>
        </p:nvSpPr>
        <p:spPr bwMode="auto">
          <a:xfrm>
            <a:off x="2743200" y="2895600"/>
            <a:ext cx="3581400" cy="0"/>
          </a:xfrm>
          <a:prstGeom prst="line">
            <a:avLst/>
          </a:prstGeom>
          <a:noFill/>
          <a:ln w="9525">
            <a:solidFill>
              <a:srgbClr val="7AA2FF"/>
            </a:solidFill>
            <a:round/>
            <a:headEnd/>
            <a:tailEnd/>
          </a:ln>
          <a:extLst>
            <a:ext uri="{909E8E84-426E-40DD-AFC4-6F175D3DCCD1}">
              <a14:hiddenFill xmlns:a14="http://schemas.microsoft.com/office/drawing/2010/main">
                <a:noFill/>
              </a14:hiddenFill>
            </a:ext>
          </a:extLst>
        </p:spPr>
        <p:txBody>
          <a:bodyPr wrap="none" anchor="ctr"/>
          <a:lstStyle/>
          <a:p>
            <a:endParaRPr lang="en-GR"/>
          </a:p>
        </p:txBody>
      </p:sp>
      <p:sp>
        <p:nvSpPr>
          <p:cNvPr id="86025" name="Line 17">
            <a:extLst>
              <a:ext uri="{FF2B5EF4-FFF2-40B4-BE49-F238E27FC236}">
                <a16:creationId xmlns:a16="http://schemas.microsoft.com/office/drawing/2014/main" id="{DD8212CF-0BBB-5612-E83C-E0CDA80B6AFF}"/>
              </a:ext>
            </a:extLst>
          </p:cNvPr>
          <p:cNvSpPr>
            <a:spLocks noChangeShapeType="1"/>
          </p:cNvSpPr>
          <p:nvPr/>
        </p:nvSpPr>
        <p:spPr bwMode="auto">
          <a:xfrm>
            <a:off x="1524000" y="4495800"/>
            <a:ext cx="2590800" cy="0"/>
          </a:xfrm>
          <a:prstGeom prst="line">
            <a:avLst/>
          </a:prstGeom>
          <a:noFill/>
          <a:ln w="9525">
            <a:solidFill>
              <a:srgbClr val="7AA2FF"/>
            </a:solidFill>
            <a:round/>
            <a:headEnd/>
            <a:tailEnd/>
          </a:ln>
          <a:extLst>
            <a:ext uri="{909E8E84-426E-40DD-AFC4-6F175D3DCCD1}">
              <a14:hiddenFill xmlns:a14="http://schemas.microsoft.com/office/drawing/2010/main">
                <a:noFill/>
              </a14:hiddenFill>
            </a:ext>
          </a:extLst>
        </p:spPr>
        <p:txBody>
          <a:bodyPr wrap="none" anchor="ctr"/>
          <a:lstStyle/>
          <a:p>
            <a:endParaRPr lang="en-GR"/>
          </a:p>
        </p:txBody>
      </p:sp>
      <p:sp>
        <p:nvSpPr>
          <p:cNvPr id="86026" name="Text Box 2">
            <a:extLst>
              <a:ext uri="{FF2B5EF4-FFF2-40B4-BE49-F238E27FC236}">
                <a16:creationId xmlns:a16="http://schemas.microsoft.com/office/drawing/2014/main" id="{68250FCB-6609-716E-F7DA-9BFFE3393EEA}"/>
              </a:ext>
            </a:extLst>
          </p:cNvPr>
          <p:cNvSpPr txBox="1">
            <a:spLocks noChangeArrowheads="1"/>
          </p:cNvSpPr>
          <p:nvPr/>
        </p:nvSpPr>
        <p:spPr bwMode="auto">
          <a:xfrm>
            <a:off x="838200" y="349250"/>
            <a:ext cx="54213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5</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τα προϊόντα για την κατασκευή</a:t>
            </a:r>
            <a:endParaRPr lang="fr-FR" altLang="en-GR">
              <a:solidFill>
                <a:srgbClr val="7AA2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BC2E9198-59D6-A1C6-4870-6D7235F73BE1}"/>
              </a:ext>
            </a:extLst>
          </p:cNvPr>
          <p:cNvSpPr txBox="1">
            <a:spLocks noChangeArrowheads="1"/>
          </p:cNvSpPr>
          <p:nvPr/>
        </p:nvSpPr>
        <p:spPr bwMode="auto">
          <a:xfrm>
            <a:off x="838200" y="3124200"/>
            <a:ext cx="39624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fr-FR" altLang="en-GR" i="1">
                <a:solidFill>
                  <a:srgbClr val="7AA2FF"/>
                </a:solidFill>
                <a:latin typeface="Verdana" panose="020B0604030504040204" pitchFamily="34" charset="0"/>
              </a:rPr>
              <a:t>2- </a:t>
            </a:r>
            <a:r>
              <a:rPr lang="el-GR" altLang="en-GR" i="1">
                <a:solidFill>
                  <a:srgbClr val="7AA2FF"/>
                </a:solidFill>
                <a:latin typeface="Verdana" panose="020B0604030504040204" pitchFamily="34" charset="0"/>
              </a:rPr>
              <a:t>Ξύλο</a:t>
            </a:r>
            <a:r>
              <a:rPr lang="fr-FR" altLang="en-GR" i="1">
                <a:solidFill>
                  <a:srgbClr val="7AA2FF"/>
                </a:solidFill>
                <a:latin typeface="Verdana" panose="020B0604030504040204" pitchFamily="34" charset="0"/>
              </a:rPr>
              <a:t>:</a:t>
            </a:r>
            <a:r>
              <a:rPr lang="el-GR" altLang="en-GR" i="1">
                <a:solidFill>
                  <a:srgbClr val="7AA2FF"/>
                </a:solidFill>
                <a:latin typeface="Verdana" panose="020B0604030504040204" pitchFamily="34" charset="0"/>
              </a:rPr>
              <a:t>κύριοι φέροντες οργανισμοί </a:t>
            </a:r>
            <a:endParaRPr lang="fr-FR" altLang="en-GR">
              <a:solidFill>
                <a:srgbClr val="7AA2FF"/>
              </a:solidFill>
            </a:endParaRPr>
          </a:p>
        </p:txBody>
      </p:sp>
      <p:pic>
        <p:nvPicPr>
          <p:cNvPr id="88066" name="Picture 8" descr="IMG_1495">
            <a:extLst>
              <a:ext uri="{FF2B5EF4-FFF2-40B4-BE49-F238E27FC236}">
                <a16:creationId xmlns:a16="http://schemas.microsoft.com/office/drawing/2014/main" id="{B1D544EA-093B-1EC0-D712-8B7C467BC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66777">
            <a:off x="3551238" y="1265237"/>
            <a:ext cx="68580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9">
            <a:extLst>
              <a:ext uri="{FF2B5EF4-FFF2-40B4-BE49-F238E27FC236}">
                <a16:creationId xmlns:a16="http://schemas.microsoft.com/office/drawing/2014/main" id="{DBBC784E-0F6C-020E-2DFA-38E08FB5012A}"/>
              </a:ext>
            </a:extLst>
          </p:cNvPr>
          <p:cNvSpPr txBox="1">
            <a:spLocks noChangeArrowheads="1"/>
          </p:cNvSpPr>
          <p:nvPr/>
        </p:nvSpPr>
        <p:spPr bwMode="auto">
          <a:xfrm rot="-10636">
            <a:off x="1066800" y="6186488"/>
            <a:ext cx="3732213" cy="67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fr-FR" altLang="en-GR" sz="1000">
                <a:solidFill>
                  <a:schemeClr val="bg1"/>
                </a:solidFill>
              </a:rPr>
              <a:t>Rogers</a:t>
            </a:r>
          </a:p>
          <a:p>
            <a:pPr algn="r"/>
            <a:r>
              <a:rPr lang="fr-FR" altLang="en-GR" sz="1000">
                <a:solidFill>
                  <a:schemeClr val="bg1"/>
                </a:solidFill>
              </a:rPr>
              <a:t>Tribunal de Grande Instance de Bordeaux</a:t>
            </a:r>
          </a:p>
          <a:p>
            <a:pPr algn="r"/>
            <a:r>
              <a:rPr lang="fr-FR" altLang="en-GR" sz="1000">
                <a:solidFill>
                  <a:schemeClr val="bg1"/>
                </a:solidFill>
              </a:rPr>
              <a:t>Techniques et Architecture n°479</a:t>
            </a:r>
          </a:p>
          <a:p>
            <a:pPr algn="r"/>
            <a:endParaRPr lang="fr-FR" altLang="en-GR" sz="80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2FB780CF-3997-4855-EE4B-873F3E453B4E}"/>
              </a:ext>
            </a:extLst>
          </p:cNvPr>
          <p:cNvSpPr txBox="1">
            <a:spLocks noChangeArrowheads="1"/>
          </p:cNvSpPr>
          <p:nvPr/>
        </p:nvSpPr>
        <p:spPr bwMode="auto">
          <a:xfrm>
            <a:off x="838200" y="349250"/>
            <a:ext cx="49641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2- </a:t>
            </a:r>
            <a:r>
              <a:rPr lang="el-GR" altLang="en-GR" i="1">
                <a:solidFill>
                  <a:srgbClr val="7AA2FF"/>
                </a:solidFill>
                <a:latin typeface="Verdana" panose="020B0604030504040204" pitchFamily="34" charset="0"/>
              </a:rPr>
              <a:t>κύριοι φέροντες οργανισμοί </a:t>
            </a:r>
            <a:endParaRPr lang="fr-FR" altLang="en-GR">
              <a:solidFill>
                <a:srgbClr val="7AA2FF"/>
              </a:solidFill>
            </a:endParaRPr>
          </a:p>
        </p:txBody>
      </p:sp>
      <p:pic>
        <p:nvPicPr>
          <p:cNvPr id="90114" name="Picture 6" descr="IMG_1462">
            <a:extLst>
              <a:ext uri="{FF2B5EF4-FFF2-40B4-BE49-F238E27FC236}">
                <a16:creationId xmlns:a16="http://schemas.microsoft.com/office/drawing/2014/main" id="{61A00082-F028-09AC-652D-781EB49D0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7" descr="IMG_1463">
            <a:extLst>
              <a:ext uri="{FF2B5EF4-FFF2-40B4-BE49-F238E27FC236}">
                <a16:creationId xmlns:a16="http://schemas.microsoft.com/office/drawing/2014/main" id="{EA6B4084-F31A-6063-E8BD-75B7DDE35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066800"/>
            <a:ext cx="316865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8" descr="IMG_1464">
            <a:extLst>
              <a:ext uri="{FF2B5EF4-FFF2-40B4-BE49-F238E27FC236}">
                <a16:creationId xmlns:a16="http://schemas.microsoft.com/office/drawing/2014/main" id="{608E366A-2BB1-E63C-8101-F0E9379ACB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191000"/>
            <a:ext cx="26670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12">
            <a:extLst>
              <a:ext uri="{FF2B5EF4-FFF2-40B4-BE49-F238E27FC236}">
                <a16:creationId xmlns:a16="http://schemas.microsoft.com/office/drawing/2014/main" id="{FF498C42-6D9F-6F18-8B06-986E3F70DDAE}"/>
              </a:ext>
            </a:extLst>
          </p:cNvPr>
          <p:cNvSpPr txBox="1">
            <a:spLocks noChangeArrowheads="1"/>
          </p:cNvSpPr>
          <p:nvPr/>
        </p:nvSpPr>
        <p:spPr bwMode="auto">
          <a:xfrm rot="-10636">
            <a:off x="7315200" y="1065213"/>
            <a:ext cx="1676400" cy="52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a:t>
            </a:r>
            <a:r>
              <a:rPr lang="en-US" altLang="en-GR" sz="1000">
                <a:solidFill>
                  <a:schemeClr val="bg1"/>
                </a:solidFill>
              </a:rPr>
              <a:t>C</a:t>
            </a:r>
            <a:r>
              <a:rPr lang="fr-FR" altLang="en-GR" sz="1000">
                <a:solidFill>
                  <a:schemeClr val="bg1"/>
                </a:solidFill>
              </a:rPr>
              <a:t>antilever in both directions</a:t>
            </a:r>
          </a:p>
          <a:p>
            <a:pPr algn="r"/>
            <a:endParaRPr lang="fr-FR" altLang="en-GR" sz="800">
              <a:solidFill>
                <a:schemeClr val="bg1"/>
              </a:solidFill>
            </a:endParaRPr>
          </a:p>
        </p:txBody>
      </p:sp>
      <p:sp>
        <p:nvSpPr>
          <p:cNvPr id="90118" name="Text Box 8">
            <a:extLst>
              <a:ext uri="{FF2B5EF4-FFF2-40B4-BE49-F238E27FC236}">
                <a16:creationId xmlns:a16="http://schemas.microsoft.com/office/drawing/2014/main" id="{ED6C6BE2-F417-D34D-815A-9E89210DA3A3}"/>
              </a:ext>
            </a:extLst>
          </p:cNvPr>
          <p:cNvSpPr txBox="1">
            <a:spLocks noChangeArrowheads="1"/>
          </p:cNvSpPr>
          <p:nvPr/>
        </p:nvSpPr>
        <p:spPr bwMode="auto">
          <a:xfrm rot="-10636">
            <a:off x="1044575" y="4152900"/>
            <a:ext cx="2895600"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- 1 level possible.</a:t>
            </a:r>
          </a:p>
          <a:p>
            <a:pPr algn="r"/>
            <a:endParaRPr lang="fr-FR" altLang="en-GR" sz="80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2">
            <a:extLst>
              <a:ext uri="{FF2B5EF4-FFF2-40B4-BE49-F238E27FC236}">
                <a16:creationId xmlns:a16="http://schemas.microsoft.com/office/drawing/2014/main" id="{8F40114F-5E94-822F-140E-ED39AD804F36}"/>
              </a:ext>
            </a:extLst>
          </p:cNvPr>
          <p:cNvSpPr txBox="1">
            <a:spLocks noChangeArrowheads="1"/>
          </p:cNvSpPr>
          <p:nvPr/>
        </p:nvSpPr>
        <p:spPr bwMode="auto">
          <a:xfrm>
            <a:off x="838200" y="349250"/>
            <a:ext cx="49641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2- </a:t>
            </a:r>
            <a:r>
              <a:rPr lang="el-GR" altLang="en-GR" i="1">
                <a:solidFill>
                  <a:srgbClr val="7AA2FF"/>
                </a:solidFill>
                <a:latin typeface="Verdana" panose="020B0604030504040204" pitchFamily="34" charset="0"/>
              </a:rPr>
              <a:t>κύριοι φέροντες οργανισμοί </a:t>
            </a:r>
            <a:endParaRPr lang="fr-FR" altLang="en-GR">
              <a:solidFill>
                <a:srgbClr val="7AA2FF"/>
              </a:solidFill>
            </a:endParaRPr>
          </a:p>
        </p:txBody>
      </p:sp>
      <p:sp>
        <p:nvSpPr>
          <p:cNvPr id="92162" name="Text Box 8">
            <a:extLst>
              <a:ext uri="{FF2B5EF4-FFF2-40B4-BE49-F238E27FC236}">
                <a16:creationId xmlns:a16="http://schemas.microsoft.com/office/drawing/2014/main" id="{A447054C-411A-8358-CC4C-7EA00287700E}"/>
              </a:ext>
            </a:extLst>
          </p:cNvPr>
          <p:cNvSpPr txBox="1">
            <a:spLocks noChangeArrowheads="1"/>
          </p:cNvSpPr>
          <p:nvPr/>
        </p:nvSpPr>
        <p:spPr bwMode="auto">
          <a:xfrm rot="-10636">
            <a:off x="1141413" y="4586288"/>
            <a:ext cx="2895600" cy="36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- 2 levels (and more) possible.</a:t>
            </a:r>
          </a:p>
          <a:p>
            <a:pPr algn="r"/>
            <a:endParaRPr lang="fr-FR" altLang="en-GR" sz="800">
              <a:solidFill>
                <a:schemeClr val="bg1"/>
              </a:solidFill>
            </a:endParaRPr>
          </a:p>
        </p:txBody>
      </p:sp>
      <p:pic>
        <p:nvPicPr>
          <p:cNvPr id="92163" name="Picture 11" descr="IMG_1466">
            <a:extLst>
              <a:ext uri="{FF2B5EF4-FFF2-40B4-BE49-F238E27FC236}">
                <a16:creationId xmlns:a16="http://schemas.microsoft.com/office/drawing/2014/main" id="{B878FC4A-0309-AEF8-4996-71EE8495C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32766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2" descr="IMG_1467">
            <a:extLst>
              <a:ext uri="{FF2B5EF4-FFF2-40B4-BE49-F238E27FC236}">
                <a16:creationId xmlns:a16="http://schemas.microsoft.com/office/drawing/2014/main" id="{1166DE87-378D-E3EB-AF8A-6FA18EDCF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71600"/>
            <a:ext cx="2870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3" descr="IMG_1468">
            <a:extLst>
              <a:ext uri="{FF2B5EF4-FFF2-40B4-BE49-F238E27FC236}">
                <a16:creationId xmlns:a16="http://schemas.microsoft.com/office/drawing/2014/main" id="{25BB47F6-696A-EB67-250F-DB394B4F0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724400"/>
            <a:ext cx="22098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 Box 12">
            <a:extLst>
              <a:ext uri="{FF2B5EF4-FFF2-40B4-BE49-F238E27FC236}">
                <a16:creationId xmlns:a16="http://schemas.microsoft.com/office/drawing/2014/main" id="{AF26362A-01CC-200F-4E04-E09A5AC455BF}"/>
              </a:ext>
            </a:extLst>
          </p:cNvPr>
          <p:cNvSpPr txBox="1">
            <a:spLocks noChangeArrowheads="1"/>
          </p:cNvSpPr>
          <p:nvPr/>
        </p:nvSpPr>
        <p:spPr bwMode="auto">
          <a:xfrm rot="-10636">
            <a:off x="7381875" y="1343025"/>
            <a:ext cx="16764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a:t>
            </a:r>
            <a:r>
              <a:rPr lang="en-US" altLang="en-GR" sz="1000">
                <a:solidFill>
                  <a:schemeClr val="bg1"/>
                </a:solidFill>
              </a:rPr>
              <a:t>C</a:t>
            </a:r>
            <a:r>
              <a:rPr lang="fr-FR" altLang="en-GR" sz="1000">
                <a:solidFill>
                  <a:schemeClr val="bg1"/>
                </a:solidFill>
              </a:rPr>
              <a:t>antilever in both directions</a:t>
            </a:r>
          </a:p>
          <a:p>
            <a:pPr algn="r"/>
            <a:endParaRPr lang="fr-FR" altLang="en-GR" sz="80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a:extLst>
              <a:ext uri="{FF2B5EF4-FFF2-40B4-BE49-F238E27FC236}">
                <a16:creationId xmlns:a16="http://schemas.microsoft.com/office/drawing/2014/main" id="{4D6C8396-3AC9-1124-F0D0-6421EB96E749}"/>
              </a:ext>
            </a:extLst>
          </p:cNvPr>
          <p:cNvSpPr txBox="1">
            <a:spLocks noChangeArrowheads="1"/>
          </p:cNvSpPr>
          <p:nvPr/>
        </p:nvSpPr>
        <p:spPr bwMode="auto">
          <a:xfrm>
            <a:off x="838200" y="349250"/>
            <a:ext cx="48545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2-</a:t>
            </a:r>
            <a:r>
              <a:rPr lang="el-GR" altLang="en-GR" i="1">
                <a:solidFill>
                  <a:srgbClr val="7AA2FF"/>
                </a:solidFill>
                <a:latin typeface="Verdana" panose="020B0604030504040204" pitchFamily="34" charset="0"/>
              </a:rPr>
              <a:t>κύριοι φέροντες οργανισμοί </a:t>
            </a:r>
            <a:endParaRPr lang="fr-FR" altLang="en-GR">
              <a:solidFill>
                <a:srgbClr val="7AA2FF"/>
              </a:solidFill>
            </a:endParaRPr>
          </a:p>
        </p:txBody>
      </p:sp>
      <p:sp>
        <p:nvSpPr>
          <p:cNvPr id="94210" name="Rectangle 4">
            <a:extLst>
              <a:ext uri="{FF2B5EF4-FFF2-40B4-BE49-F238E27FC236}">
                <a16:creationId xmlns:a16="http://schemas.microsoft.com/office/drawing/2014/main" id="{95BAEF23-5FCB-2F9B-2D39-8F363DC7F4FA}"/>
              </a:ext>
            </a:extLst>
          </p:cNvPr>
          <p:cNvSpPr>
            <a:spLocks noChangeArrowheads="1"/>
          </p:cNvSpPr>
          <p:nvPr/>
        </p:nvSpPr>
        <p:spPr bwMode="auto">
          <a:xfrm rot="-5364522">
            <a:off x="-490537" y="3843337"/>
            <a:ext cx="27495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Source des illustrations - Construire en bois</a:t>
            </a:r>
          </a:p>
        </p:txBody>
      </p:sp>
      <p:pic>
        <p:nvPicPr>
          <p:cNvPr id="94211" name="Picture 11" descr="IMG_1470">
            <a:extLst>
              <a:ext uri="{FF2B5EF4-FFF2-40B4-BE49-F238E27FC236}">
                <a16:creationId xmlns:a16="http://schemas.microsoft.com/office/drawing/2014/main" id="{C1E693DC-FBDF-3487-3CC5-17FFF770F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32004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12" descr="IMG_1471">
            <a:extLst>
              <a:ext uri="{FF2B5EF4-FFF2-40B4-BE49-F238E27FC236}">
                <a16:creationId xmlns:a16="http://schemas.microsoft.com/office/drawing/2014/main" id="{58FE047D-50EE-3B21-1D68-D4415F261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371600"/>
            <a:ext cx="282733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3" descr="IMG_1472">
            <a:extLst>
              <a:ext uri="{FF2B5EF4-FFF2-40B4-BE49-F238E27FC236}">
                <a16:creationId xmlns:a16="http://schemas.microsoft.com/office/drawing/2014/main" id="{616372FE-7B65-838C-C05A-D75462882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933950"/>
            <a:ext cx="205263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 Box 8">
            <a:extLst>
              <a:ext uri="{FF2B5EF4-FFF2-40B4-BE49-F238E27FC236}">
                <a16:creationId xmlns:a16="http://schemas.microsoft.com/office/drawing/2014/main" id="{C8440898-4FD7-AB97-F4C5-BB4831FDEEF9}"/>
              </a:ext>
            </a:extLst>
          </p:cNvPr>
          <p:cNvSpPr txBox="1">
            <a:spLocks noChangeArrowheads="1"/>
          </p:cNvSpPr>
          <p:nvPr/>
        </p:nvSpPr>
        <p:spPr bwMode="auto">
          <a:xfrm rot="-10636">
            <a:off x="1141413" y="4586288"/>
            <a:ext cx="2895600" cy="36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- 2 levels (and more) possible.</a:t>
            </a:r>
          </a:p>
          <a:p>
            <a:pPr algn="r"/>
            <a:endParaRPr lang="fr-FR" altLang="en-GR" sz="800">
              <a:solidFill>
                <a:schemeClr val="bg1"/>
              </a:solidFill>
            </a:endParaRPr>
          </a:p>
        </p:txBody>
      </p:sp>
      <p:sp>
        <p:nvSpPr>
          <p:cNvPr id="94215" name="Text Box 12">
            <a:extLst>
              <a:ext uri="{FF2B5EF4-FFF2-40B4-BE49-F238E27FC236}">
                <a16:creationId xmlns:a16="http://schemas.microsoft.com/office/drawing/2014/main" id="{1E7DE8E8-F2D6-C1EF-6210-EBA2707C9311}"/>
              </a:ext>
            </a:extLst>
          </p:cNvPr>
          <p:cNvSpPr txBox="1">
            <a:spLocks noChangeArrowheads="1"/>
          </p:cNvSpPr>
          <p:nvPr/>
        </p:nvSpPr>
        <p:spPr bwMode="auto">
          <a:xfrm rot="-10636">
            <a:off x="7381875" y="1343025"/>
            <a:ext cx="16764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a:t>
            </a:r>
            <a:r>
              <a:rPr lang="en-US" altLang="en-GR" sz="1000">
                <a:solidFill>
                  <a:schemeClr val="bg1"/>
                </a:solidFill>
              </a:rPr>
              <a:t>C</a:t>
            </a:r>
            <a:r>
              <a:rPr lang="fr-FR" altLang="en-GR" sz="1000">
                <a:solidFill>
                  <a:schemeClr val="bg1"/>
                </a:solidFill>
              </a:rPr>
              <a:t>antilever in both directions</a:t>
            </a:r>
          </a:p>
          <a:p>
            <a:pPr algn="r"/>
            <a:endParaRPr lang="fr-FR" altLang="en-GR" sz="80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2">
            <a:extLst>
              <a:ext uri="{FF2B5EF4-FFF2-40B4-BE49-F238E27FC236}">
                <a16:creationId xmlns:a16="http://schemas.microsoft.com/office/drawing/2014/main" id="{FAB49F6B-D773-24AF-5D7D-B8FD49E8EF60}"/>
              </a:ext>
            </a:extLst>
          </p:cNvPr>
          <p:cNvSpPr txBox="1">
            <a:spLocks noChangeArrowheads="1"/>
          </p:cNvSpPr>
          <p:nvPr/>
        </p:nvSpPr>
        <p:spPr bwMode="auto">
          <a:xfrm>
            <a:off x="838200" y="349250"/>
            <a:ext cx="48545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2-</a:t>
            </a:r>
            <a:r>
              <a:rPr lang="el-GR" altLang="en-GR" i="1">
                <a:solidFill>
                  <a:srgbClr val="7AA2FF"/>
                </a:solidFill>
                <a:latin typeface="Verdana" panose="020B0604030504040204" pitchFamily="34" charset="0"/>
              </a:rPr>
              <a:t>κύριοι φέροντες οργανισμοί </a:t>
            </a:r>
            <a:endParaRPr lang="fr-FR" altLang="en-GR">
              <a:solidFill>
                <a:srgbClr val="7AA2FF"/>
              </a:solidFill>
            </a:endParaRPr>
          </a:p>
        </p:txBody>
      </p:sp>
      <p:sp>
        <p:nvSpPr>
          <p:cNvPr id="96258" name="Text Box 6">
            <a:extLst>
              <a:ext uri="{FF2B5EF4-FFF2-40B4-BE49-F238E27FC236}">
                <a16:creationId xmlns:a16="http://schemas.microsoft.com/office/drawing/2014/main" id="{8919F7EE-03F4-80FC-A6F6-376B0284ABC0}"/>
              </a:ext>
            </a:extLst>
          </p:cNvPr>
          <p:cNvSpPr txBox="1">
            <a:spLocks noChangeArrowheads="1"/>
          </p:cNvSpPr>
          <p:nvPr/>
        </p:nvSpPr>
        <p:spPr bwMode="auto">
          <a:xfrm rot="-10636">
            <a:off x="7010400" y="1524000"/>
            <a:ext cx="16764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a:t>
            </a:r>
            <a:r>
              <a:rPr lang="en-US" altLang="en-GR" sz="1000">
                <a:solidFill>
                  <a:schemeClr val="bg1"/>
                </a:solidFill>
              </a:rPr>
              <a:t>C</a:t>
            </a:r>
            <a:r>
              <a:rPr lang="fr-FR" altLang="en-GR" sz="1000">
                <a:solidFill>
                  <a:schemeClr val="bg1"/>
                </a:solidFill>
              </a:rPr>
              <a:t>antilever impossible</a:t>
            </a:r>
          </a:p>
          <a:p>
            <a:pPr algn="r"/>
            <a:endParaRPr lang="fr-FR" altLang="en-GR" sz="800">
              <a:solidFill>
                <a:schemeClr val="bg1"/>
              </a:solidFill>
            </a:endParaRPr>
          </a:p>
        </p:txBody>
      </p:sp>
      <p:pic>
        <p:nvPicPr>
          <p:cNvPr id="96259" name="Picture 11" descr="IMG_1474">
            <a:extLst>
              <a:ext uri="{FF2B5EF4-FFF2-40B4-BE49-F238E27FC236}">
                <a16:creationId xmlns:a16="http://schemas.microsoft.com/office/drawing/2014/main" id="{E9863EE7-341F-B68F-8B09-523CB9EF7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32004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12" descr="IMG_1475">
            <a:extLst>
              <a:ext uri="{FF2B5EF4-FFF2-40B4-BE49-F238E27FC236}">
                <a16:creationId xmlns:a16="http://schemas.microsoft.com/office/drawing/2014/main" id="{0624A067-26A2-F4D3-AE99-C04D33882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13" descr="IMG_1476">
            <a:extLst>
              <a:ext uri="{FF2B5EF4-FFF2-40B4-BE49-F238E27FC236}">
                <a16:creationId xmlns:a16="http://schemas.microsoft.com/office/drawing/2014/main" id="{54B03850-F153-B5A5-886C-4A0A04BBD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800600"/>
            <a:ext cx="1946275"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16">
            <a:extLst>
              <a:ext uri="{FF2B5EF4-FFF2-40B4-BE49-F238E27FC236}">
                <a16:creationId xmlns:a16="http://schemas.microsoft.com/office/drawing/2014/main" id="{282D1B0A-D9ED-D884-B57C-177194D5BBA7}"/>
              </a:ext>
            </a:extLst>
          </p:cNvPr>
          <p:cNvSpPr txBox="1">
            <a:spLocks noChangeArrowheads="1"/>
          </p:cNvSpPr>
          <p:nvPr/>
        </p:nvSpPr>
        <p:spPr bwMode="auto">
          <a:xfrm rot="-10636">
            <a:off x="6732588" y="4799013"/>
            <a:ext cx="1676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travaux d</a:t>
            </a:r>
            <a:r>
              <a:rPr lang="ja-JP" altLang="fr-FR" sz="1000">
                <a:solidFill>
                  <a:schemeClr val="bg1"/>
                </a:solidFill>
              </a:rPr>
              <a:t>’</a:t>
            </a:r>
            <a:r>
              <a:rPr lang="fr-FR" altLang="ja-JP" sz="1000">
                <a:solidFill>
                  <a:schemeClr val="bg1"/>
                </a:solidFill>
              </a:rPr>
              <a:t>assemblage plus complexe</a:t>
            </a:r>
            <a:endParaRPr lang="fr-FR" altLang="en-GR" sz="80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2">
            <a:extLst>
              <a:ext uri="{FF2B5EF4-FFF2-40B4-BE49-F238E27FC236}">
                <a16:creationId xmlns:a16="http://schemas.microsoft.com/office/drawing/2014/main" id="{7F9AE4B5-44AA-C566-41C3-D12889DEE026}"/>
              </a:ext>
            </a:extLst>
          </p:cNvPr>
          <p:cNvSpPr txBox="1">
            <a:spLocks noChangeArrowheads="1"/>
          </p:cNvSpPr>
          <p:nvPr/>
        </p:nvSpPr>
        <p:spPr bwMode="auto">
          <a:xfrm>
            <a:off x="838200" y="349250"/>
            <a:ext cx="49641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2- </a:t>
            </a:r>
            <a:r>
              <a:rPr lang="el-GR" altLang="en-GR" i="1">
                <a:solidFill>
                  <a:srgbClr val="7AA2FF"/>
                </a:solidFill>
                <a:latin typeface="Verdana" panose="020B0604030504040204" pitchFamily="34" charset="0"/>
              </a:rPr>
              <a:t>κύριοι φέροντες οργανισμοί </a:t>
            </a:r>
            <a:endParaRPr lang="fr-FR" altLang="en-GR">
              <a:solidFill>
                <a:srgbClr val="7AA2FF"/>
              </a:solidFill>
            </a:endParaRPr>
          </a:p>
        </p:txBody>
      </p:sp>
      <p:sp>
        <p:nvSpPr>
          <p:cNvPr id="98306" name="Rectangle 3">
            <a:extLst>
              <a:ext uri="{FF2B5EF4-FFF2-40B4-BE49-F238E27FC236}">
                <a16:creationId xmlns:a16="http://schemas.microsoft.com/office/drawing/2014/main" id="{F87B691B-D2EE-6501-7968-43EF673B5CFB}"/>
              </a:ext>
            </a:extLst>
          </p:cNvPr>
          <p:cNvSpPr>
            <a:spLocks noChangeArrowheads="1"/>
          </p:cNvSpPr>
          <p:nvPr/>
        </p:nvSpPr>
        <p:spPr bwMode="auto">
          <a:xfrm>
            <a:off x="914400" y="701675"/>
            <a:ext cx="79248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2000" i="1">
                <a:solidFill>
                  <a:schemeClr val="folHlink"/>
                </a:solidFill>
              </a:rPr>
              <a:t>Κατασκεύη με </a:t>
            </a:r>
            <a:r>
              <a:rPr lang="fr-FR" altLang="en-GR" sz="2000" i="1">
                <a:solidFill>
                  <a:schemeClr val="folHlink"/>
                </a:solidFill>
              </a:rPr>
              <a:t>panels</a:t>
            </a:r>
          </a:p>
        </p:txBody>
      </p:sp>
      <p:sp>
        <p:nvSpPr>
          <p:cNvPr id="98307" name="Text Box 6">
            <a:extLst>
              <a:ext uri="{FF2B5EF4-FFF2-40B4-BE49-F238E27FC236}">
                <a16:creationId xmlns:a16="http://schemas.microsoft.com/office/drawing/2014/main" id="{570AD5A2-BEC2-4AD5-0518-99F61930F8DA}"/>
              </a:ext>
            </a:extLst>
          </p:cNvPr>
          <p:cNvSpPr txBox="1">
            <a:spLocks noChangeArrowheads="1"/>
          </p:cNvSpPr>
          <p:nvPr/>
        </p:nvSpPr>
        <p:spPr bwMode="auto">
          <a:xfrm rot="-10636">
            <a:off x="7086600" y="1598613"/>
            <a:ext cx="1676400" cy="52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a:t>
            </a:r>
            <a:r>
              <a:rPr lang="en-US" altLang="en-GR" sz="1000">
                <a:solidFill>
                  <a:schemeClr val="bg1"/>
                </a:solidFill>
              </a:rPr>
              <a:t>C</a:t>
            </a:r>
            <a:r>
              <a:rPr lang="fr-FR" altLang="en-GR" sz="1000">
                <a:solidFill>
                  <a:schemeClr val="bg1"/>
                </a:solidFill>
              </a:rPr>
              <a:t>antilever possible only in the beam direction </a:t>
            </a:r>
          </a:p>
          <a:p>
            <a:pPr algn="r"/>
            <a:endParaRPr lang="fr-FR" altLang="en-GR" sz="800">
              <a:solidFill>
                <a:schemeClr val="bg1"/>
              </a:solidFill>
            </a:endParaRPr>
          </a:p>
        </p:txBody>
      </p:sp>
      <p:pic>
        <p:nvPicPr>
          <p:cNvPr id="98308" name="Picture 11" descr="IMG_1478">
            <a:extLst>
              <a:ext uri="{FF2B5EF4-FFF2-40B4-BE49-F238E27FC236}">
                <a16:creationId xmlns:a16="http://schemas.microsoft.com/office/drawing/2014/main" id="{2CF614A4-3439-52E5-9995-7B826ED0A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35814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12" descr="IMG_1480">
            <a:extLst>
              <a:ext uri="{FF2B5EF4-FFF2-40B4-BE49-F238E27FC236}">
                <a16:creationId xmlns:a16="http://schemas.microsoft.com/office/drawing/2014/main" id="{7E1D81D6-7C2D-C44F-5E64-7B5F58808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5050" y="4845050"/>
            <a:ext cx="20891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13" descr="IMG_1483">
            <a:extLst>
              <a:ext uri="{FF2B5EF4-FFF2-40B4-BE49-F238E27FC236}">
                <a16:creationId xmlns:a16="http://schemas.microsoft.com/office/drawing/2014/main" id="{95BB5A7B-9DF2-14B2-7472-C43A6293D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27"/>
          <a:stretch>
            <a:fillRect/>
          </a:stretch>
        </p:blipFill>
        <p:spPr bwMode="auto">
          <a:xfrm>
            <a:off x="4878388" y="1371600"/>
            <a:ext cx="220821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 descr="IMG_1482">
            <a:extLst>
              <a:ext uri="{FF2B5EF4-FFF2-40B4-BE49-F238E27FC236}">
                <a16:creationId xmlns:a16="http://schemas.microsoft.com/office/drawing/2014/main" id="{B0CC0162-F916-E647-3686-2F7143657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362585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11" descr="IMG_1483">
            <a:extLst>
              <a:ext uri="{FF2B5EF4-FFF2-40B4-BE49-F238E27FC236}">
                <a16:creationId xmlns:a16="http://schemas.microsoft.com/office/drawing/2014/main" id="{DD553507-F0FC-AFE8-19C0-718AEB603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27"/>
          <a:stretch>
            <a:fillRect/>
          </a:stretch>
        </p:blipFill>
        <p:spPr bwMode="auto">
          <a:xfrm>
            <a:off x="4702175" y="1371600"/>
            <a:ext cx="23082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12" descr="IMG_1484">
            <a:extLst>
              <a:ext uri="{FF2B5EF4-FFF2-40B4-BE49-F238E27FC236}">
                <a16:creationId xmlns:a16="http://schemas.microsoft.com/office/drawing/2014/main" id="{4892ABA1-0D70-3702-2489-4965B0FA5B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4949825"/>
            <a:ext cx="19224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2">
            <a:extLst>
              <a:ext uri="{FF2B5EF4-FFF2-40B4-BE49-F238E27FC236}">
                <a16:creationId xmlns:a16="http://schemas.microsoft.com/office/drawing/2014/main" id="{FEA500CE-2591-ABD4-9240-72F0C18F2EED}"/>
              </a:ext>
            </a:extLst>
          </p:cNvPr>
          <p:cNvSpPr txBox="1">
            <a:spLocks noChangeArrowheads="1"/>
          </p:cNvSpPr>
          <p:nvPr/>
        </p:nvSpPr>
        <p:spPr bwMode="auto">
          <a:xfrm>
            <a:off x="838200" y="349250"/>
            <a:ext cx="49641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2- </a:t>
            </a:r>
            <a:r>
              <a:rPr lang="el-GR" altLang="en-GR" i="1">
                <a:solidFill>
                  <a:srgbClr val="7AA2FF"/>
                </a:solidFill>
                <a:latin typeface="Verdana" panose="020B0604030504040204" pitchFamily="34" charset="0"/>
              </a:rPr>
              <a:t>κύριοι φέροντες οργανισμοί </a:t>
            </a:r>
            <a:endParaRPr lang="fr-FR" altLang="en-GR">
              <a:solidFill>
                <a:srgbClr val="7AA2FF"/>
              </a:solidFill>
            </a:endParaRPr>
          </a:p>
        </p:txBody>
      </p:sp>
      <p:sp>
        <p:nvSpPr>
          <p:cNvPr id="100357" name="Rectangle 3">
            <a:extLst>
              <a:ext uri="{FF2B5EF4-FFF2-40B4-BE49-F238E27FC236}">
                <a16:creationId xmlns:a16="http://schemas.microsoft.com/office/drawing/2014/main" id="{E2982165-CFD3-3B19-5AC7-097668489EE0}"/>
              </a:ext>
            </a:extLst>
          </p:cNvPr>
          <p:cNvSpPr>
            <a:spLocks noChangeArrowheads="1"/>
          </p:cNvSpPr>
          <p:nvPr/>
        </p:nvSpPr>
        <p:spPr bwMode="auto">
          <a:xfrm>
            <a:off x="914400" y="701675"/>
            <a:ext cx="79248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2000" i="1">
                <a:solidFill>
                  <a:schemeClr val="folHlink"/>
                </a:solidFill>
              </a:rPr>
              <a:t>Κατασκεύη με </a:t>
            </a:r>
            <a:r>
              <a:rPr lang="fr-FR" altLang="en-GR" sz="2000" i="1">
                <a:solidFill>
                  <a:schemeClr val="folHlink"/>
                </a:solidFill>
              </a:rPr>
              <a:t>panels</a:t>
            </a:r>
          </a:p>
        </p:txBody>
      </p:sp>
      <p:sp>
        <p:nvSpPr>
          <p:cNvPr id="100358" name="Text Box 6">
            <a:extLst>
              <a:ext uri="{FF2B5EF4-FFF2-40B4-BE49-F238E27FC236}">
                <a16:creationId xmlns:a16="http://schemas.microsoft.com/office/drawing/2014/main" id="{C9AA42C2-22EF-2DBB-7DF6-AD443D7668B9}"/>
              </a:ext>
            </a:extLst>
          </p:cNvPr>
          <p:cNvSpPr txBox="1">
            <a:spLocks noChangeArrowheads="1"/>
          </p:cNvSpPr>
          <p:nvPr/>
        </p:nvSpPr>
        <p:spPr bwMode="auto">
          <a:xfrm rot="-10636">
            <a:off x="7086600" y="1598613"/>
            <a:ext cx="1676400" cy="52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a:t>
            </a:r>
            <a:r>
              <a:rPr lang="en-US" altLang="en-GR" sz="1000">
                <a:solidFill>
                  <a:schemeClr val="bg1"/>
                </a:solidFill>
              </a:rPr>
              <a:t>C</a:t>
            </a:r>
            <a:r>
              <a:rPr lang="fr-FR" altLang="en-GR" sz="1000">
                <a:solidFill>
                  <a:schemeClr val="bg1"/>
                </a:solidFill>
              </a:rPr>
              <a:t>antilever possible only in the beam direction </a:t>
            </a:r>
          </a:p>
          <a:p>
            <a:pPr algn="r"/>
            <a:endParaRPr lang="fr-FR" altLang="en-GR" sz="80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1" descr="IMG_1486">
            <a:extLst>
              <a:ext uri="{FF2B5EF4-FFF2-40B4-BE49-F238E27FC236}">
                <a16:creationId xmlns:a16="http://schemas.microsoft.com/office/drawing/2014/main" id="{4EB1C5A3-C1FF-ABC3-D19C-763C24799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38862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12" descr="IMG_1487">
            <a:extLst>
              <a:ext uri="{FF2B5EF4-FFF2-40B4-BE49-F238E27FC236}">
                <a16:creationId xmlns:a16="http://schemas.microsoft.com/office/drawing/2014/main" id="{239ACEAF-F1BC-FD4C-B68C-084ADA3FD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370013"/>
            <a:ext cx="2100263"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13" descr="IMG_1488">
            <a:extLst>
              <a:ext uri="{FF2B5EF4-FFF2-40B4-BE49-F238E27FC236}">
                <a16:creationId xmlns:a16="http://schemas.microsoft.com/office/drawing/2014/main" id="{8881002F-C464-ABEC-1CF9-EF871F9E5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953000"/>
            <a:ext cx="194627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2">
            <a:extLst>
              <a:ext uri="{FF2B5EF4-FFF2-40B4-BE49-F238E27FC236}">
                <a16:creationId xmlns:a16="http://schemas.microsoft.com/office/drawing/2014/main" id="{D40F6B6D-2030-67F0-8724-70DB09CBD546}"/>
              </a:ext>
            </a:extLst>
          </p:cNvPr>
          <p:cNvSpPr txBox="1">
            <a:spLocks noChangeArrowheads="1"/>
          </p:cNvSpPr>
          <p:nvPr/>
        </p:nvSpPr>
        <p:spPr bwMode="auto">
          <a:xfrm>
            <a:off x="838200" y="349250"/>
            <a:ext cx="49641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2- </a:t>
            </a:r>
            <a:r>
              <a:rPr lang="el-GR" altLang="en-GR" i="1">
                <a:solidFill>
                  <a:srgbClr val="7AA2FF"/>
                </a:solidFill>
                <a:latin typeface="Verdana" panose="020B0604030504040204" pitchFamily="34" charset="0"/>
              </a:rPr>
              <a:t>κύριοι φέροντες οργανισμοί </a:t>
            </a:r>
            <a:endParaRPr lang="fr-FR" altLang="en-GR">
              <a:solidFill>
                <a:srgbClr val="7AA2FF"/>
              </a:solidFill>
            </a:endParaRPr>
          </a:p>
        </p:txBody>
      </p:sp>
      <p:sp>
        <p:nvSpPr>
          <p:cNvPr id="102405" name="Rectangle 3">
            <a:extLst>
              <a:ext uri="{FF2B5EF4-FFF2-40B4-BE49-F238E27FC236}">
                <a16:creationId xmlns:a16="http://schemas.microsoft.com/office/drawing/2014/main" id="{496FF754-0520-F355-C43A-96D208BA7CFB}"/>
              </a:ext>
            </a:extLst>
          </p:cNvPr>
          <p:cNvSpPr>
            <a:spLocks noChangeArrowheads="1"/>
          </p:cNvSpPr>
          <p:nvPr/>
        </p:nvSpPr>
        <p:spPr bwMode="auto">
          <a:xfrm>
            <a:off x="914400" y="701675"/>
            <a:ext cx="79248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2000" i="1">
                <a:solidFill>
                  <a:schemeClr val="folHlink"/>
                </a:solidFill>
              </a:rPr>
              <a:t>Κατασκεύη με </a:t>
            </a:r>
            <a:r>
              <a:rPr lang="fr-FR" altLang="en-GR" sz="2000" i="1">
                <a:solidFill>
                  <a:schemeClr val="folHlink"/>
                </a:solidFill>
              </a:rPr>
              <a:t>panels</a:t>
            </a:r>
          </a:p>
        </p:txBody>
      </p:sp>
      <p:sp>
        <p:nvSpPr>
          <p:cNvPr id="102406" name="Text Box 6">
            <a:extLst>
              <a:ext uri="{FF2B5EF4-FFF2-40B4-BE49-F238E27FC236}">
                <a16:creationId xmlns:a16="http://schemas.microsoft.com/office/drawing/2014/main" id="{BA62EC1A-54EF-FF64-852F-27EF9866362B}"/>
              </a:ext>
            </a:extLst>
          </p:cNvPr>
          <p:cNvSpPr txBox="1">
            <a:spLocks noChangeArrowheads="1"/>
          </p:cNvSpPr>
          <p:nvPr/>
        </p:nvSpPr>
        <p:spPr bwMode="auto">
          <a:xfrm rot="-10636">
            <a:off x="7086600" y="1598613"/>
            <a:ext cx="1676400" cy="52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a:t>
            </a:r>
            <a:r>
              <a:rPr lang="en-US" altLang="en-GR" sz="1000">
                <a:solidFill>
                  <a:schemeClr val="bg1"/>
                </a:solidFill>
              </a:rPr>
              <a:t>C</a:t>
            </a:r>
            <a:r>
              <a:rPr lang="fr-FR" altLang="en-GR" sz="1000">
                <a:solidFill>
                  <a:schemeClr val="bg1"/>
                </a:solidFill>
              </a:rPr>
              <a:t>antilever possible only in the beam direction </a:t>
            </a:r>
          </a:p>
          <a:p>
            <a:pPr algn="r"/>
            <a:endParaRPr lang="fr-FR" altLang="en-GR" sz="80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4">
            <a:extLst>
              <a:ext uri="{FF2B5EF4-FFF2-40B4-BE49-F238E27FC236}">
                <a16:creationId xmlns:a16="http://schemas.microsoft.com/office/drawing/2014/main" id="{6A47310B-194E-7C70-3B4B-E911F4CE346D}"/>
              </a:ext>
            </a:extLst>
          </p:cNvPr>
          <p:cNvSpPr>
            <a:spLocks noChangeArrowheads="1"/>
          </p:cNvSpPr>
          <p:nvPr/>
        </p:nvSpPr>
        <p:spPr bwMode="auto">
          <a:xfrm rot="-5364522">
            <a:off x="-490537" y="3270250"/>
            <a:ext cx="27495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Source des illustrations - Construire en bois</a:t>
            </a:r>
          </a:p>
        </p:txBody>
      </p:sp>
      <p:sp>
        <p:nvSpPr>
          <p:cNvPr id="104450" name="Text Box 5">
            <a:extLst>
              <a:ext uri="{FF2B5EF4-FFF2-40B4-BE49-F238E27FC236}">
                <a16:creationId xmlns:a16="http://schemas.microsoft.com/office/drawing/2014/main" id="{570D092F-FD55-32E7-0B76-A419AC1F9BE6}"/>
              </a:ext>
            </a:extLst>
          </p:cNvPr>
          <p:cNvSpPr txBox="1">
            <a:spLocks noChangeArrowheads="1"/>
          </p:cNvSpPr>
          <p:nvPr/>
        </p:nvSpPr>
        <p:spPr bwMode="auto">
          <a:xfrm rot="-10636">
            <a:off x="1141413" y="4860925"/>
            <a:ext cx="2895600" cy="85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contreventement par habillage rapproché de la construction à montants et traverses</a:t>
            </a:r>
          </a:p>
          <a:p>
            <a:r>
              <a:rPr lang="fr-FR" altLang="en-GR" sz="1000">
                <a:solidFill>
                  <a:schemeClr val="bg1"/>
                </a:solidFill>
              </a:rPr>
              <a:t>- parois de la hauteur de l</a:t>
            </a:r>
            <a:r>
              <a:rPr lang="ja-JP" altLang="fr-FR" sz="1000">
                <a:solidFill>
                  <a:schemeClr val="bg1"/>
                </a:solidFill>
              </a:rPr>
              <a:t>’</a:t>
            </a:r>
            <a:r>
              <a:rPr lang="fr-FR" altLang="ja-JP" sz="1000">
                <a:solidFill>
                  <a:schemeClr val="bg1"/>
                </a:solidFill>
              </a:rPr>
              <a:t>édifice : plafond accolé, ou parois de la hauteur d</a:t>
            </a:r>
            <a:r>
              <a:rPr lang="ja-JP" altLang="fr-FR" sz="1000">
                <a:solidFill>
                  <a:schemeClr val="bg1"/>
                </a:solidFill>
              </a:rPr>
              <a:t>’</a:t>
            </a:r>
            <a:r>
              <a:rPr lang="fr-FR" altLang="ja-JP" sz="1000">
                <a:solidFill>
                  <a:schemeClr val="bg1"/>
                </a:solidFill>
              </a:rPr>
              <a:t>un étage : plafonds posés.</a:t>
            </a:r>
            <a:endParaRPr lang="fr-FR" altLang="en-GR" sz="800">
              <a:solidFill>
                <a:schemeClr val="bg1"/>
              </a:solidFill>
            </a:endParaRPr>
          </a:p>
        </p:txBody>
      </p:sp>
      <p:sp>
        <p:nvSpPr>
          <p:cNvPr id="104451" name="Text Box 6">
            <a:extLst>
              <a:ext uri="{FF2B5EF4-FFF2-40B4-BE49-F238E27FC236}">
                <a16:creationId xmlns:a16="http://schemas.microsoft.com/office/drawing/2014/main" id="{9E9BAA84-4CC9-2070-ED75-0125CAE0971E}"/>
              </a:ext>
            </a:extLst>
          </p:cNvPr>
          <p:cNvSpPr txBox="1">
            <a:spLocks noChangeArrowheads="1"/>
          </p:cNvSpPr>
          <p:nvPr/>
        </p:nvSpPr>
        <p:spPr bwMode="auto">
          <a:xfrm rot="-10636">
            <a:off x="7696200" y="1447800"/>
            <a:ext cx="16764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Porte-à-faux possible dans une direction</a:t>
            </a:r>
          </a:p>
          <a:p>
            <a:pPr algn="r"/>
            <a:endParaRPr lang="fr-FR" altLang="en-GR" sz="800">
              <a:solidFill>
                <a:schemeClr val="bg1"/>
              </a:solidFill>
            </a:endParaRPr>
          </a:p>
        </p:txBody>
      </p:sp>
      <p:sp>
        <p:nvSpPr>
          <p:cNvPr id="104452" name="Text Box 7">
            <a:extLst>
              <a:ext uri="{FF2B5EF4-FFF2-40B4-BE49-F238E27FC236}">
                <a16:creationId xmlns:a16="http://schemas.microsoft.com/office/drawing/2014/main" id="{1EB57769-8D12-152C-84B2-EB895EBC7628}"/>
              </a:ext>
            </a:extLst>
          </p:cNvPr>
          <p:cNvSpPr txBox="1">
            <a:spLocks noChangeArrowheads="1"/>
          </p:cNvSpPr>
          <p:nvPr/>
        </p:nvSpPr>
        <p:spPr bwMode="auto">
          <a:xfrm rot="-10636">
            <a:off x="7467600" y="5029200"/>
            <a:ext cx="1676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 assemblage mécanique traditionnels</a:t>
            </a:r>
            <a:endParaRPr lang="fr-FR" altLang="en-GR" sz="800">
              <a:solidFill>
                <a:schemeClr val="bg1"/>
              </a:solidFill>
            </a:endParaRPr>
          </a:p>
        </p:txBody>
      </p:sp>
      <p:pic>
        <p:nvPicPr>
          <p:cNvPr id="104453" name="Picture 11" descr="IMG_1490">
            <a:extLst>
              <a:ext uri="{FF2B5EF4-FFF2-40B4-BE49-F238E27FC236}">
                <a16:creationId xmlns:a16="http://schemas.microsoft.com/office/drawing/2014/main" id="{50B2A1FC-57D2-87F4-E9A6-B0B8035D6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419100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12" descr="IMG_1491">
            <a:extLst>
              <a:ext uri="{FF2B5EF4-FFF2-40B4-BE49-F238E27FC236}">
                <a16:creationId xmlns:a16="http://schemas.microsoft.com/office/drawing/2014/main" id="{6C83F646-CCE0-FE8C-BF2D-9440BFEF1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143000"/>
            <a:ext cx="24526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3" descr="IMG_1492">
            <a:extLst>
              <a:ext uri="{FF2B5EF4-FFF2-40B4-BE49-F238E27FC236}">
                <a16:creationId xmlns:a16="http://schemas.microsoft.com/office/drawing/2014/main" id="{4BB0942C-AAE8-EDD9-B812-64DF82F298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648200"/>
            <a:ext cx="21653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ext Box 2">
            <a:extLst>
              <a:ext uri="{FF2B5EF4-FFF2-40B4-BE49-F238E27FC236}">
                <a16:creationId xmlns:a16="http://schemas.microsoft.com/office/drawing/2014/main" id="{8A0D5278-135D-C198-864B-352F1D65420E}"/>
              </a:ext>
            </a:extLst>
          </p:cNvPr>
          <p:cNvSpPr txBox="1">
            <a:spLocks noChangeArrowheads="1"/>
          </p:cNvSpPr>
          <p:nvPr/>
        </p:nvSpPr>
        <p:spPr bwMode="auto">
          <a:xfrm>
            <a:off x="838200" y="349250"/>
            <a:ext cx="496411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2- </a:t>
            </a:r>
            <a:r>
              <a:rPr lang="el-GR" altLang="en-GR" i="1">
                <a:solidFill>
                  <a:srgbClr val="7AA2FF"/>
                </a:solidFill>
                <a:latin typeface="Verdana" panose="020B0604030504040204" pitchFamily="34" charset="0"/>
              </a:rPr>
              <a:t>κύριοι φέροντες οργανισμοί </a:t>
            </a:r>
            <a:endParaRPr lang="fr-FR" altLang="en-GR">
              <a:solidFill>
                <a:srgbClr val="7AA2FF"/>
              </a:solidFill>
            </a:endParaRPr>
          </a:p>
        </p:txBody>
      </p:sp>
      <p:sp>
        <p:nvSpPr>
          <p:cNvPr id="104457" name="Rectangle 3">
            <a:extLst>
              <a:ext uri="{FF2B5EF4-FFF2-40B4-BE49-F238E27FC236}">
                <a16:creationId xmlns:a16="http://schemas.microsoft.com/office/drawing/2014/main" id="{9F746493-0BB0-BD3F-D472-94C0BFFED05C}"/>
              </a:ext>
            </a:extLst>
          </p:cNvPr>
          <p:cNvSpPr>
            <a:spLocks noChangeArrowheads="1"/>
          </p:cNvSpPr>
          <p:nvPr/>
        </p:nvSpPr>
        <p:spPr bwMode="auto">
          <a:xfrm>
            <a:off x="914400" y="701675"/>
            <a:ext cx="79248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2000" i="1">
                <a:solidFill>
                  <a:schemeClr val="folHlink"/>
                </a:solidFill>
              </a:rPr>
              <a:t>Κατασκεύη με </a:t>
            </a:r>
            <a:r>
              <a:rPr lang="fr-FR" altLang="en-GR" sz="2000" i="1">
                <a:solidFill>
                  <a:schemeClr val="folHlink"/>
                </a:solidFill>
              </a:rPr>
              <a:t>panels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a:extLst>
              <a:ext uri="{FF2B5EF4-FFF2-40B4-BE49-F238E27FC236}">
                <a16:creationId xmlns:a16="http://schemas.microsoft.com/office/drawing/2014/main" id="{8223C7A2-EA06-E59F-55D7-EA856C49323B}"/>
              </a:ext>
            </a:extLst>
          </p:cNvPr>
          <p:cNvSpPr txBox="1">
            <a:spLocks noChangeArrowheads="1"/>
          </p:cNvSpPr>
          <p:nvPr/>
        </p:nvSpPr>
        <p:spPr bwMode="auto">
          <a:xfrm>
            <a:off x="838200" y="349250"/>
            <a:ext cx="25273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2</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δομή</a:t>
            </a:r>
            <a:endParaRPr lang="fr-FR" altLang="en-GR">
              <a:solidFill>
                <a:srgbClr val="7AA2FF"/>
              </a:solidFill>
            </a:endParaRPr>
          </a:p>
        </p:txBody>
      </p:sp>
      <p:sp>
        <p:nvSpPr>
          <p:cNvPr id="23554" name="Rectangle 3">
            <a:extLst>
              <a:ext uri="{FF2B5EF4-FFF2-40B4-BE49-F238E27FC236}">
                <a16:creationId xmlns:a16="http://schemas.microsoft.com/office/drawing/2014/main" id="{77D4F39F-D89B-A1E4-1442-4695E30065D2}"/>
              </a:ext>
            </a:extLst>
          </p:cNvPr>
          <p:cNvSpPr>
            <a:spLocks noChangeArrowheads="1"/>
          </p:cNvSpPr>
          <p:nvPr/>
        </p:nvSpPr>
        <p:spPr bwMode="auto">
          <a:xfrm>
            <a:off x="900113" y="4724400"/>
            <a:ext cx="7400925" cy="221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Φλοιός (εσωτερικός και εξωτερικός)</a:t>
            </a:r>
            <a:endParaRPr lang="fr-FR" altLang="en-GR" sz="1400">
              <a:solidFill>
                <a:schemeClr val="bg1"/>
              </a:solidFill>
            </a:endParaRPr>
          </a:p>
          <a:p>
            <a:pPr algn="just"/>
            <a:r>
              <a:rPr lang="fr-FR" altLang="en-GR" sz="1400">
                <a:solidFill>
                  <a:schemeClr val="bg1"/>
                </a:solidFill>
              </a:rPr>
              <a:t>. </a:t>
            </a:r>
            <a:r>
              <a:rPr lang="el-GR" altLang="en-GR" sz="1400">
                <a:solidFill>
                  <a:schemeClr val="bg1"/>
                </a:solidFill>
              </a:rPr>
              <a:t>ο προστατευτικός μανδύας του δένδρου, από κυτταρικά στρώματα που περιβάλλει τον ξυλώδη κύλινδρο του βλαστού και της ρίζας</a:t>
            </a:r>
          </a:p>
          <a:p>
            <a:pPr algn="just"/>
            <a:r>
              <a:rPr lang="el-GR" altLang="en-GR" sz="1400">
                <a:solidFill>
                  <a:schemeClr val="bg1"/>
                </a:solidFill>
              </a:rPr>
              <a:t>· η μορφή και το πάχος διαφέρει ανάλογα με το είδος του δένδρου</a:t>
            </a:r>
          </a:p>
          <a:p>
            <a:pPr algn="just"/>
            <a:r>
              <a:rPr lang="el-GR" altLang="en-GR" sz="1400">
                <a:solidFill>
                  <a:schemeClr val="bg1"/>
                </a:solidFill>
              </a:rPr>
              <a:t>· ο εσωτερικός φλοιός είναι λεπτότερος, έχει ανοιχτότερο χρώμα και είναι χυμώδης</a:t>
            </a:r>
            <a:endParaRPr lang="fr-FR" altLang="en-GR" sz="1400">
              <a:solidFill>
                <a:schemeClr val="bg1"/>
              </a:solidFill>
            </a:endParaRPr>
          </a:p>
          <a:p>
            <a:pPr algn="just"/>
            <a:r>
              <a:rPr lang="el-GR" altLang="en-GR" sz="2000" i="1">
                <a:solidFill>
                  <a:schemeClr val="folHlink"/>
                </a:solidFill>
              </a:rPr>
              <a:t>Αυξητικοί (ετήσιοι) δακτύλιοι</a:t>
            </a:r>
            <a:endParaRPr lang="fr-FR" altLang="en-GR" sz="2000" i="1">
              <a:solidFill>
                <a:schemeClr val="folHlink"/>
              </a:solidFill>
            </a:endParaRPr>
          </a:p>
          <a:p>
            <a:pPr algn="just"/>
            <a:r>
              <a:rPr lang="el-GR" altLang="en-GR" sz="1400">
                <a:solidFill>
                  <a:schemeClr val="bg1"/>
                </a:solidFill>
              </a:rPr>
              <a:t>·      διακρίνονται συνήθως με το μάτι στην εγκάρσια τομή του κορμού</a:t>
            </a:r>
          </a:p>
          <a:p>
            <a:pPr algn="just"/>
            <a:r>
              <a:rPr lang="el-GR" altLang="en-GR" sz="1400">
                <a:solidFill>
                  <a:schemeClr val="bg1"/>
                </a:solidFill>
              </a:rPr>
              <a:t>·      διαμορφώνονται από τον τρόπο που μεγαλώνουν τα δένδρα (με προσθήκη επάλληλων αυξητικών μανδυών)		</a:t>
            </a:r>
          </a:p>
        </p:txBody>
      </p:sp>
      <p:pic>
        <p:nvPicPr>
          <p:cNvPr id="23555" name="Picture 1" descr="Capture d’écran 2011-01-20 à 15.55.50.png">
            <a:extLst>
              <a:ext uri="{FF2B5EF4-FFF2-40B4-BE49-F238E27FC236}">
                <a16:creationId xmlns:a16="http://schemas.microsoft.com/office/drawing/2014/main" id="{D95CB6AA-496B-B7AC-0AC5-6D5CB75D19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a:extLst>
              <a:ext uri="{FF2B5EF4-FFF2-40B4-BE49-F238E27FC236}">
                <a16:creationId xmlns:a16="http://schemas.microsoft.com/office/drawing/2014/main" id="{D6EBE446-D2F7-48CE-438C-FB0C1C13EBB1}"/>
              </a:ext>
            </a:extLst>
          </p:cNvPr>
          <p:cNvSpPr txBox="1">
            <a:spLocks noChangeArrowheads="1"/>
          </p:cNvSpPr>
          <p:nvPr/>
        </p:nvSpPr>
        <p:spPr bwMode="auto">
          <a:xfrm>
            <a:off x="838200" y="349250"/>
            <a:ext cx="500856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i="1">
                <a:solidFill>
                  <a:srgbClr val="7AA2FF"/>
                </a:solidFill>
                <a:latin typeface="Verdana" panose="020B0604030504040204" pitchFamily="34" charset="0"/>
              </a:rPr>
              <a:t>3- </a:t>
            </a:r>
            <a:r>
              <a:rPr lang="el-GR" altLang="en-GR" i="1">
                <a:solidFill>
                  <a:srgbClr val="7AA2FF"/>
                </a:solidFill>
                <a:latin typeface="Verdana" panose="020B0604030504040204" pitchFamily="34" charset="0"/>
              </a:rPr>
              <a:t>λεπτομέρεια των συνδέσεων</a:t>
            </a:r>
            <a:endParaRPr lang="fr-FR" altLang="en-GR">
              <a:solidFill>
                <a:srgbClr val="7AA2FF"/>
              </a:solidFill>
            </a:endParaRPr>
          </a:p>
        </p:txBody>
      </p:sp>
      <p:sp>
        <p:nvSpPr>
          <p:cNvPr id="106498" name="Rectangle 6">
            <a:extLst>
              <a:ext uri="{FF2B5EF4-FFF2-40B4-BE49-F238E27FC236}">
                <a16:creationId xmlns:a16="http://schemas.microsoft.com/office/drawing/2014/main" id="{887EB194-64D7-ED19-44C1-19631F31BA04}"/>
              </a:ext>
            </a:extLst>
          </p:cNvPr>
          <p:cNvSpPr>
            <a:spLocks noChangeArrowheads="1"/>
          </p:cNvSpPr>
          <p:nvPr/>
        </p:nvSpPr>
        <p:spPr bwMode="auto">
          <a:xfrm>
            <a:off x="5651500" y="5084763"/>
            <a:ext cx="33210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Michel Paulin, polycpié de cours Matériaux, ENSAL</a:t>
            </a:r>
          </a:p>
        </p:txBody>
      </p:sp>
      <p:pic>
        <p:nvPicPr>
          <p:cNvPr id="106499" name="Picture 8" descr="assemblages">
            <a:extLst>
              <a:ext uri="{FF2B5EF4-FFF2-40B4-BE49-F238E27FC236}">
                <a16:creationId xmlns:a16="http://schemas.microsoft.com/office/drawing/2014/main" id="{7700BC51-AC4B-5A4B-FEB0-CEDE5CDA4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94"/>
          <a:stretch>
            <a:fillRect/>
          </a:stretch>
        </p:blipFill>
        <p:spPr bwMode="auto">
          <a:xfrm>
            <a:off x="179388" y="2060575"/>
            <a:ext cx="88217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6">
            <a:extLst>
              <a:ext uri="{FF2B5EF4-FFF2-40B4-BE49-F238E27FC236}">
                <a16:creationId xmlns:a16="http://schemas.microsoft.com/office/drawing/2014/main" id="{280496EC-A8B9-A643-C25E-488AE1B4A857}"/>
              </a:ext>
            </a:extLst>
          </p:cNvPr>
          <p:cNvSpPr>
            <a:spLocks noChangeArrowheads="1"/>
          </p:cNvSpPr>
          <p:nvPr/>
        </p:nvSpPr>
        <p:spPr bwMode="auto">
          <a:xfrm>
            <a:off x="5651500" y="5084763"/>
            <a:ext cx="33210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Michel Paulin, polycpié de cours Matériaux, ENSAL</a:t>
            </a:r>
          </a:p>
        </p:txBody>
      </p:sp>
      <p:pic>
        <p:nvPicPr>
          <p:cNvPr id="108546" name="Picture 1">
            <a:extLst>
              <a:ext uri="{FF2B5EF4-FFF2-40B4-BE49-F238E27FC236}">
                <a16:creationId xmlns:a16="http://schemas.microsoft.com/office/drawing/2014/main" id="{F8BBB996-9910-7F5B-0DBA-F304714EEB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25538"/>
            <a:ext cx="7920038"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4">
            <a:extLst>
              <a:ext uri="{FF2B5EF4-FFF2-40B4-BE49-F238E27FC236}">
                <a16:creationId xmlns:a16="http://schemas.microsoft.com/office/drawing/2014/main" id="{A465E202-4BFA-846C-0BAC-6A919825660A}"/>
              </a:ext>
            </a:extLst>
          </p:cNvPr>
          <p:cNvSpPr>
            <a:spLocks noChangeArrowheads="1"/>
          </p:cNvSpPr>
          <p:nvPr/>
        </p:nvSpPr>
        <p:spPr bwMode="auto">
          <a:xfrm>
            <a:off x="5724525" y="5084763"/>
            <a:ext cx="33210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GR" sz="1000">
                <a:solidFill>
                  <a:schemeClr val="bg1"/>
                </a:solidFill>
              </a:rPr>
              <a:t>Michel Paulin, polycpié de cours Matériaux, ENSAL</a:t>
            </a:r>
          </a:p>
        </p:txBody>
      </p:sp>
      <p:pic>
        <p:nvPicPr>
          <p:cNvPr id="110594" name="Picture 6" descr="assemblages2">
            <a:extLst>
              <a:ext uri="{FF2B5EF4-FFF2-40B4-BE49-F238E27FC236}">
                <a16:creationId xmlns:a16="http://schemas.microsoft.com/office/drawing/2014/main" id="{F8A45A66-ACE9-5152-F6DE-C35E7F8EE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73238"/>
            <a:ext cx="874871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2">
            <a:extLst>
              <a:ext uri="{FF2B5EF4-FFF2-40B4-BE49-F238E27FC236}">
                <a16:creationId xmlns:a16="http://schemas.microsoft.com/office/drawing/2014/main" id="{4EC0114C-FE08-A5BB-0CB2-139B2945B762}"/>
              </a:ext>
            </a:extLst>
          </p:cNvPr>
          <p:cNvSpPr txBox="1">
            <a:spLocks noChangeArrowheads="1"/>
          </p:cNvSpPr>
          <p:nvPr/>
        </p:nvSpPr>
        <p:spPr bwMode="auto">
          <a:xfrm>
            <a:off x="285750" y="176213"/>
            <a:ext cx="2911475"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3200" i="1">
                <a:solidFill>
                  <a:srgbClr val="7AA2FF"/>
                </a:solidFill>
                <a:latin typeface="Verdana" panose="020B0604030504040204" pitchFamily="34" charset="0"/>
              </a:rPr>
              <a:t>Βιβλιογραφία</a:t>
            </a:r>
            <a:endParaRPr lang="fr-FR" altLang="en-GR" sz="3200">
              <a:solidFill>
                <a:srgbClr val="7AA2FF"/>
              </a:solidFill>
              <a:latin typeface="Verdana" panose="020B0604030504040204" pitchFamily="34" charset="0"/>
            </a:endParaRPr>
          </a:p>
        </p:txBody>
      </p:sp>
      <p:sp>
        <p:nvSpPr>
          <p:cNvPr id="366595" name="Text Box 3">
            <a:extLst>
              <a:ext uri="{FF2B5EF4-FFF2-40B4-BE49-F238E27FC236}">
                <a16:creationId xmlns:a16="http://schemas.microsoft.com/office/drawing/2014/main" id="{82D0C2D6-B209-8BDB-4FDD-834E3DC50C93}"/>
              </a:ext>
            </a:extLst>
          </p:cNvPr>
          <p:cNvSpPr txBox="1">
            <a:spLocks noChangeArrowheads="1"/>
          </p:cNvSpPr>
          <p:nvPr/>
        </p:nvSpPr>
        <p:spPr bwMode="auto">
          <a:xfrm>
            <a:off x="304800" y="955675"/>
            <a:ext cx="7848600" cy="37861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en-GR" sz="1600">
              <a:solidFill>
                <a:srgbClr val="FFFFFF"/>
              </a:solidFill>
            </a:endParaRPr>
          </a:p>
          <a:p>
            <a:pPr>
              <a:buFontTx/>
              <a:buAutoNum type="arabicPeriod"/>
            </a:pPr>
            <a:r>
              <a:rPr lang="el-GR" altLang="en-GR" sz="1400">
                <a:solidFill>
                  <a:schemeClr val="bg1"/>
                </a:solidFill>
              </a:rPr>
              <a:t>         </a:t>
            </a:r>
            <a:r>
              <a:rPr lang="el-GR" altLang="en-GR" sz="1400">
                <a:solidFill>
                  <a:srgbClr val="FFFFFF"/>
                </a:solidFill>
              </a:rPr>
              <a:t> Γρηγορίου Α., Νταλός Γ.,</a:t>
            </a:r>
            <a:r>
              <a:rPr lang="el-GR" altLang="en-GR" sz="1400" b="1">
                <a:solidFill>
                  <a:srgbClr val="FFFFFF"/>
                </a:solidFill>
              </a:rPr>
              <a:t> </a:t>
            </a:r>
            <a:r>
              <a:rPr lang="el-GR" altLang="en-GR" sz="1400" b="1">
                <a:solidFill>
                  <a:srgbClr val="7AA2FF"/>
                </a:solidFill>
              </a:rPr>
              <a:t>OSB: Μία νέου τύπου ξυλόπλακα με προσανατολισμένα τεμαχίδια στην υπηρεσία των ξύλινων κατασκευών</a:t>
            </a:r>
            <a:r>
              <a:rPr lang="el-GR" altLang="en-GR" sz="1400" b="1">
                <a:solidFill>
                  <a:srgbClr val="FFFFFF"/>
                </a:solidFill>
              </a:rPr>
              <a:t>, </a:t>
            </a:r>
            <a:r>
              <a:rPr lang="el-GR" altLang="en-GR" sz="1400">
                <a:solidFill>
                  <a:srgbClr val="FFFFFF"/>
                </a:solidFill>
              </a:rPr>
              <a:t>Διημερίδα «Μνημείο και Περιβάλλον», Θεσσαλονίκη, 1997</a:t>
            </a:r>
            <a:endParaRPr lang="fr-FR" altLang="en-GR" sz="1400">
              <a:solidFill>
                <a:srgbClr val="FFFFFF"/>
              </a:solidFill>
            </a:endParaRPr>
          </a:p>
          <a:p>
            <a:pPr>
              <a:buFontTx/>
              <a:buAutoNum type="arabicPeriod"/>
            </a:pPr>
            <a:endParaRPr lang="el-GR" altLang="en-GR" sz="1400">
              <a:solidFill>
                <a:srgbClr val="FFFFFF"/>
              </a:solidFill>
            </a:endParaRPr>
          </a:p>
          <a:p>
            <a:r>
              <a:rPr lang="el-GR" altLang="en-GR" sz="1400">
                <a:solidFill>
                  <a:srgbClr val="FFFFFF"/>
                </a:solidFill>
              </a:rPr>
              <a:t>2.                  Κακαράς Ι.,</a:t>
            </a:r>
            <a:r>
              <a:rPr lang="el-GR" altLang="en-GR" sz="1400" b="1">
                <a:solidFill>
                  <a:srgbClr val="FFFFFF"/>
                </a:solidFill>
              </a:rPr>
              <a:t> </a:t>
            </a:r>
            <a:r>
              <a:rPr lang="el-GR" altLang="en-GR" sz="1400" b="1">
                <a:solidFill>
                  <a:srgbClr val="7AA2FF"/>
                </a:solidFill>
              </a:rPr>
              <a:t>Προστασία Ξύλινων κατασκευών από έντομα σε διατηρητέα κτίρια και μοναστήρια</a:t>
            </a:r>
            <a:r>
              <a:rPr lang="el-GR" altLang="en-GR" sz="1400" b="1">
                <a:solidFill>
                  <a:srgbClr val="FFFFFF"/>
                </a:solidFill>
              </a:rPr>
              <a:t>,</a:t>
            </a:r>
            <a:r>
              <a:rPr lang="el-GR" altLang="en-GR" sz="1400">
                <a:solidFill>
                  <a:srgbClr val="FFFFFF"/>
                </a:solidFill>
              </a:rPr>
              <a:t> «Ξύλο – Έπιπλο», τεύχος 60</a:t>
            </a:r>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3.                  Κακαράς Ι.,</a:t>
            </a:r>
            <a:r>
              <a:rPr lang="el-GR" altLang="en-GR" sz="1400" b="1">
                <a:solidFill>
                  <a:srgbClr val="FFFFFF"/>
                </a:solidFill>
              </a:rPr>
              <a:t> </a:t>
            </a:r>
            <a:r>
              <a:rPr lang="el-GR" altLang="en-GR" sz="1400" b="1">
                <a:solidFill>
                  <a:srgbClr val="7AA2FF"/>
                </a:solidFill>
              </a:rPr>
              <a:t>Τυποποίηση ξύλου – επίπλου στην Ελλάδα και στην Ευρώπη</a:t>
            </a:r>
            <a:r>
              <a:rPr lang="el-GR" altLang="en-GR" sz="1400" b="1">
                <a:solidFill>
                  <a:srgbClr val="FFFFFF"/>
                </a:solidFill>
              </a:rPr>
              <a:t>, </a:t>
            </a:r>
            <a:r>
              <a:rPr lang="el-GR" altLang="en-GR" sz="1400">
                <a:solidFill>
                  <a:srgbClr val="FFFFFF"/>
                </a:solidFill>
              </a:rPr>
              <a:t>«Ξύλο – Έπιπλο», τεύχος 43.</a:t>
            </a:r>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4.                  Κανάς Α.,</a:t>
            </a:r>
            <a:r>
              <a:rPr lang="el-GR" altLang="en-GR" sz="1400" b="1">
                <a:solidFill>
                  <a:srgbClr val="FFFFFF"/>
                </a:solidFill>
              </a:rPr>
              <a:t> </a:t>
            </a:r>
            <a:r>
              <a:rPr lang="el-GR" altLang="en-GR" sz="1400" b="1">
                <a:solidFill>
                  <a:srgbClr val="7AA2FF"/>
                </a:solidFill>
              </a:rPr>
              <a:t>Προστασία και Συντήρηση του Ξύλου</a:t>
            </a:r>
            <a:r>
              <a:rPr lang="el-GR" altLang="en-GR" sz="1400" b="1">
                <a:solidFill>
                  <a:srgbClr val="FFFFFF"/>
                </a:solidFill>
              </a:rPr>
              <a:t>, </a:t>
            </a:r>
            <a:r>
              <a:rPr lang="el-GR" altLang="en-GR" sz="1400">
                <a:solidFill>
                  <a:srgbClr val="FFFFFF"/>
                </a:solidFill>
              </a:rPr>
              <a:t>2</a:t>
            </a:r>
            <a:r>
              <a:rPr lang="el-GR" altLang="en-GR" sz="1400" baseline="30000">
                <a:solidFill>
                  <a:srgbClr val="FFFFFF"/>
                </a:solidFill>
              </a:rPr>
              <a:t>0</a:t>
            </a:r>
            <a:r>
              <a:rPr lang="el-GR" altLang="en-GR" sz="1400">
                <a:solidFill>
                  <a:srgbClr val="FFFFFF"/>
                </a:solidFill>
              </a:rPr>
              <a:t> Ενημερωτικό Σεμινάριο για τις Ξύλινες Κατασκευές, Ε.Μ.Π. Αθήνα 20-21 Μαΐου 1988, </a:t>
            </a:r>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5.                  Κατσαραγάκης Ε. Σ., </a:t>
            </a:r>
            <a:r>
              <a:rPr lang="el-GR" altLang="en-GR" sz="1400" b="1">
                <a:solidFill>
                  <a:srgbClr val="FFFFFF"/>
                </a:solidFill>
              </a:rPr>
              <a:t> </a:t>
            </a:r>
            <a:r>
              <a:rPr lang="el-GR" altLang="en-GR" sz="1400" b="1">
                <a:solidFill>
                  <a:srgbClr val="7AA2FF"/>
                </a:solidFill>
              </a:rPr>
              <a:t>Ξύλινες Κατασκευές</a:t>
            </a:r>
            <a:r>
              <a:rPr lang="el-GR" altLang="en-GR" sz="1400" b="1">
                <a:solidFill>
                  <a:srgbClr val="FFFFFF"/>
                </a:solidFill>
              </a:rPr>
              <a:t>, </a:t>
            </a:r>
            <a:r>
              <a:rPr lang="el-GR" altLang="en-GR" sz="1400">
                <a:solidFill>
                  <a:srgbClr val="FFFFFF"/>
                </a:solidFill>
              </a:rPr>
              <a:t>, Πανεπιστημιακές Εκδόσεις Ε.Μ.Π., Αθήνα 2000.</a:t>
            </a:r>
            <a:endParaRPr lang="fr-FR" altLang="en-GR" sz="1400">
              <a:solidFill>
                <a:srgbClr val="FFFFFF"/>
              </a:solidFill>
            </a:endParaRPr>
          </a:p>
          <a:p>
            <a:endParaRPr lang="fr-FR" altLang="ja-JP" sz="1400">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2">
            <a:extLst>
              <a:ext uri="{FF2B5EF4-FFF2-40B4-BE49-F238E27FC236}">
                <a16:creationId xmlns:a16="http://schemas.microsoft.com/office/drawing/2014/main" id="{52776C1A-75F2-86C7-22B5-F6112A207B1B}"/>
              </a:ext>
            </a:extLst>
          </p:cNvPr>
          <p:cNvSpPr txBox="1">
            <a:spLocks noChangeArrowheads="1"/>
          </p:cNvSpPr>
          <p:nvPr/>
        </p:nvSpPr>
        <p:spPr bwMode="auto">
          <a:xfrm>
            <a:off x="285750" y="176213"/>
            <a:ext cx="2911475"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3200" i="1">
                <a:solidFill>
                  <a:srgbClr val="7AA2FF"/>
                </a:solidFill>
                <a:latin typeface="Verdana" panose="020B0604030504040204" pitchFamily="34" charset="0"/>
              </a:rPr>
              <a:t>Βιβλιογραφία</a:t>
            </a:r>
            <a:endParaRPr lang="fr-FR" altLang="en-GR" sz="3200">
              <a:solidFill>
                <a:srgbClr val="7AA2FF"/>
              </a:solidFill>
              <a:latin typeface="Verdana" panose="020B0604030504040204" pitchFamily="34" charset="0"/>
            </a:endParaRPr>
          </a:p>
        </p:txBody>
      </p:sp>
      <p:sp>
        <p:nvSpPr>
          <p:cNvPr id="114690" name="Text Box 3">
            <a:extLst>
              <a:ext uri="{FF2B5EF4-FFF2-40B4-BE49-F238E27FC236}">
                <a16:creationId xmlns:a16="http://schemas.microsoft.com/office/drawing/2014/main" id="{930A7485-E788-D89D-BA6F-61B09989214B}"/>
              </a:ext>
            </a:extLst>
          </p:cNvPr>
          <p:cNvSpPr txBox="1">
            <a:spLocks noChangeArrowheads="1"/>
          </p:cNvSpPr>
          <p:nvPr/>
        </p:nvSpPr>
        <p:spPr bwMode="auto">
          <a:xfrm>
            <a:off x="304800" y="955675"/>
            <a:ext cx="7848600" cy="354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l-GR" altLang="en-GR" sz="1400">
              <a:solidFill>
                <a:srgbClr val="FFFFFF"/>
              </a:solidFill>
            </a:endParaRPr>
          </a:p>
          <a:p>
            <a:r>
              <a:rPr lang="el-GR" altLang="en-GR" sz="1400">
                <a:solidFill>
                  <a:srgbClr val="FFFFFF"/>
                </a:solidFill>
              </a:rPr>
              <a:t>6.                  Μουτσόπουλος Ν., </a:t>
            </a:r>
            <a:r>
              <a:rPr lang="el-GR" altLang="en-GR" sz="1400" b="1">
                <a:solidFill>
                  <a:srgbClr val="7AA2FF"/>
                </a:solidFill>
              </a:rPr>
              <a:t>Οικοδομική Ξυλεία Διαχρονική Διερεύνηση</a:t>
            </a:r>
            <a:r>
              <a:rPr lang="el-GR" altLang="en-GR" sz="1400" b="1">
                <a:solidFill>
                  <a:srgbClr val="FFFFFF"/>
                </a:solidFill>
              </a:rPr>
              <a:t>, </a:t>
            </a:r>
            <a:r>
              <a:rPr lang="el-GR" altLang="en-GR" sz="1400">
                <a:solidFill>
                  <a:srgbClr val="FFFFFF"/>
                </a:solidFill>
              </a:rPr>
              <a:t>Διημερίδα «Μνημείο και Περιβάλλον», Θεσσαλονίκη, 1997. </a:t>
            </a:r>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7.                  Ρίζος Δ.</a:t>
            </a:r>
            <a:r>
              <a:rPr lang="el-GR" altLang="en-GR" sz="1400" b="1">
                <a:solidFill>
                  <a:srgbClr val="FFFFFF"/>
                </a:solidFill>
              </a:rPr>
              <a:t>, </a:t>
            </a:r>
            <a:r>
              <a:rPr lang="el-GR" altLang="en-GR" sz="1400" b="1">
                <a:solidFill>
                  <a:srgbClr val="7AA2FF"/>
                </a:solidFill>
              </a:rPr>
              <a:t>Οι Ξύλινες Κατασκευές και τα Αντικολλητά Ξύλα (plywood</a:t>
            </a:r>
            <a:r>
              <a:rPr lang="el-GR" altLang="en-GR" sz="1400" b="1">
                <a:solidFill>
                  <a:srgbClr val="FFFFFF"/>
                </a:solidFill>
              </a:rPr>
              <a:t>), </a:t>
            </a:r>
            <a:r>
              <a:rPr lang="el-GR" altLang="en-GR" sz="1400">
                <a:solidFill>
                  <a:srgbClr val="FFFFFF"/>
                </a:solidFill>
              </a:rPr>
              <a:t>Εκδόσεις Ίων 1998.</a:t>
            </a:r>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8.                  Σιμόπουλος Κ.,</a:t>
            </a:r>
            <a:r>
              <a:rPr lang="el-GR" altLang="en-GR" sz="1400" b="1">
                <a:solidFill>
                  <a:srgbClr val="FFFFFF"/>
                </a:solidFill>
              </a:rPr>
              <a:t> «</a:t>
            </a:r>
            <a:r>
              <a:rPr lang="el-GR" altLang="en-GR" sz="1400" b="1">
                <a:solidFill>
                  <a:srgbClr val="7AA2FF"/>
                </a:solidFill>
              </a:rPr>
              <a:t>Για να καταλάβεις το Ξύλο</a:t>
            </a:r>
            <a:r>
              <a:rPr lang="el-GR" altLang="en-GR" sz="1400" b="1">
                <a:solidFill>
                  <a:srgbClr val="FFFFFF"/>
                </a:solidFill>
              </a:rPr>
              <a:t>», </a:t>
            </a:r>
            <a:r>
              <a:rPr lang="el-GR" altLang="en-GR" sz="1400">
                <a:solidFill>
                  <a:srgbClr val="FFFFFF"/>
                </a:solidFill>
              </a:rPr>
              <a:t>Εκδόσεις «Ξύλο-Έπιπλο», Αθήνα 1985</a:t>
            </a:r>
            <a:endParaRPr lang="fr-FR" altLang="en-GR" sz="1400">
              <a:solidFill>
                <a:srgbClr val="FFFFFF"/>
              </a:solidFill>
            </a:endParaRPr>
          </a:p>
          <a:p>
            <a:endParaRPr lang="el-GR" altLang="en-GR" sz="1400">
              <a:solidFill>
                <a:srgbClr val="FFFFFF"/>
              </a:solidFill>
            </a:endParaRPr>
          </a:p>
          <a:p>
            <a:r>
              <a:rPr lang="el-GR" altLang="en-GR" sz="1400">
                <a:solidFill>
                  <a:srgbClr val="FFFFFF"/>
                </a:solidFill>
              </a:rPr>
              <a:t>9.                  Τουλιάτος Π.,</a:t>
            </a:r>
            <a:r>
              <a:rPr lang="el-GR" altLang="en-GR" sz="1400" b="1">
                <a:solidFill>
                  <a:srgbClr val="FFFFFF"/>
                </a:solidFill>
              </a:rPr>
              <a:t> </a:t>
            </a:r>
            <a:r>
              <a:rPr lang="el-GR" altLang="en-GR" sz="1400" b="1">
                <a:solidFill>
                  <a:srgbClr val="7AA2FF"/>
                </a:solidFill>
              </a:rPr>
              <a:t> Ξύλινες και Μεταλλικές Κατασκευές</a:t>
            </a:r>
            <a:r>
              <a:rPr lang="el-GR" altLang="en-GR" sz="1400" b="1">
                <a:solidFill>
                  <a:srgbClr val="FFFFFF"/>
                </a:solidFill>
              </a:rPr>
              <a:t>. </a:t>
            </a:r>
            <a:r>
              <a:rPr lang="el-GR" altLang="en-GR" sz="1400">
                <a:solidFill>
                  <a:srgbClr val="FFFFFF"/>
                </a:solidFill>
              </a:rPr>
              <a:t> Σημειώσεις Οικοδομικής, Αθήνα 1981.</a:t>
            </a:r>
            <a:r>
              <a:rPr lang="el-GR" altLang="en-GR" sz="1400" b="1">
                <a:solidFill>
                  <a:srgbClr val="FFFFFF"/>
                </a:solidFill>
              </a:rPr>
              <a:t> </a:t>
            </a:r>
          </a:p>
          <a:p>
            <a:endParaRPr lang="el-GR" altLang="en-GR" sz="1400">
              <a:solidFill>
                <a:srgbClr val="FFFFFF"/>
              </a:solidFill>
            </a:endParaRPr>
          </a:p>
          <a:p>
            <a:r>
              <a:rPr lang="el-GR" altLang="en-GR" sz="1400">
                <a:solidFill>
                  <a:srgbClr val="FFFFFF"/>
                </a:solidFill>
              </a:rPr>
              <a:t>10.              Τουλιάτος Π.,</a:t>
            </a:r>
            <a:r>
              <a:rPr lang="el-GR" altLang="en-GR" sz="1400" b="1">
                <a:solidFill>
                  <a:srgbClr val="FFFFFF"/>
                </a:solidFill>
              </a:rPr>
              <a:t>  </a:t>
            </a:r>
            <a:r>
              <a:rPr lang="el-GR" altLang="en-GR" sz="1400" b="1">
                <a:solidFill>
                  <a:srgbClr val="7AA2FF"/>
                </a:solidFill>
              </a:rPr>
              <a:t>Ξύλινες Κατασκευές</a:t>
            </a:r>
            <a:r>
              <a:rPr lang="el-GR" altLang="en-GR" sz="1400" b="1">
                <a:solidFill>
                  <a:srgbClr val="FFFFFF"/>
                </a:solidFill>
              </a:rPr>
              <a:t>. </a:t>
            </a:r>
            <a:r>
              <a:rPr lang="el-GR" altLang="en-GR" sz="1400">
                <a:solidFill>
                  <a:srgbClr val="FFFFFF"/>
                </a:solidFill>
              </a:rPr>
              <a:t> Σημειώσεις Ε.Μ.Π. Θέματα Οικοδομικής, Εκδόσεις Συμμετρία 1986.</a:t>
            </a:r>
          </a:p>
          <a:p>
            <a:r>
              <a:rPr lang="el-GR" altLang="en-GR" sz="1400">
                <a:solidFill>
                  <a:srgbClr val="FFFFFF"/>
                </a:solidFill>
              </a:rPr>
              <a:t>endenhors, </a:t>
            </a:r>
            <a:r>
              <a:rPr lang="el-GR" altLang="en-GR" sz="1400" b="1">
                <a:solidFill>
                  <a:srgbClr val="FFFFFF"/>
                </a:solidFill>
              </a:rPr>
              <a:t>Δομικά υλικά, </a:t>
            </a:r>
            <a:r>
              <a:rPr lang="el-GR" altLang="en-GR" sz="1400">
                <a:solidFill>
                  <a:srgbClr val="FFFFFF"/>
                </a:solidFill>
              </a:rPr>
              <a:t>Γκιούρδας, Αθήνα, 1981</a:t>
            </a:r>
            <a:endParaRPr lang="fr-FR" altLang="ja-JP" sz="14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a:extLst>
              <a:ext uri="{FF2B5EF4-FFF2-40B4-BE49-F238E27FC236}">
                <a16:creationId xmlns:a16="http://schemas.microsoft.com/office/drawing/2014/main" id="{3C398CF1-A0F9-50AD-449C-BB7AF063B1DD}"/>
              </a:ext>
            </a:extLst>
          </p:cNvPr>
          <p:cNvSpPr txBox="1">
            <a:spLocks noChangeArrowheads="1"/>
          </p:cNvSpPr>
          <p:nvPr/>
        </p:nvSpPr>
        <p:spPr bwMode="auto">
          <a:xfrm>
            <a:off x="838200" y="349250"/>
            <a:ext cx="25273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2</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δομή</a:t>
            </a:r>
            <a:endParaRPr lang="fr-FR" altLang="en-GR">
              <a:solidFill>
                <a:srgbClr val="7AA2FF"/>
              </a:solidFill>
            </a:endParaRPr>
          </a:p>
        </p:txBody>
      </p:sp>
      <p:sp>
        <p:nvSpPr>
          <p:cNvPr id="25602" name="Rectangle 3">
            <a:extLst>
              <a:ext uri="{FF2B5EF4-FFF2-40B4-BE49-F238E27FC236}">
                <a16:creationId xmlns:a16="http://schemas.microsoft.com/office/drawing/2014/main" id="{518A44F0-0A64-BE41-2525-90B65D95B5AB}"/>
              </a:ext>
            </a:extLst>
          </p:cNvPr>
          <p:cNvSpPr>
            <a:spLocks noChangeArrowheads="1"/>
          </p:cNvSpPr>
          <p:nvPr/>
        </p:nvSpPr>
        <p:spPr bwMode="auto">
          <a:xfrm>
            <a:off x="900113" y="4724400"/>
            <a:ext cx="7400925" cy="190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Αυξητικοί (ετήσιοι) δακτύλιοι</a:t>
            </a:r>
            <a:endParaRPr lang="fr-FR" altLang="en-GR" sz="2000" i="1">
              <a:solidFill>
                <a:schemeClr val="folHlink"/>
              </a:solidFill>
            </a:endParaRPr>
          </a:p>
          <a:p>
            <a:pPr algn="just"/>
            <a:r>
              <a:rPr lang="el-GR" altLang="en-GR" sz="1400">
                <a:solidFill>
                  <a:schemeClr val="bg1"/>
                </a:solidFill>
              </a:rPr>
              <a:t>·   το ξύλο που παράγεται στην αρχή της αυξητικής περιόδου (πρώιμο ή εαρινό) διαφέρει από εκείνο που παράγεται αργότερα (όψιμο ή θερινό), ως προς την πυκνότητα, το χρώμα και άλλα μακροσκοπικά χαρακτηριστικά. Έτσι, γίνεται δυνατή η διάκριση των ετησίων δακτυλίων, που κάνει αναγνώσιμη την ηλικία του δέντρου</a:t>
            </a:r>
          </a:p>
          <a:p>
            <a:pPr algn="just"/>
            <a:r>
              <a:rPr lang="fr-FR" altLang="en-GR" sz="1400">
                <a:solidFill>
                  <a:schemeClr val="bg1"/>
                </a:solidFill>
              </a:rPr>
              <a:t>. </a:t>
            </a:r>
            <a:r>
              <a:rPr lang="el-GR" altLang="en-GR" sz="1400">
                <a:solidFill>
                  <a:schemeClr val="bg1"/>
                </a:solidFill>
              </a:rPr>
              <a:t> το πάχος τους εξαρτάται από το είδος, την ηλικία του δένδρου, τις κληρονομικές καταβολές και τις κλιματικές συνθήκες της περιοχής	</a:t>
            </a:r>
          </a:p>
          <a:p>
            <a:pPr algn="just"/>
            <a:r>
              <a:rPr lang="el-GR" altLang="en-GR" sz="1400">
                <a:solidFill>
                  <a:schemeClr val="bg1"/>
                </a:solidFill>
              </a:rPr>
              <a:t>		</a:t>
            </a:r>
          </a:p>
        </p:txBody>
      </p:sp>
      <p:pic>
        <p:nvPicPr>
          <p:cNvPr id="25603" name="Picture 1" descr="Capture d’écran 2011-01-20 à 15.55.50.png">
            <a:extLst>
              <a:ext uri="{FF2B5EF4-FFF2-40B4-BE49-F238E27FC236}">
                <a16:creationId xmlns:a16="http://schemas.microsoft.com/office/drawing/2014/main" id="{EFA90B48-598C-2507-7CD7-F54A46071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a:extLst>
              <a:ext uri="{FF2B5EF4-FFF2-40B4-BE49-F238E27FC236}">
                <a16:creationId xmlns:a16="http://schemas.microsoft.com/office/drawing/2014/main" id="{4F00C9C5-BA64-DB95-488F-D89220989C20}"/>
              </a:ext>
            </a:extLst>
          </p:cNvPr>
          <p:cNvSpPr txBox="1">
            <a:spLocks noChangeArrowheads="1"/>
          </p:cNvSpPr>
          <p:nvPr/>
        </p:nvSpPr>
        <p:spPr bwMode="auto">
          <a:xfrm>
            <a:off x="838200" y="349250"/>
            <a:ext cx="25273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2</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δομή</a:t>
            </a:r>
            <a:endParaRPr lang="fr-FR" altLang="en-GR">
              <a:solidFill>
                <a:srgbClr val="7AA2FF"/>
              </a:solidFill>
            </a:endParaRPr>
          </a:p>
        </p:txBody>
      </p:sp>
      <p:pic>
        <p:nvPicPr>
          <p:cNvPr id="27650" name="Picture 5" descr="IMG_1402">
            <a:extLst>
              <a:ext uri="{FF2B5EF4-FFF2-40B4-BE49-F238E27FC236}">
                <a16:creationId xmlns:a16="http://schemas.microsoft.com/office/drawing/2014/main" id="{BBFB4436-78B1-AAF9-CB15-6866BCD07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7275513"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a:extLst>
              <a:ext uri="{FF2B5EF4-FFF2-40B4-BE49-F238E27FC236}">
                <a16:creationId xmlns:a16="http://schemas.microsoft.com/office/drawing/2014/main" id="{CFA72AF6-D110-E77A-2F64-0CF7FC760279}"/>
              </a:ext>
            </a:extLst>
          </p:cNvPr>
          <p:cNvSpPr>
            <a:spLocks noChangeArrowheads="1"/>
          </p:cNvSpPr>
          <p:nvPr/>
        </p:nvSpPr>
        <p:spPr bwMode="auto">
          <a:xfrm>
            <a:off x="7058025" y="6237288"/>
            <a:ext cx="1258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sz="1800">
                <a:solidFill>
                  <a:srgbClr val="7AA2FF"/>
                </a:solidFill>
              </a:rPr>
              <a:t>κωνοφόρο</a:t>
            </a:r>
            <a:endParaRPr lang="en-US" altLang="en-GR" sz="1800">
              <a:solidFill>
                <a:srgbClr val="7AA2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a:extLst>
              <a:ext uri="{FF2B5EF4-FFF2-40B4-BE49-F238E27FC236}">
                <a16:creationId xmlns:a16="http://schemas.microsoft.com/office/drawing/2014/main" id="{ECAABDC7-A453-3881-F697-DF38838279EA}"/>
              </a:ext>
            </a:extLst>
          </p:cNvPr>
          <p:cNvSpPr txBox="1">
            <a:spLocks noChangeArrowheads="1"/>
          </p:cNvSpPr>
          <p:nvPr/>
        </p:nvSpPr>
        <p:spPr bwMode="auto">
          <a:xfrm>
            <a:off x="838200" y="349250"/>
            <a:ext cx="44386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3</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φυσικές ιδιότητες</a:t>
            </a:r>
            <a:endParaRPr lang="fr-FR" altLang="en-GR">
              <a:solidFill>
                <a:srgbClr val="7AA2FF"/>
              </a:solidFill>
            </a:endParaRPr>
          </a:p>
        </p:txBody>
      </p:sp>
      <p:sp>
        <p:nvSpPr>
          <p:cNvPr id="29698" name="Rectangle 3">
            <a:extLst>
              <a:ext uri="{FF2B5EF4-FFF2-40B4-BE49-F238E27FC236}">
                <a16:creationId xmlns:a16="http://schemas.microsoft.com/office/drawing/2014/main" id="{1758CFE3-81F8-1AD2-344E-F68923BCA52D}"/>
              </a:ext>
            </a:extLst>
          </p:cNvPr>
          <p:cNvSpPr>
            <a:spLocks noChangeArrowheads="1"/>
          </p:cNvSpPr>
          <p:nvPr/>
        </p:nvSpPr>
        <p:spPr bwMode="auto">
          <a:xfrm>
            <a:off x="900113" y="1196975"/>
            <a:ext cx="7400925" cy="307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Πυκνότητα</a:t>
            </a:r>
          </a:p>
          <a:p>
            <a:pPr algn="just"/>
            <a:r>
              <a:rPr lang="el-GR" altLang="en-GR" sz="2000" i="1">
                <a:solidFill>
                  <a:schemeClr val="bg1"/>
                </a:solidFill>
              </a:rPr>
              <a:t>·</a:t>
            </a:r>
            <a:r>
              <a:rPr lang="el-GR" altLang="en-GR" sz="1400" i="1">
                <a:solidFill>
                  <a:schemeClr val="bg1"/>
                </a:solidFill>
              </a:rPr>
              <a:t>      ορίζεται ως ο λόγος της μάζας του ξηρού ξύλου που περιέχεται σε ορισμένο όγκο ξύλου και είναι το σημαντικότερο φυσικό χαρακτηριστικό του ξύλου</a:t>
            </a:r>
          </a:p>
          <a:p>
            <a:pPr algn="just"/>
            <a:endParaRPr lang="el-GR" altLang="en-GR" sz="1400" i="1">
              <a:solidFill>
                <a:schemeClr val="bg1"/>
              </a:solidFill>
            </a:endParaRPr>
          </a:p>
          <a:p>
            <a:pPr algn="just"/>
            <a:r>
              <a:rPr lang="el-GR" altLang="en-GR" sz="1400" i="1">
                <a:solidFill>
                  <a:schemeClr val="bg1"/>
                </a:solidFill>
              </a:rPr>
              <a:t>·      κυμαίνεται μεταξύ </a:t>
            </a:r>
            <a:r>
              <a:rPr lang="el-GR" altLang="en-GR" sz="1400" i="1">
                <a:solidFill>
                  <a:srgbClr val="00FF00"/>
                </a:solidFill>
              </a:rPr>
              <a:t>100 έως 1</a:t>
            </a:r>
            <a:r>
              <a:rPr lang="fr-FR" altLang="en-GR" sz="1400" i="1">
                <a:solidFill>
                  <a:srgbClr val="00FF00"/>
                </a:solidFill>
              </a:rPr>
              <a:t>0</a:t>
            </a:r>
            <a:r>
              <a:rPr lang="el-GR" altLang="en-GR" sz="1400" i="1">
                <a:solidFill>
                  <a:srgbClr val="00FF00"/>
                </a:solidFill>
              </a:rPr>
              <a:t>00 kg/m3</a:t>
            </a:r>
            <a:r>
              <a:rPr lang="fr-FR" altLang="en-GR" sz="1400" i="1">
                <a:solidFill>
                  <a:srgbClr val="00FF00"/>
                </a:solidFill>
              </a:rPr>
              <a:t> - </a:t>
            </a:r>
            <a:r>
              <a:rPr lang="el-GR" altLang="en-GR" sz="1400" i="1">
                <a:solidFill>
                  <a:srgbClr val="FF6600"/>
                </a:solidFill>
              </a:rPr>
              <a:t>Σχετική πυκνότητα</a:t>
            </a:r>
            <a:r>
              <a:rPr lang="fr-FR" altLang="en-GR" sz="1400" i="1">
                <a:solidFill>
                  <a:srgbClr val="FF6600"/>
                </a:solidFill>
              </a:rPr>
              <a:t> : 0,1 </a:t>
            </a:r>
            <a:r>
              <a:rPr lang="en-US" altLang="en-GR" sz="1400" i="1">
                <a:solidFill>
                  <a:srgbClr val="FF6600"/>
                </a:solidFill>
              </a:rPr>
              <a:t>–</a:t>
            </a:r>
            <a:r>
              <a:rPr lang="fr-FR" altLang="en-GR" sz="1400" i="1">
                <a:solidFill>
                  <a:srgbClr val="FF6600"/>
                </a:solidFill>
              </a:rPr>
              <a:t> 1,0</a:t>
            </a:r>
            <a:endParaRPr lang="el-GR" altLang="en-GR" sz="1400" i="1">
              <a:solidFill>
                <a:srgbClr val="FF6600"/>
              </a:solidFill>
            </a:endParaRPr>
          </a:p>
          <a:p>
            <a:pPr algn="just"/>
            <a:r>
              <a:rPr lang="el-GR" altLang="en-GR" sz="1400" i="1">
                <a:solidFill>
                  <a:schemeClr val="bg1"/>
                </a:solidFill>
              </a:rPr>
              <a:t> Συνήθης πυκνότητα κωνοφόρων είναι ~ 400kg/m3)</a:t>
            </a:r>
          </a:p>
          <a:p>
            <a:pPr algn="just"/>
            <a:endParaRPr lang="el-GR" altLang="en-GR" sz="1400" i="1">
              <a:solidFill>
                <a:schemeClr val="bg1"/>
              </a:solidFill>
            </a:endParaRPr>
          </a:p>
          <a:p>
            <a:pPr algn="just"/>
            <a:r>
              <a:rPr lang="el-GR" altLang="en-GR" sz="1400" i="1">
                <a:solidFill>
                  <a:schemeClr val="bg1"/>
                </a:solidFill>
              </a:rPr>
              <a:t>·      διαφέρει όχι μόνο σε είδη του ιδίου είδους (πχ διαφορετικά είδη δρυός) αλλά και σε διαφορετικά δέντρα του ιδίου είδους και σε διαφορετικές θέσεις της ξυλείας στον κορμό</a:t>
            </a:r>
          </a:p>
          <a:p>
            <a:pPr algn="just"/>
            <a:endParaRPr lang="el-GR" altLang="en-GR" sz="1400" i="1">
              <a:solidFill>
                <a:schemeClr val="bg1"/>
              </a:solidFill>
            </a:endParaRPr>
          </a:p>
          <a:p>
            <a:pPr algn="just"/>
            <a:r>
              <a:rPr lang="el-GR" altLang="en-GR" sz="1400" i="1">
                <a:solidFill>
                  <a:schemeClr val="bg1"/>
                </a:solidFill>
              </a:rPr>
              <a:t>·      επειδή σχετίζεται στενά με τις μηχανικές ιδιότητες, έχει αρκετά μεγάλη σημασία ως δείκτης ποιότητας του ξύλου	</a:t>
            </a:r>
          </a:p>
          <a:p>
            <a:pPr algn="just"/>
            <a:r>
              <a:rPr lang="el-GR" altLang="en-GR" sz="1400">
                <a:solidFill>
                  <a:schemeClr val="bg1"/>
                </a:solidFill>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a:extLst>
              <a:ext uri="{FF2B5EF4-FFF2-40B4-BE49-F238E27FC236}">
                <a16:creationId xmlns:a16="http://schemas.microsoft.com/office/drawing/2014/main" id="{5642A0FF-5AE1-7996-9771-9EDA1DEAACDD}"/>
              </a:ext>
            </a:extLst>
          </p:cNvPr>
          <p:cNvSpPr txBox="1">
            <a:spLocks noChangeArrowheads="1"/>
          </p:cNvSpPr>
          <p:nvPr/>
        </p:nvSpPr>
        <p:spPr bwMode="auto">
          <a:xfrm>
            <a:off x="838200" y="349250"/>
            <a:ext cx="44386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GR" i="1">
                <a:solidFill>
                  <a:srgbClr val="7AA2FF"/>
                </a:solidFill>
                <a:latin typeface="Verdana" panose="020B0604030504040204" pitchFamily="34" charset="0"/>
              </a:rPr>
              <a:t>3</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Ξύλο </a:t>
            </a:r>
            <a:r>
              <a:rPr lang="fr-FR" altLang="en-GR" i="1">
                <a:solidFill>
                  <a:srgbClr val="7AA2FF"/>
                </a:solidFill>
                <a:latin typeface="Verdana" panose="020B0604030504040204" pitchFamily="34" charset="0"/>
              </a:rPr>
              <a:t>: </a:t>
            </a:r>
            <a:r>
              <a:rPr lang="el-GR" altLang="en-GR" i="1">
                <a:solidFill>
                  <a:srgbClr val="7AA2FF"/>
                </a:solidFill>
                <a:latin typeface="Verdana" panose="020B0604030504040204" pitchFamily="34" charset="0"/>
              </a:rPr>
              <a:t>φυσικές ιδιότητες</a:t>
            </a:r>
            <a:endParaRPr lang="fr-FR" altLang="en-GR">
              <a:solidFill>
                <a:srgbClr val="7AA2FF"/>
              </a:solidFill>
            </a:endParaRPr>
          </a:p>
        </p:txBody>
      </p:sp>
      <p:sp>
        <p:nvSpPr>
          <p:cNvPr id="31746" name="Rectangle 3">
            <a:extLst>
              <a:ext uri="{FF2B5EF4-FFF2-40B4-BE49-F238E27FC236}">
                <a16:creationId xmlns:a16="http://schemas.microsoft.com/office/drawing/2014/main" id="{5067557F-0EB8-B8CB-CC78-AB40E1E45510}"/>
              </a:ext>
            </a:extLst>
          </p:cNvPr>
          <p:cNvSpPr>
            <a:spLocks noChangeArrowheads="1"/>
          </p:cNvSpPr>
          <p:nvPr/>
        </p:nvSpPr>
        <p:spPr bwMode="auto">
          <a:xfrm>
            <a:off x="900113" y="1196975"/>
            <a:ext cx="7400925" cy="489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l-GR" altLang="en-GR" sz="2000" i="1">
                <a:solidFill>
                  <a:schemeClr val="folHlink"/>
                </a:solidFill>
              </a:rPr>
              <a:t>Υγροσκοπικότητα</a:t>
            </a:r>
            <a:endParaRPr lang="fr-FR" altLang="en-GR" sz="2000" i="1">
              <a:solidFill>
                <a:schemeClr val="folHlink"/>
              </a:solidFill>
            </a:endParaRPr>
          </a:p>
          <a:p>
            <a:pPr algn="just"/>
            <a:r>
              <a:rPr lang="el-GR" altLang="en-GR" sz="2000" i="1">
                <a:solidFill>
                  <a:schemeClr val="bg1"/>
                </a:solidFill>
              </a:rPr>
              <a:t>·</a:t>
            </a:r>
            <a:r>
              <a:rPr lang="el-GR" altLang="en-GR" sz="1400" i="1">
                <a:solidFill>
                  <a:schemeClr val="bg1"/>
                </a:solidFill>
              </a:rPr>
              <a:t>     η ιδιότητα του ξύλου να αποβάλλει ή να προσλαμβάνει υγρασία ανάλογα με την σχετική υγρασία και θερμοκρασία του περιβάλλοντος, ώσπου να φτάσει σε μια κατάσταση ισορροπίας</a:t>
            </a:r>
            <a:endParaRPr lang="fr-FR" altLang="en-GR" sz="1400" i="1">
              <a:solidFill>
                <a:schemeClr val="bg1"/>
              </a:solidFill>
            </a:endParaRPr>
          </a:p>
          <a:p>
            <a:pPr algn="just"/>
            <a:endParaRPr lang="fr-FR" altLang="en-GR" sz="1400" i="1">
              <a:solidFill>
                <a:schemeClr val="bg1"/>
              </a:solidFill>
            </a:endParaRPr>
          </a:p>
          <a:p>
            <a:pPr algn="just"/>
            <a:r>
              <a:rPr lang="el-GR" altLang="en-GR" sz="2000" i="1">
                <a:solidFill>
                  <a:schemeClr val="folHlink"/>
                </a:solidFill>
              </a:rPr>
              <a:t>Ποσοστό περιεχομένης υγρασίας</a:t>
            </a:r>
            <a:endParaRPr lang="fr-FR" altLang="en-GR" sz="2000" i="1">
              <a:solidFill>
                <a:schemeClr val="folHlink"/>
              </a:solidFill>
            </a:endParaRPr>
          </a:p>
          <a:p>
            <a:r>
              <a:rPr lang="el-GR" altLang="en-GR" sz="1400">
                <a:solidFill>
                  <a:schemeClr val="bg1"/>
                </a:solidFill>
              </a:rPr>
              <a:t>Το ποσοστό περιεχομένης υγρασίας του ξύλου εκφράζεται επί τοις εκατό (%) ως το βάρος του νερού που περιέχεται στο ξύλο ανηγμένο στο βάρος του ξηρού ξύλου:</a:t>
            </a:r>
          </a:p>
          <a:p>
            <a:endParaRPr lang="en-US" altLang="en-GR" sz="1400">
              <a:solidFill>
                <a:schemeClr val="bg1"/>
              </a:solidFill>
            </a:endParaRPr>
          </a:p>
          <a:p>
            <a:r>
              <a:rPr lang="en-US" altLang="en-GR" sz="1400">
                <a:solidFill>
                  <a:schemeClr val="bg1"/>
                </a:solidFill>
              </a:rPr>
              <a:t> </a:t>
            </a:r>
          </a:p>
          <a:p>
            <a:endParaRPr lang="en-US" altLang="en-GR" sz="1400">
              <a:solidFill>
                <a:schemeClr val="bg1"/>
              </a:solidFill>
            </a:endParaRPr>
          </a:p>
          <a:p>
            <a:endParaRPr lang="en-US" altLang="en-GR" sz="1400">
              <a:solidFill>
                <a:schemeClr val="bg1"/>
              </a:solidFill>
            </a:endParaRPr>
          </a:p>
          <a:p>
            <a:endParaRPr lang="en-US" altLang="en-GR" sz="1400">
              <a:solidFill>
                <a:schemeClr val="bg1"/>
              </a:solidFill>
            </a:endParaRPr>
          </a:p>
          <a:p>
            <a:endParaRPr lang="en-US" altLang="en-GR" sz="1400">
              <a:solidFill>
                <a:schemeClr val="bg1"/>
              </a:solidFill>
            </a:endParaRPr>
          </a:p>
          <a:p>
            <a:endParaRPr lang="en-US" altLang="en-GR" sz="1400">
              <a:solidFill>
                <a:schemeClr val="bg1"/>
              </a:solidFill>
            </a:endParaRPr>
          </a:p>
          <a:p>
            <a:endParaRPr lang="en-US" altLang="en-GR" sz="1400">
              <a:solidFill>
                <a:schemeClr val="bg1"/>
              </a:solidFill>
            </a:endParaRPr>
          </a:p>
          <a:p>
            <a:endParaRPr lang="en-US" altLang="en-GR" sz="1400">
              <a:solidFill>
                <a:schemeClr val="bg1"/>
              </a:solidFill>
            </a:endParaRPr>
          </a:p>
          <a:p>
            <a:endParaRPr lang="en-US" altLang="en-GR" sz="1400">
              <a:solidFill>
                <a:schemeClr val="bg1"/>
              </a:solidFill>
            </a:endParaRPr>
          </a:p>
          <a:p>
            <a:r>
              <a:rPr lang="el-GR" altLang="en-GR" sz="1400">
                <a:solidFill>
                  <a:schemeClr val="bg1"/>
                </a:solidFill>
              </a:rPr>
              <a:t>·      από το ποσοστό υγρασίας εξαρτώνται όλες οι μηχανικές ιδιότητες του ξύλου, η παραμορφωσιμότητα, η ανθεκτικότητα στον χρόνο, η δυνατότητα επεξεργασίας, η αντίσταση σε μύκητες και έντομα, κλπ </a:t>
            </a:r>
          </a:p>
        </p:txBody>
      </p:sp>
      <p:pic>
        <p:nvPicPr>
          <p:cNvPr id="31747" name="Picture 1" descr="Capture d’écran 2011-01-23 à 17.34.55.png">
            <a:extLst>
              <a:ext uri="{FF2B5EF4-FFF2-40B4-BE49-F238E27FC236}">
                <a16:creationId xmlns:a16="http://schemas.microsoft.com/office/drawing/2014/main" id="{2BC07EEA-0D17-3E54-8CA9-64626E97AE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573463"/>
            <a:ext cx="615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13329</TotalTime>
  <Words>2901</Words>
  <Application>Microsoft Macintosh PowerPoint</Application>
  <PresentationFormat>On-screen Show (4:3)</PresentationFormat>
  <Paragraphs>416</Paragraphs>
  <Slides>54</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ＭＳ Ｐゴシック</vt:lpstr>
      <vt:lpstr>Verdana</vt:lpstr>
      <vt:lpstr>TimesNewRomanPSMT</vt:lpstr>
      <vt:lpstr>Nouvelle présentation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CRESSON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CRESSON</dc:creator>
  <cp:lastModifiedBy>REMY NICOLAS-MICHEL-PHILIPPE</cp:lastModifiedBy>
  <cp:revision>136</cp:revision>
  <cp:lastPrinted>2012-01-16T08:51:39Z</cp:lastPrinted>
  <dcterms:created xsi:type="dcterms:W3CDTF">2006-10-06T12:13:21Z</dcterms:created>
  <dcterms:modified xsi:type="dcterms:W3CDTF">2025-03-14T06:53:27Z</dcterms:modified>
</cp:coreProperties>
</file>