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1"/>
  </p:notesMasterIdLst>
  <p:sldIdLst>
    <p:sldId id="310" r:id="rId2"/>
    <p:sldId id="260" r:id="rId3"/>
    <p:sldId id="261" r:id="rId4"/>
    <p:sldId id="262" r:id="rId5"/>
    <p:sldId id="263" r:id="rId6"/>
    <p:sldId id="275" r:id="rId7"/>
    <p:sldId id="264" r:id="rId8"/>
    <p:sldId id="265" r:id="rId9"/>
    <p:sldId id="287" r:id="rId10"/>
    <p:sldId id="286" r:id="rId11"/>
    <p:sldId id="288" r:id="rId12"/>
    <p:sldId id="289" r:id="rId13"/>
    <p:sldId id="267" r:id="rId14"/>
    <p:sldId id="268" r:id="rId15"/>
    <p:sldId id="271" r:id="rId16"/>
    <p:sldId id="272" r:id="rId17"/>
    <p:sldId id="273" r:id="rId18"/>
    <p:sldId id="266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76" r:id="rId27"/>
    <p:sldId id="290" r:id="rId28"/>
    <p:sldId id="277" r:id="rId29"/>
    <p:sldId id="278" r:id="rId30"/>
    <p:sldId id="291" r:id="rId31"/>
    <p:sldId id="292" r:id="rId32"/>
    <p:sldId id="293" r:id="rId33"/>
    <p:sldId id="295" r:id="rId34"/>
    <p:sldId id="296" r:id="rId35"/>
    <p:sldId id="294" r:id="rId36"/>
    <p:sldId id="297" r:id="rId37"/>
    <p:sldId id="298" r:id="rId38"/>
    <p:sldId id="299" r:id="rId39"/>
    <p:sldId id="301" r:id="rId40"/>
    <p:sldId id="300" r:id="rId41"/>
    <p:sldId id="302" r:id="rId42"/>
    <p:sldId id="304" r:id="rId43"/>
    <p:sldId id="303" r:id="rId44"/>
    <p:sldId id="305" r:id="rId45"/>
    <p:sldId id="306" r:id="rId46"/>
    <p:sldId id="307" r:id="rId47"/>
    <p:sldId id="308" r:id="rId48"/>
    <p:sldId id="309" r:id="rId49"/>
    <p:sldId id="311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84045" autoAdjust="0"/>
  </p:normalViewPr>
  <p:slideViewPr>
    <p:cSldViewPr snapToGrid="0">
      <p:cViewPr varScale="1">
        <p:scale>
          <a:sx n="60" d="100"/>
          <a:sy n="60" d="100"/>
        </p:scale>
        <p:origin x="732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91D2-E56B-457B-ABE1-902453ACE66D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3409-82D9-4F5F-A7C4-4290A7D7B81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24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425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55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81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50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009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EA028D3-00C9-1E81-C2CC-0B2F93C20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D8AE6-F9C6-4463-B8D3-775ADDE3AB5B}" type="slidenum">
              <a:rPr lang="en-US" altLang="el-GR" sz="1200" baseline="0"/>
              <a:pPr/>
              <a:t>47</a:t>
            </a:fld>
            <a:endParaRPr lang="en-US" altLang="el-GR" sz="1200" baseline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C9B9F1A-DE1C-24FE-1F8E-67E86EDA9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126DE61-0AE9-73D8-7911-F637990EE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96D6965-3A8F-A6F0-FC4F-4EB757F07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C3A2AD-6729-49A7-8A0F-6C2BAB9BFFB6}" type="slidenum">
              <a:rPr lang="en-US" altLang="el-GR" sz="1200" baseline="0"/>
              <a:pPr/>
              <a:t>48</a:t>
            </a:fld>
            <a:endParaRPr lang="en-US" altLang="el-GR" sz="1200" baseline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958041F-765C-C538-AE96-61DACEB1A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3680636-7D68-DE4A-B54F-C9FE46C97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55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22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97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092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49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90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789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E3409-82D9-4F5F-A7C4-4290A7D7B81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46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A297F4-9840-21E1-7B24-0C7E5A3E2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574A576-7173-2B1C-AEBE-522DBDE40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194A8E1-8199-CC1E-681C-3E6F0826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1BE9F-3E63-E818-9D73-DE54888B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842DF8-3968-23CE-9290-A38F2B40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6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63D950-493E-F39E-7F66-64BD12AE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6F67EA-29B9-394F-A643-58BFD6770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6FE3C1-F832-39F3-6021-CF0D4034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E6092B-719F-42C7-E2D5-D629E4D7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8EDFE1-A4B8-35C2-A6F7-C19FAAD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96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95BB404-07E1-6525-4DA8-906B0B0A9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6E0DF3-D656-16A2-9764-5E0B9F060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8CF29D-1A8C-FCBB-5F83-E40C8A89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330EA3-975F-FF45-C166-751EA5FD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6DF4EE-2084-C587-EE43-F7D4CC4B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51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E8369E-B11B-7723-BCAB-A8EDFBA3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BD2823-3DAC-B84E-B020-610A4AFD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19838A-658A-7A7B-814D-48908B22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65BAD4-D4D9-E7D8-9E4D-AFB50E74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C18A71-2DC6-44D1-16EF-684A8112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029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6256E8-9D29-760E-7E5C-AC28D5DC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A0DB32-9CB9-F1D7-AF2E-B629E872C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6221A6-9818-4C88-2368-FF10C0C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83BD2E-6254-57F9-23AA-3623365D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6F8F7C-59FA-E2AC-E8FB-A3DE034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64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E0DC2B-34EB-B5D6-2175-0491A88E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290EE9-41C9-AC0E-485C-5647B18A3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50DF537-7086-9D7C-F0C5-992E080EA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C54284F-D4DD-FDCB-39BF-EA63B2E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4EAFE1-0486-27F4-5774-2A2289C3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16080A-B54A-E6F3-62DE-FFBAADDF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1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FBC62C-B1F1-2FF0-EF46-DB15BC81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781D38-1EE1-3E62-8C08-70C0A0349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114F83-2C1F-2E39-9536-68E8B361E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78A96A6-8B0C-49ED-0843-42BBBCB45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230DA03-4602-BE1E-9334-76D96A8FF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BF34173-E4EE-A286-009B-B7741819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4939DA5-30ED-6DE5-0D17-5099C3AB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C940E20-CBF0-4F7D-0490-801AB5E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74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B8605C-6B98-0762-13C0-C2448450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7AE2EB3-D878-89C7-AC28-E3F12737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65B911-9863-8852-3445-F58AC0D1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6A54466-07BA-7B18-5890-5F5920A3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55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6D6D127-39B3-2558-6EBE-D71CB08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3844950-5678-EC08-70E1-01F9BF91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69290D-8A73-796E-FB24-2246535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33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994C93-7E50-2883-1DE3-408D1135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2994B0-EDD8-AF9E-7EDC-96323B8B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8327FEB-2DD6-7ABC-6327-AF264C98C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6C1B19-99B8-2EE5-FC11-ACA328E4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EEEBB4-68BC-E60F-AF80-679C1989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A5468F-8DD5-3828-7EE0-CD9CE82F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12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16AE26-EAE0-CD66-DD4D-6C7ADD5C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8772DB0-A577-2932-356F-C0BA9DE98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1F488B9-124B-C1F5-B4F6-0BE1A4080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0E3A1D-D4F4-8DCC-82D9-A2367337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8AB0C26-B0F6-5E7D-489B-481166A9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1699568-EC10-E576-8B23-7C10A897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4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1B4F315-E7A7-347A-9CCF-393FF08B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3D3B66-0FCC-EA44-14F7-D57B9B39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B500C3-C17A-B8A8-A326-F5931A1A8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1C677-474C-4090-BB73-DB5EDCF682C1}" type="datetimeFigureOut">
              <a:rPr lang="el-GR" smtClean="0"/>
              <a:t>9/4/2024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CD9ECA-1BA1-1617-9BA9-B7F606E94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18C0FE-3DFA-FEF7-EC81-360E64CD4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8D3A9E-06D9-4E48-994B-A8809E63BB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23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C58F65-7CB2-C215-0C8C-9661FFEE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85685" cy="1580321"/>
          </a:xfrm>
        </p:spPr>
        <p:txBody>
          <a:bodyPr anchor="b">
            <a:normAutofit/>
          </a:bodyPr>
          <a:lstStyle/>
          <a:p>
            <a:pPr algn="ctr"/>
            <a:r>
              <a:rPr lang="el-GR" sz="3200" dirty="0"/>
              <a:t>Πανεπιστήμιο Θεσσαλίας</a:t>
            </a:r>
            <a:br>
              <a:rPr lang="el-GR" sz="3200" dirty="0"/>
            </a:br>
            <a:r>
              <a:rPr lang="el-GR" sz="3200" dirty="0"/>
              <a:t>Τμήμα Επιστήμης Τροφίμων &amp; Διατροφής</a:t>
            </a:r>
          </a:p>
        </p:txBody>
      </p:sp>
      <p:sp>
        <p:nvSpPr>
          <p:cNvPr id="27" name="Θέση περιεχομένου 2">
            <a:extLst>
              <a:ext uri="{FF2B5EF4-FFF2-40B4-BE49-F238E27FC236}">
                <a16:creationId xmlns:a16="http://schemas.microsoft.com/office/drawing/2014/main" id="{363A4048-7C82-53C3-F376-843009C9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6880"/>
            <a:ext cx="6085685" cy="9973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Δρ. Χατζημητάκος Θεόδωρος, </a:t>
            </a:r>
          </a:p>
          <a:p>
            <a:pPr marL="0" indent="0" algn="ctr">
              <a:buNone/>
            </a:pPr>
            <a:r>
              <a:rPr lang="en-US" sz="2400" dirty="0"/>
              <a:t>M.Sc., M.Ed., </a:t>
            </a:r>
            <a:r>
              <a:rPr lang="en-US" sz="2400" dirty="0" err="1"/>
              <a:t>Ph.D</a:t>
            </a:r>
            <a:endParaRPr lang="el-GR" sz="2400" dirty="0"/>
          </a:p>
        </p:txBody>
      </p:sp>
      <p:pic>
        <p:nvPicPr>
          <p:cNvPr id="5" name="Picture 4" descr="Κρυστάλλινο πλέγμα">
            <a:extLst>
              <a:ext uri="{FF2B5EF4-FFF2-40B4-BE49-F238E27FC236}">
                <a16:creationId xmlns:a16="http://schemas.microsoft.com/office/drawing/2014/main" id="{76E4D5A2-CB9A-0489-4CEB-90FB8BE47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6" r="24364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7B9FD-B68E-E532-B755-AEB4A2A8D4D3}"/>
              </a:ext>
            </a:extLst>
          </p:cNvPr>
          <p:cNvSpPr txBox="1"/>
          <p:nvPr/>
        </p:nvSpPr>
        <p:spPr>
          <a:xfrm>
            <a:off x="0" y="2764901"/>
            <a:ext cx="5971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3200" dirty="0"/>
              <a:t>Οργανική Χημεία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B40CD-3C6E-41F0-1424-5ADF6CE1BF45}"/>
              </a:ext>
            </a:extLst>
          </p:cNvPr>
          <p:cNvSpPr txBox="1"/>
          <p:nvPr/>
        </p:nvSpPr>
        <p:spPr>
          <a:xfrm>
            <a:off x="56897" y="4008014"/>
            <a:ext cx="5971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2</a:t>
            </a:r>
            <a:r>
              <a:rPr lang="el-GR" sz="2400" baseline="30000" dirty="0"/>
              <a:t>η</a:t>
            </a:r>
            <a:r>
              <a:rPr lang="el-GR" sz="2400" dirty="0"/>
              <a:t> Ενότητα</a:t>
            </a:r>
          </a:p>
        </p:txBody>
      </p:sp>
    </p:spTree>
    <p:extLst>
      <p:ext uri="{BB962C8B-B14F-4D97-AF65-F5344CB8AC3E}">
        <p14:creationId xmlns:p14="http://schemas.microsoft.com/office/powerpoint/2010/main" val="355529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45AA5-52EE-6982-F197-A72D6D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047B1-ED54-3C10-6E26-50B2952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1" u="none" strike="noStrike" baseline="0" dirty="0">
                <a:latin typeface="TimesNewRomanPS-ItalicMT"/>
              </a:rPr>
              <a:t>Εάν υπάρχει ένας </a:t>
            </a:r>
            <a:r>
              <a:rPr lang="el-GR" sz="1800" b="0" i="1" u="none" strike="noStrike" baseline="0" dirty="0" err="1">
                <a:latin typeface="TimesNewRomanPS-ItalicMT"/>
              </a:rPr>
              <a:t>υποκαταστάτης</a:t>
            </a:r>
            <a:r>
              <a:rPr lang="el-GR" sz="1800" b="0" i="1" u="none" strike="noStrike" baseline="0" dirty="0">
                <a:latin typeface="TimesNewRomanPS-ItalicMT"/>
              </a:rPr>
              <a:t>, η αλυσίδα αριθμείται έτσι ώστε ο </a:t>
            </a:r>
            <a:r>
              <a:rPr lang="el-GR" sz="1800" b="0" i="1" u="none" strike="noStrike" baseline="0" dirty="0" err="1">
                <a:latin typeface="TimesNewRomanPS-ItalicMT"/>
              </a:rPr>
              <a:t>υποκαταστάτης</a:t>
            </a:r>
            <a:r>
              <a:rPr lang="el-GR" sz="1800" b="0" i="1" u="none" strike="noStrike" baseline="0" dirty="0">
                <a:latin typeface="TimesNewRomanPS-ItalicMT"/>
              </a:rPr>
              <a:t> να λάβει την χαμηλότερη αρίθμηση.</a:t>
            </a:r>
          </a:p>
          <a:p>
            <a:pPr algn="l"/>
            <a:endParaRPr lang="el-GR" sz="1800" i="1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B51F785-A424-9728-FA56-89CF5A5F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86" y="2619602"/>
            <a:ext cx="9656425" cy="196730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943F9F-F07E-835A-963B-03FDDB7F1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057" y="4721845"/>
            <a:ext cx="9113885" cy="20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45AA5-52EE-6982-F197-A72D6D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047B1-ED54-3C10-6E26-50B2952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1" u="none" strike="noStrike" baseline="0" dirty="0">
                <a:latin typeface="TimesNewRomanPS-ItalicMT"/>
              </a:rPr>
              <a:t>Αν υπάρχουν αλυσίδες ίσου μήκους, η αρίθμηση ξεκινάει από το άκρο από το οποίο ο δεύτερος </a:t>
            </a:r>
            <a:r>
              <a:rPr lang="el-GR" sz="1800" b="0" i="1" u="none" strike="noStrike" baseline="0" dirty="0" err="1">
                <a:latin typeface="TimesNewRomanPS-ItalicMT"/>
              </a:rPr>
              <a:t>υποκαταστάτης</a:t>
            </a:r>
            <a:r>
              <a:rPr lang="el-GR" sz="1800" b="0" i="1" u="none" strike="noStrike" baseline="0" dirty="0">
                <a:latin typeface="TimesNewRomanPS-ItalicMT"/>
              </a:rPr>
              <a:t> θα λάβει την χαμηλότερη αρίθμηση</a:t>
            </a:r>
          </a:p>
          <a:p>
            <a:pPr algn="l"/>
            <a:endParaRPr lang="el-GR" sz="1800" i="1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9FED136-2215-B2AC-1915-047FFDE8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" y="2605212"/>
            <a:ext cx="12158843" cy="17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45AA5-52EE-6982-F197-A72D6D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047B1-ED54-3C10-6E26-50B29525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1651"/>
          </a:xfrm>
        </p:spPr>
        <p:txBody>
          <a:bodyPr/>
          <a:lstStyle/>
          <a:p>
            <a:pPr algn="l"/>
            <a:r>
              <a:rPr lang="el-GR" sz="1800" i="1" dirty="0">
                <a:latin typeface="TimesNewRomanPS-ItalicMT"/>
              </a:rPr>
              <a:t>Εάν υπάρχουν δύο ή περισσότεροι διαφορετικοί </a:t>
            </a:r>
            <a:r>
              <a:rPr lang="el-GR" sz="1800" i="1" dirty="0" err="1">
                <a:latin typeface="TimesNewRomanPS-ItalicMT"/>
              </a:rPr>
              <a:t>υποκαταστάτες</a:t>
            </a:r>
            <a:r>
              <a:rPr lang="el-GR" sz="1800" i="1" dirty="0">
                <a:latin typeface="TimesNewRomanPS-ItalicMT"/>
              </a:rPr>
              <a:t>, η αλυσίδα αριθμείται έτσι ώστε να λάβει ο πρώτος </a:t>
            </a:r>
            <a:r>
              <a:rPr lang="el-GR" sz="1800" i="1" dirty="0" err="1">
                <a:latin typeface="TimesNewRomanPS-ItalicMT"/>
              </a:rPr>
              <a:t>υποκαταστάτης</a:t>
            </a:r>
            <a:r>
              <a:rPr lang="el-GR" sz="1800" i="1" dirty="0">
                <a:latin typeface="TimesNewRomanPS-ItalicMT"/>
              </a:rPr>
              <a:t> την χαμηλότερη αρίθμηση. Αν υπάρχουν διαφορετικοί </a:t>
            </a:r>
            <a:r>
              <a:rPr lang="el-GR" sz="1800" i="1" dirty="0" err="1">
                <a:latin typeface="TimesNewRomanPS-ItalicMT"/>
              </a:rPr>
              <a:t>υποκαταστάτες</a:t>
            </a:r>
            <a:r>
              <a:rPr lang="el-GR" sz="1800" i="1" dirty="0">
                <a:latin typeface="TimesNewRomanPS-ItalicMT"/>
              </a:rPr>
              <a:t> σε ισοδύναμες θέσεις πάνω στην αλυσίδα, χαμηλότερη αρίθμηση λαμβάνει ο </a:t>
            </a:r>
            <a:r>
              <a:rPr lang="el-GR" sz="1800" i="1" dirty="0" err="1">
                <a:latin typeface="TimesNewRomanPS-ItalicMT"/>
              </a:rPr>
              <a:t>υποκαταστάτης</a:t>
            </a:r>
            <a:r>
              <a:rPr lang="el-GR" sz="1800" i="1" dirty="0">
                <a:latin typeface="TimesNewRomanPS-ItalicMT"/>
              </a:rPr>
              <a:t> που κατατάσσεται πρώτος αλφαβητικά (λατινική ονομασία)</a:t>
            </a: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202ED4-A78B-5927-1CD2-CA6C3B1C8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105" y="2952279"/>
            <a:ext cx="6609348" cy="19041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656D5C-8CEB-C57F-E607-4922E17283D0}"/>
              </a:ext>
            </a:extLst>
          </p:cNvPr>
          <p:cNvSpPr txBox="1"/>
          <p:nvPr/>
        </p:nvSpPr>
        <p:spPr>
          <a:xfrm>
            <a:off x="911915" y="4894879"/>
            <a:ext cx="10368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>
                <a:latin typeface="TimesNewRomanPS-ItalicMT"/>
              </a:rPr>
              <a:t>Τα προθέματα </a:t>
            </a:r>
            <a:r>
              <a:rPr lang="el-GR" i="1" dirty="0" err="1">
                <a:latin typeface="TimesNewRomanPS-ItalicMT"/>
              </a:rPr>
              <a:t>δι</a:t>
            </a:r>
            <a:r>
              <a:rPr lang="el-GR" i="1" dirty="0">
                <a:latin typeface="TimesNewRomanPS-ItalicMT"/>
              </a:rPr>
              <a:t>-,</a:t>
            </a:r>
            <a:r>
              <a:rPr lang="el-GR" i="1" dirty="0" err="1">
                <a:latin typeface="TimesNewRomanPS-ItalicMT"/>
              </a:rPr>
              <a:t>τρι</a:t>
            </a:r>
            <a:r>
              <a:rPr lang="el-GR" i="1" dirty="0">
                <a:latin typeface="TimesNewRomanPS-ItalicMT"/>
              </a:rPr>
              <a:t>- </a:t>
            </a:r>
            <a:r>
              <a:rPr lang="el-GR" i="1" dirty="0" err="1">
                <a:latin typeface="TimesNewRomanPS-ItalicMT"/>
              </a:rPr>
              <a:t>κτλ</a:t>
            </a:r>
            <a:r>
              <a:rPr lang="el-GR" i="1" dirty="0">
                <a:latin typeface="TimesNewRomanPS-ItalicMT"/>
              </a:rPr>
              <a:t> δεν συμπεριλαμβάνονται στην αλφαβητική κατάταξη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9667F9C-4235-AA3D-7ADF-D011CE88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908" y="5278601"/>
            <a:ext cx="3734934" cy="15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E3723424-9A3E-382D-581A-50142482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541578"/>
            <a:ext cx="4777381" cy="16050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E3333-E063-7142-BD51-D71DCFF7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Να ονομαστεί η ένωση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788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7A3859E-3043-4F0A-26FD-53CBA4E0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4" y="704504"/>
            <a:ext cx="10714772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E3333-E063-7142-BD51-D71DCFF7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Να ονομαστεί η ένωση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331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C7A3859E-3043-4F0A-26FD-53CBA4E0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4" y="704504"/>
            <a:ext cx="10714772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E3333-E063-7142-BD51-D71DCFF7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sz="2400" b="0" i="0" u="none" strike="noStrike" baseline="0" dirty="0">
                <a:solidFill>
                  <a:srgbClr val="0000FF"/>
                </a:solidFill>
                <a:latin typeface="TimesNewRomanPSMT"/>
              </a:rPr>
              <a:t>4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0" i="0" u="none" strike="noStrike" baseline="0" dirty="0">
                <a:solidFill>
                  <a:srgbClr val="0000FF"/>
                </a:solidFill>
                <a:latin typeface="TimesNewRomanPSMT"/>
              </a:rPr>
              <a:t>αιθυλο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0" i="0" u="none" strike="noStrike" baseline="0" dirty="0">
                <a:solidFill>
                  <a:srgbClr val="FF0000"/>
                </a:solidFill>
                <a:latin typeface="TimesNewRomanPSMT"/>
              </a:rPr>
              <a:t>3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0" i="0" u="none" strike="noStrike" baseline="0" dirty="0">
                <a:solidFill>
                  <a:srgbClr val="FF0000"/>
                </a:solidFill>
                <a:latin typeface="TimesNewRomanPSMT"/>
              </a:rPr>
              <a:t>μεθυλο</a:t>
            </a:r>
            <a:r>
              <a:rPr lang="el-GR" sz="2400" b="0" i="0" u="none" strike="noStrike" baseline="0" dirty="0">
                <a:solidFill>
                  <a:srgbClr val="00B150"/>
                </a:solidFill>
                <a:latin typeface="TimesNewRomanPSMT"/>
              </a:rPr>
              <a:t>επτ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άνιο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84128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3FC7042-8BDB-D802-8195-ED62EE6B8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380629"/>
            <a:ext cx="8658090" cy="406614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E3333-E063-7142-BD51-D71DCFF7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91" y="830558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Να ονομαστεί η ένωση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931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3FC7042-8BDB-D802-8195-ED62EE6B8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9" y="1133742"/>
            <a:ext cx="9268159" cy="435265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FE3333-E063-7142-BD51-D71DCFF7A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1062634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0" i="0" u="none" strike="noStrike" baseline="0" dirty="0">
                <a:solidFill>
                  <a:srgbClr val="0000FF"/>
                </a:solidFill>
                <a:latin typeface="TimesNewRomanPSMT"/>
              </a:rPr>
              <a:t>4,5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NewRomanPS-BoldMT"/>
              </a:rPr>
              <a:t>δι</a:t>
            </a:r>
            <a:r>
              <a:rPr lang="el-GR" sz="2400" b="0" i="0" u="none" strike="noStrike" baseline="0" dirty="0">
                <a:solidFill>
                  <a:srgbClr val="0000FF"/>
                </a:solidFill>
                <a:latin typeface="TimesNewRomanPSMT"/>
              </a:rPr>
              <a:t>αιθυλο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0" i="0" u="none" strike="noStrike" baseline="0" dirty="0">
                <a:solidFill>
                  <a:srgbClr val="FF0000"/>
                </a:solidFill>
                <a:latin typeface="TimesNewRomanPSMT"/>
              </a:rPr>
              <a:t>3,8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NewRomanPS-BoldMT"/>
              </a:rPr>
              <a:t>δι</a:t>
            </a:r>
            <a:r>
              <a:rPr lang="el-GR" sz="2400" b="0" i="0" u="none" strike="noStrike" baseline="0" dirty="0">
                <a:solidFill>
                  <a:srgbClr val="FF0000"/>
                </a:solidFill>
                <a:latin typeface="TimesNewRomanPSMT"/>
              </a:rPr>
              <a:t>μεθυλο</a:t>
            </a:r>
            <a:r>
              <a:rPr lang="el-GR" sz="2400" b="0" i="0" u="none" strike="noStrike" baseline="0" dirty="0">
                <a:solidFill>
                  <a:srgbClr val="00B150"/>
                </a:solidFill>
                <a:latin typeface="TimesNewRomanPSMT"/>
              </a:rPr>
              <a:t>δεκ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NewRomanPSMT"/>
              </a:rPr>
              <a:t>άνιο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88088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7BBD815D-A188-410C-9911-05C1DC75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0" i="0" u="none" strike="noStrike" baseline="0">
                <a:latin typeface="TimesNewRomanPSMT"/>
              </a:rPr>
              <a:t>Να γραφεί ο συντακτικός τύπος του 5-αιθυλο-2,5-διμεθυλοδεκανίου.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511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859D9E-C0EF-DBA7-B2BD-0F7C1B66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11674927" cy="27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91C937-7DC4-B0E7-FC80-0648FC45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4406DE-E992-5077-09C5-DA5B6B0B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8" y="1452895"/>
            <a:ext cx="11254902" cy="5524848"/>
          </a:xfrm>
        </p:spPr>
        <p:txBody>
          <a:bodyPr>
            <a:normAutofit/>
          </a:bodyPr>
          <a:lstStyle/>
          <a:p>
            <a:pPr algn="l"/>
            <a:r>
              <a:rPr lang="el-GR" sz="2000" b="0" i="0" u="none" strike="noStrike" baseline="0" dirty="0">
                <a:latin typeface="TimesNewRomanPSMT"/>
              </a:rPr>
              <a:t>Τα </a:t>
            </a:r>
            <a:r>
              <a:rPr lang="el-GR" sz="2000" b="0" i="0" u="none" strike="noStrike" baseline="0" dirty="0" err="1">
                <a:latin typeface="TimesNewRomanPSMT"/>
              </a:rPr>
              <a:t>αλκάνια</a:t>
            </a:r>
            <a:r>
              <a:rPr lang="el-GR" sz="2000" b="0" i="0" u="none" strike="noStrike" baseline="0" dirty="0">
                <a:latin typeface="TimesNewRomanPSMT"/>
              </a:rPr>
              <a:t> ή παραφίνες είναι </a:t>
            </a:r>
            <a:r>
              <a:rPr lang="el-GR" sz="2000" b="0" i="1" u="none" strike="noStrike" baseline="0" dirty="0">
                <a:latin typeface="TimesNewRomanPS-ItalicMT"/>
              </a:rPr>
              <a:t>κορεσμένοι υδρογονάνθρακες</a:t>
            </a:r>
            <a:r>
              <a:rPr lang="el-GR" sz="2000" b="0" i="0" u="none" strike="noStrike" baseline="0" dirty="0">
                <a:latin typeface="TimesNewRomanPSMT"/>
              </a:rPr>
              <a:t>. Δηλαδή αποτελούνται αποκλειστικά από άνθρακα και υδρογόνο και τα άτομα άνθρακα συνδέονται με απλούς ομοιοπολικούς δεσμούς.</a:t>
            </a:r>
          </a:p>
          <a:p>
            <a:r>
              <a:rPr lang="el-GR" sz="2000" dirty="0">
                <a:solidFill>
                  <a:srgbClr val="000000"/>
                </a:solidFill>
                <a:latin typeface="TimesNewRomanPSMT"/>
              </a:rPr>
              <a:t>Τα </a:t>
            </a:r>
            <a:r>
              <a:rPr lang="el-GR" sz="2000" dirty="0" err="1">
                <a:solidFill>
                  <a:srgbClr val="000000"/>
                </a:solidFill>
                <a:latin typeface="TimesNewRomanPSMT"/>
              </a:rPr>
              <a:t>αλκάνια</a:t>
            </a:r>
            <a:r>
              <a:rPr lang="el-GR" sz="2000" dirty="0">
                <a:solidFill>
                  <a:srgbClr val="000000"/>
                </a:solidFill>
                <a:latin typeface="TimesNewRomanPSMT"/>
              </a:rPr>
              <a:t> είναι αδρανή μόρια λόγω της χημικής σταθερότητας του απλού δεσμού.</a:t>
            </a:r>
          </a:p>
          <a:p>
            <a:pPr algn="l"/>
            <a:endParaRPr lang="el-GR" sz="2000" b="0" i="0" u="none" strike="noStrike" baseline="0" dirty="0">
              <a:latin typeface="TimesNewRomanPSMT"/>
            </a:endParaRPr>
          </a:p>
          <a:p>
            <a:pPr algn="l"/>
            <a:r>
              <a:rPr lang="el-GR" sz="2000" b="0" i="0" u="none" strike="noStrike" baseline="0" dirty="0">
                <a:latin typeface="TimesNewRomanPSMT"/>
              </a:rPr>
              <a:t>Ο μοριακός τύπος των </a:t>
            </a:r>
            <a:r>
              <a:rPr lang="el-GR" sz="2000" b="0" i="0" u="none" strike="noStrike" baseline="0" dirty="0" err="1">
                <a:latin typeface="TimesNewRomanPSMT"/>
              </a:rPr>
              <a:t>αλκανίων</a:t>
            </a:r>
            <a:r>
              <a:rPr lang="el-GR" sz="2000" b="0" i="0" u="none" strike="noStrike" baseline="0" dirty="0">
                <a:latin typeface="TimesNewRomanPSMT"/>
              </a:rPr>
              <a:t> περιγράφεται από τον γενικό τύπο C</a:t>
            </a:r>
            <a:r>
              <a:rPr lang="el-GR" sz="2000" b="1" i="0" u="none" strike="noStrike" baseline="0" dirty="0">
                <a:latin typeface="TimesNewRomanPS-BoldMT"/>
              </a:rPr>
              <a:t>ν</a:t>
            </a:r>
            <a:r>
              <a:rPr lang="el-GR" sz="2000" b="0" i="0" u="none" strike="noStrike" baseline="0" dirty="0">
                <a:latin typeface="TimesNewRomanPSMT"/>
              </a:rPr>
              <a:t>H</a:t>
            </a:r>
            <a:r>
              <a:rPr lang="el-GR" sz="2000" b="1" i="0" u="none" strike="noStrike" baseline="0" dirty="0">
                <a:latin typeface="TimesNewRomanPS-BoldMT"/>
              </a:rPr>
              <a:t>2ν+2</a:t>
            </a:r>
            <a:r>
              <a:rPr lang="el-GR" sz="2000" b="0" i="0" u="none" strike="noStrike" baseline="0" dirty="0">
                <a:latin typeface="TimesNewRomanPSMT"/>
              </a:rPr>
              <a:t>. </a:t>
            </a:r>
          </a:p>
          <a:p>
            <a:pPr marL="0" indent="0" algn="l">
              <a:buNone/>
            </a:pPr>
            <a:r>
              <a:rPr lang="el-GR" sz="2000" b="0" i="0" u="none" strike="noStrike" baseline="0" dirty="0">
                <a:latin typeface="TimesNewRomanPSMT"/>
              </a:rPr>
              <a:t>Για ν=1 προκύπτει το </a:t>
            </a:r>
            <a:r>
              <a:rPr lang="el-GR" sz="2000" b="0" i="0" u="none" strike="noStrike" baseline="0" dirty="0" err="1">
                <a:latin typeface="TimesNewRomanPSMT"/>
              </a:rPr>
              <a:t>αλκάνιο</a:t>
            </a:r>
            <a:r>
              <a:rPr lang="el-GR" sz="2000" b="0" i="0" u="none" strike="noStrike" baseline="0" dirty="0">
                <a:latin typeface="TimesNewRomanPSMT"/>
              </a:rPr>
              <a:t> CH</a:t>
            </a:r>
            <a:r>
              <a:rPr lang="el-GR" sz="2000" b="1" i="0" u="none" strike="noStrike" baseline="-25000" dirty="0">
                <a:latin typeface="TimesNewRomanPS-BoldMT"/>
              </a:rPr>
              <a:t>4</a:t>
            </a:r>
            <a:r>
              <a:rPr lang="el-GR" sz="2000" b="1" i="0" u="none" strike="noStrike" baseline="0" dirty="0">
                <a:latin typeface="TimesNewRomanPS-BoldMT"/>
              </a:rPr>
              <a:t> </a:t>
            </a:r>
            <a:r>
              <a:rPr lang="el-GR" sz="2000" b="0" i="0" u="none" strike="noStrike" baseline="0" dirty="0">
                <a:latin typeface="TimesNewRomanPSMT"/>
              </a:rPr>
              <a:t>που αποτελεί το πρώτο μέλος της ομόλογης σειράς των </a:t>
            </a:r>
            <a:r>
              <a:rPr lang="el-GR" sz="2000" b="0" i="0" u="none" strike="noStrike" baseline="0" dirty="0" err="1">
                <a:latin typeface="TimesNewRomanPSMT"/>
              </a:rPr>
              <a:t>αλκανίων</a:t>
            </a:r>
            <a:r>
              <a:rPr lang="el-GR" sz="2000" b="0" i="0" u="none" strike="noStrike" baseline="0" dirty="0">
                <a:latin typeface="TimesNewRomanPSMT"/>
              </a:rPr>
              <a:t>. </a:t>
            </a:r>
          </a:p>
          <a:p>
            <a:pPr marL="0" indent="0" algn="l">
              <a:buNone/>
            </a:pPr>
            <a:r>
              <a:rPr lang="el-GR" sz="2000" b="0" i="0" u="none" strike="noStrike" baseline="0" dirty="0">
                <a:latin typeface="TimesNewRomanPSMT"/>
              </a:rPr>
              <a:t>Για ν=2 προκύπτει το </a:t>
            </a:r>
            <a:r>
              <a:rPr lang="el-GR" sz="2000" b="0" i="0" u="none" strike="noStrike" baseline="0" dirty="0" err="1">
                <a:latin typeface="TimesNewRomanPSMT"/>
              </a:rPr>
              <a:t>αλκάνιο</a:t>
            </a:r>
            <a:r>
              <a:rPr lang="el-GR" sz="2000" b="0" i="0" u="none" strike="noStrike" baseline="0" dirty="0">
                <a:latin typeface="TimesNewRomanPSMT"/>
              </a:rPr>
              <a:t> C</a:t>
            </a:r>
            <a:r>
              <a:rPr lang="el-GR" sz="2000" b="1" i="0" u="none" strike="noStrike" baseline="-25000" dirty="0">
                <a:latin typeface="TimesNewRomanPS-BoldMT"/>
              </a:rPr>
              <a:t>2</a:t>
            </a:r>
            <a:r>
              <a:rPr lang="el-GR" sz="2000" b="0" i="0" u="none" strike="noStrike" baseline="0" dirty="0">
                <a:latin typeface="TimesNewRomanPSMT"/>
              </a:rPr>
              <a:t>H</a:t>
            </a:r>
            <a:r>
              <a:rPr lang="el-GR" sz="2000" b="1" i="0" u="none" strike="noStrike" baseline="-25000" dirty="0">
                <a:latin typeface="TimesNewRomanPS-BoldMT"/>
              </a:rPr>
              <a:t>6</a:t>
            </a:r>
            <a:r>
              <a:rPr lang="el-GR" sz="2000" b="0" i="0" u="none" strike="noStrike" baseline="0" dirty="0">
                <a:latin typeface="TimesNewRomanPSMT"/>
              </a:rPr>
              <a:t>, που αποτελεί το δεύτερο μέλος της ομόλογης σειράς των </a:t>
            </a:r>
            <a:r>
              <a:rPr lang="el-GR" sz="2000" b="0" i="0" u="none" strike="noStrike" baseline="0" dirty="0" err="1">
                <a:latin typeface="TimesNewRomanPSMT"/>
              </a:rPr>
              <a:t>αλκανίων</a:t>
            </a:r>
            <a:r>
              <a:rPr lang="el-GR" sz="2000" b="0" i="0" u="none" strike="noStrike" baseline="0" dirty="0">
                <a:latin typeface="TimesNewRomanPSMT"/>
              </a:rPr>
              <a:t> και έχει συντακτικό τύπο CH</a:t>
            </a:r>
            <a:r>
              <a:rPr lang="el-GR" sz="2000" b="1" i="0" u="none" strike="noStrike" baseline="-25000" dirty="0">
                <a:latin typeface="TimesNewRomanPS-BoldMT"/>
              </a:rPr>
              <a:t>3</a:t>
            </a:r>
            <a:r>
              <a:rPr lang="el-GR" sz="2000" b="0" i="0" u="none" strike="noStrike" baseline="0" dirty="0">
                <a:latin typeface="TimesNewRomanPSMT"/>
              </a:rPr>
              <a:t>-CH</a:t>
            </a:r>
            <a:r>
              <a:rPr lang="el-GR" sz="2000" b="1" i="0" u="none" strike="noStrike" baseline="-25000" dirty="0">
                <a:latin typeface="TimesNewRomanPS-BoldMT"/>
              </a:rPr>
              <a:t>3</a:t>
            </a:r>
            <a:r>
              <a:rPr lang="el-GR" sz="2000" b="0" i="0" u="none" strike="noStrike" baseline="0" dirty="0">
                <a:latin typeface="TimesNewRomanPSMT"/>
              </a:rPr>
              <a:t>. </a:t>
            </a:r>
          </a:p>
          <a:p>
            <a:pPr marL="0" indent="0" algn="l">
              <a:buNone/>
            </a:pPr>
            <a:r>
              <a:rPr lang="el-GR" sz="2000" b="0" i="0" u="none" strike="noStrike" baseline="0" dirty="0">
                <a:latin typeface="TimesNewRomanPSMT"/>
              </a:rPr>
              <a:t>Για ν=4 προκύπτει το </a:t>
            </a:r>
            <a:r>
              <a:rPr lang="el-GR" sz="2000" b="0" i="0" u="none" strike="noStrike" baseline="0" dirty="0" err="1">
                <a:latin typeface="TimesNewRomanPSMT"/>
              </a:rPr>
              <a:t>αλκάνιο</a:t>
            </a:r>
            <a:r>
              <a:rPr lang="el-GR" sz="2000" b="0" i="0" u="none" strike="noStrike" baseline="0" dirty="0">
                <a:latin typeface="TimesNewRomanPSMT"/>
              </a:rPr>
              <a:t> C</a:t>
            </a:r>
            <a:r>
              <a:rPr lang="el-GR" sz="2000" b="1" i="0" u="none" strike="noStrike" baseline="-25000" dirty="0">
                <a:latin typeface="TimesNewRomanPS-BoldMT"/>
              </a:rPr>
              <a:t>4</a:t>
            </a:r>
            <a:r>
              <a:rPr lang="el-GR" sz="2000" b="0" i="0" u="none" strike="noStrike" baseline="0" dirty="0">
                <a:latin typeface="TimesNewRomanPSMT"/>
              </a:rPr>
              <a:t>H</a:t>
            </a:r>
            <a:r>
              <a:rPr lang="el-GR" sz="2000" b="1" i="0" u="none" strike="noStrike" baseline="-25000" dirty="0">
                <a:latin typeface="TimesNewRomanPS-BoldMT"/>
              </a:rPr>
              <a:t>10</a:t>
            </a:r>
            <a:r>
              <a:rPr lang="el-GR" sz="2000" b="1" i="0" u="none" strike="noStrike" baseline="0" dirty="0">
                <a:latin typeface="TimesNewRomanPS-BoldMT"/>
              </a:rPr>
              <a:t> </a:t>
            </a:r>
            <a:r>
              <a:rPr lang="el-GR" sz="2000" b="0" i="0" u="none" strike="noStrike" baseline="0" dirty="0">
                <a:latin typeface="TimesNewRomanPSMT"/>
              </a:rPr>
              <a:t>στο οποίο αντιστοιχούν δύο διαφορετικά μόρια, με διαφορετικό συντακτικό τύπο: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47FA550-8BB0-21EF-09BA-B112FBB2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93" y="5506874"/>
            <a:ext cx="5537915" cy="8178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03D5B-A741-1E8F-FBCC-4279EEDA15EC}"/>
              </a:ext>
            </a:extLst>
          </p:cNvPr>
          <p:cNvSpPr txBox="1"/>
          <p:nvPr/>
        </p:nvSpPr>
        <p:spPr>
          <a:xfrm>
            <a:off x="3906078" y="632468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Βουτάνιο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99A2ED-F4E2-4A27-3DCC-802D0CF3D153}"/>
              </a:ext>
            </a:extLst>
          </p:cNvPr>
          <p:cNvSpPr txBox="1"/>
          <p:nvPr/>
        </p:nvSpPr>
        <p:spPr>
          <a:xfrm>
            <a:off x="6215244" y="6324682"/>
            <a:ext cx="358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2-μέθυλο προπάνιο (</a:t>
            </a:r>
            <a:r>
              <a:rPr lang="el-GR" dirty="0" err="1"/>
              <a:t>ισοβουτάνιο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725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1C58B4-C3D6-BF27-7A73-98E16D2D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Ισομέρια</a:t>
            </a:r>
            <a:r>
              <a:rPr lang="el-GR" dirty="0"/>
              <a:t> </a:t>
            </a:r>
            <a:r>
              <a:rPr lang="el-GR" dirty="0" err="1"/>
              <a:t>αλκανίων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9C49B0-C9BE-2544-1A1E-C697F8070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477282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Τα </a:t>
            </a:r>
            <a:r>
              <a:rPr lang="el-GR" sz="1800" b="0" i="0" u="none" strike="noStrike" baseline="0" dirty="0" err="1"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latin typeface="TimesNewRomanPSMT"/>
              </a:rPr>
              <a:t>, αλλά και κάθε οργανική ένωση, μπορεί να </a:t>
            </a:r>
            <a:r>
              <a:rPr lang="el-GR" sz="1800" b="0" i="0" u="none" strike="noStrike" baseline="0" dirty="0" err="1">
                <a:latin typeface="TimesNewRomanPSMT"/>
              </a:rPr>
              <a:t>περιγραφεί</a:t>
            </a:r>
            <a:r>
              <a:rPr lang="el-GR" sz="1800" b="0" i="0" u="none" strike="noStrike" baseline="0" dirty="0">
                <a:latin typeface="TimesNewRomanPSMT"/>
              </a:rPr>
              <a:t> από τον </a:t>
            </a:r>
            <a:r>
              <a:rPr lang="el-GR" sz="1800" b="1" i="0" u="none" strike="noStrike" baseline="0" dirty="0">
                <a:latin typeface="TimesNewRomanPS-BoldMT"/>
              </a:rPr>
              <a:t>μοριακό τύπο</a:t>
            </a:r>
            <a:r>
              <a:rPr lang="el-GR" sz="1800" b="0" i="0" u="none" strike="noStrike" baseline="0" dirty="0">
                <a:latin typeface="TimesNewRomanPSMT"/>
              </a:rPr>
              <a:t>, που δείχνει την αναλογία των ατόμων στο μόριο και από τον </a:t>
            </a:r>
            <a:r>
              <a:rPr lang="el-GR" sz="1800" b="1" i="0" u="none" strike="noStrike" baseline="0" dirty="0">
                <a:latin typeface="TimesNewRomanPS-BoldMT"/>
              </a:rPr>
              <a:t>συντακτικό τύπο </a:t>
            </a:r>
            <a:r>
              <a:rPr lang="el-GR" sz="1800" b="0" i="0" u="none" strike="noStrike" baseline="0" dirty="0">
                <a:latin typeface="TimesNewRomanPSMT"/>
              </a:rPr>
              <a:t>που δείχνει τον τρόπο που συνδέονται τα άτομα για να σχηματιστεί το μόριο.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Το προπάνιο έχει μοριακό τύπο C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H</a:t>
            </a:r>
            <a:r>
              <a:rPr lang="el-GR" sz="1800" b="1" i="0" u="none" strike="noStrike" baseline="-25000" dirty="0">
                <a:latin typeface="TimesNewRomanPS-BoldMT"/>
              </a:rPr>
              <a:t>8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και συντακτικό τύπο :</a:t>
            </a: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r>
              <a:rPr lang="el-GR" sz="1800" b="0" i="1" u="none" strike="noStrike" baseline="0" dirty="0">
                <a:latin typeface="TimesNewRomanPS-ItalicMT"/>
              </a:rPr>
              <a:t>Ενώσεις που έχουν τον ίδιο μοριακό τύπο αλλά διαφορετικό συντακτικό τύπο ονομάζονται </a:t>
            </a:r>
            <a:r>
              <a:rPr lang="el-GR" sz="1800" b="1" i="0" u="none" strike="noStrike" baseline="0" dirty="0">
                <a:latin typeface="TimesNewRomanPS-BoldMT"/>
              </a:rPr>
              <a:t>συντακτικά ισομερή</a:t>
            </a:r>
            <a:r>
              <a:rPr lang="el-GR" sz="1800" b="0" i="0" u="none" strike="noStrike" baseline="0" dirty="0">
                <a:latin typeface="TimesNewRomanPSMT"/>
              </a:rPr>
              <a:t>. </a:t>
            </a:r>
          </a:p>
          <a:p>
            <a:pPr algn="l"/>
            <a:r>
              <a:rPr lang="el-GR" sz="1800" dirty="0">
                <a:latin typeface="TimesNewRomanPSMT"/>
              </a:rPr>
              <a:t>Δ</a:t>
            </a:r>
            <a:r>
              <a:rPr lang="el-GR" sz="1800" b="0" i="0" u="none" strike="noStrike" baseline="0" dirty="0">
                <a:latin typeface="TimesNewRomanPSMT"/>
              </a:rPr>
              <a:t>ύο ενώσεις που είναι συντακτικά ισόμερη αποτελούνται από το ίδιο είδος και αριθμό ατόμων αλλά τα άτομα συνδέονται με διαφορετικό τρόπο μεταξύ τους.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Στα </a:t>
            </a:r>
            <a:r>
              <a:rPr lang="el-GR" sz="1800" b="0" i="0" u="none" strike="noStrike" baseline="0" dirty="0" err="1"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latin typeface="TimesNewRomanPSMT"/>
              </a:rPr>
              <a:t> η συντακτική ισομέρεια προκύπτει από τον διαφορετικό τρόπο που συνδέονται τα άτομα του άνθρακα μεταξύ τους ώστε να προκύψει η ανθρακική αλυσίδα.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Στο μοριακό τύπο C</a:t>
            </a:r>
            <a:r>
              <a:rPr lang="el-GR" sz="1800" b="1" i="0" u="none" strike="noStrike" baseline="-25000" dirty="0">
                <a:latin typeface="TimesNewRomanPS-BoldMT"/>
              </a:rPr>
              <a:t>4</a:t>
            </a:r>
            <a:r>
              <a:rPr lang="el-GR" sz="1800" b="0" i="0" u="none" strike="noStrike" baseline="0" dirty="0">
                <a:latin typeface="TimesNewRomanPSMT"/>
              </a:rPr>
              <a:t>H</a:t>
            </a:r>
            <a:r>
              <a:rPr lang="el-GR" sz="1800" b="1" i="0" u="none" strike="noStrike" baseline="-25000" dirty="0">
                <a:latin typeface="TimesNewRomanPS-BoldMT"/>
              </a:rPr>
              <a:t>10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αντιστοιχούν δύο ενώσεις με διαφορετικό συντακτικό τύπο: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696028C-62DD-6003-8320-AB7AFF2D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04619"/>
            <a:ext cx="2762326" cy="115096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AB148EA-0063-4930-E51C-D4C777DB1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448" t="40318" r="44998" b="49548"/>
          <a:stretch/>
        </p:blipFill>
        <p:spPr>
          <a:xfrm>
            <a:off x="5900057" y="5755408"/>
            <a:ext cx="5050972" cy="9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1.50.05 PM.png">
            <a:extLst>
              <a:ext uri="{FF2B5EF4-FFF2-40B4-BE49-F238E27FC236}">
                <a16:creationId xmlns:a16="http://schemas.microsoft.com/office/drawing/2014/main" id="{CBF65DAD-DF93-EB23-973B-B4A8E7272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70" y="-69574"/>
            <a:ext cx="4183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6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575530-157A-79A8-D51C-F9814127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0" i="0" u="none" strike="noStrike" baseline="0">
                <a:latin typeface="TimesNewRomanPSMT"/>
              </a:rPr>
              <a:t>Να σχεδιαστούν τα πέντε ισομερή που αντιστοιχούν στον μοριακό τύπο C</a:t>
            </a:r>
            <a:r>
              <a:rPr lang="el-GR" sz="2200" b="1" i="0" u="none" strike="noStrike" baseline="-25000">
                <a:latin typeface="TimesNewRomanPS-BoldMT"/>
              </a:rPr>
              <a:t>6</a:t>
            </a:r>
            <a:r>
              <a:rPr lang="el-GR" sz="2200" b="0" i="0" u="none" strike="noStrike" baseline="0">
                <a:latin typeface="TimesNewRomanPSMT"/>
              </a:rPr>
              <a:t>H</a:t>
            </a:r>
            <a:r>
              <a:rPr lang="el-GR" sz="2200" b="1" i="0" u="none" strike="noStrike" baseline="-25000">
                <a:latin typeface="TimesNewRomanPS-BoldMT"/>
              </a:rPr>
              <a:t>14</a:t>
            </a:r>
            <a:r>
              <a:rPr lang="el-GR" sz="2200" b="0" i="0" u="none" strike="noStrike" baseline="0">
                <a:latin typeface="TimesNewRomanPSMT"/>
              </a:rPr>
              <a:t>.</a:t>
            </a:r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226278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82156549-1C86-B1B6-539D-59CBC6414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7" t="15080" r="46786" b="77936"/>
          <a:stretch/>
        </p:blipFill>
        <p:spPr>
          <a:xfrm>
            <a:off x="217714" y="604160"/>
            <a:ext cx="4495800" cy="66380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F820E8B-EE35-87A8-6B56-4DF241ED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1" t="27936" r="29197" b="58889"/>
          <a:stretch/>
        </p:blipFill>
        <p:spPr>
          <a:xfrm>
            <a:off x="4942114" y="451756"/>
            <a:ext cx="6852755" cy="113755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958F2D2-AA7C-6773-2411-38790EB4E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0" t="51587" r="18661" b="33968"/>
          <a:stretch/>
        </p:blipFill>
        <p:spPr>
          <a:xfrm>
            <a:off x="1714098" y="2340425"/>
            <a:ext cx="9051874" cy="127907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7643D95-B3F1-8AAC-E782-C4FC57ED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4" t="74921" r="32589" b="8571"/>
          <a:stretch/>
        </p:blipFill>
        <p:spPr>
          <a:xfrm>
            <a:off x="3192323" y="4582886"/>
            <a:ext cx="6365334" cy="14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C006505-E20E-C27C-853A-6BA66275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sz="5400" dirty="0"/>
              <a:t>Φυσικές ιδιότητες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1EDC3E-6E88-A678-41E9-A66A5FF46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9511"/>
            <a:ext cx="4167963" cy="4714572"/>
          </a:xfrm>
        </p:spPr>
        <p:txBody>
          <a:bodyPr anchor="t">
            <a:normAutofit/>
          </a:bodyPr>
          <a:lstStyle/>
          <a:p>
            <a:r>
              <a:rPr lang="el-GR" sz="1800" b="0" i="0" u="none" strike="noStrike" baseline="0" dirty="0">
                <a:latin typeface="TimesNewRomanPSMT"/>
              </a:rPr>
              <a:t>Οι φυσικές ιδιότητες των </a:t>
            </a:r>
            <a:r>
              <a:rPr lang="el-GR" sz="1800" b="0" i="0" u="none" strike="noStrike" baseline="0" dirty="0" err="1">
                <a:latin typeface="TimesNewRomanPSMT"/>
              </a:rPr>
              <a:t>αλκανίων</a:t>
            </a:r>
            <a:r>
              <a:rPr lang="el-GR" sz="1800" b="0" i="0" u="none" strike="noStrike" baseline="0" dirty="0">
                <a:latin typeface="TimesNewRomanPSMT"/>
              </a:rPr>
              <a:t>, όπως το σημείο τήξεως, το σημείο ζέσεως, η πυκνότητα, εξαρτώνται από το μοριακό τους βάρος, δηλαδή από τον αριθμό των ατόμων άνθρακα του μορίου. </a:t>
            </a:r>
          </a:p>
          <a:p>
            <a:r>
              <a:rPr lang="el-GR" sz="1800" b="0" i="0" u="none" strike="noStrike" baseline="0" dirty="0">
                <a:latin typeface="TimesNewRomanPSMT"/>
              </a:rPr>
              <a:t>Όσο αυξάνεται ο αριθμός των ατόμων άνθρακα (δηλαδή το μοριακό βάρος) ενός γραμμικού </a:t>
            </a:r>
            <a:r>
              <a:rPr lang="el-GR" sz="1800" b="0" i="0" u="none" strike="noStrike" baseline="0" dirty="0" err="1">
                <a:latin typeface="TimesNewRomanPSMT"/>
              </a:rPr>
              <a:t>αλκανίου</a:t>
            </a:r>
            <a:r>
              <a:rPr lang="el-GR" sz="1800" b="0" i="0" u="none" strike="noStrike" baseline="0" dirty="0">
                <a:latin typeface="TimesNewRomanPSMT"/>
              </a:rPr>
              <a:t> αυξάνονται με σταθερό ρυθμό και το σημείο τήξεως, το σημείο ζέσεως και η πυκνότητα.</a:t>
            </a:r>
            <a:endParaRPr lang="el-GR" sz="1800" dirty="0"/>
          </a:p>
        </p:txBody>
      </p:sp>
      <p:pic>
        <p:nvPicPr>
          <p:cNvPr id="4" name="Picture 1" descr="Screen Shot 2017-08-28 at 1.52.29 PM.png">
            <a:extLst>
              <a:ext uri="{FF2B5EF4-FFF2-40B4-BE49-F238E27FC236}">
                <a16:creationId xmlns:a16="http://schemas.microsoft.com/office/drawing/2014/main" id="{0C22D707-2B98-81FE-93A6-1888D9C3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41" y="530121"/>
            <a:ext cx="7970659" cy="59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14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990D3B-3344-0A0A-DF3E-8A7291F70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690577"/>
            <a:ext cx="11581860" cy="4475754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TimesNewRomanPSMT"/>
              </a:rPr>
              <a:t>Τα διακλαδισμένα </a:t>
            </a:r>
            <a:r>
              <a:rPr lang="el-GR" sz="1800" dirty="0" err="1">
                <a:latin typeface="TimesNewRomanPSMT"/>
              </a:rPr>
              <a:t>αλκάνια</a:t>
            </a:r>
            <a:r>
              <a:rPr lang="el-GR" sz="1800" dirty="0">
                <a:latin typeface="TimesNewRomanPSMT"/>
              </a:rPr>
              <a:t> έχουν μικρότερα σημεία ζέσεως και σημεία τήξεως από τα γραμμικά. Γενικά όσο περισσότερες είναι οι διακλαδώσεις τόσο μικρότερα είναι τα σημεία ζέσεως και σημεία τήξεως. </a:t>
            </a:r>
          </a:p>
          <a:p>
            <a:r>
              <a:rPr lang="el-GR" sz="1800" dirty="0">
                <a:latin typeface="TimesNewRomanPSMT"/>
              </a:rPr>
              <a:t>Το πεντάνιο δεν έχει διακλαδώσεις και βράζει στους 36,1 °C, το </a:t>
            </a:r>
            <a:r>
              <a:rPr lang="el-GR" sz="1800" dirty="0" err="1">
                <a:latin typeface="TimesNewRomanPSMT"/>
              </a:rPr>
              <a:t>ισοπεντάνιο</a:t>
            </a:r>
            <a:r>
              <a:rPr lang="el-GR" sz="1800" dirty="0">
                <a:latin typeface="TimesNewRomanPSMT"/>
              </a:rPr>
              <a:t> (2-μεθυλοβουτάνιο) έχει έναν </a:t>
            </a:r>
            <a:r>
              <a:rPr lang="el-GR" sz="1800" dirty="0" err="1">
                <a:latin typeface="TimesNewRomanPSMT"/>
              </a:rPr>
              <a:t>υποκαταστάτη</a:t>
            </a:r>
            <a:r>
              <a:rPr lang="el-GR" sz="1800" dirty="0">
                <a:latin typeface="TimesNewRomanPSMT"/>
              </a:rPr>
              <a:t> και βράζει στους 27,85 °C και το </a:t>
            </a:r>
            <a:r>
              <a:rPr lang="el-GR" sz="1800" dirty="0" err="1">
                <a:latin typeface="TimesNewRomanPSMT"/>
              </a:rPr>
              <a:t>νεοπεντάνιο</a:t>
            </a:r>
            <a:r>
              <a:rPr lang="el-GR" sz="1800" dirty="0">
                <a:latin typeface="TimesNewRomanPSMT"/>
              </a:rPr>
              <a:t> (2,2-διμεθυλοπροπάνιο) έχει δύο διακλαδώσεις και βράζει στους 9,5 °C. Το οκτάνιο βράζει στους 125,7 °C, ενώ το </a:t>
            </a:r>
            <a:r>
              <a:rPr lang="el-GR" sz="1800" dirty="0" err="1">
                <a:latin typeface="TimesNewRomanPSMT"/>
              </a:rPr>
              <a:t>ισοοκτάνιο</a:t>
            </a:r>
            <a:r>
              <a:rPr lang="el-GR" sz="1800" dirty="0">
                <a:latin typeface="TimesNewRomanPSMT"/>
              </a:rPr>
              <a:t> (2,2,4-τριμεθυλοπεντάνιο) βράζει στους 99,3 °C. </a:t>
            </a:r>
          </a:p>
          <a:p>
            <a:r>
              <a:rPr lang="el-GR" sz="1800" dirty="0">
                <a:latin typeface="TimesNewRomanPSMT"/>
              </a:rPr>
              <a:t>Τα </a:t>
            </a:r>
            <a:r>
              <a:rPr lang="el-GR" sz="1800" dirty="0" err="1">
                <a:latin typeface="TimesNewRomanPSMT"/>
              </a:rPr>
              <a:t>αλκάνια</a:t>
            </a:r>
            <a:r>
              <a:rPr lang="el-GR" sz="1800" dirty="0">
                <a:latin typeface="TimesNewRomanPSMT"/>
              </a:rPr>
              <a:t> διακλαδισμένης αλυσίδας έχουν χαμηλότερο σημείο βρασμού επειδή είναι πιο σφαιρικά από τα </a:t>
            </a:r>
            <a:r>
              <a:rPr lang="el-GR" sz="1800" dirty="0" err="1">
                <a:latin typeface="TimesNewRomanPSMT"/>
              </a:rPr>
              <a:t>αλκάνια</a:t>
            </a:r>
            <a:r>
              <a:rPr lang="el-GR" sz="1800" dirty="0">
                <a:latin typeface="TimesNewRomanPSMT"/>
              </a:rPr>
              <a:t> ευθείας αλυσίδας, έχουν μικρότερες επιφάνειες και κατά συνέπεια έχουν μικρότερες δυνάμεις διασποράς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Τα </a:t>
            </a:r>
            <a:r>
              <a:rPr lang="el-GR" sz="1800" b="0" i="0" u="none" strike="noStrike" baseline="0" dirty="0" err="1"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latin typeface="TimesNewRomanPSMT"/>
              </a:rPr>
              <a:t> είναι αδιάλυτα στο νερό. Για αυτόν τον λόγο χρησιμοποιούνται ως προστατευτικά μετάλλων για να αποτρέψουν την επαφή τους με το νερό εμποδίζοντας τη διάβρωσή τους.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Τα μήλα σχηματίζουν προστατευτικό στρώμα από το γραμμικό </a:t>
            </a:r>
            <a:r>
              <a:rPr lang="el-GR" sz="1800" b="0" i="0" u="none" strike="noStrike" baseline="0" dirty="0" err="1"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latin typeface="TimesNewRomanPSMT"/>
              </a:rPr>
              <a:t> C</a:t>
            </a:r>
            <a:r>
              <a:rPr lang="el-GR" sz="1800" b="1" i="0" u="none" strike="noStrike" baseline="-25000" dirty="0">
                <a:latin typeface="TimesNewRomanPS-BoldMT"/>
              </a:rPr>
              <a:t>27</a:t>
            </a:r>
            <a:r>
              <a:rPr lang="el-GR" sz="1800" b="0" i="0" u="none" strike="noStrike" baseline="0" dirty="0">
                <a:latin typeface="TimesNewRomanPSMT"/>
              </a:rPr>
              <a:t>H</a:t>
            </a:r>
            <a:r>
              <a:rPr lang="el-GR" sz="1800" b="1" i="0" u="none" strike="noStrike" baseline="-25000" dirty="0">
                <a:latin typeface="TimesNewRomanPS-BoldMT"/>
              </a:rPr>
              <a:t>56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για να αποτρέψουν την εξάτμιση του νερού.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Μίγμα </a:t>
            </a:r>
            <a:r>
              <a:rPr lang="el-GR" sz="1800" b="0" i="0" u="none" strike="noStrike" baseline="0" dirty="0" err="1">
                <a:latin typeface="TimesNewRomanPSMT"/>
              </a:rPr>
              <a:t>ημιστερεών</a:t>
            </a:r>
            <a:r>
              <a:rPr lang="el-GR" sz="1800" b="0" i="0" u="none" strike="noStrike" baseline="0" dirty="0">
                <a:latin typeface="TimesNewRomanPSMT"/>
              </a:rPr>
              <a:t> </a:t>
            </a:r>
            <a:r>
              <a:rPr lang="el-GR" sz="1800" b="0" i="0" u="none" strike="noStrike" baseline="0" dirty="0" err="1">
                <a:latin typeface="TimesNewRomanPSMT"/>
              </a:rPr>
              <a:t>αλκανίων</a:t>
            </a:r>
            <a:r>
              <a:rPr lang="el-GR" sz="1800" b="0" i="0" u="none" strike="noStrike" baseline="0" dirty="0">
                <a:latin typeface="TimesNewRomanPSMT"/>
              </a:rPr>
              <a:t> με μέγεθος C</a:t>
            </a:r>
            <a:r>
              <a:rPr lang="el-GR" sz="1800" b="1" i="0" u="none" strike="noStrike" baseline="-25000" dirty="0">
                <a:latin typeface="TimesNewRomanPS-BoldMT"/>
              </a:rPr>
              <a:t>25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έως C</a:t>
            </a:r>
            <a:r>
              <a:rPr lang="el-GR" sz="1800" b="1" i="0" u="none" strike="noStrike" baseline="-25000" dirty="0">
                <a:latin typeface="TimesNewRomanPS-BoldMT"/>
              </a:rPr>
              <a:t>30</a:t>
            </a:r>
            <a:r>
              <a:rPr lang="el-GR" sz="1800" b="0" i="0" u="none" strike="noStrike" baseline="0" dirty="0">
                <a:latin typeface="TimesNewRomanPSMT"/>
              </a:rPr>
              <a:t>, που είναι γνωστό με το εμπορικό όνομα </a:t>
            </a:r>
            <a:r>
              <a:rPr lang="el-GR" sz="1800" b="0" i="0" u="none" strike="noStrike" baseline="0" dirty="0" err="1">
                <a:latin typeface="TimesNewRomanPSMT"/>
              </a:rPr>
              <a:t>Vaseline</a:t>
            </a:r>
            <a:r>
              <a:rPr lang="el-GR" sz="1800" b="0" i="0" u="none" strike="noStrike" baseline="0" dirty="0">
                <a:latin typeface="TimesNewRomanPSMT"/>
              </a:rPr>
              <a:t>, χρησιμοποιείται ως προστατευτικό του δέρματος.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Τα </a:t>
            </a:r>
            <a:r>
              <a:rPr lang="el-GR" sz="1800" b="0" i="0" u="none" strike="noStrike" baseline="0" dirty="0" err="1"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latin typeface="TimesNewRomanPSMT"/>
              </a:rPr>
              <a:t> έχουν μικρότερη πυκνότητα από το νερό, για αυτό και επιπλέουν στο νερό.</a:t>
            </a: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501B064-0B4D-AFC5-744F-C16D6BE4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06" y="180752"/>
            <a:ext cx="5355194" cy="1189011"/>
          </a:xfrm>
        </p:spPr>
        <p:txBody>
          <a:bodyPr anchor="b">
            <a:normAutofit/>
          </a:bodyPr>
          <a:lstStyle/>
          <a:p>
            <a:r>
              <a:rPr lang="el-GR" sz="5400" dirty="0"/>
              <a:t>Φυσικές ιδιότητες</a:t>
            </a:r>
          </a:p>
        </p:txBody>
      </p:sp>
    </p:spTree>
    <p:extLst>
      <p:ext uri="{BB962C8B-B14F-4D97-AF65-F5344CB8AC3E}">
        <p14:creationId xmlns:p14="http://schemas.microsoft.com/office/powerpoint/2010/main" val="532791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C632B6-382B-F2B1-A0EF-D8010C3E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sz="4600" dirty="0"/>
              <a:t>Διαμόρφωση </a:t>
            </a:r>
            <a:r>
              <a:rPr lang="el-GR" sz="4600" dirty="0" err="1"/>
              <a:t>αλκανίων</a:t>
            </a:r>
            <a:endParaRPr lang="el-GR" sz="4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6AF7C2-D207-A7DF-1736-18A69C30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l-GR" sz="1700" b="0" i="0" u="none" strike="noStrike" baseline="0" dirty="0">
                <a:latin typeface="TimesNewRomanPSMT"/>
              </a:rPr>
              <a:t>Χαρακτηριστική ιδιότητα του απλού δεσμού C-C είναι η ελεύθερη περιστροφή του. Αυτό έχει ως αποτέλεσμα οι </a:t>
            </a:r>
            <a:r>
              <a:rPr lang="el-GR" sz="1700" b="0" i="0" u="none" strike="noStrike" baseline="0" dirty="0" err="1">
                <a:latin typeface="TimesNewRomanPSMT"/>
              </a:rPr>
              <a:t>υποκαταστάτες</a:t>
            </a:r>
            <a:r>
              <a:rPr lang="el-GR" sz="1700" b="0" i="0" u="none" strike="noStrike" baseline="0" dirty="0">
                <a:latin typeface="TimesNewRomanPSMT"/>
              </a:rPr>
              <a:t> δυο ατόμων C, τα οποία συνδέονται με απλό δεσμό, να αλλάζουν θέσεις στον χώρο. </a:t>
            </a:r>
          </a:p>
          <a:p>
            <a:r>
              <a:rPr lang="el-GR" sz="1700" b="0" i="0" u="none" strike="noStrike" baseline="0" dirty="0">
                <a:latin typeface="TimesNewRomanPSMT"/>
              </a:rPr>
              <a:t>Για το βουτάνιο οι ακραίες CH</a:t>
            </a:r>
            <a:r>
              <a:rPr lang="el-GR" sz="1700" b="0" i="0" u="none" strike="noStrike" baseline="-25000" dirty="0">
                <a:latin typeface="TimesNewRomanPSMT"/>
              </a:rPr>
              <a:t>3</a:t>
            </a:r>
            <a:r>
              <a:rPr lang="el-GR" sz="1700" b="0" i="0" u="none" strike="noStrike" baseline="0" dirty="0">
                <a:latin typeface="TimesNewRomanPSMT"/>
              </a:rPr>
              <a:t> μπορούν να αλλάζουν θέσεις στον χώρο λόγω περιστροφής του απλού δεσμού C-C, όπως συμβαίνει με την περιστροφή τιμονιού γύρω από τον άξονά του</a:t>
            </a:r>
            <a:endParaRPr lang="el-GR" sz="17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785C19C-0E87-839E-3B5D-730F1AAD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626" y="3429000"/>
            <a:ext cx="6903720" cy="3408165"/>
          </a:xfrm>
          <a:prstGeom prst="rect">
            <a:avLst/>
          </a:prstGeom>
        </p:spPr>
      </p:pic>
      <p:pic>
        <p:nvPicPr>
          <p:cNvPr id="4" name="Picture 1" descr="Screen Shot 2017-08-28 at 1.53.47 PM.png">
            <a:extLst>
              <a:ext uri="{FF2B5EF4-FFF2-40B4-BE49-F238E27FC236}">
                <a16:creationId xmlns:a16="http://schemas.microsoft.com/office/drawing/2014/main" id="{E2B62A72-8276-4DBD-465D-F79C6DC5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56" y="0"/>
            <a:ext cx="7740943" cy="340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65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creen Shot 2017-08-28 at 1.54.34 PM.png">
            <a:extLst>
              <a:ext uri="{FF2B5EF4-FFF2-40B4-BE49-F238E27FC236}">
                <a16:creationId xmlns:a16="http://schemas.microsoft.com/office/drawing/2014/main" id="{7E82BF7A-01F5-6520-7E4E-6B13A1AE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562"/>
            <a:ext cx="91440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99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E86F0-FD9C-106F-7069-DB5B3962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" y="574158"/>
            <a:ext cx="10854070" cy="5602805"/>
          </a:xfrm>
        </p:spPr>
        <p:txBody>
          <a:bodyPr>
            <a:normAutofit/>
          </a:bodyPr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Η ελεύθερη περιστροφή των απλών δεσμών C-C οδηγεί το </a:t>
            </a:r>
            <a:r>
              <a:rPr lang="el-GR" sz="1800" b="0" i="0" u="none" strike="noStrike" baseline="0" dirty="0" err="1"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latin typeface="TimesNewRomanPSMT"/>
              </a:rPr>
              <a:t> να αποκτά μεγάλο αριθμό διαμορφώσεων στον χώρο.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Επακόλουθο της ελεύθερης περιστροφής του απλού δεσμού C-C είναι η ελευθερία στον σχεδιασμό της δομής ενός </a:t>
            </a:r>
            <a:r>
              <a:rPr lang="el-GR" sz="1800" b="0" i="0" u="none" strike="noStrike" baseline="0" dirty="0" err="1">
                <a:latin typeface="TimesNewRomanPSMT"/>
              </a:rPr>
              <a:t>αλκανίου</a:t>
            </a:r>
            <a:r>
              <a:rPr lang="el-GR" sz="1800" b="0" i="0" u="none" strike="noStrike" baseline="0" dirty="0">
                <a:latin typeface="TimesNewRomanPSMT"/>
              </a:rPr>
              <a:t> και γενικότερα των οργανικών μορίων.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Για παράδειγμα το πεντάνιο συνηθίζεται να γράφεται ως ευθύγραμμο μόριο</a:t>
            </a: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TimesNewRomanPSMT"/>
              </a:rPr>
              <a:t>όμως λόγω της περιστροφής των δεσμών C-C μπορεί να σχεδιαστεί και ως</a:t>
            </a: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Οι δομές αυτές, καθώς και άλλες που μπορούν να σχεδιαστούν, αντιπροσωπεύουν τη δομή του πεντανίου.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Όλες έχουν συνεχόμενη αλυσίδα, όπως και η ευθύγραμμη δομή. Μπορούν να μετατραπούν στην ευθύγραμμη</a:t>
            </a: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TimesNewRomanPSMT"/>
              </a:rPr>
              <a:t>δομή αν «τεντωθεί» η ανθρακική αλυσίδα, όπως ακριβώς τεντώνεται ένα κουβάρι τραβώντας τα άκρα του νήματος.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57ECC0-9614-C615-153D-9AA1C24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822" y="1701198"/>
            <a:ext cx="3744686" cy="5325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36596D5-6FCF-D152-F186-D5A84C8F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7" y="2809982"/>
            <a:ext cx="11607485" cy="15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2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09061C-3212-FB6D-AF13-D198207F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/>
              <a:t>Διαμόρφωση </a:t>
            </a:r>
            <a:r>
              <a:rPr lang="el-GR" sz="4400" dirty="0" err="1"/>
              <a:t>αλκανίων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3EA4F9-7BB2-6FB7-A40B-9164B00DA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Αντίθετα η δομή</a:t>
            </a:r>
          </a:p>
          <a:p>
            <a:pPr marL="0" indent="0" algn="l">
              <a:buNone/>
            </a:pPr>
            <a:endParaRPr lang="el-GR" sz="1800" dirty="0">
              <a:latin typeface="TimesNewRomanPSMT"/>
            </a:endParaRPr>
          </a:p>
          <a:p>
            <a:pPr marL="0" indent="0" algn="l">
              <a:buNone/>
            </a:pPr>
            <a:endParaRPr lang="el-GR" sz="18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r>
              <a:rPr lang="el-GR" sz="1800" b="0" i="0" u="none" strike="noStrike" baseline="0" dirty="0">
                <a:latin typeface="TimesNewRomanPSMT"/>
              </a:rPr>
              <a:t>δεν αντιπροσωπεύει το πεντάνιο αφού η αλυσίδα δεν είναι συνεχόμενη.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Επίσης λόγω της ελεύθερης περιστροφής του δεσμού C-C έχουμε την ελευθερία να τοποθετήσουμε έναν </a:t>
            </a:r>
            <a:r>
              <a:rPr lang="el-GR" sz="1800" b="0" i="0" u="none" strike="noStrike" baseline="0" dirty="0" err="1">
                <a:latin typeface="TimesNewRomanPSMT"/>
              </a:rPr>
              <a:t>υποκαταστάτη</a:t>
            </a:r>
            <a:r>
              <a:rPr lang="el-GR" sz="1800" b="0" i="0" u="none" strike="noStrike" baseline="0" dirty="0">
                <a:latin typeface="TimesNewRomanPSMT"/>
              </a:rPr>
              <a:t> πάνω ή κάτω από την ανθρακική αλυσίδα.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3C615ED-BE3B-DE6D-3525-35D5252A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44" y="1554623"/>
            <a:ext cx="3960140" cy="113388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B1157B3-2ABB-CA2D-BFA9-828606BC3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69491"/>
            <a:ext cx="9628431" cy="18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91C937-7DC4-B0E7-FC80-0648FC45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4406DE-E992-5077-09C5-DA5B6B0B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8" y="1452895"/>
            <a:ext cx="11254902" cy="5524848"/>
          </a:xfrm>
        </p:spPr>
        <p:txBody>
          <a:bodyPr>
            <a:normAutofit/>
          </a:bodyPr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Τα </a:t>
            </a:r>
            <a:r>
              <a:rPr lang="el-GR" sz="1800" b="0" i="0" u="none" strike="noStrike" baseline="0" dirty="0" err="1"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latin typeface="TimesNewRomanPSMT"/>
              </a:rPr>
              <a:t> διακρίνονται στα </a:t>
            </a:r>
            <a:r>
              <a:rPr lang="el-GR" sz="1800" b="0" i="1" u="none" strike="noStrike" baseline="0" dirty="0">
                <a:latin typeface="TimesNewRomanPS-ItalicMT"/>
              </a:rPr>
              <a:t>γραμμικά </a:t>
            </a:r>
            <a:r>
              <a:rPr lang="el-GR" sz="1800" b="0" i="0" u="none" strike="noStrike" baseline="0" dirty="0">
                <a:latin typeface="TimesNewRomanPSMT"/>
              </a:rPr>
              <a:t>ή κανονικά, στα οποία τα άτομα του άνθρακα σχηματίζουν γραμμική αλυσίδα και στα </a:t>
            </a:r>
            <a:r>
              <a:rPr lang="el-GR" sz="1800" b="0" i="1" u="none" strike="noStrike" baseline="0" dirty="0">
                <a:latin typeface="TimesNewRomanPS-ItalicMT"/>
              </a:rPr>
              <a:t>διακλαδισμένα</a:t>
            </a:r>
            <a:r>
              <a:rPr lang="el-GR" sz="1800" b="0" i="0" u="none" strike="noStrike" baseline="0" dirty="0">
                <a:latin typeface="TimesNewRomanPSMT"/>
              </a:rPr>
              <a:t>, στα οποία η ανθρακική αλυσίδα έχει διακλάδωση:</a:t>
            </a: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b="0" i="0" u="none" strike="noStrike" baseline="0" dirty="0">
              <a:latin typeface="TimesNewRomanPSMT"/>
            </a:endParaRPr>
          </a:p>
          <a:p>
            <a:pPr algn="l"/>
            <a:endParaRPr lang="el-GR" sz="1800" dirty="0">
              <a:latin typeface="TimesNewRomanPSMT"/>
            </a:endParaRPr>
          </a:p>
          <a:p>
            <a:pPr algn="l"/>
            <a:endParaRPr lang="el-GR" sz="1800" b="0" i="0" u="none" strike="noStrike" baseline="0" dirty="0">
              <a:latin typeface="TimesNewRomanPSMT"/>
            </a:endParaRP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Κάθε άτομο άνθρακα ενός </a:t>
            </a:r>
            <a:r>
              <a:rPr lang="el-GR" sz="1800" b="0" i="0" u="none" strike="noStrike" baseline="0" dirty="0" err="1">
                <a:latin typeface="TimesNewRomanPSMT"/>
              </a:rPr>
              <a:t>αλκανίου</a:t>
            </a:r>
            <a:r>
              <a:rPr lang="el-GR" sz="1800" b="0" i="0" u="none" strike="noStrike" baseline="0" dirty="0">
                <a:latin typeface="TimesNewRomanPSMT"/>
              </a:rPr>
              <a:t> χαρακτηρίζεται ως </a:t>
            </a:r>
            <a:r>
              <a:rPr lang="el-GR" sz="1800" b="0" i="1" u="none" strike="noStrike" baseline="0" dirty="0" err="1">
                <a:latin typeface="TimesNewRomanPS-ItalicMT"/>
              </a:rPr>
              <a:t>πρωτοταγές</a:t>
            </a:r>
            <a:r>
              <a:rPr lang="el-GR" sz="1800" b="0" i="0" u="none" strike="noStrike" baseline="0" dirty="0">
                <a:latin typeface="TimesNewRomanPSMT"/>
              </a:rPr>
              <a:t>, </a:t>
            </a:r>
            <a:r>
              <a:rPr lang="el-GR" sz="1800" b="0" i="1" u="none" strike="noStrike" baseline="0" dirty="0">
                <a:latin typeface="TimesNewRomanPS-ItalicMT"/>
              </a:rPr>
              <a:t>δευτεροταγές</a:t>
            </a:r>
            <a:r>
              <a:rPr lang="el-GR" sz="1800" b="0" i="0" u="none" strike="noStrike" baseline="0" dirty="0">
                <a:latin typeface="TimesNewRomanPSMT"/>
              </a:rPr>
              <a:t>, </a:t>
            </a:r>
            <a:r>
              <a:rPr lang="el-GR" sz="1800" b="0" i="1" u="none" strike="noStrike" baseline="0" dirty="0">
                <a:latin typeface="TimesNewRomanPS-ItalicMT"/>
              </a:rPr>
              <a:t>τριτοταγές </a:t>
            </a:r>
            <a:r>
              <a:rPr lang="el-GR" sz="1800" b="0" i="0" u="none" strike="noStrike" baseline="0" dirty="0">
                <a:latin typeface="TimesNewRomanPSMT"/>
              </a:rPr>
              <a:t>ή </a:t>
            </a:r>
            <a:r>
              <a:rPr lang="el-GR" sz="1800" b="0" i="1" u="none" strike="noStrike" baseline="0" dirty="0">
                <a:latin typeface="TimesNewRomanPS-ItalicMT"/>
              </a:rPr>
              <a:t>τεταρτοταγές</a:t>
            </a:r>
            <a:r>
              <a:rPr lang="el-GR" sz="1800" b="0" i="0" u="none" strike="noStrike" baseline="0" dirty="0">
                <a:latin typeface="TimesNewRomanPSMT"/>
              </a:rPr>
              <a:t>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Ένα άτομο άνθρακα χαρακτηρίζεται </a:t>
            </a:r>
            <a:r>
              <a:rPr lang="el-GR" sz="1800" b="0" i="0" u="none" strike="noStrike" baseline="0" dirty="0" err="1">
                <a:latin typeface="TimesNewRomanPSMT"/>
              </a:rPr>
              <a:t>πρωτοταγές</a:t>
            </a:r>
            <a:r>
              <a:rPr lang="el-GR" sz="1800" b="0" i="0" u="none" strike="noStrike" baseline="0" dirty="0">
                <a:latin typeface="TimesNewRomanPSMT"/>
              </a:rPr>
              <a:t> όταν συνδέεται με ένα άτομο άνθρακα, δευτεροταγές όταν συνδέεται με δύο, τριτοταγές όταν συνδέεται με τρία και τεταρτοταγές όταν συνδέεται με τέσσερα άλλα άτομα άνθρακα.</a:t>
            </a:r>
            <a:endParaRPr lang="el-GR" sz="2000" b="0" i="0" u="none" strike="noStrike" baseline="0" dirty="0">
              <a:latin typeface="TimesNewRomanPSMT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5C1DDC1-67EA-616F-5949-17189A1AB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6" t="65714" r="31965" b="22505"/>
          <a:stretch/>
        </p:blipFill>
        <p:spPr>
          <a:xfrm>
            <a:off x="2590800" y="2317535"/>
            <a:ext cx="5885692" cy="1111465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75C73320-C59A-87AC-3400-C2F75CFC7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446" y="5050441"/>
            <a:ext cx="9530366" cy="14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7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9B393D-A523-236C-9337-328514AE1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34"/>
            <a:ext cx="12201079" cy="4042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934132-BE56-9DD7-46CE-C66AED8C631B}"/>
              </a:ext>
            </a:extLst>
          </p:cNvPr>
          <p:cNvSpPr txBox="1"/>
          <p:nvPr/>
        </p:nvSpPr>
        <p:spPr>
          <a:xfrm>
            <a:off x="8100391" y="4591879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Εκλειπτική διαμόρφωση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0239C-AF14-2090-CE20-445E604B60DA}"/>
              </a:ext>
            </a:extLst>
          </p:cNvPr>
          <p:cNvSpPr txBox="1"/>
          <p:nvPr/>
        </p:nvSpPr>
        <p:spPr>
          <a:xfrm>
            <a:off x="954156" y="4591879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Διαβαθμισμένη διαμόρφωση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7394D-CEF8-6402-3BD1-E13129A74708}"/>
              </a:ext>
            </a:extLst>
          </p:cNvPr>
          <p:cNvSpPr txBox="1"/>
          <p:nvPr/>
        </p:nvSpPr>
        <p:spPr>
          <a:xfrm>
            <a:off x="113017" y="5116530"/>
            <a:ext cx="11794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Απολύτως ελεύθερη περιστροφή στο </a:t>
            </a:r>
            <a:r>
              <a:rPr lang="el-GR" dirty="0" err="1"/>
              <a:t>αιθάνιο</a:t>
            </a:r>
            <a:r>
              <a:rPr lang="el-GR" dirty="0"/>
              <a:t> δεν παρατηρείται. Υπάρχει ένα μικρό ενεργειακό φράγμα που παρεμποδίζει την ελεύθερη περιστροφή (12</a:t>
            </a:r>
            <a:r>
              <a:rPr lang="en-US" dirty="0"/>
              <a:t>kJ), </a:t>
            </a:r>
            <a:r>
              <a:rPr lang="el-GR" dirty="0"/>
              <a:t>με αποτέλεσμα κάποιες διαμορφώσεις να είναι σταθερότερες. Η επιπλέον ενέργεια που περιέχει το μόριο όταν βρίσκεται στην εκλειπτική διαμόρφωση ονομάζεται τάση στρέψης. Η διαβαθμισμένη διαμόρφωση </a:t>
            </a:r>
            <a:r>
              <a:rPr lang="el-GR" dirty="0" err="1"/>
              <a:t>ευννοείται</a:t>
            </a:r>
            <a:r>
              <a:rPr lang="el-GR" dirty="0"/>
              <a:t> λόγω αλληλεπιδράσεων μεταξύ των δεσμικών τροχιακών του ενός δεσμού και των </a:t>
            </a:r>
            <a:r>
              <a:rPr lang="el-GR" dirty="0" err="1"/>
              <a:t>αντιδεσμικών</a:t>
            </a:r>
            <a:r>
              <a:rPr lang="el-GR" dirty="0"/>
              <a:t> τροχιακών του άλλου δεσμού. </a:t>
            </a:r>
          </a:p>
        </p:txBody>
      </p:sp>
    </p:spTree>
    <p:extLst>
      <p:ext uri="{BB962C8B-B14F-4D97-AF65-F5344CB8AC3E}">
        <p14:creationId xmlns:p14="http://schemas.microsoft.com/office/powerpoint/2010/main" val="1706945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1.56.05 PM.png">
            <a:extLst>
              <a:ext uri="{FF2B5EF4-FFF2-40B4-BE49-F238E27FC236}">
                <a16:creationId xmlns:a16="http://schemas.microsoft.com/office/drawing/2014/main" id="{EECF851E-70A0-4894-D501-6A2677349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5" y="175418"/>
            <a:ext cx="7145338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95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creen Shot 2017-08-28 at 1.56.57 PM.png">
            <a:extLst>
              <a:ext uri="{FF2B5EF4-FFF2-40B4-BE49-F238E27FC236}">
                <a16:creationId xmlns:a16="http://schemas.microsoft.com/office/drawing/2014/main" id="{6C45D6EB-289A-2A13-DB59-92889B95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179"/>
            <a:ext cx="12209561" cy="542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09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1DE721-69FF-F1E5-A41F-3D4AE0EFF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12126"/>
            <a:ext cx="9448800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466404-0F8C-437E-FB34-4D97E822FEC7}"/>
              </a:ext>
            </a:extLst>
          </p:cNvPr>
          <p:cNvSpPr txBox="1"/>
          <p:nvPr/>
        </p:nvSpPr>
        <p:spPr>
          <a:xfrm>
            <a:off x="7747871" y="287317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Εκλειπτική διαμόρφωση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7CBDC8-FC79-604B-1A16-CB156C44BF17}"/>
              </a:ext>
            </a:extLst>
          </p:cNvPr>
          <p:cNvSpPr txBox="1"/>
          <p:nvPr/>
        </p:nvSpPr>
        <p:spPr>
          <a:xfrm>
            <a:off x="2346537" y="2965508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Διαμόρφωση </a:t>
            </a:r>
            <a:r>
              <a:rPr lang="en-US" dirty="0"/>
              <a:t>anti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7E0843B-D33E-437B-E9CF-1B1D75AA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60" y="3334840"/>
            <a:ext cx="8753475" cy="285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C1109-519F-7795-647D-B1F17714A5FE}"/>
              </a:ext>
            </a:extLst>
          </p:cNvPr>
          <p:cNvSpPr txBox="1"/>
          <p:nvPr/>
        </p:nvSpPr>
        <p:spPr>
          <a:xfrm>
            <a:off x="2226835" y="6284673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Εκλειπτική διαμόρφωση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1C76-0DC9-52A5-76A3-0FB5CC275316}"/>
              </a:ext>
            </a:extLst>
          </p:cNvPr>
          <p:cNvSpPr txBox="1"/>
          <p:nvPr/>
        </p:nvSpPr>
        <p:spPr>
          <a:xfrm>
            <a:off x="7268364" y="6252858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Διαμόρφωση </a:t>
            </a:r>
            <a:r>
              <a:rPr lang="en-US" dirty="0"/>
              <a:t>Gauche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75986-6003-8A73-339A-71196DC9FDE5}"/>
              </a:ext>
            </a:extLst>
          </p:cNvPr>
          <p:cNvSpPr txBox="1"/>
          <p:nvPr/>
        </p:nvSpPr>
        <p:spPr>
          <a:xfrm>
            <a:off x="10048464" y="4084983"/>
            <a:ext cx="2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Στερεοχημική τάση: </a:t>
            </a:r>
            <a:r>
              <a:rPr lang="el-GR" dirty="0" err="1"/>
              <a:t>απωστική</a:t>
            </a:r>
            <a:r>
              <a:rPr lang="el-GR" dirty="0"/>
              <a:t> αλληλεπίδραση όταν πλησιάζουν πολύ τα άτομα. </a:t>
            </a:r>
          </a:p>
        </p:txBody>
      </p:sp>
    </p:spTree>
    <p:extLst>
      <p:ext uri="{BB962C8B-B14F-4D97-AF65-F5344CB8AC3E}">
        <p14:creationId xmlns:p14="http://schemas.microsoft.com/office/powerpoint/2010/main" val="234638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EC1109-519F-7795-647D-B1F17714A5FE}"/>
              </a:ext>
            </a:extLst>
          </p:cNvPr>
          <p:cNvSpPr txBox="1"/>
          <p:nvPr/>
        </p:nvSpPr>
        <p:spPr>
          <a:xfrm>
            <a:off x="7204081" y="4534918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Εκλειπτική διαμόρφωση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1C76-0DC9-52A5-76A3-0FB5CC275316}"/>
              </a:ext>
            </a:extLst>
          </p:cNvPr>
          <p:cNvSpPr txBox="1"/>
          <p:nvPr/>
        </p:nvSpPr>
        <p:spPr>
          <a:xfrm>
            <a:off x="2410579" y="4559615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Διαμόρφωση </a:t>
            </a:r>
            <a:r>
              <a:rPr lang="en-US" dirty="0"/>
              <a:t>Gauche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255A47-D196-AA6B-5FE6-B46C7533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818" y="681156"/>
            <a:ext cx="12280818" cy="38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25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8 at 1.58.07 PM.png">
            <a:extLst>
              <a:ext uri="{FF2B5EF4-FFF2-40B4-BE49-F238E27FC236}">
                <a16:creationId xmlns:a16="http://schemas.microsoft.com/office/drawing/2014/main" id="{2DE1218A-629D-2B97-7CB7-6588C454A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" y="0"/>
            <a:ext cx="11614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41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05DBDD-A5E0-CEF4-AB78-08ACD515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Κυκλοαλκάνια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36489E-D750-12A6-BCEC-47767C7C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i="1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Κυκλικά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αλκάνια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</a:t>
            </a:r>
            <a:r>
              <a:rPr lang="el-GR" sz="1800" i="1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κυκλοαλκάνια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αλκάνια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στα οποία η ανθρακική αλυσίδα σχηματίζει δακτύλιο και περιγράφονται από τον γενικό τύπο C</a:t>
            </a:r>
            <a:r>
              <a:rPr lang="el-GR" sz="1800" b="1" kern="100" baseline="-250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el-GR" sz="1800" b="1" kern="100" baseline="-250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2ν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με v≥3. Το πιο απλό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κυκλοαλκάνιο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 το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κυκλοπροπάνιο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και προκύπτει από τον παραπάνω τύπο όταν v=3, ενώ για ν=4 λαμβάνεται το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κυκλοβουτάνιο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Τα </a:t>
            </a:r>
            <a:r>
              <a:rPr lang="el-GR" sz="1800" kern="1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κυκλοαλκάνια</a:t>
            </a:r>
            <a:r>
              <a:rPr lang="el-GR" sz="1800" kern="1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συνήθως απεικονίζονται με σκελετικές δομές.</a:t>
            </a:r>
          </a:p>
          <a:p>
            <a:endParaRPr lang="el-GR" dirty="0"/>
          </a:p>
        </p:txBody>
      </p:sp>
      <p:pic>
        <p:nvPicPr>
          <p:cNvPr id="4" name="Picture 1647">
            <a:extLst>
              <a:ext uri="{FF2B5EF4-FFF2-40B4-BE49-F238E27FC236}">
                <a16:creationId xmlns:a16="http://schemas.microsoft.com/office/drawing/2014/main" id="{CB8AFC33-EAF1-A5B3-BC12-567462C25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9716" y="2855495"/>
            <a:ext cx="10052567" cy="40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9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95EF88-2F5B-33D8-918C-AA9801D3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</a:t>
            </a:r>
            <a:r>
              <a:rPr lang="el-GR" dirty="0" err="1"/>
              <a:t>κυκλοαλκανίων</a:t>
            </a:r>
            <a:endParaRPr lang="el-GR" dirty="0"/>
          </a:p>
        </p:txBody>
      </p:sp>
      <p:pic>
        <p:nvPicPr>
          <p:cNvPr id="1025" name="Picture 1676">
            <a:extLst>
              <a:ext uri="{FF2B5EF4-FFF2-40B4-BE49-F238E27FC236}">
                <a16:creationId xmlns:a16="http://schemas.microsoft.com/office/drawing/2014/main" id="{15934727-A91F-894F-3CC5-A93CDAE42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4" y="3547000"/>
            <a:ext cx="83661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631D0A1A-0152-B8E8-0A24-76A4413BD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22040"/>
            <a:ext cx="112221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Τα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κυκλοαλκάνια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ονομάζονται από το όνομα του αντίστοιχου γραμμικού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αλκανίου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με την προσθήκη του προθέματος </a:t>
            </a:r>
            <a:r>
              <a:rPr kumimoji="0" lang="el-GR" altLang="el-GR" sz="2000" b="0" i="1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κυκλο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πριν από το όνομα.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2C3779-CE11-77CE-F08F-86F597BB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61808"/>
            <a:ext cx="11450782" cy="9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000" dirty="0">
                <a:solidFill>
                  <a:srgbClr val="181717"/>
                </a:solidFill>
              </a:rPr>
              <a:t>Αν στον δακτύλιο υπάρχει </a:t>
            </a:r>
            <a:r>
              <a:rPr lang="el-GR" altLang="el-GR" sz="2000" dirty="0" err="1">
                <a:solidFill>
                  <a:srgbClr val="181717"/>
                </a:solidFill>
              </a:rPr>
              <a:t>υποκαταστάτης</a:t>
            </a:r>
            <a:r>
              <a:rPr lang="el-GR" altLang="el-GR" sz="2000" dirty="0">
                <a:solidFill>
                  <a:srgbClr val="181717"/>
                </a:solidFill>
              </a:rPr>
              <a:t>, πριν από το όνομα του </a:t>
            </a:r>
            <a:r>
              <a:rPr lang="el-GR" altLang="el-GR" sz="2000" dirty="0" err="1">
                <a:solidFill>
                  <a:srgbClr val="181717"/>
                </a:solidFill>
              </a:rPr>
              <a:t>κυκλοαλκανίου</a:t>
            </a:r>
            <a:r>
              <a:rPr lang="el-GR" altLang="el-GR" sz="2000" dirty="0">
                <a:solidFill>
                  <a:srgbClr val="181717"/>
                </a:solidFill>
              </a:rPr>
              <a:t> γράφεται το όνομα του </a:t>
            </a:r>
            <a:r>
              <a:rPr lang="el-GR" altLang="el-GR" sz="2000" dirty="0" err="1">
                <a:solidFill>
                  <a:srgbClr val="181717"/>
                </a:solidFill>
              </a:rPr>
              <a:t>υποκαταστάτη</a:t>
            </a:r>
            <a:r>
              <a:rPr lang="el-GR" altLang="el-GR" sz="2000" dirty="0">
                <a:solidFill>
                  <a:srgbClr val="181717"/>
                </a:solidFill>
              </a:rPr>
              <a:t>.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83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F0E9229-7633-38E1-C06B-C23C307E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04845"/>
            <a:ext cx="11925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Αν υπάρχουν δύο ή περισσότεροι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υποκαταστάτες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αριθμούνται οι C του δακτυλίου. Η αρίθμηση αρχίζει από εκείνον τον C ώστε το άθροισμα θέσεων των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υποκαταστατών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να είναι το μικρότερο δυνατό.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1684">
            <a:extLst>
              <a:ext uri="{FF2B5EF4-FFF2-40B4-BE49-F238E27FC236}">
                <a16:creationId xmlns:a16="http://schemas.microsoft.com/office/drawing/2014/main" id="{5E86C6C7-A69F-5EF7-9539-1F9C2E20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142"/>
            <a:ext cx="12171310" cy="28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ADA1F-2783-F559-5C55-C269E3DACEB1}"/>
              </a:ext>
            </a:extLst>
          </p:cNvPr>
          <p:cNvSpPr txBox="1"/>
          <p:nvPr/>
        </p:nvSpPr>
        <p:spPr>
          <a:xfrm>
            <a:off x="3265398" y="4422653"/>
            <a:ext cx="6132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ένωση ονομάζεται 2-</a:t>
            </a:r>
            <a:r>
              <a:rPr lang="el-G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αιθυλο</a:t>
            </a:r>
            <a:r>
              <a:rPr lang="el-GR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-1,4-</a:t>
            </a: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</a:t>
            </a:r>
            <a:r>
              <a:rPr lang="el-G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μεθυλο</a:t>
            </a:r>
            <a:r>
              <a:rPr lang="el-GR" sz="1800" i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</a:t>
            </a:r>
            <a:r>
              <a:rPr lang="el-GR" sz="18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εξάνιο.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14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F0E9229-7633-38E1-C06B-C23C307E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04845"/>
            <a:ext cx="11925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Αν υπάρχουν δύο </a:t>
            </a:r>
            <a:r>
              <a:rPr kumimoji="0" lang="el-GR" altLang="el-GR" sz="2000" b="0" i="0" u="none" strike="noStrike" cap="none" normalizeH="0" baseline="0" dirty="0" err="1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υποκαταστάτες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που θα μπορούσαν να λάβουν την ίδια αρίθμηση, αριθμούνται με αλφαβητική σειρ</a:t>
            </a:r>
            <a:r>
              <a:rPr lang="el-GR" altLang="el-GR" sz="2000" dirty="0">
                <a:solidFill>
                  <a:srgbClr val="181717"/>
                </a:solidFill>
                <a:ea typeface="Times New Roman" panose="02020603050405020304" pitchFamily="18" charset="0"/>
              </a:rPr>
              <a:t>ά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E833D2-6FB1-EE3B-ABD9-216F540AF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704"/>
            <a:ext cx="12192000" cy="31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A22379-3975-65CA-80D0-3BF80F85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</a:t>
            </a:r>
            <a:r>
              <a:rPr lang="el-GR" dirty="0" err="1"/>
              <a:t>αλκανίων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8B34C8-0B38-6F48-039C-E54D85ED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446028"/>
            <a:ext cx="10747744" cy="4730935"/>
          </a:xfrm>
        </p:spPr>
        <p:txBody>
          <a:bodyPr/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Η ονομασία γενικότερα των οργανικών ενώσεων γίνεται με βάση τους κανόνες που έχει θεσπίσει η </a:t>
            </a:r>
            <a:r>
              <a:rPr lang="el-GR" sz="1800" b="0" i="1" u="none" strike="noStrike" baseline="0" dirty="0">
                <a:latin typeface="TimesNewRomanPS-ItalicMT"/>
              </a:rPr>
              <a:t>International  Union of </a:t>
            </a:r>
            <a:r>
              <a:rPr lang="el-GR" sz="1800" b="0" i="1" u="none" strike="noStrike" baseline="0" dirty="0" err="1">
                <a:latin typeface="TimesNewRomanPS-ItalicMT"/>
              </a:rPr>
              <a:t>Pure</a:t>
            </a:r>
            <a:r>
              <a:rPr lang="el-GR" sz="1800" b="0" i="1" u="none" strike="noStrike" baseline="0" dirty="0">
                <a:latin typeface="TimesNewRomanPS-ItalicMT"/>
              </a:rPr>
              <a:t> and </a:t>
            </a:r>
            <a:r>
              <a:rPr lang="el-GR" sz="1800" b="0" i="1" u="none" strike="noStrike" baseline="0" dirty="0" err="1">
                <a:latin typeface="TimesNewRomanPS-ItalicMT"/>
              </a:rPr>
              <a:t>Applied</a:t>
            </a:r>
            <a:r>
              <a:rPr lang="el-GR" sz="1800" b="0" i="1" u="none" strike="noStrike" baseline="0" dirty="0">
                <a:latin typeface="TimesNewRomanPS-ItalicMT"/>
              </a:rPr>
              <a:t> </a:t>
            </a:r>
            <a:r>
              <a:rPr lang="el-GR" sz="1800" b="0" i="1" u="none" strike="noStrike" baseline="0" dirty="0" err="1">
                <a:latin typeface="TimesNewRomanPS-ItalicMT"/>
              </a:rPr>
              <a:t>Chemistry</a:t>
            </a:r>
            <a:r>
              <a:rPr lang="el-GR" sz="1800" b="0" i="1" u="none" strike="noStrike" baseline="0" dirty="0">
                <a:latin typeface="TimesNewRomanPS-Italic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(IUPAC). Σύμφωνα με αυτούς τους κανόνες το όνομα των οργανικών ενώσεων αποτελείται από τρία μέρη.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Το πρώτο (πρόθεμα Α) δείχνει </a:t>
            </a:r>
            <a:r>
              <a:rPr lang="el-GR" sz="1800" b="0" i="1" u="none" strike="noStrike" baseline="0" dirty="0">
                <a:latin typeface="TimesNewRomanPS-ItalicMT"/>
              </a:rPr>
              <a:t>τον αριθμό των ατόμων άνθρακα που αποτελούν την κύρια αλυσίδα της ένωσης</a:t>
            </a:r>
            <a:r>
              <a:rPr lang="el-GR" sz="1800" b="0" i="0" u="none" strike="noStrike" baseline="0" dirty="0">
                <a:latin typeface="TimesNewRomanPSMT"/>
              </a:rPr>
              <a:t>, η δεύτερη (συλλαβή Β) </a:t>
            </a:r>
            <a:r>
              <a:rPr lang="el-GR" sz="1800" b="0" i="1" u="none" strike="noStrike" baseline="0" dirty="0">
                <a:latin typeface="TimesNewRomanPS-ItalicMT"/>
              </a:rPr>
              <a:t>δείχνει το είδος του δεσμού (απλοί, διπλοί ή τριπλοί δεσμοί) μεταξύ των ατόμων άνθρακα </a:t>
            </a:r>
            <a:r>
              <a:rPr lang="el-GR" sz="1800" b="0" i="0" u="none" strike="noStrike" baseline="0" dirty="0">
                <a:latin typeface="TimesNewRomanPSMT"/>
              </a:rPr>
              <a:t>και τέλος το τρίτο μέρος (κατάληξη) </a:t>
            </a:r>
            <a:r>
              <a:rPr lang="el-GR" sz="1800" b="0" i="1" u="none" strike="noStrike" baseline="0" dirty="0">
                <a:latin typeface="TimesNewRomanPS-ItalicMT"/>
              </a:rPr>
              <a:t>δείχνει την ομόλογη σειρά που ανήκει η οργανική ένωση (δηλαδή τη λειτουργική ομάδα που έχει)</a:t>
            </a:r>
            <a:r>
              <a:rPr lang="el-GR" sz="1800" b="0" i="0" u="none" strike="noStrike" baseline="0" dirty="0">
                <a:latin typeface="TimesNewRomanPSMT"/>
              </a:rPr>
              <a:t>. Δηλαδή το όνομα των οργανικών ενώσεων έχει τη μορφή: </a:t>
            </a:r>
            <a:r>
              <a:rPr lang="el-GR" sz="1800" b="0" i="1" u="none" strike="noStrike" baseline="0" dirty="0">
                <a:solidFill>
                  <a:srgbClr val="FF0000"/>
                </a:solidFill>
                <a:latin typeface="TimesNewRomanPS-ItalicMT"/>
              </a:rPr>
              <a:t>Α-Β-κατάληξη</a:t>
            </a:r>
            <a:r>
              <a:rPr lang="el-GR" sz="1800" b="0" i="0" u="none" strike="noStrike" baseline="0" dirty="0">
                <a:solidFill>
                  <a:srgbClr val="FF0000"/>
                </a:solidFill>
                <a:latin typeface="TimesNewRomanPSMT"/>
              </a:rPr>
              <a:t>.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F44FBD-8DE0-5DCC-38B1-A8C406868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2" t="42224" r="28482" b="17460"/>
          <a:stretch/>
        </p:blipFill>
        <p:spPr>
          <a:xfrm>
            <a:off x="914400" y="3429000"/>
            <a:ext cx="6248400" cy="32062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9BF03A-FFA6-4E1E-E1B6-2CABC74AF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2" t="38254" r="44553" b="32223"/>
          <a:stretch/>
        </p:blipFill>
        <p:spPr>
          <a:xfrm>
            <a:off x="7326085" y="3704360"/>
            <a:ext cx="4737475" cy="27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6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DF17B7-E73B-4CCA-4704-55B45FCF03E5}"/>
              </a:ext>
            </a:extLst>
          </p:cNvPr>
          <p:cNvSpPr txBox="1"/>
          <p:nvPr/>
        </p:nvSpPr>
        <p:spPr>
          <a:xfrm>
            <a:off x="3687318" y="4133343"/>
            <a:ext cx="6097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όνομα του </a:t>
            </a:r>
            <a:r>
              <a:rPr lang="el-GR" sz="1800" b="1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κυκλοαλκανίου</a:t>
            </a: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είναι: </a:t>
            </a:r>
          </a:p>
          <a:p>
            <a:pPr marL="342900" indent="-342900">
              <a:buAutoNum type="arabicParenR"/>
            </a:pP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1,4-διαιθυλο-2-μεθυλοεξάνιο </a:t>
            </a:r>
          </a:p>
          <a:p>
            <a:pPr marL="342900" indent="-342900">
              <a:buAutoNum type="arabicParenR"/>
            </a:pP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1,4-διαιθυλο-3-μεθυλοκυκλοεξάνιο </a:t>
            </a:r>
          </a:p>
          <a:p>
            <a:pPr marL="342900" indent="-342900">
              <a:buAutoNum type="arabicParenR"/>
            </a:pP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1,4-διαιθυλο-2-μεθυλοκυκλοεξάνιο </a:t>
            </a:r>
          </a:p>
          <a:p>
            <a:pPr marL="342900" indent="-342900">
              <a:buAutoNum type="arabicParenR"/>
            </a:pP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1,4-διαιθυλο-5-μεθυλοκυκλοεξάνιο ή </a:t>
            </a:r>
          </a:p>
          <a:p>
            <a:pPr marL="342900" indent="-342900">
              <a:buAutoNum type="arabicParenR"/>
            </a:pPr>
            <a:r>
              <a:rPr lang="el-GR" sz="1800" b="1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2,5-διαιθυλο-1-μεθυλοκυκλοεξάνιο; </a:t>
            </a:r>
            <a:endParaRPr lang="el-GR" dirty="0"/>
          </a:p>
        </p:txBody>
      </p:sp>
      <p:pic>
        <p:nvPicPr>
          <p:cNvPr id="6" name="Picture 1749">
            <a:extLst>
              <a:ext uri="{FF2B5EF4-FFF2-40B4-BE49-F238E27FC236}">
                <a16:creationId xmlns:a16="http://schemas.microsoft.com/office/drawing/2014/main" id="{4EBA7EED-B9E5-4DD7-CAB6-707F4F0306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71536" y="818146"/>
            <a:ext cx="6097655" cy="27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2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39A163EB-2EFC-399E-863C-6E90EC2A4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28906"/>
            <a:ext cx="12192001" cy="47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9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02C9A1-DA26-FDAE-C32D-557FD23E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3811"/>
            <a:ext cx="12171834" cy="21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3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2DEA166-950E-A1A4-7FAC-DC083B36F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0"/>
            <a:ext cx="719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58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B3647E0-5740-B441-7702-B277F133F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4"/>
            <a:ext cx="11906317" cy="34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06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A74AF21B-E92F-BB85-9B63-6AACD385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163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16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8A533C6-6F29-93C9-21E0-CAED18A8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841"/>
            <a:ext cx="12214956" cy="545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566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72FAB108-29C4-F712-0AB3-D3DF6F7B07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1" y="1"/>
            <a:ext cx="6156325" cy="188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l-GR" sz="1000" b="1"/>
              <a:t>John McMurry, </a:t>
            </a:r>
            <a:r>
              <a:rPr lang="el-GR" altLang="el-GR" sz="1000" b="1" i="1"/>
              <a:t>ΟΡΓΑΝΙΚΗ ΧΗΜΕΙΑ</a:t>
            </a:r>
            <a:r>
              <a:rPr lang="en-US" altLang="el-GR" sz="1000" b="1"/>
              <a:t>, ΠΕΚ 20</a:t>
            </a:r>
            <a:r>
              <a:rPr lang="el-GR" altLang="el-GR" sz="1000" b="1"/>
              <a:t>16</a:t>
            </a:r>
            <a:r>
              <a:rPr lang="en-US" altLang="el-GR" sz="1000" b="1"/>
              <a:t>, </a:t>
            </a:r>
            <a:r>
              <a:rPr lang="en-US" altLang="el-GR" sz="1000" b="1">
                <a:solidFill>
                  <a:srgbClr val="3366FF"/>
                </a:solidFill>
              </a:rPr>
              <a:t>www.cup.gr</a:t>
            </a:r>
            <a:endParaRPr lang="en-US" altLang="el-GR"/>
          </a:p>
        </p:txBody>
      </p:sp>
      <p:pic>
        <p:nvPicPr>
          <p:cNvPr id="45058" name="Picture 1" descr="Screen Shot 2017-08-28 at 2.16.54 PM.png">
            <a:extLst>
              <a:ext uri="{FF2B5EF4-FFF2-40B4-BE49-F238E27FC236}">
                <a16:creationId xmlns:a16="http://schemas.microsoft.com/office/drawing/2014/main" id="{4DC2ADE5-DA12-CFE7-5485-78CA625D1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727"/>
            <a:ext cx="12199751" cy="508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5093064E-E2C3-F46A-880B-8E8CBAD10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1" y="1"/>
            <a:ext cx="6156325" cy="188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l-GR" sz="1000" b="1"/>
              <a:t>John McMurry, </a:t>
            </a:r>
            <a:r>
              <a:rPr lang="el-GR" altLang="el-GR" sz="1000" b="1" i="1"/>
              <a:t>ΟΡΓΑΝΙΚΗ ΧΗΜΕΙΑ</a:t>
            </a:r>
            <a:r>
              <a:rPr lang="en-US" altLang="el-GR" sz="1000" b="1"/>
              <a:t>, ΠΕΚ 20</a:t>
            </a:r>
            <a:r>
              <a:rPr lang="el-GR" altLang="el-GR" sz="1000" b="1"/>
              <a:t>16</a:t>
            </a:r>
            <a:r>
              <a:rPr lang="en-US" altLang="el-GR" sz="1000" b="1"/>
              <a:t>, </a:t>
            </a:r>
            <a:r>
              <a:rPr lang="en-US" altLang="el-GR" sz="1000" b="1">
                <a:solidFill>
                  <a:srgbClr val="3366FF"/>
                </a:solidFill>
              </a:rPr>
              <a:t>www.cup.gr</a:t>
            </a:r>
            <a:endParaRPr lang="en-US" altLang="el-GR"/>
          </a:p>
        </p:txBody>
      </p:sp>
      <p:pic>
        <p:nvPicPr>
          <p:cNvPr id="47106" name="Picture 1" descr="Screen Shot 2017-08-28 at 2.17.11 PM.png">
            <a:extLst>
              <a:ext uri="{FF2B5EF4-FFF2-40B4-BE49-F238E27FC236}">
                <a16:creationId xmlns:a16="http://schemas.microsoft.com/office/drawing/2014/main" id="{398FA111-D7C7-2030-6602-FF821E47A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294"/>
            <a:ext cx="11951368" cy="54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410C4B-F642-9754-E2CA-EB407549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5B076B-4691-6536-B06B-6C28DE73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Spiliopoulos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I., Vakros, I., &amp;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Xaplanteri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 (2015). </a:t>
            </a:r>
            <a:r>
              <a:rPr lang="el-GR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Χημεία</a:t>
            </a:r>
            <a:r>
              <a:rPr lang="el-GR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/>
              <a:t>2)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Chamilakis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(2015). </a:t>
            </a:r>
            <a:r>
              <a:rPr lang="en-US" b="0" i="1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Organic Chemistry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[Undergraduate textbook].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Kallipos</a:t>
            </a:r>
            <a:r>
              <a:rPr 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Academic Editions. </a:t>
            </a:r>
            <a:endParaRPr lang="el-GR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3) ΟΡΓΑΝΙΚΗ ΧΗΜΕΙΑ, </a:t>
            </a:r>
            <a:r>
              <a:rPr lang="en-US" dirty="0">
                <a:highlight>
                  <a:srgbClr val="FFFFFF"/>
                </a:highlight>
                <a:latin typeface="Arial" panose="020B0604020202020204" pitchFamily="34" charset="0"/>
              </a:rPr>
              <a:t>JOHN </a:t>
            </a:r>
            <a:r>
              <a:rPr lang="en-US" dirty="0" err="1">
                <a:highlight>
                  <a:srgbClr val="FFFFFF"/>
                </a:highlight>
                <a:latin typeface="Arial" panose="020B0604020202020204" pitchFamily="34" charset="0"/>
              </a:rPr>
              <a:t>McMURRY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Μετάφραση της 9ης αμερικανικής έκδοσης. Επιμέλεια: Ιουλία </a:t>
            </a:r>
            <a:r>
              <a:rPr lang="el-GR" dirty="0" err="1">
                <a:highlight>
                  <a:srgbClr val="FFFFFF"/>
                </a:highlight>
                <a:latin typeface="Arial" panose="020B0604020202020204" pitchFamily="34" charset="0"/>
              </a:rPr>
              <a:t>Σμόνου</a:t>
            </a:r>
            <a:r>
              <a:rPr lang="el-GR" dirty="0">
                <a:highlight>
                  <a:srgbClr val="FFFFFF"/>
                </a:highlight>
                <a:latin typeface="Arial" panose="020B0604020202020204" pitchFamily="34" charset="0"/>
              </a:rPr>
              <a:t>, Μανώλης Στρατάκης,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855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91394A-7EEF-A78C-05D4-6327B832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365125"/>
            <a:ext cx="10515600" cy="4351338"/>
          </a:xfrm>
        </p:spPr>
        <p:txBody>
          <a:bodyPr/>
          <a:lstStyle/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Τα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είναι υδρογονάνθρακες στους οποίους τα άτομα άνθρακα συνδέονται αποκλειστικά με απλούς ομοιοπολικούς δεσμούς C-C, οπότε με βάση τους </a:t>
            </a:r>
            <a:r>
              <a:rPr lang="el-GR" sz="1800" dirty="0">
                <a:solidFill>
                  <a:srgbClr val="000000"/>
                </a:solidFill>
                <a:latin typeface="TimesNewRomanPSMT"/>
              </a:rPr>
              <a:t>π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ίνακες η συλλαβή Β είναι πάντα και η κατάληξη είναι πάντα -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 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Το πρόθεμα Α εξαρτάται από τον αριθμό ατόμων άνθρακα που έχει το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 Έτσι το όνομα των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αλκανίων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έχει τη μορφή: </a:t>
            </a:r>
            <a:r>
              <a:rPr lang="el-GR" sz="1800" b="0" i="1" u="none" strike="noStrike" baseline="0" dirty="0">
                <a:solidFill>
                  <a:srgbClr val="FF0000"/>
                </a:solidFill>
                <a:latin typeface="TimesNewRomanPS-ItalicMT"/>
              </a:rPr>
              <a:t>πρόθεμα Α-αν-</a:t>
            </a:r>
            <a:r>
              <a:rPr lang="el-GR" sz="1800" b="0" i="1" u="none" strike="noStrike" baseline="0" dirty="0" err="1">
                <a:solidFill>
                  <a:srgbClr val="FF0000"/>
                </a:solidFill>
                <a:latin typeface="TimesNewRomanPS-ItalicMT"/>
              </a:rPr>
              <a:t>ιο</a:t>
            </a:r>
            <a:r>
              <a:rPr lang="el-GR" sz="1800" b="0" i="0" u="none" strike="noStrike" baseline="0" dirty="0">
                <a:solidFill>
                  <a:srgbClr val="FF0000"/>
                </a:solidFill>
                <a:latin typeface="TimesNewRomanPSMT"/>
              </a:rPr>
              <a:t>.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Με βάση τα παραπάνω το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3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2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2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2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2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2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-CH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3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έχει επτά άτομα C, άρα το πρόθεμα Α είναι </a:t>
            </a:r>
            <a:r>
              <a:rPr lang="el-GR" sz="1800" b="0" i="0" u="none" strike="noStrike" baseline="0" dirty="0" err="1">
                <a:solidFill>
                  <a:srgbClr val="FF0000"/>
                </a:solidFill>
                <a:latin typeface="TimesNewRomanPSMT"/>
              </a:rPr>
              <a:t>επτ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, επομένως το όνομά του είναι </a:t>
            </a:r>
            <a:r>
              <a:rPr lang="el-GR" sz="1800" b="0" i="0" u="none" strike="noStrike" baseline="0" dirty="0" err="1">
                <a:solidFill>
                  <a:srgbClr val="FF0000"/>
                </a:solidFill>
                <a:latin typeface="TimesNewRomanPSMT"/>
              </a:rPr>
              <a:t>επτ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Στο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3</a:t>
            </a:r>
            <a:r>
              <a:rPr lang="el-GR" sz="1800" b="0" i="0" u="none" strike="noStrike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CH</a:t>
            </a:r>
            <a:r>
              <a:rPr lang="el-GR" sz="1800" b="1" i="0" u="none" strike="noStrike" baseline="-25000" dirty="0">
                <a:solidFill>
                  <a:srgbClr val="000000"/>
                </a:solidFill>
                <a:latin typeface="TimesNewRomanPS-BoldMT"/>
              </a:rPr>
              <a:t>3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TimesNewRomanPS-BoldMT"/>
              </a:rPr>
              <a:t>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που έχει δύο άτομα C, το πρόθεμα Α είναι </a:t>
            </a:r>
            <a:r>
              <a:rPr lang="el-GR" sz="1800" b="0" i="0" u="none" strike="noStrike" baseline="0" dirty="0" err="1">
                <a:solidFill>
                  <a:srgbClr val="FF0000"/>
                </a:solidFill>
                <a:latin typeface="TimesNewRomanPSMT"/>
              </a:rPr>
              <a:t>αιθ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, οπότε το όνομά του είναι </a:t>
            </a:r>
            <a:r>
              <a:rPr lang="el-GR" sz="1800" b="0" i="0" u="none" strike="noStrike" baseline="0" dirty="0" err="1">
                <a:solidFill>
                  <a:srgbClr val="FF0000"/>
                </a:solidFill>
                <a:latin typeface="TimesNewRomanPSMT"/>
              </a:rPr>
              <a:t>αιθ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7B6EF3F-116A-9FF1-9490-F42690A0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2" t="42224" r="28482" b="17460"/>
          <a:stretch/>
        </p:blipFill>
        <p:spPr>
          <a:xfrm>
            <a:off x="272143" y="2862104"/>
            <a:ext cx="7075714" cy="363077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5D0911-F888-A5AA-CB14-0BD7421B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2" t="38254" r="44553" b="32223"/>
          <a:stretch/>
        </p:blipFill>
        <p:spPr>
          <a:xfrm>
            <a:off x="7004547" y="3804625"/>
            <a:ext cx="5187453" cy="30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86F25-5426-3EA4-B46E-D6B5B018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Αλκυλομάδες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ACAAD9-19E7-3AD2-9A82-A0C77B63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590" y="1464118"/>
            <a:ext cx="10515600" cy="4351338"/>
          </a:xfrm>
        </p:spPr>
        <p:txBody>
          <a:bodyPr/>
          <a:lstStyle/>
          <a:p>
            <a:pPr algn="l"/>
            <a:r>
              <a:rPr lang="el-GR" sz="1800" b="0" i="0" u="none" strike="noStrike" baseline="0" dirty="0" err="1">
                <a:latin typeface="TimesNewRomanPSMT"/>
              </a:rPr>
              <a:t>Αλκυλομάδα</a:t>
            </a:r>
            <a:r>
              <a:rPr lang="el-GR" sz="1800" b="0" i="0" u="none" strike="noStrike" baseline="0" dirty="0">
                <a:latin typeface="TimesNewRomanPSMT"/>
              </a:rPr>
              <a:t> ή </a:t>
            </a:r>
            <a:r>
              <a:rPr lang="el-GR" sz="1800" b="0" i="0" u="none" strike="noStrike" baseline="0" dirty="0" err="1">
                <a:latin typeface="TimesNewRomanPSMT"/>
              </a:rPr>
              <a:t>αλκύλιο</a:t>
            </a:r>
            <a:r>
              <a:rPr lang="el-GR" sz="1800" b="0" i="0" u="none" strike="noStrike" baseline="0" dirty="0">
                <a:latin typeface="TimesNewRomanPSMT"/>
              </a:rPr>
              <a:t> ονομάζεται η δομή που προκύπτει με την αφαίρεση ενός ατόμου Η από μία ανθρακική αλυσίδα και συμβολίζεται </a:t>
            </a:r>
            <a:r>
              <a:rPr lang="en-US" sz="1800" b="0" i="0" u="none" strike="noStrike" baseline="0" dirty="0">
                <a:latin typeface="TimesNewRomanPSMT"/>
              </a:rPr>
              <a:t>R.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Έτσι με την αφαίρεση ενός Η από το CH</a:t>
            </a:r>
            <a:r>
              <a:rPr lang="el-GR" sz="1800" b="1" i="0" u="none" strike="noStrike" baseline="-25000" dirty="0">
                <a:latin typeface="TimesNewRomanPS-BoldMT"/>
              </a:rPr>
              <a:t>4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προκύπτει η </a:t>
            </a:r>
            <a:r>
              <a:rPr lang="el-GR" sz="1800" b="0" i="0" u="none" strike="noStrike" baseline="0" dirty="0" err="1">
                <a:latin typeface="TimesNewRomanPSMT"/>
              </a:rPr>
              <a:t>αλκυλομάδα</a:t>
            </a:r>
            <a:r>
              <a:rPr lang="el-GR" sz="1800" b="0" i="0" u="none" strike="noStrike" baseline="0" dirty="0">
                <a:latin typeface="TimesNewRomanPSMT"/>
              </a:rPr>
              <a:t> 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-, ενώ από το </a:t>
            </a:r>
            <a:r>
              <a:rPr lang="el-GR" sz="1800" b="0" i="0" u="none" strike="noStrike" baseline="0" dirty="0" err="1">
                <a:latin typeface="TimesNewRomanPSMT"/>
              </a:rPr>
              <a:t>αιθάνιο</a:t>
            </a:r>
            <a:r>
              <a:rPr lang="el-GR" sz="1800" b="0" i="0" u="none" strike="noStrike" baseline="0" dirty="0">
                <a:latin typeface="TimesNewRomanPSMT"/>
              </a:rPr>
              <a:t> 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1" i="0" u="none" strike="noStrike" baseline="0" dirty="0">
                <a:latin typeface="TimesNewRomanPS-Bold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προκύπτει η </a:t>
            </a:r>
            <a:r>
              <a:rPr lang="el-GR" sz="1800" b="0" i="0" u="none" strike="noStrike" baseline="0" dirty="0" err="1">
                <a:latin typeface="TimesNewRomanPSMT"/>
              </a:rPr>
              <a:t>αλκυλομάδα</a:t>
            </a:r>
            <a:r>
              <a:rPr lang="el-GR" sz="1800" b="0" i="0" u="none" strike="noStrike" baseline="0" dirty="0">
                <a:latin typeface="TimesNewRomanPSMT"/>
              </a:rPr>
              <a:t> 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CH</a:t>
            </a:r>
            <a:r>
              <a:rPr lang="el-GR" sz="1800" b="1" i="0" u="none" strike="noStrike" baseline="-25000" dirty="0">
                <a:latin typeface="TimesNewRomanPS-BoldMT"/>
              </a:rPr>
              <a:t>2</a:t>
            </a:r>
            <a:r>
              <a:rPr lang="el-GR" sz="1800" b="0" i="0" u="none" strike="noStrike" baseline="0" dirty="0">
                <a:latin typeface="TimesNewRomanPSMT"/>
              </a:rPr>
              <a:t>-. Τα </a:t>
            </a:r>
            <a:r>
              <a:rPr lang="el-GR" sz="1800" b="0" i="0" u="none" strike="noStrike" baseline="0" dirty="0" err="1">
                <a:latin typeface="TimesNewRomanPSMT"/>
              </a:rPr>
              <a:t>αλκύλια</a:t>
            </a:r>
            <a:r>
              <a:rPr lang="el-GR" sz="1800" b="0" i="0" u="none" strike="noStrike" baseline="0" dirty="0">
                <a:latin typeface="TimesNewRomanPSMT"/>
              </a:rPr>
              <a:t> ονομάζονται από </a:t>
            </a:r>
            <a:r>
              <a:rPr lang="el-GR" sz="1800" b="0" i="1" u="none" strike="noStrike" baseline="0" dirty="0">
                <a:latin typeface="TimesNewRomanPS-ItalicMT"/>
              </a:rPr>
              <a:t>το πρόθεμα Α</a:t>
            </a:r>
            <a:r>
              <a:rPr lang="el-GR" sz="1800" b="0" i="0" u="none" strike="noStrike" baseline="0" dirty="0">
                <a:latin typeface="TimesNewRomanPSMT"/>
              </a:rPr>
              <a:t>, που δηλώνει τον αριθμό των ατόμων C και την κατάληξη -</a:t>
            </a:r>
            <a:r>
              <a:rPr lang="el-GR" sz="1800" b="0" i="1" u="none" strike="noStrike" baseline="0" dirty="0" err="1">
                <a:latin typeface="TimesNewRomanPS-ItalicMT"/>
              </a:rPr>
              <a:t>υλο</a:t>
            </a:r>
            <a:r>
              <a:rPr lang="el-GR" sz="1800" b="0" i="0" u="none" strike="noStrike" baseline="0" dirty="0">
                <a:latin typeface="TimesNewRomanPSMT"/>
              </a:rPr>
              <a:t>. Συνεπώς η </a:t>
            </a:r>
            <a:r>
              <a:rPr lang="el-GR" sz="1800" b="0" i="0" u="none" strike="noStrike" baseline="0" dirty="0" err="1">
                <a:latin typeface="TimesNewRomanPSMT"/>
              </a:rPr>
              <a:t>αλκυλομάδα</a:t>
            </a:r>
            <a:r>
              <a:rPr lang="el-GR" sz="1800" b="0" i="0" u="none" strike="noStrike" baseline="0" dirty="0">
                <a:latin typeface="TimesNewRomanPSMT"/>
              </a:rPr>
              <a:t> 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- ονομάζεται </a:t>
            </a:r>
            <a:r>
              <a:rPr lang="el-GR" sz="1800" b="0" i="1" u="none" strike="noStrike" baseline="0" dirty="0" err="1">
                <a:latin typeface="TimesNewRomanPS-ItalicMT"/>
              </a:rPr>
              <a:t>μέθυλο</a:t>
            </a:r>
            <a:r>
              <a:rPr lang="el-GR" sz="1800" b="0" i="1" u="none" strike="noStrike" baseline="0" dirty="0">
                <a:latin typeface="TimesNewRomanPS-Italic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και CH</a:t>
            </a:r>
            <a:r>
              <a:rPr lang="el-GR" sz="1800" b="1" i="0" u="none" strike="noStrike" baseline="-25000" dirty="0">
                <a:latin typeface="TimesNewRomanPS-BoldMT"/>
              </a:rPr>
              <a:t>3</a:t>
            </a:r>
            <a:r>
              <a:rPr lang="el-GR" sz="1800" b="0" i="0" u="none" strike="noStrike" baseline="0" dirty="0">
                <a:latin typeface="TimesNewRomanPSMT"/>
              </a:rPr>
              <a:t>CH</a:t>
            </a:r>
            <a:r>
              <a:rPr lang="el-GR" sz="1800" b="1" i="0" u="none" strike="noStrike" baseline="-25000" dirty="0">
                <a:latin typeface="TimesNewRomanPS-BoldMT"/>
              </a:rPr>
              <a:t>2</a:t>
            </a:r>
            <a:r>
              <a:rPr lang="el-GR" sz="1800" b="0" i="0" u="none" strike="noStrike" baseline="0" dirty="0">
                <a:latin typeface="TimesNewRomanPSMT"/>
              </a:rPr>
              <a:t>- </a:t>
            </a:r>
            <a:r>
              <a:rPr lang="el-GR" sz="1800" b="0" i="1" u="none" strike="noStrike" baseline="0" dirty="0" err="1">
                <a:latin typeface="TimesNewRomanPS-ItalicMT"/>
              </a:rPr>
              <a:t>αίθυλο</a:t>
            </a:r>
            <a:r>
              <a:rPr lang="el-GR" sz="1800" b="0" i="0" u="none" strike="noStrike" baseline="0" dirty="0">
                <a:latin typeface="TimesNewRomanPSMT"/>
              </a:rPr>
              <a:t>.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Οι </a:t>
            </a:r>
            <a:r>
              <a:rPr lang="el-GR" sz="1800" b="0" i="0" u="none" strike="noStrike" baseline="0" dirty="0" err="1">
                <a:latin typeface="TimesNewRomanPSMT"/>
              </a:rPr>
              <a:t>αλκυλομάδες</a:t>
            </a:r>
            <a:r>
              <a:rPr lang="el-GR" sz="1800" b="0" i="0" u="none" strike="noStrike" baseline="0" dirty="0">
                <a:latin typeface="TimesNewRomanPSMT"/>
              </a:rPr>
              <a:t> δεν είναι σταθερές δομές, δεν υπάρχουν ελεύθερες. Συνδέονται με ένα Η, ή άλλο </a:t>
            </a:r>
            <a:r>
              <a:rPr lang="el-GR" sz="1800" b="0" i="0" u="none" strike="noStrike" baseline="0" dirty="0" err="1">
                <a:latin typeface="TimesNewRomanPSMT"/>
              </a:rPr>
              <a:t>αλκύλιο</a:t>
            </a:r>
            <a:r>
              <a:rPr lang="el-GR" sz="1800" dirty="0">
                <a:latin typeface="TimesNewRomanPSMT"/>
              </a:rPr>
              <a:t> </a:t>
            </a:r>
            <a:r>
              <a:rPr lang="el-GR" sz="1800" b="0" i="0" u="none" strike="noStrike" baseline="0" dirty="0">
                <a:latin typeface="TimesNewRomanPSMT"/>
              </a:rPr>
              <a:t>ή λειτουργική ομάδα και προκύπτει σταθερή ένωση. 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Γενικά οι </a:t>
            </a:r>
            <a:r>
              <a:rPr lang="el-GR" sz="1800" b="0" i="0" u="none" strike="noStrike" baseline="0" dirty="0" err="1">
                <a:latin typeface="TimesNewRomanPSMT"/>
              </a:rPr>
              <a:t>αλκυλομάδες</a:t>
            </a:r>
            <a:r>
              <a:rPr lang="el-GR" sz="1800" b="0" i="0" u="none" strike="noStrike" baseline="0" dirty="0">
                <a:latin typeface="TimesNewRomanPSMT"/>
              </a:rPr>
              <a:t> συμβολίζονται ως R-. Επομένως το R- συμβολίζει μία ανθρακική αλυσίδα οποιασδήποτε μορφής (γραμμική, κυκλική, ακόρεστη </a:t>
            </a:r>
            <a:r>
              <a:rPr lang="el-GR" sz="1800" b="0" i="0" u="none" strike="noStrike" baseline="0" dirty="0" err="1">
                <a:latin typeface="TimesNewRomanPSMT"/>
              </a:rPr>
              <a:t>κτλ</a:t>
            </a:r>
            <a:r>
              <a:rPr lang="el-GR" sz="1800" b="0" i="0" u="none" strike="noStrike" baseline="0" dirty="0">
                <a:latin typeface="TimesNewRomanPSMT"/>
              </a:rPr>
              <a:t>) που έχει χάσει ένα Η.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AEC1F8-97A2-559F-F1A5-9C6E2600D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4" t="34884" r="13751" b="30542"/>
          <a:stretch/>
        </p:blipFill>
        <p:spPr>
          <a:xfrm>
            <a:off x="1827575" y="4082902"/>
            <a:ext cx="8536850" cy="27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55031D-178A-055E-DE55-5B50CFBF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B65B55-5F2C-35BE-47CE-DD20D7E58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Στα διακλαδισμένα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αλκάνια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το πρόθεμα Α δηλώνει τον αριθμό των ατόμων άνθρακα της </a:t>
            </a:r>
            <a:r>
              <a:rPr lang="el-GR" sz="1800" b="1" i="0" u="none" strike="noStrike" baseline="0" dirty="0">
                <a:solidFill>
                  <a:srgbClr val="000000"/>
                </a:solidFill>
                <a:latin typeface="TimesNewRomanPS-BoldMT"/>
              </a:rPr>
              <a:t>κύριας αλυσίδας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του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αλκανίου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, η οποία είναι η μεγαλύτερη συνεχόμενη γραμμική ανθρακική αλυσίδα, και όχι τον αριθμό όλων των ατόμων άνθρακα του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αλκανίου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 Στο διακλαδισμένο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η κύρια αλυσίδα έχει 7 συνολικά άτομα άνθρακα. 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Το πρόθεμα Α είναι εξ και όχι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επτ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, γιατί τα έξι άτομα άνθρακα σχηματίζουν συνεχόμενη γραμμική αλυσίδα (κύρια αλυσίδα), ενώ το έβδομο είναι εκτός της γραμμικής αλυσίδας. 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Η ομάδα </a:t>
            </a:r>
            <a:r>
              <a:rPr lang="el-GR" sz="1800" b="0" i="0" u="none" strike="noStrike" baseline="0" dirty="0">
                <a:solidFill>
                  <a:srgbClr val="FF0000"/>
                </a:solidFill>
                <a:latin typeface="TimesNewRomanPSMT"/>
              </a:rPr>
              <a:t>CH</a:t>
            </a:r>
            <a:r>
              <a:rPr lang="el-GR" sz="1800" b="0" i="0" u="none" strike="noStrike" baseline="-25000" dirty="0">
                <a:solidFill>
                  <a:srgbClr val="FF0000"/>
                </a:solidFill>
                <a:latin typeface="TimesNewRomanPSMT"/>
              </a:rPr>
              <a:t>3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, που συνδέεται με την κυρία αλυσίδα ονομάζεται </a:t>
            </a:r>
            <a:r>
              <a:rPr lang="el-GR" sz="1800" b="1" i="0" u="none" strike="noStrike" baseline="0" dirty="0" err="1">
                <a:solidFill>
                  <a:srgbClr val="000000"/>
                </a:solidFill>
                <a:latin typeface="TimesNewRomanPS-BoldMT"/>
              </a:rPr>
              <a:t>υποκαταστάτης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. </a:t>
            </a:r>
          </a:p>
          <a:p>
            <a:pPr algn="l"/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Ο όρος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υποκαταστάτης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NewRomanPSMT"/>
              </a:rPr>
              <a:t> είναι γενικός όρος στην Οργανική Χημεία, περιγράφει μία ανθρακική αλυσίδα που συνδέεται πλευρικά με μία άλλη ανθρακική αλυσίδα και συναντάται σε κάθε οργανικό μόριο και όχι μόνο στα </a:t>
            </a:r>
            <a:r>
              <a:rPr lang="el-GR" sz="1800" b="0" i="0" u="none" strike="noStrike" baseline="0" dirty="0" err="1">
                <a:solidFill>
                  <a:srgbClr val="000000"/>
                </a:solidFill>
                <a:latin typeface="TimesNewRomanPSMT"/>
              </a:rPr>
              <a:t>αλκάνια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D039AF-7B57-BE72-09CB-F44F35C8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03" y="4612868"/>
            <a:ext cx="8153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45AA5-52EE-6982-F197-A72D6D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047B1-ED54-3C10-6E26-50B2952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b="0" i="0" u="none" strike="noStrike" baseline="0" dirty="0">
                <a:latin typeface="TimesNewRomanPSMT"/>
              </a:rPr>
              <a:t>Για να ονομαστεί διακλαδισμένο </a:t>
            </a:r>
            <a:r>
              <a:rPr lang="el-GR" sz="1800" b="0" i="0" u="none" strike="noStrike" baseline="0" dirty="0" err="1">
                <a:latin typeface="TimesNewRomanPSMT"/>
              </a:rPr>
              <a:t>αλκάνιο</a:t>
            </a:r>
            <a:r>
              <a:rPr lang="el-GR" sz="1800" b="0" i="0" u="none" strike="noStrike" baseline="0" dirty="0">
                <a:latin typeface="TimesNewRomanPSMT"/>
              </a:rPr>
              <a:t> ακολουθούνται πέντε βήματα:</a:t>
            </a:r>
          </a:p>
          <a:p>
            <a:pPr algn="l"/>
            <a:r>
              <a:rPr lang="el-GR" sz="1800" b="0" i="0" u="none" strike="noStrike" baseline="0" dirty="0">
                <a:latin typeface="TimesNewRomanPSMT"/>
              </a:rPr>
              <a:t>1. </a:t>
            </a:r>
            <a:r>
              <a:rPr lang="el-GR" sz="1800" b="0" i="1" u="none" strike="noStrike" baseline="0" dirty="0">
                <a:latin typeface="TimesNewRomanPS-ItalicMT"/>
              </a:rPr>
              <a:t>Προσδιορίζεται η κύρια αλυσίδα του </a:t>
            </a:r>
            <a:r>
              <a:rPr lang="el-GR" sz="1800" b="0" i="1" u="none" strike="noStrike" baseline="0" dirty="0" err="1">
                <a:latin typeface="TimesNewRomanPS-ItalicMT"/>
              </a:rPr>
              <a:t>αλκανίου</a:t>
            </a:r>
            <a:r>
              <a:rPr lang="el-GR" sz="1800" b="0" i="1" u="none" strike="noStrike" baseline="0" dirty="0">
                <a:latin typeface="TimesNewRomanPS-ItalicMT"/>
              </a:rPr>
              <a:t> που είναι η μεγαλύτερη συνεχόμενη γραμμική αλυσίδα.</a:t>
            </a:r>
          </a:p>
          <a:p>
            <a:pPr algn="l"/>
            <a:endParaRPr lang="el-GR" sz="1800" i="1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i="1" dirty="0">
              <a:latin typeface="TimesNewRomanPS-ItalicMT"/>
            </a:endParaRPr>
          </a:p>
          <a:p>
            <a:pPr algn="l"/>
            <a:endParaRPr lang="el-GR" sz="1800" i="1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  <a:p>
            <a:pPr algn="l"/>
            <a:endParaRPr lang="el-GR" sz="1800" b="0" i="1" u="none" strike="noStrike" baseline="0" dirty="0">
              <a:latin typeface="TimesNewRomanPS-ItalicMT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DE86411-29F4-0CE7-F0C1-A08F9027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2635911"/>
            <a:ext cx="8664016" cy="35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A45AA5-52EE-6982-F197-A72D6D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Διακλαδισμένα </a:t>
            </a:r>
            <a:r>
              <a:rPr lang="el-GR" dirty="0" err="1"/>
              <a:t>αλκάνια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9047B1-ED54-3C10-6E26-50B29525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1800" i="1" dirty="0">
                <a:latin typeface="TimesNewRomanPS-ItalicMT"/>
              </a:rPr>
              <a:t>Εάν υπάρχουν δύο διαφορετικές αλυσίδες ίσου μήκους, επιλέγουμε αυτή με τους περισσότερους </a:t>
            </a:r>
            <a:r>
              <a:rPr lang="el-GR" sz="1800" i="1" dirty="0" err="1">
                <a:latin typeface="TimesNewRomanPS-ItalicMT"/>
              </a:rPr>
              <a:t>υποκαταστάτες</a:t>
            </a:r>
            <a:r>
              <a:rPr lang="el-GR" sz="1800" i="1" dirty="0">
                <a:latin typeface="TimesNewRomanPS-ItalicMT"/>
              </a:rPr>
              <a:t> ως κύρια</a:t>
            </a:r>
            <a:endParaRPr lang="el-GR" sz="1800" b="0" i="1" u="none" strike="noStrike" baseline="0" dirty="0">
              <a:latin typeface="TimesNewRomanPS-ItalicMT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8A4F2E-F119-2075-DA53-5582A3E2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97" y="2824163"/>
            <a:ext cx="8747806" cy="28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75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1923</Words>
  <Application>Microsoft Office PowerPoint</Application>
  <PresentationFormat>Ευρεία οθόνη</PresentationFormat>
  <Paragraphs>151</Paragraphs>
  <Slides>49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8" baseType="lpstr">
      <vt:lpstr>Aptos</vt:lpstr>
      <vt:lpstr>Aptos Display</vt:lpstr>
      <vt:lpstr>Arial</vt:lpstr>
      <vt:lpstr>Calibri</vt:lpstr>
      <vt:lpstr>Times New Roman</vt:lpstr>
      <vt:lpstr>TimesNewRomanPS-BoldMT</vt:lpstr>
      <vt:lpstr>TimesNewRomanPS-ItalicMT</vt:lpstr>
      <vt:lpstr>TimesNewRomanPSMT</vt:lpstr>
      <vt:lpstr>Θέμα του Office</vt:lpstr>
      <vt:lpstr>Πανεπιστήμιο Θεσσαλίας Τμήμα Επιστήμης Τροφίμων &amp; Διατροφής</vt:lpstr>
      <vt:lpstr>Αλκάνια</vt:lpstr>
      <vt:lpstr>Αλκάνια</vt:lpstr>
      <vt:lpstr>Ονοματολογία αλκανίων</vt:lpstr>
      <vt:lpstr>Παρουσίαση του PowerPoint</vt:lpstr>
      <vt:lpstr>Αλκυλομάδες</vt:lpstr>
      <vt:lpstr>Διακλαδισμένα αλκάνια</vt:lpstr>
      <vt:lpstr>Διακλαδισμένα αλκάνια</vt:lpstr>
      <vt:lpstr>Διακλαδισμένα αλκάνια</vt:lpstr>
      <vt:lpstr>Διακλαδισμένα αλκάνια</vt:lpstr>
      <vt:lpstr>Διακλαδισμένα αλκάνια</vt:lpstr>
      <vt:lpstr>Διακλαδισμένα αλκάνια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Ισομέρια αλκανίων</vt:lpstr>
      <vt:lpstr>Παρουσίαση του PowerPoint</vt:lpstr>
      <vt:lpstr>Παρουσίαση του PowerPoint</vt:lpstr>
      <vt:lpstr>Παρουσίαση του PowerPoint</vt:lpstr>
      <vt:lpstr>Φυσικές ιδιότητες</vt:lpstr>
      <vt:lpstr>Φυσικές ιδιότητες</vt:lpstr>
      <vt:lpstr>Διαμόρφωση αλκανίων</vt:lpstr>
      <vt:lpstr>Παρουσίαση του PowerPoint</vt:lpstr>
      <vt:lpstr>Παρουσίαση του PowerPoint</vt:lpstr>
      <vt:lpstr>Διαμόρφωση αλκανίων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Κυκλοαλκάνια</vt:lpstr>
      <vt:lpstr>Ονοματολογία κυκλοαλκανίων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John McMurry, ΟΡΓΑΝΙΚΗ ΧΗΜΕΙΑ, ΠΕΚ 2016, www.cup.gr</vt:lpstr>
      <vt:lpstr>John McMurry, ΟΡΓΑΝΙΚΗ ΧΗΜΕΙΑ, ΠΕΚ 2016, www.cup.gr</vt:lpstr>
      <vt:lpstr>Βιβλιογραφία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Athanasia Kasouni</dc:creator>
  <cp:lastModifiedBy>Chatzimitakos Theodoros</cp:lastModifiedBy>
  <cp:revision>25</cp:revision>
  <dcterms:created xsi:type="dcterms:W3CDTF">2024-03-20T20:50:50Z</dcterms:created>
  <dcterms:modified xsi:type="dcterms:W3CDTF">2024-04-09T06:48:31Z</dcterms:modified>
</cp:coreProperties>
</file>