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3"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A4C02D-EB69-4EDC-A6D5-0F397B7F41DD}" type="datetimeFigureOut">
              <a:rPr lang="el-GR" smtClean="0"/>
              <a:pPr/>
              <a:t>8/5/2023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925F8E-1601-4D7C-AC0E-443FF03A188F}" type="slidenum">
              <a:rPr lang="el-GR" smtClean="0"/>
              <a:pPr/>
              <a:t>‹#›</a:t>
            </a:fld>
            <a:endParaRPr lang="el-GR"/>
          </a:p>
        </p:txBody>
      </p:sp>
    </p:spTree>
    <p:extLst>
      <p:ext uri="{BB962C8B-B14F-4D97-AF65-F5344CB8AC3E}">
        <p14:creationId xmlns:p14="http://schemas.microsoft.com/office/powerpoint/2010/main" val="2555483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3074" name="Group 2"/>
          <p:cNvGrpSpPr>
            <a:grpSpLocks/>
          </p:cNvGrpSpPr>
          <p:nvPr/>
        </p:nvGrpSpPr>
        <p:grpSpPr bwMode="auto">
          <a:xfrm>
            <a:off x="-1035050" y="1552575"/>
            <a:ext cx="10179050" cy="5305425"/>
            <a:chOff x="-652" y="978"/>
            <a:chExt cx="6412" cy="3342"/>
          </a:xfrm>
        </p:grpSpPr>
        <p:sp>
          <p:nvSpPr>
            <p:cNvPr id="3075" name="Freeform 3"/>
            <p:cNvSpPr>
              <a:spLocks/>
            </p:cNvSpPr>
            <p:nvPr/>
          </p:nvSpPr>
          <p:spPr bwMode="auto">
            <a:xfrm>
              <a:off x="2061" y="1707"/>
              <a:ext cx="3699" cy="2613"/>
            </a:xfrm>
            <a:custGeom>
              <a:avLst/>
              <a:gdLst>
                <a:gd name="T0" fmla="*/ 1523 w 3699"/>
                <a:gd name="T1" fmla="*/ 2611 h 2613"/>
                <a:gd name="T2" fmla="*/ 3698 w 3699"/>
                <a:gd name="T3" fmla="*/ 2612 h 2613"/>
                <a:gd name="T4" fmla="*/ 3698 w 3699"/>
                <a:gd name="T5" fmla="*/ 2228 h 2613"/>
                <a:gd name="T6" fmla="*/ 0 w 3699"/>
                <a:gd name="T7" fmla="*/ 0 h 2613"/>
                <a:gd name="T8" fmla="*/ 160 w 3699"/>
                <a:gd name="T9" fmla="*/ 118 h 2613"/>
                <a:gd name="T10" fmla="*/ 292 w 3699"/>
                <a:gd name="T11" fmla="*/ 219 h 2613"/>
                <a:gd name="T12" fmla="*/ 441 w 3699"/>
                <a:gd name="T13" fmla="*/ 347 h 2613"/>
                <a:gd name="T14" fmla="*/ 585 w 3699"/>
                <a:gd name="T15" fmla="*/ 482 h 2613"/>
                <a:gd name="T16" fmla="*/ 796 w 3699"/>
                <a:gd name="T17" fmla="*/ 711 h 2613"/>
                <a:gd name="T18" fmla="*/ 983 w 3699"/>
                <a:gd name="T19" fmla="*/ 955 h 2613"/>
                <a:gd name="T20" fmla="*/ 1119 w 3699"/>
                <a:gd name="T21" fmla="*/ 1168 h 2613"/>
                <a:gd name="T22" fmla="*/ 1238 w 3699"/>
                <a:gd name="T23" fmla="*/ 1388 h 2613"/>
                <a:gd name="T24" fmla="*/ 1331 w 3699"/>
                <a:gd name="T25" fmla="*/ 1608 h 2613"/>
                <a:gd name="T26" fmla="*/ 1400 w 3699"/>
                <a:gd name="T27" fmla="*/ 1809 h 2613"/>
                <a:gd name="T28" fmla="*/ 1447 w 3699"/>
                <a:gd name="T29" fmla="*/ 1979 h 2613"/>
                <a:gd name="T30" fmla="*/ 1490 w 3699"/>
                <a:gd name="T31" fmla="*/ 2190 h 2613"/>
                <a:gd name="T32" fmla="*/ 1511 w 3699"/>
                <a:gd name="T33" fmla="*/ 2374 h 2613"/>
                <a:gd name="T34" fmla="*/ 1523 w 3699"/>
                <a:gd name="T35" fmla="*/ 2611 h 2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rgbClr val="2851CC"/>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3076"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solidFill>
                  <a:srgbClr val="FFCC66"/>
                </a:solidFill>
              </a:defRPr>
            </a:lvl1pPr>
          </a:lstStyle>
          <a:p>
            <a:pPr lvl="0"/>
            <a:r>
              <a:rPr lang="el-GR" altLang="el-GR" noProof="0"/>
              <a:t>Στυλ κύριου τίτλου</a:t>
            </a:r>
          </a:p>
        </p:txBody>
      </p:sp>
      <p:sp>
        <p:nvSpPr>
          <p:cNvPr id="3078" name="Rectangle 6"/>
          <p:cNvSpPr>
            <a:spLocks noGrp="1" noChangeArrowheads="1"/>
          </p:cNvSpPr>
          <p:nvPr>
            <p:ph type="subTitle" sz="quarter" idx="1"/>
          </p:nvPr>
        </p:nvSpPr>
        <p:spPr>
          <a:xfrm>
            <a:off x="685800" y="3429000"/>
            <a:ext cx="6400800" cy="1752600"/>
          </a:xfrm>
        </p:spPr>
        <p:txBody>
          <a:bodyPr anchor="ctr"/>
          <a:lstStyle>
            <a:lvl1pPr marL="0" indent="0" algn="ctr">
              <a:buFontTx/>
              <a:buNone/>
              <a:defRPr>
                <a:solidFill>
                  <a:srgbClr val="FFFFFF"/>
                </a:solidFill>
              </a:defRPr>
            </a:lvl1pPr>
          </a:lstStyle>
          <a:p>
            <a:pPr lvl="0"/>
            <a:r>
              <a:rPr lang="el-GR" altLang="el-GR" noProof="0"/>
              <a:t>Στυλ κύριου υπότιτλου</a:t>
            </a:r>
          </a:p>
        </p:txBody>
      </p:sp>
      <p:sp>
        <p:nvSpPr>
          <p:cNvPr id="3079" name="Rectangle 7"/>
          <p:cNvSpPr>
            <a:spLocks noGrp="1" noChangeArrowheads="1"/>
          </p:cNvSpPr>
          <p:nvPr>
            <p:ph type="dt" sz="quarter" idx="2"/>
          </p:nvPr>
        </p:nvSpPr>
        <p:spPr/>
        <p:txBody>
          <a:bodyPr/>
          <a:lstStyle>
            <a:lvl1pPr>
              <a:defRPr>
                <a:solidFill>
                  <a:srgbClr val="FFFFFF"/>
                </a:solidFill>
              </a:defRPr>
            </a:lvl1pPr>
          </a:lstStyle>
          <a:p>
            <a:fld id="{F4F2919C-0589-4E10-A2E8-EFBB9BB50C13}" type="datetimeFigureOut">
              <a:rPr lang="el-GR" smtClean="0"/>
              <a:pPr/>
              <a:t>8/5/2023</a:t>
            </a:fld>
            <a:endParaRPr lang="el-GR"/>
          </a:p>
        </p:txBody>
      </p:sp>
      <p:sp>
        <p:nvSpPr>
          <p:cNvPr id="3080" name="Rectangle 8"/>
          <p:cNvSpPr>
            <a:spLocks noGrp="1" noChangeArrowheads="1"/>
          </p:cNvSpPr>
          <p:nvPr>
            <p:ph type="ftr" sz="quarter" idx="3"/>
          </p:nvPr>
        </p:nvSpPr>
        <p:spPr/>
        <p:txBody>
          <a:bodyPr/>
          <a:lstStyle>
            <a:lvl1pPr>
              <a:defRPr>
                <a:solidFill>
                  <a:srgbClr val="FFFFFF"/>
                </a:solidFill>
              </a:defRPr>
            </a:lvl1pPr>
          </a:lstStyle>
          <a:p>
            <a:endParaRPr lang="el-GR"/>
          </a:p>
        </p:txBody>
      </p:sp>
      <p:sp>
        <p:nvSpPr>
          <p:cNvPr id="3081" name="Rectangle 9"/>
          <p:cNvSpPr>
            <a:spLocks noGrp="1" noChangeArrowheads="1"/>
          </p:cNvSpPr>
          <p:nvPr>
            <p:ph type="sldNum" sz="quarter" idx="4"/>
          </p:nvPr>
        </p:nvSpPr>
        <p:spPr/>
        <p:txBody>
          <a:bodyPr/>
          <a:lstStyle>
            <a:lvl1pPr>
              <a:defRPr>
                <a:solidFill>
                  <a:srgbClr val="FFFFFF"/>
                </a:solidFill>
              </a:defRPr>
            </a:lvl1pPr>
          </a:lstStyle>
          <a:p>
            <a:fld id="{4FF559E5-91FF-48F6-9A49-3073F0D9700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fld id="{F4F2919C-0589-4E10-A2E8-EFBB9BB50C13}" type="datetimeFigureOut">
              <a:rPr lang="el-GR" smtClean="0"/>
              <a:pPr/>
              <a:t>8/5/2023</a:t>
            </a:fld>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1034145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15100" y="609600"/>
            <a:ext cx="1943100" cy="5486400"/>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685800" y="609600"/>
            <a:ext cx="5676900" cy="5486400"/>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fld id="{F4F2919C-0589-4E10-A2E8-EFBB9BB50C13}" type="datetimeFigureOut">
              <a:rPr lang="el-GR" smtClean="0"/>
              <a:pPr/>
              <a:t>8/5/2023</a:t>
            </a:fld>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115522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fld id="{F4F2919C-0589-4E10-A2E8-EFBB9BB50C13}" type="datetimeFigureOut">
              <a:rPr lang="el-GR" smtClean="0"/>
              <a:pPr/>
              <a:t>8/5/2023</a:t>
            </a:fld>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1460135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fld id="{F4F2919C-0589-4E10-A2E8-EFBB9BB50C13}" type="datetimeFigureOut">
              <a:rPr lang="el-GR" smtClean="0"/>
              <a:pPr/>
              <a:t>8/5/2023</a:t>
            </a:fld>
            <a:endParaRPr lang="el-GR"/>
          </a:p>
        </p:txBody>
      </p:sp>
      <p:sp>
        <p:nvSpPr>
          <p:cNvPr id="5" name="Θέση υποσέλιδου 4"/>
          <p:cNvSpPr>
            <a:spLocks noGrp="1"/>
          </p:cNvSpPr>
          <p:nvPr>
            <p:ph type="ftr" sz="quarter" idx="11"/>
          </p:nvPr>
        </p:nvSpPr>
        <p:spPr/>
        <p:txBody>
          <a:bodyPr/>
          <a:lstStyle>
            <a:lvl1pPr>
              <a:defRPr/>
            </a:lvl1pPr>
          </a:lstStyle>
          <a:p>
            <a:endParaRPr lang="el-GR"/>
          </a:p>
        </p:txBody>
      </p:sp>
      <p:sp>
        <p:nvSpPr>
          <p:cNvPr id="6" name="Θέση αριθμού διαφάνειας 5"/>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3600204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lvl1pPr>
              <a:defRPr/>
            </a:lvl1pPr>
          </a:lstStyle>
          <a:p>
            <a:fld id="{F4F2919C-0589-4E10-A2E8-EFBB9BB50C13}" type="datetimeFigureOut">
              <a:rPr lang="el-GR" smtClean="0"/>
              <a:pPr/>
              <a:t>8/5/2023</a:t>
            </a:fld>
            <a:endParaRPr lang="el-GR"/>
          </a:p>
        </p:txBody>
      </p:sp>
      <p:sp>
        <p:nvSpPr>
          <p:cNvPr id="6" name="Θέση υποσέλιδου 5"/>
          <p:cNvSpPr>
            <a:spLocks noGrp="1"/>
          </p:cNvSpPr>
          <p:nvPr>
            <p:ph type="ftr" sz="quarter" idx="11"/>
          </p:nvPr>
        </p:nvSpPr>
        <p:spPr/>
        <p:txBody>
          <a:bodyPr/>
          <a:lstStyle>
            <a:lvl1pPr>
              <a:defRPr/>
            </a:lvl1pPr>
          </a:lstStyle>
          <a:p>
            <a:endParaRPr lang="el-GR"/>
          </a:p>
        </p:txBody>
      </p:sp>
      <p:sp>
        <p:nvSpPr>
          <p:cNvPr id="7" name="Θέση αριθμού διαφάνειας 6"/>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202342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lvl1pPr>
              <a:defRPr/>
            </a:lvl1pPr>
          </a:lstStyle>
          <a:p>
            <a:fld id="{F4F2919C-0589-4E10-A2E8-EFBB9BB50C13}" type="datetimeFigureOut">
              <a:rPr lang="el-GR" smtClean="0"/>
              <a:pPr/>
              <a:t>8/5/2023</a:t>
            </a:fld>
            <a:endParaRPr lang="el-GR"/>
          </a:p>
        </p:txBody>
      </p:sp>
      <p:sp>
        <p:nvSpPr>
          <p:cNvPr id="8" name="Θέση υποσέλιδου 7"/>
          <p:cNvSpPr>
            <a:spLocks noGrp="1"/>
          </p:cNvSpPr>
          <p:nvPr>
            <p:ph type="ftr" sz="quarter" idx="11"/>
          </p:nvPr>
        </p:nvSpPr>
        <p:spPr/>
        <p:txBody>
          <a:bodyPr/>
          <a:lstStyle>
            <a:lvl1pPr>
              <a:defRPr/>
            </a:lvl1pPr>
          </a:lstStyle>
          <a:p>
            <a:endParaRPr lang="el-GR"/>
          </a:p>
        </p:txBody>
      </p:sp>
      <p:sp>
        <p:nvSpPr>
          <p:cNvPr id="9" name="Θέση αριθμού διαφάνειας 8"/>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2933585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lvl1pPr>
              <a:defRPr/>
            </a:lvl1pPr>
          </a:lstStyle>
          <a:p>
            <a:fld id="{F4F2919C-0589-4E10-A2E8-EFBB9BB50C13}" type="datetimeFigureOut">
              <a:rPr lang="el-GR" smtClean="0"/>
              <a:pPr/>
              <a:t>8/5/2023</a:t>
            </a:fld>
            <a:endParaRPr lang="el-GR"/>
          </a:p>
        </p:txBody>
      </p:sp>
      <p:sp>
        <p:nvSpPr>
          <p:cNvPr id="4" name="Θέση υποσέλιδου 3"/>
          <p:cNvSpPr>
            <a:spLocks noGrp="1"/>
          </p:cNvSpPr>
          <p:nvPr>
            <p:ph type="ftr" sz="quarter" idx="11"/>
          </p:nvPr>
        </p:nvSpPr>
        <p:spPr/>
        <p:txBody>
          <a:bodyPr/>
          <a:lstStyle>
            <a:lvl1pPr>
              <a:defRPr/>
            </a:lvl1pPr>
          </a:lstStyle>
          <a:p>
            <a:endParaRPr lang="el-GR"/>
          </a:p>
        </p:txBody>
      </p:sp>
      <p:sp>
        <p:nvSpPr>
          <p:cNvPr id="5" name="Θέση αριθμού διαφάνειας 4"/>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1148092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fld id="{F4F2919C-0589-4E10-A2E8-EFBB9BB50C13}" type="datetimeFigureOut">
              <a:rPr lang="el-GR" smtClean="0"/>
              <a:pPr/>
              <a:t>8/5/2023</a:t>
            </a:fld>
            <a:endParaRPr lang="el-GR"/>
          </a:p>
        </p:txBody>
      </p:sp>
      <p:sp>
        <p:nvSpPr>
          <p:cNvPr id="3" name="Θέση υποσέλιδου 2"/>
          <p:cNvSpPr>
            <a:spLocks noGrp="1"/>
          </p:cNvSpPr>
          <p:nvPr>
            <p:ph type="ftr" sz="quarter" idx="11"/>
          </p:nvPr>
        </p:nvSpPr>
        <p:spPr/>
        <p:txBody>
          <a:bodyPr/>
          <a:lstStyle>
            <a:lvl1pPr>
              <a:defRPr/>
            </a:lvl1pPr>
          </a:lstStyle>
          <a:p>
            <a:endParaRPr lang="el-GR"/>
          </a:p>
        </p:txBody>
      </p:sp>
      <p:sp>
        <p:nvSpPr>
          <p:cNvPr id="4" name="Θέση αριθμού διαφάνειας 3"/>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2622219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fld id="{F4F2919C-0589-4E10-A2E8-EFBB9BB50C13}" type="datetimeFigureOut">
              <a:rPr lang="el-GR" smtClean="0"/>
              <a:pPr/>
              <a:t>8/5/2023</a:t>
            </a:fld>
            <a:endParaRPr lang="el-GR"/>
          </a:p>
        </p:txBody>
      </p:sp>
      <p:sp>
        <p:nvSpPr>
          <p:cNvPr id="6" name="Θέση υποσέλιδου 5"/>
          <p:cNvSpPr>
            <a:spLocks noGrp="1"/>
          </p:cNvSpPr>
          <p:nvPr>
            <p:ph type="ftr" sz="quarter" idx="11"/>
          </p:nvPr>
        </p:nvSpPr>
        <p:spPr/>
        <p:txBody>
          <a:bodyPr/>
          <a:lstStyle>
            <a:lvl1pPr>
              <a:defRPr/>
            </a:lvl1pPr>
          </a:lstStyle>
          <a:p>
            <a:endParaRPr lang="el-GR"/>
          </a:p>
        </p:txBody>
      </p:sp>
      <p:sp>
        <p:nvSpPr>
          <p:cNvPr id="7" name="Θέση αριθμού διαφάνειας 6"/>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2328565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fld id="{F4F2919C-0589-4E10-A2E8-EFBB9BB50C13}" type="datetimeFigureOut">
              <a:rPr lang="el-GR" smtClean="0"/>
              <a:pPr/>
              <a:t>8/5/2023</a:t>
            </a:fld>
            <a:endParaRPr lang="el-GR"/>
          </a:p>
        </p:txBody>
      </p:sp>
      <p:sp>
        <p:nvSpPr>
          <p:cNvPr id="6" name="Θέση υποσέλιδου 5"/>
          <p:cNvSpPr>
            <a:spLocks noGrp="1"/>
          </p:cNvSpPr>
          <p:nvPr>
            <p:ph type="ftr" sz="quarter" idx="11"/>
          </p:nvPr>
        </p:nvSpPr>
        <p:spPr/>
        <p:txBody>
          <a:bodyPr/>
          <a:lstStyle>
            <a:lvl1pPr>
              <a:defRPr/>
            </a:lvl1pPr>
          </a:lstStyle>
          <a:p>
            <a:endParaRPr lang="el-GR"/>
          </a:p>
        </p:txBody>
      </p:sp>
      <p:sp>
        <p:nvSpPr>
          <p:cNvPr id="7" name="Θέση αριθμού διαφάνειας 6"/>
          <p:cNvSpPr>
            <a:spLocks noGrp="1"/>
          </p:cNvSpPr>
          <p:nvPr>
            <p:ph type="sldNum" sz="quarter" idx="12"/>
          </p:nvPr>
        </p:nvSpPr>
        <p:spPr/>
        <p:txBody>
          <a:bodyPr/>
          <a:lstStyle>
            <a:lvl1pPr>
              <a:defRPr/>
            </a:lvl1pPr>
          </a:lstStyle>
          <a:p>
            <a:fld id="{4FF559E5-91FF-48F6-9A49-3073F0D97006}" type="slidenum">
              <a:rPr lang="el-GR" smtClean="0"/>
              <a:pPr/>
              <a:t>‹#›</a:t>
            </a:fld>
            <a:endParaRPr lang="el-GR"/>
          </a:p>
        </p:txBody>
      </p:sp>
    </p:spTree>
    <p:extLst>
      <p:ext uri="{BB962C8B-B14F-4D97-AF65-F5344CB8AC3E}">
        <p14:creationId xmlns:p14="http://schemas.microsoft.com/office/powerpoint/2010/main" val="1771519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gd name="T0" fmla="*/ 1905 w 2359"/>
                <a:gd name="T1" fmla="*/ 3312 h 3314"/>
                <a:gd name="T2" fmla="*/ 2358 w 2359"/>
                <a:gd name="T3" fmla="*/ 3313 h 3314"/>
                <a:gd name="T4" fmla="*/ 2358 w 2359"/>
                <a:gd name="T5" fmla="*/ 1437 h 3314"/>
                <a:gd name="T6" fmla="*/ 0 w 2359"/>
                <a:gd name="T7" fmla="*/ 0 h 3314"/>
                <a:gd name="T8" fmla="*/ 201 w 2359"/>
                <a:gd name="T9" fmla="*/ 150 h 3314"/>
                <a:gd name="T10" fmla="*/ 366 w 2359"/>
                <a:gd name="T11" fmla="*/ 279 h 3314"/>
                <a:gd name="T12" fmla="*/ 552 w 2359"/>
                <a:gd name="T13" fmla="*/ 441 h 3314"/>
                <a:gd name="T14" fmla="*/ 732 w 2359"/>
                <a:gd name="T15" fmla="*/ 612 h 3314"/>
                <a:gd name="T16" fmla="*/ 996 w 2359"/>
                <a:gd name="T17" fmla="*/ 903 h 3314"/>
                <a:gd name="T18" fmla="*/ 1230 w 2359"/>
                <a:gd name="T19" fmla="*/ 1212 h 3314"/>
                <a:gd name="T20" fmla="*/ 1400 w 2359"/>
                <a:gd name="T21" fmla="*/ 1482 h 3314"/>
                <a:gd name="T22" fmla="*/ 1548 w 2359"/>
                <a:gd name="T23" fmla="*/ 1761 h 3314"/>
                <a:gd name="T24" fmla="*/ 1665 w 2359"/>
                <a:gd name="T25" fmla="*/ 2040 h 3314"/>
                <a:gd name="T26" fmla="*/ 1751 w 2359"/>
                <a:gd name="T27" fmla="*/ 2295 h 3314"/>
                <a:gd name="T28" fmla="*/ 1809 w 2359"/>
                <a:gd name="T29" fmla="*/ 2511 h 3314"/>
                <a:gd name="T30" fmla="*/ 1863 w 2359"/>
                <a:gd name="T31" fmla="*/ 2778 h 3314"/>
                <a:gd name="T32" fmla="*/ 1890 w 2359"/>
                <a:gd name="T33" fmla="*/ 3012 h 3314"/>
                <a:gd name="T34" fmla="*/ 1905 w 2359"/>
                <a:gd name="T35" fmla="*/ 3312 h 3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rgbClr val="2851CC"/>
                </a:gs>
                <a:gs pos="100000">
                  <a:schemeClr val="folHlink"/>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2052"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grpSp>
      <p:sp>
        <p:nvSpPr>
          <p:cNvPr id="2053" name="Rectangle 5"/>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ctr" anchorCtr="0" compatLnSpc="1">
            <a:prstTxWarp prst="textNoShape">
              <a:avLst/>
            </a:prstTxWarp>
          </a:bodyPr>
          <a:lstStyle/>
          <a:p>
            <a:pPr lvl="0"/>
            <a:r>
              <a:rPr lang="el-GR" altLang="el-GR"/>
              <a:t>Κάντε κλικ για επεξεργασία του τίτλου</a:t>
            </a:r>
          </a:p>
        </p:txBody>
      </p:sp>
      <p:sp>
        <p:nvSpPr>
          <p:cNvPr id="2054" name="Rectangle 6"/>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7" rIns="92075" bIns="46037" numCol="1" anchor="t" anchorCtr="0" compatLnSpc="1">
            <a:prstTxWarp prst="textNoShape">
              <a:avLst/>
            </a:prstTxWarp>
          </a:bodyPr>
          <a:lstStyle/>
          <a:p>
            <a:pPr lvl="0"/>
            <a:r>
              <a:rPr lang="el-GR" altLang="el-GR"/>
              <a:t>Κάντε κλικ για να επεξεργαστείτε τα στυλ κειμένου του υποδείγματος</a:t>
            </a:r>
          </a:p>
          <a:p>
            <a:pPr lvl="1"/>
            <a:r>
              <a:rPr lang="el-GR" altLang="el-GR"/>
              <a:t>Δεύτερο επίπεδο</a:t>
            </a:r>
          </a:p>
          <a:p>
            <a:pPr lvl="2"/>
            <a:r>
              <a:rPr lang="el-GR" altLang="el-GR"/>
              <a:t>Τρίτο επίπεδο</a:t>
            </a:r>
          </a:p>
          <a:p>
            <a:pPr lvl="3"/>
            <a:r>
              <a:rPr lang="el-GR" altLang="el-GR"/>
              <a:t>Τέταρτο επίπεδο</a:t>
            </a:r>
          </a:p>
          <a:p>
            <a:pPr lvl="4"/>
            <a:r>
              <a:rPr lang="el-GR" altLang="el-GR"/>
              <a:t>Πέμπτο επίπεδο</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7" rIns="92075" bIns="46037" numCol="1" anchor="ctr" anchorCtr="0" compatLnSpc="1">
            <a:prstTxWarp prst="textNoShape">
              <a:avLst/>
            </a:prstTxWarp>
          </a:bodyPr>
          <a:lstStyle>
            <a:lvl1pPr eaLnBrk="0" hangingPunct="0">
              <a:defRPr sz="1400"/>
            </a:lvl1pPr>
          </a:lstStyle>
          <a:p>
            <a:fld id="{F4F2919C-0589-4E10-A2E8-EFBB9BB50C13}" type="datetimeFigureOut">
              <a:rPr lang="el-GR" smtClean="0"/>
              <a:pPr/>
              <a:t>8/5/2023</a:t>
            </a:fld>
            <a:endParaRPr lang="el-GR"/>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7" rIns="92075" bIns="46037" numCol="1" anchor="ctr" anchorCtr="0" compatLnSpc="1">
            <a:prstTxWarp prst="textNoShape">
              <a:avLst/>
            </a:prstTxWarp>
          </a:bodyPr>
          <a:lstStyle>
            <a:lvl1pPr algn="ctr" eaLnBrk="0" hangingPunct="0">
              <a:defRPr sz="1400"/>
            </a:lvl1pPr>
          </a:lstStyle>
          <a:p>
            <a:endParaRPr lang="el-GR"/>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7" rIns="92075" bIns="46037" numCol="1" anchor="ctr" anchorCtr="0" compatLnSpc="1">
            <a:prstTxWarp prst="textNoShape">
              <a:avLst/>
            </a:prstTxWarp>
          </a:bodyPr>
          <a:lstStyle>
            <a:lvl1pPr algn="r" eaLnBrk="0" hangingPunct="0">
              <a:defRPr sz="1400"/>
            </a:lvl1pPr>
          </a:lstStyle>
          <a:p>
            <a:fld id="{4FF559E5-91FF-48F6-9A49-3073F0D97006}" type="slidenum">
              <a:rPr lang="el-GR" smtClean="0"/>
              <a:pPr/>
              <a:t>‹#›</a:t>
            </a:fld>
            <a:endParaRPr lang="el-G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accent2"/>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3200">
          <a:solidFill>
            <a:schemeClr val="tx1"/>
          </a:solidFill>
          <a:latin typeface="+mn-lt"/>
        </a:defRPr>
      </a:lvl2pPr>
      <a:lvl3pPr marL="1143000" indent="-228600" algn="l" rtl="0" eaLnBrk="1" fontAlgn="base" hangingPunct="1">
        <a:spcBef>
          <a:spcPct val="20000"/>
        </a:spcBef>
        <a:spcAft>
          <a:spcPct val="0"/>
        </a:spcAft>
        <a:buClr>
          <a:schemeClr val="accent1"/>
        </a:buClr>
        <a:buChar char="•"/>
        <a:defRPr sz="3200">
          <a:solidFill>
            <a:schemeClr val="tx1"/>
          </a:solidFill>
          <a:latin typeface="+mn-lt"/>
        </a:defRPr>
      </a:lvl3pPr>
      <a:lvl4pPr marL="1600200" indent="-228600" algn="l" rtl="0" eaLnBrk="1" fontAlgn="base" hangingPunct="1">
        <a:spcBef>
          <a:spcPct val="20000"/>
        </a:spcBef>
        <a:spcAft>
          <a:spcPct val="0"/>
        </a:spcAft>
        <a:buClr>
          <a:schemeClr val="tx1"/>
        </a:buClr>
        <a:buChar char="•"/>
        <a:defRPr sz="3200">
          <a:solidFill>
            <a:schemeClr val="tx1"/>
          </a:solidFill>
          <a:latin typeface="+mn-lt"/>
        </a:defRPr>
      </a:lvl4pPr>
      <a:lvl5pPr marL="2057400" indent="-228600" algn="l" rtl="0" eaLnBrk="1" fontAlgn="base" hangingPunct="1">
        <a:spcBef>
          <a:spcPct val="20000"/>
        </a:spcBef>
        <a:spcAft>
          <a:spcPct val="0"/>
        </a:spcAft>
        <a:buClr>
          <a:schemeClr val="accent1"/>
        </a:buClr>
        <a:buChar char="•"/>
        <a:defRPr sz="3200">
          <a:solidFill>
            <a:schemeClr val="tx1"/>
          </a:solidFill>
          <a:latin typeface="+mn-lt"/>
        </a:defRPr>
      </a:lvl5pPr>
      <a:lvl6pPr marL="2514600" indent="-228600" algn="l" rtl="0" eaLnBrk="1" fontAlgn="base" hangingPunct="1">
        <a:spcBef>
          <a:spcPct val="20000"/>
        </a:spcBef>
        <a:spcAft>
          <a:spcPct val="0"/>
        </a:spcAft>
        <a:buClr>
          <a:schemeClr val="accent1"/>
        </a:buClr>
        <a:buChar char="•"/>
        <a:defRPr sz="3200">
          <a:solidFill>
            <a:schemeClr val="tx1"/>
          </a:solidFill>
          <a:latin typeface="+mn-lt"/>
        </a:defRPr>
      </a:lvl6pPr>
      <a:lvl7pPr marL="2971800" indent="-228600" algn="l" rtl="0" eaLnBrk="1" fontAlgn="base" hangingPunct="1">
        <a:spcBef>
          <a:spcPct val="20000"/>
        </a:spcBef>
        <a:spcAft>
          <a:spcPct val="0"/>
        </a:spcAft>
        <a:buClr>
          <a:schemeClr val="accent1"/>
        </a:buClr>
        <a:buChar char="•"/>
        <a:defRPr sz="3200">
          <a:solidFill>
            <a:schemeClr val="tx1"/>
          </a:solidFill>
          <a:latin typeface="+mn-lt"/>
        </a:defRPr>
      </a:lvl7pPr>
      <a:lvl8pPr marL="3429000" indent="-228600" algn="l" rtl="0" eaLnBrk="1" fontAlgn="base" hangingPunct="1">
        <a:spcBef>
          <a:spcPct val="20000"/>
        </a:spcBef>
        <a:spcAft>
          <a:spcPct val="0"/>
        </a:spcAft>
        <a:buClr>
          <a:schemeClr val="accent1"/>
        </a:buClr>
        <a:buChar char="•"/>
        <a:defRPr sz="3200">
          <a:solidFill>
            <a:schemeClr val="tx1"/>
          </a:solidFill>
          <a:latin typeface="+mn-lt"/>
        </a:defRPr>
      </a:lvl8pPr>
      <a:lvl9pPr marL="3886200" indent="-228600" algn="l" rtl="0" eaLnBrk="1" fontAlgn="base" hangingPunct="1">
        <a:spcBef>
          <a:spcPct val="20000"/>
        </a:spcBef>
        <a:spcAft>
          <a:spcPct val="0"/>
        </a:spcAft>
        <a:buClr>
          <a:schemeClr val="accent1"/>
        </a:buClr>
        <a:buChar char="•"/>
        <a:defRPr sz="32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sz="quarter"/>
          </p:nvPr>
        </p:nvSpPr>
        <p:spPr>
          <a:xfrm>
            <a:off x="0" y="476672"/>
            <a:ext cx="9144000" cy="1944216"/>
          </a:xfrm>
        </p:spPr>
        <p:txBody>
          <a:bodyPr/>
          <a:lstStyle/>
          <a:p>
            <a:r>
              <a:rPr lang="el-GR" dirty="0">
                <a:solidFill>
                  <a:srgbClr val="FFFF00"/>
                </a:solidFill>
              </a:rPr>
              <a:t/>
            </a:r>
            <a:br>
              <a:rPr lang="el-GR" dirty="0">
                <a:solidFill>
                  <a:srgbClr val="FFFF00"/>
                </a:solidFill>
              </a:rPr>
            </a:br>
            <a:r>
              <a:rPr lang="el-GR" dirty="0">
                <a:solidFill>
                  <a:srgbClr val="FFFF00"/>
                </a:solidFill>
              </a:rPr>
              <a:t/>
            </a:r>
            <a:br>
              <a:rPr lang="el-GR" dirty="0">
                <a:solidFill>
                  <a:srgbClr val="FFFF00"/>
                </a:solidFill>
              </a:rPr>
            </a:br>
            <a:r>
              <a:rPr lang="el-GR" dirty="0">
                <a:solidFill>
                  <a:srgbClr val="FFFF00"/>
                </a:solidFill>
              </a:rPr>
              <a:t/>
            </a:r>
            <a:br>
              <a:rPr lang="el-GR" dirty="0">
                <a:solidFill>
                  <a:srgbClr val="FFFF00"/>
                </a:solidFill>
              </a:rPr>
            </a:br>
            <a:r>
              <a:rPr lang="el-GR" dirty="0">
                <a:solidFill>
                  <a:srgbClr val="FFFF00"/>
                </a:solidFill>
              </a:rPr>
              <a:t/>
            </a:r>
            <a:br>
              <a:rPr lang="el-GR" dirty="0">
                <a:solidFill>
                  <a:srgbClr val="FFFF00"/>
                </a:solidFill>
              </a:rPr>
            </a:br>
            <a:r>
              <a:rPr lang="el-GR" dirty="0">
                <a:solidFill>
                  <a:srgbClr val="FFFF00"/>
                </a:solidFill>
              </a:rPr>
              <a:t/>
            </a:r>
            <a:br>
              <a:rPr lang="el-GR" dirty="0">
                <a:solidFill>
                  <a:srgbClr val="FFFF00"/>
                </a:solidFill>
              </a:rPr>
            </a:br>
            <a:r>
              <a:rPr lang="el-GR" dirty="0">
                <a:solidFill>
                  <a:srgbClr val="FFFF00"/>
                </a:solidFill>
              </a:rPr>
              <a:t/>
            </a:r>
            <a:br>
              <a:rPr lang="el-GR" dirty="0">
                <a:solidFill>
                  <a:srgbClr val="FFFF00"/>
                </a:solidFill>
              </a:rPr>
            </a:br>
            <a:r>
              <a:rPr lang="el-GR" dirty="0">
                <a:solidFill>
                  <a:srgbClr val="FFFF00"/>
                </a:solidFill>
              </a:rPr>
              <a:t/>
            </a:r>
            <a:br>
              <a:rPr lang="el-GR" dirty="0">
                <a:solidFill>
                  <a:srgbClr val="FFFF00"/>
                </a:solidFill>
              </a:rPr>
            </a:br>
            <a:r>
              <a:rPr lang="el-GR" dirty="0">
                <a:solidFill>
                  <a:srgbClr val="FFFF00"/>
                </a:solidFill>
              </a:rPr>
              <a:t/>
            </a:r>
            <a:br>
              <a:rPr lang="el-GR" dirty="0">
                <a:solidFill>
                  <a:srgbClr val="FFFF00"/>
                </a:solidFill>
              </a:rPr>
            </a:br>
            <a:r>
              <a:rPr lang="el-GR" dirty="0">
                <a:solidFill>
                  <a:srgbClr val="FFFF00"/>
                </a:solidFill>
              </a:rPr>
              <a:t/>
            </a:r>
            <a:br>
              <a:rPr lang="el-GR" dirty="0">
                <a:solidFill>
                  <a:srgbClr val="FFFF00"/>
                </a:solidFill>
              </a:rPr>
            </a:br>
            <a:r>
              <a:rPr lang="el-GR" dirty="0">
                <a:solidFill>
                  <a:srgbClr val="FFFF00"/>
                </a:solidFill>
              </a:rPr>
              <a:t/>
            </a:r>
            <a:br>
              <a:rPr lang="el-GR" dirty="0">
                <a:solidFill>
                  <a:srgbClr val="FFFF00"/>
                </a:solidFill>
              </a:rPr>
            </a:br>
            <a:r>
              <a:rPr lang="el-GR" dirty="0">
                <a:solidFill>
                  <a:srgbClr val="FFFF00"/>
                </a:solidFill>
              </a:rPr>
              <a:t/>
            </a:r>
            <a:br>
              <a:rPr lang="el-GR" dirty="0">
                <a:solidFill>
                  <a:srgbClr val="FFFF00"/>
                </a:solidFill>
              </a:rPr>
            </a:br>
            <a:r>
              <a:rPr lang="el-GR" dirty="0">
                <a:solidFill>
                  <a:srgbClr val="FFFF00"/>
                </a:solidFill>
              </a:rPr>
              <a:t/>
            </a:r>
            <a:br>
              <a:rPr lang="el-GR" dirty="0">
                <a:solidFill>
                  <a:srgbClr val="FFFF00"/>
                </a:solidFill>
              </a:rPr>
            </a:br>
            <a:r>
              <a:rPr lang="el-GR" dirty="0">
                <a:solidFill>
                  <a:srgbClr val="FFFF00"/>
                </a:solidFill>
              </a:rPr>
              <a:t/>
            </a:r>
            <a:br>
              <a:rPr lang="el-GR" dirty="0">
                <a:solidFill>
                  <a:srgbClr val="FFFF00"/>
                </a:solidFill>
              </a:rPr>
            </a:br>
            <a:r>
              <a:rPr lang="el-GR" dirty="0">
                <a:solidFill>
                  <a:srgbClr val="FFFF00"/>
                </a:solidFill>
              </a:rPr>
              <a:t/>
            </a:r>
            <a:br>
              <a:rPr lang="el-GR" dirty="0">
                <a:solidFill>
                  <a:srgbClr val="FFFF00"/>
                </a:solidFill>
              </a:rPr>
            </a:br>
            <a:r>
              <a:rPr lang="el-GR" dirty="0" smtClean="0">
                <a:solidFill>
                  <a:srgbClr val="FFFF00"/>
                </a:solidFill>
              </a:rPr>
              <a:t/>
            </a:r>
            <a:br>
              <a:rPr lang="el-GR" dirty="0" smtClean="0">
                <a:solidFill>
                  <a:srgbClr val="FFFF00"/>
                </a:solidFill>
              </a:rPr>
            </a:br>
            <a:r>
              <a:rPr lang="el-GR" dirty="0" smtClean="0">
                <a:solidFill>
                  <a:srgbClr val="FFFF00"/>
                </a:solidFill>
              </a:rPr>
              <a:t>Περιβαλλοντικό Πρόγραμμα: </a:t>
            </a:r>
            <a:br>
              <a:rPr lang="el-GR" dirty="0" smtClean="0">
                <a:solidFill>
                  <a:srgbClr val="FFFF00"/>
                </a:solidFill>
              </a:rPr>
            </a:br>
            <a:r>
              <a:rPr lang="el-GR" dirty="0" err="1" smtClean="0">
                <a:solidFill>
                  <a:srgbClr val="FFFF00"/>
                </a:solidFill>
              </a:rPr>
              <a:t>Νεροεξερευνητές</a:t>
            </a:r>
            <a:r>
              <a:rPr lang="el-GR" dirty="0" smtClean="0">
                <a:solidFill>
                  <a:srgbClr val="FFFF00"/>
                </a:solidFill>
              </a:rPr>
              <a:t> </a:t>
            </a:r>
            <a:r>
              <a:rPr lang="el-GR" dirty="0">
                <a:solidFill>
                  <a:srgbClr val="FFFF00"/>
                </a:solidFill>
              </a:rPr>
              <a:t/>
            </a:r>
            <a:br>
              <a:rPr lang="el-GR" dirty="0">
                <a:solidFill>
                  <a:srgbClr val="FFFF00"/>
                </a:solidFill>
              </a:rPr>
            </a:br>
            <a:endParaRPr lang="el-GR" dirty="0">
              <a:solidFill>
                <a:srgbClr val="FFFF00"/>
              </a:solidFill>
            </a:endParaRPr>
          </a:p>
        </p:txBody>
      </p:sp>
      <p:sp>
        <p:nvSpPr>
          <p:cNvPr id="3" name="Υπότιτλος 2"/>
          <p:cNvSpPr>
            <a:spLocks noGrp="1"/>
          </p:cNvSpPr>
          <p:nvPr>
            <p:ph type="subTitle" sz="quarter" idx="1"/>
          </p:nvPr>
        </p:nvSpPr>
        <p:spPr>
          <a:xfrm>
            <a:off x="0" y="2492896"/>
            <a:ext cx="9108504" cy="4365104"/>
          </a:xfrm>
        </p:spPr>
        <p:txBody>
          <a:bodyPr/>
          <a:lstStyle/>
          <a:p>
            <a:endParaRPr lang="el-GR" dirty="0">
              <a:solidFill>
                <a:srgbClr val="FFC000"/>
              </a:solidFill>
            </a:endParaRPr>
          </a:p>
          <a:p>
            <a:r>
              <a:rPr lang="el-GR" sz="4400" dirty="0"/>
              <a:t>Δημοσθένης Α. Χατζηλέλεκας</a:t>
            </a:r>
          </a:p>
          <a:p>
            <a:r>
              <a:rPr lang="el-GR" sz="4400" dirty="0">
                <a:solidFill>
                  <a:schemeClr val="tx1"/>
                </a:solidFill>
              </a:rPr>
              <a:t>Σύμβουλος Εκπαίδευσης ΠΕ-70</a:t>
            </a:r>
          </a:p>
          <a:p>
            <a:endParaRPr lang="el-GR" sz="4400" dirty="0"/>
          </a:p>
        </p:txBody>
      </p:sp>
    </p:spTree>
    <p:extLst>
      <p:ext uri="{BB962C8B-B14F-4D97-AF65-F5344CB8AC3E}">
        <p14:creationId xmlns:p14="http://schemas.microsoft.com/office/powerpoint/2010/main" val="336981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609600"/>
            <a:ext cx="8856984" cy="1143000"/>
          </a:xfrm>
        </p:spPr>
        <p:txBody>
          <a:bodyPr/>
          <a:lstStyle/>
          <a:p>
            <a:r>
              <a:rPr lang="el-GR" dirty="0" smtClean="0">
                <a:solidFill>
                  <a:srgbClr val="FFFF00"/>
                </a:solidFill>
                <a:effectLst/>
              </a:rPr>
              <a:t/>
            </a:r>
            <a:br>
              <a:rPr lang="el-GR" dirty="0" smtClean="0">
                <a:solidFill>
                  <a:srgbClr val="FFFF00"/>
                </a:solidFill>
                <a:effectLst/>
              </a:rPr>
            </a:br>
            <a:r>
              <a:rPr lang="el-GR" dirty="0" smtClean="0">
                <a:solidFill>
                  <a:srgbClr val="FFFF00"/>
                </a:solidFill>
                <a:effectLst/>
              </a:rPr>
              <a:t>Βήματα </a:t>
            </a:r>
            <a:r>
              <a:rPr lang="el-GR" dirty="0">
                <a:solidFill>
                  <a:srgbClr val="FFFF00"/>
                </a:solidFill>
                <a:effectLst/>
              </a:rPr>
              <a:t>προς την Ενεργοποίηση</a:t>
            </a:r>
            <a:r>
              <a:rPr lang="el-GR" dirty="0"/>
              <a:t/>
            </a:r>
            <a:br>
              <a:rPr lang="el-GR" dirty="0"/>
            </a:br>
            <a:endParaRPr lang="el-GR" dirty="0"/>
          </a:p>
        </p:txBody>
      </p:sp>
      <p:sp>
        <p:nvSpPr>
          <p:cNvPr id="3" name="Θέση περιεχομένου 2"/>
          <p:cNvSpPr>
            <a:spLocks noGrp="1"/>
          </p:cNvSpPr>
          <p:nvPr>
            <p:ph idx="1"/>
          </p:nvPr>
        </p:nvSpPr>
        <p:spPr/>
        <p:txBody>
          <a:bodyPr/>
          <a:lstStyle/>
          <a:p>
            <a:pPr algn="ctr"/>
            <a:r>
              <a:rPr lang="el-GR" dirty="0" smtClean="0"/>
              <a:t>1</a:t>
            </a:r>
            <a:r>
              <a:rPr lang="el-GR" dirty="0"/>
              <a:t>. Σκέψου το θέμα, </a:t>
            </a:r>
          </a:p>
          <a:p>
            <a:pPr algn="ctr"/>
            <a:r>
              <a:rPr lang="el-GR" dirty="0"/>
              <a:t>2. Συζήτησέ το, </a:t>
            </a:r>
          </a:p>
          <a:p>
            <a:pPr algn="ctr"/>
            <a:r>
              <a:rPr lang="el-GR" dirty="0"/>
              <a:t>3. Ονειρεύσου την αλλαγή, </a:t>
            </a:r>
          </a:p>
          <a:p>
            <a:pPr algn="ctr"/>
            <a:r>
              <a:rPr lang="el-GR" dirty="0"/>
              <a:t>4. Γράψε γι’ αυτό, </a:t>
            </a:r>
          </a:p>
          <a:p>
            <a:pPr algn="ctr"/>
            <a:r>
              <a:rPr lang="el-GR" dirty="0"/>
              <a:t>5. Κάνε τέχνη, </a:t>
            </a:r>
          </a:p>
          <a:p>
            <a:pPr algn="ctr"/>
            <a:r>
              <a:rPr lang="el-GR" dirty="0"/>
              <a:t>6. Δράσε! Πάρε μέρος σε ενέργειες που θα φέρουν την αλλαγή!</a:t>
            </a:r>
          </a:p>
          <a:p>
            <a:endParaRPr lang="el-GR" dirty="0"/>
          </a:p>
        </p:txBody>
      </p:sp>
    </p:spTree>
    <p:extLst>
      <p:ext uri="{BB962C8B-B14F-4D97-AF65-F5344CB8AC3E}">
        <p14:creationId xmlns:p14="http://schemas.microsoft.com/office/powerpoint/2010/main" val="142984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609600"/>
            <a:ext cx="8856984" cy="1143000"/>
          </a:xfrm>
        </p:spPr>
        <p:txBody>
          <a:bodyPr/>
          <a:lstStyle/>
          <a:p>
            <a:r>
              <a:rPr lang="el-GR" dirty="0" smtClean="0">
                <a:solidFill>
                  <a:srgbClr val="FFFF00"/>
                </a:solidFill>
                <a:effectLst/>
              </a:rPr>
              <a:t> </a:t>
            </a:r>
            <a:r>
              <a:rPr lang="el-GR" dirty="0">
                <a:solidFill>
                  <a:srgbClr val="FFFF00"/>
                </a:solidFill>
                <a:effectLst/>
              </a:rPr>
              <a:t/>
            </a:r>
            <a:br>
              <a:rPr lang="el-GR" dirty="0">
                <a:solidFill>
                  <a:srgbClr val="FFFF00"/>
                </a:solidFill>
                <a:effectLst/>
              </a:rPr>
            </a:br>
            <a:r>
              <a:rPr lang="el-GR" dirty="0" smtClean="0">
                <a:solidFill>
                  <a:srgbClr val="FFFF00"/>
                </a:solidFill>
                <a:effectLst/>
              </a:rPr>
              <a:t>Δραστηριότητες: Εισαγωγή </a:t>
            </a:r>
            <a:r>
              <a:rPr lang="el-GR" dirty="0">
                <a:solidFill>
                  <a:srgbClr val="FFFF00"/>
                </a:solidFill>
                <a:effectLst/>
              </a:rPr>
              <a:t>στο θέμα με Κουκλοθέατρο</a:t>
            </a:r>
            <a:br>
              <a:rPr lang="el-GR" dirty="0">
                <a:solidFill>
                  <a:srgbClr val="FFFF00"/>
                </a:solidFill>
                <a:effectLst/>
              </a:rPr>
            </a:br>
            <a:endParaRPr lang="el-GR" dirty="0">
              <a:solidFill>
                <a:srgbClr val="FFFF00"/>
              </a:solidFill>
              <a:effectLst/>
            </a:endParaRPr>
          </a:p>
        </p:txBody>
      </p:sp>
      <p:sp>
        <p:nvSpPr>
          <p:cNvPr id="3" name="Θέση περιεχομένου 2"/>
          <p:cNvSpPr>
            <a:spLocks noGrp="1"/>
          </p:cNvSpPr>
          <p:nvPr>
            <p:ph idx="1"/>
          </p:nvPr>
        </p:nvSpPr>
        <p:spPr/>
        <p:txBody>
          <a:bodyPr/>
          <a:lstStyle/>
          <a:p>
            <a:pPr algn="ctr"/>
            <a:endParaRPr lang="el-GR" sz="3600" dirty="0" smtClean="0"/>
          </a:p>
          <a:p>
            <a:pPr algn="ctr"/>
            <a:r>
              <a:rPr lang="el-GR" sz="3600" dirty="0" smtClean="0"/>
              <a:t>Να </a:t>
            </a:r>
            <a:r>
              <a:rPr lang="el-GR" sz="3600" dirty="0"/>
              <a:t>μπουν τα παιδιά στο πνεύμα της συνάντησης και να δοθούν τα πρώτα ερεθίσματα και βασικές πληροφορίες σχετικά με το νερό και τη σημασία του για τη διατήρηση της ζωής στον πλανήτη. </a:t>
            </a:r>
          </a:p>
          <a:p>
            <a:endParaRPr lang="el-GR" sz="3600" dirty="0"/>
          </a:p>
        </p:txBody>
      </p:sp>
    </p:spTree>
    <p:extLst>
      <p:ext uri="{BB962C8B-B14F-4D97-AF65-F5344CB8AC3E}">
        <p14:creationId xmlns:p14="http://schemas.microsoft.com/office/powerpoint/2010/main" val="2007608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FFFF00"/>
                </a:solidFill>
                <a:effectLst/>
              </a:rPr>
              <a:t/>
            </a:r>
            <a:br>
              <a:rPr lang="el-GR" dirty="0" smtClean="0">
                <a:solidFill>
                  <a:srgbClr val="FFFF00"/>
                </a:solidFill>
                <a:effectLst/>
              </a:rPr>
            </a:br>
            <a:r>
              <a:rPr lang="el-GR" dirty="0" smtClean="0">
                <a:solidFill>
                  <a:srgbClr val="FFFF00"/>
                </a:solidFill>
                <a:effectLst/>
              </a:rPr>
              <a:t>Οι </a:t>
            </a:r>
            <a:r>
              <a:rPr lang="el-GR" dirty="0">
                <a:solidFill>
                  <a:srgbClr val="FFFF00"/>
                </a:solidFill>
                <a:effectLst/>
              </a:rPr>
              <a:t>ιδιότητες του νερού</a:t>
            </a:r>
            <a:br>
              <a:rPr lang="el-GR" dirty="0">
                <a:solidFill>
                  <a:srgbClr val="FFFF00"/>
                </a:solidFill>
                <a:effectLst/>
              </a:rPr>
            </a:br>
            <a:endParaRPr lang="el-GR" dirty="0">
              <a:solidFill>
                <a:srgbClr val="FFFF00"/>
              </a:solidFill>
              <a:effectLst/>
            </a:endParaRPr>
          </a:p>
        </p:txBody>
      </p:sp>
      <p:sp>
        <p:nvSpPr>
          <p:cNvPr id="3" name="Θέση περιεχομένου 2"/>
          <p:cNvSpPr>
            <a:spLocks noGrp="1"/>
          </p:cNvSpPr>
          <p:nvPr>
            <p:ph idx="1"/>
          </p:nvPr>
        </p:nvSpPr>
        <p:spPr>
          <a:xfrm>
            <a:off x="0" y="1981200"/>
            <a:ext cx="9144000" cy="4114800"/>
          </a:xfrm>
        </p:spPr>
        <p:txBody>
          <a:bodyPr/>
          <a:lstStyle/>
          <a:p>
            <a:pPr algn="ctr"/>
            <a:endParaRPr lang="el-GR" dirty="0" smtClean="0"/>
          </a:p>
          <a:p>
            <a:pPr algn="ctr"/>
            <a:r>
              <a:rPr lang="el-GR" dirty="0" smtClean="0"/>
              <a:t>Να </a:t>
            </a:r>
            <a:r>
              <a:rPr lang="el-GR" dirty="0"/>
              <a:t>γνωρίσουν τα παιδιά τις ιδιότητες του νερού που το κάνουν τόσο πολύτιμο. Με ένα γαλάζιο μακρύ πανί δημιουργώ μια λιμνούλα. Τα παιδιά χωρίζονται σε ομάδες και σε κάθε ομάδα ζητείται να «ψαρέψει» μια κατηγορία υλικών σχετικών με το νερό από τη λίμνη. Τις κάρτες που ψαρεύουν τις βλέπουμε και τις συζητούμε. </a:t>
            </a:r>
          </a:p>
          <a:p>
            <a:endParaRPr lang="el-GR" dirty="0"/>
          </a:p>
        </p:txBody>
      </p:sp>
    </p:spTree>
    <p:extLst>
      <p:ext uri="{BB962C8B-B14F-4D97-AF65-F5344CB8AC3E}">
        <p14:creationId xmlns:p14="http://schemas.microsoft.com/office/powerpoint/2010/main" val="154229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Εξηγούμε </a:t>
            </a:r>
            <a:r>
              <a:rPr lang="el-GR" dirty="0" smtClean="0">
                <a:solidFill>
                  <a:srgbClr val="FFFF00"/>
                </a:solidFill>
              </a:rPr>
              <a:t>σε τάπητα</a:t>
            </a:r>
            <a:r>
              <a:rPr lang="en-GB" dirty="0" smtClean="0">
                <a:solidFill>
                  <a:srgbClr val="FFFF00"/>
                </a:solidFill>
              </a:rPr>
              <a:t> </a:t>
            </a:r>
            <a:r>
              <a:rPr lang="en-GB" dirty="0">
                <a:solidFill>
                  <a:srgbClr val="FFFF00"/>
                </a:solidFill>
              </a:rPr>
              <a:t>ποια είναι η διαδρομή του νερού</a:t>
            </a:r>
            <a:endParaRPr lang="el-GR" dirty="0">
              <a:solidFill>
                <a:srgbClr val="FFFF00"/>
              </a:solidFill>
            </a:endParaRPr>
          </a:p>
        </p:txBody>
      </p:sp>
      <p:sp>
        <p:nvSpPr>
          <p:cNvPr id="3" name="Θέση περιεχομένου 2"/>
          <p:cNvSpPr>
            <a:spLocks noGrp="1"/>
          </p:cNvSpPr>
          <p:nvPr>
            <p:ph idx="1"/>
          </p:nvPr>
        </p:nvSpPr>
        <p:spPr>
          <a:xfrm>
            <a:off x="0" y="1981200"/>
            <a:ext cx="9144000" cy="4114800"/>
          </a:xfrm>
        </p:spPr>
        <p:txBody>
          <a:bodyPr/>
          <a:lstStyle/>
          <a:p>
            <a:pPr algn="ctr"/>
            <a:r>
              <a:rPr lang="en-GB" sz="4400" dirty="0" smtClean="0"/>
              <a:t>και </a:t>
            </a:r>
            <a:r>
              <a:rPr lang="en-GB" sz="4400" dirty="0"/>
              <a:t>σηματοδοτούμε τα σημαντικά σημεία του κύκλου. </a:t>
            </a:r>
            <a:r>
              <a:rPr lang="el-GR" sz="4400" dirty="0" smtClean="0"/>
              <a:t>Βλέπουμε </a:t>
            </a:r>
            <a:r>
              <a:rPr lang="en-GB" sz="4400" dirty="0" smtClean="0"/>
              <a:t> </a:t>
            </a:r>
            <a:r>
              <a:rPr lang="en-GB" sz="4400" dirty="0"/>
              <a:t>την ανθρώπινη δραστηριότητα και τους τρόπους ρύπανσης και μόλυνσης του νερού. </a:t>
            </a:r>
            <a:r>
              <a:rPr lang="el-GR" sz="4400" dirty="0" smtClean="0"/>
              <a:t>Παροτρύνουμε τα παιδιά να κάνουν με τα σώματά τους τον κύκλο του νερού. </a:t>
            </a:r>
            <a:endParaRPr lang="el-GR" sz="4400" dirty="0"/>
          </a:p>
        </p:txBody>
      </p:sp>
    </p:spTree>
    <p:extLst>
      <p:ext uri="{BB962C8B-B14F-4D97-AF65-F5344CB8AC3E}">
        <p14:creationId xmlns:p14="http://schemas.microsoft.com/office/powerpoint/2010/main" val="4010385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
            </a:r>
            <a:br>
              <a:rPr lang="el-GR" b="1" dirty="0" smtClean="0"/>
            </a:br>
            <a:r>
              <a:rPr lang="el-GR" dirty="0" smtClean="0">
                <a:solidFill>
                  <a:srgbClr val="FFFF00"/>
                </a:solidFill>
                <a:effectLst/>
              </a:rPr>
              <a:t>Ρύπανση </a:t>
            </a:r>
            <a:r>
              <a:rPr lang="el-GR" dirty="0">
                <a:solidFill>
                  <a:srgbClr val="FFFF00"/>
                </a:solidFill>
                <a:effectLst/>
              </a:rPr>
              <a:t>νερού</a:t>
            </a:r>
            <a:br>
              <a:rPr lang="el-GR" dirty="0">
                <a:solidFill>
                  <a:srgbClr val="FFFF00"/>
                </a:solidFill>
                <a:effectLst/>
              </a:rPr>
            </a:br>
            <a:endParaRPr lang="el-GR" dirty="0">
              <a:solidFill>
                <a:srgbClr val="FFFF00"/>
              </a:solidFill>
              <a:effectLst/>
            </a:endParaRPr>
          </a:p>
        </p:txBody>
      </p:sp>
      <p:sp>
        <p:nvSpPr>
          <p:cNvPr id="3" name="Θέση περιεχομένου 2"/>
          <p:cNvSpPr>
            <a:spLocks noGrp="1"/>
          </p:cNvSpPr>
          <p:nvPr>
            <p:ph idx="1"/>
          </p:nvPr>
        </p:nvSpPr>
        <p:spPr/>
        <p:txBody>
          <a:bodyPr/>
          <a:lstStyle/>
          <a:p>
            <a:pPr algn="ctr"/>
            <a:r>
              <a:rPr lang="el-GR" sz="3600" dirty="0" smtClean="0"/>
              <a:t>Να </a:t>
            </a:r>
            <a:r>
              <a:rPr lang="el-GR" sz="3600" dirty="0"/>
              <a:t>διαπιστώσουν τα παιδιά ότι το πρόβλημα της ρύπανσης του νερού δεν είναι </a:t>
            </a:r>
            <a:r>
              <a:rPr lang="el-GR" sz="3600" dirty="0" smtClean="0"/>
              <a:t>τοπικό, </a:t>
            </a:r>
            <a:r>
              <a:rPr lang="el-GR" sz="3600" dirty="0"/>
              <a:t>αλλά επηρεάζει άμεσα σημαντικές ποσότητες νερού και ζωντανών οργανισμών. Η δραστηριότητα αναπτύσσεται μέσα από απλά πειράματα.</a:t>
            </a:r>
          </a:p>
          <a:p>
            <a:pPr algn="ctr"/>
            <a:endParaRPr lang="el-GR" sz="3600" dirty="0"/>
          </a:p>
        </p:txBody>
      </p:sp>
    </p:spTree>
    <p:extLst>
      <p:ext uri="{BB962C8B-B14F-4D97-AF65-F5344CB8AC3E}">
        <p14:creationId xmlns:p14="http://schemas.microsoft.com/office/powerpoint/2010/main" val="279286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FFFF00"/>
                </a:solidFill>
                <a:effectLst/>
              </a:rPr>
              <a:t/>
            </a:r>
            <a:br>
              <a:rPr lang="el-GR" dirty="0" smtClean="0">
                <a:solidFill>
                  <a:srgbClr val="FFFF00"/>
                </a:solidFill>
                <a:effectLst/>
              </a:rPr>
            </a:br>
            <a:r>
              <a:rPr lang="el-GR" dirty="0" smtClean="0">
                <a:solidFill>
                  <a:srgbClr val="FFFF00"/>
                </a:solidFill>
                <a:effectLst/>
              </a:rPr>
              <a:t>Εσύ </a:t>
            </a:r>
            <a:r>
              <a:rPr lang="el-GR" dirty="0">
                <a:solidFill>
                  <a:srgbClr val="FFFF00"/>
                </a:solidFill>
                <a:effectLst/>
              </a:rPr>
              <a:t>εξοικονομείς;</a:t>
            </a:r>
            <a:br>
              <a:rPr lang="el-GR" dirty="0">
                <a:solidFill>
                  <a:srgbClr val="FFFF00"/>
                </a:solidFill>
                <a:effectLst/>
              </a:rPr>
            </a:br>
            <a:endParaRPr lang="el-GR" dirty="0">
              <a:solidFill>
                <a:srgbClr val="FFFF00"/>
              </a:solidFill>
              <a:effectLst/>
            </a:endParaRPr>
          </a:p>
        </p:txBody>
      </p:sp>
      <p:sp>
        <p:nvSpPr>
          <p:cNvPr id="3" name="Θέση περιεχομένου 2"/>
          <p:cNvSpPr>
            <a:spLocks noGrp="1"/>
          </p:cNvSpPr>
          <p:nvPr>
            <p:ph idx="1"/>
          </p:nvPr>
        </p:nvSpPr>
        <p:spPr/>
        <p:txBody>
          <a:bodyPr/>
          <a:lstStyle/>
          <a:p>
            <a:pPr algn="ctr"/>
            <a:endParaRPr lang="el-GR" sz="3600" dirty="0" smtClean="0"/>
          </a:p>
          <a:p>
            <a:pPr algn="ctr"/>
            <a:r>
              <a:rPr lang="el-GR" sz="3600" dirty="0" smtClean="0"/>
              <a:t>Συζητούμε για τους</a:t>
            </a:r>
            <a:r>
              <a:rPr lang="en-GB" sz="3600" dirty="0" smtClean="0"/>
              <a:t> </a:t>
            </a:r>
            <a:r>
              <a:rPr lang="en-GB" sz="3600" dirty="0"/>
              <a:t>τρόπους εξοικονόμησης που μπορούμε να εφαρμόσουμε εμείς οι ίδιοι στο σπίτι μας και στο χώρο που κινούμαστε. </a:t>
            </a:r>
            <a:endParaRPr lang="el-GR" sz="3600" dirty="0"/>
          </a:p>
        </p:txBody>
      </p:sp>
    </p:spTree>
    <p:extLst>
      <p:ext uri="{BB962C8B-B14F-4D97-AF65-F5344CB8AC3E}">
        <p14:creationId xmlns:p14="http://schemas.microsoft.com/office/powerpoint/2010/main" val="1179860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
            </a:r>
            <a:br>
              <a:rPr lang="el-GR" dirty="0" smtClean="0"/>
            </a:br>
            <a:r>
              <a:rPr lang="el-GR" dirty="0" smtClean="0">
                <a:solidFill>
                  <a:srgbClr val="FFFF00"/>
                </a:solidFill>
                <a:effectLst/>
              </a:rPr>
              <a:t>Τα παιδιά χωρίζονται σε ομάδες </a:t>
            </a:r>
            <a:r>
              <a:rPr lang="en-GB" dirty="0" smtClean="0">
                <a:solidFill>
                  <a:srgbClr val="FFFF00"/>
                </a:solidFill>
                <a:effectLst/>
              </a:rPr>
              <a:t> </a:t>
            </a:r>
            <a:r>
              <a:rPr lang="el-GR" dirty="0"/>
              <a:t/>
            </a:r>
            <a:br>
              <a:rPr lang="el-GR" dirty="0"/>
            </a:br>
            <a:endParaRPr lang="el-GR" dirty="0"/>
          </a:p>
        </p:txBody>
      </p:sp>
      <p:sp>
        <p:nvSpPr>
          <p:cNvPr id="3" name="Θέση περιεχομένου 2"/>
          <p:cNvSpPr>
            <a:spLocks noGrp="1"/>
          </p:cNvSpPr>
          <p:nvPr>
            <p:ph idx="1"/>
          </p:nvPr>
        </p:nvSpPr>
        <p:spPr/>
        <p:txBody>
          <a:bodyPr/>
          <a:lstStyle/>
          <a:p>
            <a:pPr algn="ctr"/>
            <a:endParaRPr lang="el-GR" sz="4000" dirty="0" smtClean="0"/>
          </a:p>
          <a:p>
            <a:pPr algn="ctr"/>
            <a:r>
              <a:rPr lang="el-GR" sz="4000" dirty="0" smtClean="0"/>
              <a:t>και τους δίνονται </a:t>
            </a:r>
            <a:r>
              <a:rPr lang="el-GR" sz="4000" dirty="0"/>
              <a:t>9 κύβοι, με εικόνες σε κάθε πλευρά των κύβων. Μοιράζεται σε κάθε ομάδα από μια εικόνα και καλείται με τους κύβους της να τη φτιάξει.</a:t>
            </a:r>
          </a:p>
          <a:p>
            <a:pPr algn="ctr"/>
            <a:endParaRPr lang="el-GR" sz="4000" dirty="0"/>
          </a:p>
        </p:txBody>
      </p:sp>
    </p:spTree>
    <p:extLst>
      <p:ext uri="{BB962C8B-B14F-4D97-AF65-F5344CB8AC3E}">
        <p14:creationId xmlns:p14="http://schemas.microsoft.com/office/powerpoint/2010/main" val="30749844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
            </a:r>
            <a:br>
              <a:rPr lang="el-GR" b="1" dirty="0" smtClean="0"/>
            </a:br>
            <a:r>
              <a:rPr lang="el-GR" dirty="0" smtClean="0">
                <a:solidFill>
                  <a:srgbClr val="FFFF00"/>
                </a:solidFill>
                <a:effectLst/>
              </a:rPr>
              <a:t>Εξοικονόμηση </a:t>
            </a:r>
            <a:r>
              <a:rPr lang="el-GR" dirty="0">
                <a:solidFill>
                  <a:srgbClr val="FFFF00"/>
                </a:solidFill>
                <a:effectLst/>
              </a:rPr>
              <a:t>Νερού</a:t>
            </a:r>
            <a:r>
              <a:rPr lang="el-GR" b="1" dirty="0"/>
              <a:t/>
            </a:r>
            <a:br>
              <a:rPr lang="el-GR" b="1" dirty="0"/>
            </a:br>
            <a:endParaRPr lang="el-GR" dirty="0"/>
          </a:p>
        </p:txBody>
      </p:sp>
      <p:sp>
        <p:nvSpPr>
          <p:cNvPr id="3" name="Θέση περιεχομένου 2"/>
          <p:cNvSpPr>
            <a:spLocks noGrp="1"/>
          </p:cNvSpPr>
          <p:nvPr>
            <p:ph idx="1"/>
          </p:nvPr>
        </p:nvSpPr>
        <p:spPr/>
        <p:txBody>
          <a:bodyPr/>
          <a:lstStyle/>
          <a:p>
            <a:pPr algn="ctr"/>
            <a:endParaRPr lang="el-GR" sz="4400" dirty="0" smtClean="0"/>
          </a:p>
          <a:p>
            <a:pPr algn="ctr"/>
            <a:r>
              <a:rPr lang="el-GR" sz="4400" dirty="0" smtClean="0"/>
              <a:t>Να </a:t>
            </a:r>
            <a:r>
              <a:rPr lang="el-GR" sz="4400" dirty="0"/>
              <a:t>βιώσουν τα παιδιά τι σημαίνει σπατάλη νερού και τι εξοικονόμηση νερού. Πρόκειται για κινητικό παιχνίδι / παιχνίδι </a:t>
            </a:r>
            <a:r>
              <a:rPr lang="el-GR" sz="4400" dirty="0" err="1"/>
              <a:t>αυτοσχεδιαμού</a:t>
            </a:r>
            <a:r>
              <a:rPr lang="el-GR" sz="4400" dirty="0"/>
              <a:t>. </a:t>
            </a:r>
          </a:p>
          <a:p>
            <a:endParaRPr lang="el-GR" dirty="0"/>
          </a:p>
        </p:txBody>
      </p:sp>
    </p:spTree>
    <p:extLst>
      <p:ext uri="{BB962C8B-B14F-4D97-AF65-F5344CB8AC3E}">
        <p14:creationId xmlns:p14="http://schemas.microsoft.com/office/powerpoint/2010/main" val="1710440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
            </a:r>
            <a:br>
              <a:rPr lang="el-GR" b="1" dirty="0" smtClean="0"/>
            </a:br>
            <a:r>
              <a:rPr lang="el-GR" dirty="0" smtClean="0">
                <a:solidFill>
                  <a:srgbClr val="FFFF00"/>
                </a:solidFill>
                <a:effectLst/>
              </a:rPr>
              <a:t>Δραστηριότητες</a:t>
            </a:r>
            <a:r>
              <a:rPr lang="el-GR" dirty="0">
                <a:solidFill>
                  <a:srgbClr val="FFFF00"/>
                </a:solidFill>
                <a:effectLst/>
              </a:rPr>
              <a:t>: </a:t>
            </a:r>
            <a:br>
              <a:rPr lang="el-GR" dirty="0">
                <a:solidFill>
                  <a:srgbClr val="FFFF00"/>
                </a:solidFill>
                <a:effectLst/>
              </a:rPr>
            </a:br>
            <a:r>
              <a:rPr lang="el-GR" dirty="0">
                <a:solidFill>
                  <a:srgbClr val="FFFF00"/>
                </a:solidFill>
                <a:effectLst/>
              </a:rPr>
              <a:t>Καταιγισμός ιδεών</a:t>
            </a:r>
            <a:r>
              <a:rPr lang="el-GR" b="1" dirty="0"/>
              <a:t/>
            </a:r>
            <a:br>
              <a:rPr lang="el-GR" b="1" dirty="0"/>
            </a:br>
            <a:endParaRPr lang="el-GR" dirty="0"/>
          </a:p>
        </p:txBody>
      </p:sp>
      <p:sp>
        <p:nvSpPr>
          <p:cNvPr id="3" name="Θέση περιεχομένου 2"/>
          <p:cNvSpPr>
            <a:spLocks noGrp="1"/>
          </p:cNvSpPr>
          <p:nvPr>
            <p:ph idx="1"/>
          </p:nvPr>
        </p:nvSpPr>
        <p:spPr>
          <a:xfrm>
            <a:off x="107504" y="1981200"/>
            <a:ext cx="8928992" cy="4114800"/>
          </a:xfrm>
        </p:spPr>
        <p:txBody>
          <a:bodyPr/>
          <a:lstStyle/>
          <a:p>
            <a:pPr algn="ctr"/>
            <a:endParaRPr lang="el-GR" dirty="0" smtClean="0"/>
          </a:p>
          <a:p>
            <a:pPr algn="ctr"/>
            <a:r>
              <a:rPr lang="el-GR" sz="4000" dirty="0" smtClean="0"/>
              <a:t>Να </a:t>
            </a:r>
            <a:r>
              <a:rPr lang="el-GR" sz="4000" dirty="0"/>
              <a:t>μπουν τα παιδιά στο πνεύμα της συνάντησης και να δοθούν τα πρώτα ερεθίσματα και βασικές πληροφορίες σχετικά με το νερό και τη σημασία του για τη διατήρηση της ζωής στον πλανήτη. </a:t>
            </a:r>
          </a:p>
          <a:p>
            <a:endParaRPr lang="el-GR" sz="4000" dirty="0"/>
          </a:p>
        </p:txBody>
      </p:sp>
    </p:spTree>
    <p:extLst>
      <p:ext uri="{BB962C8B-B14F-4D97-AF65-F5344CB8AC3E}">
        <p14:creationId xmlns:p14="http://schemas.microsoft.com/office/powerpoint/2010/main" val="2472384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FFFF00"/>
                </a:solidFill>
                <a:effectLst/>
              </a:rPr>
              <a:t/>
            </a:r>
            <a:br>
              <a:rPr lang="el-GR" dirty="0" smtClean="0">
                <a:solidFill>
                  <a:srgbClr val="FFFF00"/>
                </a:solidFill>
                <a:effectLst/>
              </a:rPr>
            </a:br>
            <a:r>
              <a:rPr lang="el-GR" dirty="0" smtClean="0">
                <a:solidFill>
                  <a:srgbClr val="FFFF00"/>
                </a:solidFill>
                <a:effectLst/>
              </a:rPr>
              <a:t>Το </a:t>
            </a:r>
            <a:r>
              <a:rPr lang="el-GR" dirty="0">
                <a:solidFill>
                  <a:srgbClr val="FFFF00"/>
                </a:solidFill>
                <a:effectLst/>
              </a:rPr>
              <a:t>πρόβλημα του ευτροφισμού</a:t>
            </a:r>
            <a:br>
              <a:rPr lang="el-GR" dirty="0">
                <a:solidFill>
                  <a:srgbClr val="FFFF00"/>
                </a:solidFill>
                <a:effectLst/>
              </a:rPr>
            </a:br>
            <a:endParaRPr lang="el-GR" dirty="0">
              <a:solidFill>
                <a:srgbClr val="FFFF00"/>
              </a:solidFill>
              <a:effectLst/>
            </a:endParaRPr>
          </a:p>
        </p:txBody>
      </p:sp>
      <p:sp>
        <p:nvSpPr>
          <p:cNvPr id="3" name="Θέση περιεχομένου 2"/>
          <p:cNvSpPr>
            <a:spLocks noGrp="1"/>
          </p:cNvSpPr>
          <p:nvPr>
            <p:ph idx="1"/>
          </p:nvPr>
        </p:nvSpPr>
        <p:spPr>
          <a:xfrm>
            <a:off x="179512" y="1981200"/>
            <a:ext cx="8784976" cy="4114800"/>
          </a:xfrm>
        </p:spPr>
        <p:txBody>
          <a:bodyPr/>
          <a:lstStyle/>
          <a:p>
            <a:pPr algn="ctr"/>
            <a:endParaRPr lang="el-GR" sz="4000" dirty="0" smtClean="0"/>
          </a:p>
          <a:p>
            <a:pPr algn="ctr"/>
            <a:r>
              <a:rPr lang="el-GR" sz="4000" dirty="0" smtClean="0"/>
              <a:t>Να </a:t>
            </a:r>
            <a:r>
              <a:rPr lang="el-GR" sz="4000" dirty="0"/>
              <a:t>βιώσουν τα παιδιά το πρόβλημα της ρύπανσης του νερού, μέσω της βασικής ένδειξης ύπαρξής της, του ευτροφισμού. Πρόκειται για κινητικό παιχνίδι. </a:t>
            </a:r>
          </a:p>
          <a:p>
            <a:pPr algn="ctr"/>
            <a:endParaRPr lang="el-GR" sz="4000" dirty="0"/>
          </a:p>
        </p:txBody>
      </p:sp>
    </p:spTree>
    <p:extLst>
      <p:ext uri="{BB962C8B-B14F-4D97-AF65-F5344CB8AC3E}">
        <p14:creationId xmlns:p14="http://schemas.microsoft.com/office/powerpoint/2010/main" val="226704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FFFF00"/>
                </a:solidFill>
              </a:rPr>
              <a:t>Βιωματικό Πρόγραμμα</a:t>
            </a:r>
            <a:endParaRPr lang="el-GR" dirty="0">
              <a:solidFill>
                <a:srgbClr val="FFFF00"/>
              </a:solidFill>
            </a:endParaRPr>
          </a:p>
        </p:txBody>
      </p:sp>
      <p:sp>
        <p:nvSpPr>
          <p:cNvPr id="3" name="Θέση περιεχομένου 2"/>
          <p:cNvSpPr>
            <a:spLocks noGrp="1"/>
          </p:cNvSpPr>
          <p:nvPr>
            <p:ph idx="1"/>
          </p:nvPr>
        </p:nvSpPr>
        <p:spPr/>
        <p:txBody>
          <a:bodyPr/>
          <a:lstStyle/>
          <a:p>
            <a:pPr algn="ctr"/>
            <a:endParaRPr lang="el-GR" sz="4400" dirty="0" smtClean="0"/>
          </a:p>
          <a:p>
            <a:pPr algn="ctr"/>
            <a:r>
              <a:rPr lang="el-GR" sz="4400" dirty="0" smtClean="0"/>
              <a:t>Η σημασία της σωστής διαχείρισης νερού</a:t>
            </a:r>
          </a:p>
          <a:p>
            <a:pPr algn="ctr"/>
            <a:r>
              <a:rPr lang="el-GR" sz="4400" dirty="0" smtClean="0"/>
              <a:t>Εκπαιδευτική πρόταση</a:t>
            </a:r>
            <a:endParaRPr lang="el-GR" sz="4400" dirty="0"/>
          </a:p>
        </p:txBody>
      </p:sp>
    </p:spTree>
    <p:extLst>
      <p:ext uri="{BB962C8B-B14F-4D97-AF65-F5344CB8AC3E}">
        <p14:creationId xmlns:p14="http://schemas.microsoft.com/office/powerpoint/2010/main" val="836752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
            </a:r>
            <a:br>
              <a:rPr lang="el-GR" b="1" dirty="0" smtClean="0"/>
            </a:br>
            <a:r>
              <a:rPr lang="el-GR" dirty="0" smtClean="0">
                <a:solidFill>
                  <a:srgbClr val="FFFF00"/>
                </a:solidFill>
                <a:effectLst/>
              </a:rPr>
              <a:t>Ρύπανση </a:t>
            </a:r>
            <a:r>
              <a:rPr lang="el-GR" dirty="0">
                <a:solidFill>
                  <a:srgbClr val="FFFF00"/>
                </a:solidFill>
                <a:effectLst/>
              </a:rPr>
              <a:t>νερού</a:t>
            </a:r>
            <a:br>
              <a:rPr lang="el-GR" dirty="0">
                <a:solidFill>
                  <a:srgbClr val="FFFF00"/>
                </a:solidFill>
                <a:effectLst/>
              </a:rPr>
            </a:br>
            <a:endParaRPr lang="el-GR" dirty="0">
              <a:solidFill>
                <a:srgbClr val="FFFF00"/>
              </a:solidFill>
              <a:effectLst/>
            </a:endParaRPr>
          </a:p>
        </p:txBody>
      </p:sp>
      <p:sp>
        <p:nvSpPr>
          <p:cNvPr id="3" name="Θέση περιεχομένου 2"/>
          <p:cNvSpPr>
            <a:spLocks noGrp="1"/>
          </p:cNvSpPr>
          <p:nvPr>
            <p:ph idx="1"/>
          </p:nvPr>
        </p:nvSpPr>
        <p:spPr/>
        <p:txBody>
          <a:bodyPr/>
          <a:lstStyle/>
          <a:p>
            <a:pPr algn="ctr"/>
            <a:endParaRPr lang="el-GR" sz="4000" dirty="0" smtClean="0"/>
          </a:p>
          <a:p>
            <a:pPr algn="ctr"/>
            <a:r>
              <a:rPr lang="el-GR" sz="4000" dirty="0" smtClean="0"/>
              <a:t>Να </a:t>
            </a:r>
            <a:r>
              <a:rPr lang="el-GR" sz="4000" dirty="0"/>
              <a:t>διαπιστώσουν τα παιδιά ότι το πρόβλημα της ρύπανσης του νερού δεν είναι </a:t>
            </a:r>
            <a:r>
              <a:rPr lang="el-GR" sz="4000" dirty="0" smtClean="0"/>
              <a:t>τοπικό, </a:t>
            </a:r>
            <a:r>
              <a:rPr lang="el-GR" sz="4000" dirty="0"/>
              <a:t>αλλά επηρεάζει άμεσα σημαντικές ποσότητες νερού και ζωντανών οργανισμών, </a:t>
            </a:r>
            <a:endParaRPr lang="el-GR" sz="4000" dirty="0"/>
          </a:p>
        </p:txBody>
      </p:sp>
    </p:spTree>
    <p:extLst>
      <p:ext uri="{BB962C8B-B14F-4D97-AF65-F5344CB8AC3E}">
        <p14:creationId xmlns:p14="http://schemas.microsoft.com/office/powerpoint/2010/main" val="252676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609600"/>
            <a:ext cx="8928992" cy="1143000"/>
          </a:xfrm>
        </p:spPr>
        <p:txBody>
          <a:bodyPr/>
          <a:lstStyle/>
          <a:p>
            <a:r>
              <a:rPr lang="el-GR" dirty="0">
                <a:solidFill>
                  <a:srgbClr val="FFFF00"/>
                </a:solidFill>
                <a:effectLst/>
              </a:rPr>
              <a:t>καθώς επίσης και να καταλάβουν τη σπουδαιότητα της βελτίωσης</a:t>
            </a:r>
          </a:p>
        </p:txBody>
      </p:sp>
      <p:sp>
        <p:nvSpPr>
          <p:cNvPr id="3" name="Θέση περιεχομένου 2"/>
          <p:cNvSpPr>
            <a:spLocks noGrp="1"/>
          </p:cNvSpPr>
          <p:nvPr>
            <p:ph idx="1"/>
          </p:nvPr>
        </p:nvSpPr>
        <p:spPr>
          <a:xfrm>
            <a:off x="107504" y="1981200"/>
            <a:ext cx="8928992" cy="4114800"/>
          </a:xfrm>
        </p:spPr>
        <p:txBody>
          <a:bodyPr/>
          <a:lstStyle/>
          <a:p>
            <a:pPr algn="ctr"/>
            <a:endParaRPr lang="el-GR" sz="4000" dirty="0" smtClean="0"/>
          </a:p>
          <a:p>
            <a:pPr algn="ctr"/>
            <a:r>
              <a:rPr lang="el-GR" sz="4000" dirty="0" smtClean="0"/>
              <a:t>της </a:t>
            </a:r>
            <a:r>
              <a:rPr lang="el-GR" sz="4000" dirty="0"/>
              <a:t>ποιότητάς του, μέσω της μείωσης της ρύπανσης, στοχεύοντας έτσι σε μία πιο ποιοτική ζωή για όλους. Η δραστηριότητα αναπτύσσεται μέσα από απλά πειράματα.</a:t>
            </a:r>
          </a:p>
          <a:p>
            <a:endParaRPr lang="el-GR" dirty="0"/>
          </a:p>
        </p:txBody>
      </p:sp>
    </p:spTree>
    <p:extLst>
      <p:ext uri="{BB962C8B-B14F-4D97-AF65-F5344CB8AC3E}">
        <p14:creationId xmlns:p14="http://schemas.microsoft.com/office/powerpoint/2010/main" val="1007682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
            </a:r>
            <a:br>
              <a:rPr lang="el-GR" b="1" dirty="0" smtClean="0"/>
            </a:br>
            <a:r>
              <a:rPr lang="el-GR" dirty="0" smtClean="0">
                <a:solidFill>
                  <a:srgbClr val="FFFF00"/>
                </a:solidFill>
                <a:effectLst/>
              </a:rPr>
              <a:t>Από </a:t>
            </a:r>
            <a:r>
              <a:rPr lang="el-GR" dirty="0">
                <a:solidFill>
                  <a:srgbClr val="FFFF00"/>
                </a:solidFill>
                <a:effectLst/>
              </a:rPr>
              <a:t>την πηγή στο ποτήρι μας </a:t>
            </a:r>
            <a:br>
              <a:rPr lang="el-GR" dirty="0">
                <a:solidFill>
                  <a:srgbClr val="FFFF00"/>
                </a:solidFill>
                <a:effectLst/>
              </a:rPr>
            </a:br>
            <a:endParaRPr lang="el-GR" dirty="0">
              <a:solidFill>
                <a:srgbClr val="FFFF00"/>
              </a:solidFill>
              <a:effectLst/>
            </a:endParaRPr>
          </a:p>
        </p:txBody>
      </p:sp>
      <p:sp>
        <p:nvSpPr>
          <p:cNvPr id="3" name="Θέση περιεχομένου 2"/>
          <p:cNvSpPr>
            <a:spLocks noGrp="1"/>
          </p:cNvSpPr>
          <p:nvPr>
            <p:ph idx="1"/>
          </p:nvPr>
        </p:nvSpPr>
        <p:spPr/>
        <p:txBody>
          <a:bodyPr/>
          <a:lstStyle/>
          <a:p>
            <a:pPr algn="ctr"/>
            <a:endParaRPr lang="el-GR" dirty="0" smtClean="0"/>
          </a:p>
          <a:p>
            <a:pPr algn="ctr"/>
            <a:r>
              <a:rPr lang="el-GR" dirty="0" smtClean="0"/>
              <a:t>Να </a:t>
            </a:r>
            <a:r>
              <a:rPr lang="el-GR" dirty="0"/>
              <a:t>μάθουν τα παιδιά το δρόμο και τις διαδικασίες που ακολουθεί το νερό μέχρι να ανοίξουμε τη βρύση μας καθώς επίσης και να αναγνωρίσουν την ανάγκη επίτευξης της καθολικής και ισότιμης πρόσβασης σε ασφαλές και προσιτό πόσιμο νερό για όλους. </a:t>
            </a:r>
            <a:endParaRPr lang="el-GR" dirty="0"/>
          </a:p>
        </p:txBody>
      </p:sp>
    </p:spTree>
    <p:extLst>
      <p:ext uri="{BB962C8B-B14F-4D97-AF65-F5344CB8AC3E}">
        <p14:creationId xmlns:p14="http://schemas.microsoft.com/office/powerpoint/2010/main" val="2087756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Με την υποστήριξη οπτικού υλικού δείχνουμε τη διαδρομή</a:t>
            </a:r>
          </a:p>
        </p:txBody>
      </p:sp>
      <p:sp>
        <p:nvSpPr>
          <p:cNvPr id="3" name="Θέση περιεχομένου 2"/>
          <p:cNvSpPr>
            <a:spLocks noGrp="1"/>
          </p:cNvSpPr>
          <p:nvPr>
            <p:ph idx="1"/>
          </p:nvPr>
        </p:nvSpPr>
        <p:spPr/>
        <p:txBody>
          <a:bodyPr/>
          <a:lstStyle/>
          <a:p>
            <a:pPr algn="ctr"/>
            <a:endParaRPr lang="el-GR" sz="3600" dirty="0" smtClean="0"/>
          </a:p>
          <a:p>
            <a:pPr algn="ctr"/>
            <a:r>
              <a:rPr lang="el-GR" sz="3600" dirty="0" smtClean="0"/>
              <a:t>από </a:t>
            </a:r>
            <a:r>
              <a:rPr lang="el-GR" sz="3600" dirty="0"/>
              <a:t>του νερού για το σπίτι μας. Συζητούμε για τους τρόπους εξοικονόμησης που μπορούμε να εφαρμόσουμε εμείς οι ίδιοι στο σπίτι μας και στο χώρο που κινούμαστε.	</a:t>
            </a:r>
          </a:p>
          <a:p>
            <a:endParaRPr lang="el-GR" dirty="0"/>
          </a:p>
        </p:txBody>
      </p:sp>
    </p:spTree>
    <p:extLst>
      <p:ext uri="{BB962C8B-B14F-4D97-AF65-F5344CB8AC3E}">
        <p14:creationId xmlns:p14="http://schemas.microsoft.com/office/powerpoint/2010/main" val="42104205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
            </a:r>
            <a:br>
              <a:rPr lang="el-GR" b="1" dirty="0" smtClean="0"/>
            </a:br>
            <a:r>
              <a:rPr lang="el-GR" dirty="0" smtClean="0">
                <a:solidFill>
                  <a:srgbClr val="FFFF00"/>
                </a:solidFill>
                <a:effectLst/>
              </a:rPr>
              <a:t>Εξοικονόμηση </a:t>
            </a:r>
            <a:r>
              <a:rPr lang="el-GR" dirty="0">
                <a:solidFill>
                  <a:srgbClr val="FFFF00"/>
                </a:solidFill>
                <a:effectLst/>
              </a:rPr>
              <a:t>Νερού</a:t>
            </a:r>
            <a:r>
              <a:rPr lang="el-GR" b="1" dirty="0"/>
              <a:t/>
            </a:r>
            <a:br>
              <a:rPr lang="el-GR" b="1" dirty="0"/>
            </a:br>
            <a:endParaRPr lang="el-GR" dirty="0"/>
          </a:p>
        </p:txBody>
      </p:sp>
      <p:sp>
        <p:nvSpPr>
          <p:cNvPr id="3" name="Θέση περιεχομένου 2"/>
          <p:cNvSpPr>
            <a:spLocks noGrp="1"/>
          </p:cNvSpPr>
          <p:nvPr>
            <p:ph idx="1"/>
          </p:nvPr>
        </p:nvSpPr>
        <p:spPr/>
        <p:txBody>
          <a:bodyPr/>
          <a:lstStyle/>
          <a:p>
            <a:pPr algn="ctr"/>
            <a:endParaRPr lang="el-GR" sz="4400" dirty="0" smtClean="0"/>
          </a:p>
          <a:p>
            <a:pPr algn="ctr"/>
            <a:r>
              <a:rPr lang="el-GR" sz="4400" dirty="0" smtClean="0"/>
              <a:t>Να </a:t>
            </a:r>
            <a:r>
              <a:rPr lang="el-GR" sz="4400" dirty="0"/>
              <a:t>βιώσουν τα παιδιά τι σημαίνει σπατάλη νερού και τι εξοικονόμηση νερού. </a:t>
            </a:r>
            <a:r>
              <a:rPr lang="el-GR" sz="4400" dirty="0" smtClean="0"/>
              <a:t>Πρόκειται </a:t>
            </a:r>
            <a:r>
              <a:rPr lang="en-GB" sz="4400" dirty="0" err="1" smtClean="0"/>
              <a:t>γι</a:t>
            </a:r>
            <a:r>
              <a:rPr lang="en-GB" sz="4400" dirty="0" smtClean="0"/>
              <a:t>α </a:t>
            </a:r>
            <a:r>
              <a:rPr lang="en-GB" sz="4400" dirty="0"/>
              <a:t>κινητικό παιχνίδι</a:t>
            </a:r>
            <a:r>
              <a:rPr lang="el-GR" sz="4400" dirty="0"/>
              <a:t> / παιχνίδι </a:t>
            </a:r>
            <a:r>
              <a:rPr lang="el-GR" sz="4400" dirty="0" err="1"/>
              <a:t>αυτοσχεδιαμού</a:t>
            </a:r>
            <a:r>
              <a:rPr lang="en-GB" sz="4400" dirty="0"/>
              <a:t>. </a:t>
            </a:r>
            <a:endParaRPr lang="el-GR" sz="4400" dirty="0"/>
          </a:p>
          <a:p>
            <a:endParaRPr lang="el-GR" dirty="0"/>
          </a:p>
        </p:txBody>
      </p:sp>
    </p:spTree>
    <p:extLst>
      <p:ext uri="{BB962C8B-B14F-4D97-AF65-F5344CB8AC3E}">
        <p14:creationId xmlns:p14="http://schemas.microsoft.com/office/powerpoint/2010/main" val="26442655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FFFF00"/>
                </a:solidFill>
                <a:effectLst/>
              </a:rPr>
              <a:t>Υποστηρικτικά μαθησιακά αντικείμενα</a:t>
            </a:r>
            <a:endParaRPr lang="el-GR" dirty="0">
              <a:solidFill>
                <a:srgbClr val="FFFF00"/>
              </a:solidFill>
              <a:effectLst/>
            </a:endParaRPr>
          </a:p>
        </p:txBody>
      </p:sp>
      <p:sp>
        <p:nvSpPr>
          <p:cNvPr id="3" name="Θέση περιεχομένου 2"/>
          <p:cNvSpPr>
            <a:spLocks noGrp="1"/>
          </p:cNvSpPr>
          <p:nvPr>
            <p:ph idx="1"/>
          </p:nvPr>
        </p:nvSpPr>
        <p:spPr>
          <a:xfrm>
            <a:off x="179512" y="1981200"/>
            <a:ext cx="8856984" cy="4114800"/>
          </a:xfrm>
        </p:spPr>
        <p:txBody>
          <a:bodyPr/>
          <a:lstStyle/>
          <a:p>
            <a:pPr algn="ctr"/>
            <a:endParaRPr lang="el-GR" b="1" dirty="0" smtClean="0"/>
          </a:p>
          <a:p>
            <a:pPr algn="ctr"/>
            <a:r>
              <a:rPr lang="el-GR" sz="3600" b="1" dirty="0" smtClean="0"/>
              <a:t>Φύλλα </a:t>
            </a:r>
            <a:r>
              <a:rPr lang="el-GR" sz="3600" b="1" dirty="0"/>
              <a:t>με </a:t>
            </a:r>
            <a:r>
              <a:rPr lang="el-GR" sz="3600" b="1" dirty="0" smtClean="0"/>
              <a:t>δραστηριότητες:</a:t>
            </a:r>
            <a:r>
              <a:rPr lang="el-GR" sz="3600" i="1" dirty="0" smtClean="0"/>
              <a:t> </a:t>
            </a:r>
            <a:endParaRPr lang="el-GR" sz="3600" dirty="0"/>
          </a:p>
          <a:p>
            <a:pPr algn="ctr"/>
            <a:r>
              <a:rPr lang="el-GR" sz="3600" dirty="0"/>
              <a:t>Ανάπτυξη δραστηριοτήτων αναλόγως θεματικής προσέγγισης &amp; ηλικιακού </a:t>
            </a:r>
            <a:r>
              <a:rPr lang="el-GR" sz="3600" dirty="0" smtClean="0"/>
              <a:t>επιπέδου.</a:t>
            </a:r>
            <a:endParaRPr lang="el-GR" sz="3600" dirty="0"/>
          </a:p>
          <a:p>
            <a:pPr algn="ctr"/>
            <a:r>
              <a:rPr lang="el-GR" sz="3600" b="1" dirty="0" smtClean="0"/>
              <a:t>Παραμύθι: </a:t>
            </a:r>
            <a:r>
              <a:rPr lang="el-GR" sz="3600" dirty="0" smtClean="0"/>
              <a:t>Ανάπτυξη </a:t>
            </a:r>
            <a:r>
              <a:rPr lang="el-GR" sz="3600" dirty="0"/>
              <a:t>παραμυθιού με τους ήρωες του </a:t>
            </a:r>
            <a:r>
              <a:rPr lang="el-GR" sz="3600" dirty="0" smtClean="0"/>
              <a:t>νερού. </a:t>
            </a:r>
            <a:endParaRPr lang="el-GR" sz="3600" dirty="0"/>
          </a:p>
        </p:txBody>
      </p:sp>
    </p:spTree>
    <p:extLst>
      <p:ext uri="{BB962C8B-B14F-4D97-AF65-F5344CB8AC3E}">
        <p14:creationId xmlns:p14="http://schemas.microsoft.com/office/powerpoint/2010/main" val="2631594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
            </a:r>
            <a:br>
              <a:rPr lang="el-GR" b="1" dirty="0" smtClean="0"/>
            </a:br>
            <a:r>
              <a:rPr lang="el-GR" dirty="0" smtClean="0">
                <a:solidFill>
                  <a:srgbClr val="FFFF00"/>
                </a:solidFill>
                <a:effectLst/>
              </a:rPr>
              <a:t>Παρουσίαση </a:t>
            </a:r>
            <a:r>
              <a:rPr lang="el-GR" dirty="0">
                <a:solidFill>
                  <a:srgbClr val="FFFF00"/>
                </a:solidFill>
                <a:effectLst/>
              </a:rPr>
              <a:t/>
            </a:r>
            <a:br>
              <a:rPr lang="el-GR" dirty="0">
                <a:solidFill>
                  <a:srgbClr val="FFFF00"/>
                </a:solidFill>
                <a:effectLst/>
              </a:rPr>
            </a:br>
            <a:endParaRPr lang="el-GR" dirty="0">
              <a:solidFill>
                <a:srgbClr val="FFFF00"/>
              </a:solidFill>
              <a:effectLst/>
            </a:endParaRPr>
          </a:p>
        </p:txBody>
      </p:sp>
      <p:sp>
        <p:nvSpPr>
          <p:cNvPr id="3" name="Θέση περιεχομένου 2"/>
          <p:cNvSpPr>
            <a:spLocks noGrp="1"/>
          </p:cNvSpPr>
          <p:nvPr>
            <p:ph idx="1"/>
          </p:nvPr>
        </p:nvSpPr>
        <p:spPr>
          <a:xfrm>
            <a:off x="107504" y="1981200"/>
            <a:ext cx="8928992" cy="4114800"/>
          </a:xfrm>
        </p:spPr>
        <p:txBody>
          <a:bodyPr/>
          <a:lstStyle/>
          <a:p>
            <a:pPr algn="ctr"/>
            <a:endParaRPr lang="el-GR" sz="3600" dirty="0" smtClean="0"/>
          </a:p>
          <a:p>
            <a:pPr algn="ctr"/>
            <a:r>
              <a:rPr lang="el-GR" sz="3600" dirty="0" smtClean="0"/>
              <a:t>Συνολική </a:t>
            </a:r>
            <a:r>
              <a:rPr lang="el-GR" sz="3600" dirty="0"/>
              <a:t>προσέγγιση στο θέμα με παρουσίαση p</a:t>
            </a:r>
            <a:r>
              <a:rPr lang="en-US" sz="3600" dirty="0" err="1"/>
              <a:t>owerpoint</a:t>
            </a:r>
            <a:r>
              <a:rPr lang="en-US" sz="3600" dirty="0"/>
              <a:t> </a:t>
            </a:r>
            <a:endParaRPr lang="el-GR" sz="3600" dirty="0"/>
          </a:p>
          <a:p>
            <a:pPr algn="ctr"/>
            <a:r>
              <a:rPr lang="el-GR" sz="3600" b="1" dirty="0"/>
              <a:t>Μουσική &amp; Τραγούδι </a:t>
            </a:r>
            <a:endParaRPr lang="el-GR" sz="3600" dirty="0"/>
          </a:p>
          <a:p>
            <a:pPr algn="ctr"/>
            <a:r>
              <a:rPr lang="el-GR" sz="3600" dirty="0"/>
              <a:t>Ανάπτυξη μουσικοχορευτικής δραστηριότητας με την υποστήριξη πρωτότυπου </a:t>
            </a:r>
            <a:r>
              <a:rPr lang="el-GR" sz="3600" dirty="0" smtClean="0"/>
              <a:t>τραγουδιού. </a:t>
            </a:r>
            <a:endParaRPr lang="el-GR" sz="3600" dirty="0"/>
          </a:p>
        </p:txBody>
      </p:sp>
    </p:spTree>
    <p:extLst>
      <p:ext uri="{BB962C8B-B14F-4D97-AF65-F5344CB8AC3E}">
        <p14:creationId xmlns:p14="http://schemas.microsoft.com/office/powerpoint/2010/main" val="38232930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
            </a:r>
            <a:br>
              <a:rPr lang="el-GR" dirty="0" smtClean="0"/>
            </a:br>
            <a:r>
              <a:rPr lang="el-GR" dirty="0" err="1" smtClean="0">
                <a:solidFill>
                  <a:srgbClr val="FFFF00"/>
                </a:solidFill>
              </a:rPr>
              <a:t>Επιδαπέδιος</a:t>
            </a:r>
            <a:r>
              <a:rPr lang="el-GR" dirty="0" smtClean="0">
                <a:solidFill>
                  <a:srgbClr val="FFFF00"/>
                </a:solidFill>
              </a:rPr>
              <a:t> </a:t>
            </a:r>
            <a:r>
              <a:rPr lang="el-GR" dirty="0">
                <a:solidFill>
                  <a:srgbClr val="FFFF00"/>
                </a:solidFill>
              </a:rPr>
              <a:t>Τάπητας &amp; Επιτραπέζιο παιχνίδι </a:t>
            </a:r>
            <a:r>
              <a:rPr lang="el-GR" dirty="0"/>
              <a:t/>
            </a:r>
            <a:br>
              <a:rPr lang="el-GR" dirty="0"/>
            </a:br>
            <a:endParaRPr lang="el-GR" dirty="0"/>
          </a:p>
        </p:txBody>
      </p:sp>
      <p:sp>
        <p:nvSpPr>
          <p:cNvPr id="3" name="Θέση περιεχομένου 2"/>
          <p:cNvSpPr>
            <a:spLocks noGrp="1"/>
          </p:cNvSpPr>
          <p:nvPr>
            <p:ph idx="1"/>
          </p:nvPr>
        </p:nvSpPr>
        <p:spPr/>
        <p:txBody>
          <a:bodyPr/>
          <a:lstStyle/>
          <a:p>
            <a:pPr algn="ctr"/>
            <a:endParaRPr lang="el-GR" sz="3600" dirty="0" smtClean="0"/>
          </a:p>
          <a:p>
            <a:pPr algn="ctr"/>
            <a:endParaRPr lang="el-GR" sz="3600" dirty="0" smtClean="0"/>
          </a:p>
          <a:p>
            <a:pPr algn="ctr"/>
            <a:r>
              <a:rPr lang="el-GR" sz="3600" dirty="0" smtClean="0"/>
              <a:t>Αφίσα </a:t>
            </a:r>
            <a:r>
              <a:rPr lang="el-GR" sz="3600" dirty="0"/>
              <a:t>Τάξης  </a:t>
            </a:r>
          </a:p>
          <a:p>
            <a:pPr algn="ctr"/>
            <a:r>
              <a:rPr lang="el-GR" sz="3600" dirty="0"/>
              <a:t>Αξιολόγηση: Φόρμα αξιολόγησης δραστηριότητας από </a:t>
            </a:r>
            <a:r>
              <a:rPr lang="el-GR" sz="3600" dirty="0" smtClean="0"/>
              <a:t>την/τον εκπαιδευτικό.</a:t>
            </a:r>
            <a:endParaRPr lang="el-GR" sz="3600" dirty="0"/>
          </a:p>
          <a:p>
            <a:pPr algn="ctr"/>
            <a:endParaRPr lang="el-GR" sz="3600" dirty="0">
              <a:solidFill>
                <a:srgbClr val="FFFF00"/>
              </a:solidFill>
            </a:endParaRPr>
          </a:p>
          <a:p>
            <a:endParaRPr lang="el-GR" dirty="0"/>
          </a:p>
          <a:p>
            <a:endParaRPr lang="el-GR" dirty="0"/>
          </a:p>
        </p:txBody>
      </p:sp>
    </p:spTree>
    <p:extLst>
      <p:ext uri="{BB962C8B-B14F-4D97-AF65-F5344CB8AC3E}">
        <p14:creationId xmlns:p14="http://schemas.microsoft.com/office/powerpoint/2010/main" val="8621295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609600"/>
            <a:ext cx="9144000" cy="1143000"/>
          </a:xfrm>
        </p:spPr>
        <p:txBody>
          <a:bodyPr/>
          <a:lstStyle/>
          <a:p>
            <a:r>
              <a:rPr lang="el-GR" dirty="0">
                <a:solidFill>
                  <a:srgbClr val="FFFF00"/>
                </a:solidFill>
                <a:effectLst/>
              </a:rPr>
              <a:t>Στη συνέχεια παρατίθενται </a:t>
            </a:r>
            <a:r>
              <a:rPr lang="el-GR" dirty="0" smtClean="0">
                <a:solidFill>
                  <a:srgbClr val="FFFF00"/>
                </a:solidFill>
                <a:effectLst/>
              </a:rPr>
              <a:t> </a:t>
            </a:r>
            <a:r>
              <a:rPr lang="el-GR" dirty="0">
                <a:solidFill>
                  <a:srgbClr val="FFFF00"/>
                </a:solidFill>
                <a:effectLst/>
              </a:rPr>
              <a:t>ερωτήσεις αξιολόγησης-επίτευξης</a:t>
            </a:r>
          </a:p>
        </p:txBody>
      </p:sp>
      <p:sp>
        <p:nvSpPr>
          <p:cNvPr id="3" name="Θέση περιεχομένου 2"/>
          <p:cNvSpPr>
            <a:spLocks noGrp="1"/>
          </p:cNvSpPr>
          <p:nvPr>
            <p:ph idx="1"/>
          </p:nvPr>
        </p:nvSpPr>
        <p:spPr/>
        <p:txBody>
          <a:bodyPr/>
          <a:lstStyle/>
          <a:p>
            <a:pPr algn="ctr"/>
            <a:endParaRPr lang="el-GR" dirty="0" smtClean="0"/>
          </a:p>
          <a:p>
            <a:pPr algn="ctr"/>
            <a:r>
              <a:rPr lang="el-GR" dirty="0" smtClean="0"/>
              <a:t>των </a:t>
            </a:r>
            <a:r>
              <a:rPr lang="el-GR" dirty="0"/>
              <a:t>στόχων του προγράμματος από τον ίδιο τον εκπαιδευτικό:</a:t>
            </a:r>
          </a:p>
          <a:p>
            <a:pPr lvl="0" algn="ctr"/>
            <a:r>
              <a:rPr lang="el-GR" dirty="0"/>
              <a:t>Επιτεύχθηκαν όλοι οι στόχοι του προγράμματος;</a:t>
            </a:r>
          </a:p>
          <a:p>
            <a:pPr lvl="0" algn="ctr"/>
            <a:r>
              <a:rPr lang="el-GR" dirty="0"/>
              <a:t>Υπήρξαν στόχοι που δεν επιτεύχθηκαν; Ποιοι ήταν αυτοί και γιατί δεν επιτεύχθηκαν;</a:t>
            </a:r>
          </a:p>
          <a:p>
            <a:endParaRPr lang="el-GR" dirty="0"/>
          </a:p>
        </p:txBody>
      </p:sp>
    </p:spTree>
    <p:extLst>
      <p:ext uri="{BB962C8B-B14F-4D97-AF65-F5344CB8AC3E}">
        <p14:creationId xmlns:p14="http://schemas.microsoft.com/office/powerpoint/2010/main" val="4176065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609600"/>
            <a:ext cx="9144000" cy="1143000"/>
          </a:xfrm>
        </p:spPr>
        <p:txBody>
          <a:bodyPr/>
          <a:lstStyle/>
          <a:p>
            <a:pPr lvl="0"/>
            <a:r>
              <a:rPr lang="el-GR" dirty="0" smtClean="0">
                <a:solidFill>
                  <a:srgbClr val="FFFF00"/>
                </a:solidFill>
              </a:rPr>
              <a:t/>
            </a:r>
            <a:br>
              <a:rPr lang="el-GR" dirty="0" smtClean="0">
                <a:solidFill>
                  <a:srgbClr val="FFFF00"/>
                </a:solidFill>
              </a:rPr>
            </a:br>
            <a:r>
              <a:rPr lang="el-GR" dirty="0" smtClean="0">
                <a:solidFill>
                  <a:srgbClr val="FFFF00"/>
                </a:solidFill>
              </a:rPr>
              <a:t>Χρειάστηκε </a:t>
            </a:r>
            <a:r>
              <a:rPr lang="el-GR" dirty="0">
                <a:solidFill>
                  <a:srgbClr val="FFFF00"/>
                </a:solidFill>
              </a:rPr>
              <a:t>να αλλάξουν κάποιοι στόχοι; Ποιοι ήταν αυτοί;</a:t>
            </a:r>
            <a:br>
              <a:rPr lang="el-GR" dirty="0">
                <a:solidFill>
                  <a:srgbClr val="FFFF00"/>
                </a:solidFill>
              </a:rPr>
            </a:br>
            <a:endParaRPr lang="el-GR" dirty="0">
              <a:solidFill>
                <a:srgbClr val="FFFF00"/>
              </a:solidFill>
            </a:endParaRPr>
          </a:p>
        </p:txBody>
      </p:sp>
      <p:sp>
        <p:nvSpPr>
          <p:cNvPr id="3" name="Θέση περιεχομένου 2"/>
          <p:cNvSpPr>
            <a:spLocks noGrp="1"/>
          </p:cNvSpPr>
          <p:nvPr>
            <p:ph idx="1"/>
          </p:nvPr>
        </p:nvSpPr>
        <p:spPr>
          <a:xfrm>
            <a:off x="0" y="1981200"/>
            <a:ext cx="9144000" cy="4114800"/>
          </a:xfrm>
        </p:spPr>
        <p:txBody>
          <a:bodyPr/>
          <a:lstStyle/>
          <a:p>
            <a:pPr lvl="0" algn="ctr"/>
            <a:endParaRPr lang="el-GR" sz="3600" dirty="0" smtClean="0"/>
          </a:p>
          <a:p>
            <a:pPr lvl="0" algn="ctr"/>
            <a:r>
              <a:rPr lang="el-GR" sz="3600" dirty="0" smtClean="0"/>
              <a:t>Ποιες </a:t>
            </a:r>
            <a:r>
              <a:rPr lang="el-GR" sz="3600" dirty="0"/>
              <a:t>δραστηριότητες ήταν οι πιο ενδιαφέρουσες για τα παιδιά;</a:t>
            </a:r>
          </a:p>
          <a:p>
            <a:pPr lvl="0" algn="ctr"/>
            <a:r>
              <a:rPr lang="el-GR" sz="3600" dirty="0"/>
              <a:t>Αξιοποιήθηκαν πηγές και εξωτερικοί φορείς;</a:t>
            </a:r>
          </a:p>
          <a:p>
            <a:pPr lvl="0" algn="ctr"/>
            <a:r>
              <a:rPr lang="el-GR" sz="3600" dirty="0"/>
              <a:t>Υπήρξε έρευνα πεδίου;</a:t>
            </a:r>
          </a:p>
          <a:p>
            <a:pPr lvl="0" algn="ctr"/>
            <a:r>
              <a:rPr lang="el-GR" sz="3600" dirty="0"/>
              <a:t>Προτάσεις βελτίωσης;</a:t>
            </a:r>
          </a:p>
          <a:p>
            <a:endParaRPr lang="el-GR" dirty="0"/>
          </a:p>
        </p:txBody>
      </p:sp>
    </p:spTree>
    <p:extLst>
      <p:ext uri="{BB962C8B-B14F-4D97-AF65-F5344CB8AC3E}">
        <p14:creationId xmlns:p14="http://schemas.microsoft.com/office/powerpoint/2010/main" val="3788229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Το 75% του ανθρώπινου σώματος</a:t>
            </a:r>
          </a:p>
        </p:txBody>
      </p:sp>
      <p:sp>
        <p:nvSpPr>
          <p:cNvPr id="3" name="Θέση περιεχομένου 2"/>
          <p:cNvSpPr>
            <a:spLocks noGrp="1"/>
          </p:cNvSpPr>
          <p:nvPr>
            <p:ph idx="1"/>
          </p:nvPr>
        </p:nvSpPr>
        <p:spPr>
          <a:xfrm>
            <a:off x="0" y="1981200"/>
            <a:ext cx="9144000" cy="4114800"/>
          </a:xfrm>
        </p:spPr>
        <p:txBody>
          <a:bodyPr/>
          <a:lstStyle/>
          <a:p>
            <a:pPr algn="ctr"/>
            <a:endParaRPr lang="el-GR" sz="4400" dirty="0" smtClean="0"/>
          </a:p>
          <a:p>
            <a:pPr algn="ctr"/>
            <a:r>
              <a:rPr lang="el-GR" sz="4400" dirty="0" smtClean="0"/>
              <a:t>και </a:t>
            </a:r>
            <a:r>
              <a:rPr lang="el-GR" sz="4400" dirty="0"/>
              <a:t>το 75% του πλανήτη μας είναι νερό, στοιχεία που υποδηλώνουν τη σημασία του για την ανθρώπινη ζωή και την ζωή του πλανήτη μας. </a:t>
            </a:r>
            <a:endParaRPr lang="el-GR" sz="4400" dirty="0"/>
          </a:p>
        </p:txBody>
      </p:sp>
    </p:spTree>
    <p:extLst>
      <p:ext uri="{BB962C8B-B14F-4D97-AF65-F5344CB8AC3E}">
        <p14:creationId xmlns:p14="http://schemas.microsoft.com/office/powerpoint/2010/main" val="2453831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b="1" u="sng" dirty="0"/>
              <a:t>Υλικό μαθητή</a:t>
            </a:r>
            <a:endParaRPr lang="el-GR" dirty="0"/>
          </a:p>
          <a:p>
            <a:r>
              <a:rPr lang="el-GR" b="1" dirty="0"/>
              <a:t>Αναμνηστικό δώρο </a:t>
            </a:r>
            <a:endParaRPr lang="el-GR" dirty="0"/>
          </a:p>
          <a:p>
            <a:r>
              <a:rPr lang="el-GR" b="1" dirty="0"/>
              <a:t>Αναμνηστικός έπαινος </a:t>
            </a:r>
            <a:r>
              <a:rPr lang="el-GR" dirty="0"/>
              <a:t>συμμετοχής στο πρόγραμμα </a:t>
            </a:r>
          </a:p>
          <a:p>
            <a:endParaRPr lang="el-GR" dirty="0"/>
          </a:p>
        </p:txBody>
      </p:sp>
    </p:spTree>
    <p:extLst>
      <p:ext uri="{BB962C8B-B14F-4D97-AF65-F5344CB8AC3E}">
        <p14:creationId xmlns:p14="http://schemas.microsoft.com/office/powerpoint/2010/main" val="3068907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Το αγαθό αυτό θεωρείται δεδομένο ενώ δεν είναι.</a:t>
            </a:r>
          </a:p>
        </p:txBody>
      </p:sp>
      <p:sp>
        <p:nvSpPr>
          <p:cNvPr id="3" name="Θέση περιεχομένου 2"/>
          <p:cNvSpPr>
            <a:spLocks noGrp="1"/>
          </p:cNvSpPr>
          <p:nvPr>
            <p:ph idx="1"/>
          </p:nvPr>
        </p:nvSpPr>
        <p:spPr/>
        <p:txBody>
          <a:bodyPr/>
          <a:lstStyle/>
          <a:p>
            <a:pPr algn="ctr"/>
            <a:endParaRPr lang="el-GR" sz="4400" dirty="0" smtClean="0"/>
          </a:p>
          <a:p>
            <a:pPr algn="ctr"/>
            <a:r>
              <a:rPr lang="el-GR" sz="4400" dirty="0" smtClean="0"/>
              <a:t>Και </a:t>
            </a:r>
            <a:r>
              <a:rPr lang="el-GR" sz="4400" dirty="0"/>
              <a:t>αυτό το θέμα περνάει ως εκπαιδευτικό μήνυμα σε κάθε παιδί.</a:t>
            </a:r>
          </a:p>
          <a:p>
            <a:pPr algn="ctr"/>
            <a:endParaRPr lang="el-GR" sz="4400" dirty="0"/>
          </a:p>
        </p:txBody>
      </p:sp>
    </p:spTree>
    <p:extLst>
      <p:ext uri="{BB962C8B-B14F-4D97-AF65-F5344CB8AC3E}">
        <p14:creationId xmlns:p14="http://schemas.microsoft.com/office/powerpoint/2010/main" val="1581762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FF00"/>
                </a:solidFill>
              </a:rPr>
              <a:t>Λύσεις του περιβαλλοντικού και κοινωνικού προβλήματος:</a:t>
            </a:r>
          </a:p>
        </p:txBody>
      </p:sp>
      <p:sp>
        <p:nvSpPr>
          <p:cNvPr id="3" name="Θέση περιεχομένου 2"/>
          <p:cNvSpPr>
            <a:spLocks noGrp="1"/>
          </p:cNvSpPr>
          <p:nvPr>
            <p:ph idx="1"/>
          </p:nvPr>
        </p:nvSpPr>
        <p:spPr/>
        <p:txBody>
          <a:bodyPr/>
          <a:lstStyle/>
          <a:p>
            <a:pPr algn="ctr"/>
            <a:endParaRPr lang="el-GR" sz="4400" b="1" dirty="0" smtClean="0"/>
          </a:p>
          <a:p>
            <a:pPr algn="ctr"/>
            <a:r>
              <a:rPr lang="el-GR" sz="4400" dirty="0" smtClean="0"/>
              <a:t>Σωστή Διαχείριση, Προστασία του περιβάλλοντος, Σημασία για τη Βιοποικιλότητα.</a:t>
            </a:r>
            <a:endParaRPr lang="el-GR" sz="4400" dirty="0"/>
          </a:p>
        </p:txBody>
      </p:sp>
    </p:spTree>
    <p:extLst>
      <p:ext uri="{BB962C8B-B14F-4D97-AF65-F5344CB8AC3E}">
        <p14:creationId xmlns:p14="http://schemas.microsoft.com/office/powerpoint/2010/main" val="2526660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
            </a:r>
            <a:br>
              <a:rPr lang="el-GR" b="1" dirty="0" smtClean="0"/>
            </a:br>
            <a:r>
              <a:rPr lang="el-GR" dirty="0" smtClean="0">
                <a:solidFill>
                  <a:srgbClr val="FFFF00"/>
                </a:solidFill>
                <a:effectLst/>
              </a:rPr>
              <a:t>Επιμέρους στόχοι που εξυπηρετούνται </a:t>
            </a:r>
            <a:r>
              <a:rPr lang="el-GR" dirty="0">
                <a:solidFill>
                  <a:srgbClr val="FFFF00"/>
                </a:solidFill>
                <a:effectLst/>
              </a:rPr>
              <a:t/>
            </a:r>
            <a:br>
              <a:rPr lang="el-GR" dirty="0">
                <a:solidFill>
                  <a:srgbClr val="FFFF00"/>
                </a:solidFill>
                <a:effectLst/>
              </a:rPr>
            </a:br>
            <a:endParaRPr lang="el-GR" dirty="0">
              <a:solidFill>
                <a:srgbClr val="FFFF00"/>
              </a:solidFill>
              <a:effectLst/>
            </a:endParaRPr>
          </a:p>
        </p:txBody>
      </p:sp>
      <p:sp>
        <p:nvSpPr>
          <p:cNvPr id="3" name="Θέση περιεχομένου 2"/>
          <p:cNvSpPr>
            <a:spLocks noGrp="1"/>
          </p:cNvSpPr>
          <p:nvPr>
            <p:ph idx="1"/>
          </p:nvPr>
        </p:nvSpPr>
        <p:spPr>
          <a:xfrm>
            <a:off x="0" y="1981200"/>
            <a:ext cx="9144000" cy="4114800"/>
          </a:xfrm>
        </p:spPr>
        <p:txBody>
          <a:bodyPr/>
          <a:lstStyle/>
          <a:p>
            <a:pPr lvl="0" algn="ctr"/>
            <a:endParaRPr lang="el-GR" dirty="0" smtClean="0"/>
          </a:p>
          <a:p>
            <a:pPr lvl="0" algn="ctr"/>
            <a:r>
              <a:rPr lang="el-GR" sz="3600" dirty="0" smtClean="0"/>
              <a:t>Να ενισχύσουν: </a:t>
            </a:r>
            <a:r>
              <a:rPr lang="el-GR" sz="3600" dirty="0"/>
              <a:t>την κριτική ικανότητα και δημιουργικότητά τους.</a:t>
            </a:r>
          </a:p>
          <a:p>
            <a:pPr lvl="0" algn="ctr"/>
            <a:r>
              <a:rPr lang="el-GR" sz="3600" dirty="0"/>
              <a:t>Να καλλιεργήσουν ικανότητα λήψης αποφάσεων.</a:t>
            </a:r>
          </a:p>
          <a:p>
            <a:pPr lvl="0" algn="ctr"/>
            <a:r>
              <a:rPr lang="el-GR" sz="3600" dirty="0"/>
              <a:t>Να αναπτύξουν πνεύμα συνεργασίας και υπευθυνότητας</a:t>
            </a:r>
            <a:r>
              <a:rPr lang="el-GR" sz="3600" dirty="0" smtClean="0"/>
              <a:t>.</a:t>
            </a:r>
            <a:endParaRPr lang="el-GR" sz="3600" dirty="0"/>
          </a:p>
        </p:txBody>
      </p:sp>
    </p:spTree>
    <p:extLst>
      <p:ext uri="{BB962C8B-B14F-4D97-AF65-F5344CB8AC3E}">
        <p14:creationId xmlns:p14="http://schemas.microsoft.com/office/powerpoint/2010/main" val="1876030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609600"/>
            <a:ext cx="8856984" cy="1143000"/>
          </a:xfrm>
        </p:spPr>
        <p:txBody>
          <a:bodyPr/>
          <a:lstStyle/>
          <a:p>
            <a:r>
              <a:rPr lang="el-GR" dirty="0">
                <a:solidFill>
                  <a:srgbClr val="FFFF00"/>
                </a:solidFill>
              </a:rPr>
              <a:t>Να διατυπώνουν συμπεράσματα και να ενθαρρύνονται</a:t>
            </a:r>
          </a:p>
        </p:txBody>
      </p:sp>
      <p:sp>
        <p:nvSpPr>
          <p:cNvPr id="3" name="Θέση περιεχομένου 2"/>
          <p:cNvSpPr>
            <a:spLocks noGrp="1"/>
          </p:cNvSpPr>
          <p:nvPr>
            <p:ph idx="1"/>
          </p:nvPr>
        </p:nvSpPr>
        <p:spPr>
          <a:xfrm>
            <a:off x="0" y="1981200"/>
            <a:ext cx="9144000" cy="4114800"/>
          </a:xfrm>
        </p:spPr>
        <p:txBody>
          <a:bodyPr/>
          <a:lstStyle/>
          <a:p>
            <a:pPr lvl="0" algn="ctr"/>
            <a:endParaRPr lang="el-GR" sz="3600" dirty="0" smtClean="0"/>
          </a:p>
          <a:p>
            <a:pPr lvl="0" algn="ctr"/>
            <a:r>
              <a:rPr lang="el-GR" sz="3600" dirty="0" smtClean="0"/>
              <a:t>στη </a:t>
            </a:r>
            <a:r>
              <a:rPr lang="el-GR" sz="3600" dirty="0"/>
              <a:t>διεξαγωγή διαλόγου στηρίζοντας τις απόψεις τους με επιχειρήματα.</a:t>
            </a:r>
          </a:p>
          <a:p>
            <a:pPr lvl="0" algn="ctr"/>
            <a:r>
              <a:rPr lang="el-GR" sz="3600" dirty="0"/>
              <a:t>Να καλλιεργήσουν δεξιότητες του νου (κατασκευές, δημιουργίες)</a:t>
            </a:r>
          </a:p>
          <a:p>
            <a:pPr lvl="0" algn="ctr"/>
            <a:r>
              <a:rPr lang="el-GR" sz="3600" dirty="0"/>
              <a:t>Να ενισχύσουν τις δεξιότητές τους στη χρήση των ψηφιακών μέσων. </a:t>
            </a:r>
          </a:p>
          <a:p>
            <a:endParaRPr lang="el-GR" dirty="0"/>
          </a:p>
          <a:p>
            <a:endParaRPr lang="el-GR" dirty="0"/>
          </a:p>
        </p:txBody>
      </p:sp>
    </p:spTree>
    <p:extLst>
      <p:ext uri="{BB962C8B-B14F-4D97-AF65-F5344CB8AC3E}">
        <p14:creationId xmlns:p14="http://schemas.microsoft.com/office/powerpoint/2010/main" val="3602932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rgbClr val="FFFF00"/>
                </a:solidFill>
                <a:effectLst/>
              </a:rPr>
              <a:t/>
            </a:r>
            <a:br>
              <a:rPr lang="el-GR" dirty="0" smtClean="0">
                <a:solidFill>
                  <a:srgbClr val="FFFF00"/>
                </a:solidFill>
                <a:effectLst/>
              </a:rPr>
            </a:br>
            <a:r>
              <a:rPr lang="el-GR" dirty="0" smtClean="0">
                <a:solidFill>
                  <a:srgbClr val="FFFF00"/>
                </a:solidFill>
                <a:effectLst/>
              </a:rPr>
              <a:t>Προσδοκώμενα </a:t>
            </a:r>
            <a:r>
              <a:rPr lang="el-GR" dirty="0">
                <a:solidFill>
                  <a:srgbClr val="FFFF00"/>
                </a:solidFill>
                <a:effectLst/>
              </a:rPr>
              <a:t>Μαθησιακά Αποτελέσματα</a:t>
            </a:r>
            <a:r>
              <a:rPr lang="el-GR" dirty="0" smtClean="0">
                <a:solidFill>
                  <a:srgbClr val="FFFF00"/>
                </a:solidFill>
                <a:effectLst/>
              </a:rPr>
              <a:t>: οι μαθητές</a:t>
            </a:r>
            <a:r>
              <a:rPr lang="el-GR" dirty="0">
                <a:solidFill>
                  <a:srgbClr val="FFFF00"/>
                </a:solidFill>
                <a:effectLst/>
              </a:rPr>
              <a:t>: </a:t>
            </a:r>
            <a:br>
              <a:rPr lang="el-GR" dirty="0">
                <a:solidFill>
                  <a:srgbClr val="FFFF00"/>
                </a:solidFill>
                <a:effectLst/>
              </a:rPr>
            </a:br>
            <a:endParaRPr lang="el-GR" dirty="0">
              <a:solidFill>
                <a:srgbClr val="FFFF00"/>
              </a:solidFill>
              <a:effectLst/>
            </a:endParaRPr>
          </a:p>
        </p:txBody>
      </p:sp>
      <p:sp>
        <p:nvSpPr>
          <p:cNvPr id="3" name="Θέση περιεχομένου 2"/>
          <p:cNvSpPr>
            <a:spLocks noGrp="1"/>
          </p:cNvSpPr>
          <p:nvPr>
            <p:ph idx="1"/>
          </p:nvPr>
        </p:nvSpPr>
        <p:spPr>
          <a:xfrm>
            <a:off x="107504" y="1981200"/>
            <a:ext cx="8928992" cy="4114800"/>
          </a:xfrm>
        </p:spPr>
        <p:txBody>
          <a:bodyPr/>
          <a:lstStyle/>
          <a:p>
            <a:pPr lvl="0" algn="ctr"/>
            <a:endParaRPr lang="el-GR" sz="3600" dirty="0" smtClean="0"/>
          </a:p>
          <a:p>
            <a:pPr lvl="0" algn="ctr"/>
            <a:r>
              <a:rPr lang="el-GR" sz="3600" dirty="0" smtClean="0"/>
              <a:t>να </a:t>
            </a:r>
            <a:r>
              <a:rPr lang="el-GR" sz="3600" dirty="0"/>
              <a:t>κατανοήσουν </a:t>
            </a:r>
            <a:r>
              <a:rPr lang="el-GR" sz="3600" dirty="0" smtClean="0"/>
              <a:t>και </a:t>
            </a:r>
            <a:r>
              <a:rPr lang="el-GR" sz="3600" dirty="0"/>
              <a:t>την αλληλεξάρτηση του ανθρώπου με </a:t>
            </a:r>
            <a:r>
              <a:rPr lang="el-GR" sz="3600" dirty="0" smtClean="0"/>
              <a:t>περιβάλλον.</a:t>
            </a:r>
            <a:endParaRPr lang="el-GR" sz="3600" dirty="0"/>
          </a:p>
          <a:p>
            <a:pPr lvl="0" algn="ctr"/>
            <a:r>
              <a:rPr lang="el-GR" sz="3600" dirty="0" smtClean="0"/>
              <a:t>Σημασία </a:t>
            </a:r>
            <a:r>
              <a:rPr lang="el-GR" sz="3600" dirty="0"/>
              <a:t>του νερού και τη σωστή  διαχείριση </a:t>
            </a:r>
            <a:r>
              <a:rPr lang="el-GR" sz="3600" dirty="0" smtClean="0"/>
              <a:t> </a:t>
            </a:r>
            <a:r>
              <a:rPr lang="el-GR" sz="3600" dirty="0"/>
              <a:t>της βιωματικής εκπαίδευσης, τη διαδικασία της έρευνας και της απόκτησης της γνώσης μέσα από την </a:t>
            </a:r>
            <a:r>
              <a:rPr lang="el-GR" sz="3600" dirty="0" smtClean="0"/>
              <a:t>εμπειρία.</a:t>
            </a:r>
            <a:endParaRPr lang="el-GR" sz="3600" dirty="0"/>
          </a:p>
        </p:txBody>
      </p:sp>
    </p:spTree>
    <p:extLst>
      <p:ext uri="{BB962C8B-B14F-4D97-AF65-F5344CB8AC3E}">
        <p14:creationId xmlns:p14="http://schemas.microsoft.com/office/powerpoint/2010/main" val="480530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88640"/>
            <a:ext cx="9144000" cy="1728192"/>
          </a:xfrm>
        </p:spPr>
        <p:txBody>
          <a:bodyPr/>
          <a:lstStyle/>
          <a:p>
            <a:r>
              <a:rPr lang="el-GR" dirty="0" smtClean="0">
                <a:solidFill>
                  <a:srgbClr val="FFFF00"/>
                </a:solidFill>
              </a:rPr>
              <a:t>Να </a:t>
            </a:r>
            <a:r>
              <a:rPr lang="el-GR" dirty="0">
                <a:solidFill>
                  <a:srgbClr val="FFFF00"/>
                </a:solidFill>
              </a:rPr>
              <a:t>αποκτήσουν οικολογική συνείδηση, ασχολούμενοι ατομικά </a:t>
            </a:r>
            <a:r>
              <a:rPr lang="el-GR" dirty="0" smtClean="0">
                <a:solidFill>
                  <a:srgbClr val="FFFF00"/>
                </a:solidFill>
              </a:rPr>
              <a:t>&amp; </a:t>
            </a:r>
            <a:r>
              <a:rPr lang="el-GR" dirty="0">
                <a:solidFill>
                  <a:srgbClr val="FFFF00"/>
                </a:solidFill>
              </a:rPr>
              <a:t>ομαδικά</a:t>
            </a:r>
          </a:p>
        </p:txBody>
      </p:sp>
      <p:sp>
        <p:nvSpPr>
          <p:cNvPr id="3" name="Θέση περιεχομένου 2"/>
          <p:cNvSpPr>
            <a:spLocks noGrp="1"/>
          </p:cNvSpPr>
          <p:nvPr>
            <p:ph idx="1"/>
          </p:nvPr>
        </p:nvSpPr>
        <p:spPr>
          <a:xfrm>
            <a:off x="107504" y="1981200"/>
            <a:ext cx="8928992" cy="4114800"/>
          </a:xfrm>
        </p:spPr>
        <p:txBody>
          <a:bodyPr/>
          <a:lstStyle/>
          <a:p>
            <a:pPr lvl="0" algn="ctr"/>
            <a:endParaRPr lang="el-GR" dirty="0" smtClean="0"/>
          </a:p>
          <a:p>
            <a:pPr lvl="0" algn="ctr"/>
            <a:r>
              <a:rPr lang="el-GR" dirty="0" smtClean="0"/>
              <a:t>να </a:t>
            </a:r>
            <a:r>
              <a:rPr lang="el-GR" dirty="0"/>
              <a:t>πιστέψουν ότι η αλλαγή προς έναν καλύτερο κόσμο είναι κάτι το </a:t>
            </a:r>
            <a:r>
              <a:rPr lang="el-GR" dirty="0" smtClean="0"/>
              <a:t>εφικτό.</a:t>
            </a:r>
            <a:endParaRPr lang="el-GR" dirty="0"/>
          </a:p>
          <a:p>
            <a:pPr lvl="0" algn="ctr"/>
            <a:r>
              <a:rPr lang="el-GR" dirty="0"/>
              <a:t>να </a:t>
            </a:r>
            <a:r>
              <a:rPr lang="el-GR" dirty="0" smtClean="0"/>
              <a:t>τους εμψυχώσουμε  να </a:t>
            </a:r>
            <a:r>
              <a:rPr lang="el-GR" dirty="0"/>
              <a:t>γίνουν «οι ήρωες» </a:t>
            </a:r>
            <a:r>
              <a:rPr lang="el-GR" dirty="0" smtClean="0"/>
              <a:t>της </a:t>
            </a:r>
            <a:r>
              <a:rPr lang="el-GR" dirty="0"/>
              <a:t>μεγάλης </a:t>
            </a:r>
            <a:r>
              <a:rPr lang="el-GR" dirty="0" smtClean="0"/>
              <a:t>αλλαγής. Να </a:t>
            </a:r>
            <a:r>
              <a:rPr lang="el-GR" dirty="0"/>
              <a:t>αναλάβουν ενεργό ρόλο στη χώρα μας</a:t>
            </a:r>
          </a:p>
          <a:p>
            <a:pPr lvl="0" algn="ctr"/>
            <a:r>
              <a:rPr lang="el-GR" dirty="0"/>
              <a:t>να </a:t>
            </a:r>
            <a:r>
              <a:rPr lang="el-GR" dirty="0" smtClean="0"/>
              <a:t>γίνουν </a:t>
            </a:r>
            <a:r>
              <a:rPr lang="el-GR" dirty="0"/>
              <a:t>πρεσβευτές των Παγκόσμιων Στόχων στην τοπική κοινωνία.</a:t>
            </a:r>
          </a:p>
          <a:p>
            <a:endParaRPr lang="el-GR" dirty="0"/>
          </a:p>
          <a:p>
            <a:endParaRPr lang="el-GR" dirty="0"/>
          </a:p>
        </p:txBody>
      </p:sp>
    </p:spTree>
    <p:extLst>
      <p:ext uri="{BB962C8B-B14F-4D97-AF65-F5344CB8AC3E}">
        <p14:creationId xmlns:p14="http://schemas.microsoft.com/office/powerpoint/2010/main" val="690717926"/>
      </p:ext>
    </p:extLst>
  </p:cSld>
  <p:clrMapOvr>
    <a:masterClrMapping/>
  </p:clrMapOvr>
</p:sld>
</file>

<file path=ppt/theme/theme1.xml><?xml version="1.0" encoding="utf-8"?>
<a:theme xmlns:a="http://schemas.openxmlformats.org/drawingml/2006/main" name="Πρότυπο σχεδίασης- Ύψος">
  <a:themeElements>
    <a:clrScheme name="Θέμα του Office 1">
      <a:dk1>
        <a:srgbClr val="000000"/>
      </a:dk1>
      <a:lt1>
        <a:srgbClr val="FFFFFF"/>
      </a:lt1>
      <a:dk2>
        <a:srgbClr val="0000FF"/>
      </a:dk2>
      <a:lt2>
        <a:srgbClr val="FFCC66"/>
      </a:lt2>
      <a:accent1>
        <a:srgbClr val="00FFFF"/>
      </a:accent1>
      <a:accent2>
        <a:srgbClr val="FFFF00"/>
      </a:accent2>
      <a:accent3>
        <a:srgbClr val="AAAAFF"/>
      </a:accent3>
      <a:accent4>
        <a:srgbClr val="DADADA"/>
      </a:accent4>
      <a:accent5>
        <a:srgbClr val="AAFFFF"/>
      </a:accent5>
      <a:accent6>
        <a:srgbClr val="E7E700"/>
      </a:accent6>
      <a:hlink>
        <a:srgbClr val="FF0033"/>
      </a:hlink>
      <a:folHlink>
        <a:srgbClr val="3366FF"/>
      </a:folHlink>
    </a:clrScheme>
    <a:fontScheme name="Θέμα του Office">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Θέμα του Office 1">
        <a:dk1>
          <a:srgbClr val="000000"/>
        </a:dk1>
        <a:lt1>
          <a:srgbClr val="FFFFFF"/>
        </a:lt1>
        <a:dk2>
          <a:srgbClr val="0000FF"/>
        </a:dk2>
        <a:lt2>
          <a:srgbClr val="FFCC66"/>
        </a:lt2>
        <a:accent1>
          <a:srgbClr val="00FFFF"/>
        </a:accent1>
        <a:accent2>
          <a:srgbClr val="FFFF00"/>
        </a:accent2>
        <a:accent3>
          <a:srgbClr val="AAAAFF"/>
        </a:accent3>
        <a:accent4>
          <a:srgbClr val="DADADA"/>
        </a:accent4>
        <a:accent5>
          <a:srgbClr val="AAFF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Θέμα του Office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Θέμα του Office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Θέμα του Office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Πρότυπο σχεδίασης- Ύψος</Template>
  <TotalTime>4553</TotalTime>
  <Words>868</Words>
  <Application>Microsoft Office PowerPoint</Application>
  <PresentationFormat>Προβολή στην οθόνη (4:3)</PresentationFormat>
  <Paragraphs>113</Paragraphs>
  <Slides>30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Πρότυπο σχεδίασης- Ύψος</vt:lpstr>
      <vt:lpstr>               Περιβαλλοντικό Πρόγραμμα:  Νεροεξερευνητές  </vt:lpstr>
      <vt:lpstr>Βιωματικό Πρόγραμμα</vt:lpstr>
      <vt:lpstr>Το 75% του ανθρώπινου σώματος</vt:lpstr>
      <vt:lpstr>Το αγαθό αυτό θεωρείται δεδομένο ενώ δεν είναι.</vt:lpstr>
      <vt:lpstr>Λύσεις του περιβαλλοντικού και κοινωνικού προβλήματος:</vt:lpstr>
      <vt:lpstr> Επιμέρους στόχοι που εξυπηρετούνται  </vt:lpstr>
      <vt:lpstr>Να διατυπώνουν συμπεράσματα και να ενθαρρύνονται</vt:lpstr>
      <vt:lpstr> Προσδοκώμενα Μαθησιακά Αποτελέσματα: οι μαθητές:  </vt:lpstr>
      <vt:lpstr>Να αποκτήσουν οικολογική συνείδηση, ασχολούμενοι ατομικά &amp; ομαδικά</vt:lpstr>
      <vt:lpstr> Βήματα προς την Ενεργοποίηση </vt:lpstr>
      <vt:lpstr>  Δραστηριότητες: Εισαγωγή στο θέμα με Κουκλοθέατρο </vt:lpstr>
      <vt:lpstr> Οι ιδιότητες του νερού </vt:lpstr>
      <vt:lpstr>Εξηγούμε σε τάπητα ποια είναι η διαδρομή του νερού</vt:lpstr>
      <vt:lpstr> Ρύπανση νερού </vt:lpstr>
      <vt:lpstr> Εσύ εξοικονομείς; </vt:lpstr>
      <vt:lpstr> Τα παιδιά χωρίζονται σε ομάδες   </vt:lpstr>
      <vt:lpstr> Εξοικονόμηση Νερού </vt:lpstr>
      <vt:lpstr> Δραστηριότητες:  Καταιγισμός ιδεών </vt:lpstr>
      <vt:lpstr> Το πρόβλημα του ευτροφισμού </vt:lpstr>
      <vt:lpstr> Ρύπανση νερού </vt:lpstr>
      <vt:lpstr>καθώς επίσης και να καταλάβουν τη σπουδαιότητα της βελτίωσης</vt:lpstr>
      <vt:lpstr> Από την πηγή στο ποτήρι μας  </vt:lpstr>
      <vt:lpstr>Με την υποστήριξη οπτικού υλικού δείχνουμε τη διαδρομή</vt:lpstr>
      <vt:lpstr> Εξοικονόμηση Νερού </vt:lpstr>
      <vt:lpstr>Υποστηρικτικά μαθησιακά αντικείμενα</vt:lpstr>
      <vt:lpstr> Παρουσίαση  </vt:lpstr>
      <vt:lpstr> Επιδαπέδιος Τάπητας &amp; Επιτραπέζιο παιχνίδι  </vt:lpstr>
      <vt:lpstr>Στη συνέχεια παρατίθενται  ερωτήσεις αξιολόγησης-επίτευξης</vt:lpstr>
      <vt:lpstr> Χρειάστηκε να αλλάξουν κάποιοι στόχοι; Ποιοι ήταν αυτοί; </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Ρωσοτουρκικός πόλεμος</dc:title>
  <dc:creator>Maria</dc:creator>
  <cp:lastModifiedBy>Maria</cp:lastModifiedBy>
  <cp:revision>206</cp:revision>
  <dcterms:created xsi:type="dcterms:W3CDTF">2019-05-10T18:29:09Z</dcterms:created>
  <dcterms:modified xsi:type="dcterms:W3CDTF">2023-05-08T06:12:13Z</dcterms:modified>
</cp:coreProperties>
</file>