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2" r:id="rId2"/>
    <p:sldId id="532" r:id="rId3"/>
    <p:sldId id="539" r:id="rId4"/>
    <p:sldId id="540" r:id="rId5"/>
    <p:sldId id="542" r:id="rId6"/>
    <p:sldId id="543" r:id="rId7"/>
    <p:sldId id="541" r:id="rId8"/>
    <p:sldId id="544" r:id="rId9"/>
    <p:sldId id="545" r:id="rId10"/>
    <p:sldId id="546" r:id="rId11"/>
    <p:sldId id="547" r:id="rId12"/>
    <p:sldId id="548" r:id="rId13"/>
    <p:sldId id="549" r:id="rId14"/>
    <p:sldId id="554" r:id="rId15"/>
    <p:sldId id="555" r:id="rId16"/>
    <p:sldId id="556" r:id="rId17"/>
    <p:sldId id="559" r:id="rId18"/>
    <p:sldId id="560" r:id="rId19"/>
    <p:sldId id="557" r:id="rId20"/>
    <p:sldId id="558" r:id="rId21"/>
    <p:sldId id="561" r:id="rId22"/>
    <p:sldId id="563" r:id="rId23"/>
    <p:sldId id="564" r:id="rId24"/>
    <p:sldId id="567" r:id="rId25"/>
    <p:sldId id="565" r:id="rId2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2DEEF"/>
    <a:srgbClr val="EAEFF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0" autoAdjust="0"/>
    <p:restoredTop sz="97167" autoAdjust="0"/>
  </p:normalViewPr>
  <p:slideViewPr>
    <p:cSldViewPr snapToGrid="0">
      <p:cViewPr>
        <p:scale>
          <a:sx n="70" d="100"/>
          <a:sy n="70" d="100"/>
        </p:scale>
        <p:origin x="-456" y="-15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10" d="100"/>
          <a:sy n="110" d="100"/>
        </p:scale>
        <p:origin x="-1326" y="64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3E531-306C-49A4-8998-9D5A476F1BF9}" type="doc">
      <dgm:prSet loTypeId="urn:microsoft.com/office/officeart/2005/8/layout/hProcess3" loCatId="process" qsTypeId="urn:microsoft.com/office/officeart/2005/8/quickstyle/simple1" qsCatId="simple" csTypeId="urn:microsoft.com/office/officeart/2005/8/colors/accent1_2" csCatId="accent1" phldr="0"/>
      <dgm:spPr/>
    </dgm:pt>
    <dgm:pt modelId="{0C67F135-A472-45E1-BD6E-5899F854088A}" type="pres">
      <dgm:prSet presAssocID="{CAC3E531-306C-49A4-8998-9D5A476F1BF9}" presName="Name0" presStyleCnt="0">
        <dgm:presLayoutVars>
          <dgm:dir/>
          <dgm:animLvl val="lvl"/>
          <dgm:resizeHandles val="exact"/>
        </dgm:presLayoutVars>
      </dgm:prSet>
      <dgm:spPr/>
    </dgm:pt>
    <dgm:pt modelId="{A1F897C3-052E-4561-91B6-F6BAD489B753}" type="pres">
      <dgm:prSet presAssocID="{CAC3E531-306C-49A4-8998-9D5A476F1BF9}" presName="dummy" presStyleCnt="0"/>
      <dgm:spPr/>
    </dgm:pt>
    <dgm:pt modelId="{0A2378A5-4918-45D5-82E8-31F2D99EE065}" type="pres">
      <dgm:prSet presAssocID="{CAC3E531-306C-49A4-8998-9D5A476F1BF9}" presName="linH" presStyleCnt="0"/>
      <dgm:spPr/>
    </dgm:pt>
    <dgm:pt modelId="{D9C22E94-C2BC-44FE-B308-270A61CBF69A}" type="pres">
      <dgm:prSet presAssocID="{CAC3E531-306C-49A4-8998-9D5A476F1BF9}" presName="padding1" presStyleCnt="0"/>
      <dgm:spPr/>
    </dgm:pt>
    <dgm:pt modelId="{557A133A-D55A-42F4-A0FA-370DFF9FB662}" type="pres">
      <dgm:prSet presAssocID="{CAC3E531-306C-49A4-8998-9D5A476F1BF9}" presName="padding2" presStyleCnt="0"/>
      <dgm:spPr/>
    </dgm:pt>
    <dgm:pt modelId="{07E3D097-565A-412C-97FF-017CCC123F2E}" type="pres">
      <dgm:prSet presAssocID="{CAC3E531-306C-49A4-8998-9D5A476F1BF9}" presName="negArrow" presStyleCnt="0"/>
      <dgm:spPr/>
    </dgm:pt>
    <dgm:pt modelId="{D9A46C31-0A21-4E4C-9A78-436D1C77CFD1}" type="pres">
      <dgm:prSet presAssocID="{CAC3E531-306C-49A4-8998-9D5A476F1BF9}" presName="backgroundArrow" presStyleLbl="node1" presStyleIdx="0" presStyleCnt="1"/>
      <dgm:spPr/>
    </dgm:pt>
  </dgm:ptLst>
  <dgm:cxnLst>
    <dgm:cxn modelId="{AAA790C3-E40F-41F7-8B2B-99E005D35F6F}" type="presOf" srcId="{CAC3E531-306C-49A4-8998-9D5A476F1BF9}" destId="{0C67F135-A472-45E1-BD6E-5899F854088A}" srcOrd="0" destOrd="0" presId="urn:microsoft.com/office/officeart/2005/8/layout/hProcess3"/>
    <dgm:cxn modelId="{967F6516-0C68-4231-86A6-AC4FA406C7E7}" type="presParOf" srcId="{0C67F135-A472-45E1-BD6E-5899F854088A}" destId="{A1F897C3-052E-4561-91B6-F6BAD489B753}" srcOrd="0" destOrd="0" presId="urn:microsoft.com/office/officeart/2005/8/layout/hProcess3"/>
    <dgm:cxn modelId="{A5CD159D-740B-4F8E-B657-9CB27F43A99F}" type="presParOf" srcId="{0C67F135-A472-45E1-BD6E-5899F854088A}" destId="{0A2378A5-4918-45D5-82E8-31F2D99EE065}" srcOrd="1" destOrd="0" presId="urn:microsoft.com/office/officeart/2005/8/layout/hProcess3"/>
    <dgm:cxn modelId="{99C51A65-C62C-4418-A527-32082FD8E5C2}" type="presParOf" srcId="{0A2378A5-4918-45D5-82E8-31F2D99EE065}" destId="{D9C22E94-C2BC-44FE-B308-270A61CBF69A}" srcOrd="0" destOrd="0" presId="urn:microsoft.com/office/officeart/2005/8/layout/hProcess3"/>
    <dgm:cxn modelId="{8FF4DBA2-FB03-4004-848B-6ECBAF6508B8}" type="presParOf" srcId="{0A2378A5-4918-45D5-82E8-31F2D99EE065}" destId="{557A133A-D55A-42F4-A0FA-370DFF9FB662}" srcOrd="1" destOrd="0" presId="urn:microsoft.com/office/officeart/2005/8/layout/hProcess3"/>
    <dgm:cxn modelId="{1AEFEFE5-9FD4-4CE1-B10F-051839DF2389}" type="presParOf" srcId="{0A2378A5-4918-45D5-82E8-31F2D99EE065}" destId="{07E3D097-565A-412C-97FF-017CCC123F2E}" srcOrd="2" destOrd="0" presId="urn:microsoft.com/office/officeart/2005/8/layout/hProcess3"/>
    <dgm:cxn modelId="{229E30BB-F4BB-4EED-A1B0-911D8F11D793}" type="presParOf" srcId="{0A2378A5-4918-45D5-82E8-31F2D99EE065}" destId="{D9A46C31-0A21-4E4C-9A78-436D1C77CFD1}" srcOrd="3" destOrd="0" presId="urn:microsoft.com/office/officeart/2005/8/layout/hProcess3"/>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3E531-306C-49A4-8998-9D5A476F1BF9}" type="doc">
      <dgm:prSet loTypeId="urn:microsoft.com/office/officeart/2005/8/layout/hProcess3" loCatId="process" qsTypeId="urn:microsoft.com/office/officeart/2005/8/quickstyle/simple1" qsCatId="simple" csTypeId="urn:microsoft.com/office/officeart/2005/8/colors/accent1_2" csCatId="accent1" phldr="0"/>
      <dgm:spPr/>
    </dgm:pt>
    <dgm:pt modelId="{0C67F135-A472-45E1-BD6E-5899F854088A}" type="pres">
      <dgm:prSet presAssocID="{CAC3E531-306C-49A4-8998-9D5A476F1BF9}" presName="Name0" presStyleCnt="0">
        <dgm:presLayoutVars>
          <dgm:dir/>
          <dgm:animLvl val="lvl"/>
          <dgm:resizeHandles val="exact"/>
        </dgm:presLayoutVars>
      </dgm:prSet>
      <dgm:spPr/>
    </dgm:pt>
    <dgm:pt modelId="{A1F897C3-052E-4561-91B6-F6BAD489B753}" type="pres">
      <dgm:prSet presAssocID="{CAC3E531-306C-49A4-8998-9D5A476F1BF9}" presName="dummy" presStyleCnt="0"/>
      <dgm:spPr/>
    </dgm:pt>
    <dgm:pt modelId="{0A2378A5-4918-45D5-82E8-31F2D99EE065}" type="pres">
      <dgm:prSet presAssocID="{CAC3E531-306C-49A4-8998-9D5A476F1BF9}" presName="linH" presStyleCnt="0"/>
      <dgm:spPr/>
    </dgm:pt>
    <dgm:pt modelId="{D9C22E94-C2BC-44FE-B308-270A61CBF69A}" type="pres">
      <dgm:prSet presAssocID="{CAC3E531-306C-49A4-8998-9D5A476F1BF9}" presName="padding1" presStyleCnt="0"/>
      <dgm:spPr/>
    </dgm:pt>
    <dgm:pt modelId="{557A133A-D55A-42F4-A0FA-370DFF9FB662}" type="pres">
      <dgm:prSet presAssocID="{CAC3E531-306C-49A4-8998-9D5A476F1BF9}" presName="padding2" presStyleCnt="0"/>
      <dgm:spPr/>
    </dgm:pt>
    <dgm:pt modelId="{07E3D097-565A-412C-97FF-017CCC123F2E}" type="pres">
      <dgm:prSet presAssocID="{CAC3E531-306C-49A4-8998-9D5A476F1BF9}" presName="negArrow" presStyleCnt="0"/>
      <dgm:spPr/>
    </dgm:pt>
    <dgm:pt modelId="{D9A46C31-0A21-4E4C-9A78-436D1C77CFD1}" type="pres">
      <dgm:prSet presAssocID="{CAC3E531-306C-49A4-8998-9D5A476F1BF9}" presName="backgroundArrow" presStyleLbl="node1" presStyleIdx="0" presStyleCnt="1"/>
      <dgm:spPr/>
    </dgm:pt>
  </dgm:ptLst>
  <dgm:cxnLst>
    <dgm:cxn modelId="{04544972-708D-46BE-97A3-F7F06FD94ED3}" type="presOf" srcId="{CAC3E531-306C-49A4-8998-9D5A476F1BF9}" destId="{0C67F135-A472-45E1-BD6E-5899F854088A}" srcOrd="0" destOrd="0" presId="urn:microsoft.com/office/officeart/2005/8/layout/hProcess3"/>
    <dgm:cxn modelId="{9AD8C3B7-CA15-4084-B4C9-33473B102ED0}" type="presParOf" srcId="{0C67F135-A472-45E1-BD6E-5899F854088A}" destId="{A1F897C3-052E-4561-91B6-F6BAD489B753}" srcOrd="0" destOrd="0" presId="urn:microsoft.com/office/officeart/2005/8/layout/hProcess3"/>
    <dgm:cxn modelId="{9D752395-67AE-4985-BA45-E49565A1DD64}" type="presParOf" srcId="{0C67F135-A472-45E1-BD6E-5899F854088A}" destId="{0A2378A5-4918-45D5-82E8-31F2D99EE065}" srcOrd="1" destOrd="0" presId="urn:microsoft.com/office/officeart/2005/8/layout/hProcess3"/>
    <dgm:cxn modelId="{A488A7B1-A252-4E02-8F1D-0C22169415CC}" type="presParOf" srcId="{0A2378A5-4918-45D5-82E8-31F2D99EE065}" destId="{D9C22E94-C2BC-44FE-B308-270A61CBF69A}" srcOrd="0" destOrd="0" presId="urn:microsoft.com/office/officeart/2005/8/layout/hProcess3"/>
    <dgm:cxn modelId="{5459FDE2-07D2-4430-BE36-3A8BF933587C}" type="presParOf" srcId="{0A2378A5-4918-45D5-82E8-31F2D99EE065}" destId="{557A133A-D55A-42F4-A0FA-370DFF9FB662}" srcOrd="1" destOrd="0" presId="urn:microsoft.com/office/officeart/2005/8/layout/hProcess3"/>
    <dgm:cxn modelId="{7259E677-4228-4EFB-BC10-A656B1FCC490}" type="presParOf" srcId="{0A2378A5-4918-45D5-82E8-31F2D99EE065}" destId="{07E3D097-565A-412C-97FF-017CCC123F2E}" srcOrd="2" destOrd="0" presId="urn:microsoft.com/office/officeart/2005/8/layout/hProcess3"/>
    <dgm:cxn modelId="{E05C15E2-CB1C-4225-8A83-8ACD623B74C8}" type="presParOf" srcId="{0A2378A5-4918-45D5-82E8-31F2D99EE065}" destId="{D9A46C31-0A21-4E4C-9A78-436D1C77CFD1}" srcOrd="3" destOrd="0" presId="urn:microsoft.com/office/officeart/2005/8/layout/hProcess3"/>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A46C31-0A21-4E4C-9A78-436D1C77CFD1}">
      <dsp:nvSpPr>
        <dsp:cNvPr id="0" name=""/>
        <dsp:cNvSpPr/>
      </dsp:nvSpPr>
      <dsp:spPr>
        <a:xfrm>
          <a:off x="0" y="23970"/>
          <a:ext cx="902268" cy="720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A46C31-0A21-4E4C-9A78-436D1C77CFD1}">
      <dsp:nvSpPr>
        <dsp:cNvPr id="0" name=""/>
        <dsp:cNvSpPr/>
      </dsp:nvSpPr>
      <dsp:spPr>
        <a:xfrm>
          <a:off x="0" y="23970"/>
          <a:ext cx="902268" cy="720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DC02EE-4F9F-4F8A-AA92-568BEFB9040F}" type="datetimeFigureOut">
              <a:rPr lang="el-GR" smtClean="0"/>
              <a:pPr/>
              <a:t>30/1/2017</a:t>
            </a:fld>
            <a:endParaRPr lang="el-GR"/>
          </a:p>
        </p:txBody>
      </p:sp>
      <p:sp>
        <p:nvSpPr>
          <p:cNvPr id="4" name="3 - Θέση εικόνας διαφάνειας"/>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88D66A-D739-438A-8323-D9F34D7D22A2}" type="slidenum">
              <a:rPr lang="el-GR" smtClean="0"/>
              <a:pPr/>
              <a:t>‹#›</a:t>
            </a:fld>
            <a:endParaRPr lang="el-GR"/>
          </a:p>
        </p:txBody>
      </p:sp>
    </p:spTree>
    <p:extLst>
      <p:ext uri="{BB962C8B-B14F-4D97-AF65-F5344CB8AC3E}">
        <p14:creationId xmlns:p14="http://schemas.microsoft.com/office/powerpoint/2010/main" xmlns="" val="144201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FACE84-AAC0-44AE-8E0A-ACB20043C5DE}"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r>
              <a:rPr lang="el-GR" dirty="0" smtClean="0"/>
              <a:t>Οι βεντούζες πραγματοποιούν τη συγκράτηση των </a:t>
            </a:r>
            <a:r>
              <a:rPr lang="el-GR" dirty="0" err="1" smtClean="0"/>
              <a:t>ξυλοπλακών</a:t>
            </a:r>
            <a:r>
              <a:rPr lang="el-GR" dirty="0" smtClean="0"/>
              <a:t> με </a:t>
            </a:r>
            <a:r>
              <a:rPr lang="el-GR" dirty="0" err="1" smtClean="0"/>
              <a:t>υποπίεση</a:t>
            </a:r>
            <a:r>
              <a:rPr lang="el-GR" dirty="0" smtClean="0"/>
              <a:t> (κενό – </a:t>
            </a:r>
            <a:r>
              <a:rPr lang="en-US" dirty="0" smtClean="0"/>
              <a:t>vacuum)</a:t>
            </a:r>
            <a:r>
              <a:rPr lang="el-GR" dirty="0" smtClean="0"/>
              <a:t>. Διατίθενται σε διάφορες διατομές και μπορούν να συγκρατούν και μικρές επιφάνειες. Στην άνω επιφάνειά τους υπάρχει λαστιχένιο κάλυμμα  με υπερυψωμένο χείλος για να ‘ρουφάνε’ προς τα κάτω και να σταθεροποιούν τις </a:t>
            </a:r>
            <a:r>
              <a:rPr lang="el-GR" dirty="0" err="1" smtClean="0"/>
              <a:t>ξυλοπλάκες</a:t>
            </a:r>
            <a:r>
              <a:rPr lang="el-GR" dirty="0" smtClean="0"/>
              <a:t>. Οι βεντούζες τοποθετούνται επάνω σε μεταλλικές μπάρες (κονσόλες) και μετακινούνται στην κατάλληλη θέση με το χέρι ή αυτόματα (σε μεγάλες γραμμές παραγωγής).  </a:t>
            </a:r>
          </a:p>
          <a:p>
            <a:pPr algn="just"/>
            <a:endParaRPr lang="el-GR" dirty="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r>
              <a:rPr lang="el-GR" dirty="0" smtClean="0"/>
              <a:t>Η αυλακωτή επιφάνεια φέρει ειδικές οπές για τη δημιουργία αναρρόφησης στο κατεργαζόμενο στοιχείο. Οπές, που βρίσκονται έξω από την περίμετρο της σχηματισθείσας με το κορδόνι επιφάνειας, απενεργοποιούνται (δε διανοίγονται) για την αποφυγή ελάττωσης της αναρρόφησης στις επιφάνειες όπου απαιτείται.</a:t>
            </a:r>
          </a:p>
          <a:p>
            <a:pPr algn="just"/>
            <a:r>
              <a:rPr lang="el-GR" dirty="0" smtClean="0"/>
              <a:t>Επάνω στην αυλακωτή τράπεζα, ο χειριστής κλείνει μια περιοχή με ειδικό </a:t>
            </a:r>
            <a:r>
              <a:rPr lang="el-GR" dirty="0" err="1" smtClean="0"/>
              <a:t>λαστιχιένιο</a:t>
            </a:r>
            <a:r>
              <a:rPr lang="el-GR" dirty="0" smtClean="0"/>
              <a:t> κορδόνι. Στο εσωτερικό της σχηματισθείσας επιφάνειας διανοίγει (ξεβιδώνει) μια οπή και διοχετεύει </a:t>
            </a:r>
            <a:r>
              <a:rPr lang="el-GR" dirty="0" err="1" smtClean="0"/>
              <a:t>υποπίεση</a:t>
            </a:r>
            <a:r>
              <a:rPr lang="el-GR" dirty="0" smtClean="0"/>
              <a:t> σε όλη την κλειστή περιοχή. Η </a:t>
            </a:r>
            <a:r>
              <a:rPr lang="el-GR" dirty="0" err="1" smtClean="0"/>
              <a:t>ξυλοπλάκα</a:t>
            </a:r>
            <a:r>
              <a:rPr lang="el-GR" dirty="0" smtClean="0"/>
              <a:t> που θα τοποθετηθεί επάνω από την κλειστή περιοχή, θα ωθηθεί (λόγω της </a:t>
            </a:r>
            <a:r>
              <a:rPr lang="el-GR" dirty="0" err="1" smtClean="0"/>
              <a:t>υποπίεσης</a:t>
            </a:r>
            <a:r>
              <a:rPr lang="el-GR" dirty="0" smtClean="0"/>
              <a:t>) προς τα κάτω και θα παραμένει ακίνητη. </a:t>
            </a:r>
          </a:p>
          <a:p>
            <a:pPr algn="just"/>
            <a:r>
              <a:rPr lang="el-GR" dirty="0" smtClean="0"/>
              <a:t>Επάνω στην αυλακωτή τράπεζα μπορεί να τοποθετηθεί και βεντούζα, για να βρίσκεται υπερυψωμένο το υπό κατεργασία στοιχείο.</a:t>
            </a:r>
          </a:p>
          <a:p>
            <a:pPr algn="just"/>
            <a:endParaRPr lang="el-GR" dirty="0" smtClean="0"/>
          </a:p>
          <a:p>
            <a:pPr algn="just"/>
            <a:endParaRPr lang="el-GR" dirty="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lvl="0" algn="just"/>
            <a:r>
              <a:rPr lang="el-GR" dirty="0" smtClean="0">
                <a:ea typeface="Times New Roman" pitchFamily="18" charset="0"/>
                <a:cs typeface="Arial" pitchFamily="34" charset="0"/>
              </a:rPr>
              <a:t>Ο όρος </a:t>
            </a:r>
            <a:r>
              <a:rPr lang="el-GR" i="1" dirty="0" smtClean="0">
                <a:ea typeface="Times New Roman" pitchFamily="18" charset="0"/>
                <a:cs typeface="Arial" pitchFamily="34" charset="0"/>
              </a:rPr>
              <a:t>«αριθμητικός έλεγχος – </a:t>
            </a:r>
            <a:r>
              <a:rPr lang="en-US" i="1" dirty="0" smtClean="0">
                <a:ea typeface="Times New Roman" pitchFamily="18" charset="0"/>
                <a:cs typeface="Arial" pitchFamily="34" charset="0"/>
              </a:rPr>
              <a:t>Numerical Control</a:t>
            </a:r>
            <a:r>
              <a:rPr lang="el-GR" i="1" dirty="0" smtClean="0">
                <a:ea typeface="Times New Roman" pitchFamily="18" charset="0"/>
                <a:cs typeface="Arial" pitchFamily="34" charset="0"/>
              </a:rPr>
              <a:t> – </a:t>
            </a:r>
            <a:r>
              <a:rPr lang="en-US" i="1" dirty="0" smtClean="0">
                <a:ea typeface="Times New Roman" pitchFamily="18" charset="0"/>
                <a:cs typeface="Arial" pitchFamily="34" charset="0"/>
              </a:rPr>
              <a:t>NC</a:t>
            </a:r>
            <a:r>
              <a:rPr lang="el-GR" i="1" dirty="0" smtClean="0">
                <a:ea typeface="Times New Roman" pitchFamily="18" charset="0"/>
                <a:cs typeface="Arial" pitchFamily="34" charset="0"/>
              </a:rPr>
              <a:t>»</a:t>
            </a:r>
            <a:r>
              <a:rPr lang="el-GR" dirty="0" smtClean="0">
                <a:ea typeface="Times New Roman" pitchFamily="18" charset="0"/>
                <a:cs typeface="Arial" pitchFamily="34" charset="0"/>
              </a:rPr>
              <a:t> ερμηνεύεται ως έλεγχος που πραγματοποιείται μέσω αριθμών. Μια μηχανή κατεργασίας ξύλου (εργαλειομηχανή) είναι αριθμητικώς ελεγχόμενη, όταν μπορούμε να την κινήσουμε με εντολές που δίνουμε μέσω Η/Υ. Οι σύγχρονες μηχανές χρησιμοποιούν ηλεκτρονικό υπολογιστή (Η/Υ). Οι εντολές προσδιορίζουν την κίνηση κάθε κοπτικού εργαλείου (π.χ. τρυπανιού) της μηχανής, καθώς και βοηθητικά στοιχεία για την κατεργασία (π.χ. ταχύτητα περιστροφής του τρυπανιού). Ο αριθμητικός έλεγχος μέσω υπολογιστή (</a:t>
            </a:r>
            <a:r>
              <a:rPr lang="en-US" i="1" dirty="0" smtClean="0">
                <a:ea typeface="Times New Roman" pitchFamily="18" charset="0"/>
                <a:cs typeface="Arial" pitchFamily="34" charset="0"/>
              </a:rPr>
              <a:t>Computer Numerical Control</a:t>
            </a:r>
            <a:r>
              <a:rPr lang="el-GR" i="1" dirty="0" smtClean="0">
                <a:ea typeface="Times New Roman" pitchFamily="18" charset="0"/>
                <a:cs typeface="Arial" pitchFamily="34" charset="0"/>
              </a:rPr>
              <a:t> – </a:t>
            </a:r>
            <a:r>
              <a:rPr lang="en-US" i="1" dirty="0" smtClean="0">
                <a:ea typeface="Times New Roman" pitchFamily="18" charset="0"/>
                <a:cs typeface="Arial" pitchFamily="34" charset="0"/>
              </a:rPr>
              <a:t>CNC</a:t>
            </a:r>
            <a:r>
              <a:rPr lang="el-GR" dirty="0" smtClean="0">
                <a:ea typeface="Times New Roman" pitchFamily="18" charset="0"/>
                <a:cs typeface="Arial" pitchFamily="34" charset="0"/>
              </a:rPr>
              <a:t>) είναι μια διαδικασία με την οποία ελέγχεται η λειτουργία μιας εργαλειομηχανής. Τα συστήματα </a:t>
            </a:r>
            <a:r>
              <a:rPr lang="en-US" dirty="0" smtClean="0">
                <a:ea typeface="Times New Roman" pitchFamily="18" charset="0"/>
                <a:cs typeface="Arial" pitchFamily="34" charset="0"/>
              </a:rPr>
              <a:t>CNC</a:t>
            </a:r>
            <a:r>
              <a:rPr lang="el-GR" dirty="0" smtClean="0">
                <a:ea typeface="Times New Roman" pitchFamily="18" charset="0"/>
                <a:cs typeface="Arial" pitchFamily="34" charset="0"/>
              </a:rPr>
              <a:t> ονομάζονται και συστήματα ψηφιακής καθοδήγησης και έχουν ευρεία εφαρμογή στο χώρο των μηχανημάτων κατεργασίας ξύλου και ιδιαίτερα στα σύνθετα μηχανήματα. </a:t>
            </a:r>
            <a:endParaRPr lang="el-GR" dirty="0" smtClean="0">
              <a:cs typeface="Arial" pitchFamily="34" charset="0"/>
            </a:endParaRPr>
          </a:p>
          <a:p>
            <a:pPr algn="just"/>
            <a:endParaRPr lang="el-GR" dirty="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25</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20000"/>
          </a:bodyPr>
          <a:lstStyle/>
          <a:p>
            <a:pPr algn="just"/>
            <a:r>
              <a:rPr lang="el-GR" b="1" dirty="0" smtClean="0"/>
              <a:t>Μέχρι</a:t>
            </a:r>
            <a:r>
              <a:rPr lang="el-GR" dirty="0" smtClean="0"/>
              <a:t> τη δεκαετία του </a:t>
            </a:r>
            <a:r>
              <a:rPr lang="el-GR" b="1" dirty="0" smtClean="0"/>
              <a:t>‘80</a:t>
            </a:r>
            <a:r>
              <a:rPr lang="el-GR" dirty="0" smtClean="0"/>
              <a:t>, οι μηχανές κατεργασίας ξύλου ήταν απλές στη λειτουργία τους. Ο χειρισμός των μηχανών γίνονταν αποκλειστικά από τους χειριστές και το αποτέλεσμα της κατεργασίας εξαρτιόνταν από τη δεξιοτεχνία τους. Ο χειρισμός των μηχανών σε πολλές περιπτώσεις απαιτούσε σωματική δύναμη και πολλές φορές οι χειριστές δούλευαν με αυξημένο κίνδυνο για τη σωματική τους ασφάλεια.</a:t>
            </a:r>
          </a:p>
          <a:p>
            <a:pPr algn="just"/>
            <a:r>
              <a:rPr lang="el-GR" dirty="0" smtClean="0"/>
              <a:t>Τη δεκαετία του </a:t>
            </a:r>
            <a:r>
              <a:rPr lang="el-GR" b="1" dirty="0" smtClean="0"/>
              <a:t>‘80 </a:t>
            </a:r>
            <a:r>
              <a:rPr lang="el-GR" dirty="0" smtClean="0"/>
              <a:t>στις μηχανές κατεργασίας ξύλου μπήκαν τα πρώτα συστήματα αυτοματισμού. Οι ανάγκες της εποχής απαιτούσαν μεγαλύτερη παραγωγικότητα και ακρίβεια στις κατεργασίες. Π.χ. στο </a:t>
            </a:r>
            <a:r>
              <a:rPr lang="el-GR" dirty="0" err="1" smtClean="0"/>
              <a:t>πολυτρύπανο</a:t>
            </a:r>
            <a:r>
              <a:rPr lang="el-GR" dirty="0" smtClean="0"/>
              <a:t> τοποθετήθηκε αυτόματο σύστημα μετακίνησης της </a:t>
            </a:r>
            <a:r>
              <a:rPr lang="el-GR" dirty="0" err="1" smtClean="0"/>
              <a:t>δοκίδας</a:t>
            </a:r>
            <a:r>
              <a:rPr lang="el-GR" dirty="0" smtClean="0"/>
              <a:t> των τρυπανιών, έτσι ώστε ο χειριστής να τυποποιεί το ρυθμό εργασίας του και να γίνει πιο παραγωγικός. Επίσης, αυτή τη δεκαετία άρχισαν να τίθενται προδιαγραφές στην κατασκευή και λειτουργία των μηχανημάτων κατεργασίας ξύλου, οι οποίες αποσκοπούσαν στον ασφαλέστερο χειρισμό αυτών.</a:t>
            </a:r>
          </a:p>
          <a:p>
            <a:pPr algn="just"/>
            <a:r>
              <a:rPr lang="el-GR" dirty="0" smtClean="0"/>
              <a:t>Τη δεκαετία του </a:t>
            </a:r>
            <a:r>
              <a:rPr lang="el-GR" b="1" dirty="0" smtClean="0"/>
              <a:t>‘90</a:t>
            </a:r>
            <a:r>
              <a:rPr lang="el-GR" dirty="0" smtClean="0"/>
              <a:t>, τα μηχανήματα κατεργασίας ξύλου εξελίχθηκαν πλήρως στο κομμάτι της αυτοματοποίησης. Οι ανάγκες της εποχής για χαμηλότερο κόστος κατεργασίας, σε συνδυασμό με την υψηλή ποιότητα των παραγόμενων προϊόντων, είχε σαν αποτέλεσμα την κατασκευή όπου απαιτούνταν, αυτόματων μηχανημάτων. Ο χειριστής μιας αυτόματης μηχανής κατεργασίας ξύλου, ρύθμιζε με το χέρι τη μηχανή, και από εκεί και πέρα κατά τη διάρκεια της λειτουργίας της, τη χειριζόταν ‘τυφλά’.  Αυτή τη δεκαετία έκαναν την εμφάνισή τους και οι πρώτες μηχανές </a:t>
            </a:r>
            <a:r>
              <a:rPr lang="en-US" dirty="0" smtClean="0"/>
              <a:t>CNC</a:t>
            </a:r>
            <a:r>
              <a:rPr lang="el-GR" dirty="0" smtClean="0"/>
              <a:t> ξύλου. Οι μηχανές αυτές δεν έγιναν αποδεκτές σε μεγάλο βαθμό από τους επιπλοποιούς, διότι ο χειρισμός τους ήταν δύσκολος και απαιτούσε γνώσεις προγραμματισμού Η/Υ. Την εποχή αυτή οι μηχανές </a:t>
            </a:r>
            <a:r>
              <a:rPr lang="en-US" dirty="0" smtClean="0"/>
              <a:t>CNC </a:t>
            </a:r>
            <a:r>
              <a:rPr lang="el-GR" dirty="0" smtClean="0"/>
              <a:t>χαρακτηρίζονταν από τους επιπλοποιούς ως ‘ρομπότ’.</a:t>
            </a:r>
          </a:p>
          <a:p>
            <a:pPr algn="just"/>
            <a:r>
              <a:rPr lang="el-GR" dirty="0" smtClean="0"/>
              <a:t>Τη δεκαετία του </a:t>
            </a:r>
            <a:r>
              <a:rPr lang="el-GR" b="1" dirty="0" smtClean="0"/>
              <a:t>2.000</a:t>
            </a:r>
            <a:r>
              <a:rPr lang="el-GR" dirty="0" smtClean="0"/>
              <a:t>, οι μηχανές </a:t>
            </a:r>
            <a:r>
              <a:rPr lang="en-US" dirty="0" smtClean="0"/>
              <a:t>CNC</a:t>
            </a:r>
            <a:r>
              <a:rPr lang="el-GR" dirty="0" smtClean="0"/>
              <a:t> ξύλου εισήλθαν δυναμικά στην κατεργασία του ξύλου. Τα συστήματα πληροφορικής άρχισαν να γίνονται περισσότερο φιλικά προς τους χρήστες, οι άνθρωποι εξοικειώθηκαν με τους Η/Υ, και ήταν πλέον μονόδρομος η καθιέρωση αυτών των μηχανών.</a:t>
            </a:r>
          </a:p>
          <a:p>
            <a:pPr algn="just"/>
            <a:r>
              <a:rPr lang="el-GR" dirty="0" smtClean="0"/>
              <a:t>Στην </a:t>
            </a:r>
            <a:r>
              <a:rPr lang="el-GR" b="1" dirty="0" smtClean="0"/>
              <a:t>εποχή</a:t>
            </a:r>
            <a:r>
              <a:rPr lang="el-GR" dirty="0" smtClean="0"/>
              <a:t> </a:t>
            </a:r>
            <a:r>
              <a:rPr lang="el-GR" b="1" dirty="0" smtClean="0"/>
              <a:t>μας</a:t>
            </a:r>
            <a:r>
              <a:rPr lang="el-GR" dirty="0" smtClean="0"/>
              <a:t> οι μηχανές </a:t>
            </a:r>
            <a:r>
              <a:rPr lang="en-US" dirty="0" smtClean="0"/>
              <a:t>CNC </a:t>
            </a:r>
            <a:r>
              <a:rPr lang="el-GR" dirty="0" smtClean="0"/>
              <a:t>ξύλου θεωρούνται απαραίτητες σε πολλούς κλάδους της επιπλοποιίας, χωρίς να παραβλέπεται η χρησιμότητα και των παλιών μηχανημάτων σε πολλές περιπτώσεις. Γενικά, η εξέλιξη των μηχανημάτων κατεργασίας ξύλου τρέχει μαζί με την εξέλιξη των εφαρμογών της πληροφορικής.      </a:t>
            </a:r>
          </a:p>
          <a:p>
            <a:pPr algn="just"/>
            <a:endParaRPr lang="el-GR" dirty="0" smtClean="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lvl="0" algn="just"/>
            <a:r>
              <a:rPr lang="el-GR" dirty="0" smtClean="0">
                <a:ea typeface="Times New Roman" pitchFamily="18" charset="0"/>
                <a:cs typeface="Arial" pitchFamily="34" charset="0"/>
              </a:rPr>
              <a:t>Τα συστήματα </a:t>
            </a:r>
            <a:r>
              <a:rPr lang="en-US" dirty="0" smtClean="0">
                <a:ea typeface="Times New Roman" pitchFamily="18" charset="0"/>
                <a:cs typeface="Arial" pitchFamily="34" charset="0"/>
              </a:rPr>
              <a:t>CAD</a:t>
            </a:r>
            <a:r>
              <a:rPr lang="el-GR" dirty="0" smtClean="0">
                <a:ea typeface="Times New Roman" pitchFamily="18" charset="0"/>
                <a:cs typeface="Arial" pitchFamily="34" charset="0"/>
              </a:rPr>
              <a:t> δίνουν τη δυνατότητα γεωμετρικών σχεδιασμών, προβολής όλων των πλευρών, περιστροφής των αντικειμένων σχεδίασης, ανάλυσης των μηχανικών αντοχών, προσομοίωσης των κινήσεων και αξιολόγησης της λειτουργικότητας των σχεδιασμένων προϊόντων. Δίνουν επίσης, δυνατότητες ταχύτατης αλλαγής των σχεδίων και αξιολόγησης εναλλακτικών λύσεων. Το δημιουργούμενο σχέδιο περιλαμβάνει όλες τις τεχνικές και ποιοτικές προδιαγραφές παραγωγής του προϊόντος, δηλ. είναι ένα πλήρες βιομηχανικό σχέδιο. Ο αριθμός των επιχειρήσεων στον κλάδο του επίπλου που χρησιμοποιεί προγράμματα </a:t>
            </a:r>
            <a:r>
              <a:rPr lang="en-US" dirty="0" smtClean="0">
                <a:ea typeface="Times New Roman" pitchFamily="18" charset="0"/>
                <a:cs typeface="Arial" pitchFamily="34" charset="0"/>
              </a:rPr>
              <a:t>CAD</a:t>
            </a:r>
            <a:r>
              <a:rPr lang="el-GR" dirty="0" smtClean="0">
                <a:ea typeface="Times New Roman" pitchFamily="18" charset="0"/>
                <a:cs typeface="Arial" pitchFamily="34" charset="0"/>
              </a:rPr>
              <a:t>, αυξάνεται πολύ γρήγορα.</a:t>
            </a:r>
            <a:endParaRPr lang="el-GR" dirty="0" smtClean="0">
              <a:cs typeface="Arial" pitchFamily="34" charset="0"/>
            </a:endParaRPr>
          </a:p>
          <a:p>
            <a:pPr algn="just"/>
            <a:endParaRPr lang="el-GR" dirty="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lvl="0" algn="just"/>
            <a:r>
              <a:rPr lang="el-GR" dirty="0" smtClean="0">
                <a:ea typeface="Times New Roman" pitchFamily="18" charset="0"/>
                <a:cs typeface="Arial" pitchFamily="34" charset="0"/>
              </a:rPr>
              <a:t>Τα συστήματα </a:t>
            </a:r>
            <a:r>
              <a:rPr lang="en-US" dirty="0" smtClean="0">
                <a:ea typeface="Times New Roman" pitchFamily="18" charset="0"/>
                <a:cs typeface="Arial" pitchFamily="34" charset="0"/>
              </a:rPr>
              <a:t>CAM</a:t>
            </a:r>
            <a:r>
              <a:rPr lang="el-GR" dirty="0" smtClean="0">
                <a:ea typeface="Times New Roman" pitchFamily="18" charset="0"/>
                <a:cs typeface="Arial" pitchFamily="34" charset="0"/>
              </a:rPr>
              <a:t> προγραμματίζουν, ελέγχουν, παρακολουθούν και συντονίζουν την παραγωγική διαδικασία τόσο σε επίπεδο μεμονωμένων μηχανών όσο και σε επίπεδο παραγωγικών εγκαταστάσεων. Τα συστήματα αυτά μπορούν επίσης να ελέγχουν την ποιότητα των παραγόμενων προϊόντων και να ρυθμίζουν αυτόματα (χωρίς παρέμβαση ανθρώπου) τον εξοπλισμό της παραγωγής, για τη βελτίωση της ποιότητας. Τα συστήματα </a:t>
            </a:r>
            <a:r>
              <a:rPr lang="en-US" dirty="0" smtClean="0">
                <a:ea typeface="Times New Roman" pitchFamily="18" charset="0"/>
                <a:cs typeface="Arial" pitchFamily="34" charset="0"/>
              </a:rPr>
              <a:t>CAM</a:t>
            </a:r>
            <a:r>
              <a:rPr lang="el-GR" dirty="0" smtClean="0">
                <a:ea typeface="Times New Roman" pitchFamily="18" charset="0"/>
                <a:cs typeface="Arial" pitchFamily="34" charset="0"/>
              </a:rPr>
              <a:t> εξασφαλίζουν αποτελεσματική και πλήρη επικοινωνία διαφόρων μηχανών </a:t>
            </a:r>
            <a:r>
              <a:rPr lang="en-US" dirty="0" smtClean="0">
                <a:ea typeface="Times New Roman" pitchFamily="18" charset="0"/>
                <a:cs typeface="Arial" pitchFamily="34" charset="0"/>
              </a:rPr>
              <a:t>CNC</a:t>
            </a:r>
            <a:r>
              <a:rPr lang="el-GR" dirty="0" smtClean="0">
                <a:ea typeface="Times New Roman" pitchFamily="18" charset="0"/>
                <a:cs typeface="Arial" pitchFamily="34" charset="0"/>
              </a:rPr>
              <a:t>, έτσι ώστε αυτές να λειτουργούν σαν ένα ολοκληρωμένο σύνολο. </a:t>
            </a:r>
            <a:endParaRPr lang="el-GR" dirty="0" smtClean="0">
              <a:cs typeface="Arial" pitchFamily="34" charset="0"/>
            </a:endParaRPr>
          </a:p>
          <a:p>
            <a:pPr algn="just"/>
            <a:endParaRPr lang="el-GR" dirty="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r>
              <a:rPr lang="el-GR" dirty="0" smtClean="0">
                <a:ea typeface="Times New Roman" pitchFamily="18" charset="0"/>
                <a:cs typeface="Arial" pitchFamily="34" charset="0"/>
              </a:rPr>
              <a:t>Τα μηχανήματα αυτά αποτελούνται από μια ή περισσότερες κεφαλές κατεργασίας που φέρουν τα κοπτικά εργαλεία και μία τράπεζα εργασίας, όπου τοποθετούνται τα προς κατεργασία στοιχεία. Οι κεφαλές κατεργασίας συνδέονται με Η/Υ, ο οποίος είναι υπεύθυνος για τον έλεγχο και την εκτέλεση όλων των εργασιών. Ο Η/Υ μπορεί να είναι ενσωματωμένος στη μηχανή, σε μπράτσο ή σε ξεχωριστή καμπίνα δίπλα στη μηχανή.</a:t>
            </a:r>
            <a:endParaRPr lang="el-GR" dirty="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r>
              <a:rPr lang="el-GR" dirty="0" smtClean="0"/>
              <a:t>Οι μηχανές αυτές μπορούν να κατεργαστούν τόσο μασίφ ξύλο, όσο και </a:t>
            </a:r>
            <a:r>
              <a:rPr lang="el-GR" dirty="0" err="1" smtClean="0"/>
              <a:t>ξυλοπλάκες</a:t>
            </a:r>
            <a:r>
              <a:rPr lang="el-GR" dirty="0" smtClean="0"/>
              <a:t>. Οι εργασίες που μπορούν να κάνουν ποικίλλουν πολύ και εξαρτώνται από τον τύπο της μηχανής, τα εργαλεία και από τα διάφορα βοηθητικά συστήματα που είναι εφοδιασμένες.</a:t>
            </a:r>
            <a:endParaRPr lang="el-GR" dirty="0"/>
          </a:p>
        </p:txBody>
      </p:sp>
      <p:sp>
        <p:nvSpPr>
          <p:cNvPr id="4" name="3 - Θέση αριθμού διαφάνειας"/>
          <p:cNvSpPr>
            <a:spLocks noGrp="1"/>
          </p:cNvSpPr>
          <p:nvPr>
            <p:ph type="sldNum" sz="quarter" idx="10"/>
          </p:nvPr>
        </p:nvSpPr>
        <p:spPr/>
        <p:txBody>
          <a:bodyPr/>
          <a:lstStyle/>
          <a:p>
            <a:fld id="{3388D66A-D739-438A-8323-D9F34D7D22A2}"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49B23152-02E8-41CF-B688-A3F0C8090E90}" type="datetimeFigureOut">
              <a:rPr lang="el-GR" smtClean="0"/>
              <a:pPr/>
              <a:t>30/1/2017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2178115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9B23152-02E8-41CF-B688-A3F0C8090E90}" type="datetimeFigureOut">
              <a:rPr lang="el-GR" smtClean="0"/>
              <a:pPr/>
              <a:t>30/1/2017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3359078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9B23152-02E8-41CF-B688-A3F0C8090E90}" type="datetimeFigureOut">
              <a:rPr lang="el-GR" smtClean="0"/>
              <a:pPr/>
              <a:t>30/1/2017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259535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9B23152-02E8-41CF-B688-A3F0C8090E90}" type="datetimeFigureOut">
              <a:rPr lang="el-GR" smtClean="0"/>
              <a:pPr/>
              <a:t>30/1/2017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407289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B23152-02E8-41CF-B688-A3F0C8090E90}" type="datetimeFigureOut">
              <a:rPr lang="el-GR" smtClean="0"/>
              <a:pPr/>
              <a:t>30/1/2017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1343261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49B23152-02E8-41CF-B688-A3F0C8090E90}" type="datetimeFigureOut">
              <a:rPr lang="el-GR" smtClean="0"/>
              <a:pPr/>
              <a:t>30/1/2017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2762749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49B23152-02E8-41CF-B688-A3F0C8090E90}" type="datetimeFigureOut">
              <a:rPr lang="el-GR" smtClean="0"/>
              <a:pPr/>
              <a:t>30/1/2017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1823644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49B23152-02E8-41CF-B688-A3F0C8090E90}" type="datetimeFigureOut">
              <a:rPr lang="el-GR" smtClean="0"/>
              <a:pPr/>
              <a:t>30/1/2017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185648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23152-02E8-41CF-B688-A3F0C8090E90}" type="datetimeFigureOut">
              <a:rPr lang="el-GR" smtClean="0"/>
              <a:pPr/>
              <a:t>30/1/2017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2551060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B23152-02E8-41CF-B688-A3F0C8090E90}" type="datetimeFigureOut">
              <a:rPr lang="el-GR" smtClean="0"/>
              <a:pPr/>
              <a:t>30/1/2017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1237350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B23152-02E8-41CF-B688-A3F0C8090E90}" type="datetimeFigureOut">
              <a:rPr lang="el-GR" smtClean="0"/>
              <a:pPr/>
              <a:t>30/1/2017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1162064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23152-02E8-41CF-B688-A3F0C8090E90}" type="datetimeFigureOut">
              <a:rPr lang="el-GR" smtClean="0"/>
              <a:pPr/>
              <a:t>30/1/2017</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BA7F0-BF32-4A2D-A040-05FAF217DA0E}" type="slidenum">
              <a:rPr lang="el-GR" smtClean="0"/>
              <a:pPr/>
              <a:t>‹#›</a:t>
            </a:fld>
            <a:endParaRPr lang="el-GR"/>
          </a:p>
        </p:txBody>
      </p:sp>
    </p:spTree>
    <p:extLst>
      <p:ext uri="{BB962C8B-B14F-4D97-AF65-F5344CB8AC3E}">
        <p14:creationId xmlns:p14="http://schemas.microsoft.com/office/powerpoint/2010/main" xmlns="" val="2841244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2.jpe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4.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3.gif"/><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4026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tr-TR"/>
          </a:p>
        </p:txBody>
      </p:sp>
      <p:sp>
        <p:nvSpPr>
          <p:cNvPr id="19" name="TextBox 18"/>
          <p:cNvSpPr txBox="1"/>
          <p:nvPr/>
        </p:nvSpPr>
        <p:spPr>
          <a:xfrm>
            <a:off x="420915" y="3084993"/>
            <a:ext cx="11248572" cy="784830"/>
          </a:xfrm>
          <a:prstGeom prst="rect">
            <a:avLst/>
          </a:prstGeom>
          <a:noFill/>
        </p:spPr>
        <p:txBody>
          <a:bodyPr wrap="square" lIns="45720" tIns="22860" rIns="45720" bIns="22860" rtlCol="0">
            <a:spAutoFit/>
          </a:bodyPr>
          <a:lstStyle/>
          <a:p>
            <a:pPr algn="ctr"/>
            <a:r>
              <a:rPr lang="el-GR" sz="2400" b="1" dirty="0" smtClean="0">
                <a:solidFill>
                  <a:srgbClr val="FF0000"/>
                </a:solidFill>
                <a:ea typeface="Open Sans Semibold" panose="020B0706030804020204" pitchFamily="34" charset="0"/>
                <a:cs typeface="Open Sans Semibold" panose="020B0706030804020204" pitchFamily="34" charset="0"/>
              </a:rPr>
              <a:t>Υποενότητα 3.1</a:t>
            </a:r>
            <a:r>
              <a:rPr lang="en-US" sz="2400" b="1" dirty="0" smtClean="0">
                <a:solidFill>
                  <a:srgbClr val="FF0000"/>
                </a:solidFill>
                <a:ea typeface="Open Sans Semibold" panose="020B0706030804020204" pitchFamily="34" charset="0"/>
                <a:cs typeface="Open Sans Semibold" panose="020B0706030804020204" pitchFamily="34" charset="0"/>
              </a:rPr>
              <a:t>2</a:t>
            </a:r>
            <a:r>
              <a:rPr lang="el-GR" sz="2400" b="1" dirty="0" smtClean="0">
                <a:solidFill>
                  <a:srgbClr val="FF0000"/>
                </a:solidFill>
                <a:ea typeface="Open Sans Semibold" panose="020B0706030804020204" pitchFamily="34" charset="0"/>
                <a:cs typeface="Open Sans Semibold" panose="020B0706030804020204" pitchFamily="34" charset="0"/>
              </a:rPr>
              <a:t>. </a:t>
            </a:r>
          </a:p>
          <a:p>
            <a:pPr algn="ctr"/>
            <a:r>
              <a:rPr lang="el-GR" sz="2400" b="1" dirty="0" smtClean="0">
                <a:solidFill>
                  <a:srgbClr val="FF0000"/>
                </a:solidFill>
              </a:rPr>
              <a:t>Μηχανές κατεργασίας ξύλου με τεχνολογία </a:t>
            </a:r>
            <a:r>
              <a:rPr lang="en-US" sz="2400" b="1" smtClean="0">
                <a:solidFill>
                  <a:srgbClr val="FF0000"/>
                </a:solidFill>
              </a:rPr>
              <a:t>CNC</a:t>
            </a:r>
            <a:endParaRPr lang="tr-TR" sz="2400" b="1" dirty="0">
              <a:solidFill>
                <a:srgbClr val="FF0000"/>
              </a:solidFill>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xmlns="" val="32698891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59557" y="1935666"/>
            <a:ext cx="4722125" cy="3170099"/>
          </a:xfrm>
          <a:prstGeom prst="rect">
            <a:avLst/>
          </a:prstGeom>
        </p:spPr>
        <p:txBody>
          <a:bodyPr wrap="square">
            <a:spAutoFit/>
          </a:bodyPr>
          <a:lstStyle/>
          <a:p>
            <a:pPr algn="just"/>
            <a:r>
              <a:rPr lang="el-GR" sz="2000" dirty="0" smtClean="0"/>
              <a:t>Τα κέντρα εργασίας διαφοροποιούνται ως προς τα κινούμενα σε κάθε τύπο μηχανήματος μέρη. Τα μέσα κατεργασίας (κεφαλές φρέζας) έχουν τη δυνατότητα κίνησης και εργασίας ως προς τους τρεις καρτεσιανούς άξονες Χ, </a:t>
            </a:r>
            <a:r>
              <a:rPr lang="en-US" sz="2000" dirty="0" smtClean="0"/>
              <a:t>Y</a:t>
            </a:r>
            <a:r>
              <a:rPr lang="el-GR" sz="2000" dirty="0" smtClean="0"/>
              <a:t> και Ζ, ενώ ορισμένα έχουν τη δυνατότητα κίνησης και ως προς τους άξονες περιστροφής Α και Β. Έτσι, τα κέντρα εργασίας διακρίνονται σε κέντρα </a:t>
            </a:r>
            <a:r>
              <a:rPr lang="el-GR" sz="2000" i="1" dirty="0" smtClean="0"/>
              <a:t>τριών</a:t>
            </a:r>
            <a:r>
              <a:rPr lang="el-GR" sz="2000" dirty="0" smtClean="0"/>
              <a:t>, </a:t>
            </a:r>
            <a:r>
              <a:rPr lang="el-GR" sz="2000" i="1" dirty="0" smtClean="0"/>
              <a:t>τεσσάρων</a:t>
            </a:r>
            <a:r>
              <a:rPr lang="el-GR" sz="2000" dirty="0" smtClean="0"/>
              <a:t> ή </a:t>
            </a:r>
            <a:r>
              <a:rPr lang="el-GR" sz="2000" i="1" dirty="0" smtClean="0"/>
              <a:t>πέντε</a:t>
            </a:r>
            <a:r>
              <a:rPr lang="el-GR" sz="2000" dirty="0" smtClean="0"/>
              <a:t> </a:t>
            </a:r>
            <a:r>
              <a:rPr lang="el-GR" sz="2000" i="1" dirty="0" smtClean="0"/>
              <a:t>αξόνων</a:t>
            </a:r>
            <a:r>
              <a:rPr lang="el-GR" sz="2000" dirty="0" smtClean="0"/>
              <a:t>.</a:t>
            </a:r>
            <a:endParaRPr lang="el-GR" sz="2000" dirty="0"/>
          </a:p>
        </p:txBody>
      </p:sp>
      <p:sp>
        <p:nvSpPr>
          <p:cNvPr id="3"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cxnSp>
        <p:nvCxnSpPr>
          <p:cNvPr id="4"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5" name="4 - Ορθογώνιο"/>
          <p:cNvSpPr/>
          <p:nvPr/>
        </p:nvSpPr>
        <p:spPr>
          <a:xfrm>
            <a:off x="4712327" y="822624"/>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grpSp>
        <p:nvGrpSpPr>
          <p:cNvPr id="30721" name="Group 1"/>
          <p:cNvGrpSpPr>
            <a:grpSpLocks/>
          </p:cNvGrpSpPr>
          <p:nvPr/>
        </p:nvGrpSpPr>
        <p:grpSpPr bwMode="auto">
          <a:xfrm>
            <a:off x="6182957" y="1938076"/>
            <a:ext cx="5636004" cy="4066939"/>
            <a:chOff x="3240" y="4092"/>
            <a:chExt cx="5385" cy="3398"/>
          </a:xfrm>
        </p:grpSpPr>
        <p:grpSp>
          <p:nvGrpSpPr>
            <p:cNvPr id="30722" name="Group 2"/>
            <p:cNvGrpSpPr>
              <a:grpSpLocks/>
            </p:cNvGrpSpPr>
            <p:nvPr/>
          </p:nvGrpSpPr>
          <p:grpSpPr bwMode="auto">
            <a:xfrm>
              <a:off x="3240" y="4092"/>
              <a:ext cx="5385" cy="3398"/>
              <a:chOff x="3240" y="6300"/>
              <a:chExt cx="5385" cy="3398"/>
            </a:xfrm>
          </p:grpSpPr>
          <p:grpSp>
            <p:nvGrpSpPr>
              <p:cNvPr id="30723" name="Group 3"/>
              <p:cNvGrpSpPr>
                <a:grpSpLocks/>
              </p:cNvGrpSpPr>
              <p:nvPr/>
            </p:nvGrpSpPr>
            <p:grpSpPr bwMode="auto">
              <a:xfrm>
                <a:off x="3240" y="6300"/>
                <a:ext cx="5385" cy="3398"/>
                <a:chOff x="3240" y="6300"/>
                <a:chExt cx="5385" cy="3398"/>
              </a:xfrm>
            </p:grpSpPr>
            <p:grpSp>
              <p:nvGrpSpPr>
                <p:cNvPr id="30724" name="Group 4"/>
                <p:cNvGrpSpPr>
                  <a:grpSpLocks noChangeAspect="1"/>
                </p:cNvGrpSpPr>
                <p:nvPr/>
              </p:nvGrpSpPr>
              <p:grpSpPr bwMode="auto">
                <a:xfrm>
                  <a:off x="3600" y="6660"/>
                  <a:ext cx="4328" cy="2446"/>
                  <a:chOff x="2512" y="6375"/>
                  <a:chExt cx="7759" cy="3630"/>
                </a:xfrm>
              </p:grpSpPr>
              <p:sp>
                <p:nvSpPr>
                  <p:cNvPr id="30725" name="Line 5"/>
                  <p:cNvSpPr>
                    <a:spLocks noChangeAspect="1" noChangeShapeType="1"/>
                  </p:cNvSpPr>
                  <p:nvPr/>
                </p:nvSpPr>
                <p:spPr bwMode="auto">
                  <a:xfrm>
                    <a:off x="7802" y="9313"/>
                    <a:ext cx="0" cy="173"/>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l-GR" sz="1600"/>
                  </a:p>
                </p:txBody>
              </p:sp>
              <p:grpSp>
                <p:nvGrpSpPr>
                  <p:cNvPr id="30726" name="Group 6"/>
                  <p:cNvGrpSpPr>
                    <a:grpSpLocks noChangeAspect="1"/>
                  </p:cNvGrpSpPr>
                  <p:nvPr/>
                </p:nvGrpSpPr>
                <p:grpSpPr bwMode="auto">
                  <a:xfrm>
                    <a:off x="2512" y="6375"/>
                    <a:ext cx="7759" cy="3630"/>
                    <a:chOff x="2512" y="6375"/>
                    <a:chExt cx="7759" cy="3630"/>
                  </a:xfrm>
                </p:grpSpPr>
                <p:sp>
                  <p:nvSpPr>
                    <p:cNvPr id="30727" name="Line 7"/>
                    <p:cNvSpPr>
                      <a:spLocks noChangeAspect="1" noChangeShapeType="1"/>
                    </p:cNvSpPr>
                    <p:nvPr/>
                  </p:nvSpPr>
                  <p:spPr bwMode="auto">
                    <a:xfrm>
                      <a:off x="9213" y="7759"/>
                      <a:ext cx="0" cy="173"/>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l-GR" sz="1600"/>
                    </a:p>
                  </p:txBody>
                </p:sp>
                <p:grpSp>
                  <p:nvGrpSpPr>
                    <p:cNvPr id="30728" name="Group 8"/>
                    <p:cNvGrpSpPr>
                      <a:grpSpLocks noChangeAspect="1"/>
                    </p:cNvGrpSpPr>
                    <p:nvPr/>
                  </p:nvGrpSpPr>
                  <p:grpSpPr bwMode="auto">
                    <a:xfrm>
                      <a:off x="2512" y="6375"/>
                      <a:ext cx="7759" cy="3630"/>
                      <a:chOff x="2512" y="6375"/>
                      <a:chExt cx="7759" cy="3630"/>
                    </a:xfrm>
                  </p:grpSpPr>
                  <p:sp>
                    <p:nvSpPr>
                      <p:cNvPr id="30729" name="Line 9"/>
                      <p:cNvSpPr>
                        <a:spLocks noChangeAspect="1" noChangeShapeType="1"/>
                      </p:cNvSpPr>
                      <p:nvPr/>
                    </p:nvSpPr>
                    <p:spPr bwMode="auto">
                      <a:xfrm>
                        <a:off x="2512" y="9313"/>
                        <a:ext cx="529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l-GR" sz="1600"/>
                      </a:p>
                    </p:txBody>
                  </p:sp>
                  <p:sp>
                    <p:nvSpPr>
                      <p:cNvPr id="30730" name="Line 10"/>
                      <p:cNvSpPr>
                        <a:spLocks noChangeAspect="1" noChangeShapeType="1"/>
                      </p:cNvSpPr>
                      <p:nvPr/>
                    </p:nvSpPr>
                    <p:spPr bwMode="auto">
                      <a:xfrm flipV="1">
                        <a:off x="7802" y="7759"/>
                        <a:ext cx="1411" cy="15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l-GR" sz="1600"/>
                      </a:p>
                    </p:txBody>
                  </p:sp>
                  <p:sp>
                    <p:nvSpPr>
                      <p:cNvPr id="30731" name="Line 11"/>
                      <p:cNvSpPr>
                        <a:spLocks noChangeAspect="1" noChangeShapeType="1"/>
                      </p:cNvSpPr>
                      <p:nvPr/>
                    </p:nvSpPr>
                    <p:spPr bwMode="auto">
                      <a:xfrm>
                        <a:off x="2512" y="9486"/>
                        <a:ext cx="529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l-GR" sz="1600"/>
                      </a:p>
                    </p:txBody>
                  </p:sp>
                  <p:sp>
                    <p:nvSpPr>
                      <p:cNvPr id="30732" name="Line 12"/>
                      <p:cNvSpPr>
                        <a:spLocks noChangeAspect="1" noChangeShapeType="1"/>
                      </p:cNvSpPr>
                      <p:nvPr/>
                    </p:nvSpPr>
                    <p:spPr bwMode="auto">
                      <a:xfrm>
                        <a:off x="2512" y="9313"/>
                        <a:ext cx="0" cy="173"/>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l-GR" sz="1600"/>
                      </a:p>
                    </p:txBody>
                  </p:sp>
                  <p:sp>
                    <p:nvSpPr>
                      <p:cNvPr id="30733" name="Line 13"/>
                      <p:cNvSpPr>
                        <a:spLocks noChangeAspect="1" noChangeShapeType="1"/>
                      </p:cNvSpPr>
                      <p:nvPr/>
                    </p:nvSpPr>
                    <p:spPr bwMode="auto">
                      <a:xfrm flipV="1">
                        <a:off x="2512" y="7759"/>
                        <a:ext cx="1411" cy="15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l-GR" sz="1600"/>
                      </a:p>
                    </p:txBody>
                  </p:sp>
                  <p:sp>
                    <p:nvSpPr>
                      <p:cNvPr id="30734" name="Line 14"/>
                      <p:cNvSpPr>
                        <a:spLocks noChangeAspect="1" noChangeShapeType="1"/>
                      </p:cNvSpPr>
                      <p:nvPr/>
                    </p:nvSpPr>
                    <p:spPr bwMode="auto">
                      <a:xfrm flipV="1">
                        <a:off x="7802" y="7932"/>
                        <a:ext cx="1411" cy="15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l-GR" sz="1600"/>
                      </a:p>
                    </p:txBody>
                  </p:sp>
                  <p:grpSp>
                    <p:nvGrpSpPr>
                      <p:cNvPr id="30735" name="Group 15"/>
                      <p:cNvGrpSpPr>
                        <a:grpSpLocks noChangeAspect="1"/>
                      </p:cNvGrpSpPr>
                      <p:nvPr/>
                    </p:nvGrpSpPr>
                    <p:grpSpPr bwMode="auto">
                      <a:xfrm>
                        <a:off x="2688" y="6375"/>
                        <a:ext cx="7583" cy="3630"/>
                        <a:chOff x="2688" y="6375"/>
                        <a:chExt cx="7583" cy="3630"/>
                      </a:xfrm>
                    </p:grpSpPr>
                    <p:grpSp>
                      <p:nvGrpSpPr>
                        <p:cNvPr id="30736" name="Group 16"/>
                        <p:cNvGrpSpPr>
                          <a:grpSpLocks noChangeAspect="1"/>
                        </p:cNvGrpSpPr>
                        <p:nvPr/>
                      </p:nvGrpSpPr>
                      <p:grpSpPr bwMode="auto">
                        <a:xfrm>
                          <a:off x="3192" y="7759"/>
                          <a:ext cx="6021" cy="1563"/>
                          <a:chOff x="3192" y="7759"/>
                          <a:chExt cx="6021" cy="1563"/>
                        </a:xfrm>
                      </p:grpSpPr>
                      <p:sp>
                        <p:nvSpPr>
                          <p:cNvPr id="30737" name="Line 17"/>
                          <p:cNvSpPr>
                            <a:spLocks noChangeAspect="1" noChangeShapeType="1"/>
                          </p:cNvSpPr>
                          <p:nvPr/>
                        </p:nvSpPr>
                        <p:spPr bwMode="auto">
                          <a:xfrm>
                            <a:off x="3923" y="7759"/>
                            <a:ext cx="529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l-GR" sz="1600"/>
                          </a:p>
                        </p:txBody>
                      </p:sp>
                      <p:sp>
                        <p:nvSpPr>
                          <p:cNvPr id="30738" name="Text Box 18"/>
                          <p:cNvSpPr txBox="1">
                            <a:spLocks noChangeAspect="1" noChangeArrowheads="1"/>
                          </p:cNvSpPr>
                          <p:nvPr/>
                        </p:nvSpPr>
                        <p:spPr bwMode="auto">
                          <a:xfrm>
                            <a:off x="3192" y="8612"/>
                            <a:ext cx="3988" cy="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l-GR" sz="1600" b="0" i="0" u="none" strike="noStrike" cap="none" normalizeH="0" baseline="0" smtClean="0">
                                <a:ln>
                                  <a:noFill/>
                                </a:ln>
                                <a:solidFill>
                                  <a:schemeClr val="tx1"/>
                                </a:solidFill>
                                <a:effectLst/>
                                <a:cs typeface="Arial" pitchFamily="34" charset="0"/>
                              </a:rPr>
                              <a:t>Τράπεζα εργασίας</a:t>
                            </a:r>
                          </a:p>
                        </p:txBody>
                      </p:sp>
                    </p:grpSp>
                    <p:grpSp>
                      <p:nvGrpSpPr>
                        <p:cNvPr id="30739" name="Group 19"/>
                        <p:cNvGrpSpPr>
                          <a:grpSpLocks noChangeAspect="1"/>
                        </p:cNvGrpSpPr>
                        <p:nvPr/>
                      </p:nvGrpSpPr>
                      <p:grpSpPr bwMode="auto">
                        <a:xfrm>
                          <a:off x="2688" y="6375"/>
                          <a:ext cx="7583" cy="3630"/>
                          <a:chOff x="2688" y="6375"/>
                          <a:chExt cx="7583" cy="3630"/>
                        </a:xfrm>
                      </p:grpSpPr>
                      <p:sp>
                        <p:nvSpPr>
                          <p:cNvPr id="30740" name="Line 20"/>
                          <p:cNvSpPr>
                            <a:spLocks noChangeAspect="1" noChangeShapeType="1"/>
                          </p:cNvSpPr>
                          <p:nvPr/>
                        </p:nvSpPr>
                        <p:spPr bwMode="auto">
                          <a:xfrm flipV="1">
                            <a:off x="4981" y="6722"/>
                            <a:ext cx="2469" cy="3109"/>
                          </a:xfrm>
                          <a:prstGeom prst="line">
                            <a:avLst/>
                          </a:prstGeom>
                          <a:noFill/>
                          <a:ln w="9525">
                            <a:solidFill>
                              <a:srgbClr val="000000"/>
                            </a:solidFill>
                            <a:prstDash val="lgDashDot"/>
                            <a:round/>
                            <a:headEnd type="arrow" w="lg" len="sm"/>
                            <a:tailEnd type="arrow" w="med" len="med"/>
                          </a:ln>
                        </p:spPr>
                        <p:txBody>
                          <a:bodyPr vert="horz" wrap="square" lIns="91440" tIns="45720" rIns="91440" bIns="45720" numCol="1" anchor="t" anchorCtr="0" compatLnSpc="1">
                            <a:prstTxWarp prst="textNoShape">
                              <a:avLst/>
                            </a:prstTxWarp>
                          </a:bodyPr>
                          <a:lstStyle/>
                          <a:p>
                            <a:endParaRPr lang="el-GR" sz="1600"/>
                          </a:p>
                        </p:txBody>
                      </p:sp>
                      <p:sp>
                        <p:nvSpPr>
                          <p:cNvPr id="30741" name="Line 21"/>
                          <p:cNvSpPr>
                            <a:spLocks noChangeAspect="1" noChangeShapeType="1"/>
                          </p:cNvSpPr>
                          <p:nvPr/>
                        </p:nvSpPr>
                        <p:spPr bwMode="auto">
                          <a:xfrm>
                            <a:off x="2688" y="8449"/>
                            <a:ext cx="7583" cy="0"/>
                          </a:xfrm>
                          <a:prstGeom prst="line">
                            <a:avLst/>
                          </a:prstGeom>
                          <a:noFill/>
                          <a:ln w="9525">
                            <a:solidFill>
                              <a:srgbClr val="000000"/>
                            </a:solidFill>
                            <a:prstDash val="lgDashDot"/>
                            <a:round/>
                            <a:headEnd type="arrow" w="med" len="med"/>
                            <a:tailEnd type="arrow" w="med" len="med"/>
                          </a:ln>
                        </p:spPr>
                        <p:txBody>
                          <a:bodyPr vert="horz" wrap="square" lIns="91440" tIns="45720" rIns="91440" bIns="45720" numCol="1" anchor="t" anchorCtr="0" compatLnSpc="1">
                            <a:prstTxWarp prst="textNoShape">
                              <a:avLst/>
                            </a:prstTxWarp>
                          </a:bodyPr>
                          <a:lstStyle/>
                          <a:p>
                            <a:endParaRPr lang="el-GR" sz="1600"/>
                          </a:p>
                        </p:txBody>
                      </p:sp>
                      <p:sp>
                        <p:nvSpPr>
                          <p:cNvPr id="30742" name="Line 22"/>
                          <p:cNvSpPr>
                            <a:spLocks noChangeAspect="1" noChangeShapeType="1"/>
                          </p:cNvSpPr>
                          <p:nvPr/>
                        </p:nvSpPr>
                        <p:spPr bwMode="auto">
                          <a:xfrm>
                            <a:off x="6038" y="6375"/>
                            <a:ext cx="0" cy="3630"/>
                          </a:xfrm>
                          <a:prstGeom prst="line">
                            <a:avLst/>
                          </a:prstGeom>
                          <a:noFill/>
                          <a:ln w="9525">
                            <a:solidFill>
                              <a:srgbClr val="000000"/>
                            </a:solidFill>
                            <a:prstDash val="lgDashDot"/>
                            <a:round/>
                            <a:headEnd type="arrow" w="med" len="med"/>
                            <a:tailEnd type="arrow" w="med" len="med"/>
                          </a:ln>
                        </p:spPr>
                        <p:txBody>
                          <a:bodyPr vert="horz" wrap="square" lIns="91440" tIns="45720" rIns="91440" bIns="45720" numCol="1" anchor="t" anchorCtr="0" compatLnSpc="1">
                            <a:prstTxWarp prst="textNoShape">
                              <a:avLst/>
                            </a:prstTxWarp>
                          </a:bodyPr>
                          <a:lstStyle/>
                          <a:p>
                            <a:endParaRPr lang="el-GR" sz="1600"/>
                          </a:p>
                        </p:txBody>
                      </p:sp>
                    </p:grpSp>
                  </p:grpSp>
                </p:grpSp>
              </p:grpSp>
            </p:grpSp>
            <p:sp>
              <p:nvSpPr>
                <p:cNvPr id="30743" name="Text Box 23"/>
                <p:cNvSpPr txBox="1">
                  <a:spLocks noChangeAspect="1" noChangeArrowheads="1"/>
                </p:cNvSpPr>
                <p:nvPr/>
              </p:nvSpPr>
              <p:spPr bwMode="auto">
                <a:xfrm>
                  <a:off x="7920" y="7920"/>
                  <a:ext cx="705" cy="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cs typeface="Arial" pitchFamily="34" charset="0"/>
                    </a:rPr>
                    <a:t>+ X</a:t>
                  </a:r>
                  <a:endParaRPr kumimoji="0" lang="el-GR" sz="1600" b="0" i="0" u="none" strike="noStrike" cap="none" normalizeH="0" baseline="0" smtClean="0">
                    <a:ln>
                      <a:noFill/>
                    </a:ln>
                    <a:solidFill>
                      <a:schemeClr val="tx1"/>
                    </a:solidFill>
                    <a:effectLst/>
                    <a:cs typeface="Arial" pitchFamily="34" charset="0"/>
                  </a:endParaRPr>
                </a:p>
              </p:txBody>
            </p:sp>
            <p:sp>
              <p:nvSpPr>
                <p:cNvPr id="30744" name="Text Box 24"/>
                <p:cNvSpPr txBox="1">
                  <a:spLocks noChangeAspect="1" noChangeArrowheads="1"/>
                </p:cNvSpPr>
                <p:nvPr/>
              </p:nvSpPr>
              <p:spPr bwMode="auto">
                <a:xfrm>
                  <a:off x="6120" y="6480"/>
                  <a:ext cx="705" cy="5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cs typeface="Arial" pitchFamily="34" charset="0"/>
                    </a:rPr>
                    <a:t>+ Y</a:t>
                  </a:r>
                  <a:endParaRPr kumimoji="0" lang="el-GR" sz="1600" b="0" i="0" u="none" strike="noStrike" cap="none" normalizeH="0" baseline="0" smtClean="0">
                    <a:ln>
                      <a:noFill/>
                    </a:ln>
                    <a:solidFill>
                      <a:schemeClr val="tx1"/>
                    </a:solidFill>
                    <a:effectLst/>
                    <a:cs typeface="Arial" pitchFamily="34" charset="0"/>
                  </a:endParaRPr>
                </a:p>
              </p:txBody>
            </p:sp>
            <p:sp>
              <p:nvSpPr>
                <p:cNvPr id="30745" name="Text Box 25"/>
                <p:cNvSpPr txBox="1">
                  <a:spLocks noChangeAspect="1" noChangeArrowheads="1"/>
                </p:cNvSpPr>
                <p:nvPr/>
              </p:nvSpPr>
              <p:spPr bwMode="auto">
                <a:xfrm>
                  <a:off x="5220" y="6300"/>
                  <a:ext cx="706" cy="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cs typeface="Arial" pitchFamily="34" charset="0"/>
                    </a:rPr>
                    <a:t>+ Z</a:t>
                  </a:r>
                  <a:endParaRPr kumimoji="0" lang="el-GR" sz="1600" b="0" i="0" u="none" strike="noStrike" cap="none" normalizeH="0" baseline="0" smtClean="0">
                    <a:ln>
                      <a:noFill/>
                    </a:ln>
                    <a:solidFill>
                      <a:schemeClr val="tx1"/>
                    </a:solidFill>
                    <a:effectLst/>
                    <a:cs typeface="Arial" pitchFamily="34" charset="0"/>
                  </a:endParaRPr>
                </a:p>
              </p:txBody>
            </p:sp>
            <p:sp>
              <p:nvSpPr>
                <p:cNvPr id="30746" name="Text Box 26"/>
                <p:cNvSpPr txBox="1">
                  <a:spLocks noChangeAspect="1" noChangeArrowheads="1"/>
                </p:cNvSpPr>
                <p:nvPr/>
              </p:nvSpPr>
              <p:spPr bwMode="auto">
                <a:xfrm>
                  <a:off x="3240" y="7920"/>
                  <a:ext cx="705" cy="5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cs typeface="Arial" pitchFamily="34" charset="0"/>
                    </a:rPr>
                    <a:t>- X</a:t>
                  </a:r>
                  <a:endParaRPr kumimoji="0" lang="el-GR" sz="1600" b="0" i="0" u="none" strike="noStrike" cap="none" normalizeH="0" baseline="0" smtClean="0">
                    <a:ln>
                      <a:noFill/>
                    </a:ln>
                    <a:solidFill>
                      <a:schemeClr val="tx1"/>
                    </a:solidFill>
                    <a:effectLst/>
                    <a:cs typeface="Arial" pitchFamily="34" charset="0"/>
                  </a:endParaRPr>
                </a:p>
              </p:txBody>
            </p:sp>
            <p:sp>
              <p:nvSpPr>
                <p:cNvPr id="30747" name="Text Box 27"/>
                <p:cNvSpPr txBox="1">
                  <a:spLocks noChangeAspect="1" noChangeArrowheads="1"/>
                </p:cNvSpPr>
                <p:nvPr/>
              </p:nvSpPr>
              <p:spPr bwMode="auto">
                <a:xfrm>
                  <a:off x="5220" y="9180"/>
                  <a:ext cx="705" cy="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cs typeface="Arial" pitchFamily="34" charset="0"/>
                    </a:rPr>
                    <a:t>- Z</a:t>
                  </a:r>
                  <a:endParaRPr kumimoji="0" lang="el-GR" sz="1600" b="0" i="0" u="none" strike="noStrike" cap="none" normalizeH="0" baseline="0" smtClean="0">
                    <a:ln>
                      <a:noFill/>
                    </a:ln>
                    <a:solidFill>
                      <a:schemeClr val="tx1"/>
                    </a:solidFill>
                    <a:effectLst/>
                    <a:cs typeface="Arial" pitchFamily="34" charset="0"/>
                  </a:endParaRPr>
                </a:p>
              </p:txBody>
            </p:sp>
            <p:sp>
              <p:nvSpPr>
                <p:cNvPr id="30748" name="Text Box 28"/>
                <p:cNvSpPr txBox="1">
                  <a:spLocks noChangeAspect="1" noChangeArrowheads="1"/>
                </p:cNvSpPr>
                <p:nvPr/>
              </p:nvSpPr>
              <p:spPr bwMode="auto">
                <a:xfrm>
                  <a:off x="4680" y="9000"/>
                  <a:ext cx="706" cy="5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cs typeface="Arial" pitchFamily="34" charset="0"/>
                    </a:rPr>
                    <a:t>- Y</a:t>
                  </a:r>
                  <a:endParaRPr kumimoji="0" lang="el-GR" sz="1600" b="0" i="0" u="none" strike="noStrike" cap="none" normalizeH="0" baseline="0" smtClean="0">
                    <a:ln>
                      <a:noFill/>
                    </a:ln>
                    <a:solidFill>
                      <a:schemeClr val="tx1"/>
                    </a:solidFill>
                    <a:effectLst/>
                    <a:cs typeface="Arial" pitchFamily="34" charset="0"/>
                  </a:endParaRPr>
                </a:p>
              </p:txBody>
            </p:sp>
          </p:grpSp>
          <p:sp>
            <p:nvSpPr>
              <p:cNvPr id="30749" name="Rectangle 29"/>
              <p:cNvSpPr>
                <a:spLocks noChangeAspect="1" noChangeArrowheads="1"/>
              </p:cNvSpPr>
              <p:nvPr/>
            </p:nvSpPr>
            <p:spPr bwMode="auto">
              <a:xfrm>
                <a:off x="3240" y="6300"/>
                <a:ext cx="5220" cy="324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l-GR" sz="1600"/>
              </a:p>
            </p:txBody>
          </p:sp>
        </p:grpSp>
        <p:grpSp>
          <p:nvGrpSpPr>
            <p:cNvPr id="30750" name="Group 30"/>
            <p:cNvGrpSpPr>
              <a:grpSpLocks/>
            </p:cNvGrpSpPr>
            <p:nvPr/>
          </p:nvGrpSpPr>
          <p:grpSpPr bwMode="auto">
            <a:xfrm>
              <a:off x="5040" y="4680"/>
              <a:ext cx="1260" cy="540"/>
              <a:chOff x="5040" y="4680"/>
              <a:chExt cx="1260" cy="540"/>
            </a:xfrm>
          </p:grpSpPr>
          <p:sp>
            <p:nvSpPr>
              <p:cNvPr id="30751" name="Arc 31"/>
              <p:cNvSpPr>
                <a:spLocks/>
              </p:cNvSpPr>
              <p:nvPr/>
            </p:nvSpPr>
            <p:spPr bwMode="auto">
              <a:xfrm flipH="1">
                <a:off x="5400" y="4860"/>
                <a:ext cx="360" cy="180"/>
              </a:xfrm>
              <a:custGeom>
                <a:avLst/>
                <a:gdLst>
                  <a:gd name="G0" fmla="+- 21600 0 0"/>
                  <a:gd name="G1" fmla="+- 21600 0 0"/>
                  <a:gd name="G2" fmla="+- 21600 0 0"/>
                  <a:gd name="T0" fmla="*/ 33515 w 43200"/>
                  <a:gd name="T1" fmla="*/ 39617 h 43200"/>
                  <a:gd name="T2" fmla="*/ 4320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33514" y="39616"/>
                    </a:moveTo>
                    <a:cubicBezTo>
                      <a:pt x="29980" y="41953"/>
                      <a:pt x="25837" y="43199"/>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33514" y="39616"/>
                    </a:moveTo>
                    <a:cubicBezTo>
                      <a:pt x="29980" y="41953"/>
                      <a:pt x="25837" y="43199"/>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noFill/>
              <a:ln w="9525">
                <a:solidFill>
                  <a:srgbClr val="000000"/>
                </a:solidFill>
                <a:round/>
                <a:headEnd type="none" w="sm" len="sm"/>
                <a:tailEnd type="triangle" w="sm" len="sm"/>
              </a:ln>
            </p:spPr>
            <p:txBody>
              <a:bodyPr vert="horz" wrap="square" lIns="91440" tIns="45720" rIns="91440" bIns="45720" numCol="1" anchor="t" anchorCtr="0" compatLnSpc="1">
                <a:prstTxWarp prst="textNoShape">
                  <a:avLst/>
                </a:prstTxWarp>
              </a:bodyPr>
              <a:lstStyle/>
              <a:p>
                <a:endParaRPr lang="el-GR" sz="1600"/>
              </a:p>
            </p:txBody>
          </p:sp>
          <p:sp>
            <p:nvSpPr>
              <p:cNvPr id="30752" name="Arc 32"/>
              <p:cNvSpPr>
                <a:spLocks/>
              </p:cNvSpPr>
              <p:nvPr/>
            </p:nvSpPr>
            <p:spPr bwMode="auto">
              <a:xfrm>
                <a:off x="5940" y="4860"/>
                <a:ext cx="360" cy="360"/>
              </a:xfrm>
              <a:custGeom>
                <a:avLst/>
                <a:gdLst>
                  <a:gd name="G0" fmla="+- 21600 0 0"/>
                  <a:gd name="G1" fmla="+- 21600 0 0"/>
                  <a:gd name="G2" fmla="+- 21600 0 0"/>
                  <a:gd name="T0" fmla="*/ 21600 w 43200"/>
                  <a:gd name="T1" fmla="*/ 0 h 43200"/>
                  <a:gd name="T2" fmla="*/ 514 w 43200"/>
                  <a:gd name="T3" fmla="*/ 16914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20023"/>
                      <a:pt x="172" y="18452"/>
                      <a:pt x="514" y="16914"/>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20023"/>
                      <a:pt x="172" y="18452"/>
                      <a:pt x="514" y="16914"/>
                    </a:cubicBezTo>
                    <a:lnTo>
                      <a:pt x="21600" y="21600"/>
                    </a:lnTo>
                    <a:close/>
                  </a:path>
                </a:pathLst>
              </a:custGeom>
              <a:noFill/>
              <a:ln w="9525">
                <a:solidFill>
                  <a:srgbClr val="000000"/>
                </a:solidFill>
                <a:round/>
                <a:headEnd type="none" w="sm" len="sm"/>
                <a:tailEnd type="triangle" w="sm" len="sm"/>
              </a:ln>
            </p:spPr>
            <p:txBody>
              <a:bodyPr vert="horz" wrap="square" lIns="91440" tIns="45720" rIns="91440" bIns="45720" numCol="1" anchor="t" anchorCtr="0" compatLnSpc="1">
                <a:prstTxWarp prst="textNoShape">
                  <a:avLst/>
                </a:prstTxWarp>
              </a:bodyPr>
              <a:lstStyle/>
              <a:p>
                <a:endParaRPr lang="el-GR" sz="1600"/>
              </a:p>
            </p:txBody>
          </p:sp>
          <p:sp>
            <p:nvSpPr>
              <p:cNvPr id="30753" name="Text Box 33"/>
              <p:cNvSpPr txBox="1">
                <a:spLocks noChangeArrowheads="1"/>
              </p:cNvSpPr>
              <p:nvPr/>
            </p:nvSpPr>
            <p:spPr bwMode="auto">
              <a:xfrm>
                <a:off x="5040" y="4860"/>
                <a:ext cx="54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l-GR" sz="1600" b="0" i="0" u="none" strike="noStrike" cap="none" normalizeH="0" baseline="0" smtClean="0">
                    <a:ln>
                      <a:noFill/>
                    </a:ln>
                    <a:solidFill>
                      <a:schemeClr val="tx1"/>
                    </a:solidFill>
                    <a:effectLst/>
                    <a:cs typeface="Arial" pitchFamily="34" charset="0"/>
                  </a:rPr>
                  <a:t>Α</a:t>
                </a:r>
              </a:p>
            </p:txBody>
          </p:sp>
          <p:sp>
            <p:nvSpPr>
              <p:cNvPr id="30754" name="Text Box 34"/>
              <p:cNvSpPr txBox="1">
                <a:spLocks noChangeArrowheads="1"/>
              </p:cNvSpPr>
              <p:nvPr/>
            </p:nvSpPr>
            <p:spPr bwMode="auto">
              <a:xfrm>
                <a:off x="5760" y="4680"/>
                <a:ext cx="54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l-GR" sz="1600" b="0" i="0" u="none" strike="noStrike" cap="none" normalizeH="0" baseline="0" smtClean="0">
                    <a:ln>
                      <a:noFill/>
                    </a:ln>
                    <a:solidFill>
                      <a:schemeClr val="tx1"/>
                    </a:solidFill>
                    <a:effectLst/>
                    <a:cs typeface="Arial" pitchFamily="34" charset="0"/>
                  </a:rPr>
                  <a:t>Β</a:t>
                </a:r>
              </a:p>
            </p:txBody>
          </p:sp>
        </p:grpSp>
      </p:grpSp>
      <p:sp>
        <p:nvSpPr>
          <p:cNvPr id="30755" name="Rectangle 35"/>
          <p:cNvSpPr>
            <a:spLocks noChangeArrowheads="1"/>
          </p:cNvSpPr>
          <p:nvPr/>
        </p:nvSpPr>
        <p:spPr bwMode="auto">
          <a:xfrm>
            <a:off x="6701050" y="6182436"/>
            <a:ext cx="474942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kumimoji="0" lang="el-GR" sz="2000" b="0" u="none" strike="noStrike" cap="none" normalizeH="0" baseline="0" dirty="0" smtClean="0">
                <a:ln>
                  <a:noFill/>
                </a:ln>
                <a:solidFill>
                  <a:schemeClr val="tx1"/>
                </a:solidFill>
                <a:effectLst/>
                <a:ea typeface="Times New Roman" pitchFamily="18" charset="0"/>
                <a:cs typeface="Arial" pitchFamily="34" charset="0"/>
              </a:rPr>
              <a:t>Σύστημα καρτεσιανών </a:t>
            </a:r>
            <a:r>
              <a:rPr kumimoji="0" lang="el-GR" sz="2000" b="0" u="none" strike="noStrike" cap="none" normalizeH="0" baseline="0" dirty="0" smtClean="0">
                <a:ln>
                  <a:noFill/>
                </a:ln>
                <a:solidFill>
                  <a:schemeClr val="tx1"/>
                </a:solidFill>
                <a:effectLst/>
                <a:ea typeface="Times New Roman" pitchFamily="18" charset="0"/>
                <a:cs typeface="Arial" pitchFamily="34" charset="0"/>
              </a:rPr>
              <a:t>συντεταγμένων</a:t>
            </a:r>
            <a:endParaRPr kumimoji="0" lang="el-GR" sz="3200" b="0" u="none" strike="noStrike" cap="none" normalizeH="0" baseline="0" dirty="0" smtClean="0">
              <a:ln>
                <a:noFill/>
              </a:ln>
              <a:solidFill>
                <a:schemeClr val="tx1"/>
              </a:solidFill>
              <a:effectLst/>
              <a:cs typeface="Arial" pitchFamily="34" charset="0"/>
            </a:endParaRPr>
          </a:p>
        </p:txBody>
      </p:sp>
      <p:sp>
        <p:nvSpPr>
          <p:cNvPr id="41" name="40 - Ορθογώνιο"/>
          <p:cNvSpPr/>
          <p:nvPr/>
        </p:nvSpPr>
        <p:spPr>
          <a:xfrm>
            <a:off x="6169115" y="5820066"/>
            <a:ext cx="1900777" cy="307777"/>
          </a:xfrm>
          <a:prstGeom prst="rect">
            <a:avLst/>
          </a:prstGeom>
        </p:spPr>
        <p:txBody>
          <a:bodyPr wrap="none">
            <a:spAutoFit/>
          </a:bodyPr>
          <a:lstStyle/>
          <a:p>
            <a:r>
              <a:rPr lang="el-GR" sz="1400" dirty="0" smtClean="0"/>
              <a:t>ΠΗΓΗ: Καραστεργίου Σ.</a:t>
            </a:r>
            <a:endParaRPr lang="el-GR"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18615" y="1619746"/>
            <a:ext cx="10795379" cy="1631216"/>
          </a:xfrm>
          <a:prstGeom prst="rect">
            <a:avLst/>
          </a:prstGeom>
        </p:spPr>
        <p:txBody>
          <a:bodyPr wrap="square">
            <a:spAutoFit/>
          </a:bodyPr>
          <a:lstStyle/>
          <a:p>
            <a:pPr algn="just"/>
            <a:r>
              <a:rPr lang="el-GR" sz="2000" dirty="0" smtClean="0"/>
              <a:t>Στα κέντρα εργασίας ο χειριστής δε συγκρατεί το κατεργαζόμενο στοιχείο κατά τη διάρκεια της κατεργασίας, διότι η μηχανή πραγματοποιεί τη συγκράτηση. Τα συστήματα συγκράτησης των μηχανών μπορεί να είναι βεντούζες, αυλακωτές τράπεζες ή γάντζοι. Σε όλες τις περιπτώσεις η συγκράτηση πραγματοποιείται με κενό (</a:t>
            </a:r>
            <a:r>
              <a:rPr lang="en-US" sz="2000" i="1" dirty="0" smtClean="0"/>
              <a:t>vacuum</a:t>
            </a:r>
            <a:r>
              <a:rPr lang="en-US" sz="2000" dirty="0" smtClean="0"/>
              <a:t>)</a:t>
            </a:r>
            <a:r>
              <a:rPr lang="el-GR" sz="2000" dirty="0" smtClean="0"/>
              <a:t>, που δημιουργείται από ειδική αντλία που διαθέτει η μηχανή.</a:t>
            </a:r>
          </a:p>
        </p:txBody>
      </p:sp>
      <p:sp>
        <p:nvSpPr>
          <p:cNvPr id="3"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4" name="3 - Ορθογώνιο"/>
          <p:cNvSpPr/>
          <p:nvPr/>
        </p:nvSpPr>
        <p:spPr>
          <a:xfrm>
            <a:off x="4712327" y="822624"/>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cxnSp>
        <p:nvCxnSpPr>
          <p:cNvPr id="5"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6" name="5 - Ορθογώνιο"/>
          <p:cNvSpPr/>
          <p:nvPr/>
        </p:nvSpPr>
        <p:spPr>
          <a:xfrm>
            <a:off x="821702" y="5864705"/>
            <a:ext cx="2857577" cy="307777"/>
          </a:xfrm>
          <a:prstGeom prst="rect">
            <a:avLst/>
          </a:prstGeom>
        </p:spPr>
        <p:txBody>
          <a:bodyPr wrap="none">
            <a:spAutoFit/>
          </a:bodyPr>
          <a:lstStyle/>
          <a:p>
            <a:r>
              <a:rPr lang="el-GR" sz="1400" dirty="0" smtClean="0"/>
              <a:t>ΠΗΓΗ: </a:t>
            </a:r>
            <a:r>
              <a:rPr lang="en-US" sz="1400" dirty="0" smtClean="0"/>
              <a:t>http://www.mademaster.com</a:t>
            </a:r>
            <a:endParaRPr lang="el-GR" sz="1400" dirty="0"/>
          </a:p>
        </p:txBody>
      </p:sp>
      <p:pic>
        <p:nvPicPr>
          <p:cNvPr id="36866" name="Picture 2" descr="Σχετική εικόνα"/>
          <p:cNvPicPr>
            <a:picLocks noChangeAspect="1" noChangeArrowheads="1"/>
          </p:cNvPicPr>
          <p:nvPr/>
        </p:nvPicPr>
        <p:blipFill>
          <a:blip r:embed="rId3" cstate="print"/>
          <a:srcRect/>
          <a:stretch>
            <a:fillRect/>
          </a:stretch>
        </p:blipFill>
        <p:spPr bwMode="auto">
          <a:xfrm>
            <a:off x="851612" y="3592701"/>
            <a:ext cx="3365546" cy="2261586"/>
          </a:xfrm>
          <a:prstGeom prst="rect">
            <a:avLst/>
          </a:prstGeom>
          <a:noFill/>
          <a:ln>
            <a:solidFill>
              <a:schemeClr val="tx1"/>
            </a:solidFill>
          </a:ln>
        </p:spPr>
      </p:pic>
      <p:pic>
        <p:nvPicPr>
          <p:cNvPr id="36868" name="Picture 4" descr="Αποτέλεσμα εικόνας για cnc vacuum cups"/>
          <p:cNvPicPr>
            <a:picLocks noChangeAspect="1" noChangeArrowheads="1"/>
          </p:cNvPicPr>
          <p:nvPr/>
        </p:nvPicPr>
        <p:blipFill>
          <a:blip r:embed="rId4" cstate="print"/>
          <a:srcRect/>
          <a:stretch>
            <a:fillRect/>
          </a:stretch>
        </p:blipFill>
        <p:spPr bwMode="auto">
          <a:xfrm>
            <a:off x="4604743" y="3606421"/>
            <a:ext cx="2983411" cy="2237558"/>
          </a:xfrm>
          <a:prstGeom prst="rect">
            <a:avLst/>
          </a:prstGeom>
          <a:noFill/>
          <a:ln>
            <a:solidFill>
              <a:schemeClr val="tx1"/>
            </a:solidFill>
          </a:ln>
        </p:spPr>
      </p:pic>
      <p:sp>
        <p:nvSpPr>
          <p:cNvPr id="9" name="8 - Ορθογώνιο"/>
          <p:cNvSpPr/>
          <p:nvPr/>
        </p:nvSpPr>
        <p:spPr>
          <a:xfrm>
            <a:off x="4593582" y="5851056"/>
            <a:ext cx="2849113" cy="307777"/>
          </a:xfrm>
          <a:prstGeom prst="rect">
            <a:avLst/>
          </a:prstGeom>
        </p:spPr>
        <p:txBody>
          <a:bodyPr wrap="none">
            <a:spAutoFit/>
          </a:bodyPr>
          <a:lstStyle/>
          <a:p>
            <a:r>
              <a:rPr lang="el-GR" sz="1400" dirty="0" smtClean="0"/>
              <a:t>ΠΗΓΗ: </a:t>
            </a:r>
            <a:r>
              <a:rPr lang="en-US" sz="1400" dirty="0" smtClean="0"/>
              <a:t>http://www.cncsupport.co.uk</a:t>
            </a:r>
            <a:endParaRPr lang="el-GR" sz="1400" dirty="0"/>
          </a:p>
        </p:txBody>
      </p:sp>
      <p:pic>
        <p:nvPicPr>
          <p:cNvPr id="36870" name="Picture 6" descr="Αποτέλεσμα εικόνας για cnc vacuum cups"/>
          <p:cNvPicPr>
            <a:picLocks noChangeAspect="1" noChangeArrowheads="1"/>
          </p:cNvPicPr>
          <p:nvPr/>
        </p:nvPicPr>
        <p:blipFill>
          <a:blip r:embed="rId5" cstate="print"/>
          <a:srcRect/>
          <a:stretch>
            <a:fillRect/>
          </a:stretch>
        </p:blipFill>
        <p:spPr bwMode="auto">
          <a:xfrm>
            <a:off x="7893856" y="3621799"/>
            <a:ext cx="3461082" cy="2246738"/>
          </a:xfrm>
          <a:prstGeom prst="rect">
            <a:avLst/>
          </a:prstGeom>
          <a:noFill/>
          <a:ln>
            <a:solidFill>
              <a:schemeClr val="tx1"/>
            </a:solidFill>
          </a:ln>
        </p:spPr>
      </p:pic>
      <p:sp>
        <p:nvSpPr>
          <p:cNvPr id="11" name="10 - Ορθογώνιο"/>
          <p:cNvSpPr/>
          <p:nvPr/>
        </p:nvSpPr>
        <p:spPr>
          <a:xfrm>
            <a:off x="7868440" y="5864703"/>
            <a:ext cx="2496004" cy="307777"/>
          </a:xfrm>
          <a:prstGeom prst="rect">
            <a:avLst/>
          </a:prstGeom>
        </p:spPr>
        <p:txBody>
          <a:bodyPr wrap="none">
            <a:spAutoFit/>
          </a:bodyPr>
          <a:lstStyle/>
          <a:p>
            <a:r>
              <a:rPr lang="el-GR" sz="1400" dirty="0" smtClean="0"/>
              <a:t>ΠΗΓΗ: </a:t>
            </a:r>
            <a:r>
              <a:rPr lang="en-US" sz="1400" dirty="0" smtClean="0"/>
              <a:t>https://www.weinig.com</a:t>
            </a:r>
            <a:endParaRPr lang="el-GR" sz="1400" dirty="0"/>
          </a:p>
        </p:txBody>
      </p:sp>
      <p:sp>
        <p:nvSpPr>
          <p:cNvPr id="12" name="Rectangle 35"/>
          <p:cNvSpPr>
            <a:spLocks noChangeArrowheads="1"/>
          </p:cNvSpPr>
          <p:nvPr/>
        </p:nvSpPr>
        <p:spPr bwMode="auto">
          <a:xfrm>
            <a:off x="736978" y="6291618"/>
            <a:ext cx="334370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kumimoji="0" lang="el-GR" sz="2000" b="0" u="none" strike="noStrike" cap="none" normalizeH="0" baseline="0" dirty="0" smtClean="0">
                <a:ln>
                  <a:noFill/>
                </a:ln>
                <a:solidFill>
                  <a:schemeClr val="tx1"/>
                </a:solidFill>
                <a:effectLst/>
                <a:ea typeface="Times New Roman" pitchFamily="18" charset="0"/>
                <a:cs typeface="Arial" pitchFamily="34" charset="0"/>
              </a:rPr>
              <a:t>Βεντούζες </a:t>
            </a:r>
            <a:r>
              <a:rPr kumimoji="0" lang="el-GR" sz="2000" b="0" u="none" strike="noStrike" cap="none" normalizeH="0" baseline="0" dirty="0" smtClean="0">
                <a:ln>
                  <a:noFill/>
                </a:ln>
                <a:solidFill>
                  <a:schemeClr val="tx1"/>
                </a:solidFill>
                <a:effectLst/>
                <a:ea typeface="Times New Roman" pitchFamily="18" charset="0"/>
                <a:cs typeface="Arial" pitchFamily="34" charset="0"/>
              </a:rPr>
              <a:t>συγκράτησης</a:t>
            </a:r>
            <a:endParaRPr kumimoji="0" lang="el-GR" sz="3200" b="0" u="none" strike="noStrike" cap="none" normalizeH="0" baseline="0" dirty="0" smtClean="0">
              <a:ln>
                <a:noFill/>
              </a:ln>
              <a:solidFill>
                <a:schemeClr val="tx1"/>
              </a:solidFill>
              <a:effectLst/>
              <a:cs typeface="Arial" pitchFamily="34" charset="0"/>
            </a:endParaRPr>
          </a:p>
        </p:txBody>
      </p:sp>
      <p:sp>
        <p:nvSpPr>
          <p:cNvPr id="13" name="Rectangle 35"/>
          <p:cNvSpPr>
            <a:spLocks noChangeArrowheads="1"/>
          </p:cNvSpPr>
          <p:nvPr/>
        </p:nvSpPr>
        <p:spPr bwMode="auto">
          <a:xfrm>
            <a:off x="4435521" y="6243851"/>
            <a:ext cx="334370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Αυλακωτή </a:t>
            </a:r>
            <a:r>
              <a:rPr lang="el-GR" sz="2000" dirty="0" smtClean="0">
                <a:ea typeface="Times New Roman" pitchFamily="18" charset="0"/>
                <a:cs typeface="Arial" pitchFamily="34" charset="0"/>
              </a:rPr>
              <a:t>τράπεζα</a:t>
            </a:r>
            <a:endParaRPr kumimoji="0" lang="el-GR" sz="3200" b="0" u="none" strike="noStrike" cap="none" normalizeH="0" baseline="0" dirty="0" smtClean="0">
              <a:ln>
                <a:noFill/>
              </a:ln>
              <a:solidFill>
                <a:schemeClr val="tx1"/>
              </a:solidFill>
              <a:effectLst/>
              <a:cs typeface="Arial" pitchFamily="34" charset="0"/>
            </a:endParaRPr>
          </a:p>
        </p:txBody>
      </p:sp>
      <p:sp>
        <p:nvSpPr>
          <p:cNvPr id="14" name="Rectangle 35"/>
          <p:cNvSpPr>
            <a:spLocks noChangeArrowheads="1"/>
          </p:cNvSpPr>
          <p:nvPr/>
        </p:nvSpPr>
        <p:spPr bwMode="auto">
          <a:xfrm>
            <a:off x="7902053" y="6182436"/>
            <a:ext cx="334370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kumimoji="0" lang="el-GR" sz="2000" b="0" u="none" strike="noStrike" cap="none" normalizeH="0" baseline="0" dirty="0" smtClean="0">
                <a:ln>
                  <a:noFill/>
                </a:ln>
                <a:solidFill>
                  <a:schemeClr val="tx1"/>
                </a:solidFill>
                <a:effectLst/>
                <a:ea typeface="Times New Roman" pitchFamily="18" charset="0"/>
                <a:cs typeface="Arial" pitchFamily="34" charset="0"/>
              </a:rPr>
              <a:t>Γάντζοι </a:t>
            </a:r>
            <a:r>
              <a:rPr kumimoji="0" lang="el-GR" sz="2000" b="0" u="none" strike="noStrike" cap="none" normalizeH="0" baseline="0" dirty="0" smtClean="0">
                <a:ln>
                  <a:noFill/>
                </a:ln>
                <a:solidFill>
                  <a:schemeClr val="tx1"/>
                </a:solidFill>
                <a:effectLst/>
                <a:ea typeface="Times New Roman" pitchFamily="18" charset="0"/>
                <a:cs typeface="Arial" pitchFamily="34" charset="0"/>
              </a:rPr>
              <a:t>συγκράτησης</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3" name="2 - Ορθογώνιο"/>
          <p:cNvSpPr/>
          <p:nvPr/>
        </p:nvSpPr>
        <p:spPr>
          <a:xfrm>
            <a:off x="4712327" y="822624"/>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cxnSp>
        <p:nvCxnSpPr>
          <p:cNvPr id="4"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5" name="4 - Ορθογώνιο"/>
          <p:cNvSpPr/>
          <p:nvPr/>
        </p:nvSpPr>
        <p:spPr>
          <a:xfrm>
            <a:off x="381964" y="1405080"/>
            <a:ext cx="10949823" cy="1015663"/>
          </a:xfrm>
          <a:prstGeom prst="rect">
            <a:avLst/>
          </a:prstGeom>
        </p:spPr>
        <p:txBody>
          <a:bodyPr wrap="square">
            <a:spAutoFit/>
          </a:bodyPr>
          <a:lstStyle/>
          <a:p>
            <a:pPr algn="just"/>
            <a:r>
              <a:rPr lang="el-GR" sz="2000" dirty="0" smtClean="0"/>
              <a:t>Οι βεντούζες συγκράτησης χρησιμοποιούνται για τη συγκράτηση </a:t>
            </a:r>
            <a:r>
              <a:rPr lang="el-GR" sz="2000" dirty="0" err="1" smtClean="0"/>
              <a:t>ξυλοπλακών</a:t>
            </a:r>
            <a:r>
              <a:rPr lang="el-GR" sz="2000" dirty="0" smtClean="0"/>
              <a:t> (μελαμίνες, </a:t>
            </a:r>
            <a:r>
              <a:rPr lang="en-US" sz="2000" dirty="0" err="1" smtClean="0"/>
              <a:t>mdf</a:t>
            </a:r>
            <a:r>
              <a:rPr lang="el-GR" sz="2000" dirty="0" smtClean="0"/>
              <a:t>, κόντρα – πλακέ). </a:t>
            </a:r>
          </a:p>
          <a:p>
            <a:endParaRPr lang="el-GR" sz="2000" dirty="0" smtClean="0"/>
          </a:p>
        </p:txBody>
      </p:sp>
      <p:pic>
        <p:nvPicPr>
          <p:cNvPr id="6" name="Picture 2"/>
          <p:cNvPicPr>
            <a:picLocks noChangeAspect="1" noChangeArrowheads="1"/>
          </p:cNvPicPr>
          <p:nvPr/>
        </p:nvPicPr>
        <p:blipFill>
          <a:blip r:embed="rId3" cstate="print"/>
          <a:srcRect l="50126" t="39459" r="19851" b="34375"/>
          <a:stretch>
            <a:fillRect/>
          </a:stretch>
        </p:blipFill>
        <p:spPr bwMode="auto">
          <a:xfrm>
            <a:off x="1041721" y="2968994"/>
            <a:ext cx="4208191" cy="2934095"/>
          </a:xfrm>
          <a:prstGeom prst="rect">
            <a:avLst/>
          </a:prstGeom>
          <a:noFill/>
          <a:ln w="9525">
            <a:solidFill>
              <a:schemeClr val="tx1"/>
            </a:solidFill>
            <a:miter lim="800000"/>
            <a:headEnd/>
            <a:tailEnd/>
          </a:ln>
          <a:effectLst/>
        </p:spPr>
      </p:pic>
      <p:sp>
        <p:nvSpPr>
          <p:cNvPr id="7" name="6 - Ορθογώνιο"/>
          <p:cNvSpPr/>
          <p:nvPr/>
        </p:nvSpPr>
        <p:spPr>
          <a:xfrm>
            <a:off x="1039049" y="5925567"/>
            <a:ext cx="2739533" cy="307777"/>
          </a:xfrm>
          <a:prstGeom prst="rect">
            <a:avLst/>
          </a:prstGeom>
        </p:spPr>
        <p:txBody>
          <a:bodyPr wrap="none">
            <a:spAutoFit/>
          </a:bodyPr>
          <a:lstStyle/>
          <a:p>
            <a:r>
              <a:rPr lang="el-GR" sz="1400" dirty="0" smtClean="0"/>
              <a:t>ΠΗΓΗ: </a:t>
            </a:r>
            <a:r>
              <a:rPr lang="en-US" sz="1400" dirty="0" smtClean="0"/>
              <a:t>https://www.scmgroup.com</a:t>
            </a:r>
            <a:endParaRPr lang="el-GR" sz="1400" dirty="0"/>
          </a:p>
        </p:txBody>
      </p:sp>
      <p:pic>
        <p:nvPicPr>
          <p:cNvPr id="8" name="Picture 2"/>
          <p:cNvPicPr>
            <a:picLocks noChangeAspect="1" noChangeArrowheads="1"/>
          </p:cNvPicPr>
          <p:nvPr/>
        </p:nvPicPr>
        <p:blipFill>
          <a:blip r:embed="rId4" cstate="print"/>
          <a:srcRect l="50040" t="42188" r="20147" b="31390"/>
          <a:stretch>
            <a:fillRect/>
          </a:stretch>
        </p:blipFill>
        <p:spPr bwMode="auto">
          <a:xfrm>
            <a:off x="6422714" y="2958727"/>
            <a:ext cx="4139852" cy="2935159"/>
          </a:xfrm>
          <a:prstGeom prst="rect">
            <a:avLst/>
          </a:prstGeom>
          <a:noFill/>
          <a:ln w="9525">
            <a:solidFill>
              <a:schemeClr val="tx1"/>
            </a:solidFill>
            <a:miter lim="800000"/>
            <a:headEnd/>
            <a:tailEnd/>
          </a:ln>
          <a:effectLst/>
        </p:spPr>
      </p:pic>
      <p:sp>
        <p:nvSpPr>
          <p:cNvPr id="9" name="8 - Ορθογώνιο"/>
          <p:cNvSpPr/>
          <p:nvPr/>
        </p:nvSpPr>
        <p:spPr>
          <a:xfrm>
            <a:off x="6429915" y="5898271"/>
            <a:ext cx="2739533" cy="307777"/>
          </a:xfrm>
          <a:prstGeom prst="rect">
            <a:avLst/>
          </a:prstGeom>
        </p:spPr>
        <p:txBody>
          <a:bodyPr wrap="none">
            <a:spAutoFit/>
          </a:bodyPr>
          <a:lstStyle/>
          <a:p>
            <a:r>
              <a:rPr lang="el-GR" sz="1400" dirty="0" smtClean="0"/>
              <a:t>ΠΗΓΗ: </a:t>
            </a:r>
            <a:r>
              <a:rPr lang="en-US" sz="1400" dirty="0" smtClean="0"/>
              <a:t>https://www.scmgroup.com</a:t>
            </a:r>
            <a:endParaRPr lang="el-GR" sz="1400" dirty="0"/>
          </a:p>
        </p:txBody>
      </p:sp>
      <p:sp>
        <p:nvSpPr>
          <p:cNvPr id="10" name="Rectangle 35"/>
          <p:cNvSpPr>
            <a:spLocks noChangeArrowheads="1"/>
          </p:cNvSpPr>
          <p:nvPr/>
        </p:nvSpPr>
        <p:spPr bwMode="auto">
          <a:xfrm>
            <a:off x="600500" y="6245648"/>
            <a:ext cx="4885899"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Βεντούζες συγκράτησης επάνω σε </a:t>
            </a:r>
            <a:r>
              <a:rPr lang="el-GR" sz="2000" dirty="0" smtClean="0">
                <a:ea typeface="Times New Roman" pitchFamily="18" charset="0"/>
                <a:cs typeface="Arial" pitchFamily="34" charset="0"/>
              </a:rPr>
              <a:t>μπάρες</a:t>
            </a:r>
            <a:endParaRPr kumimoji="0" lang="el-GR" sz="3200" b="0" u="none" strike="noStrike" cap="none" normalizeH="0" baseline="0" dirty="0" smtClean="0">
              <a:ln>
                <a:noFill/>
              </a:ln>
              <a:solidFill>
                <a:schemeClr val="tx1"/>
              </a:solidFill>
              <a:effectLst/>
              <a:cs typeface="Arial" pitchFamily="34" charset="0"/>
            </a:endParaRPr>
          </a:p>
        </p:txBody>
      </p:sp>
      <p:sp>
        <p:nvSpPr>
          <p:cNvPr id="11" name="Rectangle 35"/>
          <p:cNvSpPr>
            <a:spLocks noChangeArrowheads="1"/>
          </p:cNvSpPr>
          <p:nvPr/>
        </p:nvSpPr>
        <p:spPr bwMode="auto">
          <a:xfrm>
            <a:off x="6100548" y="6259295"/>
            <a:ext cx="4885899"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err="1" smtClean="0">
                <a:ea typeface="Times New Roman" pitchFamily="18" charset="0"/>
                <a:cs typeface="Arial" pitchFamily="34" charset="0"/>
              </a:rPr>
              <a:t>Ξυλοπλάκα</a:t>
            </a:r>
            <a:r>
              <a:rPr lang="el-GR" sz="2000" dirty="0" smtClean="0">
                <a:ea typeface="Times New Roman" pitchFamily="18" charset="0"/>
                <a:cs typeface="Arial" pitchFamily="34" charset="0"/>
              </a:rPr>
              <a:t> συγκρατημένη από </a:t>
            </a:r>
            <a:r>
              <a:rPr lang="el-GR" sz="2000" dirty="0" smtClean="0">
                <a:ea typeface="Times New Roman" pitchFamily="18" charset="0"/>
                <a:cs typeface="Arial" pitchFamily="34" charset="0"/>
              </a:rPr>
              <a:t>βεντούζες</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5"/>
          <p:cNvSpPr>
            <a:spLocks noChangeArrowheads="1"/>
          </p:cNvSpPr>
          <p:nvPr/>
        </p:nvSpPr>
        <p:spPr bwMode="auto">
          <a:xfrm>
            <a:off x="7847461" y="6216555"/>
            <a:ext cx="334370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Τοποθέτηση βεντούζας σε αυλακωτή </a:t>
            </a:r>
            <a:r>
              <a:rPr lang="el-GR" sz="2000" dirty="0" smtClean="0">
                <a:ea typeface="Times New Roman" pitchFamily="18" charset="0"/>
                <a:cs typeface="Arial" pitchFamily="34" charset="0"/>
              </a:rPr>
              <a:t>τράπεζα</a:t>
            </a:r>
            <a:endParaRPr kumimoji="0" lang="el-GR" sz="3200" b="0" u="none" strike="noStrike" cap="none" normalizeH="0" baseline="0" dirty="0" smtClean="0">
              <a:ln>
                <a:noFill/>
              </a:ln>
              <a:solidFill>
                <a:schemeClr val="tx1"/>
              </a:solidFill>
              <a:effectLst/>
              <a:cs typeface="Arial" pitchFamily="34" charset="0"/>
            </a:endParaRPr>
          </a:p>
        </p:txBody>
      </p:sp>
      <p:sp>
        <p:nvSpPr>
          <p:cNvPr id="3"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4" name="3 - Ορθογώνιο"/>
          <p:cNvSpPr/>
          <p:nvPr/>
        </p:nvSpPr>
        <p:spPr>
          <a:xfrm>
            <a:off x="4712327" y="863568"/>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cxnSp>
        <p:nvCxnSpPr>
          <p:cNvPr id="5"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7" name="6 - Ορθογώνιο"/>
          <p:cNvSpPr/>
          <p:nvPr/>
        </p:nvSpPr>
        <p:spPr>
          <a:xfrm>
            <a:off x="395784" y="1432216"/>
            <a:ext cx="11286700" cy="1015663"/>
          </a:xfrm>
          <a:prstGeom prst="rect">
            <a:avLst/>
          </a:prstGeom>
        </p:spPr>
        <p:txBody>
          <a:bodyPr wrap="square">
            <a:spAutoFit/>
          </a:bodyPr>
          <a:lstStyle/>
          <a:p>
            <a:pPr algn="just"/>
            <a:r>
              <a:rPr lang="el-GR" sz="2000" dirty="0" smtClean="0"/>
              <a:t>Σε ορισμένους τύπους κέντρων εργασίας το σύστημα συγκράτησης αποτελεί η αυλακωτή τράπεζα (τράπεζα εργασίας που φέρει επιφάνεια με ειδικές αυλακώσεις). Η επιφάνεια αυτή αποτελεί αναπόσπαστο τμήμα του κέντρου εργασίας. Χρησιμοποιείται για συγκράτηση </a:t>
            </a:r>
            <a:r>
              <a:rPr lang="el-GR" sz="2000" dirty="0" err="1" smtClean="0"/>
              <a:t>ξυλοπλακών</a:t>
            </a:r>
            <a:r>
              <a:rPr lang="el-GR" sz="2000" dirty="0" smtClean="0"/>
              <a:t>.</a:t>
            </a:r>
          </a:p>
        </p:txBody>
      </p:sp>
      <p:pic>
        <p:nvPicPr>
          <p:cNvPr id="34818" name="Picture 2" descr="Σχετική εικόνα"/>
          <p:cNvPicPr>
            <a:picLocks noChangeAspect="1" noChangeArrowheads="1"/>
          </p:cNvPicPr>
          <p:nvPr/>
        </p:nvPicPr>
        <p:blipFill>
          <a:blip r:embed="rId3" cstate="print"/>
          <a:srcRect/>
          <a:stretch>
            <a:fillRect/>
          </a:stretch>
        </p:blipFill>
        <p:spPr bwMode="auto">
          <a:xfrm>
            <a:off x="7416184" y="2989973"/>
            <a:ext cx="4267200" cy="2847976"/>
          </a:xfrm>
          <a:prstGeom prst="rect">
            <a:avLst/>
          </a:prstGeom>
          <a:noFill/>
        </p:spPr>
      </p:pic>
      <p:sp>
        <p:nvSpPr>
          <p:cNvPr id="9" name="8 - Ορθογώνιο"/>
          <p:cNvSpPr/>
          <p:nvPr/>
        </p:nvSpPr>
        <p:spPr>
          <a:xfrm>
            <a:off x="7399922" y="5837409"/>
            <a:ext cx="2857577" cy="307777"/>
          </a:xfrm>
          <a:prstGeom prst="rect">
            <a:avLst/>
          </a:prstGeom>
        </p:spPr>
        <p:txBody>
          <a:bodyPr wrap="none">
            <a:spAutoFit/>
          </a:bodyPr>
          <a:lstStyle/>
          <a:p>
            <a:r>
              <a:rPr lang="el-GR" sz="1400" dirty="0" smtClean="0"/>
              <a:t>ΠΗΓΗ: </a:t>
            </a:r>
            <a:r>
              <a:rPr lang="en-US" sz="1400" dirty="0" smtClean="0"/>
              <a:t>http://www.mademaster.com</a:t>
            </a:r>
            <a:endParaRPr lang="el-GR" sz="1400" dirty="0"/>
          </a:p>
        </p:txBody>
      </p:sp>
      <p:pic>
        <p:nvPicPr>
          <p:cNvPr id="34822" name="Picture 6" descr="Αποτέλεσμα εικόνας για wood cnc vacuum grid table"/>
          <p:cNvPicPr>
            <a:picLocks noChangeAspect="1" noChangeArrowheads="1"/>
          </p:cNvPicPr>
          <p:nvPr/>
        </p:nvPicPr>
        <p:blipFill>
          <a:blip r:embed="rId4" cstate="print"/>
          <a:srcRect/>
          <a:stretch>
            <a:fillRect/>
          </a:stretch>
        </p:blipFill>
        <p:spPr bwMode="auto">
          <a:xfrm>
            <a:off x="1341202" y="2937630"/>
            <a:ext cx="3858595" cy="2893345"/>
          </a:xfrm>
          <a:prstGeom prst="rect">
            <a:avLst/>
          </a:prstGeom>
          <a:noFill/>
        </p:spPr>
      </p:pic>
      <p:sp>
        <p:nvSpPr>
          <p:cNvPr id="13" name="12 - Ορθογώνιο"/>
          <p:cNvSpPr/>
          <p:nvPr/>
        </p:nvSpPr>
        <p:spPr>
          <a:xfrm>
            <a:off x="1351933" y="5810114"/>
            <a:ext cx="2820580" cy="307777"/>
          </a:xfrm>
          <a:prstGeom prst="rect">
            <a:avLst/>
          </a:prstGeom>
        </p:spPr>
        <p:txBody>
          <a:bodyPr wrap="none">
            <a:spAutoFit/>
          </a:bodyPr>
          <a:lstStyle/>
          <a:p>
            <a:r>
              <a:rPr lang="el-GR" sz="1400" dirty="0" smtClean="0"/>
              <a:t>ΠΗΓΗ: </a:t>
            </a:r>
            <a:r>
              <a:rPr lang="en-US" sz="1400" dirty="0" smtClean="0"/>
              <a:t>http://www.talkshopbot.com</a:t>
            </a:r>
            <a:endParaRPr lang="el-GR" sz="1400" dirty="0"/>
          </a:p>
        </p:txBody>
      </p:sp>
      <p:sp>
        <p:nvSpPr>
          <p:cNvPr id="14" name="Rectangle 35"/>
          <p:cNvSpPr>
            <a:spLocks noChangeArrowheads="1"/>
          </p:cNvSpPr>
          <p:nvPr/>
        </p:nvSpPr>
        <p:spPr bwMode="auto">
          <a:xfrm>
            <a:off x="1228297" y="6150114"/>
            <a:ext cx="334370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Συγκράτηση </a:t>
            </a:r>
            <a:r>
              <a:rPr lang="el-GR" sz="2000" dirty="0" err="1" smtClean="0">
                <a:ea typeface="Times New Roman" pitchFamily="18" charset="0"/>
                <a:cs typeface="Arial" pitchFamily="34" charset="0"/>
              </a:rPr>
              <a:t>ξυλοπλάκας</a:t>
            </a:r>
            <a:r>
              <a:rPr lang="el-GR" sz="2000" dirty="0" smtClean="0">
                <a:ea typeface="Times New Roman" pitchFamily="18" charset="0"/>
                <a:cs typeface="Arial" pitchFamily="34" charset="0"/>
              </a:rPr>
              <a:t> σε αυλακωτή </a:t>
            </a:r>
            <a:r>
              <a:rPr lang="el-GR" sz="2000" dirty="0" smtClean="0">
                <a:ea typeface="Times New Roman" pitchFamily="18" charset="0"/>
                <a:cs typeface="Arial" pitchFamily="34" charset="0"/>
              </a:rPr>
              <a:t>τράπεζα</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5"/>
          <p:cNvSpPr>
            <a:spLocks noChangeArrowheads="1"/>
          </p:cNvSpPr>
          <p:nvPr/>
        </p:nvSpPr>
        <p:spPr bwMode="auto">
          <a:xfrm>
            <a:off x="1064525" y="5943600"/>
            <a:ext cx="4258101"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Γάντζοι συγκράτησης μασίφ </a:t>
            </a:r>
            <a:r>
              <a:rPr lang="el-GR" sz="2000" dirty="0" smtClean="0">
                <a:ea typeface="Times New Roman" pitchFamily="18" charset="0"/>
                <a:cs typeface="Arial" pitchFamily="34" charset="0"/>
              </a:rPr>
              <a:t>ξύλου</a:t>
            </a:r>
            <a:endParaRPr kumimoji="0" lang="el-GR" sz="3200" b="0" u="none" strike="noStrike" cap="none" normalizeH="0" baseline="0" dirty="0" smtClean="0">
              <a:ln>
                <a:noFill/>
              </a:ln>
              <a:solidFill>
                <a:schemeClr val="tx1"/>
              </a:solidFill>
              <a:effectLst/>
              <a:cs typeface="Arial" pitchFamily="34" charset="0"/>
            </a:endParaRPr>
          </a:p>
        </p:txBody>
      </p:sp>
      <p:sp>
        <p:nvSpPr>
          <p:cNvPr id="3"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4" name="3 - Ορθογώνιο"/>
          <p:cNvSpPr/>
          <p:nvPr/>
        </p:nvSpPr>
        <p:spPr>
          <a:xfrm>
            <a:off x="4712327" y="863568"/>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cxnSp>
        <p:nvCxnSpPr>
          <p:cNvPr id="5"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6" name="5 - Ορθογώνιο"/>
          <p:cNvSpPr/>
          <p:nvPr/>
        </p:nvSpPr>
        <p:spPr>
          <a:xfrm>
            <a:off x="395784" y="1432216"/>
            <a:ext cx="11286700" cy="1015663"/>
          </a:xfrm>
          <a:prstGeom prst="rect">
            <a:avLst/>
          </a:prstGeom>
        </p:spPr>
        <p:txBody>
          <a:bodyPr wrap="square">
            <a:spAutoFit/>
          </a:bodyPr>
          <a:lstStyle/>
          <a:p>
            <a:pPr algn="just"/>
            <a:r>
              <a:rPr lang="el-GR" sz="2000" dirty="0" smtClean="0"/>
              <a:t>Για τη σταθεροποίηση μασίφ ξύλου στα κέντρα εργασίας, απαιτείται η ύπαρξη μεταλλικών γάντζων. Με τους γάντζους συγκρατείται από τις πλαϊνές πλευρές το μασίφ ξύλο. Οι γάντζοι λειτουργούν όπως και οι βεντούζες.</a:t>
            </a:r>
          </a:p>
        </p:txBody>
      </p:sp>
      <p:pic>
        <p:nvPicPr>
          <p:cNvPr id="7" name="Picture 2"/>
          <p:cNvPicPr>
            <a:picLocks noChangeAspect="1" noChangeArrowheads="1"/>
          </p:cNvPicPr>
          <p:nvPr/>
        </p:nvPicPr>
        <p:blipFill>
          <a:blip r:embed="rId3" cstate="print"/>
          <a:srcRect l="18521" t="42188" r="51479" b="31390"/>
          <a:stretch>
            <a:fillRect/>
          </a:stretch>
        </p:blipFill>
        <p:spPr bwMode="auto">
          <a:xfrm>
            <a:off x="6797276" y="2917967"/>
            <a:ext cx="3657600" cy="2577070"/>
          </a:xfrm>
          <a:prstGeom prst="rect">
            <a:avLst/>
          </a:prstGeom>
          <a:noFill/>
          <a:ln w="9525">
            <a:solidFill>
              <a:schemeClr val="tx1"/>
            </a:solidFill>
            <a:miter lim="800000"/>
            <a:headEnd/>
            <a:tailEnd/>
          </a:ln>
          <a:effectLst/>
        </p:spPr>
      </p:pic>
      <p:sp>
        <p:nvSpPr>
          <p:cNvPr id="8" name="7 - Ορθογώνιο"/>
          <p:cNvSpPr/>
          <p:nvPr/>
        </p:nvSpPr>
        <p:spPr>
          <a:xfrm>
            <a:off x="1487356" y="5465086"/>
            <a:ext cx="2739533" cy="307777"/>
          </a:xfrm>
          <a:prstGeom prst="rect">
            <a:avLst/>
          </a:prstGeom>
        </p:spPr>
        <p:txBody>
          <a:bodyPr wrap="none">
            <a:spAutoFit/>
          </a:bodyPr>
          <a:lstStyle/>
          <a:p>
            <a:r>
              <a:rPr lang="el-GR" sz="1400" dirty="0" smtClean="0"/>
              <a:t>ΠΗΓΗ: </a:t>
            </a:r>
            <a:r>
              <a:rPr lang="en-US" sz="1400" dirty="0" smtClean="0"/>
              <a:t>https://www.scmgroup.com</a:t>
            </a:r>
            <a:endParaRPr lang="el-GR" sz="1400" dirty="0"/>
          </a:p>
        </p:txBody>
      </p:sp>
      <p:pic>
        <p:nvPicPr>
          <p:cNvPr id="9" name="Picture 2"/>
          <p:cNvPicPr>
            <a:picLocks noChangeAspect="1" noChangeArrowheads="1"/>
          </p:cNvPicPr>
          <p:nvPr/>
        </p:nvPicPr>
        <p:blipFill>
          <a:blip r:embed="rId4" cstate="print"/>
          <a:srcRect l="18582" t="39459" r="51582" b="34375"/>
          <a:stretch>
            <a:fillRect/>
          </a:stretch>
        </p:blipFill>
        <p:spPr bwMode="auto">
          <a:xfrm>
            <a:off x="1483804" y="2886933"/>
            <a:ext cx="3637561" cy="2552131"/>
          </a:xfrm>
          <a:prstGeom prst="rect">
            <a:avLst/>
          </a:prstGeom>
          <a:noFill/>
          <a:ln w="9525">
            <a:solidFill>
              <a:schemeClr val="tx1"/>
            </a:solidFill>
            <a:miter lim="800000"/>
            <a:headEnd/>
            <a:tailEnd/>
          </a:ln>
          <a:effectLst/>
        </p:spPr>
      </p:pic>
      <p:sp>
        <p:nvSpPr>
          <p:cNvPr id="10" name="9 - Ορθογώνιο"/>
          <p:cNvSpPr/>
          <p:nvPr/>
        </p:nvSpPr>
        <p:spPr>
          <a:xfrm>
            <a:off x="6782687" y="5533326"/>
            <a:ext cx="2739533" cy="307777"/>
          </a:xfrm>
          <a:prstGeom prst="rect">
            <a:avLst/>
          </a:prstGeom>
        </p:spPr>
        <p:txBody>
          <a:bodyPr wrap="none">
            <a:spAutoFit/>
          </a:bodyPr>
          <a:lstStyle/>
          <a:p>
            <a:r>
              <a:rPr lang="el-GR" sz="1400" dirty="0" smtClean="0"/>
              <a:t>ΠΗΓΗ: </a:t>
            </a:r>
            <a:r>
              <a:rPr lang="en-US" sz="1400" dirty="0" smtClean="0"/>
              <a:t>https://www.scmgroup.com</a:t>
            </a:r>
            <a:endParaRPr lang="el-GR" sz="1400" dirty="0"/>
          </a:p>
        </p:txBody>
      </p:sp>
      <p:sp>
        <p:nvSpPr>
          <p:cNvPr id="11" name="Rectangle 35"/>
          <p:cNvSpPr>
            <a:spLocks noChangeArrowheads="1"/>
          </p:cNvSpPr>
          <p:nvPr/>
        </p:nvSpPr>
        <p:spPr bwMode="auto">
          <a:xfrm>
            <a:off x="6373504" y="5875362"/>
            <a:ext cx="4258101"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Συγκράτηση ξύλινου πλαισίου σε κέντρο </a:t>
            </a:r>
            <a:r>
              <a:rPr lang="el-GR" sz="2000" dirty="0" smtClean="0">
                <a:ea typeface="Times New Roman" pitchFamily="18" charset="0"/>
                <a:cs typeface="Arial" pitchFamily="34" charset="0"/>
              </a:rPr>
              <a:t>εργασίας</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3" name="2 - Ορθογώνιο"/>
          <p:cNvSpPr/>
          <p:nvPr/>
        </p:nvSpPr>
        <p:spPr>
          <a:xfrm>
            <a:off x="4712327" y="863568"/>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sp>
        <p:nvSpPr>
          <p:cNvPr id="4" name="3 - Ορθογώνιο"/>
          <p:cNvSpPr/>
          <p:nvPr/>
        </p:nvSpPr>
        <p:spPr>
          <a:xfrm>
            <a:off x="395784" y="1677876"/>
            <a:ext cx="11286700" cy="707886"/>
          </a:xfrm>
          <a:prstGeom prst="rect">
            <a:avLst/>
          </a:prstGeom>
        </p:spPr>
        <p:txBody>
          <a:bodyPr wrap="square">
            <a:spAutoFit/>
          </a:bodyPr>
          <a:lstStyle/>
          <a:p>
            <a:pPr algn="just"/>
            <a:r>
              <a:rPr lang="el-GR" sz="2000" dirty="0" smtClean="0"/>
              <a:t>Με τα κέντρα εργασίας μπορούμε να πραγματοποιήσουμε διάφορες κατεργασίες. Βασικά κοπτικά μέσα των κέντρων εργασίας, είναι η φρέζα, τα τρυπάνια και ο δίσκος κοπής</a:t>
            </a:r>
            <a:r>
              <a:rPr lang="el-GR" sz="2000" dirty="0" smtClean="0"/>
              <a:t>.</a:t>
            </a:r>
            <a:endParaRPr lang="el-GR" sz="2000" dirty="0" smtClean="0"/>
          </a:p>
        </p:txBody>
      </p:sp>
      <p:pic>
        <p:nvPicPr>
          <p:cNvPr id="44033" name="Picture 1"/>
          <p:cNvPicPr>
            <a:picLocks noChangeAspect="1" noChangeArrowheads="1"/>
          </p:cNvPicPr>
          <p:nvPr/>
        </p:nvPicPr>
        <p:blipFill>
          <a:blip r:embed="rId3" cstate="print"/>
          <a:srcRect l="27740" t="54155" r="60422" b="34721"/>
          <a:stretch>
            <a:fillRect/>
          </a:stretch>
        </p:blipFill>
        <p:spPr bwMode="auto">
          <a:xfrm>
            <a:off x="4625954" y="2893325"/>
            <a:ext cx="3630941" cy="2729553"/>
          </a:xfrm>
          <a:prstGeom prst="rect">
            <a:avLst/>
          </a:prstGeom>
          <a:noFill/>
          <a:ln w="9525">
            <a:solidFill>
              <a:schemeClr val="tx1"/>
            </a:solidFill>
            <a:miter lim="800000"/>
            <a:headEnd/>
            <a:tailEnd/>
          </a:ln>
          <a:effectLst/>
        </p:spPr>
      </p:pic>
      <p:sp>
        <p:nvSpPr>
          <p:cNvPr id="6" name="5 - Ορθογώνιο"/>
          <p:cNvSpPr/>
          <p:nvPr/>
        </p:nvSpPr>
        <p:spPr>
          <a:xfrm>
            <a:off x="4614885" y="5605397"/>
            <a:ext cx="3474093" cy="307777"/>
          </a:xfrm>
          <a:prstGeom prst="rect">
            <a:avLst/>
          </a:prstGeom>
        </p:spPr>
        <p:txBody>
          <a:bodyPr wrap="none">
            <a:spAutoFit/>
          </a:bodyPr>
          <a:lstStyle/>
          <a:p>
            <a:r>
              <a:rPr lang="el-GR" sz="1400" dirty="0" smtClean="0"/>
              <a:t>ΠΗΓΗ: </a:t>
            </a:r>
            <a:r>
              <a:rPr lang="en-US" sz="1400" dirty="0" smtClean="0"/>
              <a:t>http://homaggroupwebapp.homag.de</a:t>
            </a:r>
            <a:endParaRPr lang="el-GR" sz="1400" dirty="0"/>
          </a:p>
        </p:txBody>
      </p:sp>
      <p:pic>
        <p:nvPicPr>
          <p:cNvPr id="44035" name="Picture 3"/>
          <p:cNvPicPr>
            <a:picLocks noChangeAspect="1" noChangeArrowheads="1"/>
          </p:cNvPicPr>
          <p:nvPr/>
        </p:nvPicPr>
        <p:blipFill>
          <a:blip r:embed="rId4" cstate="print"/>
          <a:srcRect l="50821" t="44916" r="25224" b="24300"/>
          <a:stretch>
            <a:fillRect/>
          </a:stretch>
        </p:blipFill>
        <p:spPr bwMode="auto">
          <a:xfrm>
            <a:off x="8793127" y="2906973"/>
            <a:ext cx="2575457" cy="2647666"/>
          </a:xfrm>
          <a:prstGeom prst="rect">
            <a:avLst/>
          </a:prstGeom>
          <a:noFill/>
          <a:ln w="9525">
            <a:solidFill>
              <a:schemeClr val="tx1"/>
            </a:solidFill>
            <a:miter lim="800000"/>
            <a:headEnd/>
            <a:tailEnd/>
          </a:ln>
          <a:effectLst/>
        </p:spPr>
      </p:pic>
      <p:pic>
        <p:nvPicPr>
          <p:cNvPr id="44036" name="Picture 4"/>
          <p:cNvPicPr>
            <a:picLocks noChangeAspect="1" noChangeArrowheads="1"/>
          </p:cNvPicPr>
          <p:nvPr/>
        </p:nvPicPr>
        <p:blipFill>
          <a:blip r:embed="rId5" cstate="print"/>
          <a:srcRect l="23843" t="55690" r="51530" b="18703"/>
          <a:stretch>
            <a:fillRect/>
          </a:stretch>
        </p:blipFill>
        <p:spPr bwMode="auto">
          <a:xfrm>
            <a:off x="696034" y="2886502"/>
            <a:ext cx="3261817" cy="2713238"/>
          </a:xfrm>
          <a:prstGeom prst="rect">
            <a:avLst/>
          </a:prstGeom>
          <a:noFill/>
          <a:ln w="9525">
            <a:solidFill>
              <a:schemeClr val="tx1"/>
            </a:solidFill>
            <a:miter lim="800000"/>
            <a:headEnd/>
            <a:tailEnd/>
          </a:ln>
          <a:effectLst/>
        </p:spPr>
      </p:pic>
      <p:sp>
        <p:nvSpPr>
          <p:cNvPr id="12" name="11 - Ορθογώνιο"/>
          <p:cNvSpPr/>
          <p:nvPr/>
        </p:nvSpPr>
        <p:spPr>
          <a:xfrm>
            <a:off x="654844" y="5605398"/>
            <a:ext cx="2739533" cy="307777"/>
          </a:xfrm>
          <a:prstGeom prst="rect">
            <a:avLst/>
          </a:prstGeom>
        </p:spPr>
        <p:txBody>
          <a:bodyPr wrap="none">
            <a:spAutoFit/>
          </a:bodyPr>
          <a:lstStyle/>
          <a:p>
            <a:r>
              <a:rPr lang="el-GR" sz="1400" dirty="0" smtClean="0"/>
              <a:t>ΠΗΓΗ: </a:t>
            </a:r>
            <a:r>
              <a:rPr lang="en-US" sz="1400" dirty="0" smtClean="0"/>
              <a:t>https://www.scmgroup.com</a:t>
            </a:r>
            <a:endParaRPr lang="el-GR" sz="1400" dirty="0"/>
          </a:p>
        </p:txBody>
      </p:sp>
      <p:sp>
        <p:nvSpPr>
          <p:cNvPr id="13" name="12 - Ορθογώνιο"/>
          <p:cNvSpPr/>
          <p:nvPr/>
        </p:nvSpPr>
        <p:spPr>
          <a:xfrm>
            <a:off x="8747966" y="5591750"/>
            <a:ext cx="2739533" cy="307777"/>
          </a:xfrm>
          <a:prstGeom prst="rect">
            <a:avLst/>
          </a:prstGeom>
        </p:spPr>
        <p:txBody>
          <a:bodyPr wrap="none">
            <a:spAutoFit/>
          </a:bodyPr>
          <a:lstStyle/>
          <a:p>
            <a:r>
              <a:rPr lang="el-GR" sz="1400" dirty="0" smtClean="0"/>
              <a:t>ΠΗΓΗ: </a:t>
            </a:r>
            <a:r>
              <a:rPr lang="en-US" sz="1400" dirty="0" smtClean="0"/>
              <a:t>https://www.scmgroup.com</a:t>
            </a:r>
            <a:endParaRPr lang="el-GR" sz="1400" dirty="0"/>
          </a:p>
        </p:txBody>
      </p:sp>
      <p:sp>
        <p:nvSpPr>
          <p:cNvPr id="14" name="Rectangle 35"/>
          <p:cNvSpPr>
            <a:spLocks noChangeArrowheads="1"/>
          </p:cNvSpPr>
          <p:nvPr/>
        </p:nvSpPr>
        <p:spPr bwMode="auto">
          <a:xfrm>
            <a:off x="941698" y="6107374"/>
            <a:ext cx="279779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Κεφαλή </a:t>
            </a:r>
            <a:r>
              <a:rPr lang="el-GR" sz="2000" dirty="0" smtClean="0">
                <a:ea typeface="Times New Roman" pitchFamily="18" charset="0"/>
                <a:cs typeface="Arial" pitchFamily="34" charset="0"/>
              </a:rPr>
              <a:t>φρέζας</a:t>
            </a:r>
            <a:endParaRPr kumimoji="0" lang="el-GR" sz="3200" b="0" u="none" strike="noStrike" cap="none" normalizeH="0" baseline="0" dirty="0" smtClean="0">
              <a:ln>
                <a:noFill/>
              </a:ln>
              <a:solidFill>
                <a:schemeClr val="tx1"/>
              </a:solidFill>
              <a:effectLst/>
              <a:cs typeface="Arial" pitchFamily="34" charset="0"/>
            </a:endParaRPr>
          </a:p>
        </p:txBody>
      </p:sp>
      <p:sp>
        <p:nvSpPr>
          <p:cNvPr id="15" name="Rectangle 35"/>
          <p:cNvSpPr>
            <a:spLocks noChangeArrowheads="1"/>
          </p:cNvSpPr>
          <p:nvPr/>
        </p:nvSpPr>
        <p:spPr bwMode="auto">
          <a:xfrm>
            <a:off x="4626592" y="6107374"/>
            <a:ext cx="3712189"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Τρυπάνια </a:t>
            </a:r>
          </a:p>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(κατακόρυφα – οριζόντια</a:t>
            </a:r>
            <a:r>
              <a:rPr lang="el-GR" sz="2000" dirty="0" smtClean="0">
                <a:ea typeface="Times New Roman" pitchFamily="18" charset="0"/>
                <a:cs typeface="Arial" pitchFamily="34" charset="0"/>
              </a:rPr>
              <a:t>)</a:t>
            </a:r>
            <a:endParaRPr kumimoji="0" lang="el-GR" sz="3200" b="0" u="none" strike="noStrike" cap="none" normalizeH="0" baseline="0" dirty="0" smtClean="0">
              <a:ln>
                <a:noFill/>
              </a:ln>
              <a:solidFill>
                <a:schemeClr val="tx1"/>
              </a:solidFill>
              <a:effectLst/>
              <a:cs typeface="Arial" pitchFamily="34" charset="0"/>
            </a:endParaRPr>
          </a:p>
        </p:txBody>
      </p:sp>
      <p:sp>
        <p:nvSpPr>
          <p:cNvPr id="16" name="Rectangle 35"/>
          <p:cNvSpPr>
            <a:spLocks noChangeArrowheads="1"/>
          </p:cNvSpPr>
          <p:nvPr/>
        </p:nvSpPr>
        <p:spPr bwMode="auto">
          <a:xfrm>
            <a:off x="8479811" y="6150114"/>
            <a:ext cx="3712189"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Δίσκος </a:t>
            </a:r>
            <a:r>
              <a:rPr lang="el-GR" sz="2000" dirty="0" smtClean="0">
                <a:ea typeface="Times New Roman" pitchFamily="18" charset="0"/>
                <a:cs typeface="Arial" pitchFamily="34" charset="0"/>
              </a:rPr>
              <a:t>κοπής</a:t>
            </a:r>
            <a:endParaRPr kumimoji="0" lang="el-GR" sz="3200" b="0" u="none" strike="noStrike" cap="none" normalizeH="0" baseline="0" dirty="0" smtClean="0">
              <a:ln>
                <a:noFill/>
              </a:ln>
              <a:solidFill>
                <a:schemeClr val="tx1"/>
              </a:solidFill>
              <a:effectLst/>
              <a:cs typeface="Arial" pitchFamily="34" charset="0"/>
            </a:endParaRPr>
          </a:p>
        </p:txBody>
      </p:sp>
      <p:cxnSp>
        <p:nvCxnSpPr>
          <p:cNvPr id="17"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3" name="2 - Ορθογώνιο"/>
          <p:cNvSpPr/>
          <p:nvPr/>
        </p:nvSpPr>
        <p:spPr>
          <a:xfrm>
            <a:off x="4712327" y="863568"/>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sp>
        <p:nvSpPr>
          <p:cNvPr id="4" name="3 - Ορθογώνιο"/>
          <p:cNvSpPr/>
          <p:nvPr/>
        </p:nvSpPr>
        <p:spPr>
          <a:xfrm>
            <a:off x="395784" y="1432216"/>
            <a:ext cx="11286700" cy="1015663"/>
          </a:xfrm>
          <a:prstGeom prst="rect">
            <a:avLst/>
          </a:prstGeom>
        </p:spPr>
        <p:txBody>
          <a:bodyPr wrap="square">
            <a:spAutoFit/>
          </a:bodyPr>
          <a:lstStyle/>
          <a:p>
            <a:pPr algn="just"/>
            <a:r>
              <a:rPr lang="el-GR" sz="2000" dirty="0" smtClean="0"/>
              <a:t>Η φρέζα είναι το πιο χρήσιμο εργαλείο σε ένα κέντρο εργασίας. Στα κέντρα εργασίας υπάρχει η δυνατότητα αυτόματης εναλλαγής κοπτικών φρέζας, κατά τη διάρκεια της κατασκευής. Με αυτόν τον τρόπο η μηχανή αποκτά πολλές δυνατότητες.</a:t>
            </a:r>
          </a:p>
        </p:txBody>
      </p:sp>
      <p:cxnSp>
        <p:nvCxnSpPr>
          <p:cNvPr id="5"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srcRect l="25075" t="38200" r="25672" b="37733"/>
          <a:stretch>
            <a:fillRect/>
          </a:stretch>
        </p:blipFill>
        <p:spPr bwMode="auto">
          <a:xfrm>
            <a:off x="2047164" y="2620371"/>
            <a:ext cx="7890306" cy="3084393"/>
          </a:xfrm>
          <a:prstGeom prst="rect">
            <a:avLst/>
          </a:prstGeom>
          <a:noFill/>
          <a:ln w="9525">
            <a:solidFill>
              <a:schemeClr val="tx1"/>
            </a:solidFill>
            <a:miter lim="800000"/>
            <a:headEnd/>
            <a:tailEnd/>
          </a:ln>
          <a:effectLst/>
        </p:spPr>
      </p:pic>
      <p:sp>
        <p:nvSpPr>
          <p:cNvPr id="7" name="6 - Ορθογώνιο"/>
          <p:cNvSpPr/>
          <p:nvPr/>
        </p:nvSpPr>
        <p:spPr>
          <a:xfrm>
            <a:off x="2030830" y="5728227"/>
            <a:ext cx="2835007" cy="369332"/>
          </a:xfrm>
          <a:prstGeom prst="rect">
            <a:avLst/>
          </a:prstGeom>
        </p:spPr>
        <p:txBody>
          <a:bodyPr wrap="none">
            <a:spAutoFit/>
          </a:bodyPr>
          <a:lstStyle/>
          <a:p>
            <a:r>
              <a:rPr lang="en-US" dirty="0" smtClean="0"/>
              <a:t>http://www.biessecdn.com</a:t>
            </a:r>
            <a:endParaRPr lang="el-GR" dirty="0"/>
          </a:p>
        </p:txBody>
      </p:sp>
      <p:sp>
        <p:nvSpPr>
          <p:cNvPr id="8" name="Rectangle 35"/>
          <p:cNvSpPr>
            <a:spLocks noChangeArrowheads="1"/>
          </p:cNvSpPr>
          <p:nvPr/>
        </p:nvSpPr>
        <p:spPr bwMode="auto">
          <a:xfrm>
            <a:off x="2074460" y="6107374"/>
            <a:ext cx="790205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Διάφοροι τύποι κοπτικών που μπορούν να τοποθετηθούν αυτόματα στον άξονα (</a:t>
            </a:r>
            <a:r>
              <a:rPr lang="el-GR" sz="2000" dirty="0" err="1" smtClean="0">
                <a:ea typeface="Times New Roman" pitchFamily="18" charset="0"/>
                <a:cs typeface="Arial" pitchFamily="34" charset="0"/>
              </a:rPr>
              <a:t>τσοκ</a:t>
            </a:r>
            <a:r>
              <a:rPr lang="el-GR" sz="2000" dirty="0" smtClean="0">
                <a:ea typeface="Times New Roman" pitchFamily="18" charset="0"/>
                <a:cs typeface="Arial" pitchFamily="34" charset="0"/>
              </a:rPr>
              <a:t>) της </a:t>
            </a:r>
            <a:r>
              <a:rPr lang="el-GR" sz="2000" dirty="0" smtClean="0">
                <a:ea typeface="Times New Roman" pitchFamily="18" charset="0"/>
                <a:cs typeface="Arial" pitchFamily="34" charset="0"/>
              </a:rPr>
              <a:t>φρέζας</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3" name="2 - Ορθογώνιο"/>
          <p:cNvSpPr/>
          <p:nvPr/>
        </p:nvSpPr>
        <p:spPr>
          <a:xfrm>
            <a:off x="4712327" y="863568"/>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sp>
        <p:nvSpPr>
          <p:cNvPr id="4" name="3 - Ορθογώνιο"/>
          <p:cNvSpPr/>
          <p:nvPr/>
        </p:nvSpPr>
        <p:spPr>
          <a:xfrm>
            <a:off x="395784" y="1568694"/>
            <a:ext cx="11286700" cy="1015663"/>
          </a:xfrm>
          <a:prstGeom prst="rect">
            <a:avLst/>
          </a:prstGeom>
        </p:spPr>
        <p:txBody>
          <a:bodyPr wrap="square">
            <a:spAutoFit/>
          </a:bodyPr>
          <a:lstStyle/>
          <a:p>
            <a:pPr algn="just"/>
            <a:r>
              <a:rPr lang="el-GR" sz="2000" dirty="0" smtClean="0"/>
              <a:t>Τα κέντρα εργασίας διαθέτουν </a:t>
            </a:r>
            <a:r>
              <a:rPr lang="en-US" sz="2000" dirty="0" smtClean="0"/>
              <a:t>“</a:t>
            </a:r>
            <a:r>
              <a:rPr lang="el-GR" sz="2000" dirty="0" smtClean="0"/>
              <a:t>αποθήκη εργαλείων</a:t>
            </a:r>
            <a:r>
              <a:rPr lang="en-US" sz="2000" dirty="0" smtClean="0"/>
              <a:t>”</a:t>
            </a:r>
            <a:r>
              <a:rPr lang="el-GR" sz="2000" dirty="0" smtClean="0"/>
              <a:t>, </a:t>
            </a:r>
            <a:r>
              <a:rPr lang="el-GR" sz="2000" dirty="0" smtClean="0"/>
              <a:t>δηλ. κοπτικά φρέζας σε αναμονή. Με βάση το σχέδιο κατεργασίας, η μηχανή επιλέγει το κοπτικό που χρειάζεται κάθε φορά και το παραλαμβάνει από την αποθήκη εργαλείων. Οι αποθήκες εργαλείων έχουν  διάφορες μορφές.</a:t>
            </a:r>
          </a:p>
        </p:txBody>
      </p:sp>
      <p:cxnSp>
        <p:nvCxnSpPr>
          <p:cNvPr id="5"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srcRect l="23844" t="33163" r="44589" b="30736"/>
          <a:stretch>
            <a:fillRect/>
          </a:stretch>
        </p:blipFill>
        <p:spPr bwMode="auto">
          <a:xfrm>
            <a:off x="1869744" y="2838735"/>
            <a:ext cx="3192306" cy="2920621"/>
          </a:xfrm>
          <a:prstGeom prst="rect">
            <a:avLst/>
          </a:prstGeom>
          <a:noFill/>
          <a:ln w="9525">
            <a:solidFill>
              <a:schemeClr val="tx1"/>
            </a:solidFill>
            <a:miter lim="800000"/>
            <a:headEnd/>
            <a:tailEnd/>
          </a:ln>
          <a:effectLst/>
        </p:spPr>
      </p:pic>
      <p:sp>
        <p:nvSpPr>
          <p:cNvPr id="7" name="6 - Ορθογώνιο"/>
          <p:cNvSpPr/>
          <p:nvPr/>
        </p:nvSpPr>
        <p:spPr>
          <a:xfrm>
            <a:off x="1853410" y="5782819"/>
            <a:ext cx="2674386" cy="307777"/>
          </a:xfrm>
          <a:prstGeom prst="rect">
            <a:avLst/>
          </a:prstGeom>
        </p:spPr>
        <p:txBody>
          <a:bodyPr wrap="none">
            <a:spAutoFit/>
          </a:bodyPr>
          <a:lstStyle/>
          <a:p>
            <a:r>
              <a:rPr lang="el-GR" sz="1400" dirty="0" smtClean="0"/>
              <a:t>ΠΗΓΗ: </a:t>
            </a:r>
            <a:r>
              <a:rPr lang="en-US" sz="1400" dirty="0" smtClean="0"/>
              <a:t>http://www.biessecdn.com</a:t>
            </a:r>
            <a:endParaRPr lang="el-GR" sz="1400" dirty="0"/>
          </a:p>
        </p:txBody>
      </p:sp>
      <p:pic>
        <p:nvPicPr>
          <p:cNvPr id="8" name="Picture 3"/>
          <p:cNvPicPr>
            <a:picLocks noChangeAspect="1" noChangeArrowheads="1"/>
          </p:cNvPicPr>
          <p:nvPr/>
        </p:nvPicPr>
        <p:blipFill>
          <a:blip r:embed="rId4" cstate="print"/>
          <a:srcRect l="50373" t="28836" r="19963" b="39820"/>
          <a:stretch>
            <a:fillRect/>
          </a:stretch>
        </p:blipFill>
        <p:spPr bwMode="auto">
          <a:xfrm>
            <a:off x="6619164" y="2791457"/>
            <a:ext cx="3575714" cy="3022490"/>
          </a:xfrm>
          <a:prstGeom prst="rect">
            <a:avLst/>
          </a:prstGeom>
          <a:noFill/>
          <a:ln w="9525">
            <a:solidFill>
              <a:schemeClr val="tx1"/>
            </a:solidFill>
            <a:miter lim="800000"/>
            <a:headEnd/>
            <a:tailEnd/>
          </a:ln>
          <a:effectLst/>
        </p:spPr>
      </p:pic>
      <p:sp>
        <p:nvSpPr>
          <p:cNvPr id="9" name="8 - Ορθογώνιο"/>
          <p:cNvSpPr/>
          <p:nvPr/>
        </p:nvSpPr>
        <p:spPr>
          <a:xfrm>
            <a:off x="6577970" y="5810114"/>
            <a:ext cx="2739533" cy="307777"/>
          </a:xfrm>
          <a:prstGeom prst="rect">
            <a:avLst/>
          </a:prstGeom>
        </p:spPr>
        <p:txBody>
          <a:bodyPr wrap="none">
            <a:spAutoFit/>
          </a:bodyPr>
          <a:lstStyle/>
          <a:p>
            <a:r>
              <a:rPr lang="el-GR" sz="1400" dirty="0" smtClean="0"/>
              <a:t>ΠΗΓΗ: </a:t>
            </a:r>
            <a:r>
              <a:rPr lang="en-US" sz="1400" dirty="0" smtClean="0"/>
              <a:t>https://www.scmgroup.com</a:t>
            </a:r>
            <a:endParaRPr lang="el-GR" sz="1400" dirty="0"/>
          </a:p>
        </p:txBody>
      </p:sp>
      <p:sp>
        <p:nvSpPr>
          <p:cNvPr id="10" name="Rectangle 35"/>
          <p:cNvSpPr>
            <a:spLocks noChangeArrowheads="1"/>
          </p:cNvSpPr>
          <p:nvPr/>
        </p:nvSpPr>
        <p:spPr bwMode="auto">
          <a:xfrm>
            <a:off x="1787857" y="6161965"/>
            <a:ext cx="790205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Αποθήκες </a:t>
            </a:r>
            <a:r>
              <a:rPr lang="el-GR" sz="2000" dirty="0" smtClean="0">
                <a:ea typeface="Times New Roman" pitchFamily="18" charset="0"/>
                <a:cs typeface="Arial" pitchFamily="34" charset="0"/>
              </a:rPr>
              <a:t>εργαλείων</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l="50149" t="40718" r="20187" b="34375"/>
          <a:stretch>
            <a:fillRect/>
          </a:stretch>
        </p:blipFill>
        <p:spPr bwMode="auto">
          <a:xfrm>
            <a:off x="6277970" y="2879677"/>
            <a:ext cx="4510665" cy="3029804"/>
          </a:xfrm>
          <a:prstGeom prst="rect">
            <a:avLst/>
          </a:prstGeom>
          <a:noFill/>
          <a:ln w="9525">
            <a:noFill/>
            <a:miter lim="800000"/>
            <a:headEnd/>
            <a:tailEnd/>
          </a:ln>
          <a:effectLst/>
        </p:spPr>
      </p:pic>
      <p:sp>
        <p:nvSpPr>
          <p:cNvPr id="3" name="2 - Ορθογώνιο"/>
          <p:cNvSpPr/>
          <p:nvPr/>
        </p:nvSpPr>
        <p:spPr>
          <a:xfrm>
            <a:off x="6264074" y="5892000"/>
            <a:ext cx="2739533" cy="307777"/>
          </a:xfrm>
          <a:prstGeom prst="rect">
            <a:avLst/>
          </a:prstGeom>
        </p:spPr>
        <p:txBody>
          <a:bodyPr wrap="none">
            <a:spAutoFit/>
          </a:bodyPr>
          <a:lstStyle/>
          <a:p>
            <a:r>
              <a:rPr lang="el-GR" sz="1400" dirty="0" smtClean="0"/>
              <a:t>ΠΗΓΗ: </a:t>
            </a:r>
            <a:r>
              <a:rPr lang="en-US" sz="1400" dirty="0" smtClean="0"/>
              <a:t>https://www.scmgroup.com</a:t>
            </a:r>
            <a:endParaRPr lang="el-GR" sz="1400" dirty="0"/>
          </a:p>
        </p:txBody>
      </p:sp>
      <p:sp>
        <p:nvSpPr>
          <p:cNvPr id="4"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5" name="4 - Ορθογώνιο"/>
          <p:cNvSpPr/>
          <p:nvPr/>
        </p:nvSpPr>
        <p:spPr>
          <a:xfrm>
            <a:off x="4712327" y="863568"/>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cxnSp>
        <p:nvCxnSpPr>
          <p:cNvPr id="6"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8" name="7 - Ορθογώνιο"/>
          <p:cNvSpPr/>
          <p:nvPr/>
        </p:nvSpPr>
        <p:spPr>
          <a:xfrm>
            <a:off x="395784" y="1432216"/>
            <a:ext cx="11286700" cy="1015663"/>
          </a:xfrm>
          <a:prstGeom prst="rect">
            <a:avLst/>
          </a:prstGeom>
        </p:spPr>
        <p:txBody>
          <a:bodyPr wrap="square">
            <a:spAutoFit/>
          </a:bodyPr>
          <a:lstStyle/>
          <a:p>
            <a:pPr algn="just"/>
            <a:r>
              <a:rPr lang="el-GR" sz="2000" dirty="0" smtClean="0"/>
              <a:t>Τα κέντρα εργασίας διαθέτουν σταθερά τρυπάνια, τόσο κατακόρυφα, όσο και οριζόντια. Η κατεύθυνση τρυπήματος είναι προς Χ</a:t>
            </a:r>
            <a:r>
              <a:rPr lang="el-GR" sz="2000" baseline="30000" dirty="0" smtClean="0"/>
              <a:t>+</a:t>
            </a:r>
            <a:r>
              <a:rPr lang="el-GR" sz="2000" dirty="0" smtClean="0"/>
              <a:t>, Χ</a:t>
            </a:r>
            <a:r>
              <a:rPr lang="el-GR" sz="2000" baseline="30000" dirty="0" smtClean="0"/>
              <a:t>-</a:t>
            </a:r>
            <a:r>
              <a:rPr lang="el-GR" sz="2000" dirty="0" smtClean="0"/>
              <a:t>, </a:t>
            </a:r>
            <a:r>
              <a:rPr lang="en-US" sz="2000" dirty="0" smtClean="0"/>
              <a:t>Y</a:t>
            </a:r>
            <a:r>
              <a:rPr lang="en-US" sz="2000" baseline="30000" dirty="0" smtClean="0"/>
              <a:t>+</a:t>
            </a:r>
            <a:r>
              <a:rPr lang="el-GR" sz="2000" dirty="0" smtClean="0"/>
              <a:t> και</a:t>
            </a:r>
            <a:r>
              <a:rPr lang="en-US" sz="2000" dirty="0" smtClean="0"/>
              <a:t> Y</a:t>
            </a:r>
            <a:r>
              <a:rPr lang="en-US" sz="2000" baseline="30000" dirty="0" smtClean="0"/>
              <a:t>-</a:t>
            </a:r>
            <a:r>
              <a:rPr lang="el-GR" sz="2000" dirty="0" smtClean="0"/>
              <a:t>. Τα διατρητικά μέσα βρίσκονται πάντα σε ζεύγη (αριστερόστροφα – δεξιόστροφα).</a:t>
            </a:r>
          </a:p>
        </p:txBody>
      </p:sp>
      <p:pic>
        <p:nvPicPr>
          <p:cNvPr id="48130" name="Picture 2" descr="Αποτέλεσμα εικόνας για cnc wood drilling"/>
          <p:cNvPicPr>
            <a:picLocks noChangeAspect="1" noChangeArrowheads="1"/>
          </p:cNvPicPr>
          <p:nvPr/>
        </p:nvPicPr>
        <p:blipFill>
          <a:blip r:embed="rId4" cstate="print"/>
          <a:srcRect l="4459" t="3582" r="4041" b="8683"/>
          <a:stretch>
            <a:fillRect/>
          </a:stretch>
        </p:blipFill>
        <p:spPr bwMode="auto">
          <a:xfrm>
            <a:off x="1378424" y="2879678"/>
            <a:ext cx="4292361" cy="2975211"/>
          </a:xfrm>
          <a:prstGeom prst="rect">
            <a:avLst/>
          </a:prstGeom>
          <a:noFill/>
          <a:ln>
            <a:solidFill>
              <a:schemeClr val="tx1"/>
            </a:solidFill>
          </a:ln>
        </p:spPr>
      </p:pic>
      <p:sp>
        <p:nvSpPr>
          <p:cNvPr id="10" name="9 - Ορθογώνιο"/>
          <p:cNvSpPr/>
          <p:nvPr/>
        </p:nvSpPr>
        <p:spPr>
          <a:xfrm>
            <a:off x="1255344" y="5810113"/>
            <a:ext cx="2444515" cy="307777"/>
          </a:xfrm>
          <a:prstGeom prst="rect">
            <a:avLst/>
          </a:prstGeom>
        </p:spPr>
        <p:txBody>
          <a:bodyPr wrap="none">
            <a:spAutoFit/>
          </a:bodyPr>
          <a:lstStyle/>
          <a:p>
            <a:r>
              <a:rPr lang="el-GR" sz="1400" dirty="0" smtClean="0"/>
              <a:t>ΠΗΓΗ: </a:t>
            </a:r>
            <a:r>
              <a:rPr lang="en-US" sz="1400" dirty="0" smtClean="0"/>
              <a:t>http://www.tupcnc.com</a:t>
            </a:r>
            <a:endParaRPr lang="el-GR" sz="1400" dirty="0"/>
          </a:p>
        </p:txBody>
      </p:sp>
      <p:sp>
        <p:nvSpPr>
          <p:cNvPr id="11" name="Rectangle 35"/>
          <p:cNvSpPr>
            <a:spLocks noChangeArrowheads="1"/>
          </p:cNvSpPr>
          <p:nvPr/>
        </p:nvSpPr>
        <p:spPr bwMode="auto">
          <a:xfrm>
            <a:off x="1542198" y="6271147"/>
            <a:ext cx="790205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Τρυπάνια κέντρου </a:t>
            </a:r>
            <a:r>
              <a:rPr lang="el-GR" sz="2000" dirty="0" smtClean="0">
                <a:ea typeface="Times New Roman" pitchFamily="18" charset="0"/>
                <a:cs typeface="Arial" pitchFamily="34" charset="0"/>
              </a:rPr>
              <a:t>εργασίας</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cstate="print"/>
          <a:srcRect l="18694" t="19030" r="20634" b="19123"/>
          <a:stretch>
            <a:fillRect/>
          </a:stretch>
        </p:blipFill>
        <p:spPr bwMode="auto">
          <a:xfrm>
            <a:off x="4067033" y="2524837"/>
            <a:ext cx="4162567" cy="3394565"/>
          </a:xfrm>
          <a:prstGeom prst="rect">
            <a:avLst/>
          </a:prstGeom>
          <a:noFill/>
          <a:ln w="9525">
            <a:noFill/>
            <a:miter lim="800000"/>
            <a:headEnd/>
            <a:tailEnd/>
          </a:ln>
          <a:effectLst/>
        </p:spPr>
      </p:pic>
      <p:sp>
        <p:nvSpPr>
          <p:cNvPr id="3"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4" name="3 - Ορθογώνιο"/>
          <p:cNvSpPr/>
          <p:nvPr/>
        </p:nvSpPr>
        <p:spPr>
          <a:xfrm>
            <a:off x="4712327" y="863568"/>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cxnSp>
        <p:nvCxnSpPr>
          <p:cNvPr id="5"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6" name="5 - Ορθογώνιο"/>
          <p:cNvSpPr/>
          <p:nvPr/>
        </p:nvSpPr>
        <p:spPr>
          <a:xfrm>
            <a:off x="395784" y="1568694"/>
            <a:ext cx="11286700" cy="707886"/>
          </a:xfrm>
          <a:prstGeom prst="rect">
            <a:avLst/>
          </a:prstGeom>
        </p:spPr>
        <p:txBody>
          <a:bodyPr wrap="square">
            <a:spAutoFit/>
          </a:bodyPr>
          <a:lstStyle/>
          <a:p>
            <a:pPr algn="just"/>
            <a:r>
              <a:rPr lang="el-GR" sz="2000" dirty="0" smtClean="0"/>
              <a:t>Τα κέντρα εργασίας μπορούν να εφοδιαστούν και με ειδικό γκρουπ για αυτόματες συγκολλήσεις ταινιών περιθωρίου σε </a:t>
            </a:r>
            <a:r>
              <a:rPr lang="el-GR" sz="2000" dirty="0" err="1" smtClean="0"/>
              <a:t>ξυλοπλάκες</a:t>
            </a:r>
            <a:r>
              <a:rPr lang="el-GR" sz="2000" dirty="0" smtClean="0"/>
              <a:t>.</a:t>
            </a:r>
          </a:p>
        </p:txBody>
      </p:sp>
      <p:sp>
        <p:nvSpPr>
          <p:cNvPr id="7" name="6 - Ορθογώνιο"/>
          <p:cNvSpPr/>
          <p:nvPr/>
        </p:nvSpPr>
        <p:spPr>
          <a:xfrm>
            <a:off x="4068974" y="5932944"/>
            <a:ext cx="3474093" cy="307777"/>
          </a:xfrm>
          <a:prstGeom prst="rect">
            <a:avLst/>
          </a:prstGeom>
        </p:spPr>
        <p:txBody>
          <a:bodyPr wrap="none">
            <a:spAutoFit/>
          </a:bodyPr>
          <a:lstStyle/>
          <a:p>
            <a:r>
              <a:rPr lang="el-GR" sz="1400" dirty="0" smtClean="0"/>
              <a:t>ΠΗΓΗ: </a:t>
            </a:r>
            <a:r>
              <a:rPr lang="en-US" sz="1400" dirty="0" smtClean="0"/>
              <a:t>http://homaggroupwebapp.homag.de</a:t>
            </a:r>
            <a:endParaRPr lang="el-GR" sz="1400" dirty="0"/>
          </a:p>
        </p:txBody>
      </p:sp>
      <p:sp>
        <p:nvSpPr>
          <p:cNvPr id="8" name="Rectangle 35"/>
          <p:cNvSpPr>
            <a:spLocks noChangeArrowheads="1"/>
          </p:cNvSpPr>
          <p:nvPr/>
        </p:nvSpPr>
        <p:spPr bwMode="auto">
          <a:xfrm>
            <a:off x="2142699" y="6264323"/>
            <a:ext cx="790205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Γκρουπ συγκόλλησης ταινιών περιθωρίου σε κέντρο </a:t>
            </a:r>
            <a:r>
              <a:rPr lang="el-GR" sz="2000" dirty="0" smtClean="0">
                <a:ea typeface="Times New Roman" pitchFamily="18" charset="0"/>
                <a:cs typeface="Arial" pitchFamily="34" charset="0"/>
              </a:rPr>
              <a:t>εργασίας</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cxnSp>
        <p:nvCxnSpPr>
          <p:cNvPr id="4"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14337" name="Rectangle 1"/>
          <p:cNvSpPr>
            <a:spLocks noChangeArrowheads="1"/>
          </p:cNvSpPr>
          <p:nvPr/>
        </p:nvSpPr>
        <p:spPr bwMode="auto">
          <a:xfrm>
            <a:off x="573207" y="1689361"/>
            <a:ext cx="4135271"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l-GR" sz="2000" dirty="0" smtClean="0"/>
              <a:t>Με τον όρο </a:t>
            </a:r>
            <a:r>
              <a:rPr lang="el-GR" sz="2000" b="1" dirty="0" smtClean="0"/>
              <a:t>μηχανές </a:t>
            </a:r>
            <a:r>
              <a:rPr lang="en-US" sz="2000" b="1" dirty="0" smtClean="0"/>
              <a:t>CNC</a:t>
            </a:r>
            <a:r>
              <a:rPr lang="el-GR" sz="2000" b="1" dirty="0" smtClean="0"/>
              <a:t> </a:t>
            </a:r>
            <a:r>
              <a:rPr lang="el-GR" sz="2000" dirty="0" smtClean="0"/>
              <a:t>(</a:t>
            </a:r>
            <a:r>
              <a:rPr lang="en-US" sz="2000" i="1" dirty="0" smtClean="0"/>
              <a:t>Computer Numerical Control</a:t>
            </a:r>
            <a:r>
              <a:rPr lang="en-US" sz="2000" dirty="0" smtClean="0"/>
              <a:t> – </a:t>
            </a:r>
            <a:r>
              <a:rPr lang="el-GR" sz="2000" dirty="0" smtClean="0"/>
              <a:t>αριθμητικός έλεγχος μέσω υπολογιστή) εννοούμε τις μηχανές που καθοδηγούνται από έναν Η/Υ. Η μηχανή για να πραγματοποιήσει διάφορες κινήσεις (δηλ. κατεργασίες) παίρνει συνεχώς εντολές από τον Η/Υ, στον οποίο έχουμε προδιαγράψει με σειρά (βάσει προγράμματος που έχουμε φορτώσει ως αρχείο), όλες τις κινήσεις της.</a:t>
            </a:r>
          </a:p>
          <a:p>
            <a:pPr algn="just" fontAlgn="base">
              <a:spcBef>
                <a:spcPct val="0"/>
              </a:spcBef>
              <a:spcAft>
                <a:spcPct val="0"/>
              </a:spcAft>
            </a:pPr>
            <a:endParaRPr lang="el-GR" sz="2000" dirty="0" smtClean="0"/>
          </a:p>
        </p:txBody>
      </p:sp>
      <p:pic>
        <p:nvPicPr>
          <p:cNvPr id="14343" name="Picture 7" descr="Αποτέλεσμα εικόνας για wood cnc homag"/>
          <p:cNvPicPr>
            <a:picLocks noChangeAspect="1" noChangeArrowheads="1"/>
          </p:cNvPicPr>
          <p:nvPr/>
        </p:nvPicPr>
        <p:blipFill>
          <a:blip r:embed="rId3" cstate="print"/>
          <a:srcRect/>
          <a:stretch>
            <a:fillRect/>
          </a:stretch>
        </p:blipFill>
        <p:spPr bwMode="auto">
          <a:xfrm>
            <a:off x="5404512" y="1903885"/>
            <a:ext cx="6069533" cy="4060187"/>
          </a:xfrm>
          <a:prstGeom prst="rect">
            <a:avLst/>
          </a:prstGeom>
          <a:noFill/>
        </p:spPr>
      </p:pic>
      <p:sp>
        <p:nvSpPr>
          <p:cNvPr id="19" name="18 - Ορθογώνιο"/>
          <p:cNvSpPr/>
          <p:nvPr/>
        </p:nvSpPr>
        <p:spPr>
          <a:xfrm>
            <a:off x="5977721" y="6252812"/>
            <a:ext cx="5086360" cy="400110"/>
          </a:xfrm>
          <a:prstGeom prst="rect">
            <a:avLst/>
          </a:prstGeom>
        </p:spPr>
        <p:txBody>
          <a:bodyPr wrap="square">
            <a:spAutoFit/>
          </a:bodyPr>
          <a:lstStyle/>
          <a:p>
            <a:pPr algn="ctr"/>
            <a:r>
              <a:rPr lang="el-GR" sz="2000" dirty="0" smtClean="0"/>
              <a:t>Μηχανή </a:t>
            </a:r>
            <a:r>
              <a:rPr lang="en-US" sz="2000" dirty="0" smtClean="0"/>
              <a:t>CNC (</a:t>
            </a:r>
            <a:r>
              <a:rPr lang="el-GR" sz="2000" dirty="0" smtClean="0"/>
              <a:t>κέντρο εργασίας</a:t>
            </a:r>
            <a:r>
              <a:rPr lang="el-GR" sz="2000" dirty="0" smtClean="0"/>
              <a:t>)</a:t>
            </a:r>
            <a:endParaRPr lang="el-GR" sz="2000" dirty="0"/>
          </a:p>
        </p:txBody>
      </p:sp>
      <p:sp>
        <p:nvSpPr>
          <p:cNvPr id="20" name="19 - Ορθογώνιο"/>
          <p:cNvSpPr/>
          <p:nvPr/>
        </p:nvSpPr>
        <p:spPr>
          <a:xfrm>
            <a:off x="5411689" y="5932943"/>
            <a:ext cx="2890791" cy="307777"/>
          </a:xfrm>
          <a:prstGeom prst="rect">
            <a:avLst/>
          </a:prstGeom>
        </p:spPr>
        <p:txBody>
          <a:bodyPr wrap="none">
            <a:spAutoFit/>
          </a:bodyPr>
          <a:lstStyle/>
          <a:p>
            <a:r>
              <a:rPr lang="el-GR" sz="1400" dirty="0" smtClean="0"/>
              <a:t>ΠΗΓΗ: </a:t>
            </a:r>
            <a:r>
              <a:rPr lang="en-US" sz="1400" dirty="0" smtClean="0"/>
              <a:t>http://www.hoechsmann.com</a:t>
            </a:r>
            <a:endParaRPr lang="el-GR" sz="1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7" name="6 - Ορθογώνιο"/>
          <p:cNvSpPr/>
          <p:nvPr/>
        </p:nvSpPr>
        <p:spPr>
          <a:xfrm>
            <a:off x="4289246" y="904511"/>
            <a:ext cx="3645485" cy="461665"/>
          </a:xfrm>
          <a:prstGeom prst="rect">
            <a:avLst/>
          </a:prstGeom>
        </p:spPr>
        <p:txBody>
          <a:bodyPr wrap="none">
            <a:spAutoFit/>
          </a:bodyPr>
          <a:lstStyle/>
          <a:p>
            <a:pPr lvl="0" indent="114300" algn="just" fontAlgn="base">
              <a:spcBef>
                <a:spcPct val="0"/>
              </a:spcBef>
              <a:spcAft>
                <a:spcPct val="0"/>
              </a:spcAft>
            </a:pPr>
            <a:r>
              <a:rPr lang="el-GR" sz="2400" i="1" dirty="0" err="1" smtClean="0">
                <a:ea typeface="Times New Roman" pitchFamily="18" charset="0"/>
                <a:cs typeface="Arial" pitchFamily="34" charset="0"/>
              </a:rPr>
              <a:t>Τεμαχιστικές</a:t>
            </a:r>
            <a:r>
              <a:rPr lang="el-GR" sz="2400" i="1" dirty="0" smtClean="0">
                <a:ea typeface="Times New Roman" pitchFamily="18" charset="0"/>
                <a:cs typeface="Arial" pitchFamily="34" charset="0"/>
              </a:rPr>
              <a:t> </a:t>
            </a:r>
            <a:r>
              <a:rPr lang="el-GR" sz="2400" i="1" dirty="0" err="1" smtClean="0">
                <a:ea typeface="Times New Roman" pitchFamily="18" charset="0"/>
                <a:cs typeface="Arial" pitchFamily="34" charset="0"/>
              </a:rPr>
              <a:t>ξυλοπλακών</a:t>
            </a:r>
            <a:endParaRPr lang="el-GR" sz="2000" i="1" dirty="0" smtClean="0">
              <a:cs typeface="Arial" pitchFamily="34" charset="0"/>
            </a:endParaRPr>
          </a:p>
        </p:txBody>
      </p:sp>
      <p:cxnSp>
        <p:nvCxnSpPr>
          <p:cNvPr id="8"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9" name="8 - Ορθογώνιο"/>
          <p:cNvSpPr/>
          <p:nvPr/>
        </p:nvSpPr>
        <p:spPr>
          <a:xfrm>
            <a:off x="382136" y="1541398"/>
            <a:ext cx="11286700" cy="707886"/>
          </a:xfrm>
          <a:prstGeom prst="rect">
            <a:avLst/>
          </a:prstGeom>
        </p:spPr>
        <p:txBody>
          <a:bodyPr wrap="square">
            <a:spAutoFit/>
          </a:bodyPr>
          <a:lstStyle/>
          <a:p>
            <a:pPr algn="just"/>
            <a:r>
              <a:rPr lang="el-GR" sz="2000" dirty="0" smtClean="0"/>
              <a:t>Οι </a:t>
            </a:r>
            <a:r>
              <a:rPr lang="el-GR" sz="2000" dirty="0" err="1" smtClean="0"/>
              <a:t>τεμαχιστικές</a:t>
            </a:r>
            <a:r>
              <a:rPr lang="el-GR" sz="2000" dirty="0" smtClean="0"/>
              <a:t> </a:t>
            </a:r>
            <a:r>
              <a:rPr lang="el-GR" sz="2000" dirty="0" err="1" smtClean="0"/>
              <a:t>ξυλοπλακών</a:t>
            </a:r>
            <a:r>
              <a:rPr lang="el-GR" sz="2000" dirty="0" smtClean="0"/>
              <a:t> χρησιμοποιούνται για τη</a:t>
            </a:r>
            <a:r>
              <a:rPr lang="en-US" sz="2000" dirty="0" smtClean="0"/>
              <a:t> </a:t>
            </a:r>
            <a:r>
              <a:rPr lang="el-GR" sz="2000" dirty="0" smtClean="0"/>
              <a:t>μαζική κοπή </a:t>
            </a:r>
            <a:r>
              <a:rPr lang="el-GR" sz="2000" dirty="0" err="1" smtClean="0"/>
              <a:t>ξυλοπλακών</a:t>
            </a:r>
            <a:r>
              <a:rPr lang="el-GR" sz="2000" dirty="0" smtClean="0"/>
              <a:t>. Η κοπή πραγματοποιείται αυτόματα με βάση το επιθυμητό σχέδιο κοπής.</a:t>
            </a:r>
          </a:p>
        </p:txBody>
      </p:sp>
      <p:pic>
        <p:nvPicPr>
          <p:cNvPr id="47109" name="Picture 5" descr="Αποτέλεσμα εικόνας για holzma"/>
          <p:cNvPicPr>
            <a:picLocks noChangeAspect="1" noChangeArrowheads="1"/>
          </p:cNvPicPr>
          <p:nvPr/>
        </p:nvPicPr>
        <p:blipFill>
          <a:blip r:embed="rId3" cstate="print"/>
          <a:srcRect/>
          <a:stretch>
            <a:fillRect/>
          </a:stretch>
        </p:blipFill>
        <p:spPr bwMode="auto">
          <a:xfrm>
            <a:off x="2352866" y="2516804"/>
            <a:ext cx="6913964" cy="3445795"/>
          </a:xfrm>
          <a:prstGeom prst="rect">
            <a:avLst/>
          </a:prstGeom>
          <a:noFill/>
          <a:ln>
            <a:solidFill>
              <a:schemeClr val="tx1"/>
            </a:solidFill>
          </a:ln>
        </p:spPr>
      </p:pic>
      <p:sp>
        <p:nvSpPr>
          <p:cNvPr id="11" name="10 - Ορθογώνιο"/>
          <p:cNvSpPr/>
          <p:nvPr/>
        </p:nvSpPr>
        <p:spPr>
          <a:xfrm>
            <a:off x="2294765" y="5892001"/>
            <a:ext cx="1332416" cy="307777"/>
          </a:xfrm>
          <a:prstGeom prst="rect">
            <a:avLst/>
          </a:prstGeom>
        </p:spPr>
        <p:txBody>
          <a:bodyPr wrap="none">
            <a:spAutoFit/>
          </a:bodyPr>
          <a:lstStyle/>
          <a:p>
            <a:r>
              <a:rPr lang="el-GR" sz="1400" dirty="0" smtClean="0"/>
              <a:t>ΠΗΓΗ: </a:t>
            </a:r>
            <a:r>
              <a:rPr lang="en-US" sz="1400" dirty="0" smtClean="0"/>
              <a:t>HOLZMA</a:t>
            </a:r>
            <a:endParaRPr lang="el-GR" sz="1400" dirty="0"/>
          </a:p>
        </p:txBody>
      </p:sp>
      <p:sp>
        <p:nvSpPr>
          <p:cNvPr id="12" name="Rectangle 35"/>
          <p:cNvSpPr>
            <a:spLocks noChangeArrowheads="1"/>
          </p:cNvSpPr>
          <p:nvPr/>
        </p:nvSpPr>
        <p:spPr bwMode="auto">
          <a:xfrm>
            <a:off x="2142699" y="6264323"/>
            <a:ext cx="790205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err="1" smtClean="0">
                <a:ea typeface="Times New Roman" pitchFamily="18" charset="0"/>
                <a:cs typeface="Arial" pitchFamily="34" charset="0"/>
              </a:rPr>
              <a:t>Τεμαχιστική</a:t>
            </a:r>
            <a:r>
              <a:rPr lang="el-GR" sz="2000" dirty="0" smtClean="0">
                <a:ea typeface="Times New Roman" pitchFamily="18" charset="0"/>
                <a:cs typeface="Arial" pitchFamily="34" charset="0"/>
              </a:rPr>
              <a:t> </a:t>
            </a:r>
            <a:r>
              <a:rPr lang="el-GR" sz="2000" dirty="0" err="1" smtClean="0">
                <a:ea typeface="Times New Roman" pitchFamily="18" charset="0"/>
                <a:cs typeface="Arial" pitchFamily="34" charset="0"/>
              </a:rPr>
              <a:t>ξυλοπλακών</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3" cstate="print"/>
          <a:srcRect l="26306" t="21549" r="17276" b="24440"/>
          <a:stretch>
            <a:fillRect/>
          </a:stretch>
        </p:blipFill>
        <p:spPr bwMode="auto">
          <a:xfrm>
            <a:off x="3862317" y="2320118"/>
            <a:ext cx="4793548" cy="3671249"/>
          </a:xfrm>
          <a:prstGeom prst="rect">
            <a:avLst/>
          </a:prstGeom>
          <a:noFill/>
          <a:ln w="9525">
            <a:noFill/>
            <a:miter lim="800000"/>
            <a:headEnd/>
            <a:tailEnd/>
          </a:ln>
          <a:effectLst/>
        </p:spPr>
      </p:pic>
      <p:sp>
        <p:nvSpPr>
          <p:cNvPr id="4" name="3 - Ορθογώνιο"/>
          <p:cNvSpPr/>
          <p:nvPr/>
        </p:nvSpPr>
        <p:spPr>
          <a:xfrm>
            <a:off x="3889364" y="5946591"/>
            <a:ext cx="2739533" cy="307777"/>
          </a:xfrm>
          <a:prstGeom prst="rect">
            <a:avLst/>
          </a:prstGeom>
        </p:spPr>
        <p:txBody>
          <a:bodyPr wrap="none">
            <a:spAutoFit/>
          </a:bodyPr>
          <a:lstStyle/>
          <a:p>
            <a:r>
              <a:rPr lang="el-GR" sz="1400" dirty="0" smtClean="0"/>
              <a:t>ΠΗΓΗ: </a:t>
            </a:r>
            <a:r>
              <a:rPr lang="en-US" sz="1400" dirty="0" smtClean="0"/>
              <a:t>https://www.scmgroup.com</a:t>
            </a:r>
            <a:endParaRPr lang="el-GR" sz="1400" dirty="0"/>
          </a:p>
        </p:txBody>
      </p:sp>
      <p:sp>
        <p:nvSpPr>
          <p:cNvPr id="5"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6" name="5 - Ορθογώνιο"/>
          <p:cNvSpPr/>
          <p:nvPr/>
        </p:nvSpPr>
        <p:spPr>
          <a:xfrm>
            <a:off x="4289246" y="904511"/>
            <a:ext cx="3645485" cy="461665"/>
          </a:xfrm>
          <a:prstGeom prst="rect">
            <a:avLst/>
          </a:prstGeom>
        </p:spPr>
        <p:txBody>
          <a:bodyPr wrap="none">
            <a:spAutoFit/>
          </a:bodyPr>
          <a:lstStyle/>
          <a:p>
            <a:pPr lvl="0" indent="114300" algn="just" fontAlgn="base">
              <a:spcBef>
                <a:spcPct val="0"/>
              </a:spcBef>
              <a:spcAft>
                <a:spcPct val="0"/>
              </a:spcAft>
            </a:pPr>
            <a:r>
              <a:rPr lang="el-GR" sz="2400" i="1" dirty="0" err="1" smtClean="0">
                <a:ea typeface="Times New Roman" pitchFamily="18" charset="0"/>
                <a:cs typeface="Arial" pitchFamily="34" charset="0"/>
              </a:rPr>
              <a:t>Τεμαχιστικές</a:t>
            </a:r>
            <a:r>
              <a:rPr lang="el-GR" sz="2400" i="1" dirty="0" smtClean="0">
                <a:ea typeface="Times New Roman" pitchFamily="18" charset="0"/>
                <a:cs typeface="Arial" pitchFamily="34" charset="0"/>
              </a:rPr>
              <a:t> </a:t>
            </a:r>
            <a:r>
              <a:rPr lang="el-GR" sz="2400" i="1" dirty="0" err="1" smtClean="0">
                <a:ea typeface="Times New Roman" pitchFamily="18" charset="0"/>
                <a:cs typeface="Arial" pitchFamily="34" charset="0"/>
              </a:rPr>
              <a:t>ξυλοπλακών</a:t>
            </a:r>
            <a:endParaRPr lang="el-GR" sz="2000" i="1" dirty="0" smtClean="0">
              <a:cs typeface="Arial" pitchFamily="34" charset="0"/>
            </a:endParaRPr>
          </a:p>
        </p:txBody>
      </p:sp>
      <p:cxnSp>
        <p:nvCxnSpPr>
          <p:cNvPr id="7"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8" name="7 - Ορθογώνιο"/>
          <p:cNvSpPr/>
          <p:nvPr/>
        </p:nvSpPr>
        <p:spPr>
          <a:xfrm>
            <a:off x="395784" y="1568694"/>
            <a:ext cx="11286700" cy="707886"/>
          </a:xfrm>
          <a:prstGeom prst="rect">
            <a:avLst/>
          </a:prstGeom>
        </p:spPr>
        <p:txBody>
          <a:bodyPr wrap="square">
            <a:spAutoFit/>
          </a:bodyPr>
          <a:lstStyle/>
          <a:p>
            <a:pPr algn="just"/>
            <a:r>
              <a:rPr lang="el-GR" sz="2000" dirty="0" smtClean="0"/>
              <a:t>Το σχέδιο κοπής σχεδιάζεται στον Η/Υ του μηχανήματος και με βάση αυτό, πραγματοποιούνται οι κοπές των </a:t>
            </a:r>
            <a:r>
              <a:rPr lang="el-GR" sz="2000" dirty="0" err="1" smtClean="0"/>
              <a:t>ξυλοπλακών</a:t>
            </a:r>
            <a:r>
              <a:rPr lang="el-GR" sz="2000" dirty="0" smtClean="0"/>
              <a:t>.</a:t>
            </a:r>
          </a:p>
        </p:txBody>
      </p:sp>
      <p:sp>
        <p:nvSpPr>
          <p:cNvPr id="9" name="Rectangle 35"/>
          <p:cNvSpPr>
            <a:spLocks noChangeArrowheads="1"/>
          </p:cNvSpPr>
          <p:nvPr/>
        </p:nvSpPr>
        <p:spPr bwMode="auto">
          <a:xfrm>
            <a:off x="2142699" y="6264323"/>
            <a:ext cx="790205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Σχέδιο κοπής </a:t>
            </a:r>
            <a:r>
              <a:rPr lang="el-GR" sz="2000" dirty="0" err="1" smtClean="0">
                <a:ea typeface="Times New Roman" pitchFamily="18" charset="0"/>
                <a:cs typeface="Arial" pitchFamily="34" charset="0"/>
              </a:rPr>
              <a:t>ξυλοπλάκας</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3" name="2 - Ορθογώνιο"/>
          <p:cNvSpPr/>
          <p:nvPr/>
        </p:nvSpPr>
        <p:spPr>
          <a:xfrm>
            <a:off x="4289246" y="904511"/>
            <a:ext cx="3645485" cy="461665"/>
          </a:xfrm>
          <a:prstGeom prst="rect">
            <a:avLst/>
          </a:prstGeom>
        </p:spPr>
        <p:txBody>
          <a:bodyPr wrap="none">
            <a:spAutoFit/>
          </a:bodyPr>
          <a:lstStyle/>
          <a:p>
            <a:pPr lvl="0" indent="114300" algn="just" fontAlgn="base">
              <a:spcBef>
                <a:spcPct val="0"/>
              </a:spcBef>
              <a:spcAft>
                <a:spcPct val="0"/>
              </a:spcAft>
            </a:pPr>
            <a:r>
              <a:rPr lang="el-GR" sz="2400" i="1" dirty="0" err="1" smtClean="0">
                <a:ea typeface="Times New Roman" pitchFamily="18" charset="0"/>
                <a:cs typeface="Arial" pitchFamily="34" charset="0"/>
              </a:rPr>
              <a:t>Τεμαχιστικές</a:t>
            </a:r>
            <a:r>
              <a:rPr lang="el-GR" sz="2400" i="1" dirty="0" smtClean="0">
                <a:ea typeface="Times New Roman" pitchFamily="18" charset="0"/>
                <a:cs typeface="Arial" pitchFamily="34" charset="0"/>
              </a:rPr>
              <a:t> </a:t>
            </a:r>
            <a:r>
              <a:rPr lang="el-GR" sz="2400" i="1" dirty="0" err="1" smtClean="0">
                <a:ea typeface="Times New Roman" pitchFamily="18" charset="0"/>
                <a:cs typeface="Arial" pitchFamily="34" charset="0"/>
              </a:rPr>
              <a:t>ξυλοπλακών</a:t>
            </a:r>
            <a:endParaRPr lang="el-GR" sz="2000" i="1" dirty="0" smtClean="0">
              <a:cs typeface="Arial" pitchFamily="34" charset="0"/>
            </a:endParaRPr>
          </a:p>
        </p:txBody>
      </p:sp>
      <p:cxnSp>
        <p:nvCxnSpPr>
          <p:cNvPr id="4"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pic>
        <p:nvPicPr>
          <p:cNvPr id="5" name="Picture 5"/>
          <p:cNvPicPr>
            <a:picLocks noChangeAspect="1" noChangeArrowheads="1"/>
          </p:cNvPicPr>
          <p:nvPr/>
        </p:nvPicPr>
        <p:blipFill>
          <a:blip r:embed="rId3" cstate="print"/>
          <a:srcRect l="23731" t="33174" r="43134" b="47236"/>
          <a:stretch>
            <a:fillRect/>
          </a:stretch>
        </p:blipFill>
        <p:spPr bwMode="auto">
          <a:xfrm>
            <a:off x="6237026" y="3712190"/>
            <a:ext cx="4408228" cy="2084972"/>
          </a:xfrm>
          <a:prstGeom prst="rect">
            <a:avLst/>
          </a:prstGeom>
          <a:noFill/>
          <a:ln w="9525">
            <a:solidFill>
              <a:schemeClr val="tx1"/>
            </a:solidFill>
            <a:miter lim="800000"/>
            <a:headEnd/>
            <a:tailEnd/>
          </a:ln>
          <a:effectLst/>
        </p:spPr>
      </p:pic>
      <p:pic>
        <p:nvPicPr>
          <p:cNvPr id="6" name="Εικόνα 62" descr="70102543[1]"/>
          <p:cNvPicPr>
            <a:picLocks noChangeAspect="1" noChangeArrowheads="1"/>
          </p:cNvPicPr>
          <p:nvPr/>
        </p:nvPicPr>
        <p:blipFill>
          <a:blip r:embed="rId4" cstate="print"/>
          <a:srcRect/>
          <a:stretch>
            <a:fillRect/>
          </a:stretch>
        </p:blipFill>
        <p:spPr bwMode="auto">
          <a:xfrm>
            <a:off x="1917038" y="2912368"/>
            <a:ext cx="3432885" cy="2830299"/>
          </a:xfrm>
          <a:prstGeom prst="rect">
            <a:avLst/>
          </a:prstGeom>
          <a:noFill/>
          <a:ln w="9525">
            <a:solidFill>
              <a:schemeClr val="tx1"/>
            </a:solidFill>
            <a:miter lim="800000"/>
            <a:headEnd/>
            <a:tailEnd/>
          </a:ln>
        </p:spPr>
      </p:pic>
      <p:sp>
        <p:nvSpPr>
          <p:cNvPr id="7" name="6 - Ορθογώνιο"/>
          <p:cNvSpPr/>
          <p:nvPr/>
        </p:nvSpPr>
        <p:spPr>
          <a:xfrm>
            <a:off x="6152455" y="5769171"/>
            <a:ext cx="2674386" cy="307777"/>
          </a:xfrm>
          <a:prstGeom prst="rect">
            <a:avLst/>
          </a:prstGeom>
        </p:spPr>
        <p:txBody>
          <a:bodyPr wrap="none">
            <a:spAutoFit/>
          </a:bodyPr>
          <a:lstStyle/>
          <a:p>
            <a:r>
              <a:rPr lang="el-GR" sz="1400" dirty="0" smtClean="0"/>
              <a:t>ΠΗΓΗ: </a:t>
            </a:r>
            <a:r>
              <a:rPr lang="en-US" sz="1400" dirty="0" smtClean="0"/>
              <a:t>http://www.biessecdn.com</a:t>
            </a:r>
            <a:endParaRPr lang="el-GR" sz="1400" dirty="0"/>
          </a:p>
        </p:txBody>
      </p:sp>
      <p:sp>
        <p:nvSpPr>
          <p:cNvPr id="8" name="7 - Ορθογώνιο"/>
          <p:cNvSpPr/>
          <p:nvPr/>
        </p:nvSpPr>
        <p:spPr>
          <a:xfrm>
            <a:off x="395784" y="1568694"/>
            <a:ext cx="11286700" cy="1015663"/>
          </a:xfrm>
          <a:prstGeom prst="rect">
            <a:avLst/>
          </a:prstGeom>
        </p:spPr>
        <p:txBody>
          <a:bodyPr wrap="square">
            <a:spAutoFit/>
          </a:bodyPr>
          <a:lstStyle/>
          <a:p>
            <a:pPr algn="just"/>
            <a:r>
              <a:rPr lang="el-GR" sz="2000" dirty="0" smtClean="0"/>
              <a:t>Οι </a:t>
            </a:r>
            <a:r>
              <a:rPr lang="el-GR" sz="2000" dirty="0" err="1" smtClean="0"/>
              <a:t>τεμαχιστικές</a:t>
            </a:r>
            <a:r>
              <a:rPr lang="el-GR" sz="2000" dirty="0" smtClean="0"/>
              <a:t> </a:t>
            </a:r>
            <a:r>
              <a:rPr lang="el-GR" sz="2000" dirty="0" err="1" smtClean="0"/>
              <a:t>ξυλοπλακών</a:t>
            </a:r>
            <a:r>
              <a:rPr lang="el-GR" sz="2000" dirty="0" smtClean="0"/>
              <a:t> διαθέτουν κυρίως δίσκο και δίσκο </a:t>
            </a:r>
            <a:r>
              <a:rPr lang="el-GR" sz="2000" dirty="0" err="1" smtClean="0"/>
              <a:t>πρόκοψης</a:t>
            </a:r>
            <a:r>
              <a:rPr lang="el-GR" sz="2000" dirty="0" smtClean="0"/>
              <a:t>. Οι δίσκοι βρίσκονται σε ειδικό </a:t>
            </a:r>
            <a:r>
              <a:rPr lang="en-US" sz="2000" dirty="0" smtClean="0"/>
              <a:t>“</a:t>
            </a:r>
            <a:r>
              <a:rPr lang="el-GR" sz="2000" dirty="0" smtClean="0"/>
              <a:t>βαγονέτο</a:t>
            </a:r>
            <a:r>
              <a:rPr lang="en-US" sz="2000" dirty="0" smtClean="0"/>
              <a:t>”</a:t>
            </a:r>
            <a:r>
              <a:rPr lang="el-GR" sz="2000" dirty="0" smtClean="0"/>
              <a:t> </a:t>
            </a:r>
            <a:r>
              <a:rPr lang="el-GR" sz="2000" dirty="0" smtClean="0"/>
              <a:t>και κόβουν κατά μήκος τις </a:t>
            </a:r>
            <a:r>
              <a:rPr lang="el-GR" sz="2000" dirty="0" err="1" smtClean="0"/>
              <a:t>ξυλοπλάκες</a:t>
            </a:r>
            <a:r>
              <a:rPr lang="el-GR" sz="2000" dirty="0" smtClean="0"/>
              <a:t> όταν πάρουν εντολή από τον Η/Υ. Οι </a:t>
            </a:r>
            <a:r>
              <a:rPr lang="el-GR" sz="2000" dirty="0" err="1" smtClean="0"/>
              <a:t>τεμαχιστικές</a:t>
            </a:r>
            <a:r>
              <a:rPr lang="el-GR" sz="2000" dirty="0" smtClean="0"/>
              <a:t> </a:t>
            </a:r>
            <a:r>
              <a:rPr lang="el-GR" sz="2000" dirty="0" err="1" smtClean="0"/>
              <a:t>ξυλοπλακών</a:t>
            </a:r>
            <a:r>
              <a:rPr lang="el-GR" sz="2000" dirty="0" smtClean="0"/>
              <a:t> κόβουν πολλές </a:t>
            </a:r>
            <a:r>
              <a:rPr lang="el-GR" sz="2000" dirty="0" err="1" smtClean="0"/>
              <a:t>ξυλοπλάκες</a:t>
            </a:r>
            <a:r>
              <a:rPr lang="el-GR" sz="2000" dirty="0" smtClean="0"/>
              <a:t> μαζί.</a:t>
            </a:r>
          </a:p>
        </p:txBody>
      </p:sp>
      <p:sp>
        <p:nvSpPr>
          <p:cNvPr id="9" name="8 - Ορθογώνιο"/>
          <p:cNvSpPr/>
          <p:nvPr/>
        </p:nvSpPr>
        <p:spPr>
          <a:xfrm>
            <a:off x="1894353" y="5769171"/>
            <a:ext cx="1332416" cy="307777"/>
          </a:xfrm>
          <a:prstGeom prst="rect">
            <a:avLst/>
          </a:prstGeom>
        </p:spPr>
        <p:txBody>
          <a:bodyPr wrap="none">
            <a:spAutoFit/>
          </a:bodyPr>
          <a:lstStyle/>
          <a:p>
            <a:r>
              <a:rPr lang="el-GR" sz="1400" dirty="0" smtClean="0"/>
              <a:t>ΠΗΓΗ: </a:t>
            </a:r>
            <a:r>
              <a:rPr lang="en-US" sz="1400" dirty="0" smtClean="0"/>
              <a:t>HOLZMA</a:t>
            </a:r>
            <a:endParaRPr lang="el-GR" sz="1400" dirty="0"/>
          </a:p>
        </p:txBody>
      </p:sp>
      <p:sp>
        <p:nvSpPr>
          <p:cNvPr id="10" name="Rectangle 35"/>
          <p:cNvSpPr>
            <a:spLocks noChangeArrowheads="1"/>
          </p:cNvSpPr>
          <p:nvPr/>
        </p:nvSpPr>
        <p:spPr bwMode="auto">
          <a:xfrm>
            <a:off x="1542197" y="6175612"/>
            <a:ext cx="4053385"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Δίσκοι κύριας κοπής και </a:t>
            </a:r>
            <a:r>
              <a:rPr lang="el-GR" sz="2000" dirty="0" err="1" smtClean="0">
                <a:ea typeface="Times New Roman" pitchFamily="18" charset="0"/>
                <a:cs typeface="Arial" pitchFamily="34" charset="0"/>
              </a:rPr>
              <a:t>πρόκοψης</a:t>
            </a:r>
            <a:endParaRPr kumimoji="0" lang="el-GR" sz="3200" b="0" u="none" strike="noStrike" cap="none" normalizeH="0" baseline="0" dirty="0" smtClean="0">
              <a:ln>
                <a:noFill/>
              </a:ln>
              <a:solidFill>
                <a:schemeClr val="tx1"/>
              </a:solidFill>
              <a:effectLst/>
              <a:cs typeface="Arial" pitchFamily="34" charset="0"/>
            </a:endParaRPr>
          </a:p>
        </p:txBody>
      </p:sp>
      <p:sp>
        <p:nvSpPr>
          <p:cNvPr id="11" name="Rectangle 35"/>
          <p:cNvSpPr>
            <a:spLocks noChangeArrowheads="1"/>
          </p:cNvSpPr>
          <p:nvPr/>
        </p:nvSpPr>
        <p:spPr bwMode="auto">
          <a:xfrm>
            <a:off x="6332561" y="6121021"/>
            <a:ext cx="4053385"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Μετακίνηση δίσκου κοπή για </a:t>
            </a:r>
            <a:r>
              <a:rPr lang="el-GR" sz="2000" dirty="0" smtClean="0">
                <a:ea typeface="Times New Roman" pitchFamily="18" charset="0"/>
                <a:cs typeface="Arial" pitchFamily="34" charset="0"/>
              </a:rPr>
              <a:t>κοπή</a:t>
            </a:r>
            <a:endParaRPr kumimoji="0" lang="el-GR" sz="3200" b="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0"/>
          <p:cNvSpPr txBox="1"/>
          <p:nvPr/>
        </p:nvSpPr>
        <p:spPr>
          <a:xfrm>
            <a:off x="2541320" y="211623"/>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sp>
        <p:nvSpPr>
          <p:cNvPr id="3" name="2 - Ορθογώνιο"/>
          <p:cNvSpPr/>
          <p:nvPr/>
        </p:nvSpPr>
        <p:spPr>
          <a:xfrm>
            <a:off x="4289246" y="904511"/>
            <a:ext cx="3645485" cy="461665"/>
          </a:xfrm>
          <a:prstGeom prst="rect">
            <a:avLst/>
          </a:prstGeom>
        </p:spPr>
        <p:txBody>
          <a:bodyPr wrap="none">
            <a:spAutoFit/>
          </a:bodyPr>
          <a:lstStyle/>
          <a:p>
            <a:pPr lvl="0" indent="114300" algn="just" fontAlgn="base">
              <a:spcBef>
                <a:spcPct val="0"/>
              </a:spcBef>
              <a:spcAft>
                <a:spcPct val="0"/>
              </a:spcAft>
            </a:pPr>
            <a:r>
              <a:rPr lang="el-GR" sz="2400" i="1" dirty="0" err="1" smtClean="0">
                <a:ea typeface="Times New Roman" pitchFamily="18" charset="0"/>
                <a:cs typeface="Arial" pitchFamily="34" charset="0"/>
              </a:rPr>
              <a:t>Τεμαχιστικές</a:t>
            </a:r>
            <a:r>
              <a:rPr lang="el-GR" sz="2400" i="1" dirty="0" smtClean="0">
                <a:ea typeface="Times New Roman" pitchFamily="18" charset="0"/>
                <a:cs typeface="Arial" pitchFamily="34" charset="0"/>
              </a:rPr>
              <a:t> </a:t>
            </a:r>
            <a:r>
              <a:rPr lang="el-GR" sz="2400" i="1" dirty="0" err="1" smtClean="0">
                <a:ea typeface="Times New Roman" pitchFamily="18" charset="0"/>
                <a:cs typeface="Arial" pitchFamily="34" charset="0"/>
              </a:rPr>
              <a:t>ξυλοπλακών</a:t>
            </a:r>
            <a:endParaRPr lang="el-GR" sz="2000" i="1" dirty="0" smtClean="0">
              <a:cs typeface="Arial" pitchFamily="34" charset="0"/>
            </a:endParaRPr>
          </a:p>
        </p:txBody>
      </p:sp>
      <p:cxnSp>
        <p:nvCxnSpPr>
          <p:cNvPr id="4" name="Straight Connector 65"/>
          <p:cNvCxnSpPr/>
          <p:nvPr/>
        </p:nvCxnSpPr>
        <p:spPr>
          <a:xfrm flipV="1">
            <a:off x="2873829" y="800965"/>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5" name="4 - Ορθογώνιο"/>
          <p:cNvSpPr/>
          <p:nvPr/>
        </p:nvSpPr>
        <p:spPr>
          <a:xfrm>
            <a:off x="395784" y="1568694"/>
            <a:ext cx="11286700" cy="1323439"/>
          </a:xfrm>
          <a:prstGeom prst="rect">
            <a:avLst/>
          </a:prstGeom>
        </p:spPr>
        <p:txBody>
          <a:bodyPr wrap="square">
            <a:spAutoFit/>
          </a:bodyPr>
          <a:lstStyle/>
          <a:p>
            <a:pPr algn="just"/>
            <a:r>
              <a:rPr lang="el-GR" sz="2000" dirty="0" smtClean="0"/>
              <a:t>Οι </a:t>
            </a:r>
            <a:r>
              <a:rPr lang="el-GR" sz="2000" dirty="0" err="1" smtClean="0"/>
              <a:t>ξυλοπλάκες</a:t>
            </a:r>
            <a:r>
              <a:rPr lang="el-GR" sz="2000" dirty="0" smtClean="0"/>
              <a:t> βρίσκονται στο πίσω μέρος της μηχανής και με ειδικό </a:t>
            </a:r>
            <a:r>
              <a:rPr lang="el-GR" sz="2000" dirty="0" err="1" smtClean="0"/>
              <a:t>συγκρατητή</a:t>
            </a:r>
            <a:r>
              <a:rPr lang="el-GR" sz="2000" dirty="0" smtClean="0"/>
              <a:t> (</a:t>
            </a:r>
            <a:r>
              <a:rPr lang="el-GR" sz="2000" dirty="0" err="1" smtClean="0"/>
              <a:t>κλεμοφόρο</a:t>
            </a:r>
            <a:r>
              <a:rPr lang="el-GR" sz="2000" dirty="0" smtClean="0"/>
              <a:t>) προωθούνται για κοπή προς το μπροστινό μέρος της μηχανής. Σταθεροποιούνται με πιεστικό οδηγό και κόβονται με τους δίσκους (κύριο και </a:t>
            </a:r>
            <a:r>
              <a:rPr lang="el-GR" sz="2000" dirty="0" err="1" smtClean="0"/>
              <a:t>πρόκοψης</a:t>
            </a:r>
            <a:r>
              <a:rPr lang="el-GR" sz="2000" dirty="0" smtClean="0"/>
              <a:t>). Τα έτοιμα κομμάτια προωθούνται προς την έξοδο, όπου και τα παραλαμβάνει ο χειριστής.</a:t>
            </a:r>
          </a:p>
        </p:txBody>
      </p:sp>
      <p:pic>
        <p:nvPicPr>
          <p:cNvPr id="6" name="Picture 2"/>
          <p:cNvPicPr>
            <a:picLocks noChangeAspect="1" noChangeArrowheads="1"/>
          </p:cNvPicPr>
          <p:nvPr/>
        </p:nvPicPr>
        <p:blipFill>
          <a:blip r:embed="rId3" cstate="print"/>
          <a:srcRect l="23731" t="44496" r="42463" b="35215"/>
          <a:stretch>
            <a:fillRect/>
          </a:stretch>
        </p:blipFill>
        <p:spPr bwMode="auto">
          <a:xfrm>
            <a:off x="736979" y="3614623"/>
            <a:ext cx="3248167" cy="1912720"/>
          </a:xfrm>
          <a:prstGeom prst="rect">
            <a:avLst/>
          </a:prstGeom>
          <a:noFill/>
          <a:ln w="9525">
            <a:noFill/>
            <a:miter lim="800000"/>
            <a:headEnd/>
            <a:tailEnd/>
          </a:ln>
          <a:effectLst/>
        </p:spPr>
      </p:pic>
      <p:sp>
        <p:nvSpPr>
          <p:cNvPr id="7" name="6 - Ορθογώνιο"/>
          <p:cNvSpPr/>
          <p:nvPr/>
        </p:nvSpPr>
        <p:spPr>
          <a:xfrm>
            <a:off x="652407" y="5455271"/>
            <a:ext cx="2674386" cy="307777"/>
          </a:xfrm>
          <a:prstGeom prst="rect">
            <a:avLst/>
          </a:prstGeom>
        </p:spPr>
        <p:txBody>
          <a:bodyPr wrap="none">
            <a:spAutoFit/>
          </a:bodyPr>
          <a:lstStyle/>
          <a:p>
            <a:r>
              <a:rPr lang="el-GR" sz="1400" dirty="0" smtClean="0"/>
              <a:t>ΠΗΓΗ: </a:t>
            </a:r>
            <a:r>
              <a:rPr lang="en-US" sz="1400" dirty="0" smtClean="0"/>
              <a:t>http://www.biessecdn.com</a:t>
            </a:r>
            <a:endParaRPr lang="el-GR" sz="1400" dirty="0"/>
          </a:p>
        </p:txBody>
      </p:sp>
      <p:pic>
        <p:nvPicPr>
          <p:cNvPr id="8" name="Picture 3"/>
          <p:cNvPicPr>
            <a:picLocks noChangeAspect="1" noChangeArrowheads="1"/>
          </p:cNvPicPr>
          <p:nvPr/>
        </p:nvPicPr>
        <p:blipFill>
          <a:blip r:embed="rId4" cstate="print"/>
          <a:srcRect l="23619" t="38351" r="42575" b="41640"/>
          <a:stretch>
            <a:fillRect/>
          </a:stretch>
        </p:blipFill>
        <p:spPr bwMode="auto">
          <a:xfrm>
            <a:off x="4271751" y="3616656"/>
            <a:ext cx="2988858" cy="1910687"/>
          </a:xfrm>
          <a:prstGeom prst="rect">
            <a:avLst/>
          </a:prstGeom>
          <a:noFill/>
          <a:ln w="9525">
            <a:noFill/>
            <a:miter lim="800000"/>
            <a:headEnd/>
            <a:tailEnd/>
          </a:ln>
          <a:effectLst/>
        </p:spPr>
      </p:pic>
      <p:pic>
        <p:nvPicPr>
          <p:cNvPr id="9" name="Picture 4"/>
          <p:cNvPicPr>
            <a:picLocks noChangeAspect="1" noChangeArrowheads="1"/>
          </p:cNvPicPr>
          <p:nvPr/>
        </p:nvPicPr>
        <p:blipFill>
          <a:blip r:embed="rId5" cstate="print"/>
          <a:srcRect l="18918" t="16523" r="20970" b="14844"/>
          <a:stretch>
            <a:fillRect/>
          </a:stretch>
        </p:blipFill>
        <p:spPr bwMode="auto">
          <a:xfrm>
            <a:off x="7983939" y="2753301"/>
            <a:ext cx="3098043" cy="2829777"/>
          </a:xfrm>
          <a:prstGeom prst="rect">
            <a:avLst/>
          </a:prstGeom>
          <a:noFill/>
          <a:ln w="9525">
            <a:noFill/>
            <a:miter lim="800000"/>
            <a:headEnd/>
            <a:tailEnd/>
          </a:ln>
          <a:effectLst/>
        </p:spPr>
      </p:pic>
      <p:sp>
        <p:nvSpPr>
          <p:cNvPr id="10" name="Rectangle 35"/>
          <p:cNvSpPr>
            <a:spLocks noChangeArrowheads="1"/>
          </p:cNvSpPr>
          <p:nvPr/>
        </p:nvSpPr>
        <p:spPr bwMode="auto">
          <a:xfrm>
            <a:off x="7765575" y="5916306"/>
            <a:ext cx="405338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err="1" smtClean="0">
                <a:ea typeface="Times New Roman" pitchFamily="18" charset="0"/>
                <a:cs typeface="Arial" pitchFamily="34" charset="0"/>
              </a:rPr>
              <a:t>Ξυλοπλάκες</a:t>
            </a:r>
            <a:r>
              <a:rPr lang="el-GR" sz="2000" dirty="0" smtClean="0">
                <a:ea typeface="Times New Roman" pitchFamily="18" charset="0"/>
                <a:cs typeface="Arial" pitchFamily="34" charset="0"/>
              </a:rPr>
              <a:t> σταθεροποιημένες στον πιεστικό οδηγό και έτοιμες για </a:t>
            </a:r>
            <a:r>
              <a:rPr lang="el-GR" sz="2000" dirty="0" smtClean="0">
                <a:ea typeface="Times New Roman" pitchFamily="18" charset="0"/>
                <a:cs typeface="Arial" pitchFamily="34" charset="0"/>
              </a:rPr>
              <a:t>κοπή</a:t>
            </a:r>
            <a:endParaRPr kumimoji="0" lang="el-GR" sz="3200" b="0" u="none" strike="noStrike" cap="none" normalizeH="0" baseline="0" dirty="0" smtClean="0">
              <a:ln>
                <a:noFill/>
              </a:ln>
              <a:solidFill>
                <a:schemeClr val="tx1"/>
              </a:solidFill>
              <a:effectLst/>
              <a:cs typeface="Arial" pitchFamily="34" charset="0"/>
            </a:endParaRPr>
          </a:p>
        </p:txBody>
      </p:sp>
      <p:sp>
        <p:nvSpPr>
          <p:cNvPr id="11" name="Rectangle 35"/>
          <p:cNvSpPr>
            <a:spLocks noChangeArrowheads="1"/>
          </p:cNvSpPr>
          <p:nvPr/>
        </p:nvSpPr>
        <p:spPr bwMode="auto">
          <a:xfrm>
            <a:off x="559560" y="5902657"/>
            <a:ext cx="330275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err="1" smtClean="0">
                <a:ea typeface="Times New Roman" pitchFamily="18" charset="0"/>
                <a:cs typeface="Arial" pitchFamily="34" charset="0"/>
              </a:rPr>
              <a:t>Κλεμοφόρος</a:t>
            </a:r>
            <a:r>
              <a:rPr lang="el-GR" sz="2000" dirty="0" smtClean="0">
                <a:ea typeface="Times New Roman" pitchFamily="18" charset="0"/>
                <a:cs typeface="Arial" pitchFamily="34" charset="0"/>
              </a:rPr>
              <a:t> μετακίνησης </a:t>
            </a:r>
            <a:r>
              <a:rPr lang="el-GR" sz="2000" dirty="0" err="1" smtClean="0">
                <a:ea typeface="Times New Roman" pitchFamily="18" charset="0"/>
                <a:cs typeface="Arial" pitchFamily="34" charset="0"/>
              </a:rPr>
              <a:t>ξυλοπλακών</a:t>
            </a:r>
            <a:endParaRPr kumimoji="0" lang="el-GR" sz="3200" b="0" u="none" strike="noStrike" cap="none" normalizeH="0" baseline="0" dirty="0" smtClean="0">
              <a:ln>
                <a:noFill/>
              </a:ln>
              <a:solidFill>
                <a:schemeClr val="tx1"/>
              </a:solidFill>
              <a:effectLst/>
              <a:cs typeface="Arial" pitchFamily="34" charset="0"/>
            </a:endParaRPr>
          </a:p>
        </p:txBody>
      </p:sp>
      <p:sp>
        <p:nvSpPr>
          <p:cNvPr id="12" name="Rectangle 35"/>
          <p:cNvSpPr>
            <a:spLocks noChangeArrowheads="1"/>
          </p:cNvSpPr>
          <p:nvPr/>
        </p:nvSpPr>
        <p:spPr bwMode="auto">
          <a:xfrm>
            <a:off x="4244454" y="5889009"/>
            <a:ext cx="305709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lang="el-GR" sz="2000" dirty="0" smtClean="0">
                <a:ea typeface="Times New Roman" pitchFamily="18" charset="0"/>
                <a:cs typeface="Arial" pitchFamily="34" charset="0"/>
              </a:rPr>
              <a:t>Μετακίνηση δεσμίδας </a:t>
            </a:r>
            <a:r>
              <a:rPr lang="el-GR" sz="2000" dirty="0" err="1" smtClean="0">
                <a:ea typeface="Times New Roman" pitchFamily="18" charset="0"/>
                <a:cs typeface="Arial" pitchFamily="34" charset="0"/>
              </a:rPr>
              <a:t>ξυλοπλακών</a:t>
            </a:r>
            <a:endParaRPr kumimoji="0" lang="el-GR" sz="3200" b="0" u="none" strike="noStrike" cap="none" normalizeH="0" baseline="0" dirty="0" smtClean="0">
              <a:ln>
                <a:noFill/>
              </a:ln>
              <a:solidFill>
                <a:schemeClr val="tx1"/>
              </a:solidFill>
              <a:effectLst/>
              <a:cs typeface="Arial" pitchFamily="34" charset="0"/>
            </a:endParaRPr>
          </a:p>
        </p:txBody>
      </p:sp>
      <p:sp>
        <p:nvSpPr>
          <p:cNvPr id="13" name="12 - Ορθογώνιο"/>
          <p:cNvSpPr/>
          <p:nvPr/>
        </p:nvSpPr>
        <p:spPr>
          <a:xfrm>
            <a:off x="4269064" y="5509862"/>
            <a:ext cx="2674386" cy="307777"/>
          </a:xfrm>
          <a:prstGeom prst="rect">
            <a:avLst/>
          </a:prstGeom>
        </p:spPr>
        <p:txBody>
          <a:bodyPr wrap="none">
            <a:spAutoFit/>
          </a:bodyPr>
          <a:lstStyle/>
          <a:p>
            <a:r>
              <a:rPr lang="el-GR" sz="1400" dirty="0" smtClean="0"/>
              <a:t>ΠΗΓΗ: </a:t>
            </a:r>
            <a:r>
              <a:rPr lang="en-US" sz="1400" dirty="0" smtClean="0"/>
              <a:t>http://www.biessecdn.com</a:t>
            </a:r>
            <a:endParaRPr lang="el-GR" sz="1400" dirty="0"/>
          </a:p>
        </p:txBody>
      </p:sp>
      <p:sp>
        <p:nvSpPr>
          <p:cNvPr id="14" name="13 - Ορθογώνιο"/>
          <p:cNvSpPr/>
          <p:nvPr/>
        </p:nvSpPr>
        <p:spPr>
          <a:xfrm>
            <a:off x="7981255" y="5578101"/>
            <a:ext cx="2674386" cy="307777"/>
          </a:xfrm>
          <a:prstGeom prst="rect">
            <a:avLst/>
          </a:prstGeom>
        </p:spPr>
        <p:txBody>
          <a:bodyPr wrap="none">
            <a:spAutoFit/>
          </a:bodyPr>
          <a:lstStyle/>
          <a:p>
            <a:r>
              <a:rPr lang="el-GR" sz="1400" dirty="0" smtClean="0"/>
              <a:t>ΠΗΓΗ: </a:t>
            </a:r>
            <a:r>
              <a:rPr lang="en-US" sz="1400" dirty="0" smtClean="0"/>
              <a:t>http://www.biessecdn.com</a:t>
            </a:r>
            <a:endParaRPr lang="el-GR"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790700" y="843147"/>
            <a:ext cx="6115793" cy="400110"/>
          </a:xfrm>
          <a:prstGeom prst="rect">
            <a:avLst/>
          </a:prstGeom>
          <a:noFill/>
        </p:spPr>
        <p:txBody>
          <a:bodyPr wrap="square" rtlCol="0">
            <a:spAutoFit/>
          </a:bodyPr>
          <a:lstStyle/>
          <a:p>
            <a:pPr algn="ctr"/>
            <a:r>
              <a:rPr lang="el-GR" sz="2000" dirty="0" smtClean="0"/>
              <a:t>Σύντομη ανακεφαλαίωση</a:t>
            </a:r>
            <a:endParaRPr lang="el-GR" sz="2000" dirty="0"/>
          </a:p>
        </p:txBody>
      </p:sp>
      <p:sp>
        <p:nvSpPr>
          <p:cNvPr id="4" name="3 - TextBox"/>
          <p:cNvSpPr txBox="1"/>
          <p:nvPr/>
        </p:nvSpPr>
        <p:spPr>
          <a:xfrm>
            <a:off x="2838200" y="332509"/>
            <a:ext cx="6115793" cy="461665"/>
          </a:xfrm>
          <a:prstGeom prst="rect">
            <a:avLst/>
          </a:prstGeom>
          <a:noFill/>
        </p:spPr>
        <p:txBody>
          <a:bodyPr wrap="square" rtlCol="0">
            <a:spAutoFit/>
          </a:bodyPr>
          <a:lstStyle/>
          <a:p>
            <a:pPr algn="ctr"/>
            <a:r>
              <a:rPr lang="el-GR" sz="2400" b="1" dirty="0" smtClean="0"/>
              <a:t>ΘΕΜΑΤΙΚΗ ΕΝΟΤΗΤΑ 3</a:t>
            </a:r>
            <a:endParaRPr lang="el-GR" sz="2400" b="1" dirty="0"/>
          </a:p>
        </p:txBody>
      </p:sp>
      <p:cxnSp>
        <p:nvCxnSpPr>
          <p:cNvPr id="5" name="Straight Connector 65"/>
          <p:cNvCxnSpPr/>
          <p:nvPr/>
        </p:nvCxnSpPr>
        <p:spPr>
          <a:xfrm>
            <a:off x="3452966" y="808383"/>
            <a:ext cx="5433391" cy="0"/>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6" name="5 - Ορθογώνιο"/>
          <p:cNvSpPr/>
          <p:nvPr/>
        </p:nvSpPr>
        <p:spPr>
          <a:xfrm>
            <a:off x="771896" y="1839732"/>
            <a:ext cx="10272156" cy="3477875"/>
          </a:xfrm>
          <a:prstGeom prst="rect">
            <a:avLst/>
          </a:prstGeom>
        </p:spPr>
        <p:txBody>
          <a:bodyPr wrap="square">
            <a:spAutoFit/>
          </a:bodyPr>
          <a:lstStyle/>
          <a:p>
            <a:pPr algn="just"/>
            <a:r>
              <a:rPr lang="el-GR" sz="2000" dirty="0" smtClean="0"/>
              <a:t>Στην Θεματική Ενότητα 3, διδάχθηκαν γνώσεις με τις οποίες αναπτύχθηκε το τεχνολογικό και πρακτικό υπόβαθρο των εκπαιδευόμενων στα βασικά μηχανήματα κατεργασίας ξύλου (απλά ή σύνθετα, κλασικής ή σύγχρονης τεχνολογίας </a:t>
            </a:r>
            <a:r>
              <a:rPr lang="en-US" sz="2000" dirty="0" smtClean="0"/>
              <a:t>CNC</a:t>
            </a:r>
            <a:r>
              <a:rPr lang="el-GR" sz="2000" dirty="0" smtClean="0"/>
              <a:t>), στα τεχνικά χαρακτηριστικά τους, στις εκτελούμενες κατεργασίες που μπορούν να πραγματοποιήσουν, καθώς και στην εφαρμογή των κανόνων υγιεινής και ασφάλειας στους χώρους εργασίας και σε κάθε μηχάνημα. Επίσης, οι εκπαιδευόμενοι διδάχθηκαν τη γνώση για τη σωστή αξιοποίηση των απαιτούμενων κάθε φορά κοπτικών μέσων (κεφαλών, τρυπανιών, μαχαιριών, κλπ.), τα οποία και καλούνται να επιλέξουν προκειμένου να υλοποιήσουν μια ξύλινη κατασκευή.</a:t>
            </a:r>
          </a:p>
          <a:p>
            <a:pPr algn="just"/>
            <a:endParaRPr lang="el-GR" sz="2000" dirty="0" smtClean="0"/>
          </a:p>
          <a:p>
            <a:pPr algn="just"/>
            <a:r>
              <a:rPr lang="el-GR" sz="2000" dirty="0" smtClean="0"/>
              <a:t/>
            </a:r>
            <a:br>
              <a:rPr lang="el-GR" sz="2000" dirty="0" smtClean="0"/>
            </a:br>
            <a:endParaRPr lang="el-GR" sz="2000" dirty="0"/>
          </a:p>
        </p:txBody>
      </p:sp>
    </p:spTree>
    <p:extLst>
      <p:ext uri="{BB962C8B-B14F-4D97-AF65-F5344CB8AC3E}">
        <p14:creationId xmlns:p14="http://schemas.microsoft.com/office/powerpoint/2010/main" xmlns="" val="1409120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9"/>
          <p:cNvSpPr/>
          <p:nvPr/>
        </p:nvSpPr>
        <p:spPr>
          <a:xfrm>
            <a:off x="0" y="3429000"/>
            <a:ext cx="2032000" cy="3429000"/>
          </a:xfrm>
          <a:custGeom>
            <a:avLst/>
            <a:gdLst>
              <a:gd name="connsiteX0" fmla="*/ 0 w 4064000"/>
              <a:gd name="connsiteY0" fmla="*/ 0 h 6858000"/>
              <a:gd name="connsiteX1" fmla="*/ 441650 w 4064000"/>
              <a:gd name="connsiteY1" fmla="*/ 0 h 6858000"/>
              <a:gd name="connsiteX2" fmla="*/ 441650 w 4064000"/>
              <a:gd name="connsiteY2" fmla="*/ 6428792 h 6858000"/>
              <a:gd name="connsiteX3" fmla="*/ 4064000 w 4064000"/>
              <a:gd name="connsiteY3" fmla="*/ 6428792 h 6858000"/>
              <a:gd name="connsiteX4" fmla="*/ 4064000 w 4064000"/>
              <a:gd name="connsiteY4" fmla="*/ 6858000 h 6858000"/>
              <a:gd name="connsiteX5" fmla="*/ 0 w 4064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685800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42" name="Freeform 41"/>
          <p:cNvSpPr/>
          <p:nvPr/>
        </p:nvSpPr>
        <p:spPr>
          <a:xfrm>
            <a:off x="2032000" y="6643396"/>
            <a:ext cx="2032000" cy="214604"/>
          </a:xfrm>
          <a:custGeom>
            <a:avLst/>
            <a:gdLst>
              <a:gd name="connsiteX0" fmla="*/ 0 w 4064000"/>
              <a:gd name="connsiteY0" fmla="*/ 0 h 429208"/>
              <a:gd name="connsiteX1" fmla="*/ 4064000 w 4064000"/>
              <a:gd name="connsiteY1" fmla="*/ 0 h 429208"/>
              <a:gd name="connsiteX2" fmla="*/ 4064000 w 4064000"/>
              <a:gd name="connsiteY2" fmla="*/ 429208 h 429208"/>
              <a:gd name="connsiteX3" fmla="*/ 0 w 4064000"/>
              <a:gd name="connsiteY3" fmla="*/ 429208 h 429208"/>
            </a:gdLst>
            <a:ahLst/>
            <a:cxnLst>
              <a:cxn ang="0">
                <a:pos x="connsiteX0" y="connsiteY0"/>
              </a:cxn>
              <a:cxn ang="0">
                <a:pos x="connsiteX1" y="connsiteY1"/>
              </a:cxn>
              <a:cxn ang="0">
                <a:pos x="connsiteX2" y="connsiteY2"/>
              </a:cxn>
              <a:cxn ang="0">
                <a:pos x="connsiteX3" y="connsiteY3"/>
              </a:cxn>
            </a:cxnLst>
            <a:rect l="l" t="t" r="r" b="b"/>
            <a:pathLst>
              <a:path w="4064000" h="429208">
                <a:moveTo>
                  <a:pt x="0" y="0"/>
                </a:moveTo>
                <a:lnTo>
                  <a:pt x="4064000" y="0"/>
                </a:lnTo>
                <a:lnTo>
                  <a:pt x="4064000" y="429208"/>
                </a:lnTo>
                <a:lnTo>
                  <a:pt x="0" y="429208"/>
                </a:lnTo>
                <a:close/>
              </a:path>
            </a:pathLst>
          </a:custGeom>
          <a:solidFill>
            <a:srgbClr val="F6BCB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44" name="Freeform 43"/>
          <p:cNvSpPr/>
          <p:nvPr/>
        </p:nvSpPr>
        <p:spPr>
          <a:xfrm>
            <a:off x="4064001" y="6643396"/>
            <a:ext cx="2032000" cy="214604"/>
          </a:xfrm>
          <a:custGeom>
            <a:avLst/>
            <a:gdLst>
              <a:gd name="connsiteX0" fmla="*/ 0 w 4063999"/>
              <a:gd name="connsiteY0" fmla="*/ 0 h 429208"/>
              <a:gd name="connsiteX1" fmla="*/ 4063999 w 4063999"/>
              <a:gd name="connsiteY1" fmla="*/ 0 h 429208"/>
              <a:gd name="connsiteX2" fmla="*/ 4063999 w 4063999"/>
              <a:gd name="connsiteY2" fmla="*/ 429208 h 429208"/>
              <a:gd name="connsiteX3" fmla="*/ 0 w 4063999"/>
              <a:gd name="connsiteY3" fmla="*/ 429208 h 429208"/>
            </a:gdLst>
            <a:ahLst/>
            <a:cxnLst>
              <a:cxn ang="0">
                <a:pos x="connsiteX0" y="connsiteY0"/>
              </a:cxn>
              <a:cxn ang="0">
                <a:pos x="connsiteX1" y="connsiteY1"/>
              </a:cxn>
              <a:cxn ang="0">
                <a:pos x="connsiteX2" y="connsiteY2"/>
              </a:cxn>
              <a:cxn ang="0">
                <a:pos x="connsiteX3" y="connsiteY3"/>
              </a:cxn>
            </a:cxnLst>
            <a:rect l="l" t="t" r="r" b="b"/>
            <a:pathLst>
              <a:path w="4063999" h="429208">
                <a:moveTo>
                  <a:pt x="0" y="0"/>
                </a:moveTo>
                <a:lnTo>
                  <a:pt x="4063999" y="0"/>
                </a:lnTo>
                <a:lnTo>
                  <a:pt x="4063999" y="429208"/>
                </a:lnTo>
                <a:lnTo>
                  <a:pt x="0" y="429208"/>
                </a:lnTo>
                <a:close/>
              </a:path>
            </a:pathLst>
          </a:custGeom>
          <a:solidFill>
            <a:srgbClr val="CEDB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46" name="Freeform 45"/>
          <p:cNvSpPr/>
          <p:nvPr/>
        </p:nvSpPr>
        <p:spPr>
          <a:xfrm>
            <a:off x="6096000" y="6643396"/>
            <a:ext cx="2032000" cy="214604"/>
          </a:xfrm>
          <a:custGeom>
            <a:avLst/>
            <a:gdLst>
              <a:gd name="connsiteX0" fmla="*/ 0 w 4064000"/>
              <a:gd name="connsiteY0" fmla="*/ 0 h 429208"/>
              <a:gd name="connsiteX1" fmla="*/ 4064000 w 4064000"/>
              <a:gd name="connsiteY1" fmla="*/ 0 h 429208"/>
              <a:gd name="connsiteX2" fmla="*/ 4064000 w 4064000"/>
              <a:gd name="connsiteY2" fmla="*/ 429208 h 429208"/>
              <a:gd name="connsiteX3" fmla="*/ 0 w 4064000"/>
              <a:gd name="connsiteY3" fmla="*/ 429208 h 429208"/>
            </a:gdLst>
            <a:ahLst/>
            <a:cxnLst>
              <a:cxn ang="0">
                <a:pos x="connsiteX0" y="connsiteY0"/>
              </a:cxn>
              <a:cxn ang="0">
                <a:pos x="connsiteX1" y="connsiteY1"/>
              </a:cxn>
              <a:cxn ang="0">
                <a:pos x="connsiteX2" y="connsiteY2"/>
              </a:cxn>
              <a:cxn ang="0">
                <a:pos x="connsiteX3" y="connsiteY3"/>
              </a:cxn>
            </a:cxnLst>
            <a:rect l="l" t="t" r="r" b="b"/>
            <a:pathLst>
              <a:path w="4064000" h="429208">
                <a:moveTo>
                  <a:pt x="0" y="0"/>
                </a:moveTo>
                <a:lnTo>
                  <a:pt x="4064000" y="0"/>
                </a:lnTo>
                <a:lnTo>
                  <a:pt x="4064000" y="429208"/>
                </a:lnTo>
                <a:lnTo>
                  <a:pt x="0" y="429208"/>
                </a:lnTo>
                <a:close/>
              </a:path>
            </a:pathLst>
          </a:custGeom>
          <a:solidFill>
            <a:srgbClr val="889D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48" name="Freeform 47"/>
          <p:cNvSpPr/>
          <p:nvPr/>
        </p:nvSpPr>
        <p:spPr>
          <a:xfrm>
            <a:off x="8128000" y="6643396"/>
            <a:ext cx="2032000" cy="214604"/>
          </a:xfrm>
          <a:custGeom>
            <a:avLst/>
            <a:gdLst>
              <a:gd name="connsiteX0" fmla="*/ 0 w 4064000"/>
              <a:gd name="connsiteY0" fmla="*/ 0 h 429208"/>
              <a:gd name="connsiteX1" fmla="*/ 4064000 w 4064000"/>
              <a:gd name="connsiteY1" fmla="*/ 0 h 429208"/>
              <a:gd name="connsiteX2" fmla="*/ 4064000 w 4064000"/>
              <a:gd name="connsiteY2" fmla="*/ 429208 h 429208"/>
              <a:gd name="connsiteX3" fmla="*/ 0 w 4064000"/>
              <a:gd name="connsiteY3" fmla="*/ 429208 h 429208"/>
            </a:gdLst>
            <a:ahLst/>
            <a:cxnLst>
              <a:cxn ang="0">
                <a:pos x="connsiteX0" y="connsiteY0"/>
              </a:cxn>
              <a:cxn ang="0">
                <a:pos x="connsiteX1" y="connsiteY1"/>
              </a:cxn>
              <a:cxn ang="0">
                <a:pos x="connsiteX2" y="connsiteY2"/>
              </a:cxn>
              <a:cxn ang="0">
                <a:pos x="connsiteX3" y="connsiteY3"/>
              </a:cxn>
            </a:cxnLst>
            <a:rect l="l" t="t" r="r" b="b"/>
            <a:pathLst>
              <a:path w="4064000" h="429208">
                <a:moveTo>
                  <a:pt x="0" y="0"/>
                </a:moveTo>
                <a:lnTo>
                  <a:pt x="4064000" y="0"/>
                </a:lnTo>
                <a:lnTo>
                  <a:pt x="4064000" y="429208"/>
                </a:lnTo>
                <a:lnTo>
                  <a:pt x="0" y="429208"/>
                </a:lnTo>
                <a:close/>
              </a:path>
            </a:pathLst>
          </a:custGeom>
          <a:solidFill>
            <a:srgbClr val="C0DDA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50" name="Freeform 49"/>
          <p:cNvSpPr/>
          <p:nvPr/>
        </p:nvSpPr>
        <p:spPr>
          <a:xfrm>
            <a:off x="10160000" y="3429000"/>
            <a:ext cx="2032000" cy="3429000"/>
          </a:xfrm>
          <a:custGeom>
            <a:avLst/>
            <a:gdLst>
              <a:gd name="connsiteX0" fmla="*/ 3622352 w 4064000"/>
              <a:gd name="connsiteY0" fmla="*/ 0 h 6858000"/>
              <a:gd name="connsiteX1" fmla="*/ 4064000 w 4064000"/>
              <a:gd name="connsiteY1" fmla="*/ 0 h 6858000"/>
              <a:gd name="connsiteX2" fmla="*/ 4064000 w 4064000"/>
              <a:gd name="connsiteY2" fmla="*/ 6858000 h 6858000"/>
              <a:gd name="connsiteX3" fmla="*/ 0 w 4064000"/>
              <a:gd name="connsiteY3" fmla="*/ 6858000 h 6858000"/>
              <a:gd name="connsiteX4" fmla="*/ 0 w 4064000"/>
              <a:gd name="connsiteY4" fmla="*/ 6428792 h 6858000"/>
              <a:gd name="connsiteX5" fmla="*/ 3622352 w 4064000"/>
              <a:gd name="connsiteY5" fmla="*/ 64287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685800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26" name="Freeform 25"/>
          <p:cNvSpPr/>
          <p:nvPr/>
        </p:nvSpPr>
        <p:spPr>
          <a:xfrm>
            <a:off x="0" y="0"/>
            <a:ext cx="2032000" cy="3429000"/>
          </a:xfrm>
          <a:custGeom>
            <a:avLst/>
            <a:gdLst>
              <a:gd name="connsiteX0" fmla="*/ 0 w 4064000"/>
              <a:gd name="connsiteY0" fmla="*/ 0 h 6858000"/>
              <a:gd name="connsiteX1" fmla="*/ 4064000 w 4064000"/>
              <a:gd name="connsiteY1" fmla="*/ 0 h 6858000"/>
              <a:gd name="connsiteX2" fmla="*/ 4064000 w 4064000"/>
              <a:gd name="connsiteY2" fmla="*/ 429208 h 6858000"/>
              <a:gd name="connsiteX3" fmla="*/ 441650 w 4064000"/>
              <a:gd name="connsiteY3" fmla="*/ 429208 h 6858000"/>
              <a:gd name="connsiteX4" fmla="*/ 441650 w 4064000"/>
              <a:gd name="connsiteY4" fmla="*/ 6858000 h 6858000"/>
              <a:gd name="connsiteX5" fmla="*/ 0 w 4064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6858000">
                <a:moveTo>
                  <a:pt x="0" y="0"/>
                </a:moveTo>
                <a:lnTo>
                  <a:pt x="4064000" y="0"/>
                </a:lnTo>
                <a:lnTo>
                  <a:pt x="4064000" y="429208"/>
                </a:lnTo>
                <a:lnTo>
                  <a:pt x="441650" y="429208"/>
                </a:lnTo>
                <a:lnTo>
                  <a:pt x="441650" y="6858000"/>
                </a:lnTo>
                <a:lnTo>
                  <a:pt x="0" y="6858000"/>
                </a:lnTo>
                <a:close/>
              </a:path>
            </a:pathLst>
          </a:custGeom>
          <a:solidFill>
            <a:srgbClr val="F0C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30" name="Freeform 29"/>
          <p:cNvSpPr/>
          <p:nvPr/>
        </p:nvSpPr>
        <p:spPr>
          <a:xfrm>
            <a:off x="2032000" y="0"/>
            <a:ext cx="2032000" cy="214604"/>
          </a:xfrm>
          <a:custGeom>
            <a:avLst/>
            <a:gdLst>
              <a:gd name="connsiteX0" fmla="*/ 0 w 4064000"/>
              <a:gd name="connsiteY0" fmla="*/ 0 h 429208"/>
              <a:gd name="connsiteX1" fmla="*/ 4064000 w 4064000"/>
              <a:gd name="connsiteY1" fmla="*/ 0 h 429208"/>
              <a:gd name="connsiteX2" fmla="*/ 4064000 w 4064000"/>
              <a:gd name="connsiteY2" fmla="*/ 429208 h 429208"/>
              <a:gd name="connsiteX3" fmla="*/ 0 w 4064000"/>
              <a:gd name="connsiteY3" fmla="*/ 429208 h 429208"/>
            </a:gdLst>
            <a:ahLst/>
            <a:cxnLst>
              <a:cxn ang="0">
                <a:pos x="connsiteX0" y="connsiteY0"/>
              </a:cxn>
              <a:cxn ang="0">
                <a:pos x="connsiteX1" y="connsiteY1"/>
              </a:cxn>
              <a:cxn ang="0">
                <a:pos x="connsiteX2" y="connsiteY2"/>
              </a:cxn>
              <a:cxn ang="0">
                <a:pos x="connsiteX3" y="connsiteY3"/>
              </a:cxn>
            </a:cxnLst>
            <a:rect l="l" t="t" r="r" b="b"/>
            <a:pathLst>
              <a:path w="4064000" h="429208">
                <a:moveTo>
                  <a:pt x="0" y="0"/>
                </a:moveTo>
                <a:lnTo>
                  <a:pt x="4064000" y="0"/>
                </a:lnTo>
                <a:lnTo>
                  <a:pt x="4064000" y="429208"/>
                </a:lnTo>
                <a:lnTo>
                  <a:pt x="0" y="429208"/>
                </a:lnTo>
                <a:close/>
              </a:path>
            </a:pathLst>
          </a:custGeom>
          <a:solidFill>
            <a:srgbClr val="EA604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32" name="Freeform 31"/>
          <p:cNvSpPr/>
          <p:nvPr/>
        </p:nvSpPr>
        <p:spPr>
          <a:xfrm>
            <a:off x="4064001" y="0"/>
            <a:ext cx="2032000" cy="214604"/>
          </a:xfrm>
          <a:custGeom>
            <a:avLst/>
            <a:gdLst>
              <a:gd name="connsiteX0" fmla="*/ 0 w 4063999"/>
              <a:gd name="connsiteY0" fmla="*/ 0 h 429208"/>
              <a:gd name="connsiteX1" fmla="*/ 4063999 w 4063999"/>
              <a:gd name="connsiteY1" fmla="*/ 0 h 429208"/>
              <a:gd name="connsiteX2" fmla="*/ 4063999 w 4063999"/>
              <a:gd name="connsiteY2" fmla="*/ 429208 h 429208"/>
              <a:gd name="connsiteX3" fmla="*/ 0 w 4063999"/>
              <a:gd name="connsiteY3" fmla="*/ 429208 h 429208"/>
            </a:gdLst>
            <a:ahLst/>
            <a:cxnLst>
              <a:cxn ang="0">
                <a:pos x="connsiteX0" y="connsiteY0"/>
              </a:cxn>
              <a:cxn ang="0">
                <a:pos x="connsiteX1" y="connsiteY1"/>
              </a:cxn>
              <a:cxn ang="0">
                <a:pos x="connsiteX2" y="connsiteY2"/>
              </a:cxn>
              <a:cxn ang="0">
                <a:pos x="connsiteX3" y="connsiteY3"/>
              </a:cxn>
            </a:cxnLst>
            <a:rect l="l" t="t" r="r" b="b"/>
            <a:pathLst>
              <a:path w="4063999" h="429208">
                <a:moveTo>
                  <a:pt x="0" y="0"/>
                </a:moveTo>
                <a:lnTo>
                  <a:pt x="4063999" y="0"/>
                </a:lnTo>
                <a:lnTo>
                  <a:pt x="4063999" y="429208"/>
                </a:lnTo>
                <a:lnTo>
                  <a:pt x="0" y="429208"/>
                </a:lnTo>
                <a:close/>
              </a:path>
            </a:pathLst>
          </a:custGeom>
          <a:solidFill>
            <a:srgbClr val="85A5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34" name="Freeform 33"/>
          <p:cNvSpPr/>
          <p:nvPr/>
        </p:nvSpPr>
        <p:spPr>
          <a:xfrm>
            <a:off x="6096000" y="0"/>
            <a:ext cx="2032000" cy="214604"/>
          </a:xfrm>
          <a:custGeom>
            <a:avLst/>
            <a:gdLst>
              <a:gd name="connsiteX0" fmla="*/ 0 w 4064000"/>
              <a:gd name="connsiteY0" fmla="*/ 0 h 429208"/>
              <a:gd name="connsiteX1" fmla="*/ 4064000 w 4064000"/>
              <a:gd name="connsiteY1" fmla="*/ 0 h 429208"/>
              <a:gd name="connsiteX2" fmla="*/ 4064000 w 4064000"/>
              <a:gd name="connsiteY2" fmla="*/ 429208 h 429208"/>
              <a:gd name="connsiteX3" fmla="*/ 0 w 4064000"/>
              <a:gd name="connsiteY3" fmla="*/ 429208 h 429208"/>
            </a:gdLst>
            <a:ahLst/>
            <a:cxnLst>
              <a:cxn ang="0">
                <a:pos x="connsiteX0" y="connsiteY0"/>
              </a:cxn>
              <a:cxn ang="0">
                <a:pos x="connsiteX1" y="connsiteY1"/>
              </a:cxn>
              <a:cxn ang="0">
                <a:pos x="connsiteX2" y="connsiteY2"/>
              </a:cxn>
              <a:cxn ang="0">
                <a:pos x="connsiteX3" y="connsiteY3"/>
              </a:cxn>
            </a:cxnLst>
            <a:rect l="l" t="t" r="r" b="b"/>
            <a:pathLst>
              <a:path w="4064000" h="429208">
                <a:moveTo>
                  <a:pt x="0" y="0"/>
                </a:moveTo>
                <a:lnTo>
                  <a:pt x="4064000" y="0"/>
                </a:lnTo>
                <a:lnTo>
                  <a:pt x="4064000" y="429208"/>
                </a:lnTo>
                <a:lnTo>
                  <a:pt x="0" y="429208"/>
                </a:lnTo>
                <a:close/>
              </a:path>
            </a:pathLst>
          </a:custGeom>
          <a:solidFill>
            <a:srgbClr val="4A64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36" name="Freeform 35"/>
          <p:cNvSpPr/>
          <p:nvPr/>
        </p:nvSpPr>
        <p:spPr>
          <a:xfrm>
            <a:off x="8128000" y="0"/>
            <a:ext cx="2032000" cy="214604"/>
          </a:xfrm>
          <a:custGeom>
            <a:avLst/>
            <a:gdLst>
              <a:gd name="connsiteX0" fmla="*/ 0 w 4064000"/>
              <a:gd name="connsiteY0" fmla="*/ 0 h 429208"/>
              <a:gd name="connsiteX1" fmla="*/ 4064000 w 4064000"/>
              <a:gd name="connsiteY1" fmla="*/ 0 h 429208"/>
              <a:gd name="connsiteX2" fmla="*/ 4064000 w 4064000"/>
              <a:gd name="connsiteY2" fmla="*/ 429208 h 429208"/>
              <a:gd name="connsiteX3" fmla="*/ 0 w 4064000"/>
              <a:gd name="connsiteY3" fmla="*/ 429208 h 429208"/>
            </a:gdLst>
            <a:ahLst/>
            <a:cxnLst>
              <a:cxn ang="0">
                <a:pos x="connsiteX0" y="connsiteY0"/>
              </a:cxn>
              <a:cxn ang="0">
                <a:pos x="connsiteX1" y="connsiteY1"/>
              </a:cxn>
              <a:cxn ang="0">
                <a:pos x="connsiteX2" y="connsiteY2"/>
              </a:cxn>
              <a:cxn ang="0">
                <a:pos x="connsiteX3" y="connsiteY3"/>
              </a:cxn>
            </a:cxnLst>
            <a:rect l="l" t="t" r="r" b="b"/>
            <a:pathLst>
              <a:path w="4064000" h="429208">
                <a:moveTo>
                  <a:pt x="0" y="0"/>
                </a:moveTo>
                <a:lnTo>
                  <a:pt x="4064000" y="0"/>
                </a:lnTo>
                <a:lnTo>
                  <a:pt x="4064000" y="429208"/>
                </a:lnTo>
                <a:lnTo>
                  <a:pt x="0" y="429208"/>
                </a:lnTo>
                <a:close/>
              </a:path>
            </a:pathLst>
          </a:custGeom>
          <a:solidFill>
            <a:srgbClr val="91C46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38" name="Freeform 37"/>
          <p:cNvSpPr/>
          <p:nvPr/>
        </p:nvSpPr>
        <p:spPr>
          <a:xfrm>
            <a:off x="10160000" y="0"/>
            <a:ext cx="2032000" cy="3429000"/>
          </a:xfrm>
          <a:custGeom>
            <a:avLst/>
            <a:gdLst>
              <a:gd name="connsiteX0" fmla="*/ 0 w 4064000"/>
              <a:gd name="connsiteY0" fmla="*/ 0 h 6858000"/>
              <a:gd name="connsiteX1" fmla="*/ 4064000 w 4064000"/>
              <a:gd name="connsiteY1" fmla="*/ 0 h 6858000"/>
              <a:gd name="connsiteX2" fmla="*/ 4064000 w 4064000"/>
              <a:gd name="connsiteY2" fmla="*/ 6858000 h 6858000"/>
              <a:gd name="connsiteX3" fmla="*/ 3622352 w 4064000"/>
              <a:gd name="connsiteY3" fmla="*/ 6858000 h 6858000"/>
              <a:gd name="connsiteX4" fmla="*/ 3622352 w 4064000"/>
              <a:gd name="connsiteY4" fmla="*/ 429208 h 6858000"/>
              <a:gd name="connsiteX5" fmla="*/ 0 w 4064000"/>
              <a:gd name="connsiteY5" fmla="*/ 4292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4000" h="685800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rtlCol="0" anchor="ctr">
            <a:noAutofit/>
          </a:bodyPr>
          <a:lstStyle/>
          <a:p>
            <a:pPr algn="ctr"/>
            <a:endParaRPr lang="tr-TR"/>
          </a:p>
        </p:txBody>
      </p:sp>
      <p:sp>
        <p:nvSpPr>
          <p:cNvPr id="17" name="Oval 16"/>
          <p:cNvSpPr/>
          <p:nvPr/>
        </p:nvSpPr>
        <p:spPr>
          <a:xfrm>
            <a:off x="3503360" y="966990"/>
            <a:ext cx="4571859" cy="4602537"/>
          </a:xfrm>
          <a:prstGeom prst="ellipse">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tr-TR"/>
          </a:p>
        </p:txBody>
      </p:sp>
      <p:sp>
        <p:nvSpPr>
          <p:cNvPr id="18" name="TextBox 17"/>
          <p:cNvSpPr txBox="1"/>
          <p:nvPr/>
        </p:nvSpPr>
        <p:spPr>
          <a:xfrm>
            <a:off x="3993088" y="2661157"/>
            <a:ext cx="3606821" cy="907941"/>
          </a:xfrm>
          <a:prstGeom prst="rect">
            <a:avLst/>
          </a:prstGeom>
          <a:noFill/>
        </p:spPr>
        <p:txBody>
          <a:bodyPr wrap="none" lIns="45720" tIns="22860" rIns="45720" bIns="22860" rtlCol="0">
            <a:spAutoFit/>
          </a:bodyPr>
          <a:lstStyle/>
          <a:p>
            <a:pPr algn="ctr"/>
            <a:r>
              <a:rPr lang="el-GR" sz="2800" b="1" dirty="0" smtClean="0">
                <a:ea typeface="Open Sans Extrabold" panose="020B0906030804020204" pitchFamily="34" charset="0"/>
                <a:cs typeface="Open Sans Extrabold" panose="020B0906030804020204" pitchFamily="34" charset="0"/>
              </a:rPr>
              <a:t>Τέλος </a:t>
            </a:r>
          </a:p>
          <a:p>
            <a:pPr algn="ctr"/>
            <a:r>
              <a:rPr lang="el-GR" sz="2800" b="1" dirty="0" smtClean="0">
                <a:ea typeface="Open Sans Extrabold" panose="020B0906030804020204" pitchFamily="34" charset="0"/>
                <a:cs typeface="Open Sans Extrabold" panose="020B0906030804020204" pitchFamily="34" charset="0"/>
              </a:rPr>
              <a:t>3</a:t>
            </a:r>
            <a:r>
              <a:rPr lang="el-GR" sz="2800" b="1" baseline="30000" dirty="0" smtClean="0">
                <a:ea typeface="Open Sans Extrabold" panose="020B0906030804020204" pitchFamily="34" charset="0"/>
                <a:cs typeface="Open Sans Extrabold" panose="020B0906030804020204" pitchFamily="34" charset="0"/>
              </a:rPr>
              <a:t>ης</a:t>
            </a:r>
            <a:r>
              <a:rPr lang="el-GR" sz="2800" b="1" dirty="0" smtClean="0">
                <a:ea typeface="Open Sans Extrabold" panose="020B0906030804020204" pitchFamily="34" charset="0"/>
                <a:cs typeface="Open Sans Extrabold" panose="020B0906030804020204" pitchFamily="34" charset="0"/>
              </a:rPr>
              <a:t> Θεματικής Ενότητας</a:t>
            </a:r>
            <a:endParaRPr lang="tr-TR" sz="2800" b="1" dirty="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xmlns="" val="34955084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BD CNC Automoatic Bandsawing System"/>
          <p:cNvPicPr>
            <a:picLocks noChangeAspect="1" noChangeArrowheads="1"/>
          </p:cNvPicPr>
          <p:nvPr/>
        </p:nvPicPr>
        <p:blipFill>
          <a:blip r:embed="rId3" cstate="print"/>
          <a:srcRect l="2881" r="2672"/>
          <a:stretch>
            <a:fillRect/>
          </a:stretch>
        </p:blipFill>
        <p:spPr bwMode="auto">
          <a:xfrm>
            <a:off x="7519916" y="2197290"/>
            <a:ext cx="3876160" cy="3848670"/>
          </a:xfrm>
          <a:prstGeom prst="rect">
            <a:avLst/>
          </a:prstGeom>
          <a:noFill/>
          <a:ln>
            <a:solidFill>
              <a:schemeClr val="tx1"/>
            </a:solidFill>
          </a:ln>
        </p:spPr>
      </p:pic>
      <p:pic>
        <p:nvPicPr>
          <p:cNvPr id="3" name="Picture 5" descr="MBD® Model 3620 Vertical Industrial Bandsaw"/>
          <p:cNvPicPr>
            <a:picLocks noChangeAspect="1" noChangeArrowheads="1"/>
          </p:cNvPicPr>
          <p:nvPr/>
        </p:nvPicPr>
        <p:blipFill>
          <a:blip r:embed="rId4" cstate="print"/>
          <a:srcRect/>
          <a:stretch>
            <a:fillRect/>
          </a:stretch>
        </p:blipFill>
        <p:spPr bwMode="auto">
          <a:xfrm>
            <a:off x="4140721" y="2201315"/>
            <a:ext cx="2451148" cy="3870235"/>
          </a:xfrm>
          <a:prstGeom prst="rect">
            <a:avLst/>
          </a:prstGeom>
          <a:noFill/>
          <a:ln>
            <a:solidFill>
              <a:schemeClr val="tx1"/>
            </a:solidFill>
          </a:ln>
        </p:spPr>
      </p:pic>
      <p:sp>
        <p:nvSpPr>
          <p:cNvPr id="5"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cxnSp>
        <p:nvCxnSpPr>
          <p:cNvPr id="6"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7" name="6 - Ορθογώνιο"/>
          <p:cNvSpPr/>
          <p:nvPr/>
        </p:nvSpPr>
        <p:spPr>
          <a:xfrm>
            <a:off x="609324" y="848299"/>
            <a:ext cx="10813851" cy="1015663"/>
          </a:xfrm>
          <a:prstGeom prst="rect">
            <a:avLst/>
          </a:prstGeom>
        </p:spPr>
        <p:txBody>
          <a:bodyPr wrap="square">
            <a:spAutoFit/>
          </a:bodyPr>
          <a:lstStyle/>
          <a:p>
            <a:pPr algn="just"/>
            <a:r>
              <a:rPr lang="el-GR" sz="2000" dirty="0" smtClean="0"/>
              <a:t>Η εξέλιξη της τεχνολογίας και ειδικότερα στον τομέα της πληροφορικής, έχει φέρει νέα δεδομένα στο χώρο της κατεργασίας του ξύλου. Στην εποχή μας, οι μηχανές </a:t>
            </a:r>
            <a:r>
              <a:rPr lang="en-US" sz="2000" dirty="0" smtClean="0"/>
              <a:t>CNC </a:t>
            </a:r>
            <a:r>
              <a:rPr lang="el-GR" sz="2000" dirty="0" smtClean="0"/>
              <a:t>ξύλου ολοένα και αυξάνονται και έχουν αντικαταστήσει (σε ορισμένες κατεργασίες), σε μεγάλο βαθμό, τις συμβατικές (απλές) μηχανές. </a:t>
            </a:r>
            <a:endParaRPr lang="el-GR" sz="2000" dirty="0"/>
          </a:p>
        </p:txBody>
      </p:sp>
      <p:sp>
        <p:nvSpPr>
          <p:cNvPr id="8" name="7 - Ορθογώνιο"/>
          <p:cNvSpPr/>
          <p:nvPr/>
        </p:nvSpPr>
        <p:spPr>
          <a:xfrm>
            <a:off x="4110433" y="6065588"/>
            <a:ext cx="2838149" cy="307777"/>
          </a:xfrm>
          <a:prstGeom prst="rect">
            <a:avLst/>
          </a:prstGeom>
        </p:spPr>
        <p:txBody>
          <a:bodyPr wrap="none">
            <a:spAutoFit/>
          </a:bodyPr>
          <a:lstStyle/>
          <a:p>
            <a:r>
              <a:rPr lang="el-GR" sz="1400" dirty="0" smtClean="0"/>
              <a:t>ΠΗΓΗ: </a:t>
            </a:r>
            <a:r>
              <a:rPr lang="en-US" sz="1400" dirty="0" smtClean="0"/>
              <a:t>www.warsawmachinery.com</a:t>
            </a:r>
            <a:endParaRPr lang="el-GR" sz="1400" dirty="0"/>
          </a:p>
        </p:txBody>
      </p:sp>
      <p:pic>
        <p:nvPicPr>
          <p:cNvPr id="9" name="Picture 2"/>
          <p:cNvPicPr>
            <a:picLocks noChangeAspect="1" noChangeArrowheads="1"/>
          </p:cNvPicPr>
          <p:nvPr/>
        </p:nvPicPr>
        <p:blipFill>
          <a:blip r:embed="rId5" cstate="print">
            <a:lum contrast="10000"/>
          </a:blip>
          <a:srcRect l="49219" t="25634" r="32031" b="26758"/>
          <a:stretch>
            <a:fillRect/>
          </a:stretch>
        </p:blipFill>
        <p:spPr bwMode="auto">
          <a:xfrm>
            <a:off x="1296743" y="2183642"/>
            <a:ext cx="1903549" cy="3866584"/>
          </a:xfrm>
          <a:prstGeom prst="rect">
            <a:avLst/>
          </a:prstGeom>
          <a:noFill/>
          <a:ln w="9525">
            <a:solidFill>
              <a:schemeClr val="tx1"/>
            </a:solidFill>
            <a:miter lim="800000"/>
            <a:headEnd/>
            <a:tailEnd/>
          </a:ln>
          <a:effectLst/>
        </p:spPr>
      </p:pic>
      <p:sp>
        <p:nvSpPr>
          <p:cNvPr id="11" name="10 - Ορθογώνιο"/>
          <p:cNvSpPr/>
          <p:nvPr/>
        </p:nvSpPr>
        <p:spPr>
          <a:xfrm>
            <a:off x="7522373" y="6024645"/>
            <a:ext cx="2838149" cy="307777"/>
          </a:xfrm>
          <a:prstGeom prst="rect">
            <a:avLst/>
          </a:prstGeom>
        </p:spPr>
        <p:txBody>
          <a:bodyPr wrap="none">
            <a:spAutoFit/>
          </a:bodyPr>
          <a:lstStyle/>
          <a:p>
            <a:r>
              <a:rPr lang="el-GR" sz="1400" dirty="0" smtClean="0"/>
              <a:t>ΠΗΓΗ: </a:t>
            </a:r>
            <a:r>
              <a:rPr lang="en-US" sz="1400" dirty="0" smtClean="0"/>
              <a:t>www.warsawmachinery.com</a:t>
            </a:r>
            <a:endParaRPr lang="el-GR" sz="1400" dirty="0"/>
          </a:p>
        </p:txBody>
      </p:sp>
      <p:sp>
        <p:nvSpPr>
          <p:cNvPr id="12" name="11 - Ορθογώνιο"/>
          <p:cNvSpPr/>
          <p:nvPr/>
        </p:nvSpPr>
        <p:spPr>
          <a:xfrm>
            <a:off x="1298994" y="6065589"/>
            <a:ext cx="1712007" cy="307777"/>
          </a:xfrm>
          <a:prstGeom prst="rect">
            <a:avLst/>
          </a:prstGeom>
        </p:spPr>
        <p:txBody>
          <a:bodyPr wrap="none">
            <a:spAutoFit/>
          </a:bodyPr>
          <a:lstStyle/>
          <a:p>
            <a:r>
              <a:rPr lang="el-GR" sz="1400" dirty="0" smtClean="0"/>
              <a:t>ΠΗΓΗ: </a:t>
            </a:r>
            <a:r>
              <a:rPr lang="en-US" sz="1400" dirty="0" smtClean="0"/>
              <a:t>www.rafael.gr</a:t>
            </a:r>
            <a:endParaRPr lang="el-GR" sz="1400" dirty="0"/>
          </a:p>
        </p:txBody>
      </p:sp>
      <p:sp>
        <p:nvSpPr>
          <p:cNvPr id="13" name="12 - Ορθογώνιο"/>
          <p:cNvSpPr/>
          <p:nvPr/>
        </p:nvSpPr>
        <p:spPr>
          <a:xfrm>
            <a:off x="2342592" y="6457890"/>
            <a:ext cx="6391976" cy="400110"/>
          </a:xfrm>
          <a:prstGeom prst="rect">
            <a:avLst/>
          </a:prstGeom>
        </p:spPr>
        <p:txBody>
          <a:bodyPr wrap="square">
            <a:spAutoFit/>
          </a:bodyPr>
          <a:lstStyle/>
          <a:p>
            <a:pPr algn="ctr"/>
            <a:r>
              <a:rPr lang="el-GR" sz="2000" dirty="0" smtClean="0"/>
              <a:t>Τεχνολογική εξέλιξη της </a:t>
            </a:r>
            <a:r>
              <a:rPr lang="el-GR" sz="2000" dirty="0" smtClean="0"/>
              <a:t>πριονοκορδέλας</a:t>
            </a:r>
            <a:endParaRPr lang="el-GR" sz="2000" dirty="0"/>
          </a:p>
        </p:txBody>
      </p:sp>
      <p:graphicFrame>
        <p:nvGraphicFramePr>
          <p:cNvPr id="14" name="13 - Διάγραμμα"/>
          <p:cNvGraphicFramePr/>
          <p:nvPr/>
        </p:nvGraphicFramePr>
        <p:xfrm>
          <a:off x="3192061" y="3735822"/>
          <a:ext cx="902268" cy="7679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5" name="14 - Διάγραμμα"/>
          <p:cNvGraphicFramePr/>
          <p:nvPr/>
        </p:nvGraphicFramePr>
        <p:xfrm>
          <a:off x="6604001" y="3790414"/>
          <a:ext cx="902268" cy="76794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cxnSp>
        <p:nvCxnSpPr>
          <p:cNvPr id="3"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8" name="7 - Ορθογώνιο"/>
          <p:cNvSpPr/>
          <p:nvPr/>
        </p:nvSpPr>
        <p:spPr>
          <a:xfrm>
            <a:off x="3707180" y="822624"/>
            <a:ext cx="4362605"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Πλεονεκτήματα - μειονεκτήματα</a:t>
            </a:r>
            <a:endParaRPr lang="el-GR" sz="2000" i="1" dirty="0" smtClean="0">
              <a:cs typeface="Arial" pitchFamily="34" charset="0"/>
            </a:endParaRPr>
          </a:p>
        </p:txBody>
      </p:sp>
      <p:sp>
        <p:nvSpPr>
          <p:cNvPr id="9" name="8 - Ορθογώνιο"/>
          <p:cNvSpPr/>
          <p:nvPr/>
        </p:nvSpPr>
        <p:spPr>
          <a:xfrm>
            <a:off x="655094" y="1440808"/>
            <a:ext cx="10467832" cy="707886"/>
          </a:xfrm>
          <a:prstGeom prst="rect">
            <a:avLst/>
          </a:prstGeom>
        </p:spPr>
        <p:txBody>
          <a:bodyPr wrap="square">
            <a:spAutoFit/>
          </a:bodyPr>
          <a:lstStyle/>
          <a:p>
            <a:r>
              <a:rPr lang="el-GR" sz="2000" dirty="0" smtClean="0"/>
              <a:t>Οι μηχανές </a:t>
            </a:r>
            <a:r>
              <a:rPr lang="en-US" sz="2000" dirty="0" smtClean="0"/>
              <a:t>CNC</a:t>
            </a:r>
            <a:r>
              <a:rPr lang="el-GR" sz="2000" dirty="0" smtClean="0"/>
              <a:t> έχουν τα ακόλουθα </a:t>
            </a:r>
            <a:r>
              <a:rPr lang="el-GR" sz="2000" b="1" dirty="0" smtClean="0"/>
              <a:t>πλεονεκτήματα</a:t>
            </a:r>
            <a:r>
              <a:rPr lang="el-GR" sz="2000" dirty="0" smtClean="0"/>
              <a:t> και </a:t>
            </a:r>
            <a:r>
              <a:rPr lang="el-GR" sz="2000" b="1" dirty="0" smtClean="0"/>
              <a:t>μειονεκτήματα</a:t>
            </a:r>
            <a:r>
              <a:rPr lang="el-GR" sz="2000" dirty="0" smtClean="0"/>
              <a:t>, έναντι των συμβατικών (απλών) μηχανών: </a:t>
            </a:r>
            <a:endParaRPr lang="el-GR" sz="2000" dirty="0"/>
          </a:p>
        </p:txBody>
      </p:sp>
      <p:graphicFrame>
        <p:nvGraphicFramePr>
          <p:cNvPr id="11" name="10 - Πίνακας"/>
          <p:cNvGraphicFramePr>
            <a:graphicFrameLocks noGrp="1"/>
          </p:cNvGraphicFramePr>
          <p:nvPr/>
        </p:nvGraphicFramePr>
        <p:xfrm>
          <a:off x="1119115" y="2346959"/>
          <a:ext cx="9771798" cy="4038600"/>
        </p:xfrm>
        <a:graphic>
          <a:graphicData uri="http://schemas.openxmlformats.org/drawingml/2006/table">
            <a:tbl>
              <a:tblPr firstRow="1" bandRow="1">
                <a:tableStyleId>{5C22544A-7EE6-4342-B048-85BDC9FD1C3A}</a:tableStyleId>
              </a:tblPr>
              <a:tblGrid>
                <a:gridCol w="4885899"/>
                <a:gridCol w="4885899"/>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000" b="1" dirty="0" smtClean="0">
                          <a:latin typeface="+mn-lt"/>
                          <a:ea typeface="Times New Roman"/>
                          <a:cs typeface="Times New Roman"/>
                        </a:rPr>
                        <a:t>Πλεονεκτήματα μηχανών </a:t>
                      </a:r>
                      <a:r>
                        <a:rPr lang="en-US" sz="2000" b="1" dirty="0" smtClean="0">
                          <a:latin typeface="+mn-lt"/>
                          <a:ea typeface="Times New Roman"/>
                          <a:cs typeface="Times New Roman"/>
                        </a:rPr>
                        <a:t>CNC</a:t>
                      </a:r>
                      <a:endParaRPr lang="el-GR" sz="2000" b="1" dirty="0" smtClean="0">
                        <a:latin typeface="+mn-lt"/>
                        <a:ea typeface="Times New Roman"/>
                        <a:cs typeface="Times New Roman"/>
                      </a:endParaRPr>
                    </a:p>
                    <a:p>
                      <a:pPr algn="ctr"/>
                      <a:endParaRPr lang="el-GR" sz="2000" b="1" dirty="0">
                        <a:latin typeface="+mn-lt"/>
                      </a:endParaRPr>
                    </a:p>
                  </a:txBody>
                  <a:tcPr/>
                </a:tc>
                <a:tc>
                  <a:txBody>
                    <a:bodyPr/>
                    <a:lstStyle/>
                    <a:p>
                      <a:pPr algn="ctr"/>
                      <a:r>
                        <a:rPr lang="el-GR" sz="2000" b="1" dirty="0" smtClean="0">
                          <a:latin typeface="+mn-lt"/>
                          <a:ea typeface="Times New Roman"/>
                          <a:cs typeface="Times New Roman"/>
                        </a:rPr>
                        <a:t>Μειονεκτήματα</a:t>
                      </a:r>
                      <a:r>
                        <a:rPr lang="en-US" sz="2000" b="1" dirty="0" smtClean="0">
                          <a:latin typeface="+mn-lt"/>
                          <a:ea typeface="Times New Roman"/>
                          <a:cs typeface="Times New Roman"/>
                        </a:rPr>
                        <a:t> </a:t>
                      </a:r>
                      <a:r>
                        <a:rPr lang="el-GR" sz="2000" b="1" dirty="0" smtClean="0">
                          <a:latin typeface="+mn-lt"/>
                          <a:ea typeface="Times New Roman"/>
                          <a:cs typeface="Times New Roman"/>
                        </a:rPr>
                        <a:t>μηχανών </a:t>
                      </a:r>
                      <a:r>
                        <a:rPr lang="en-US" sz="2000" b="1" dirty="0" smtClean="0">
                          <a:latin typeface="+mn-lt"/>
                          <a:ea typeface="Times New Roman"/>
                          <a:cs typeface="Times New Roman"/>
                        </a:rPr>
                        <a:t>CNC</a:t>
                      </a:r>
                      <a:endParaRPr lang="el-GR" sz="2000" b="1" dirty="0">
                        <a:latin typeface="+mn-lt"/>
                      </a:endParaRPr>
                    </a:p>
                  </a:txBody>
                  <a:tcPr/>
                </a:tc>
              </a:tr>
              <a:tr h="370840">
                <a:tc>
                  <a:txBody>
                    <a:bodyPr/>
                    <a:lstStyle/>
                    <a:p>
                      <a:pPr marL="45720" algn="just">
                        <a:spcAft>
                          <a:spcPts val="0"/>
                        </a:spcAft>
                      </a:pPr>
                      <a:r>
                        <a:rPr lang="el-GR" sz="1800" b="0" i="0" dirty="0" smtClean="0">
                          <a:latin typeface="+mn-lt"/>
                          <a:ea typeface="Times New Roman"/>
                          <a:cs typeface="Times New Roman"/>
                        </a:rPr>
                        <a:t>Μικρό </a:t>
                      </a:r>
                      <a:r>
                        <a:rPr lang="el-GR" sz="1800" b="0" i="0" dirty="0">
                          <a:latin typeface="+mn-lt"/>
                          <a:ea typeface="Times New Roman"/>
                          <a:cs typeface="Times New Roman"/>
                        </a:rPr>
                        <a:t>χρόνο </a:t>
                      </a:r>
                      <a:r>
                        <a:rPr lang="el-GR" sz="1800" b="0" i="0" dirty="0" smtClean="0">
                          <a:latin typeface="+mn-lt"/>
                          <a:ea typeface="Times New Roman"/>
                          <a:cs typeface="Times New Roman"/>
                        </a:rPr>
                        <a:t>παραγωγής</a:t>
                      </a:r>
                      <a:endParaRPr lang="el-GR" sz="1800" b="1" i="0" dirty="0">
                        <a:latin typeface="+mn-lt"/>
                        <a:ea typeface="Times New Roman"/>
                        <a:cs typeface="Times New Roman"/>
                      </a:endParaRPr>
                    </a:p>
                  </a:txBody>
                  <a:tcPr marL="68580" marR="68580" marT="0" marB="0"/>
                </a:tc>
                <a:tc>
                  <a:txBody>
                    <a:bodyPr/>
                    <a:lstStyle/>
                    <a:p>
                      <a:pPr marL="45720" algn="just">
                        <a:spcAft>
                          <a:spcPts val="0"/>
                        </a:spcAft>
                      </a:pPr>
                      <a:r>
                        <a:rPr lang="el-GR" sz="1800" b="0" i="0" dirty="0">
                          <a:latin typeface="+mn-lt"/>
                          <a:ea typeface="Times New Roman"/>
                          <a:cs typeface="Times New Roman"/>
                        </a:rPr>
                        <a:t>Μεγάλο αρχικό κόστος </a:t>
                      </a:r>
                      <a:r>
                        <a:rPr lang="el-GR" sz="1800" b="0" i="0" dirty="0" smtClean="0">
                          <a:latin typeface="+mn-lt"/>
                          <a:ea typeface="Times New Roman"/>
                          <a:cs typeface="Times New Roman"/>
                        </a:rPr>
                        <a:t>αγοράς</a:t>
                      </a:r>
                      <a:endParaRPr lang="el-GR" sz="1800" b="1" i="0" dirty="0">
                        <a:latin typeface="+mn-lt"/>
                        <a:ea typeface="Times New Roman"/>
                        <a:cs typeface="Times New Roman"/>
                      </a:endParaRPr>
                    </a:p>
                  </a:txBody>
                  <a:tcPr marL="68580" marR="68580" marT="0" marB="0"/>
                </a:tc>
              </a:tr>
              <a:tr h="370840">
                <a:tc>
                  <a:txBody>
                    <a:bodyPr/>
                    <a:lstStyle/>
                    <a:p>
                      <a:pPr marL="45720" algn="just">
                        <a:spcAft>
                          <a:spcPts val="0"/>
                        </a:spcAft>
                      </a:pPr>
                      <a:r>
                        <a:rPr lang="el-GR" sz="1800" b="0" i="0" dirty="0">
                          <a:latin typeface="+mn-lt"/>
                          <a:ea typeface="Times New Roman"/>
                          <a:cs typeface="Times New Roman"/>
                        </a:rPr>
                        <a:t>Λιγότερα έξοδα </a:t>
                      </a:r>
                      <a:r>
                        <a:rPr lang="el-GR" sz="1800" b="0" i="0" dirty="0" smtClean="0">
                          <a:latin typeface="+mn-lt"/>
                          <a:ea typeface="Times New Roman"/>
                          <a:cs typeface="Times New Roman"/>
                        </a:rPr>
                        <a:t>παραγωγής</a:t>
                      </a:r>
                      <a:endParaRPr lang="el-GR" sz="1800" b="1" i="0" dirty="0">
                        <a:latin typeface="+mn-lt"/>
                        <a:ea typeface="Times New Roman"/>
                        <a:cs typeface="Times New Roman"/>
                      </a:endParaRPr>
                    </a:p>
                  </a:txBody>
                  <a:tcPr marL="68580" marR="68580" marT="0" marB="0"/>
                </a:tc>
                <a:tc>
                  <a:txBody>
                    <a:bodyPr/>
                    <a:lstStyle/>
                    <a:p>
                      <a:pPr marL="45720" algn="just">
                        <a:spcAft>
                          <a:spcPts val="0"/>
                        </a:spcAft>
                      </a:pPr>
                      <a:r>
                        <a:rPr lang="el-GR" sz="1800" b="0" i="0" dirty="0" smtClean="0">
                          <a:latin typeface="+mn-lt"/>
                          <a:ea typeface="Times New Roman"/>
                          <a:cs typeface="Times New Roman"/>
                        </a:rPr>
                        <a:t>Απαιτούν εξειδικευμένους </a:t>
                      </a:r>
                      <a:r>
                        <a:rPr lang="el-GR" sz="1800" b="0" i="0" dirty="0" smtClean="0">
                          <a:latin typeface="+mn-lt"/>
                          <a:ea typeface="Times New Roman"/>
                          <a:cs typeface="Times New Roman"/>
                        </a:rPr>
                        <a:t>χειριστές</a:t>
                      </a:r>
                      <a:endParaRPr lang="el-GR" sz="1800" b="1" i="0" dirty="0">
                        <a:latin typeface="+mn-lt"/>
                        <a:ea typeface="Times New Roman"/>
                        <a:cs typeface="Times New Roman"/>
                      </a:endParaRPr>
                    </a:p>
                  </a:txBody>
                  <a:tcPr marL="68580" marR="68580" marT="0" marB="0"/>
                </a:tc>
              </a:tr>
              <a:tr h="370840">
                <a:tc>
                  <a:txBody>
                    <a:bodyPr/>
                    <a:lstStyle/>
                    <a:p>
                      <a:pPr marL="45720" algn="just">
                        <a:spcAft>
                          <a:spcPts val="0"/>
                        </a:spcAft>
                      </a:pPr>
                      <a:r>
                        <a:rPr lang="el-GR" sz="1800" b="0" i="0" dirty="0">
                          <a:latin typeface="+mn-lt"/>
                          <a:ea typeface="Times New Roman"/>
                          <a:cs typeface="Times New Roman"/>
                        </a:rPr>
                        <a:t>Λιγότερα έξοδα </a:t>
                      </a:r>
                      <a:r>
                        <a:rPr lang="el-GR" sz="1800" b="0" i="0" dirty="0" smtClean="0">
                          <a:latin typeface="+mn-lt"/>
                          <a:ea typeface="Times New Roman"/>
                          <a:cs typeface="Times New Roman"/>
                        </a:rPr>
                        <a:t>προσωπικού</a:t>
                      </a:r>
                      <a:endParaRPr lang="el-GR" sz="1800" b="1" i="0" dirty="0">
                        <a:latin typeface="+mn-lt"/>
                        <a:ea typeface="Times New Roman"/>
                        <a:cs typeface="Times New Roman"/>
                      </a:endParaRPr>
                    </a:p>
                  </a:txBody>
                  <a:tcPr marL="68580" marR="68580" marT="0" marB="0"/>
                </a:tc>
                <a:tc>
                  <a:txBody>
                    <a:bodyPr/>
                    <a:lstStyle/>
                    <a:p>
                      <a:pPr marL="45720" algn="just">
                        <a:spcAft>
                          <a:spcPts val="0"/>
                        </a:spcAft>
                      </a:pPr>
                      <a:r>
                        <a:rPr lang="el-GR" sz="1800" b="0" i="0" dirty="0">
                          <a:latin typeface="+mn-lt"/>
                          <a:ea typeface="Times New Roman"/>
                          <a:cs typeface="Times New Roman"/>
                        </a:rPr>
                        <a:t>Προϋποθέτουν μεγάλες ποσότητες </a:t>
                      </a:r>
                      <a:r>
                        <a:rPr lang="el-GR" sz="1800" b="0" i="0" dirty="0" smtClean="0">
                          <a:latin typeface="+mn-lt"/>
                          <a:ea typeface="Times New Roman"/>
                          <a:cs typeface="Times New Roman"/>
                        </a:rPr>
                        <a:t>παραγωγής</a:t>
                      </a:r>
                      <a:endParaRPr lang="el-GR" sz="1800" b="1" i="0" dirty="0">
                        <a:latin typeface="+mn-lt"/>
                        <a:ea typeface="Times New Roman"/>
                        <a:cs typeface="Times New Roman"/>
                      </a:endParaRPr>
                    </a:p>
                  </a:txBody>
                  <a:tcPr marL="68580" marR="68580" marT="0" marB="0"/>
                </a:tc>
              </a:tr>
              <a:tr h="370840">
                <a:tc>
                  <a:txBody>
                    <a:bodyPr/>
                    <a:lstStyle/>
                    <a:p>
                      <a:pPr marL="45720" algn="just">
                        <a:spcAft>
                          <a:spcPts val="0"/>
                        </a:spcAft>
                      </a:pPr>
                      <a:r>
                        <a:rPr lang="el-GR" sz="1800" b="0" i="0" dirty="0">
                          <a:latin typeface="+mn-lt"/>
                          <a:ea typeface="Times New Roman"/>
                          <a:cs typeface="Times New Roman"/>
                        </a:rPr>
                        <a:t>Ακρίβεια διαστάσεων στα τελικά </a:t>
                      </a:r>
                      <a:r>
                        <a:rPr lang="el-GR" sz="1800" b="0" i="0" dirty="0" smtClean="0">
                          <a:latin typeface="+mn-lt"/>
                          <a:ea typeface="Times New Roman"/>
                          <a:cs typeface="Times New Roman"/>
                        </a:rPr>
                        <a:t>προϊόντα</a:t>
                      </a:r>
                      <a:endParaRPr lang="el-GR" sz="1800" b="1" i="0" dirty="0">
                        <a:latin typeface="+mn-lt"/>
                        <a:ea typeface="Times New Roman"/>
                        <a:cs typeface="Times New Roman"/>
                      </a:endParaRPr>
                    </a:p>
                  </a:txBody>
                  <a:tcPr marL="68580" marR="68580" marT="0" marB="0"/>
                </a:tc>
                <a:tc>
                  <a:txBody>
                    <a:bodyPr/>
                    <a:lstStyle/>
                    <a:p>
                      <a:pPr marL="45720" algn="just">
                        <a:spcAft>
                          <a:spcPts val="0"/>
                        </a:spcAft>
                      </a:pPr>
                      <a:r>
                        <a:rPr lang="el-GR" sz="1800" b="0" i="0" dirty="0" smtClean="0">
                          <a:latin typeface="+mn-lt"/>
                          <a:ea typeface="Times New Roman"/>
                          <a:cs typeface="Times New Roman"/>
                        </a:rPr>
                        <a:t>Συνήθως</a:t>
                      </a:r>
                      <a:r>
                        <a:rPr lang="el-GR" sz="1800" b="0" i="0" baseline="0" dirty="0" smtClean="0">
                          <a:latin typeface="+mn-lt"/>
                          <a:ea typeface="Times New Roman"/>
                          <a:cs typeface="Times New Roman"/>
                        </a:rPr>
                        <a:t> απαιτούν πολύ χώρο </a:t>
                      </a:r>
                      <a:r>
                        <a:rPr lang="el-GR" sz="1800" b="0" i="0" baseline="0" dirty="0" smtClean="0">
                          <a:latin typeface="+mn-lt"/>
                          <a:ea typeface="Times New Roman"/>
                          <a:cs typeface="Times New Roman"/>
                        </a:rPr>
                        <a:t>εγκατάστασης</a:t>
                      </a:r>
                      <a:endParaRPr lang="el-GR" sz="1800" b="0" i="0" dirty="0">
                        <a:latin typeface="+mn-lt"/>
                        <a:ea typeface="Times New Roman"/>
                        <a:cs typeface="Times New Roman"/>
                      </a:endParaRPr>
                    </a:p>
                  </a:txBody>
                  <a:tcPr marL="68580" marR="68580" marT="0" marB="0"/>
                </a:tc>
              </a:tr>
              <a:tr h="370840">
                <a:tc>
                  <a:txBody>
                    <a:bodyPr/>
                    <a:lstStyle/>
                    <a:p>
                      <a:pPr marL="45720" algn="just">
                        <a:spcAft>
                          <a:spcPts val="0"/>
                        </a:spcAft>
                      </a:pPr>
                      <a:r>
                        <a:rPr lang="el-GR" sz="1800" b="0" i="0" dirty="0">
                          <a:latin typeface="+mn-lt"/>
                          <a:ea typeface="Times New Roman"/>
                          <a:cs typeface="Times New Roman"/>
                        </a:rPr>
                        <a:t>Σταθερή ποιότητα τελικών </a:t>
                      </a:r>
                      <a:r>
                        <a:rPr lang="el-GR" sz="1800" b="0" i="0" dirty="0" smtClean="0">
                          <a:latin typeface="+mn-lt"/>
                          <a:ea typeface="Times New Roman"/>
                          <a:cs typeface="Times New Roman"/>
                        </a:rPr>
                        <a:t>προϊόντων</a:t>
                      </a:r>
                      <a:endParaRPr lang="el-GR" sz="1800" b="1" i="0" dirty="0">
                        <a:latin typeface="+mn-lt"/>
                        <a:ea typeface="Times New Roman"/>
                        <a:cs typeface="Times New Roman"/>
                      </a:endParaRPr>
                    </a:p>
                  </a:txBody>
                  <a:tcPr marL="68580" marR="68580" marT="0" marB="0"/>
                </a:tc>
                <a:tc>
                  <a:txBody>
                    <a:bodyPr/>
                    <a:lstStyle/>
                    <a:p>
                      <a:pPr marL="45720" algn="just">
                        <a:spcAft>
                          <a:spcPts val="0"/>
                        </a:spcAft>
                      </a:pPr>
                      <a:endParaRPr lang="el-GR" sz="1800" b="0" i="0" dirty="0">
                        <a:latin typeface="+mn-lt"/>
                        <a:ea typeface="Times New Roman"/>
                        <a:cs typeface="Times New Roman"/>
                      </a:endParaRPr>
                    </a:p>
                  </a:txBody>
                  <a:tcPr marL="68580" marR="68580" marT="0" marB="0"/>
                </a:tc>
              </a:tr>
              <a:tr h="370840">
                <a:tc>
                  <a:txBody>
                    <a:bodyPr/>
                    <a:lstStyle/>
                    <a:p>
                      <a:pPr marL="45720" algn="just">
                        <a:spcAft>
                          <a:spcPts val="0"/>
                        </a:spcAft>
                      </a:pPr>
                      <a:r>
                        <a:rPr lang="el-GR" sz="1800" b="0" i="0" dirty="0" smtClean="0">
                          <a:latin typeface="+mn-lt"/>
                          <a:ea typeface="Times New Roman"/>
                          <a:cs typeface="Times New Roman"/>
                        </a:rPr>
                        <a:t>Αυξημένη </a:t>
                      </a:r>
                      <a:r>
                        <a:rPr lang="el-GR" sz="1800" b="0" i="0" dirty="0" smtClean="0">
                          <a:latin typeface="+mn-lt"/>
                          <a:ea typeface="Times New Roman"/>
                          <a:cs typeface="Times New Roman"/>
                        </a:rPr>
                        <a:t>παραγωγικότητα</a:t>
                      </a:r>
                      <a:endParaRPr lang="el-GR" sz="1800" b="1" i="0" dirty="0">
                        <a:latin typeface="+mn-lt"/>
                        <a:ea typeface="Times New Roman"/>
                        <a:cs typeface="Times New Roman"/>
                      </a:endParaRPr>
                    </a:p>
                  </a:txBody>
                  <a:tcPr marL="68580" marR="68580" marT="0" marB="0"/>
                </a:tc>
                <a:tc>
                  <a:txBody>
                    <a:bodyPr/>
                    <a:lstStyle/>
                    <a:p>
                      <a:pPr marL="45720" algn="just">
                        <a:spcAft>
                          <a:spcPts val="0"/>
                        </a:spcAft>
                      </a:pPr>
                      <a:endParaRPr lang="el-GR" sz="1800" b="0" i="0" dirty="0">
                        <a:latin typeface="+mn-lt"/>
                        <a:ea typeface="Times New Roman"/>
                        <a:cs typeface="Times New Roman"/>
                      </a:endParaRPr>
                    </a:p>
                  </a:txBody>
                  <a:tcPr marL="68580" marR="68580" marT="0" marB="0"/>
                </a:tc>
              </a:tr>
              <a:tr h="370840">
                <a:tc>
                  <a:txBody>
                    <a:bodyPr/>
                    <a:lstStyle/>
                    <a:p>
                      <a:pPr marL="45720" algn="just">
                        <a:spcAft>
                          <a:spcPts val="0"/>
                        </a:spcAft>
                      </a:pPr>
                      <a:r>
                        <a:rPr lang="el-GR" sz="1800" b="0" i="0" dirty="0">
                          <a:latin typeface="+mn-lt"/>
                          <a:ea typeface="Times New Roman"/>
                          <a:cs typeface="Times New Roman"/>
                        </a:rPr>
                        <a:t>Ελάττωση του κίνδυνου πρόκλησης ατυχημάτων</a:t>
                      </a:r>
                      <a:r>
                        <a:rPr lang="el-GR" sz="1800" b="0" i="0" dirty="0" smtClean="0">
                          <a:latin typeface="+mn-lt"/>
                          <a:ea typeface="Times New Roman"/>
                          <a:cs typeface="Times New Roman"/>
                        </a:rPr>
                        <a:t>.</a:t>
                      </a:r>
                      <a:endParaRPr lang="el-GR" sz="1800" b="1" i="0" dirty="0">
                        <a:latin typeface="+mn-lt"/>
                        <a:ea typeface="Times New Roman"/>
                        <a:cs typeface="Times New Roman"/>
                      </a:endParaRPr>
                    </a:p>
                  </a:txBody>
                  <a:tcPr marL="68580" marR="68580" marT="0" marB="0"/>
                </a:tc>
                <a:tc>
                  <a:txBody>
                    <a:bodyPr/>
                    <a:lstStyle/>
                    <a:p>
                      <a:pPr marL="45720" algn="just">
                        <a:spcAft>
                          <a:spcPts val="0"/>
                        </a:spcAft>
                      </a:pPr>
                      <a:endParaRPr lang="el-GR" sz="1800" b="0" i="0" dirty="0">
                        <a:latin typeface="+mn-lt"/>
                        <a:ea typeface="Times New Roman"/>
                        <a:cs typeface="Times New Roman"/>
                      </a:endParaRPr>
                    </a:p>
                  </a:txBody>
                  <a:tcPr marL="68580" marR="68580" marT="0" marB="0"/>
                </a:tc>
              </a:tr>
              <a:tr h="370840">
                <a:tc>
                  <a:txBody>
                    <a:bodyPr/>
                    <a:lstStyle/>
                    <a:p>
                      <a:pPr marL="45720" algn="just">
                        <a:spcAft>
                          <a:spcPts val="0"/>
                        </a:spcAft>
                      </a:pPr>
                      <a:r>
                        <a:rPr lang="el-GR" sz="1800" b="0" dirty="0">
                          <a:latin typeface="+mn-lt"/>
                          <a:ea typeface="Times New Roman"/>
                          <a:cs typeface="Times New Roman"/>
                        </a:rPr>
                        <a:t>Βελτίωση των συνθηκών </a:t>
                      </a:r>
                      <a:r>
                        <a:rPr lang="el-GR" sz="1800" b="0" dirty="0" smtClean="0">
                          <a:latin typeface="+mn-lt"/>
                          <a:ea typeface="Times New Roman"/>
                          <a:cs typeface="Times New Roman"/>
                        </a:rPr>
                        <a:t>εργασίας</a:t>
                      </a:r>
                      <a:endParaRPr lang="el-GR" sz="1800" b="1" dirty="0">
                        <a:latin typeface="+mn-lt"/>
                        <a:ea typeface="Times New Roman"/>
                        <a:cs typeface="Times New Roman"/>
                      </a:endParaRPr>
                    </a:p>
                  </a:txBody>
                  <a:tcPr marL="68580" marR="68580" marT="0" marB="0"/>
                </a:tc>
                <a:tc>
                  <a:txBody>
                    <a:bodyPr/>
                    <a:lstStyle/>
                    <a:p>
                      <a:pPr marL="45720" algn="just">
                        <a:spcAft>
                          <a:spcPts val="0"/>
                        </a:spcAft>
                      </a:pPr>
                      <a:endParaRPr lang="el-GR" sz="1800" b="0" dirty="0">
                        <a:latin typeface="+mn-lt"/>
                        <a:ea typeface="Times New Roman"/>
                        <a:cs typeface="Times New Roman"/>
                      </a:endParaRPr>
                    </a:p>
                  </a:txBody>
                  <a:tcPr marL="68580" marR="68580" marT="0" marB="0"/>
                </a:tc>
              </a:tr>
              <a:tr h="370840">
                <a:tc>
                  <a:txBody>
                    <a:bodyPr/>
                    <a:lstStyle/>
                    <a:p>
                      <a:pPr marL="152400" indent="-106680" algn="just">
                        <a:spcAft>
                          <a:spcPts val="0"/>
                        </a:spcAft>
                      </a:pPr>
                      <a:r>
                        <a:rPr lang="el-GR" sz="1800" b="0" dirty="0">
                          <a:latin typeface="+mn-lt"/>
                          <a:ea typeface="Times New Roman"/>
                          <a:cs typeface="Times New Roman"/>
                        </a:rPr>
                        <a:t>Ευελιξία </a:t>
                      </a:r>
                      <a:r>
                        <a:rPr lang="el-GR" sz="1800" b="0" dirty="0" smtClean="0">
                          <a:latin typeface="+mn-lt"/>
                          <a:ea typeface="Times New Roman"/>
                          <a:cs typeface="Times New Roman"/>
                        </a:rPr>
                        <a:t>παραγωγής</a:t>
                      </a:r>
                      <a:endParaRPr lang="el-GR" sz="1800" b="1" dirty="0">
                        <a:latin typeface="+mn-lt"/>
                        <a:ea typeface="Times New Roman"/>
                        <a:cs typeface="Times New Roman"/>
                      </a:endParaRPr>
                    </a:p>
                  </a:txBody>
                  <a:tcPr marL="68580" marR="68580" marT="0" marB="0"/>
                </a:tc>
                <a:tc>
                  <a:txBody>
                    <a:bodyPr/>
                    <a:lstStyle/>
                    <a:p>
                      <a:pPr marL="45720" algn="just">
                        <a:spcAft>
                          <a:spcPts val="0"/>
                        </a:spcAft>
                      </a:pPr>
                      <a:endParaRPr lang="el-GR" sz="1800" b="0" dirty="0">
                        <a:latin typeface="+mn-lt"/>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cxnSp>
        <p:nvCxnSpPr>
          <p:cNvPr id="3"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29697" name="Rectangle 1"/>
          <p:cNvSpPr>
            <a:spLocks noChangeArrowheads="1"/>
          </p:cNvSpPr>
          <p:nvPr/>
        </p:nvSpPr>
        <p:spPr bwMode="auto">
          <a:xfrm>
            <a:off x="641445" y="1231909"/>
            <a:ext cx="10590663"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el-GR" sz="2000" i="0" u="none" strike="noStrike" cap="none" normalizeH="0" baseline="0" dirty="0" smtClean="0">
                <a:ln>
                  <a:noFill/>
                </a:ln>
                <a:solidFill>
                  <a:schemeClr val="tx1"/>
                </a:solidFill>
                <a:effectLst/>
                <a:ea typeface="Times New Roman" pitchFamily="18" charset="0"/>
                <a:cs typeface="Arial" pitchFamily="34" charset="0"/>
              </a:rPr>
              <a:t>Ο σχεδιασμός ενός προϊόντος μπορεί να πραγματοποιηθεί με Η/Υ με τη βοήθεια σχεδιαστικών προγραμμάτων </a:t>
            </a:r>
            <a:r>
              <a:rPr kumimoji="0" lang="en-US" sz="2000" b="1" i="0" u="none" strike="noStrike" cap="none" normalizeH="0" baseline="0" dirty="0" smtClean="0">
                <a:ln>
                  <a:noFill/>
                </a:ln>
                <a:solidFill>
                  <a:schemeClr val="tx1"/>
                </a:solidFill>
                <a:effectLst/>
                <a:ea typeface="Times New Roman" pitchFamily="18" charset="0"/>
                <a:cs typeface="Arial" pitchFamily="34" charset="0"/>
              </a:rPr>
              <a:t>CAD</a:t>
            </a:r>
            <a:r>
              <a:rPr kumimoji="0" lang="el-GR" sz="2000" i="0" u="none" strike="noStrike" cap="none" normalizeH="0" baseline="0" dirty="0" smtClean="0">
                <a:ln>
                  <a:noFill/>
                </a:ln>
                <a:solidFill>
                  <a:schemeClr val="tx1"/>
                </a:solidFill>
                <a:effectLst/>
                <a:ea typeface="Times New Roman" pitchFamily="18" charset="0"/>
                <a:cs typeface="Arial" pitchFamily="34" charset="0"/>
              </a:rPr>
              <a:t> (</a:t>
            </a:r>
            <a:r>
              <a:rPr kumimoji="0" lang="en-US" sz="2000" i="0" u="none" strike="noStrike" cap="none" normalizeH="0" baseline="0" dirty="0" smtClean="0">
                <a:ln>
                  <a:noFill/>
                </a:ln>
                <a:solidFill>
                  <a:schemeClr val="tx1"/>
                </a:solidFill>
                <a:effectLst/>
                <a:ea typeface="Times New Roman" pitchFamily="18" charset="0"/>
                <a:cs typeface="Arial" pitchFamily="34" charset="0"/>
              </a:rPr>
              <a:t>Computer Aided Design</a:t>
            </a:r>
            <a:r>
              <a:rPr kumimoji="0" lang="el-GR" sz="2000" i="0" u="none" strike="noStrike" cap="none" normalizeH="0" baseline="0" dirty="0" smtClean="0">
                <a:ln>
                  <a:noFill/>
                </a:ln>
                <a:solidFill>
                  <a:schemeClr val="tx1"/>
                </a:solidFill>
                <a:effectLst/>
                <a:ea typeface="Times New Roman" pitchFamily="18" charset="0"/>
                <a:cs typeface="Arial" pitchFamily="34" charset="0"/>
              </a:rPr>
              <a:t>). Τα σχέδια αποθηκεύονται στη μνήμη του υπολογιστή και μπορούν να κωδικοποιηθούν και να χρησιμοποιηθούν οποτεδήποτε είναι επιθυμητό. </a:t>
            </a:r>
            <a:endParaRPr kumimoji="0" lang="el-GR" sz="2000" i="0" u="none" strike="noStrike" cap="none" normalizeH="0" baseline="0" dirty="0" smtClean="0">
              <a:ln>
                <a:noFill/>
              </a:ln>
              <a:solidFill>
                <a:schemeClr val="tx1"/>
              </a:solidFill>
              <a:effectLst/>
              <a:cs typeface="Arial" pitchFamily="34" charset="0"/>
            </a:endParaRPr>
          </a:p>
        </p:txBody>
      </p:sp>
      <p:pic>
        <p:nvPicPr>
          <p:cNvPr id="29698" name="Picture 2" descr="cad1"/>
          <p:cNvPicPr>
            <a:picLocks noChangeAspect="1" noChangeArrowheads="1"/>
          </p:cNvPicPr>
          <p:nvPr/>
        </p:nvPicPr>
        <p:blipFill>
          <a:blip r:embed="rId3" cstate="print"/>
          <a:srcRect/>
          <a:stretch>
            <a:fillRect/>
          </a:stretch>
        </p:blipFill>
        <p:spPr bwMode="auto">
          <a:xfrm>
            <a:off x="3521123" y="2483893"/>
            <a:ext cx="5145205" cy="3583561"/>
          </a:xfrm>
          <a:prstGeom prst="rect">
            <a:avLst/>
          </a:prstGeom>
          <a:noFill/>
          <a:ln w="9525">
            <a:solidFill>
              <a:schemeClr val="tx1"/>
            </a:solidFill>
            <a:miter lim="800000"/>
            <a:headEnd/>
            <a:tailEnd/>
          </a:ln>
        </p:spPr>
      </p:pic>
      <p:sp>
        <p:nvSpPr>
          <p:cNvPr id="6" name="5 - Ορθογώνιο"/>
          <p:cNvSpPr/>
          <p:nvPr/>
        </p:nvSpPr>
        <p:spPr>
          <a:xfrm>
            <a:off x="4960778" y="6457890"/>
            <a:ext cx="2571088" cy="400110"/>
          </a:xfrm>
          <a:prstGeom prst="rect">
            <a:avLst/>
          </a:prstGeom>
        </p:spPr>
        <p:txBody>
          <a:bodyPr wrap="none">
            <a:spAutoFit/>
          </a:bodyPr>
          <a:lstStyle/>
          <a:p>
            <a:r>
              <a:rPr lang="el-GR" sz="2000" dirty="0" smtClean="0"/>
              <a:t>Σχεδιασμός μέσω </a:t>
            </a:r>
            <a:r>
              <a:rPr lang="en-US" sz="2000" dirty="0" smtClean="0"/>
              <a:t>CAD</a:t>
            </a:r>
            <a:endParaRPr lang="el-GR" sz="2000" dirty="0"/>
          </a:p>
        </p:txBody>
      </p:sp>
      <p:sp>
        <p:nvSpPr>
          <p:cNvPr id="7" name="6 - Ορθογώνιο"/>
          <p:cNvSpPr/>
          <p:nvPr/>
        </p:nvSpPr>
        <p:spPr>
          <a:xfrm>
            <a:off x="4749196" y="822624"/>
            <a:ext cx="2278572"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Συστήματα </a:t>
            </a:r>
            <a:r>
              <a:rPr lang="en-US" sz="2400" i="1" dirty="0" smtClean="0">
                <a:ea typeface="Times New Roman" pitchFamily="18" charset="0"/>
                <a:cs typeface="Arial" pitchFamily="34" charset="0"/>
              </a:rPr>
              <a:t>CAD</a:t>
            </a:r>
            <a:endParaRPr lang="el-GR" sz="2000" i="1" dirty="0" smtClean="0">
              <a:cs typeface="Arial" pitchFamily="34" charset="0"/>
            </a:endParaRPr>
          </a:p>
        </p:txBody>
      </p:sp>
      <p:sp>
        <p:nvSpPr>
          <p:cNvPr id="8" name="7 - Ορθογώνιο"/>
          <p:cNvSpPr/>
          <p:nvPr/>
        </p:nvSpPr>
        <p:spPr>
          <a:xfrm>
            <a:off x="3496284" y="6092884"/>
            <a:ext cx="1963294" cy="307777"/>
          </a:xfrm>
          <a:prstGeom prst="rect">
            <a:avLst/>
          </a:prstGeom>
        </p:spPr>
        <p:txBody>
          <a:bodyPr wrap="none">
            <a:spAutoFit/>
          </a:bodyPr>
          <a:lstStyle/>
          <a:p>
            <a:r>
              <a:rPr lang="el-GR" sz="1400" dirty="0" smtClean="0"/>
              <a:t>ΠΗΓΗ: </a:t>
            </a:r>
            <a:r>
              <a:rPr lang="el-GR" sz="1400" dirty="0" err="1" smtClean="0"/>
              <a:t>Καραστεργίου</a:t>
            </a:r>
            <a:r>
              <a:rPr lang="el-GR" sz="1400" dirty="0" smtClean="0"/>
              <a:t> Σ.</a:t>
            </a:r>
            <a:endParaRPr lang="el-GR"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522514" y="1342043"/>
            <a:ext cx="1112718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el-GR" sz="2000" i="0" u="none" strike="noStrike" cap="none" normalizeH="0" baseline="0" dirty="0" smtClean="0">
                <a:ln>
                  <a:noFill/>
                </a:ln>
                <a:solidFill>
                  <a:schemeClr val="tx1"/>
                </a:solidFill>
                <a:effectLst/>
                <a:ea typeface="Times New Roman" pitchFamily="18" charset="0"/>
                <a:cs typeface="Arial" pitchFamily="34" charset="0"/>
              </a:rPr>
              <a:t>Στενά συνδεδεμένα και συνεργαζόμενα με τα συστήματα </a:t>
            </a:r>
            <a:r>
              <a:rPr kumimoji="0" lang="en-US" sz="2000" i="0" u="none" strike="noStrike" cap="none" normalizeH="0" baseline="0" dirty="0" smtClean="0">
                <a:ln>
                  <a:noFill/>
                </a:ln>
                <a:solidFill>
                  <a:schemeClr val="tx1"/>
                </a:solidFill>
                <a:effectLst/>
                <a:ea typeface="Times New Roman" pitchFamily="18" charset="0"/>
                <a:cs typeface="Arial" pitchFamily="34" charset="0"/>
              </a:rPr>
              <a:t>CAD</a:t>
            </a:r>
            <a:r>
              <a:rPr kumimoji="0" lang="el-GR" sz="2000" i="0" u="none" strike="noStrike" cap="none" normalizeH="0" baseline="0" dirty="0" smtClean="0">
                <a:ln>
                  <a:noFill/>
                </a:ln>
                <a:solidFill>
                  <a:schemeClr val="tx1"/>
                </a:solidFill>
                <a:effectLst/>
                <a:ea typeface="Times New Roman" pitchFamily="18" charset="0"/>
                <a:cs typeface="Arial" pitchFamily="34" charset="0"/>
              </a:rPr>
              <a:t>, είναι τα συστήματα αυτόματου ελέγχου της παραγωγής γνωστά ως </a:t>
            </a:r>
            <a:r>
              <a:rPr kumimoji="0" lang="en-US" sz="2000" b="1" i="0" u="none" strike="noStrike" cap="none" normalizeH="0" baseline="0" dirty="0" smtClean="0">
                <a:ln>
                  <a:noFill/>
                </a:ln>
                <a:solidFill>
                  <a:schemeClr val="tx1"/>
                </a:solidFill>
                <a:effectLst/>
                <a:ea typeface="Times New Roman" pitchFamily="18" charset="0"/>
                <a:cs typeface="Arial" pitchFamily="34" charset="0"/>
              </a:rPr>
              <a:t>CAM</a:t>
            </a:r>
            <a:r>
              <a:rPr kumimoji="0" lang="el-GR" sz="2000" i="0" u="none" strike="noStrike" cap="none" normalizeH="0" baseline="0" dirty="0" smtClean="0">
                <a:ln>
                  <a:noFill/>
                </a:ln>
                <a:solidFill>
                  <a:schemeClr val="tx1"/>
                </a:solidFill>
                <a:effectLst/>
                <a:ea typeface="Times New Roman" pitchFamily="18" charset="0"/>
                <a:cs typeface="Arial" pitchFamily="34" charset="0"/>
              </a:rPr>
              <a:t> (</a:t>
            </a:r>
            <a:r>
              <a:rPr kumimoji="0" lang="en-US" sz="2000" i="1" u="none" strike="noStrike" cap="none" normalizeH="0" baseline="0" dirty="0" smtClean="0">
                <a:ln>
                  <a:noFill/>
                </a:ln>
                <a:solidFill>
                  <a:schemeClr val="tx1"/>
                </a:solidFill>
                <a:effectLst/>
                <a:ea typeface="Times New Roman" pitchFamily="18" charset="0"/>
                <a:cs typeface="Arial" pitchFamily="34" charset="0"/>
              </a:rPr>
              <a:t>Computer Aided Manufacturing</a:t>
            </a:r>
            <a:r>
              <a:rPr kumimoji="0" lang="el-GR" sz="2000" i="0" u="none" strike="noStrike" cap="none" normalizeH="0" baseline="0" dirty="0" smtClean="0">
                <a:ln>
                  <a:noFill/>
                </a:ln>
                <a:solidFill>
                  <a:schemeClr val="tx1"/>
                </a:solidFill>
                <a:effectLst/>
                <a:ea typeface="Times New Roman" pitchFamily="18" charset="0"/>
                <a:cs typeface="Arial" pitchFamily="34" charset="0"/>
              </a:rPr>
              <a:t>). Ο Η/Υ του </a:t>
            </a:r>
            <a:r>
              <a:rPr kumimoji="0" lang="en-US" sz="2000" i="0" u="none" strike="noStrike" cap="none" normalizeH="0" baseline="0" dirty="0" smtClean="0">
                <a:ln>
                  <a:noFill/>
                </a:ln>
                <a:solidFill>
                  <a:schemeClr val="tx1"/>
                </a:solidFill>
                <a:effectLst/>
                <a:ea typeface="Times New Roman" pitchFamily="18" charset="0"/>
                <a:cs typeface="Arial" pitchFamily="34" charset="0"/>
              </a:rPr>
              <a:t>CAM</a:t>
            </a:r>
            <a:r>
              <a:rPr kumimoji="0" lang="el-GR" sz="2000" i="0" u="none" strike="noStrike" cap="none" normalizeH="0" baseline="0" dirty="0" smtClean="0">
                <a:ln>
                  <a:noFill/>
                </a:ln>
                <a:solidFill>
                  <a:schemeClr val="tx1"/>
                </a:solidFill>
                <a:effectLst/>
                <a:ea typeface="Times New Roman" pitchFamily="18" charset="0"/>
                <a:cs typeface="Arial" pitchFamily="34" charset="0"/>
              </a:rPr>
              <a:t> (ελεγκτής) διαβάζει το σχέδιο του προϊόντος από το </a:t>
            </a:r>
            <a:r>
              <a:rPr kumimoji="0" lang="en-US" sz="2000" i="0" u="none" strike="noStrike" cap="none" normalizeH="0" baseline="0" dirty="0" smtClean="0">
                <a:ln>
                  <a:noFill/>
                </a:ln>
                <a:solidFill>
                  <a:schemeClr val="tx1"/>
                </a:solidFill>
                <a:effectLst/>
                <a:ea typeface="Times New Roman" pitchFamily="18" charset="0"/>
                <a:cs typeface="Arial" pitchFamily="34" charset="0"/>
              </a:rPr>
              <a:t>CAD</a:t>
            </a:r>
            <a:r>
              <a:rPr kumimoji="0" lang="el-GR" sz="2000" i="0" u="none" strike="noStrike" cap="none" normalizeH="0" baseline="0" dirty="0" smtClean="0">
                <a:ln>
                  <a:noFill/>
                </a:ln>
                <a:solidFill>
                  <a:schemeClr val="tx1"/>
                </a:solidFill>
                <a:effectLst/>
                <a:ea typeface="Times New Roman" pitchFamily="18" charset="0"/>
                <a:cs typeface="Arial" pitchFamily="34" charset="0"/>
              </a:rPr>
              <a:t> και προγραμματίζει τις μηχανές παραγωγής, ώστε να εκτελέσουν τις διάφορες μορφές κατεργασίας που υπάρχουν στο σχέδιο. </a:t>
            </a:r>
            <a:endParaRPr kumimoji="0" lang="el-GR" sz="2000" i="0" u="none" strike="noStrike" cap="none" normalizeH="0" baseline="0" dirty="0" smtClean="0">
              <a:ln>
                <a:noFill/>
              </a:ln>
              <a:solidFill>
                <a:schemeClr val="tx1"/>
              </a:solidFill>
              <a:effectLst/>
              <a:cs typeface="Arial" pitchFamily="34" charset="0"/>
            </a:endParaRPr>
          </a:p>
        </p:txBody>
      </p:sp>
      <p:sp>
        <p:nvSpPr>
          <p:cNvPr id="3"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cxnSp>
        <p:nvCxnSpPr>
          <p:cNvPr id="4"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5" name="4 - Ορθογώνιο"/>
          <p:cNvSpPr/>
          <p:nvPr/>
        </p:nvSpPr>
        <p:spPr>
          <a:xfrm>
            <a:off x="4712327" y="822624"/>
            <a:ext cx="2352311"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Συστήματα </a:t>
            </a:r>
            <a:r>
              <a:rPr lang="en-US" sz="2400" i="1" dirty="0" smtClean="0">
                <a:ea typeface="Times New Roman" pitchFamily="18" charset="0"/>
                <a:cs typeface="Arial" pitchFamily="34" charset="0"/>
              </a:rPr>
              <a:t>CA</a:t>
            </a:r>
            <a:r>
              <a:rPr lang="el-GR" sz="2400" i="1" dirty="0" smtClean="0">
                <a:ea typeface="Times New Roman" pitchFamily="18" charset="0"/>
                <a:cs typeface="Arial" pitchFamily="34" charset="0"/>
              </a:rPr>
              <a:t>Μ</a:t>
            </a:r>
            <a:endParaRPr lang="el-GR" sz="2000" i="1" dirty="0" smtClean="0">
              <a:cs typeface="Arial" pitchFamily="34" charset="0"/>
            </a:endParaRPr>
          </a:p>
        </p:txBody>
      </p:sp>
      <p:sp>
        <p:nvSpPr>
          <p:cNvPr id="20" name="19 - Ορθογώνιο"/>
          <p:cNvSpPr/>
          <p:nvPr/>
        </p:nvSpPr>
        <p:spPr>
          <a:xfrm>
            <a:off x="1659176" y="5659988"/>
            <a:ext cx="1807356" cy="738664"/>
          </a:xfrm>
          <a:prstGeom prst="rect">
            <a:avLst/>
          </a:prstGeom>
        </p:spPr>
        <p:txBody>
          <a:bodyPr wrap="square">
            <a:spAutoFit/>
          </a:bodyPr>
          <a:lstStyle/>
          <a:p>
            <a:r>
              <a:rPr lang="el-GR" sz="1400" dirty="0" smtClean="0"/>
              <a:t>ΠΗΓΗ: </a:t>
            </a:r>
            <a:r>
              <a:rPr lang="en-US" sz="1400" dirty="0" smtClean="0"/>
              <a:t>https://www.gadgetspeak.com</a:t>
            </a:r>
            <a:endParaRPr lang="el-GR" sz="1400" dirty="0"/>
          </a:p>
        </p:txBody>
      </p:sp>
      <p:sp>
        <p:nvSpPr>
          <p:cNvPr id="21" name="20 - Ορθογώνιο"/>
          <p:cNvSpPr/>
          <p:nvPr/>
        </p:nvSpPr>
        <p:spPr>
          <a:xfrm>
            <a:off x="4313021" y="5861010"/>
            <a:ext cx="2743764" cy="307777"/>
          </a:xfrm>
          <a:prstGeom prst="rect">
            <a:avLst/>
          </a:prstGeom>
        </p:spPr>
        <p:txBody>
          <a:bodyPr wrap="none">
            <a:spAutoFit/>
          </a:bodyPr>
          <a:lstStyle/>
          <a:p>
            <a:r>
              <a:rPr lang="el-GR" sz="1400" dirty="0" smtClean="0"/>
              <a:t>ΠΗΓΗ: </a:t>
            </a:r>
            <a:r>
              <a:rPr lang="en-US" sz="1400" dirty="0" smtClean="0"/>
              <a:t>https://www.aliexpress.com</a:t>
            </a:r>
            <a:endParaRPr lang="el-GR" sz="1400" dirty="0"/>
          </a:p>
        </p:txBody>
      </p:sp>
      <p:grpSp>
        <p:nvGrpSpPr>
          <p:cNvPr id="26" name="25 - Ομάδα"/>
          <p:cNvGrpSpPr/>
          <p:nvPr/>
        </p:nvGrpSpPr>
        <p:grpSpPr>
          <a:xfrm>
            <a:off x="1732290" y="2775428"/>
            <a:ext cx="9513465" cy="3591773"/>
            <a:chOff x="1732290" y="2775428"/>
            <a:chExt cx="9513465" cy="3591773"/>
          </a:xfrm>
        </p:grpSpPr>
        <p:sp>
          <p:nvSpPr>
            <p:cNvPr id="7" name="Line 4"/>
            <p:cNvSpPr>
              <a:spLocks noChangeAspect="1" noChangeShapeType="1"/>
            </p:cNvSpPr>
            <p:nvPr/>
          </p:nvSpPr>
          <p:spPr bwMode="auto">
            <a:xfrm>
              <a:off x="3537645" y="4635068"/>
              <a:ext cx="647566" cy="898"/>
            </a:xfrm>
            <a:prstGeom prst="line">
              <a:avLst/>
            </a:prstGeom>
            <a:noFill/>
            <a:ln w="9525">
              <a:solidFill>
                <a:srgbClr val="000000"/>
              </a:solidFill>
              <a:round/>
              <a:headEnd type="none" w="sm" len="lg"/>
              <a:tailEnd type="triangle" w="sm" len="lg"/>
            </a:ln>
          </p:spPr>
          <p:txBody>
            <a:bodyPr/>
            <a:lstStyle/>
            <a:p>
              <a:endParaRPr lang="el-GR"/>
            </a:p>
          </p:txBody>
        </p:sp>
        <p:sp>
          <p:nvSpPr>
            <p:cNvPr id="9" name="Line 6"/>
            <p:cNvSpPr>
              <a:spLocks noChangeAspect="1" noChangeShapeType="1"/>
            </p:cNvSpPr>
            <p:nvPr/>
          </p:nvSpPr>
          <p:spPr bwMode="auto">
            <a:xfrm>
              <a:off x="6569318" y="3872030"/>
              <a:ext cx="2328889" cy="898"/>
            </a:xfrm>
            <a:prstGeom prst="line">
              <a:avLst/>
            </a:prstGeom>
            <a:noFill/>
            <a:ln w="9525">
              <a:solidFill>
                <a:srgbClr val="000000"/>
              </a:solidFill>
              <a:round/>
              <a:headEnd type="triangle" w="sm" len="lg"/>
              <a:tailEnd type="triangle" w="sm" len="lg"/>
            </a:ln>
          </p:spPr>
          <p:txBody>
            <a:bodyPr/>
            <a:lstStyle/>
            <a:p>
              <a:endParaRPr lang="el-GR"/>
            </a:p>
          </p:txBody>
        </p:sp>
        <p:sp>
          <p:nvSpPr>
            <p:cNvPr id="10" name="Line 7"/>
            <p:cNvSpPr>
              <a:spLocks noChangeAspect="1" noChangeShapeType="1"/>
            </p:cNvSpPr>
            <p:nvPr/>
          </p:nvSpPr>
          <p:spPr bwMode="auto">
            <a:xfrm>
              <a:off x="6569318" y="4900271"/>
              <a:ext cx="2328889" cy="898"/>
            </a:xfrm>
            <a:prstGeom prst="line">
              <a:avLst/>
            </a:prstGeom>
            <a:noFill/>
            <a:ln w="9525">
              <a:solidFill>
                <a:srgbClr val="000000"/>
              </a:solidFill>
              <a:round/>
              <a:headEnd type="triangle" w="sm" len="lg"/>
              <a:tailEnd type="triangle" w="sm" len="lg"/>
            </a:ln>
          </p:spPr>
          <p:txBody>
            <a:bodyPr/>
            <a:lstStyle/>
            <a:p>
              <a:endParaRPr lang="el-GR"/>
            </a:p>
          </p:txBody>
        </p:sp>
        <p:sp>
          <p:nvSpPr>
            <p:cNvPr id="11" name="Rectangle 8"/>
            <p:cNvSpPr>
              <a:spLocks noChangeAspect="1" noChangeArrowheads="1"/>
            </p:cNvSpPr>
            <p:nvPr/>
          </p:nvSpPr>
          <p:spPr bwMode="auto">
            <a:xfrm>
              <a:off x="6726057" y="3450185"/>
              <a:ext cx="1940919" cy="388932"/>
            </a:xfrm>
            <a:prstGeom prst="rect">
              <a:avLst/>
            </a:prstGeom>
            <a:noFill/>
            <a:ln w="9525">
              <a:noFill/>
              <a:miter lim="800000"/>
              <a:headEnd/>
              <a:tailEnd/>
            </a:ln>
          </p:spPr>
          <p:txBody>
            <a:bodyPr lIns="12700" tIns="12700" rIns="12700" bIns="12700"/>
            <a:lstStyle/>
            <a:p>
              <a:pPr algn="ctr" eaLnBrk="0" hangingPunct="0"/>
              <a:r>
                <a:rPr lang="el-GR" sz="1200" dirty="0"/>
                <a:t>Οδηγός &amp; έλεγχος αξόνων, έλεγχος ταχύτητας</a:t>
              </a:r>
              <a:endParaRPr lang="el-GR" sz="1800" dirty="0"/>
            </a:p>
          </p:txBody>
        </p:sp>
        <p:sp>
          <p:nvSpPr>
            <p:cNvPr id="12" name="Rectangle 9"/>
            <p:cNvSpPr>
              <a:spLocks noChangeAspect="1" noChangeArrowheads="1"/>
            </p:cNvSpPr>
            <p:nvPr/>
          </p:nvSpPr>
          <p:spPr bwMode="auto">
            <a:xfrm>
              <a:off x="6782426" y="4906786"/>
              <a:ext cx="1940919" cy="698820"/>
            </a:xfrm>
            <a:prstGeom prst="rect">
              <a:avLst/>
            </a:prstGeom>
            <a:noFill/>
            <a:ln w="9525">
              <a:noFill/>
              <a:miter lim="800000"/>
              <a:headEnd/>
              <a:tailEnd/>
            </a:ln>
          </p:spPr>
          <p:txBody>
            <a:bodyPr lIns="12700" tIns="12700" rIns="12700" bIns="12700"/>
            <a:lstStyle/>
            <a:p>
              <a:pPr algn="ctr" eaLnBrk="0" hangingPunct="0"/>
              <a:r>
                <a:rPr lang="el-GR" sz="1200" dirty="0"/>
                <a:t>Διάφοροι έλεγχοι</a:t>
              </a:r>
            </a:p>
            <a:p>
              <a:pPr algn="ctr" eaLnBrk="0" hangingPunct="0"/>
              <a:r>
                <a:rPr lang="el-GR" sz="1200" dirty="0"/>
                <a:t> π.χ. αλλαγή εργαλείου, διεύθυνση </a:t>
              </a:r>
              <a:r>
                <a:rPr lang="el-GR" sz="1200" dirty="0" smtClean="0"/>
                <a:t>περιστροφής, κλπ.</a:t>
              </a:r>
              <a:endParaRPr lang="el-GR" sz="1800" dirty="0"/>
            </a:p>
          </p:txBody>
        </p:sp>
        <p:grpSp>
          <p:nvGrpSpPr>
            <p:cNvPr id="24" name="23 - Ομάδα"/>
            <p:cNvGrpSpPr/>
            <p:nvPr/>
          </p:nvGrpSpPr>
          <p:grpSpPr>
            <a:xfrm>
              <a:off x="4293687" y="2801013"/>
              <a:ext cx="2293995" cy="3053876"/>
              <a:chOff x="4211800" y="2760070"/>
              <a:chExt cx="2293995" cy="3053876"/>
            </a:xfrm>
          </p:grpSpPr>
          <p:sp>
            <p:nvSpPr>
              <p:cNvPr id="15" name="Rectangle 13"/>
              <p:cNvSpPr>
                <a:spLocks noChangeAspect="1" noChangeArrowheads="1"/>
              </p:cNvSpPr>
              <p:nvPr/>
            </p:nvSpPr>
            <p:spPr bwMode="auto">
              <a:xfrm>
                <a:off x="4211800" y="3207224"/>
                <a:ext cx="2293995" cy="2606722"/>
              </a:xfrm>
              <a:prstGeom prst="rect">
                <a:avLst/>
              </a:prstGeom>
              <a:noFill/>
              <a:ln w="9525">
                <a:solidFill>
                  <a:srgbClr val="000000"/>
                </a:solidFill>
                <a:miter lim="800000"/>
                <a:headEnd/>
                <a:tailEnd/>
              </a:ln>
            </p:spPr>
            <p:txBody>
              <a:bodyPr/>
              <a:lstStyle/>
              <a:p>
                <a:endParaRPr lang="el-GR"/>
              </a:p>
            </p:txBody>
          </p:sp>
          <p:sp>
            <p:nvSpPr>
              <p:cNvPr id="16" name="Rectangle 14"/>
              <p:cNvSpPr>
                <a:spLocks noChangeAspect="1" noChangeArrowheads="1"/>
              </p:cNvSpPr>
              <p:nvPr/>
            </p:nvSpPr>
            <p:spPr bwMode="auto">
              <a:xfrm>
                <a:off x="4769221" y="2760070"/>
                <a:ext cx="1294448" cy="1156838"/>
              </a:xfrm>
              <a:prstGeom prst="rect">
                <a:avLst/>
              </a:prstGeom>
              <a:noFill/>
              <a:ln w="9525">
                <a:noFill/>
                <a:miter lim="800000"/>
                <a:headEnd/>
                <a:tailEnd/>
              </a:ln>
            </p:spPr>
            <p:txBody>
              <a:bodyPr lIns="12700" tIns="12700" rIns="12700" bIns="12700"/>
              <a:lstStyle/>
              <a:p>
                <a:pPr algn="ctr" eaLnBrk="0" hangingPunct="0"/>
                <a:endParaRPr lang="el-GR" dirty="0"/>
              </a:p>
              <a:p>
                <a:pPr algn="ctr" eaLnBrk="0" hangingPunct="0"/>
                <a:endParaRPr lang="el-GR" dirty="0"/>
              </a:p>
              <a:p>
                <a:pPr algn="ctr" eaLnBrk="0" hangingPunct="0"/>
                <a:r>
                  <a:rPr lang="el-GR" dirty="0"/>
                  <a:t>Ελεγκτής</a:t>
                </a:r>
              </a:p>
              <a:p>
                <a:pPr algn="ctr" eaLnBrk="0" hangingPunct="0"/>
                <a:r>
                  <a:rPr lang="el-GR" dirty="0" smtClean="0"/>
                  <a:t>CNC</a:t>
                </a:r>
              </a:p>
              <a:p>
                <a:pPr algn="ctr" eaLnBrk="0" hangingPunct="0"/>
                <a:endParaRPr lang="el-GR" dirty="0"/>
              </a:p>
            </p:txBody>
          </p:sp>
          <p:pic>
            <p:nvPicPr>
              <p:cNvPr id="6146" name="Picture 2" descr="Αποτέλεσμα εικόνας για cnc controller"/>
              <p:cNvPicPr>
                <a:picLocks noChangeAspect="1" noChangeArrowheads="1"/>
              </p:cNvPicPr>
              <p:nvPr/>
            </p:nvPicPr>
            <p:blipFill>
              <a:blip r:embed="rId3" cstate="print"/>
              <a:srcRect l="10030" t="12836" r="15045" b="6866"/>
              <a:stretch>
                <a:fillRect/>
              </a:stretch>
            </p:blipFill>
            <p:spPr bwMode="auto">
              <a:xfrm>
                <a:off x="4640240" y="4067033"/>
                <a:ext cx="1464471" cy="1569493"/>
              </a:xfrm>
              <a:prstGeom prst="rect">
                <a:avLst/>
              </a:prstGeom>
              <a:noFill/>
            </p:spPr>
          </p:pic>
        </p:grpSp>
        <p:grpSp>
          <p:nvGrpSpPr>
            <p:cNvPr id="25" name="24 - Ομάδα"/>
            <p:cNvGrpSpPr/>
            <p:nvPr/>
          </p:nvGrpSpPr>
          <p:grpSpPr>
            <a:xfrm>
              <a:off x="1732290" y="3384644"/>
              <a:ext cx="1737614" cy="2238233"/>
              <a:chOff x="2401030" y="3671247"/>
              <a:chExt cx="1737614" cy="2238233"/>
            </a:xfrm>
          </p:grpSpPr>
          <p:sp>
            <p:nvSpPr>
              <p:cNvPr id="13" name="Rectangle 10"/>
              <p:cNvSpPr>
                <a:spLocks noChangeAspect="1" noChangeArrowheads="1"/>
              </p:cNvSpPr>
              <p:nvPr/>
            </p:nvSpPr>
            <p:spPr bwMode="auto">
              <a:xfrm>
                <a:off x="2401030" y="3671247"/>
                <a:ext cx="1737614" cy="2238233"/>
              </a:xfrm>
              <a:prstGeom prst="rect">
                <a:avLst/>
              </a:prstGeom>
              <a:noFill/>
              <a:ln w="9525">
                <a:solidFill>
                  <a:srgbClr val="000000"/>
                </a:solidFill>
                <a:miter lim="800000"/>
                <a:headEnd/>
                <a:tailEnd/>
              </a:ln>
            </p:spPr>
            <p:txBody>
              <a:bodyPr/>
              <a:lstStyle/>
              <a:p>
                <a:endParaRPr lang="el-GR"/>
              </a:p>
            </p:txBody>
          </p:sp>
          <p:sp>
            <p:nvSpPr>
              <p:cNvPr id="14" name="Rectangle 11"/>
              <p:cNvSpPr>
                <a:spLocks noChangeAspect="1" noChangeArrowheads="1"/>
              </p:cNvSpPr>
              <p:nvPr/>
            </p:nvSpPr>
            <p:spPr bwMode="auto">
              <a:xfrm>
                <a:off x="2757649" y="3809688"/>
                <a:ext cx="1163200" cy="388932"/>
              </a:xfrm>
              <a:prstGeom prst="rect">
                <a:avLst/>
              </a:prstGeom>
              <a:noFill/>
              <a:ln w="9525">
                <a:noFill/>
                <a:miter lim="800000"/>
                <a:headEnd/>
                <a:tailEnd/>
              </a:ln>
            </p:spPr>
            <p:txBody>
              <a:bodyPr lIns="12700" tIns="12700" rIns="12700" bIns="12700"/>
              <a:lstStyle/>
              <a:p>
                <a:pPr algn="ctr" eaLnBrk="0" hangingPunct="0"/>
                <a:r>
                  <a:rPr lang="el-GR" dirty="0" smtClean="0"/>
                  <a:t>Η/Υ</a:t>
                </a:r>
                <a:endParaRPr lang="el-GR" sz="2800" dirty="0"/>
              </a:p>
            </p:txBody>
          </p:sp>
          <p:pic>
            <p:nvPicPr>
              <p:cNvPr id="6148" name="Picture 4" descr="Αποτέλεσμα εικόνας για pc touch screen"/>
              <p:cNvPicPr>
                <a:picLocks noChangeAspect="1" noChangeArrowheads="1"/>
              </p:cNvPicPr>
              <p:nvPr/>
            </p:nvPicPr>
            <p:blipFill>
              <a:blip r:embed="rId4" cstate="print"/>
              <a:srcRect/>
              <a:stretch>
                <a:fillRect/>
              </a:stretch>
            </p:blipFill>
            <p:spPr bwMode="auto">
              <a:xfrm>
                <a:off x="2421102" y="4476467"/>
                <a:ext cx="1577691" cy="1411172"/>
              </a:xfrm>
              <a:prstGeom prst="rect">
                <a:avLst/>
              </a:prstGeom>
              <a:noFill/>
            </p:spPr>
          </p:pic>
        </p:grpSp>
        <p:grpSp>
          <p:nvGrpSpPr>
            <p:cNvPr id="23" name="22 - Ομάδα"/>
            <p:cNvGrpSpPr/>
            <p:nvPr/>
          </p:nvGrpSpPr>
          <p:grpSpPr>
            <a:xfrm>
              <a:off x="8911143" y="2775428"/>
              <a:ext cx="2334612" cy="3591773"/>
              <a:chOff x="7832970" y="2843666"/>
              <a:chExt cx="2334612" cy="3591773"/>
            </a:xfrm>
          </p:grpSpPr>
          <p:sp>
            <p:nvSpPr>
              <p:cNvPr id="8" name="Rectangle 5"/>
              <p:cNvSpPr>
                <a:spLocks noChangeAspect="1" noChangeArrowheads="1"/>
              </p:cNvSpPr>
              <p:nvPr/>
            </p:nvSpPr>
            <p:spPr bwMode="auto">
              <a:xfrm>
                <a:off x="7832970" y="2843666"/>
                <a:ext cx="2334612" cy="3591773"/>
              </a:xfrm>
              <a:prstGeom prst="rect">
                <a:avLst/>
              </a:prstGeom>
              <a:noFill/>
              <a:ln w="9525">
                <a:solidFill>
                  <a:srgbClr val="000000"/>
                </a:solidFill>
                <a:miter lim="800000"/>
                <a:headEnd/>
                <a:tailEnd/>
              </a:ln>
            </p:spPr>
            <p:txBody>
              <a:bodyPr/>
              <a:lstStyle/>
              <a:p>
                <a:endParaRPr lang="el-GR"/>
              </a:p>
            </p:txBody>
          </p:sp>
          <p:sp>
            <p:nvSpPr>
              <p:cNvPr id="17" name="Rectangle 15"/>
              <p:cNvSpPr>
                <a:spLocks noChangeAspect="1" noChangeArrowheads="1"/>
              </p:cNvSpPr>
              <p:nvPr/>
            </p:nvSpPr>
            <p:spPr bwMode="auto">
              <a:xfrm>
                <a:off x="8134999" y="3182508"/>
                <a:ext cx="1682035" cy="647621"/>
              </a:xfrm>
              <a:prstGeom prst="rect">
                <a:avLst/>
              </a:prstGeom>
              <a:noFill/>
              <a:ln w="9525">
                <a:noFill/>
                <a:miter lim="800000"/>
                <a:headEnd/>
                <a:tailEnd/>
              </a:ln>
            </p:spPr>
            <p:txBody>
              <a:bodyPr lIns="12700" tIns="12700" rIns="12700" bIns="12700"/>
              <a:lstStyle/>
              <a:p>
                <a:pPr algn="ctr" eaLnBrk="0" hangingPunct="0"/>
                <a:endParaRPr lang="el-GR" sz="1800" dirty="0"/>
              </a:p>
              <a:p>
                <a:pPr algn="ctr" eaLnBrk="0" hangingPunct="0"/>
                <a:r>
                  <a:rPr lang="el-GR" sz="1800" dirty="0"/>
                  <a:t>Εργαλειομηχανή</a:t>
                </a:r>
              </a:p>
            </p:txBody>
          </p:sp>
          <p:pic>
            <p:nvPicPr>
              <p:cNvPr id="6150" name="Picture 6" descr="Αποτέλεσμα εικόνας για wood cnc ima"/>
              <p:cNvPicPr>
                <a:picLocks noChangeAspect="1" noChangeArrowheads="1"/>
              </p:cNvPicPr>
              <p:nvPr/>
            </p:nvPicPr>
            <p:blipFill>
              <a:blip r:embed="rId5" cstate="print"/>
              <a:srcRect l="2490" t="28434" r="3437" b="19193"/>
              <a:stretch>
                <a:fillRect/>
              </a:stretch>
            </p:blipFill>
            <p:spPr bwMode="auto">
              <a:xfrm>
                <a:off x="7915701" y="4626591"/>
                <a:ext cx="2181789" cy="1214651"/>
              </a:xfrm>
              <a:prstGeom prst="rect">
                <a:avLst/>
              </a:prstGeom>
              <a:noFill/>
            </p:spPr>
          </p:pic>
        </p:grpSp>
      </p:grpSp>
      <p:sp>
        <p:nvSpPr>
          <p:cNvPr id="27" name="26 - Ορθογώνιο"/>
          <p:cNvSpPr/>
          <p:nvPr/>
        </p:nvSpPr>
        <p:spPr>
          <a:xfrm>
            <a:off x="3501717" y="6457890"/>
            <a:ext cx="4593886" cy="400110"/>
          </a:xfrm>
          <a:prstGeom prst="rect">
            <a:avLst/>
          </a:prstGeom>
        </p:spPr>
        <p:txBody>
          <a:bodyPr wrap="none">
            <a:spAutoFit/>
          </a:bodyPr>
          <a:lstStyle/>
          <a:p>
            <a:pPr algn="ctr"/>
            <a:r>
              <a:rPr lang="el-GR" sz="2000" dirty="0" smtClean="0">
                <a:cs typeface="Times New Roman" pitchFamily="18" charset="0"/>
              </a:rPr>
              <a:t>Σχηματική διάταξη CNC </a:t>
            </a:r>
            <a:r>
              <a:rPr lang="el-GR" sz="2000" dirty="0" smtClean="0">
                <a:cs typeface="Times New Roman" pitchFamily="18" charset="0"/>
              </a:rPr>
              <a:t>εργαλειομηχανής</a:t>
            </a:r>
            <a:endParaRPr lang="el-GR" sz="2000" dirty="0"/>
          </a:p>
        </p:txBody>
      </p:sp>
      <p:sp>
        <p:nvSpPr>
          <p:cNvPr id="28" name="27 - Ορθογώνιο"/>
          <p:cNvSpPr/>
          <p:nvPr/>
        </p:nvSpPr>
        <p:spPr>
          <a:xfrm>
            <a:off x="8925964" y="6379625"/>
            <a:ext cx="987771" cy="307777"/>
          </a:xfrm>
          <a:prstGeom prst="rect">
            <a:avLst/>
          </a:prstGeom>
        </p:spPr>
        <p:txBody>
          <a:bodyPr wrap="none">
            <a:spAutoFit/>
          </a:bodyPr>
          <a:lstStyle/>
          <a:p>
            <a:r>
              <a:rPr lang="el-GR" sz="1400" dirty="0" smtClean="0"/>
              <a:t>ΠΗΓΗ: ΙΜΑ</a:t>
            </a:r>
            <a:endParaRPr lang="el-GR"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cxnSp>
        <p:nvCxnSpPr>
          <p:cNvPr id="3"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4" name="3 - Ορθογώνιο"/>
          <p:cNvSpPr/>
          <p:nvPr/>
        </p:nvSpPr>
        <p:spPr>
          <a:xfrm>
            <a:off x="4712327" y="822624"/>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pic>
        <p:nvPicPr>
          <p:cNvPr id="4100" name="Picture 4" descr="BMG 500"/>
          <p:cNvPicPr>
            <a:picLocks noChangeAspect="1" noChangeArrowheads="1"/>
          </p:cNvPicPr>
          <p:nvPr/>
        </p:nvPicPr>
        <p:blipFill>
          <a:blip r:embed="rId3" cstate="print"/>
          <a:srcRect/>
          <a:stretch>
            <a:fillRect/>
          </a:stretch>
        </p:blipFill>
        <p:spPr bwMode="auto">
          <a:xfrm>
            <a:off x="1036932" y="2816533"/>
            <a:ext cx="10111984" cy="3202130"/>
          </a:xfrm>
          <a:prstGeom prst="rect">
            <a:avLst/>
          </a:prstGeom>
          <a:noFill/>
          <a:ln>
            <a:solidFill>
              <a:schemeClr val="tx1"/>
            </a:solidFill>
          </a:ln>
        </p:spPr>
      </p:pic>
      <p:sp>
        <p:nvSpPr>
          <p:cNvPr id="7" name="6 - Ορθογώνιο"/>
          <p:cNvSpPr/>
          <p:nvPr/>
        </p:nvSpPr>
        <p:spPr>
          <a:xfrm>
            <a:off x="5125801" y="6273645"/>
            <a:ext cx="1997726" cy="400110"/>
          </a:xfrm>
          <a:prstGeom prst="rect">
            <a:avLst/>
          </a:prstGeom>
        </p:spPr>
        <p:txBody>
          <a:bodyPr wrap="none">
            <a:spAutoFit/>
          </a:bodyPr>
          <a:lstStyle/>
          <a:p>
            <a:pPr algn="ctr"/>
            <a:r>
              <a:rPr lang="el-GR" sz="2000" dirty="0" smtClean="0">
                <a:cs typeface="Times New Roman" pitchFamily="18" charset="0"/>
              </a:rPr>
              <a:t>Κέντρο </a:t>
            </a:r>
            <a:r>
              <a:rPr lang="el-GR" sz="2000" dirty="0" smtClean="0">
                <a:cs typeface="Times New Roman" pitchFamily="18" charset="0"/>
              </a:rPr>
              <a:t>εργασίας</a:t>
            </a:r>
            <a:endParaRPr lang="el-GR" sz="2000" dirty="0"/>
          </a:p>
        </p:txBody>
      </p:sp>
      <p:sp>
        <p:nvSpPr>
          <p:cNvPr id="8" name="7 - Ορθογώνιο"/>
          <p:cNvSpPr/>
          <p:nvPr/>
        </p:nvSpPr>
        <p:spPr>
          <a:xfrm>
            <a:off x="955671" y="5970191"/>
            <a:ext cx="1286186" cy="307777"/>
          </a:xfrm>
          <a:prstGeom prst="rect">
            <a:avLst/>
          </a:prstGeom>
        </p:spPr>
        <p:txBody>
          <a:bodyPr wrap="none">
            <a:spAutoFit/>
          </a:bodyPr>
          <a:lstStyle/>
          <a:p>
            <a:r>
              <a:rPr lang="el-GR" sz="1400" dirty="0" smtClean="0"/>
              <a:t>ΠΗΓΗ: </a:t>
            </a:r>
            <a:r>
              <a:rPr lang="en-US" sz="1400" dirty="0" smtClean="0"/>
              <a:t>HOMAG</a:t>
            </a:r>
            <a:endParaRPr lang="el-GR" sz="1400" dirty="0"/>
          </a:p>
        </p:txBody>
      </p:sp>
      <p:sp>
        <p:nvSpPr>
          <p:cNvPr id="9" name="8 - Ορθογώνιο"/>
          <p:cNvSpPr/>
          <p:nvPr/>
        </p:nvSpPr>
        <p:spPr>
          <a:xfrm>
            <a:off x="545910" y="1427160"/>
            <a:ext cx="10959153" cy="1323439"/>
          </a:xfrm>
          <a:prstGeom prst="rect">
            <a:avLst/>
          </a:prstGeom>
        </p:spPr>
        <p:txBody>
          <a:bodyPr wrap="square">
            <a:spAutoFit/>
          </a:bodyPr>
          <a:lstStyle/>
          <a:p>
            <a:pPr algn="just"/>
            <a:r>
              <a:rPr lang="el-GR" sz="2000" dirty="0" smtClean="0">
                <a:ea typeface="Times New Roman" pitchFamily="18" charset="0"/>
                <a:cs typeface="Arial" pitchFamily="34" charset="0"/>
              </a:rPr>
              <a:t>Με τον όρο </a:t>
            </a:r>
            <a:r>
              <a:rPr lang="el-GR" sz="2000" b="1" dirty="0" smtClean="0">
                <a:ea typeface="Times New Roman" pitchFamily="18" charset="0"/>
                <a:cs typeface="Arial" pitchFamily="34" charset="0"/>
              </a:rPr>
              <a:t>κέντρα εργασίας</a:t>
            </a:r>
            <a:r>
              <a:rPr lang="el-GR" sz="2000" dirty="0" smtClean="0">
                <a:ea typeface="Times New Roman" pitchFamily="18" charset="0"/>
                <a:cs typeface="Arial" pitchFamily="34" charset="0"/>
              </a:rPr>
              <a:t>, εννοούμε τις μηχανές κατεργασίας ξύλου </a:t>
            </a:r>
            <a:r>
              <a:rPr lang="en-US" sz="2000" dirty="0" smtClean="0">
                <a:ea typeface="Times New Roman" pitchFamily="18" charset="0"/>
                <a:cs typeface="Arial" pitchFamily="34" charset="0"/>
              </a:rPr>
              <a:t>CNC</a:t>
            </a:r>
            <a:r>
              <a:rPr lang="el-GR" sz="2000" dirty="0" smtClean="0">
                <a:ea typeface="Times New Roman" pitchFamily="18" charset="0"/>
                <a:cs typeface="Arial" pitchFamily="34" charset="0"/>
              </a:rPr>
              <a:t>, οι οποίες διαθέτουν κεφαλή φρεζαρίσματος, τρυπάνια (οριζόντια και κατακόρυφα) και </a:t>
            </a:r>
            <a:r>
              <a:rPr lang="el-GR" sz="2000" dirty="0" err="1" smtClean="0">
                <a:ea typeface="Times New Roman" pitchFamily="18" charset="0"/>
                <a:cs typeface="Arial" pitchFamily="34" charset="0"/>
              </a:rPr>
              <a:t>δισκοπρίονο</a:t>
            </a:r>
            <a:r>
              <a:rPr lang="el-GR" sz="2000" dirty="0" smtClean="0">
                <a:ea typeface="Times New Roman" pitchFamily="18" charset="0"/>
                <a:cs typeface="Arial" pitchFamily="34" charset="0"/>
              </a:rPr>
              <a:t>. Τα κέντρα εργασίας χρησιμοποιούνται κατά κόρον στις μεγάλες και μεσαίες επιχειρήσεις κατασκευής επίπλων και σιγά σιγά εισέρχονται και στις μικρές.</a:t>
            </a:r>
            <a:endParaRPr lang="el-GR"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764275" y="1433015"/>
            <a:ext cx="1053607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buFontTx/>
              <a:buNone/>
              <a:tabLst/>
            </a:pPr>
            <a:r>
              <a:rPr kumimoji="0" lang="el-GR" sz="2000" i="0" u="none" strike="noStrike" cap="none" normalizeH="0" baseline="0" dirty="0" smtClean="0">
                <a:ln>
                  <a:noFill/>
                </a:ln>
                <a:solidFill>
                  <a:schemeClr val="tx1"/>
                </a:solidFill>
                <a:effectLst/>
                <a:ea typeface="Times New Roman" pitchFamily="18" charset="0"/>
                <a:cs typeface="Arial" pitchFamily="34" charset="0"/>
              </a:rPr>
              <a:t>Η τεχνολογία </a:t>
            </a:r>
            <a:r>
              <a:rPr kumimoji="0" lang="en-US" sz="2000" i="0" u="none" strike="noStrike" cap="none" normalizeH="0" baseline="0" dirty="0" smtClean="0">
                <a:ln>
                  <a:noFill/>
                </a:ln>
                <a:solidFill>
                  <a:schemeClr val="tx1"/>
                </a:solidFill>
                <a:effectLst/>
                <a:ea typeface="Times New Roman" pitchFamily="18" charset="0"/>
                <a:cs typeface="Arial" pitchFamily="34" charset="0"/>
              </a:rPr>
              <a:t>CNC</a:t>
            </a:r>
            <a:r>
              <a:rPr kumimoji="0" lang="el-GR" sz="2000" i="0" u="none" strike="noStrike" cap="none" normalizeH="0" baseline="0" dirty="0" smtClean="0">
                <a:ln>
                  <a:noFill/>
                </a:ln>
                <a:solidFill>
                  <a:schemeClr val="tx1"/>
                </a:solidFill>
                <a:effectLst/>
                <a:ea typeface="Times New Roman" pitchFamily="18" charset="0"/>
                <a:cs typeface="Arial" pitchFamily="34" charset="0"/>
              </a:rPr>
              <a:t> εφαρμόστηκε πρώτα στις κατακόρυφες ηλεκτρονικές φρέζες (</a:t>
            </a:r>
            <a:r>
              <a:rPr kumimoji="0" lang="el-GR" sz="2000" i="1" u="none" strike="noStrike" cap="none" normalizeH="0" baseline="0" dirty="0" smtClean="0">
                <a:ln>
                  <a:noFill/>
                </a:ln>
                <a:solidFill>
                  <a:schemeClr val="tx1"/>
                </a:solidFill>
                <a:effectLst/>
                <a:ea typeface="Times New Roman" pitchFamily="18" charset="0"/>
                <a:cs typeface="Arial" pitchFamily="34" charset="0"/>
              </a:rPr>
              <a:t>CNC </a:t>
            </a:r>
            <a:r>
              <a:rPr kumimoji="0" lang="el-GR" sz="2000" i="1" u="none" strike="noStrike" cap="none" normalizeH="0" baseline="0" dirty="0" err="1" smtClean="0">
                <a:ln>
                  <a:noFill/>
                </a:ln>
                <a:solidFill>
                  <a:schemeClr val="tx1"/>
                </a:solidFill>
                <a:effectLst/>
                <a:ea typeface="Times New Roman" pitchFamily="18" charset="0"/>
                <a:cs typeface="Arial" pitchFamily="34" charset="0"/>
              </a:rPr>
              <a:t>Routers</a:t>
            </a:r>
            <a:r>
              <a:rPr kumimoji="0" lang="el-GR" sz="2000" i="0" u="none" strike="noStrike" cap="none" normalizeH="0" baseline="0" dirty="0" smtClean="0">
                <a:ln>
                  <a:noFill/>
                </a:ln>
                <a:solidFill>
                  <a:schemeClr val="tx1"/>
                </a:solidFill>
                <a:effectLst/>
                <a:ea typeface="Times New Roman" pitchFamily="18" charset="0"/>
                <a:cs typeface="Arial" pitchFamily="34" charset="0"/>
              </a:rPr>
              <a:t>) και στα ηλεκτρονικά </a:t>
            </a:r>
            <a:r>
              <a:rPr kumimoji="0" lang="el-GR" sz="2000" i="0" u="none" strike="noStrike" cap="none" normalizeH="0" baseline="0" dirty="0" err="1" smtClean="0">
                <a:ln>
                  <a:noFill/>
                </a:ln>
                <a:solidFill>
                  <a:schemeClr val="tx1"/>
                </a:solidFill>
                <a:effectLst/>
                <a:ea typeface="Times New Roman" pitchFamily="18" charset="0"/>
                <a:cs typeface="Arial" pitchFamily="34" charset="0"/>
              </a:rPr>
              <a:t>πολυτρύπανα</a:t>
            </a:r>
            <a:r>
              <a:rPr kumimoji="0" lang="el-GR" sz="2000" i="0" u="none" strike="noStrike" cap="none" normalizeH="0" baseline="0" dirty="0" smtClean="0">
                <a:ln>
                  <a:noFill/>
                </a:ln>
                <a:solidFill>
                  <a:schemeClr val="tx1"/>
                </a:solidFill>
                <a:effectLst/>
                <a:ea typeface="Times New Roman" pitchFamily="18" charset="0"/>
                <a:cs typeface="Arial" pitchFamily="34" charset="0"/>
              </a:rPr>
              <a:t> (</a:t>
            </a:r>
            <a:r>
              <a:rPr kumimoji="0" lang="el-GR" sz="2000" i="1" u="none" strike="noStrike" cap="none" normalizeH="0" baseline="0" dirty="0" err="1" smtClean="0">
                <a:ln>
                  <a:noFill/>
                </a:ln>
                <a:solidFill>
                  <a:schemeClr val="tx1"/>
                </a:solidFill>
                <a:effectLst/>
                <a:ea typeface="Times New Roman" pitchFamily="18" charset="0"/>
                <a:cs typeface="Arial" pitchFamily="34" charset="0"/>
              </a:rPr>
              <a:t>Point</a:t>
            </a:r>
            <a:r>
              <a:rPr kumimoji="0" lang="el-GR" sz="2000" i="1" u="none" strike="noStrike" cap="none" normalizeH="0" baseline="0" dirty="0" smtClean="0">
                <a:ln>
                  <a:noFill/>
                </a:ln>
                <a:solidFill>
                  <a:schemeClr val="tx1"/>
                </a:solidFill>
                <a:effectLst/>
                <a:ea typeface="Times New Roman" pitchFamily="18" charset="0"/>
                <a:cs typeface="Arial" pitchFamily="34" charset="0"/>
              </a:rPr>
              <a:t> </a:t>
            </a:r>
            <a:r>
              <a:rPr kumimoji="0" lang="el-GR" sz="2000" i="1" u="none" strike="noStrike" cap="none" normalizeH="0" baseline="0" dirty="0" err="1" smtClean="0">
                <a:ln>
                  <a:noFill/>
                </a:ln>
                <a:solidFill>
                  <a:schemeClr val="tx1"/>
                </a:solidFill>
                <a:effectLst/>
                <a:ea typeface="Times New Roman" pitchFamily="18" charset="0"/>
                <a:cs typeface="Arial" pitchFamily="34" charset="0"/>
              </a:rPr>
              <a:t>to</a:t>
            </a:r>
            <a:r>
              <a:rPr kumimoji="0" lang="el-GR" sz="2000" i="1" u="none" strike="noStrike" cap="none" normalizeH="0" baseline="0" dirty="0" smtClean="0">
                <a:ln>
                  <a:noFill/>
                </a:ln>
                <a:solidFill>
                  <a:schemeClr val="tx1"/>
                </a:solidFill>
                <a:effectLst/>
                <a:ea typeface="Times New Roman" pitchFamily="18" charset="0"/>
                <a:cs typeface="Arial" pitchFamily="34" charset="0"/>
              </a:rPr>
              <a:t> </a:t>
            </a:r>
            <a:r>
              <a:rPr kumimoji="0" lang="el-GR" sz="2000" i="1" u="none" strike="noStrike" cap="none" normalizeH="0" baseline="0" dirty="0" err="1" smtClean="0">
                <a:ln>
                  <a:noFill/>
                </a:ln>
                <a:solidFill>
                  <a:schemeClr val="tx1"/>
                </a:solidFill>
                <a:effectLst/>
                <a:ea typeface="Times New Roman" pitchFamily="18" charset="0"/>
                <a:cs typeface="Arial" pitchFamily="34" charset="0"/>
              </a:rPr>
              <a:t>Point</a:t>
            </a:r>
            <a:r>
              <a:rPr kumimoji="0" lang="el-GR" sz="2000" i="1" u="none" strike="noStrike" cap="none" normalizeH="0" baseline="0" dirty="0" smtClean="0">
                <a:ln>
                  <a:noFill/>
                </a:ln>
                <a:solidFill>
                  <a:schemeClr val="tx1"/>
                </a:solidFill>
                <a:effectLst/>
                <a:ea typeface="Times New Roman" pitchFamily="18" charset="0"/>
                <a:cs typeface="Arial" pitchFamily="34" charset="0"/>
              </a:rPr>
              <a:t> </a:t>
            </a:r>
            <a:r>
              <a:rPr kumimoji="0" lang="el-GR" sz="2000" i="1" u="none" strike="noStrike" cap="none" normalizeH="0" baseline="0" dirty="0" err="1" smtClean="0">
                <a:ln>
                  <a:noFill/>
                </a:ln>
                <a:solidFill>
                  <a:schemeClr val="tx1"/>
                </a:solidFill>
                <a:effectLst/>
                <a:ea typeface="Times New Roman" pitchFamily="18" charset="0"/>
                <a:cs typeface="Arial" pitchFamily="34" charset="0"/>
              </a:rPr>
              <a:t>Machines</a:t>
            </a:r>
            <a:r>
              <a:rPr kumimoji="0" lang="el-GR" sz="2000" i="0" u="none" strike="noStrike" cap="none" normalizeH="0" baseline="0" dirty="0" smtClean="0">
                <a:ln>
                  <a:noFill/>
                </a:ln>
                <a:solidFill>
                  <a:schemeClr val="tx1"/>
                </a:solidFill>
                <a:effectLst/>
                <a:ea typeface="Times New Roman" pitchFamily="18" charset="0"/>
                <a:cs typeface="Arial" pitchFamily="34" charset="0"/>
              </a:rPr>
              <a:t>). Τελευταία επικρατεί η ενιαία ονομασία </a:t>
            </a:r>
            <a:r>
              <a:rPr kumimoji="0" lang="el-GR" sz="2000" i="1" u="none" strike="noStrike" cap="none" normalizeH="0" baseline="0" dirty="0" smtClean="0">
                <a:ln>
                  <a:noFill/>
                </a:ln>
                <a:solidFill>
                  <a:schemeClr val="tx1"/>
                </a:solidFill>
                <a:effectLst/>
                <a:ea typeface="Times New Roman" pitchFamily="18" charset="0"/>
                <a:cs typeface="Arial" pitchFamily="34" charset="0"/>
              </a:rPr>
              <a:t>«Κέντρα Εργασίας»</a:t>
            </a:r>
            <a:r>
              <a:rPr kumimoji="0" lang="el-GR" sz="2000" i="0" u="none" strike="noStrike" cap="none" normalizeH="0" baseline="0" dirty="0" smtClean="0">
                <a:ln>
                  <a:noFill/>
                </a:ln>
                <a:solidFill>
                  <a:schemeClr val="tx1"/>
                </a:solidFill>
                <a:effectLst/>
                <a:ea typeface="Times New Roman" pitchFamily="18" charset="0"/>
                <a:cs typeface="Arial" pitchFamily="34" charset="0"/>
              </a:rPr>
              <a:t> για τις μηχανές </a:t>
            </a:r>
            <a:r>
              <a:rPr kumimoji="0" lang="en-US" sz="2000" i="0" u="none" strike="noStrike" cap="none" normalizeH="0" baseline="0" dirty="0" smtClean="0">
                <a:ln>
                  <a:noFill/>
                </a:ln>
                <a:solidFill>
                  <a:schemeClr val="tx1"/>
                </a:solidFill>
                <a:effectLst/>
                <a:ea typeface="Times New Roman" pitchFamily="18" charset="0"/>
                <a:cs typeface="Arial" pitchFamily="34" charset="0"/>
              </a:rPr>
              <a:t>CNC</a:t>
            </a:r>
            <a:r>
              <a:rPr kumimoji="0" lang="el-GR" sz="2000" i="0" u="none" strike="noStrike" cap="none" normalizeH="0" baseline="0" dirty="0" smtClean="0">
                <a:ln>
                  <a:noFill/>
                </a:ln>
                <a:solidFill>
                  <a:schemeClr val="tx1"/>
                </a:solidFill>
                <a:effectLst/>
                <a:ea typeface="Times New Roman" pitchFamily="18" charset="0"/>
                <a:cs typeface="Arial" pitchFamily="34" charset="0"/>
              </a:rPr>
              <a:t> (</a:t>
            </a:r>
            <a:r>
              <a:rPr kumimoji="0" lang="el-GR" sz="2000" i="1" u="none" strike="noStrike" cap="none" normalizeH="0" baseline="0" dirty="0" smtClean="0">
                <a:ln>
                  <a:noFill/>
                </a:ln>
                <a:solidFill>
                  <a:schemeClr val="tx1"/>
                </a:solidFill>
                <a:effectLst/>
                <a:ea typeface="Times New Roman" pitchFamily="18" charset="0"/>
                <a:cs typeface="Arial" pitchFamily="34" charset="0"/>
              </a:rPr>
              <a:t>CNC </a:t>
            </a:r>
            <a:r>
              <a:rPr kumimoji="0" lang="el-GR" sz="2000" i="1" u="none" strike="noStrike" cap="none" normalizeH="0" baseline="0" dirty="0" err="1" smtClean="0">
                <a:ln>
                  <a:noFill/>
                </a:ln>
                <a:solidFill>
                  <a:schemeClr val="tx1"/>
                </a:solidFill>
                <a:effectLst/>
                <a:ea typeface="Times New Roman" pitchFamily="18" charset="0"/>
                <a:cs typeface="Arial" pitchFamily="34" charset="0"/>
              </a:rPr>
              <a:t>Machining</a:t>
            </a:r>
            <a:r>
              <a:rPr kumimoji="0" lang="el-GR" sz="2000" i="1" u="none" strike="noStrike" cap="none" normalizeH="0" baseline="0" dirty="0" smtClean="0">
                <a:ln>
                  <a:noFill/>
                </a:ln>
                <a:solidFill>
                  <a:schemeClr val="tx1"/>
                </a:solidFill>
                <a:effectLst/>
                <a:ea typeface="Times New Roman" pitchFamily="18" charset="0"/>
                <a:cs typeface="Arial" pitchFamily="34" charset="0"/>
              </a:rPr>
              <a:t> </a:t>
            </a:r>
            <a:r>
              <a:rPr kumimoji="0" lang="el-GR" sz="2000" i="1" u="none" strike="noStrike" cap="none" normalizeH="0" baseline="0" dirty="0" err="1" smtClean="0">
                <a:ln>
                  <a:noFill/>
                </a:ln>
                <a:solidFill>
                  <a:schemeClr val="tx1"/>
                </a:solidFill>
                <a:effectLst/>
                <a:ea typeface="Times New Roman" pitchFamily="18" charset="0"/>
                <a:cs typeface="Arial" pitchFamily="34" charset="0"/>
              </a:rPr>
              <a:t>Centers</a:t>
            </a:r>
            <a:r>
              <a:rPr kumimoji="0" lang="el-GR" sz="2000" i="0" u="none" strike="noStrike" cap="none" normalizeH="0" baseline="0" dirty="0" smtClean="0">
                <a:ln>
                  <a:noFill/>
                </a:ln>
                <a:solidFill>
                  <a:schemeClr val="tx1"/>
                </a:solidFill>
                <a:effectLst/>
                <a:ea typeface="Times New Roman" pitchFamily="18" charset="0"/>
                <a:cs typeface="Arial" pitchFamily="34" charset="0"/>
              </a:rPr>
              <a:t>). </a:t>
            </a:r>
            <a:endParaRPr kumimoji="0" lang="el-GR" sz="3200" i="0" u="none" strike="noStrike" cap="none" normalizeH="0" baseline="0" dirty="0" smtClean="0">
              <a:ln>
                <a:noFill/>
              </a:ln>
              <a:solidFill>
                <a:schemeClr val="tx1"/>
              </a:solidFill>
              <a:effectLst/>
              <a:cs typeface="Arial" pitchFamily="34" charset="0"/>
            </a:endParaRPr>
          </a:p>
        </p:txBody>
      </p:sp>
      <p:sp>
        <p:nvSpPr>
          <p:cNvPr id="3"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cxnSp>
        <p:nvCxnSpPr>
          <p:cNvPr id="4"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5" name="4 - Ορθογώνιο"/>
          <p:cNvSpPr/>
          <p:nvPr/>
        </p:nvSpPr>
        <p:spPr>
          <a:xfrm>
            <a:off x="4712327" y="822624"/>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pic>
        <p:nvPicPr>
          <p:cNvPr id="32771" name="Picture 3" descr="Αποτέλεσμα εικόνας για wood cnc router"/>
          <p:cNvPicPr>
            <a:picLocks noChangeAspect="1" noChangeArrowheads="1"/>
          </p:cNvPicPr>
          <p:nvPr/>
        </p:nvPicPr>
        <p:blipFill>
          <a:blip r:embed="rId3" cstate="print"/>
          <a:srcRect/>
          <a:stretch>
            <a:fillRect/>
          </a:stretch>
        </p:blipFill>
        <p:spPr bwMode="auto">
          <a:xfrm>
            <a:off x="1602237" y="2967690"/>
            <a:ext cx="3734037" cy="2805315"/>
          </a:xfrm>
          <a:prstGeom prst="rect">
            <a:avLst/>
          </a:prstGeom>
          <a:noFill/>
          <a:ln>
            <a:solidFill>
              <a:schemeClr val="tx1"/>
            </a:solidFill>
          </a:ln>
        </p:spPr>
      </p:pic>
      <p:sp>
        <p:nvSpPr>
          <p:cNvPr id="7" name="6 - Ορθογώνιο"/>
          <p:cNvSpPr/>
          <p:nvPr/>
        </p:nvSpPr>
        <p:spPr>
          <a:xfrm>
            <a:off x="1544735" y="5769170"/>
            <a:ext cx="2880404" cy="307777"/>
          </a:xfrm>
          <a:prstGeom prst="rect">
            <a:avLst/>
          </a:prstGeom>
        </p:spPr>
        <p:txBody>
          <a:bodyPr wrap="none">
            <a:spAutoFit/>
          </a:bodyPr>
          <a:lstStyle/>
          <a:p>
            <a:r>
              <a:rPr lang="el-GR" sz="1400" dirty="0" smtClean="0"/>
              <a:t>ΠΗΓΗ: </a:t>
            </a:r>
            <a:r>
              <a:rPr lang="en-US" sz="1400" dirty="0" smtClean="0"/>
              <a:t>http://www.sinoengraver.com</a:t>
            </a:r>
            <a:endParaRPr lang="el-GR" sz="1400" dirty="0"/>
          </a:p>
        </p:txBody>
      </p:sp>
      <p:pic>
        <p:nvPicPr>
          <p:cNvPr id="32773" name="Picture 5" descr="Αποτέλεσμα εικόνας για wood multidrilling machines"/>
          <p:cNvPicPr>
            <a:picLocks noChangeAspect="1" noChangeArrowheads="1"/>
          </p:cNvPicPr>
          <p:nvPr/>
        </p:nvPicPr>
        <p:blipFill>
          <a:blip r:embed="rId4" cstate="print"/>
          <a:srcRect/>
          <a:stretch>
            <a:fillRect/>
          </a:stretch>
        </p:blipFill>
        <p:spPr bwMode="auto">
          <a:xfrm>
            <a:off x="6542725" y="2951280"/>
            <a:ext cx="3762298" cy="2821723"/>
          </a:xfrm>
          <a:prstGeom prst="rect">
            <a:avLst/>
          </a:prstGeom>
          <a:noFill/>
          <a:ln>
            <a:solidFill>
              <a:schemeClr val="tx1"/>
            </a:solidFill>
          </a:ln>
        </p:spPr>
      </p:pic>
      <p:sp>
        <p:nvSpPr>
          <p:cNvPr id="9" name="8 - Ορθογώνιο"/>
          <p:cNvSpPr/>
          <p:nvPr/>
        </p:nvSpPr>
        <p:spPr>
          <a:xfrm>
            <a:off x="6522458" y="5782818"/>
            <a:ext cx="2589427" cy="307777"/>
          </a:xfrm>
          <a:prstGeom prst="rect">
            <a:avLst/>
          </a:prstGeom>
        </p:spPr>
        <p:txBody>
          <a:bodyPr wrap="none">
            <a:spAutoFit/>
          </a:bodyPr>
          <a:lstStyle/>
          <a:p>
            <a:r>
              <a:rPr lang="el-GR" sz="1400" dirty="0" smtClean="0"/>
              <a:t>ΠΗΓΗ: </a:t>
            </a:r>
            <a:r>
              <a:rPr lang="en-US" sz="1400" dirty="0" smtClean="0"/>
              <a:t>http://www.seekpart.com</a:t>
            </a:r>
            <a:endParaRPr lang="el-GR" sz="1400" dirty="0"/>
          </a:p>
        </p:txBody>
      </p:sp>
      <p:sp>
        <p:nvSpPr>
          <p:cNvPr id="10" name="9 - Ορθογώνιο"/>
          <p:cNvSpPr/>
          <p:nvPr/>
        </p:nvSpPr>
        <p:spPr>
          <a:xfrm>
            <a:off x="2314363" y="6164463"/>
            <a:ext cx="2265300" cy="400110"/>
          </a:xfrm>
          <a:prstGeom prst="rect">
            <a:avLst/>
          </a:prstGeom>
        </p:spPr>
        <p:txBody>
          <a:bodyPr wrap="none">
            <a:spAutoFit/>
          </a:bodyPr>
          <a:lstStyle/>
          <a:p>
            <a:pPr algn="ctr"/>
            <a:r>
              <a:rPr lang="el-GR" sz="2000" dirty="0" smtClean="0">
                <a:cs typeface="Times New Roman" pitchFamily="18" charset="0"/>
              </a:rPr>
              <a:t>Ηλεκτρονική </a:t>
            </a:r>
            <a:r>
              <a:rPr lang="el-GR" sz="2000" dirty="0" smtClean="0">
                <a:cs typeface="Times New Roman" pitchFamily="18" charset="0"/>
              </a:rPr>
              <a:t>φρέζα</a:t>
            </a:r>
            <a:endParaRPr lang="el-GR" sz="2000" dirty="0"/>
          </a:p>
        </p:txBody>
      </p:sp>
      <p:sp>
        <p:nvSpPr>
          <p:cNvPr id="11" name="10 - Ορθογώνιο"/>
          <p:cNvSpPr/>
          <p:nvPr/>
        </p:nvSpPr>
        <p:spPr>
          <a:xfrm>
            <a:off x="7022840" y="6164462"/>
            <a:ext cx="3042628" cy="400110"/>
          </a:xfrm>
          <a:prstGeom prst="rect">
            <a:avLst/>
          </a:prstGeom>
        </p:spPr>
        <p:txBody>
          <a:bodyPr wrap="none">
            <a:spAutoFit/>
          </a:bodyPr>
          <a:lstStyle/>
          <a:p>
            <a:pPr algn="ctr"/>
            <a:r>
              <a:rPr lang="el-GR" sz="2000" dirty="0" smtClean="0">
                <a:cs typeface="Times New Roman" pitchFamily="18" charset="0"/>
              </a:rPr>
              <a:t>Ηλεκτρονικό </a:t>
            </a:r>
            <a:r>
              <a:rPr lang="el-GR" sz="2000" dirty="0" err="1" smtClean="0">
                <a:cs typeface="Times New Roman" pitchFamily="18" charset="0"/>
              </a:rPr>
              <a:t>πολυτρύπανο</a:t>
            </a:r>
            <a:endParaRPr lang="el-GR"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777923" y="1582340"/>
            <a:ext cx="10604310" cy="1631216"/>
          </a:xfrm>
          <a:prstGeom prst="rect">
            <a:avLst/>
          </a:prstGeom>
        </p:spPr>
        <p:txBody>
          <a:bodyPr wrap="square">
            <a:spAutoFit/>
          </a:bodyPr>
          <a:lstStyle/>
          <a:p>
            <a:pPr algn="just"/>
            <a:r>
              <a:rPr lang="el-GR" sz="2000" dirty="0" smtClean="0"/>
              <a:t>Τα κέντρα εργασίας είναι σύνθετα μηχανήματα μεγάλης ακρίβειας και ευελιξίας, υψηλής παραγωγικότητας και εκτελούν διαφόρων μορφών κατεργασίες. Με τα κέντρα εργασίας μπορούν να εκτελεστούν κάθετες, οριζόντιες ή κεκλιμένες διατρήσεις σε διαφορετικά βάθη και διαμέτρους, χαράξεις </a:t>
            </a:r>
            <a:r>
              <a:rPr lang="el-GR" sz="2000" dirty="0" err="1" smtClean="0"/>
              <a:t>γκινισιάς</a:t>
            </a:r>
            <a:r>
              <a:rPr lang="el-GR" sz="2000" dirty="0" smtClean="0"/>
              <a:t> (κάθετες ή κεκλιμένες) σε επιφάνειες, μορφοποιήσεις στις άκρες ή στο εσωτερικό στοιχείων, </a:t>
            </a:r>
            <a:r>
              <a:rPr lang="el-GR" sz="2000" dirty="0" err="1" smtClean="0"/>
              <a:t>πρίσεις</a:t>
            </a:r>
            <a:r>
              <a:rPr lang="el-GR" sz="2000" dirty="0" smtClean="0"/>
              <a:t>, λειάνσεις, συγκολλήσεις περιθωρίων, κλπ.. </a:t>
            </a:r>
            <a:endParaRPr lang="el-GR" sz="2000" dirty="0"/>
          </a:p>
        </p:txBody>
      </p:sp>
      <p:sp>
        <p:nvSpPr>
          <p:cNvPr id="3" name="TextBox 60"/>
          <p:cNvSpPr txBox="1"/>
          <p:nvPr/>
        </p:nvSpPr>
        <p:spPr>
          <a:xfrm>
            <a:off x="2541320" y="170679"/>
            <a:ext cx="7006442" cy="415498"/>
          </a:xfrm>
          <a:prstGeom prst="rect">
            <a:avLst/>
          </a:prstGeom>
          <a:noFill/>
        </p:spPr>
        <p:txBody>
          <a:bodyPr wrap="square" lIns="45720" tIns="22860" rIns="45720" bIns="22860" rtlCol="0">
            <a:spAutoFit/>
          </a:bodyPr>
          <a:lstStyle/>
          <a:p>
            <a:pPr algn="ctr"/>
            <a:r>
              <a:rPr lang="el-GR" sz="2400" b="1" dirty="0" smtClean="0">
                <a:solidFill>
                  <a:schemeClr val="bg2">
                    <a:lumMod val="25000"/>
                  </a:schemeClr>
                </a:solidFill>
                <a:ea typeface="Open Sans Extrabold" panose="020B0906030804020204" pitchFamily="34" charset="0"/>
                <a:cs typeface="Open Sans Extrabold" panose="020B0906030804020204" pitchFamily="34" charset="0"/>
              </a:rPr>
              <a:t>Μηχανές κατεργασίας ξύλου με τεχνολογία </a:t>
            </a:r>
            <a:r>
              <a:rPr lang="en-US" sz="2400" b="1" dirty="0" smtClean="0">
                <a:solidFill>
                  <a:schemeClr val="bg2">
                    <a:lumMod val="25000"/>
                  </a:schemeClr>
                </a:solidFill>
                <a:ea typeface="Open Sans Extrabold" panose="020B0906030804020204" pitchFamily="34" charset="0"/>
                <a:cs typeface="Open Sans Extrabold" panose="020B0906030804020204" pitchFamily="34" charset="0"/>
              </a:rPr>
              <a:t>CNC</a:t>
            </a:r>
            <a:endParaRPr lang="tr-TR" sz="2400" b="1" dirty="0">
              <a:solidFill>
                <a:schemeClr val="bg2">
                  <a:lumMod val="25000"/>
                </a:schemeClr>
              </a:solidFill>
              <a:ea typeface="Open Sans Extrabold" panose="020B0906030804020204" pitchFamily="34" charset="0"/>
              <a:cs typeface="Open Sans Extrabold" panose="020B0906030804020204" pitchFamily="34" charset="0"/>
            </a:endParaRPr>
          </a:p>
        </p:txBody>
      </p:sp>
      <p:cxnSp>
        <p:nvCxnSpPr>
          <p:cNvPr id="4" name="Straight Connector 65"/>
          <p:cNvCxnSpPr/>
          <p:nvPr/>
        </p:nvCxnSpPr>
        <p:spPr>
          <a:xfrm flipV="1">
            <a:off x="2873829" y="760021"/>
            <a:ext cx="6424550" cy="11876"/>
          </a:xfrm>
          <a:prstGeom prst="line">
            <a:avLst/>
          </a:prstGeom>
          <a:ln w="82550">
            <a:solidFill>
              <a:srgbClr val="EA6045"/>
            </a:solidFill>
          </a:ln>
        </p:spPr>
        <p:style>
          <a:lnRef idx="1">
            <a:schemeClr val="accent1"/>
          </a:lnRef>
          <a:fillRef idx="0">
            <a:schemeClr val="accent1"/>
          </a:fillRef>
          <a:effectRef idx="0">
            <a:schemeClr val="accent1"/>
          </a:effectRef>
          <a:fontRef idx="minor">
            <a:schemeClr val="tx1"/>
          </a:fontRef>
        </p:style>
      </p:cxnSp>
      <p:sp>
        <p:nvSpPr>
          <p:cNvPr id="5" name="4 - Ορθογώνιο"/>
          <p:cNvSpPr/>
          <p:nvPr/>
        </p:nvSpPr>
        <p:spPr>
          <a:xfrm>
            <a:off x="4712327" y="822624"/>
            <a:ext cx="2411494" cy="461665"/>
          </a:xfrm>
          <a:prstGeom prst="rect">
            <a:avLst/>
          </a:prstGeom>
        </p:spPr>
        <p:txBody>
          <a:bodyPr wrap="none">
            <a:spAutoFit/>
          </a:bodyPr>
          <a:lstStyle/>
          <a:p>
            <a:pPr lvl="0" indent="114300" algn="just" fontAlgn="base">
              <a:spcBef>
                <a:spcPct val="0"/>
              </a:spcBef>
              <a:spcAft>
                <a:spcPct val="0"/>
              </a:spcAft>
            </a:pPr>
            <a:r>
              <a:rPr lang="el-GR" sz="2400" i="1" dirty="0" smtClean="0">
                <a:ea typeface="Times New Roman" pitchFamily="18" charset="0"/>
                <a:cs typeface="Arial" pitchFamily="34" charset="0"/>
              </a:rPr>
              <a:t>Κέντρα εργασίας</a:t>
            </a:r>
            <a:endParaRPr lang="el-GR" sz="2000" i="1" dirty="0" smtClean="0">
              <a:cs typeface="Arial" pitchFamily="34" charset="0"/>
            </a:endParaRPr>
          </a:p>
        </p:txBody>
      </p:sp>
      <p:pic>
        <p:nvPicPr>
          <p:cNvPr id="31745" name="Picture 1"/>
          <p:cNvPicPr>
            <a:picLocks noChangeAspect="1" noChangeArrowheads="1"/>
          </p:cNvPicPr>
          <p:nvPr/>
        </p:nvPicPr>
        <p:blipFill>
          <a:blip r:embed="rId3" cstate="print"/>
          <a:srcRect l="12425" t="9655" r="12127" b="14645"/>
          <a:stretch>
            <a:fillRect/>
          </a:stretch>
        </p:blipFill>
        <p:spPr bwMode="auto">
          <a:xfrm>
            <a:off x="873456" y="3603009"/>
            <a:ext cx="2873499" cy="2306472"/>
          </a:xfrm>
          <a:prstGeom prst="rect">
            <a:avLst/>
          </a:prstGeom>
          <a:noFill/>
          <a:ln w="9525">
            <a:solidFill>
              <a:schemeClr val="tx1"/>
            </a:solidFill>
            <a:miter lim="800000"/>
            <a:headEnd/>
            <a:tailEnd/>
          </a:ln>
          <a:effectLst/>
        </p:spPr>
      </p:pic>
      <p:pic>
        <p:nvPicPr>
          <p:cNvPr id="31746" name="Picture 2"/>
          <p:cNvPicPr>
            <a:picLocks noChangeAspect="1" noChangeArrowheads="1"/>
          </p:cNvPicPr>
          <p:nvPr/>
        </p:nvPicPr>
        <p:blipFill>
          <a:blip r:embed="rId4" cstate="print"/>
          <a:srcRect l="39099" t="22478" r="45212" b="61213"/>
          <a:stretch>
            <a:fillRect/>
          </a:stretch>
        </p:blipFill>
        <p:spPr bwMode="auto">
          <a:xfrm>
            <a:off x="4507600" y="3624334"/>
            <a:ext cx="2764230" cy="2298794"/>
          </a:xfrm>
          <a:prstGeom prst="rect">
            <a:avLst/>
          </a:prstGeom>
          <a:noFill/>
          <a:ln w="9525">
            <a:solidFill>
              <a:schemeClr val="tx1"/>
            </a:solidFill>
            <a:miter lim="800000"/>
            <a:headEnd/>
            <a:tailEnd/>
          </a:ln>
          <a:effectLst/>
        </p:spPr>
      </p:pic>
      <p:pic>
        <p:nvPicPr>
          <p:cNvPr id="31747" name="Picture 3"/>
          <p:cNvPicPr>
            <a:picLocks noChangeAspect="1" noChangeArrowheads="1"/>
          </p:cNvPicPr>
          <p:nvPr/>
        </p:nvPicPr>
        <p:blipFill>
          <a:blip r:embed="rId5" cstate="print"/>
          <a:srcRect l="60250" t="22188" r="21516" b="61250"/>
          <a:stretch>
            <a:fillRect/>
          </a:stretch>
        </p:blipFill>
        <p:spPr bwMode="auto">
          <a:xfrm>
            <a:off x="7802196" y="3603007"/>
            <a:ext cx="3211548" cy="2333767"/>
          </a:xfrm>
          <a:prstGeom prst="rect">
            <a:avLst/>
          </a:prstGeom>
          <a:noFill/>
          <a:ln w="9525">
            <a:solidFill>
              <a:schemeClr val="tx1"/>
            </a:solidFill>
            <a:miter lim="800000"/>
            <a:headEnd/>
            <a:tailEnd/>
          </a:ln>
          <a:effectLst/>
        </p:spPr>
      </p:pic>
      <p:sp>
        <p:nvSpPr>
          <p:cNvPr id="10" name="9 - Ορθογώνιο"/>
          <p:cNvSpPr/>
          <p:nvPr/>
        </p:nvSpPr>
        <p:spPr>
          <a:xfrm>
            <a:off x="1479525" y="6235715"/>
            <a:ext cx="1476365" cy="400110"/>
          </a:xfrm>
          <a:prstGeom prst="rect">
            <a:avLst/>
          </a:prstGeom>
        </p:spPr>
        <p:txBody>
          <a:bodyPr wrap="none">
            <a:spAutoFit/>
          </a:bodyPr>
          <a:lstStyle/>
          <a:p>
            <a:pPr algn="ctr"/>
            <a:r>
              <a:rPr lang="el-GR" sz="2000" dirty="0" smtClean="0">
                <a:cs typeface="Times New Roman" pitchFamily="18" charset="0"/>
              </a:rPr>
              <a:t>Φρεζάρισμα</a:t>
            </a:r>
            <a:endParaRPr lang="el-GR" sz="2000" dirty="0"/>
          </a:p>
        </p:txBody>
      </p:sp>
      <p:sp>
        <p:nvSpPr>
          <p:cNvPr id="11" name="10 - Ορθογώνιο"/>
          <p:cNvSpPr/>
          <p:nvPr/>
        </p:nvSpPr>
        <p:spPr>
          <a:xfrm>
            <a:off x="5052734" y="6230929"/>
            <a:ext cx="1723229" cy="400110"/>
          </a:xfrm>
          <a:prstGeom prst="rect">
            <a:avLst/>
          </a:prstGeom>
        </p:spPr>
        <p:txBody>
          <a:bodyPr wrap="none">
            <a:spAutoFit/>
          </a:bodyPr>
          <a:lstStyle/>
          <a:p>
            <a:pPr algn="ctr"/>
            <a:r>
              <a:rPr lang="el-GR" sz="2000" dirty="0" smtClean="0">
                <a:cs typeface="Times New Roman" pitchFamily="18" charset="0"/>
              </a:rPr>
              <a:t>Διάνοιξη </a:t>
            </a:r>
            <a:r>
              <a:rPr lang="el-GR" sz="2000" dirty="0" smtClean="0">
                <a:cs typeface="Times New Roman" pitchFamily="18" charset="0"/>
              </a:rPr>
              <a:t>οπών</a:t>
            </a:r>
            <a:endParaRPr lang="el-GR" sz="2000" dirty="0"/>
          </a:p>
        </p:txBody>
      </p:sp>
      <p:sp>
        <p:nvSpPr>
          <p:cNvPr id="12" name="11 - Ορθογώνιο"/>
          <p:cNvSpPr/>
          <p:nvPr/>
        </p:nvSpPr>
        <p:spPr>
          <a:xfrm>
            <a:off x="8560919" y="6219055"/>
            <a:ext cx="1681614" cy="400110"/>
          </a:xfrm>
          <a:prstGeom prst="rect">
            <a:avLst/>
          </a:prstGeom>
        </p:spPr>
        <p:txBody>
          <a:bodyPr wrap="none">
            <a:spAutoFit/>
          </a:bodyPr>
          <a:lstStyle/>
          <a:p>
            <a:pPr algn="ctr"/>
            <a:r>
              <a:rPr lang="el-GR" sz="2000" dirty="0" smtClean="0">
                <a:cs typeface="Times New Roman" pitchFamily="18" charset="0"/>
              </a:rPr>
              <a:t>Κοπή με </a:t>
            </a:r>
            <a:r>
              <a:rPr lang="el-GR" sz="2000" dirty="0" smtClean="0">
                <a:cs typeface="Times New Roman" pitchFamily="18" charset="0"/>
              </a:rPr>
              <a:t>δίσκο</a:t>
            </a:r>
            <a:endParaRPr lang="el-GR" sz="2000" dirty="0"/>
          </a:p>
        </p:txBody>
      </p:sp>
      <p:sp>
        <p:nvSpPr>
          <p:cNvPr id="13" name="12 - Ορθογώνιο"/>
          <p:cNvSpPr/>
          <p:nvPr/>
        </p:nvSpPr>
        <p:spPr>
          <a:xfrm>
            <a:off x="860136" y="5929248"/>
            <a:ext cx="1286186" cy="307777"/>
          </a:xfrm>
          <a:prstGeom prst="rect">
            <a:avLst/>
          </a:prstGeom>
        </p:spPr>
        <p:txBody>
          <a:bodyPr wrap="none">
            <a:spAutoFit/>
          </a:bodyPr>
          <a:lstStyle/>
          <a:p>
            <a:r>
              <a:rPr lang="el-GR" sz="1400" dirty="0" smtClean="0"/>
              <a:t>ΠΗΓΗ: </a:t>
            </a:r>
            <a:r>
              <a:rPr lang="en-US" sz="1400" dirty="0" smtClean="0"/>
              <a:t>HOMAG</a:t>
            </a:r>
            <a:endParaRPr lang="el-GR" sz="1400" dirty="0"/>
          </a:p>
        </p:txBody>
      </p:sp>
      <p:sp>
        <p:nvSpPr>
          <p:cNvPr id="14" name="13 - Ορθογώνιο"/>
          <p:cNvSpPr/>
          <p:nvPr/>
        </p:nvSpPr>
        <p:spPr>
          <a:xfrm>
            <a:off x="4476793" y="5942896"/>
            <a:ext cx="1286186" cy="307777"/>
          </a:xfrm>
          <a:prstGeom prst="rect">
            <a:avLst/>
          </a:prstGeom>
        </p:spPr>
        <p:txBody>
          <a:bodyPr wrap="none">
            <a:spAutoFit/>
          </a:bodyPr>
          <a:lstStyle/>
          <a:p>
            <a:r>
              <a:rPr lang="el-GR" sz="1400" dirty="0" smtClean="0"/>
              <a:t>ΠΗΓΗ: </a:t>
            </a:r>
            <a:r>
              <a:rPr lang="en-US" sz="1400" dirty="0" smtClean="0"/>
              <a:t>HOMAG</a:t>
            </a:r>
            <a:endParaRPr lang="el-GR" sz="1400" dirty="0"/>
          </a:p>
        </p:txBody>
      </p:sp>
      <p:sp>
        <p:nvSpPr>
          <p:cNvPr id="15" name="14 - Ορθογώνιο"/>
          <p:cNvSpPr/>
          <p:nvPr/>
        </p:nvSpPr>
        <p:spPr>
          <a:xfrm>
            <a:off x="7793199" y="5929248"/>
            <a:ext cx="1286186" cy="307777"/>
          </a:xfrm>
          <a:prstGeom prst="rect">
            <a:avLst/>
          </a:prstGeom>
        </p:spPr>
        <p:txBody>
          <a:bodyPr wrap="none">
            <a:spAutoFit/>
          </a:bodyPr>
          <a:lstStyle/>
          <a:p>
            <a:r>
              <a:rPr lang="el-GR" sz="1400" dirty="0" smtClean="0"/>
              <a:t>ΠΗΓΗ: </a:t>
            </a:r>
            <a:r>
              <a:rPr lang="en-US" sz="1400" dirty="0" smtClean="0"/>
              <a:t>HOMAG</a:t>
            </a:r>
            <a:endParaRPr lang="el-GR"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6428</TotalTime>
  <Words>2608</Words>
  <Application>Microsoft Office PowerPoint</Application>
  <PresentationFormat>Προσαρμογή</PresentationFormat>
  <Paragraphs>221</Paragraphs>
  <Slides>25</Slides>
  <Notes>25</Notes>
  <HiddenSlides>0</HiddenSlides>
  <MMClips>0</MMClips>
  <ScaleCrop>false</ScaleCrop>
  <HeadingPairs>
    <vt:vector size="4" baseType="variant">
      <vt:variant>
        <vt:lpstr>Θέμα</vt:lpstr>
      </vt:variant>
      <vt:variant>
        <vt:i4>1</vt:i4>
      </vt:variant>
      <vt:variant>
        <vt:lpstr>Τίτλοι διαφανειών</vt:lpstr>
      </vt:variant>
      <vt:variant>
        <vt:i4>25</vt:i4>
      </vt:variant>
    </vt:vector>
  </HeadingPairs>
  <TitlesOfParts>
    <vt:vector size="26"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Καραστεργίου Σωτήριος</dc:creator>
  <cp:lastModifiedBy>sotiris karastergiou</cp:lastModifiedBy>
  <cp:revision>766</cp:revision>
  <dcterms:created xsi:type="dcterms:W3CDTF">2016-11-15T19:58:49Z</dcterms:created>
  <dcterms:modified xsi:type="dcterms:W3CDTF">2017-01-30T21:20:32Z</dcterms:modified>
</cp:coreProperties>
</file>