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49" r:id="rId3"/>
    <p:sldId id="483" r:id="rId4"/>
    <p:sldId id="450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2466"/>
  </p:normalViewPr>
  <p:slideViewPr>
    <p:cSldViewPr>
      <p:cViewPr varScale="1">
        <p:scale>
          <a:sx n="117" d="100"/>
          <a:sy n="117" d="100"/>
        </p:scale>
        <p:origin x="1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1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26">
            <a:extLst>
              <a:ext uri="{FF2B5EF4-FFF2-40B4-BE49-F238E27FC236}">
                <a16:creationId xmlns:a16="http://schemas.microsoft.com/office/drawing/2014/main" id="{E1992CAF-5983-5D40-BCBF-594397D683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0163" name="Rectangle 1027">
            <a:extLst>
              <a:ext uri="{FF2B5EF4-FFF2-40B4-BE49-F238E27FC236}">
                <a16:creationId xmlns:a16="http://schemas.microsoft.com/office/drawing/2014/main" id="{F8336ABB-AB83-46A9-AB2A-BFB5DE1ADB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0164" name="Rectangle 1028">
            <a:extLst>
              <a:ext uri="{FF2B5EF4-FFF2-40B4-BE49-F238E27FC236}">
                <a16:creationId xmlns:a16="http://schemas.microsoft.com/office/drawing/2014/main" id="{7806662A-171E-0AEB-1460-D3D7565E10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0165" name="Rectangle 1029">
            <a:extLst>
              <a:ext uri="{FF2B5EF4-FFF2-40B4-BE49-F238E27FC236}">
                <a16:creationId xmlns:a16="http://schemas.microsoft.com/office/drawing/2014/main" id="{3F42A617-0DE5-2F7C-A1FD-ED6E091C7E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291468F-E06B-AE43-8530-C0B40AAF56F4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23A1BC-875D-3FB2-9D1D-F2DFB5E40A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DFE773-384C-BEF8-2831-17AA314252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F924BE9-ADED-D634-4289-FF8BF20D83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9E6EDA9-71A2-77C5-4EBD-DADB784268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GR" noProof="0"/>
              <a:t>Cliquez pour modifier les styles du texte du masque</a:t>
            </a:r>
          </a:p>
          <a:p>
            <a:pPr lvl="1"/>
            <a:r>
              <a:rPr lang="fr-FR" altLang="fr-GR" noProof="0"/>
              <a:t>Deuxième niveau</a:t>
            </a:r>
          </a:p>
          <a:p>
            <a:pPr lvl="2"/>
            <a:r>
              <a:rPr lang="fr-FR" altLang="fr-GR" noProof="0"/>
              <a:t>Troisième niveau</a:t>
            </a:r>
          </a:p>
          <a:p>
            <a:pPr lvl="3"/>
            <a:r>
              <a:rPr lang="fr-FR" altLang="fr-GR" noProof="0"/>
              <a:t>Quatrième niveau</a:t>
            </a:r>
          </a:p>
          <a:p>
            <a:pPr lvl="4"/>
            <a:r>
              <a:rPr lang="fr-FR" altLang="fr-G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9564E7B-6128-369D-3D9B-58DBCA5E06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4A05D2E-A5BD-7875-C372-B32B707E4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BE8F1BD-AD14-1547-9F0A-1C9C9DDF7A23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353A31E7-4E09-3976-2F69-C6AE20612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515FDD-5BDF-4247-B1D0-20943701B390}" type="slidenum">
              <a:rPr lang="fr-FR" altLang="fr-GR" smtClean="0"/>
              <a:pPr>
                <a:spcBef>
                  <a:spcPct val="0"/>
                </a:spcBef>
              </a:pPr>
              <a:t>1</a:t>
            </a:fld>
            <a:endParaRPr lang="fr-FR" altLang="fr-G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48F22DA-C959-F5F1-557E-31DE74C25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15DAA70-B094-BD05-66C0-CF39C68B0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fr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96E6BBBD-B39C-802F-440E-6281BB8DF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3778801-AE67-9EFF-EEB8-A1642779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DAE61B78-8D9E-B3B9-EAC8-9F7F147B2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289297-CF4C-944C-A818-500298699A73}" type="slidenum">
              <a:rPr lang="fr-FR" altLang="fr-GR" smtClean="0"/>
              <a:pPr>
                <a:spcBef>
                  <a:spcPct val="0"/>
                </a:spcBef>
              </a:pPr>
              <a:t>2</a:t>
            </a:fld>
            <a:endParaRPr lang="fr-FR" altLang="fr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E6FE127-893C-6F13-2330-1E1E00E68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8BEFAFDC-82D0-A592-6205-75EF7FA5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71A23C57-CBCF-FF4B-3874-3FA144050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B45379-7494-8643-B265-85BA7E02C8D7}" type="slidenum">
              <a:rPr lang="fr-FR" altLang="fr-GR" smtClean="0"/>
              <a:pPr>
                <a:spcBef>
                  <a:spcPct val="0"/>
                </a:spcBef>
              </a:pPr>
              <a:t>4</a:t>
            </a:fld>
            <a:endParaRPr lang="fr-FR" altLang="fr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0FFB21C8-380D-B4EC-417C-C6AAC0547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1AE4E35-ED3F-5294-4A78-68F404213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613C6B2-8E6C-DDA6-E03D-0C5E17B4C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A0AC97-A5F5-3447-9674-374C136BA4AC}" type="slidenum">
              <a:rPr lang="fr-FR" altLang="fr-GR" smtClean="0"/>
              <a:pPr>
                <a:spcBef>
                  <a:spcPct val="0"/>
                </a:spcBef>
              </a:pPr>
              <a:t>5</a:t>
            </a:fld>
            <a:endParaRPr lang="fr-FR" altLang="fr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34C2E0-814F-E09B-18F7-302AE77CE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93B117-3F29-04C6-74FA-B7DAED4EB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1E5CDB-32D4-42E6-DE8D-128EAEAB5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C587E-5424-B14F-9652-F4D42AD37E4A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4399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81387-A0D5-FF98-BCE8-3BCE369E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BA6B2-B09D-9123-CDA0-B12B009C7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E04CD-4A8D-18E6-595E-F2DA1B539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E5AC-948B-BA4D-BEFD-383F1D702322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9451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78E2AD-C7D8-212A-37D6-7E7F63B8B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5978B5-4972-7053-4AC1-479FD7830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F658A-C574-8737-20FA-74D8D0E59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AB19-5C92-7C48-8C24-7E0AD34AE653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2173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55B61-39FE-1C53-4763-E533414AB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ED61D-3ECC-4FC8-B2F6-F9730CADA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C55F57-B1E1-98D2-D5A6-0CD68CC57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968B7-63AE-A041-900B-557AD5618343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4024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E3B7C-F1E9-6852-E551-0C63CD021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C76248-ED37-CEF7-56B3-15468834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A848F-9461-A4D2-CA3D-9FD81AE64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65A0-7184-6B47-A4F9-18B1691F2FCB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82341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A2548-5457-3C15-4C48-E28D68333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ACA0F-4950-FD79-B999-D427229B6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99B5F-0F4A-322C-1D0A-64804D166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921E-225D-654B-A86A-09A67EA34ECB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27630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4E8475-283D-B6B4-4453-F00785F61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51623C-BA96-FB00-5173-899E93CBD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3F8117-AF97-93BD-3CD6-2FBF8B79B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31AA-7758-104B-A80D-9271C9FA7572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136358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0A5BF5-A114-B7F8-D94C-2E7A1C0DC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A5A2BC-EB23-40BD-DA50-43346E324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C5C312-772C-D52C-B009-0F43DFAA0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95260-58C8-3445-AA55-F6CECB3E7614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281316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53BCFD-51C3-DFE8-314F-DE837CA7A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5E7DFD-34EC-C717-BD90-1B4332BE6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F68322-E44B-A556-998E-5724F77E8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4FDF-E6FC-F24F-8647-6C4348E90115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234107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D62D3-BE31-88F4-2DA2-9BF9B8246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53E6A-DFE8-4680-12DB-0FF86A5E8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64E41-D55B-A9C2-F918-B3303279A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8FA7-E970-A049-8CF9-37DBC6FC34E5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120783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C92E8-D23C-1CD1-951A-E496E456B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2F6DA-F653-C5B7-E726-C3931DE23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0C4F5-3C27-A5EB-CF9F-C2851957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9839-50C4-BF45-8F2A-D36784E9B1DD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  <p:extLst>
      <p:ext uri="{BB962C8B-B14F-4D97-AF65-F5344CB8AC3E}">
        <p14:creationId xmlns:p14="http://schemas.microsoft.com/office/powerpoint/2010/main" val="82193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08AF98-1099-3643-A1ED-2299F8669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G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309A07-F071-2013-1600-90469E62E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GR"/>
              <a:t>Cliquez pour modifier les styles du texte du masque</a:t>
            </a:r>
          </a:p>
          <a:p>
            <a:pPr lvl="1"/>
            <a:r>
              <a:rPr lang="fr-FR" altLang="fr-GR"/>
              <a:t>Deuxième niveau</a:t>
            </a:r>
          </a:p>
          <a:p>
            <a:pPr lvl="2"/>
            <a:r>
              <a:rPr lang="fr-FR" altLang="fr-GR"/>
              <a:t>Troisième niveau</a:t>
            </a:r>
          </a:p>
          <a:p>
            <a:pPr lvl="3"/>
            <a:r>
              <a:rPr lang="fr-FR" altLang="fr-GR"/>
              <a:t>Quatrième niveau</a:t>
            </a:r>
          </a:p>
          <a:p>
            <a:pPr lvl="4"/>
            <a:r>
              <a:rPr lang="fr-FR" altLang="fr-G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2032E5-32B4-9983-F669-5A1CF0B2E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9ECEA1-31E5-16D8-5522-BF511EED7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806368-BE01-4406-D419-1BA3838191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F8E5A7A-556C-854E-A5AA-7847886A41ED}" type="slidenum">
              <a:rPr lang="fr-FR" altLang="fr-GR"/>
              <a:pPr>
                <a:defRPr/>
              </a:pPr>
              <a:t>‹#›</a:t>
            </a:fld>
            <a:endParaRPr lang="fr-FR" altLang="fr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>
            <a:extLst>
              <a:ext uri="{FF2B5EF4-FFF2-40B4-BE49-F238E27FC236}">
                <a16:creationId xmlns:a16="http://schemas.microsoft.com/office/drawing/2014/main" id="{8136CC27-8818-1260-B97E-72A35DE16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6213"/>
            <a:ext cx="59293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400" i="1">
                <a:solidFill>
                  <a:srgbClr val="7AA2FF"/>
                </a:solidFill>
              </a:rPr>
              <a:t>Nicolas REMY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100" i="1">
                <a:solidFill>
                  <a:srgbClr val="FFFFFF"/>
                </a:solidFill>
              </a:rPr>
              <a:t>nremy@arch.uth.gr</a:t>
            </a:r>
            <a:endParaRPr lang="el-GR" altLang="fr-GR" sz="1100">
              <a:solidFill>
                <a:srgbClr val="FFFFFF"/>
              </a:solidFill>
            </a:endParaRPr>
          </a:p>
        </p:txBody>
      </p:sp>
      <p:sp>
        <p:nvSpPr>
          <p:cNvPr id="15363" name="Text Box 18">
            <a:extLst>
              <a:ext uri="{FF2B5EF4-FFF2-40B4-BE49-F238E27FC236}">
                <a16:creationId xmlns:a16="http://schemas.microsoft.com/office/drawing/2014/main" id="{B54C4CDD-09B0-F286-E1B4-D50420274EF8}"/>
              </a:ext>
            </a:extLst>
          </p:cNvPr>
          <p:cNvSpPr txBox="1">
            <a:spLocks noChangeArrowheads="1"/>
          </p:cNvSpPr>
          <p:nvPr/>
        </p:nvSpPr>
        <p:spPr bwMode="auto">
          <a:xfrm rot="-10636">
            <a:off x="3348038" y="6386513"/>
            <a:ext cx="3384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ENSA de Grenoble</a:t>
            </a:r>
            <a:endParaRPr lang="fr-FR" altLang="fr-GR" sz="800">
              <a:solidFill>
                <a:schemeClr val="bg1"/>
              </a:solidFill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829ADFA3-6E7B-F89F-DE63-F98D9BB4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619" y="566738"/>
            <a:ext cx="1727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8000">
                <a:solidFill>
                  <a:srgbClr val="7AA2FF"/>
                </a:solidFill>
              </a:rPr>
              <a:t>2</a:t>
            </a:r>
            <a:endParaRPr lang="en-US" altLang="fr-GR" sz="18000">
              <a:solidFill>
                <a:srgbClr val="7AA2FF"/>
              </a:solidFill>
            </a:endParaRPr>
          </a:p>
        </p:txBody>
      </p:sp>
      <p:pic>
        <p:nvPicPr>
          <p:cNvPr id="15365" name="Picture 1" descr="Capture d’écran 2011-12-15 à 11.50.43.png">
            <a:extLst>
              <a:ext uri="{FF2B5EF4-FFF2-40B4-BE49-F238E27FC236}">
                <a16:creationId xmlns:a16="http://schemas.microsoft.com/office/drawing/2014/main" id="{A182F975-E904-DF73-C79E-961DCF6CE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-315913"/>
            <a:ext cx="4667250" cy="35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Capture d’écran 2011-12-15 à 11.50.43.png">
            <a:extLst>
              <a:ext uri="{FF2B5EF4-FFF2-40B4-BE49-F238E27FC236}">
                <a16:creationId xmlns:a16="http://schemas.microsoft.com/office/drawing/2014/main" id="{3AC0FAA0-4E84-78B2-0D76-216B4963C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5"/>
          <a:stretch>
            <a:fillRect/>
          </a:stretch>
        </p:blipFill>
        <p:spPr bwMode="auto">
          <a:xfrm>
            <a:off x="7235825" y="3213100"/>
            <a:ext cx="23145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12BDCBF8-01E7-6DB2-F01B-F0784B6D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16" y="1705551"/>
            <a:ext cx="614399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7AA2FF"/>
                </a:solidFill>
                <a:latin typeface="Helvetica" pitchFamily="-108" charset="0"/>
              </a:rPr>
              <a:t>οικοδομικό σύστημα</a:t>
            </a:r>
            <a:endParaRPr lang="fr-FR" sz="3600" dirty="0">
              <a:solidFill>
                <a:srgbClr val="7AA2FF"/>
              </a:solidFill>
              <a:latin typeface="Helvetica" pitchFamily="-108" charset="0"/>
            </a:endParaRPr>
          </a:p>
          <a:p>
            <a:r>
              <a:rPr lang="el-GR" altLang="ja-JP" sz="3600" i="1" dirty="0">
                <a:solidFill>
                  <a:srgbClr val="7AA2FF"/>
                </a:solidFill>
                <a:latin typeface="Helvetica" pitchFamily="-108" charset="0"/>
              </a:rPr>
              <a:t>σύστημα δόμησης</a:t>
            </a:r>
            <a:endParaRPr lang="fr-FR" altLang="ja-JP" sz="3600" i="1" dirty="0">
              <a:solidFill>
                <a:srgbClr val="7AA2FF"/>
              </a:solidFill>
              <a:latin typeface="Helvetica" pitchFamily="-108" charset="0"/>
            </a:endParaRPr>
          </a:p>
          <a:p>
            <a:endParaRPr lang="en-US" altLang="ja-JP" sz="1400" i="1" dirty="0">
              <a:solidFill>
                <a:srgbClr val="7AA2FF"/>
              </a:solidFill>
            </a:endParaRPr>
          </a:p>
          <a:p>
            <a:pPr marL="342900" indent="-342900"/>
            <a:endParaRPr lang="en-US" altLang="ja-JP" sz="1400" i="1" dirty="0">
              <a:solidFill>
                <a:srgbClr val="7AA2FF"/>
              </a:solidFill>
            </a:endParaRPr>
          </a:p>
          <a:p>
            <a:pPr marL="342900" indent="-342900"/>
            <a:endParaRPr lang="fr-FR" altLang="ja-JP" sz="1400" i="1" dirty="0">
              <a:solidFill>
                <a:srgbClr val="7AA2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apture d’écran 2011-12-15 à 11.49.00.png">
            <a:extLst>
              <a:ext uri="{FF2B5EF4-FFF2-40B4-BE49-F238E27FC236}">
                <a16:creationId xmlns:a16="http://schemas.microsoft.com/office/drawing/2014/main" id="{27CB2C04-B63D-C52B-9770-A2B8EEA5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>
            <a:extLst>
              <a:ext uri="{FF2B5EF4-FFF2-40B4-BE49-F238E27FC236}">
                <a16:creationId xmlns:a16="http://schemas.microsoft.com/office/drawing/2014/main" id="{9C1EAFE7-867E-1379-8DFA-F4BF0FEE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3600450" cy="55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δοκάρια</a:t>
            </a:r>
            <a:endParaRPr lang="el-GR" altLang="fr-GR" sz="1800" baseline="300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apture d’écran 2011-12-15 à 11.49.09.png">
            <a:extLst>
              <a:ext uri="{FF2B5EF4-FFF2-40B4-BE49-F238E27FC236}">
                <a16:creationId xmlns:a16="http://schemas.microsoft.com/office/drawing/2014/main" id="{A072E4B1-FF3D-8221-29D9-A90EA2CB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apture d’écran 2011-12-15 à 11.49.18.png">
            <a:extLst>
              <a:ext uri="{FF2B5EF4-FFF2-40B4-BE49-F238E27FC236}">
                <a16:creationId xmlns:a16="http://schemas.microsoft.com/office/drawing/2014/main" id="{D19B0323-222B-F663-16C5-F86BC9C86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>
            <a:extLst>
              <a:ext uri="{FF2B5EF4-FFF2-40B4-BE49-F238E27FC236}">
                <a16:creationId xmlns:a16="http://schemas.microsoft.com/office/drawing/2014/main" id="{26ED4EA0-FB83-BB65-7665-8562CED4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3600450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Η απόσταση μεταξύ τα δοκάρια είναι 0,6μ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fr-GR" sz="1800" baseline="300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apture d’écran 2011-12-15 à 11.49.26.png">
            <a:extLst>
              <a:ext uri="{FF2B5EF4-FFF2-40B4-BE49-F238E27FC236}">
                <a16:creationId xmlns:a16="http://schemas.microsoft.com/office/drawing/2014/main" id="{B8B4397B-222C-4F08-599A-54D85DED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55815E60-257F-8FB5-06EA-C043D821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2592388" cy="1152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apture d’écran 2011-12-15 à 11.49.36.png">
            <a:extLst>
              <a:ext uri="{FF2B5EF4-FFF2-40B4-BE49-F238E27FC236}">
                <a16:creationId xmlns:a16="http://schemas.microsoft.com/office/drawing/2014/main" id="{A83953B8-6653-C7A7-AFB6-02D49328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>
            <a:extLst>
              <a:ext uri="{FF2B5EF4-FFF2-40B4-BE49-F238E27FC236}">
                <a16:creationId xmlns:a16="http://schemas.microsoft.com/office/drawing/2014/main" id="{01A05E42-A2EC-067C-C9F2-F7E6454FC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9788"/>
            <a:ext cx="3600450" cy="12938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Σταθερότητα και ακαμψία των πλαισίων (μεταλλικό καλώδιο ή άκαμπτο στοιχείο)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fr-GR" sz="1800" baseline="300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7D54679-71F2-F242-C68A-29918937A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157788"/>
            <a:ext cx="2592388" cy="1150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apture d’écran 2011-12-15 à 11.49.44.png">
            <a:extLst>
              <a:ext uri="{FF2B5EF4-FFF2-40B4-BE49-F238E27FC236}">
                <a16:creationId xmlns:a16="http://schemas.microsoft.com/office/drawing/2014/main" id="{A61B4414-F168-CBC8-BBF9-67C96B960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2">
            <a:extLst>
              <a:ext uri="{FF2B5EF4-FFF2-40B4-BE49-F238E27FC236}">
                <a16:creationId xmlns:a16="http://schemas.microsoft.com/office/drawing/2014/main" id="{3F3AAC39-0278-6FFC-E430-E91778AB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268413"/>
            <a:ext cx="1800225" cy="831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Δοκάρια</a:t>
            </a:r>
            <a:endParaRPr lang="fr-FR" altLang="fr-GR" sz="18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GR" sz="1800">
                <a:solidFill>
                  <a:srgbClr val="99CC00"/>
                </a:solidFill>
              </a:rPr>
              <a:t>2 x (7x15cm)</a:t>
            </a:r>
            <a:endParaRPr lang="el-GR" altLang="fr-GR" sz="18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7999510-3548-D626-8496-BD40B1FB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1800225" cy="831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Υποστυλώματα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GR" sz="1800">
                <a:solidFill>
                  <a:srgbClr val="99CC00"/>
                </a:solidFill>
              </a:rPr>
              <a:t>(</a:t>
            </a:r>
            <a:r>
              <a:rPr lang="el-GR" altLang="fr-GR" sz="1800">
                <a:solidFill>
                  <a:srgbClr val="99CC00"/>
                </a:solidFill>
              </a:rPr>
              <a:t>15 </a:t>
            </a:r>
            <a:r>
              <a:rPr lang="fr-FR" altLang="fr-GR" sz="1800">
                <a:solidFill>
                  <a:srgbClr val="99CC00"/>
                </a:solidFill>
              </a:rPr>
              <a:t>x 15 cm)</a:t>
            </a:r>
            <a:endParaRPr lang="el-GR" altLang="fr-GR" sz="18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10ADA405-90AB-A138-DF60-D1D41FA42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686300"/>
            <a:ext cx="1800225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Δοκάρια</a:t>
            </a:r>
            <a:endParaRPr lang="fr-FR" altLang="fr-GR" sz="18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GR" sz="1800">
                <a:solidFill>
                  <a:srgbClr val="99CC00"/>
                </a:solidFill>
              </a:rPr>
              <a:t>(7x15cm)</a:t>
            </a:r>
            <a:endParaRPr lang="el-GR" altLang="fr-GR" sz="18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93533CF-A4FB-E5D4-0B45-43CF473D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816350" cy="12969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apture d’écran 2011-12-15 à 11.50.02.png">
            <a:extLst>
              <a:ext uri="{FF2B5EF4-FFF2-40B4-BE49-F238E27FC236}">
                <a16:creationId xmlns:a16="http://schemas.microsoft.com/office/drawing/2014/main" id="{58479110-876A-4D9B-8DC2-6BCBE4CBC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E6AF051F-E6EE-9249-8F84-5EDBEF49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2951162" cy="5032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apture d’écran 2011-12-15 à 11.50.24.png">
            <a:extLst>
              <a:ext uri="{FF2B5EF4-FFF2-40B4-BE49-F238E27FC236}">
                <a16:creationId xmlns:a16="http://schemas.microsoft.com/office/drawing/2014/main" id="{FCDFBD94-76CA-0635-583D-FEF8FAE0C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apture d’écran 2011-12-15 à 11.50.33.png">
            <a:extLst>
              <a:ext uri="{FF2B5EF4-FFF2-40B4-BE49-F238E27FC236}">
                <a16:creationId xmlns:a16="http://schemas.microsoft.com/office/drawing/2014/main" id="{FE26B1A5-5900-202B-96E6-24D764234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apture d’écran 2011-12-15 à 11.50.43.png">
            <a:extLst>
              <a:ext uri="{FF2B5EF4-FFF2-40B4-BE49-F238E27FC236}">
                <a16:creationId xmlns:a16="http://schemas.microsoft.com/office/drawing/2014/main" id="{D81EB6A4-6F8B-F1DD-771F-F3320BDC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DB185AD5-2DDE-96E4-25AA-53C2A97A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41400"/>
            <a:ext cx="7632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2000" i="1">
                <a:solidFill>
                  <a:schemeClr val="folHlink"/>
                </a:solidFill>
              </a:rPr>
              <a:t>Site/ </a:t>
            </a:r>
            <a:r>
              <a:rPr lang="el-GR" altLang="fr-GR" sz="2000" i="1">
                <a:solidFill>
                  <a:schemeClr val="folHlink"/>
                </a:solidFill>
              </a:rPr>
              <a:t>τοποθέτησ</a:t>
            </a:r>
            <a:endParaRPr lang="fr-FR" altLang="fr-GR" sz="2000" i="1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GR" sz="1600">
                <a:solidFill>
                  <a:schemeClr val="bg1"/>
                </a:solidFill>
              </a:rPr>
              <a:t>. </a:t>
            </a:r>
            <a:r>
              <a:rPr lang="el-GR" altLang="fr-GR" sz="1600">
                <a:solidFill>
                  <a:schemeClr val="bg1"/>
                </a:solidFill>
              </a:rPr>
              <a:t>Οικόπεδο των 21m x 15m με ένα πάνω επίπεδο μέρος (μήκος 7μ) και μια κλίση των 5μ σε 14μ.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Σημάδι ΟΧΥΖ που τοποθετείται στο κέντρο του εδάφους με τον άξονα OY παράλληλος με την πιο μικρή πλευρά του οικοπέδου.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 i="1">
                <a:solidFill>
                  <a:schemeClr val="folHlink"/>
                </a:solidFill>
              </a:rPr>
              <a:t>Προσανατολισμός</a:t>
            </a:r>
            <a:endParaRPr lang="el-G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ο Βοράς είναι στον άξονα OX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 i="1">
                <a:solidFill>
                  <a:schemeClr val="folHlink"/>
                </a:solidFill>
              </a:rPr>
              <a:t>Πρόσβαση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Στο πάνω μέρος του οικόπεδού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GR" sz="14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ACE15-E2F1-8A1D-D427-5DE646389F2B}"/>
              </a:ext>
            </a:extLst>
          </p:cNvPr>
          <p:cNvSpPr/>
          <p:nvPr/>
        </p:nvSpPr>
        <p:spPr bwMode="auto">
          <a:xfrm>
            <a:off x="5435600" y="4076700"/>
            <a:ext cx="2449513" cy="1944688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17411" name="Straight Arrow Connector 6">
            <a:extLst>
              <a:ext uri="{FF2B5EF4-FFF2-40B4-BE49-F238E27FC236}">
                <a16:creationId xmlns:a16="http://schemas.microsoft.com/office/drawing/2014/main" id="{54F84E73-3458-63DB-A599-ADC3E1E339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59563" y="2997200"/>
            <a:ext cx="0" cy="25923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Straight Arrow Connector 8">
            <a:extLst>
              <a:ext uri="{FF2B5EF4-FFF2-40B4-BE49-F238E27FC236}">
                <a16:creationId xmlns:a16="http://schemas.microsoft.com/office/drawing/2014/main" id="{24913512-6AAE-4391-DE1C-C06FE43DE2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08625" y="5157788"/>
            <a:ext cx="309562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xtBox 9">
            <a:extLst>
              <a:ext uri="{FF2B5EF4-FFF2-40B4-BE49-F238E27FC236}">
                <a16:creationId xmlns:a16="http://schemas.microsoft.com/office/drawing/2014/main" id="{A6B0D337-00B9-6014-CD05-4EAE0332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141663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2400">
                <a:solidFill>
                  <a:srgbClr val="FF0000"/>
                </a:solidFill>
              </a:rPr>
              <a:t>Υ</a:t>
            </a:r>
            <a:endParaRPr lang="en-US" altLang="fr-GR" sz="2400">
              <a:solidFill>
                <a:srgbClr val="FF0000"/>
              </a:solidFill>
            </a:endParaRPr>
          </a:p>
        </p:txBody>
      </p:sp>
      <p:sp>
        <p:nvSpPr>
          <p:cNvPr id="17414" name="TextBox 10">
            <a:extLst>
              <a:ext uri="{FF2B5EF4-FFF2-40B4-BE49-F238E27FC236}">
                <a16:creationId xmlns:a16="http://schemas.microsoft.com/office/drawing/2014/main" id="{C970C141-89AB-D5F1-31CD-5A2FF533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6529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2400">
                <a:solidFill>
                  <a:srgbClr val="FF0000"/>
                </a:solidFill>
              </a:rPr>
              <a:t>Χ</a:t>
            </a:r>
            <a:endParaRPr lang="en-US" altLang="fr-GR" sz="2400">
              <a:solidFill>
                <a:srgbClr val="FF0000"/>
              </a:solidFill>
            </a:endParaRPr>
          </a:p>
        </p:txBody>
      </p:sp>
      <p:sp>
        <p:nvSpPr>
          <p:cNvPr id="17415" name="TextBox 11">
            <a:extLst>
              <a:ext uri="{FF2B5EF4-FFF2-40B4-BE49-F238E27FC236}">
                <a16:creationId xmlns:a16="http://schemas.microsoft.com/office/drawing/2014/main" id="{03900B70-670B-94CD-51A8-4DFC29E7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157788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400">
                <a:solidFill>
                  <a:srgbClr val="FF0000"/>
                </a:solidFill>
              </a:rPr>
              <a:t>Ο</a:t>
            </a:r>
            <a:endParaRPr lang="en-US" altLang="fr-GR" sz="1400">
              <a:solidFill>
                <a:srgbClr val="FF0000"/>
              </a:solidFill>
            </a:endParaRPr>
          </a:p>
        </p:txBody>
      </p:sp>
      <p:sp>
        <p:nvSpPr>
          <p:cNvPr id="17416" name="TextBox 13">
            <a:extLst>
              <a:ext uri="{FF2B5EF4-FFF2-40B4-BE49-F238E27FC236}">
                <a16:creationId xmlns:a16="http://schemas.microsoft.com/office/drawing/2014/main" id="{E402A42D-DC4E-7724-711A-5A7EE0ECF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157788"/>
            <a:ext cx="420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100">
                <a:solidFill>
                  <a:srgbClr val="FF0000"/>
                </a:solidFill>
              </a:rPr>
              <a:t>Β</a:t>
            </a:r>
            <a:r>
              <a:rPr lang="fr-FR" altLang="fr-GR" sz="1100">
                <a:solidFill>
                  <a:srgbClr val="FF0000"/>
                </a:solidFill>
              </a:rPr>
              <a:t>/N</a:t>
            </a:r>
            <a:endParaRPr lang="en-US" altLang="fr-GR" sz="1100">
              <a:solidFill>
                <a:srgbClr val="FF0000"/>
              </a:solidFill>
            </a:endParaRPr>
          </a:p>
        </p:txBody>
      </p:sp>
      <p:cxnSp>
        <p:nvCxnSpPr>
          <p:cNvPr id="17417" name="Straight Arrow Connector 15">
            <a:extLst>
              <a:ext uri="{FF2B5EF4-FFF2-40B4-BE49-F238E27FC236}">
                <a16:creationId xmlns:a16="http://schemas.microsoft.com/office/drawing/2014/main" id="{762D54F0-64DA-CB3D-9EA7-3D3CB6DF45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725" y="4076700"/>
            <a:ext cx="0" cy="1944688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TextBox 18">
            <a:extLst>
              <a:ext uri="{FF2B5EF4-FFF2-40B4-BE49-F238E27FC236}">
                <a16:creationId xmlns:a16="http://schemas.microsoft.com/office/drawing/2014/main" id="{218E6210-7E04-A32A-797F-31B5E985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868863"/>
            <a:ext cx="46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100">
                <a:solidFill>
                  <a:schemeClr val="bg1"/>
                </a:solidFill>
              </a:rPr>
              <a:t>15m</a:t>
            </a:r>
            <a:endParaRPr lang="en-US" altLang="fr-GR" sz="1100">
              <a:solidFill>
                <a:schemeClr val="bg1"/>
              </a:solidFill>
            </a:endParaRPr>
          </a:p>
        </p:txBody>
      </p:sp>
      <p:cxnSp>
        <p:nvCxnSpPr>
          <p:cNvPr id="17419" name="Straight Arrow Connector 20">
            <a:extLst>
              <a:ext uri="{FF2B5EF4-FFF2-40B4-BE49-F238E27FC236}">
                <a16:creationId xmlns:a16="http://schemas.microsoft.com/office/drawing/2014/main" id="{0F2EFEAF-237A-2842-F25B-C3DD4DC786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5600" y="6237288"/>
            <a:ext cx="2449513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TextBox 23">
            <a:extLst>
              <a:ext uri="{FF2B5EF4-FFF2-40B4-BE49-F238E27FC236}">
                <a16:creationId xmlns:a16="http://schemas.microsoft.com/office/drawing/2014/main" id="{193DFC3F-DA64-516F-46E6-C75E3988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021388"/>
            <a:ext cx="458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100">
                <a:solidFill>
                  <a:schemeClr val="bg1"/>
                </a:solidFill>
              </a:rPr>
              <a:t>21m</a:t>
            </a:r>
            <a:endParaRPr lang="en-US" altLang="fr-GR" sz="1100">
              <a:solidFill>
                <a:schemeClr val="bg1"/>
              </a:solidFill>
            </a:endParaRPr>
          </a:p>
        </p:txBody>
      </p:sp>
      <p:grpSp>
        <p:nvGrpSpPr>
          <p:cNvPr id="17421" name="Group 16">
            <a:extLst>
              <a:ext uri="{FF2B5EF4-FFF2-40B4-BE49-F238E27FC236}">
                <a16:creationId xmlns:a16="http://schemas.microsoft.com/office/drawing/2014/main" id="{CEC3274C-8088-E0ED-B530-D1685AF5C5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0113" y="4797425"/>
            <a:ext cx="3455987" cy="1152525"/>
            <a:chOff x="179512" y="4653136"/>
            <a:chExt cx="2952328" cy="1080119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F22A4D7-66FC-B137-E53A-2BEFFE70860C}"/>
                </a:ext>
              </a:extLst>
            </p:cNvPr>
            <p:cNvSpPr/>
            <p:nvPr/>
          </p:nvSpPr>
          <p:spPr bwMode="auto">
            <a:xfrm>
              <a:off x="1115252" y="4653136"/>
              <a:ext cx="2016588" cy="720079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38F486-7D8D-C828-7C9C-5E6ED8B19F26}"/>
                </a:ext>
              </a:extLst>
            </p:cNvPr>
            <p:cNvSpPr/>
            <p:nvPr/>
          </p:nvSpPr>
          <p:spPr bwMode="auto">
            <a:xfrm>
              <a:off x="179512" y="4653136"/>
              <a:ext cx="935740" cy="7200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CE48E7-5E8C-66B5-AB26-B4AACCB97D52}"/>
                </a:ext>
              </a:extLst>
            </p:cNvPr>
            <p:cNvSpPr/>
            <p:nvPr/>
          </p:nvSpPr>
          <p:spPr bwMode="auto">
            <a:xfrm>
              <a:off x="179512" y="5373215"/>
              <a:ext cx="2880453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-128" charset="-128"/>
              </a:endParaRPr>
            </a:p>
          </p:txBody>
        </p:sp>
      </p:grpSp>
      <p:cxnSp>
        <p:nvCxnSpPr>
          <p:cNvPr id="17422" name="Straight Arrow Connector 22">
            <a:extLst>
              <a:ext uri="{FF2B5EF4-FFF2-40B4-BE49-F238E27FC236}">
                <a16:creationId xmlns:a16="http://schemas.microsoft.com/office/drawing/2014/main" id="{9A583616-6C6A-6B60-6870-DE74C909E6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6165850"/>
            <a:ext cx="230505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Box 25">
            <a:extLst>
              <a:ext uri="{FF2B5EF4-FFF2-40B4-BE49-F238E27FC236}">
                <a16:creationId xmlns:a16="http://schemas.microsoft.com/office/drawing/2014/main" id="{C45AD161-ECA2-4EB3-39F8-373F6168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949950"/>
            <a:ext cx="498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100">
                <a:solidFill>
                  <a:schemeClr val="bg1"/>
                </a:solidFill>
              </a:rPr>
              <a:t>14 m</a:t>
            </a:r>
            <a:endParaRPr lang="en-US" altLang="fr-GR" sz="1100">
              <a:solidFill>
                <a:schemeClr val="bg1"/>
              </a:solidFill>
            </a:endParaRPr>
          </a:p>
        </p:txBody>
      </p:sp>
      <p:sp>
        <p:nvSpPr>
          <p:cNvPr id="17424" name="TextBox 28">
            <a:extLst>
              <a:ext uri="{FF2B5EF4-FFF2-40B4-BE49-F238E27FC236}">
                <a16:creationId xmlns:a16="http://schemas.microsoft.com/office/drawing/2014/main" id="{39278351-B644-74EC-8457-6DD3E299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949950"/>
            <a:ext cx="420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100">
                <a:solidFill>
                  <a:schemeClr val="bg1"/>
                </a:solidFill>
              </a:rPr>
              <a:t>7 m</a:t>
            </a:r>
            <a:endParaRPr lang="en-US" altLang="fr-GR" sz="1100">
              <a:solidFill>
                <a:schemeClr val="bg1"/>
              </a:solidFill>
            </a:endParaRPr>
          </a:p>
        </p:txBody>
      </p:sp>
      <p:cxnSp>
        <p:nvCxnSpPr>
          <p:cNvPr id="17425" name="Straight Arrow Connector 29">
            <a:extLst>
              <a:ext uri="{FF2B5EF4-FFF2-40B4-BE49-F238E27FC236}">
                <a16:creationId xmlns:a16="http://schemas.microsoft.com/office/drawing/2014/main" id="{ECFB09B4-3F3C-D5B2-CBA6-76E003CAB4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797425"/>
            <a:ext cx="0" cy="792163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TextBox 31">
            <a:extLst>
              <a:ext uri="{FF2B5EF4-FFF2-40B4-BE49-F238E27FC236}">
                <a16:creationId xmlns:a16="http://schemas.microsoft.com/office/drawing/2014/main" id="{F7735133-0787-D3AA-43F2-DB48CF5E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013325"/>
            <a:ext cx="420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100">
                <a:solidFill>
                  <a:schemeClr val="bg1"/>
                </a:solidFill>
              </a:rPr>
              <a:t> 5m</a:t>
            </a:r>
            <a:endParaRPr lang="en-US" altLang="fr-GR" sz="1100">
              <a:solidFill>
                <a:schemeClr val="bg1"/>
              </a:solidFill>
            </a:endParaRPr>
          </a:p>
        </p:txBody>
      </p:sp>
      <p:cxnSp>
        <p:nvCxnSpPr>
          <p:cNvPr id="17427" name="Straight Arrow Connector 32">
            <a:extLst>
              <a:ext uri="{FF2B5EF4-FFF2-40B4-BE49-F238E27FC236}">
                <a16:creationId xmlns:a16="http://schemas.microsoft.com/office/drawing/2014/main" id="{05CF0D32-5119-D41F-026C-EB5FD70075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6165850"/>
            <a:ext cx="10795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Arrow Connector 34">
            <a:extLst>
              <a:ext uri="{FF2B5EF4-FFF2-40B4-BE49-F238E27FC236}">
                <a16:creationId xmlns:a16="http://schemas.microsoft.com/office/drawing/2014/main" id="{15078EFA-C8AA-FF93-768D-5B201F0ACD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076700"/>
            <a:ext cx="0" cy="2665413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Arrow Connector 41">
            <a:extLst>
              <a:ext uri="{FF2B5EF4-FFF2-40B4-BE49-F238E27FC236}">
                <a16:creationId xmlns:a16="http://schemas.microsoft.com/office/drawing/2014/main" id="{A8E26156-D6FC-A5FD-952D-F06CDBC8E6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9925" y="3860800"/>
            <a:ext cx="0" cy="2663825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0" name="Text Box 15">
            <a:extLst>
              <a:ext uri="{FF2B5EF4-FFF2-40B4-BE49-F238E27FC236}">
                <a16:creationId xmlns:a16="http://schemas.microsoft.com/office/drawing/2014/main" id="{55CD88A3-8E9F-5CB5-E79C-DB4D8644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9250"/>
            <a:ext cx="412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fr-FR" altLang="fr-GR" i="1">
                <a:solidFill>
                  <a:srgbClr val="7AA2FF"/>
                </a:solidFill>
                <a:latin typeface="Verdana" panose="020B0604030504040204" pitchFamily="34" charset="0"/>
              </a:rPr>
              <a:t> </a:t>
            </a:r>
            <a:r>
              <a:rPr lang="el-GR" altLang="fr-GR" i="1">
                <a:solidFill>
                  <a:srgbClr val="7AA2FF"/>
                </a:solidFill>
                <a:latin typeface="Helvetica" pitchFamily="2" charset="0"/>
              </a:rPr>
              <a:t>Σύστημα κατασκευής</a:t>
            </a:r>
            <a:r>
              <a:rPr lang="fr-FR" altLang="fr-GR" i="1">
                <a:solidFill>
                  <a:srgbClr val="7AA2FF"/>
                </a:solidFill>
                <a:latin typeface="Helvetica" pitchFamily="2" charset="0"/>
              </a:rPr>
              <a:t> 2</a:t>
            </a:r>
            <a:r>
              <a:rPr lang="el-GR" altLang="fr-GR" i="1">
                <a:solidFill>
                  <a:srgbClr val="7AA2FF"/>
                </a:solidFill>
                <a:latin typeface="Helvetica" pitchFamily="2" charset="0"/>
              </a:rPr>
              <a:t> </a:t>
            </a:r>
            <a:endParaRPr lang="el-GR" altLang="ja-JP" i="1">
              <a:solidFill>
                <a:srgbClr val="7AA2FF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apture d’écran 2011-12-15 à 11.50.51.png">
            <a:extLst>
              <a:ext uri="{FF2B5EF4-FFF2-40B4-BE49-F238E27FC236}">
                <a16:creationId xmlns:a16="http://schemas.microsoft.com/office/drawing/2014/main" id="{8A6AB576-38A3-5CBA-74BB-68C16591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apture d’écran 2011-12-15 à 09.54.27.png">
            <a:extLst>
              <a:ext uri="{FF2B5EF4-FFF2-40B4-BE49-F238E27FC236}">
                <a16:creationId xmlns:a16="http://schemas.microsoft.com/office/drawing/2014/main" id="{17621669-D2BC-2C91-9120-86380C743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91440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2">
            <a:extLst>
              <a:ext uri="{FF2B5EF4-FFF2-40B4-BE49-F238E27FC236}">
                <a16:creationId xmlns:a16="http://schemas.microsoft.com/office/drawing/2014/main" id="{802B4E71-FCF1-F5D1-6F1C-DC5CC46E4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2997200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Αξονομέτρια του οικόπεδου</a:t>
            </a:r>
            <a:endParaRPr lang="en-US" altLang="fr-GR" sz="180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72945296-B65F-A3BA-6C38-012299C1A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41400"/>
            <a:ext cx="7705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2000" i="1">
                <a:solidFill>
                  <a:schemeClr val="folHlink"/>
                </a:solidFill>
              </a:rPr>
              <a:t>Διαθέσιμα υλικά για την κατασκευή για την « Μάζα 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Πλήρες Μπλοκ 30cm x 15cm x 10cm για μια τοιχοποιία πάχους των 15cm, 30cm ή 45cm.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Υπέρθυρα  (30cm x 30cm x 120 cm)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Πλάκες πάχους 30cm με ανώτατο άνοιγμα των 3m</a:t>
            </a:r>
            <a:r>
              <a:rPr lang="el-GR" altLang="fr-GR" sz="1400">
                <a:solidFill>
                  <a:schemeClr val="bg1"/>
                </a:solidFill>
              </a:rPr>
              <a:t>.</a:t>
            </a:r>
            <a:endParaRPr lang="el-GR" altLang="fr-GR" sz="1600">
              <a:solidFill>
                <a:schemeClr val="bg1"/>
              </a:solidFill>
            </a:endParaRPr>
          </a:p>
        </p:txBody>
      </p:sp>
      <p:sp>
        <p:nvSpPr>
          <p:cNvPr id="20482" name="AutoShape 8">
            <a:extLst>
              <a:ext uri="{FF2B5EF4-FFF2-40B4-BE49-F238E27FC236}">
                <a16:creationId xmlns:a16="http://schemas.microsoft.com/office/drawing/2014/main" id="{4828A218-AFB2-6A12-89CD-FE64F018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3933825"/>
            <a:ext cx="13716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fr-GR" sz="2400"/>
          </a:p>
        </p:txBody>
      </p:sp>
      <p:sp>
        <p:nvSpPr>
          <p:cNvPr id="20483" name="Line 9">
            <a:extLst>
              <a:ext uri="{FF2B5EF4-FFF2-40B4-BE49-F238E27FC236}">
                <a16:creationId xmlns:a16="http://schemas.microsoft.com/office/drawing/2014/main" id="{C0406CEC-1051-4EBE-8288-047817E9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425" y="4162425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0484" name="Rectangle 10">
            <a:extLst>
              <a:ext uri="{FF2B5EF4-FFF2-40B4-BE49-F238E27FC236}">
                <a16:creationId xmlns:a16="http://schemas.microsoft.com/office/drawing/2014/main" id="{317B4795-6FF8-9D98-45CC-2FBDC98B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38625"/>
            <a:ext cx="534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15 cm</a:t>
            </a:r>
          </a:p>
        </p:txBody>
      </p:sp>
      <p:sp>
        <p:nvSpPr>
          <p:cNvPr id="20485" name="Line 11">
            <a:extLst>
              <a:ext uri="{FF2B5EF4-FFF2-40B4-BE49-F238E27FC236}">
                <a16:creationId xmlns:a16="http://schemas.microsoft.com/office/drawing/2014/main" id="{FDA22ADB-F025-2384-3173-9A609FCD9C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0425" y="3857625"/>
            <a:ext cx="228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0486" name="Rectangle 12">
            <a:extLst>
              <a:ext uri="{FF2B5EF4-FFF2-40B4-BE49-F238E27FC236}">
                <a16:creationId xmlns:a16="http://schemas.microsoft.com/office/drawing/2014/main" id="{E3A74FB3-65D7-3F17-D8D1-30428AF8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3781425"/>
            <a:ext cx="534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10 cm</a:t>
            </a:r>
          </a:p>
        </p:txBody>
      </p:sp>
      <p:sp>
        <p:nvSpPr>
          <p:cNvPr id="20487" name="Line 13">
            <a:extLst>
              <a:ext uri="{FF2B5EF4-FFF2-40B4-BE49-F238E27FC236}">
                <a16:creationId xmlns:a16="http://schemas.microsoft.com/office/drawing/2014/main" id="{A83C1B10-FB61-6A3D-BE1F-B6B3B3909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4772025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0488" name="Rectangle 14">
            <a:extLst>
              <a:ext uri="{FF2B5EF4-FFF2-40B4-BE49-F238E27FC236}">
                <a16:creationId xmlns:a16="http://schemas.microsoft.com/office/drawing/2014/main" id="{049E3F5F-404C-1EF5-97A5-1FE3C6E79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4772025"/>
            <a:ext cx="534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30 cm</a:t>
            </a:r>
          </a:p>
        </p:txBody>
      </p:sp>
      <p:pic>
        <p:nvPicPr>
          <p:cNvPr id="20489" name="Picture 12">
            <a:extLst>
              <a:ext uri="{FF2B5EF4-FFF2-40B4-BE49-F238E27FC236}">
                <a16:creationId xmlns:a16="http://schemas.microsoft.com/office/drawing/2014/main" id="{3D201AE6-C6FC-8B0C-1B32-9120ABD0D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2540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40">
            <a:extLst>
              <a:ext uri="{FF2B5EF4-FFF2-40B4-BE49-F238E27FC236}">
                <a16:creationId xmlns:a16="http://schemas.microsoft.com/office/drawing/2014/main" id="{E295F938-2ED5-746E-7BD2-E7EBFB6FDF92}"/>
              </a:ext>
            </a:extLst>
          </p:cNvPr>
          <p:cNvGrpSpPr>
            <a:grpSpLocks/>
          </p:cNvGrpSpPr>
          <p:nvPr/>
        </p:nvGrpSpPr>
        <p:grpSpPr bwMode="auto">
          <a:xfrm>
            <a:off x="5381625" y="3573463"/>
            <a:ext cx="3511550" cy="863600"/>
            <a:chOff x="5381600" y="3573016"/>
            <a:chExt cx="3510880" cy="864096"/>
          </a:xfrm>
        </p:grpSpPr>
        <p:sp>
          <p:nvSpPr>
            <p:cNvPr id="20493" name="Rectangle 14">
              <a:extLst>
                <a:ext uri="{FF2B5EF4-FFF2-40B4-BE49-F238E27FC236}">
                  <a16:creationId xmlns:a16="http://schemas.microsoft.com/office/drawing/2014/main" id="{D76B49F4-C88D-9701-1433-772DB4550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60" y="4005064"/>
              <a:ext cx="2664296" cy="2160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fr-GR" sz="2400"/>
            </a:p>
          </p:txBody>
        </p:sp>
        <p:sp>
          <p:nvSpPr>
            <p:cNvPr id="20494" name="Isosceles Triangle 15">
              <a:extLst>
                <a:ext uri="{FF2B5EF4-FFF2-40B4-BE49-F238E27FC236}">
                  <a16:creationId xmlns:a16="http://schemas.microsoft.com/office/drawing/2014/main" id="{FD61F85E-4745-0CA9-08A2-7E58D07C8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152" y="4221088"/>
              <a:ext cx="216024" cy="14401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fr-GR" sz="2400"/>
            </a:p>
          </p:txBody>
        </p:sp>
        <p:cxnSp>
          <p:nvCxnSpPr>
            <p:cNvPr id="20495" name="Straight Connector 18">
              <a:extLst>
                <a:ext uri="{FF2B5EF4-FFF2-40B4-BE49-F238E27FC236}">
                  <a16:creationId xmlns:a16="http://schemas.microsoft.com/office/drawing/2014/main" id="{AD9DAB9B-6EC8-E143-E08F-F2050CE0F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8144" y="4365104"/>
              <a:ext cx="3600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Straight Connector 22">
              <a:extLst>
                <a:ext uri="{FF2B5EF4-FFF2-40B4-BE49-F238E27FC236}">
                  <a16:creationId xmlns:a16="http://schemas.microsoft.com/office/drawing/2014/main" id="{7ED11C8F-4220-E309-7E88-00A7861453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40152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Straight Connector 23">
              <a:extLst>
                <a:ext uri="{FF2B5EF4-FFF2-40B4-BE49-F238E27FC236}">
                  <a16:creationId xmlns:a16="http://schemas.microsoft.com/office/drawing/2014/main" id="{FAA11E03-8517-AB54-5F42-897DA4FBBE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20544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Straight Connector 24">
              <a:extLst>
                <a:ext uri="{FF2B5EF4-FFF2-40B4-BE49-F238E27FC236}">
                  <a16:creationId xmlns:a16="http://schemas.microsoft.com/office/drawing/2014/main" id="{13255F93-E569-01B9-072E-33AFE4B609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Straight Connector 25">
              <a:extLst>
                <a:ext uri="{FF2B5EF4-FFF2-40B4-BE49-F238E27FC236}">
                  <a16:creationId xmlns:a16="http://schemas.microsoft.com/office/drawing/2014/main" id="{10FA4E0B-54CF-0426-B139-FF35B4F25D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56176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Straight Connector 26">
              <a:extLst>
                <a:ext uri="{FF2B5EF4-FFF2-40B4-BE49-F238E27FC236}">
                  <a16:creationId xmlns:a16="http://schemas.microsoft.com/office/drawing/2014/main" id="{F053115C-E23D-CAF0-33FD-081A2F18B2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28184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Straight Connector 27">
              <a:extLst>
                <a:ext uri="{FF2B5EF4-FFF2-40B4-BE49-F238E27FC236}">
                  <a16:creationId xmlns:a16="http://schemas.microsoft.com/office/drawing/2014/main" id="{70163A35-7BF1-C41B-5785-0DF778B341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8144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2" name="Isosceles Triangle 28">
              <a:extLst>
                <a:ext uri="{FF2B5EF4-FFF2-40B4-BE49-F238E27FC236}">
                  <a16:creationId xmlns:a16="http://schemas.microsoft.com/office/drawing/2014/main" id="{E13CFA64-B9DF-5EA1-4416-43BB7112D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440" y="4221088"/>
              <a:ext cx="216024" cy="14401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fr-GR" sz="2400"/>
            </a:p>
          </p:txBody>
        </p:sp>
        <p:cxnSp>
          <p:nvCxnSpPr>
            <p:cNvPr id="20503" name="Straight Connector 29">
              <a:extLst>
                <a:ext uri="{FF2B5EF4-FFF2-40B4-BE49-F238E27FC236}">
                  <a16:creationId xmlns:a16="http://schemas.microsoft.com/office/drawing/2014/main" id="{8675DC22-953E-022F-E390-ACDE885ABE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60432" y="4365104"/>
              <a:ext cx="3600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Straight Connector 30">
              <a:extLst>
                <a:ext uri="{FF2B5EF4-FFF2-40B4-BE49-F238E27FC236}">
                  <a16:creationId xmlns:a16="http://schemas.microsoft.com/office/drawing/2014/main" id="{5D11CF2A-7B9F-378E-9F26-1DACCB3DC5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60432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Straight Connector 31">
              <a:extLst>
                <a:ext uri="{FF2B5EF4-FFF2-40B4-BE49-F238E27FC236}">
                  <a16:creationId xmlns:a16="http://schemas.microsoft.com/office/drawing/2014/main" id="{9415E67F-62E3-B95D-9FF2-6A646B0A16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32440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Straight Connector 32">
              <a:extLst>
                <a:ext uri="{FF2B5EF4-FFF2-40B4-BE49-F238E27FC236}">
                  <a16:creationId xmlns:a16="http://schemas.microsoft.com/office/drawing/2014/main" id="{3F08A3CD-DE1E-D322-3C51-A617DD25DD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12832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Straight Connector 33">
              <a:extLst>
                <a:ext uri="{FF2B5EF4-FFF2-40B4-BE49-F238E27FC236}">
                  <a16:creationId xmlns:a16="http://schemas.microsoft.com/office/drawing/2014/main" id="{A58B6E63-165A-08DB-138C-3E9773DF15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76456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Straight Connector 34">
              <a:extLst>
                <a:ext uri="{FF2B5EF4-FFF2-40B4-BE49-F238E27FC236}">
                  <a16:creationId xmlns:a16="http://schemas.microsoft.com/office/drawing/2014/main" id="{B81E3481-9D60-FFF1-5311-D13A89D91A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48464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Straight Connector 35">
              <a:extLst>
                <a:ext uri="{FF2B5EF4-FFF2-40B4-BE49-F238E27FC236}">
                  <a16:creationId xmlns:a16="http://schemas.microsoft.com/office/drawing/2014/main" id="{10684CEE-7801-FCF8-18B0-BE80955D8A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20472" y="4365104"/>
              <a:ext cx="72008" cy="72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0" name="Line 9">
              <a:extLst>
                <a:ext uri="{FF2B5EF4-FFF2-40B4-BE49-F238E27FC236}">
                  <a16:creationId xmlns:a16="http://schemas.microsoft.com/office/drawing/2014/main" id="{BFBBE5CC-66D0-FA93-289A-732129F2B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8144" y="4005064"/>
              <a:ext cx="0" cy="2160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GR"/>
            </a:p>
          </p:txBody>
        </p:sp>
        <p:sp>
          <p:nvSpPr>
            <p:cNvPr id="20511" name="Rectangle 10">
              <a:extLst>
                <a:ext uri="{FF2B5EF4-FFF2-40B4-BE49-F238E27FC236}">
                  <a16:creationId xmlns:a16="http://schemas.microsoft.com/office/drawing/2014/main" id="{3DE50AE2-EABF-7B81-06D8-90E6D684C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00" y="3975720"/>
              <a:ext cx="5338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fr-GR" sz="1000">
                  <a:solidFill>
                    <a:schemeClr val="bg1"/>
                  </a:solidFill>
                </a:rPr>
                <a:t>30</a:t>
              </a:r>
              <a:r>
                <a:rPr lang="fr-FR" altLang="fr-GR" sz="1000">
                  <a:solidFill>
                    <a:schemeClr val="bg1"/>
                  </a:solidFill>
                </a:rPr>
                <a:t> cm</a:t>
              </a:r>
            </a:p>
          </p:txBody>
        </p:sp>
        <p:sp>
          <p:nvSpPr>
            <p:cNvPr id="20512" name="Line 13">
              <a:extLst>
                <a:ext uri="{FF2B5EF4-FFF2-40B4-BE49-F238E27FC236}">
                  <a16:creationId xmlns:a16="http://schemas.microsoft.com/office/drawing/2014/main" id="{9FC35186-B91E-DC93-BE2C-78B304EF2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2160" y="3789040"/>
              <a:ext cx="26642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GR"/>
            </a:p>
          </p:txBody>
        </p:sp>
        <p:sp>
          <p:nvSpPr>
            <p:cNvPr id="20513" name="Rectangle 14">
              <a:extLst>
                <a:ext uri="{FF2B5EF4-FFF2-40B4-BE49-F238E27FC236}">
                  <a16:creationId xmlns:a16="http://schemas.microsoft.com/office/drawing/2014/main" id="{1405CDD2-A805-8086-AFEC-1DA1B02DC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264" y="3573016"/>
              <a:ext cx="3984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fr-GR" sz="1000">
                  <a:solidFill>
                    <a:schemeClr val="bg1"/>
                  </a:solidFill>
                </a:rPr>
                <a:t>3 </a:t>
              </a:r>
              <a:r>
                <a:rPr lang="fr-FR" altLang="fr-GR" sz="1000">
                  <a:solidFill>
                    <a:schemeClr val="bg1"/>
                  </a:solidFill>
                </a:rPr>
                <a:t>m</a:t>
              </a:r>
            </a:p>
          </p:txBody>
        </p:sp>
      </p:grpSp>
      <p:cxnSp>
        <p:nvCxnSpPr>
          <p:cNvPr id="20491" name="Straight Connector 4">
            <a:extLst>
              <a:ext uri="{FF2B5EF4-FFF2-40B4-BE49-F238E27FC236}">
                <a16:creationId xmlns:a16="http://schemas.microsoft.com/office/drawing/2014/main" id="{D072D7A2-40DD-AE04-C4F8-AF682F7E42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052513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 Box 15">
            <a:extLst>
              <a:ext uri="{FF2B5EF4-FFF2-40B4-BE49-F238E27FC236}">
                <a16:creationId xmlns:a16="http://schemas.microsoft.com/office/drawing/2014/main" id="{5D35E886-DCA2-A949-3CC4-28D1ED797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9250"/>
            <a:ext cx="412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fr-FR" altLang="fr-GR" i="1">
                <a:solidFill>
                  <a:srgbClr val="7AA2FF"/>
                </a:solidFill>
                <a:latin typeface="Verdana" panose="020B0604030504040204" pitchFamily="34" charset="0"/>
              </a:rPr>
              <a:t> </a:t>
            </a:r>
            <a:r>
              <a:rPr lang="el-GR" altLang="fr-GR" i="1">
                <a:solidFill>
                  <a:srgbClr val="7AA2FF"/>
                </a:solidFill>
                <a:latin typeface="Helvetica" pitchFamily="2" charset="0"/>
              </a:rPr>
              <a:t>Σύστημα κατασκευής</a:t>
            </a:r>
            <a:r>
              <a:rPr lang="fr-FR" altLang="fr-GR" i="1">
                <a:solidFill>
                  <a:srgbClr val="7AA2FF"/>
                </a:solidFill>
                <a:latin typeface="Helvetica" pitchFamily="2" charset="0"/>
              </a:rPr>
              <a:t> 2</a:t>
            </a:r>
            <a:r>
              <a:rPr lang="el-GR" altLang="fr-GR" i="1">
                <a:solidFill>
                  <a:srgbClr val="7AA2FF"/>
                </a:solidFill>
                <a:latin typeface="Helvetica" pitchFamily="2" charset="0"/>
              </a:rPr>
              <a:t> </a:t>
            </a:r>
            <a:endParaRPr lang="el-GR" altLang="ja-JP" i="1">
              <a:solidFill>
                <a:srgbClr val="7AA2FF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apture d’écran 2011-12-15 à 10.47.35.png">
            <a:extLst>
              <a:ext uri="{FF2B5EF4-FFF2-40B4-BE49-F238E27FC236}">
                <a16:creationId xmlns:a16="http://schemas.microsoft.com/office/drawing/2014/main" id="{85FC9A25-5E28-B4CB-AD1B-E100649A9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686175"/>
            <a:ext cx="44497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>
            <a:extLst>
              <a:ext uri="{FF2B5EF4-FFF2-40B4-BE49-F238E27FC236}">
                <a16:creationId xmlns:a16="http://schemas.microsoft.com/office/drawing/2014/main" id="{3F70646A-DFAE-FD71-375D-30C03B8D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41400"/>
            <a:ext cx="77057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2000" i="1">
                <a:solidFill>
                  <a:schemeClr val="folHlink"/>
                </a:solidFill>
              </a:rPr>
              <a:t>Διαθέσιμα υλικά για την κατασκευή για το σκελετό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Ξύλινα Υποστυλώματα διατομής 15cm x 15cm με  ανώτατο ύψος 6μ για να πραγματοποιηθούν τα κατακόρυφα στοιχειά της δομής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Ξύλινα δοκάρια διατομής 15cm x 7,5cm με  ανώτατο μήκος 6μ για να πραγματοποιηθούν τα οριζόντια στοιχειά της δομής (+ Σταθερότητα και την ακαμψία των πλαισίων)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Το ανώτατο άνοιγμα των δοκαριών είναι 4,5 m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Ξύλινες σανίδες με ανώτατο μήκος 3μ για να πραγματοποιηθούν οι τοίχοι και τα δάπεδα.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fr-GR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. Μεταλλικό καλώδιο για την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Σταθερότητα και την ακαμψία των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GR" sz="1600">
                <a:solidFill>
                  <a:schemeClr val="bg1"/>
                </a:solidFill>
              </a:rPr>
              <a:t>πλαισίων</a:t>
            </a:r>
          </a:p>
        </p:txBody>
      </p:sp>
      <p:sp>
        <p:nvSpPr>
          <p:cNvPr id="22531" name="Line 9">
            <a:extLst>
              <a:ext uri="{FF2B5EF4-FFF2-40B4-BE49-F238E27FC236}">
                <a16:creationId xmlns:a16="http://schemas.microsoft.com/office/drawing/2014/main" id="{75344E31-1FB6-4311-176E-ABC9F9550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7513" y="4868863"/>
            <a:ext cx="0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32" name="Rectangle 10">
            <a:extLst>
              <a:ext uri="{FF2B5EF4-FFF2-40B4-BE49-F238E27FC236}">
                <a16:creationId xmlns:a16="http://schemas.microsoft.com/office/drawing/2014/main" id="{BF062FC5-C26B-CF36-2E43-F1B1593F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5157788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6m</a:t>
            </a:r>
          </a:p>
        </p:txBody>
      </p:sp>
      <p:sp>
        <p:nvSpPr>
          <p:cNvPr id="22533" name="Rectangle 14">
            <a:extLst>
              <a:ext uri="{FF2B5EF4-FFF2-40B4-BE49-F238E27FC236}">
                <a16:creationId xmlns:a16="http://schemas.microsoft.com/office/drawing/2014/main" id="{AC80F078-D433-1D88-7B16-4323DFAE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3830638"/>
            <a:ext cx="46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4,5m</a:t>
            </a:r>
          </a:p>
        </p:txBody>
      </p:sp>
      <p:sp>
        <p:nvSpPr>
          <p:cNvPr id="22534" name="Line 13">
            <a:extLst>
              <a:ext uri="{FF2B5EF4-FFF2-40B4-BE49-F238E27FC236}">
                <a16:creationId xmlns:a16="http://schemas.microsoft.com/office/drawing/2014/main" id="{91BFCFAD-64DF-A6B7-B523-97558E3A7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5013325"/>
            <a:ext cx="495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35" name="Line 13">
            <a:extLst>
              <a:ext uri="{FF2B5EF4-FFF2-40B4-BE49-F238E27FC236}">
                <a16:creationId xmlns:a16="http://schemas.microsoft.com/office/drawing/2014/main" id="{B420967C-86A7-1255-7564-280ACE2B7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6021388"/>
            <a:ext cx="5032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36" name="Line 9">
            <a:extLst>
              <a:ext uri="{FF2B5EF4-FFF2-40B4-BE49-F238E27FC236}">
                <a16:creationId xmlns:a16="http://schemas.microsoft.com/office/drawing/2014/main" id="{0B24EE1D-C96A-1DFD-A0D1-EEA86E831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4149725"/>
            <a:ext cx="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E1A14B54-B1BF-0F1B-3A33-A565F02CF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913" y="386080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1D65DD81-A652-97C0-9581-E09F34182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5213" y="3933825"/>
            <a:ext cx="720725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39" name="Line 9">
            <a:extLst>
              <a:ext uri="{FF2B5EF4-FFF2-40B4-BE49-F238E27FC236}">
                <a16:creationId xmlns:a16="http://schemas.microsoft.com/office/drawing/2014/main" id="{39AFED47-79DF-B20E-E8FC-290FCE017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75" y="4508500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40" name="Line 9">
            <a:extLst>
              <a:ext uri="{FF2B5EF4-FFF2-40B4-BE49-F238E27FC236}">
                <a16:creationId xmlns:a16="http://schemas.microsoft.com/office/drawing/2014/main" id="{BD69F389-2BEC-DADB-0652-745745DF0E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6650" y="4229100"/>
            <a:ext cx="712788" cy="423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GR"/>
          </a:p>
        </p:txBody>
      </p:sp>
      <p:sp>
        <p:nvSpPr>
          <p:cNvPr id="22541" name="Rectangle 14">
            <a:extLst>
              <a:ext uri="{FF2B5EF4-FFF2-40B4-BE49-F238E27FC236}">
                <a16:creationId xmlns:a16="http://schemas.microsoft.com/office/drawing/2014/main" id="{631690C7-9949-286F-B1C7-2ACD6747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4365625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000">
                <a:solidFill>
                  <a:schemeClr val="bg1"/>
                </a:solidFill>
              </a:rPr>
              <a:t>4,5m</a:t>
            </a:r>
          </a:p>
        </p:txBody>
      </p:sp>
      <p:sp>
        <p:nvSpPr>
          <p:cNvPr id="22542" name="Text Box 15">
            <a:extLst>
              <a:ext uri="{FF2B5EF4-FFF2-40B4-BE49-F238E27FC236}">
                <a16:creationId xmlns:a16="http://schemas.microsoft.com/office/drawing/2014/main" id="{BB0E26A4-D3EC-D4AF-2EB8-CCBBD8CD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9250"/>
            <a:ext cx="412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fr-FR" altLang="fr-GR" i="1">
                <a:solidFill>
                  <a:srgbClr val="7AA2FF"/>
                </a:solidFill>
                <a:latin typeface="Verdana" panose="020B0604030504040204" pitchFamily="34" charset="0"/>
              </a:rPr>
              <a:t> </a:t>
            </a:r>
            <a:r>
              <a:rPr lang="el-GR" altLang="fr-GR" i="1">
                <a:solidFill>
                  <a:srgbClr val="7AA2FF"/>
                </a:solidFill>
                <a:latin typeface="Helvetica" pitchFamily="2" charset="0"/>
              </a:rPr>
              <a:t>Σύστημα κατασκευής</a:t>
            </a:r>
            <a:r>
              <a:rPr lang="fr-FR" altLang="fr-GR" i="1">
                <a:solidFill>
                  <a:srgbClr val="7AA2FF"/>
                </a:solidFill>
                <a:latin typeface="Helvetica" pitchFamily="2" charset="0"/>
              </a:rPr>
              <a:t> 2</a:t>
            </a:r>
            <a:r>
              <a:rPr lang="el-GR" altLang="fr-GR" i="1">
                <a:solidFill>
                  <a:srgbClr val="7AA2FF"/>
                </a:solidFill>
                <a:latin typeface="Helvetica" pitchFamily="2" charset="0"/>
              </a:rPr>
              <a:t> </a:t>
            </a:r>
            <a:endParaRPr lang="el-GR" altLang="ja-JP" i="1">
              <a:solidFill>
                <a:srgbClr val="7AA2FF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apture d’écran 2011-12-15 à 11.48.17.png">
            <a:extLst>
              <a:ext uri="{FF2B5EF4-FFF2-40B4-BE49-F238E27FC236}">
                <a16:creationId xmlns:a16="http://schemas.microsoft.com/office/drawing/2014/main" id="{F407622E-45D2-D8FA-C858-748895937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2">
            <a:extLst>
              <a:ext uri="{FF2B5EF4-FFF2-40B4-BE49-F238E27FC236}">
                <a16:creationId xmlns:a16="http://schemas.microsoft.com/office/drawing/2014/main" id="{B87E3DC5-4FDF-A746-824D-A3085CBD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755650"/>
            <a:ext cx="2185987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fr-GR" sz="1800">
                <a:solidFill>
                  <a:srgbClr val="99CC00"/>
                </a:solidFill>
              </a:rPr>
              <a:t>Η </a:t>
            </a:r>
            <a:r>
              <a:rPr lang="fr-FR" altLang="fr-GR" sz="1800">
                <a:solidFill>
                  <a:srgbClr val="99CC00"/>
                </a:solidFill>
              </a:rPr>
              <a:t>«</a:t>
            </a:r>
            <a:r>
              <a:rPr lang="el-GR" altLang="fr-GR" sz="1800">
                <a:solidFill>
                  <a:srgbClr val="99CC00"/>
                </a:solidFill>
              </a:rPr>
              <a:t> Μάζα</a:t>
            </a:r>
            <a:r>
              <a:rPr lang="fr-FR" altLang="fr-GR" sz="1800">
                <a:solidFill>
                  <a:srgbClr val="99CC00"/>
                </a:solidFill>
              </a:rPr>
              <a:t> » = </a:t>
            </a:r>
            <a:r>
              <a:rPr lang="el-GR" altLang="fr-GR" sz="1800">
                <a:solidFill>
                  <a:srgbClr val="99CC00"/>
                </a:solidFill>
              </a:rPr>
              <a:t>30</a:t>
            </a:r>
            <a:r>
              <a:rPr lang="fr-FR" altLang="fr-GR" sz="1800">
                <a:solidFill>
                  <a:srgbClr val="99CC00"/>
                </a:solidFill>
              </a:rPr>
              <a:t>m</a:t>
            </a:r>
            <a:r>
              <a:rPr lang="fr-FR" altLang="fr-GR" sz="1800" baseline="30000">
                <a:solidFill>
                  <a:srgbClr val="99CC00"/>
                </a:solidFill>
              </a:rPr>
              <a:t>2</a:t>
            </a:r>
            <a:endParaRPr lang="en-US" altLang="fr-GR" sz="1800" baseline="3000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apture d’écran 2011-12-15 à 11.48.30.png">
            <a:extLst>
              <a:ext uri="{FF2B5EF4-FFF2-40B4-BE49-F238E27FC236}">
                <a16:creationId xmlns:a16="http://schemas.microsoft.com/office/drawing/2014/main" id="{A86A54C4-A4F4-7679-1A77-B18237852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E9BB9FD6-D6BD-A078-3139-D606346A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765175"/>
            <a:ext cx="2447925" cy="15843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0A8F3F39-ED5B-5F75-60EC-1D2B171D4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3600450" cy="554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GR" sz="1800">
                <a:solidFill>
                  <a:srgbClr val="99CC00"/>
                </a:solidFill>
              </a:rPr>
              <a:t>«</a:t>
            </a:r>
            <a:r>
              <a:rPr lang="el-GR" altLang="fr-GR" sz="1800">
                <a:solidFill>
                  <a:srgbClr val="99CC00"/>
                </a:solidFill>
              </a:rPr>
              <a:t> σκελετός</a:t>
            </a:r>
            <a:r>
              <a:rPr lang="fr-FR" altLang="fr-GR" sz="1800">
                <a:solidFill>
                  <a:srgbClr val="99CC00"/>
                </a:solidFill>
              </a:rPr>
              <a:t> » = </a:t>
            </a:r>
            <a:r>
              <a:rPr lang="el-GR" altLang="fr-GR" sz="1800">
                <a:solidFill>
                  <a:srgbClr val="99CC00"/>
                </a:solidFill>
              </a:rPr>
              <a:t>70</a:t>
            </a:r>
            <a:r>
              <a:rPr lang="fr-FR" altLang="fr-GR" sz="1800">
                <a:solidFill>
                  <a:srgbClr val="99CC00"/>
                </a:solidFill>
              </a:rPr>
              <a:t>m</a:t>
            </a:r>
            <a:r>
              <a:rPr lang="fr-FR" altLang="fr-GR" sz="1800" baseline="30000">
                <a:solidFill>
                  <a:srgbClr val="99CC00"/>
                </a:solidFill>
              </a:rPr>
              <a:t>2</a:t>
            </a:r>
            <a:endParaRPr lang="el-GR" altLang="fr-GR" sz="1800" baseline="30000">
              <a:solidFill>
                <a:srgbClr val="99CC00"/>
              </a:solidFill>
            </a:endParaRPr>
          </a:p>
          <a:p>
            <a:pPr>
              <a:spcBef>
                <a:spcPct val="0"/>
              </a:spcBef>
            </a:pPr>
            <a:endParaRPr lang="en-US" altLang="fr-GR" sz="1800" baseline="30000">
              <a:solidFill>
                <a:srgbClr val="99CC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apture d’écran 2011-12-15 à 11.48.43.png">
            <a:extLst>
              <a:ext uri="{FF2B5EF4-FFF2-40B4-BE49-F238E27FC236}">
                <a16:creationId xmlns:a16="http://schemas.microsoft.com/office/drawing/2014/main" id="{511122AA-98FC-830C-85EE-23BF7DE0B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EF99F5F0-22B7-BD16-6D1A-8E599AE5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313113" cy="12239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358181D-E13C-6811-4659-6BB8B4BF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49275"/>
            <a:ext cx="2447925" cy="1150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apture d’écran 2011-12-15 à 11.48.52.png">
            <a:extLst>
              <a:ext uri="{FF2B5EF4-FFF2-40B4-BE49-F238E27FC236}">
                <a16:creationId xmlns:a16="http://schemas.microsoft.com/office/drawing/2014/main" id="{AE94B0AD-8181-0AB0-A803-8E1776E51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5571C1CA-CCD4-BB92-277E-735163350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49275"/>
            <a:ext cx="2376488" cy="1150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578E24-CB3B-E203-6FBC-3D854347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268413"/>
            <a:ext cx="2160587" cy="647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GR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22518</TotalTime>
  <Words>314</Words>
  <Application>Microsoft Macintosh PowerPoint</Application>
  <PresentationFormat>On-screen Show (4:3)</PresentationFormat>
  <Paragraphs>67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Helvetica</vt:lpstr>
      <vt:lpstr>Verdana</vt:lpstr>
      <vt:lpstr>Nouvelle présentation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CRESSON</dc:creator>
  <cp:lastModifiedBy>REMY NICOLAS-MICHEL-PHILIPPE</cp:lastModifiedBy>
  <cp:revision>470</cp:revision>
  <cp:lastPrinted>2011-12-19T10:34:36Z</cp:lastPrinted>
  <dcterms:created xsi:type="dcterms:W3CDTF">2009-10-26T09:03:34Z</dcterms:created>
  <dcterms:modified xsi:type="dcterms:W3CDTF">2025-03-14T07:09:21Z</dcterms:modified>
</cp:coreProperties>
</file>