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5"/>
  </p:normalViewPr>
  <p:slideViewPr>
    <p:cSldViewPr>
      <p:cViewPr varScale="1">
        <p:scale>
          <a:sx n="89" d="100"/>
          <a:sy n="89" d="100"/>
        </p:scale>
        <p:origin x="1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FA55F7A-7F96-49B1-8B9A-3AAAC8D419CA}" type="datetimeFigureOut">
              <a:rPr lang="el-GR" smtClean="0"/>
              <a:pPr/>
              <a:t>13/1/21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3D10A18-6365-4F16-A11E-126EF8CE429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ΜΕθοδοι ρΥθμισης οιστρικοΥ κΥκλου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ΣΥΝΔΥΑΣΜΟΣ ΠΡΟΓΕΣΤΑΓΟΝΩΝ ΜΕ </a:t>
            </a:r>
            <a:r>
              <a:rPr lang="en-US" dirty="0" err="1" smtClean="0"/>
              <a:t>eCG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Δόση προσαρμόζεται με εποχή του έτους, αναπαραγωγικό στάδιο ζώων ώστε να αποφεύγεται η ανεπιθύμητη πρόκληση πολλαπλής ωοθυλακιορρηξίας</a:t>
            </a:r>
          </a:p>
          <a:p>
            <a:r>
              <a:rPr lang="el-GR" dirty="0" smtClean="0">
                <a:latin typeface="Calibri" pitchFamily="34" charset="0"/>
              </a:rPr>
              <a:t>↓δόση σε φυλές με ↑δείκτη πολυδυμίας ή/και μικρή διάρκεια εποχιακού άνοιστρου</a:t>
            </a:r>
          </a:p>
          <a:p>
            <a:r>
              <a:rPr lang="el-GR" dirty="0" smtClean="0">
                <a:latin typeface="Calibri" pitchFamily="34" charset="0"/>
              </a:rPr>
              <a:t>Γενικά πιο κοντά στην ένοιστρη περίοδο, ↓δόση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ΣΥΝΔΥΑΣΜΟΣ ΠΡΟΓΕΣΤΑΓΟΝΩΝ ΜΕ </a:t>
            </a:r>
            <a:r>
              <a:rPr lang="en-US" dirty="0" err="1" smtClean="0"/>
              <a:t>eCG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Πρόκληση και συγχρονισμό οίστρων κατά την άνοιστρη ή μεταβατική περίοδο </a:t>
            </a:r>
            <a:r>
              <a:rPr lang="en-US" dirty="0" err="1" smtClean="0">
                <a:latin typeface="Calibri" pitchFamily="34" charset="0"/>
              </a:rPr>
              <a:t>eCG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im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κατά την αφαίρεση σπόγγου (500-700 </a:t>
            </a:r>
            <a:r>
              <a:rPr lang="en-US" dirty="0" smtClean="0">
                <a:latin typeface="Calibri" pitchFamily="34" charset="0"/>
              </a:rPr>
              <a:t>IU) </a:t>
            </a:r>
            <a:r>
              <a:rPr lang="el-GR" dirty="0" smtClean="0">
                <a:latin typeface="Calibri" pitchFamily="34" charset="0"/>
              </a:rPr>
              <a:t>σε πρόβατα ή 48</a:t>
            </a:r>
            <a:r>
              <a:rPr lang="en-US" dirty="0" smtClean="0">
                <a:latin typeface="Calibri" pitchFamily="34" charset="0"/>
              </a:rPr>
              <a:t>h </a:t>
            </a:r>
            <a:r>
              <a:rPr lang="el-GR" dirty="0" smtClean="0">
                <a:latin typeface="Calibri" pitchFamily="34" charset="0"/>
              </a:rPr>
              <a:t>πριν (600-800 </a:t>
            </a:r>
            <a:r>
              <a:rPr lang="en-US" dirty="0" smtClean="0">
                <a:latin typeface="Calibri" pitchFamily="34" charset="0"/>
              </a:rPr>
              <a:t>IU) </a:t>
            </a:r>
            <a:r>
              <a:rPr lang="el-GR" dirty="0" smtClean="0">
                <a:latin typeface="Calibri" pitchFamily="34" charset="0"/>
              </a:rPr>
              <a:t>σε αίγες</a:t>
            </a:r>
          </a:p>
          <a:p>
            <a:r>
              <a:rPr lang="el-GR" dirty="0" smtClean="0">
                <a:latin typeface="Calibri" pitchFamily="34" charset="0"/>
              </a:rPr>
              <a:t>95% οίστρος σε 24-48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l-GR" dirty="0" smtClean="0">
                <a:latin typeface="Calibri" pitchFamily="34" charset="0"/>
              </a:rPr>
              <a:t> μετά την αφαίρεση των σπόγγων </a:t>
            </a:r>
          </a:p>
          <a:p>
            <a:r>
              <a:rPr lang="el-GR" dirty="0" smtClean="0">
                <a:latin typeface="Calibri" pitchFamily="34" charset="0"/>
              </a:rPr>
              <a:t>Με την αγωγή αυτή τα ζώα μπορεί να εκδηλώσουν 2 διαδοχικούς οίστρους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ΣΥΝΔΥΑΣΜΟΣ ΠΡΟΓΕΣΤΑΓΟΝΩΝ ΜΕ </a:t>
            </a:r>
            <a:r>
              <a:rPr lang="en-US" dirty="0" err="1" smtClean="0"/>
              <a:t>eCG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Εμπειρικός κανόνας για επιβεβαίωση χρήσης </a:t>
            </a:r>
            <a:r>
              <a:rPr lang="en-US" dirty="0" err="1" smtClean="0"/>
              <a:t>eCG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Προσδιορίζεται ημερομηνία όπου το 50% των ζώων είχαν γεννήσει χωρίς χρήση ορμονών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Αφαιρούνται 150 ημέρες και εάν οι σπόγγοι τοποθετηθούν πριν από αυτή την ημερομηνία τότε απαιτείται η χρήση της </a:t>
            </a:r>
            <a:r>
              <a:rPr lang="en-US" dirty="0" err="1" smtClean="0"/>
              <a:t>eCG</a:t>
            </a:r>
            <a:endParaRPr lang="el-G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ΧΟΡΗΓΗΣΗ </a:t>
            </a:r>
            <a:r>
              <a:rPr lang="en-US" dirty="0" smtClean="0"/>
              <a:t>pg </a:t>
            </a:r>
            <a:r>
              <a:rPr lang="el-GR" dirty="0" smtClean="0"/>
              <a:t>Ή ΣΥΝΘΕΤΙΚΩΝ ΑΝΑΛΟΓΩΝ ΤΗΣ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PGF2a →</a:t>
            </a:r>
            <a:r>
              <a:rPr lang="el-GR" dirty="0" smtClean="0">
                <a:latin typeface="Calibri" pitchFamily="34" charset="0"/>
              </a:rPr>
              <a:t>ταχεία παλινδρόμηση Ω.Σ. και εκδήλωση οίστρου 1-4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μετά</a:t>
            </a:r>
          </a:p>
          <a:p>
            <a:r>
              <a:rPr lang="el-GR" dirty="0" smtClean="0">
                <a:latin typeface="Calibri" pitchFamily="34" charset="0"/>
              </a:rPr>
              <a:t>Δρα μόνο σε σε Ω.Σ. που βρίσκεται σε πλήρη λειτουργία </a:t>
            </a:r>
          </a:p>
          <a:p>
            <a:r>
              <a:rPr lang="el-GR" dirty="0" smtClean="0">
                <a:latin typeface="Calibri" pitchFamily="34" charset="0"/>
              </a:rPr>
              <a:t>ΔΕΝ προκαλεί ωχρινόλυση κατά το στάδιο ανάπτυξης ή φυσολογικής παλινδρόμησης του Ω.Σ.</a:t>
            </a:r>
          </a:p>
          <a:p>
            <a:r>
              <a:rPr lang="el-GR" dirty="0" smtClean="0">
                <a:latin typeface="Calibri" pitchFamily="34" charset="0"/>
              </a:rPr>
              <a:t>ΟΧΙ κατά την άνοιστρη περίοδο</a:t>
            </a:r>
          </a:p>
          <a:p>
            <a:r>
              <a:rPr lang="el-GR" dirty="0" smtClean="0">
                <a:latin typeface="Calibri" pitchFamily="34" charset="0"/>
              </a:rPr>
              <a:t>ΟΧΙ σε ζώα που για παθολογικούς λόγους δεν έχουν Ω.Σ.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ΧΟΡΗΓΗΣΗ </a:t>
            </a:r>
            <a:r>
              <a:rPr lang="en-US" dirty="0" smtClean="0"/>
              <a:t>pg </a:t>
            </a:r>
            <a:r>
              <a:rPr lang="el-GR" dirty="0" smtClean="0"/>
              <a:t>Ή ΣΥΝΘΕΤΙΚΩΝ ΑΝΑΛΟΓΩΝ ΤΗΣ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Σε ζώα με άγνωστη ακριβή φάση οιστρικού κύκλου κάθε ζώου συγχρονισμός με 2 χορηγήσεις </a:t>
            </a:r>
            <a:r>
              <a:rPr lang="en-US" dirty="0" smtClean="0">
                <a:latin typeface="Calibri" pitchFamily="34" charset="0"/>
              </a:rPr>
              <a:t>PG </a:t>
            </a:r>
            <a:r>
              <a:rPr lang="el-GR" dirty="0" smtClean="0">
                <a:latin typeface="Calibri" pitchFamily="34" charset="0"/>
              </a:rPr>
              <a:t>με μεσοδιάστημα ίσο με χρόνο  πλήρους λειτουργίας Ω.Σ. Σε κάθε ζωϊκό είδος/ 9 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πρόβατα, 11 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αίγες</a:t>
            </a:r>
          </a:p>
          <a:p>
            <a:r>
              <a:rPr lang="el-GR" dirty="0" smtClean="0">
                <a:latin typeface="Calibri" pitchFamily="34" charset="0"/>
              </a:rPr>
              <a:t>Οίστρος σε 36-72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l-GR" dirty="0" smtClean="0">
                <a:latin typeface="Calibri" pitchFamily="34" charset="0"/>
              </a:rPr>
              <a:t> μετά τη 2</a:t>
            </a:r>
            <a:r>
              <a:rPr lang="el-GR" baseline="30000" dirty="0" smtClean="0">
                <a:latin typeface="Calibri" pitchFamily="34" charset="0"/>
              </a:rPr>
              <a:t>η</a:t>
            </a:r>
            <a:r>
              <a:rPr lang="el-GR" dirty="0" smtClean="0">
                <a:latin typeface="Calibri" pitchFamily="34" charset="0"/>
              </a:rPr>
              <a:t> δόση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ΧΟΡΗΓΗΣΗ </a:t>
            </a:r>
            <a:r>
              <a:rPr lang="en-US" dirty="0" smtClean="0"/>
              <a:t>pg </a:t>
            </a:r>
            <a:r>
              <a:rPr lang="el-GR" dirty="0" smtClean="0"/>
              <a:t>Ή ΣΥΝΘΕΤΙΚΩΝ ΑΝΑΛΟΓΩΝ ΤΗΣ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PGF2a </a:t>
            </a:r>
            <a:r>
              <a:rPr lang="el-GR" dirty="0" smtClean="0">
                <a:latin typeface="Calibri" pitchFamily="34" charset="0"/>
              </a:rPr>
              <a:t>ή δινοπρόστη: 2-10 </a:t>
            </a:r>
            <a:r>
              <a:rPr lang="en-US" dirty="0" smtClean="0">
                <a:latin typeface="Calibri" pitchFamily="34" charset="0"/>
              </a:rPr>
              <a:t>mg/</a:t>
            </a:r>
            <a:r>
              <a:rPr lang="el-GR" dirty="0" smtClean="0">
                <a:latin typeface="Calibri" pitchFamily="34" charset="0"/>
              </a:rPr>
              <a:t>ζώο</a:t>
            </a:r>
          </a:p>
          <a:p>
            <a:r>
              <a:rPr lang="el-GR" dirty="0" smtClean="0">
                <a:latin typeface="Calibri" pitchFamily="34" charset="0"/>
              </a:rPr>
              <a:t>Κλοπροστενόλη: 125μ</a:t>
            </a:r>
            <a:r>
              <a:rPr lang="en-US" dirty="0" smtClean="0">
                <a:latin typeface="Calibri" pitchFamily="34" charset="0"/>
              </a:rPr>
              <a:t>g/</a:t>
            </a:r>
            <a:r>
              <a:rPr lang="el-GR" dirty="0" smtClean="0">
                <a:latin typeface="Calibri" pitchFamily="34" charset="0"/>
              </a:rPr>
              <a:t>ζώο</a:t>
            </a:r>
          </a:p>
          <a:p>
            <a:r>
              <a:rPr lang="el-GR" dirty="0" smtClean="0">
                <a:latin typeface="Calibri" pitchFamily="34" charset="0"/>
              </a:rPr>
              <a:t>Λουπροστενόλη: 7,5 </a:t>
            </a:r>
            <a:r>
              <a:rPr lang="en-US" dirty="0" smtClean="0">
                <a:latin typeface="Calibri" pitchFamily="34" charset="0"/>
              </a:rPr>
              <a:t>mg/</a:t>
            </a:r>
            <a:r>
              <a:rPr lang="el-GR" dirty="0" smtClean="0">
                <a:latin typeface="Calibri" pitchFamily="34" charset="0"/>
              </a:rPr>
              <a:t>ζώο</a:t>
            </a:r>
          </a:p>
          <a:p>
            <a:r>
              <a:rPr lang="el-GR" dirty="0" smtClean="0">
                <a:latin typeface="Calibri" pitchFamily="34" charset="0"/>
              </a:rPr>
              <a:t>Αρνητικά: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Ανταπόκριση ζώων στην αγωγή ποικίλλει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Γονιμότητα ζώων μετά την εφαρμογή είναι μειωμένη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Αποβολή σε έγκυα ζώα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Συνδυασμοσ </a:t>
            </a:r>
            <a:r>
              <a:rPr lang="en-US" dirty="0" smtClean="0"/>
              <a:t>pg </a:t>
            </a:r>
            <a:r>
              <a:rPr lang="el-GR" dirty="0" smtClean="0"/>
              <a:t>και προγεσταγονα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Σπόγγοι για 9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στα πρόβατα/11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στις αίγες→κατά την αφαίρεση στα πρόβατα ή 48</a:t>
            </a:r>
            <a:r>
              <a:rPr lang="en-US" dirty="0" smtClean="0">
                <a:latin typeface="Calibri" pitchFamily="34" charset="0"/>
              </a:rPr>
              <a:t>h </a:t>
            </a:r>
            <a:r>
              <a:rPr lang="el-GR" dirty="0" smtClean="0">
                <a:latin typeface="Calibri" pitchFamily="34" charset="0"/>
              </a:rPr>
              <a:t>πριν στις αίγες χορήγηση </a:t>
            </a:r>
            <a:r>
              <a:rPr lang="en-US" dirty="0" smtClean="0">
                <a:latin typeface="Calibri" pitchFamily="34" charset="0"/>
              </a:rPr>
              <a:t>PGF2a</a:t>
            </a:r>
          </a:p>
          <a:p>
            <a:r>
              <a:rPr lang="el-GR" dirty="0" smtClean="0">
                <a:latin typeface="Calibri" pitchFamily="34" charset="0"/>
              </a:rPr>
              <a:t>Θετικά: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Βελτίωση ποσοστού επιτυχίας συγχρονισμού και γονιμότητας σε σχέση με τη χρήση </a:t>
            </a:r>
            <a:r>
              <a:rPr lang="el-GR" u="sng" dirty="0" smtClean="0">
                <a:latin typeface="Calibri" pitchFamily="34" charset="0"/>
              </a:rPr>
              <a:t>μόνο </a:t>
            </a:r>
            <a:r>
              <a:rPr lang="en-US" dirty="0" smtClean="0">
                <a:latin typeface="Calibri" pitchFamily="34" charset="0"/>
              </a:rPr>
              <a:t>PGF2a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Σύντομο χρονικό διάστημα συγχρονισμού οιστρικών κύκλων</a:t>
            </a:r>
          </a:p>
          <a:p>
            <a:pPr>
              <a:buFont typeface="Courier New" pitchFamily="49" charset="0"/>
              <a:buChar char="o"/>
            </a:pPr>
            <a:r>
              <a:rPr lang="el-GR" u="sng" dirty="0" smtClean="0">
                <a:latin typeface="Calibri" pitchFamily="34" charset="0"/>
              </a:rPr>
              <a:t>Κυρίως </a:t>
            </a:r>
            <a:r>
              <a:rPr lang="el-GR" dirty="0" smtClean="0">
                <a:latin typeface="Calibri" pitchFamily="34" charset="0"/>
              </a:rPr>
              <a:t>συγχρονισμός σε αίγες γαλακτοπαραγωγικών φυλών εντός ένοιστρης περιόδου</a:t>
            </a:r>
            <a:endParaRPr lang="el-GR" u="sng" dirty="0" smtClean="0">
              <a:latin typeface="Calibri" pitchFamily="34" charset="0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ΜΕΛΑΤΟΝΙΝΗ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Εκκρίνεται από την επίφυση και εκφράζει επίδραση φωτοπεριόδου στο αναπαραγωγικό σύστημα των μικρών μηρυκαστικών </a:t>
            </a:r>
          </a:p>
          <a:p>
            <a:r>
              <a:rPr lang="el-GR" dirty="0" smtClean="0">
                <a:latin typeface="Calibri" pitchFamily="34" charset="0"/>
              </a:rPr>
              <a:t>Ημέρα εμποδίζεται η απελευθέρωση αντίθετα νύχτα η αναστολή παύει οπότε εκκρίνεται</a:t>
            </a:r>
          </a:p>
          <a:p>
            <a:r>
              <a:rPr lang="el-GR" dirty="0" smtClean="0">
                <a:latin typeface="Calibri" pitchFamily="34" charset="0"/>
              </a:rPr>
              <a:t>Έκκριση μελατονίνης→έκκριση </a:t>
            </a:r>
            <a:r>
              <a:rPr lang="en-US" dirty="0" err="1" smtClean="0">
                <a:latin typeface="Calibri" pitchFamily="34" charset="0"/>
              </a:rPr>
              <a:t>GnRH</a:t>
            </a:r>
            <a:r>
              <a:rPr lang="en-US" dirty="0" smtClean="0">
                <a:latin typeface="Calibri" pitchFamily="34" charset="0"/>
              </a:rPr>
              <a:t>→</a:t>
            </a:r>
            <a:r>
              <a:rPr lang="el-GR" dirty="0" smtClean="0">
                <a:latin typeface="Calibri" pitchFamily="34" charset="0"/>
              </a:rPr>
              <a:t>έκκριση γοναδοτροπινών και μεταβολές παραγωγής του σπέρματος </a:t>
            </a:r>
          </a:p>
          <a:p>
            <a:r>
              <a:rPr lang="el-GR" dirty="0" smtClean="0">
                <a:latin typeface="Calibri" pitchFamily="34" charset="0"/>
              </a:rPr>
              <a:t>Για επίσπευση αναπαραγωγικής περιόδου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ΜΕΛΑΤΟΝΙΝΗ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Σχήμα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</a:rPr>
              <a:t>D0 </a:t>
            </a:r>
            <a:r>
              <a:rPr lang="el-GR" dirty="0" smtClean="0">
                <a:latin typeface="Calibri" pitchFamily="34" charset="0"/>
              </a:rPr>
              <a:t>στα αρσενικά ζώα 3 εμφυτεύματα και διαχωρισμός από τα θηλυκά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</a:rPr>
              <a:t>D7 </a:t>
            </a:r>
            <a:r>
              <a:rPr lang="el-GR" dirty="0" smtClean="0">
                <a:latin typeface="Calibri" pitchFamily="34" charset="0"/>
              </a:rPr>
              <a:t>στα θηλυκά ένα εμφύτευμα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90% εκδηλώνουν οίστρους 16-18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μετά είσοδο αρσενικών</a:t>
            </a:r>
          </a:p>
          <a:p>
            <a:pPr>
              <a:buFont typeface="Courier New" pitchFamily="49" charset="0"/>
              <a:buChar char="o"/>
            </a:pPr>
            <a:r>
              <a:rPr lang="el-GR" dirty="0" smtClean="0">
                <a:latin typeface="Calibri" pitchFamily="34" charset="0"/>
              </a:rPr>
              <a:t>Έναρξη αναπαραγωγικής περιόδου έως 2 μήνες πριν</a:t>
            </a:r>
          </a:p>
          <a:p>
            <a:pPr>
              <a:buFont typeface="Courier New" pitchFamily="49" charset="0"/>
              <a:buChar char="o"/>
            </a:pPr>
            <a:r>
              <a:rPr lang="el-GR" dirty="0" smtClean="0">
                <a:latin typeface="Calibri" pitchFamily="34" charset="0"/>
              </a:rPr>
              <a:t>Βελτίωση αναπαραγωγικής περιόδου (15-20 αρνιά/100ζώα)</a:t>
            </a:r>
          </a:p>
          <a:p>
            <a:pPr>
              <a:buFont typeface="Courier New" pitchFamily="49" charset="0"/>
              <a:buChar char="o"/>
            </a:pPr>
            <a:endParaRPr lang="el-G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ΜΕΛΑΤΟΝΙΝΗ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χρήση ΜΟΝΟ μετά την παρέλευση 2 μηνών από προηγούμενο τοκετό</a:t>
            </a:r>
          </a:p>
          <a:p>
            <a:r>
              <a:rPr lang="el-GR" dirty="0" smtClean="0">
                <a:latin typeface="Calibri" pitchFamily="34" charset="0"/>
              </a:rPr>
              <a:t>ΟΧΙ σε άνηβα ζώα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Οιστρικός κύκλος: 16-17 ημέρες στα πρόβατα</a:t>
            </a:r>
          </a:p>
          <a:p>
            <a:pPr>
              <a:buNone/>
            </a:pPr>
            <a:r>
              <a:rPr lang="el-GR" dirty="0" smtClean="0">
                <a:latin typeface="Calibri" pitchFamily="34" charset="0"/>
              </a:rPr>
              <a:t>                                     20-21 ημέρες στις αίγες</a:t>
            </a:r>
          </a:p>
          <a:p>
            <a:r>
              <a:rPr lang="el-GR" dirty="0" smtClean="0">
                <a:latin typeface="Calibri" pitchFamily="34" charset="0"/>
              </a:rPr>
              <a:t>Διάρκεια οίστρου</a:t>
            </a:r>
          </a:p>
          <a:p>
            <a:pPr>
              <a:buNone/>
            </a:pPr>
            <a:r>
              <a:rPr lang="el-GR" dirty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   24-36 ώρες (18-48ώρες) πρόβατα</a:t>
            </a:r>
          </a:p>
          <a:p>
            <a:pPr>
              <a:buNone/>
            </a:pPr>
            <a:r>
              <a:rPr lang="el-GR" dirty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   30-40 ώρες (24-48ώρες) αίγες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Επηρεάζεται:φυλή, στάδιο αναπαραγωγικής περιόδου, ηλικία, παρουσία αρσενικού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ΣΥΝΔΥΑΣΜΟς ΜΕΛΑΤΟΝΙΝΗΣ-ΠΡΟΓΕΣΤΑΓΟΝΩΝ-</a:t>
            </a:r>
            <a:r>
              <a:rPr lang="en-US" dirty="0" smtClean="0"/>
              <a:t>ECG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Αρχικά μελατονίνη, μετά χορήγηση προγεσταγόνων και </a:t>
            </a:r>
            <a:r>
              <a:rPr lang="en-US" dirty="0" err="1" smtClean="0">
                <a:latin typeface="Calibri" pitchFamily="34" charset="0"/>
              </a:rPr>
              <a:t>eCG</a:t>
            </a:r>
            <a:endParaRPr lang="en-US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Για τη διατήρηση εκδήλωσης οιστρικών κύκλων και μετά το τέλος του 2</a:t>
            </a:r>
            <a:r>
              <a:rPr lang="el-GR" baseline="30000" dirty="0" smtClean="0">
                <a:latin typeface="Calibri" pitchFamily="34" charset="0"/>
              </a:rPr>
              <a:t>ου</a:t>
            </a:r>
            <a:r>
              <a:rPr lang="el-GR" dirty="0" smtClean="0">
                <a:latin typeface="Calibri" pitchFamily="34" charset="0"/>
              </a:rPr>
              <a:t> οίστρου στην ΑΝΟΙΣΤΡΗ ή μεταβατική περίοδο</a:t>
            </a:r>
          </a:p>
          <a:p>
            <a:r>
              <a:rPr lang="el-GR" dirty="0" smtClean="0">
                <a:latin typeface="Calibri" pitchFamily="34" charset="0"/>
              </a:rPr>
              <a:t>αρνητικό:πολύ μεγάλο κόστος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Πρώτη ωοθυλακιορρηξία ένοιστρης περιόδου δεν συνοδεύεται από εκδηλώσεις οίστρου (σιωπηλός)-έλλειψη λειτουργικού Ω.Σ.</a:t>
            </a:r>
          </a:p>
          <a:p>
            <a:r>
              <a:rPr lang="el-GR" dirty="0" smtClean="0">
                <a:latin typeface="Calibri" pitchFamily="34" charset="0"/>
              </a:rPr>
              <a:t>Η ρύθμιση μπορεί να γίνει με χρήση φυσικών ή φαρμακευτικών μεθόδων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Εισαγωγ</a:t>
            </a:r>
            <a:r>
              <a:rPr lang="en-US" dirty="0" smtClean="0"/>
              <a:t>H</a:t>
            </a:r>
            <a:r>
              <a:rPr lang="el-GR" dirty="0" smtClean="0"/>
              <a:t> </a:t>
            </a:r>
            <a:r>
              <a:rPr lang="el-GR" dirty="0" smtClean="0"/>
              <a:t>αρσενικΩν ζΩων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Μεταβατική και ένοιστρη περίοδο</a:t>
            </a:r>
          </a:p>
          <a:p>
            <a:r>
              <a:rPr lang="el-GR" dirty="0" smtClean="0">
                <a:latin typeface="Calibri" pitchFamily="34" charset="0"/>
              </a:rPr>
              <a:t>Στην μεταβατική περίοδο η περίοδος διαχωρισμού τουλάχιστον 3-4 βδομάδες (πρόβατα) ή 4-6 βδομάδες (αίγες)</a:t>
            </a:r>
          </a:p>
          <a:p>
            <a:r>
              <a:rPr lang="el-GR" dirty="0" smtClean="0">
                <a:latin typeface="Calibri" pitchFamily="34" charset="0"/>
              </a:rPr>
              <a:t>Είσοδος→έκκριση γοναδοτροπινών και πρόκληση ωοθυλακιορρηξίας, συνήθως 6 μέρες μετά χωρίς εκδήλωση οίστρου</a:t>
            </a:r>
          </a:p>
          <a:p>
            <a:r>
              <a:rPr lang="el-GR" dirty="0" smtClean="0">
                <a:latin typeface="Calibri" pitchFamily="34" charset="0"/>
              </a:rPr>
              <a:t>Επίσπευση έναρξης αναπαραγωγικής περιόδου κατά 3-6 βδομάδες στο 60-70% ζώων</a:t>
            </a:r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ΕισαγωγΗ αρσενικΩν ζΩων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Όχι συγχρονισμός</a:t>
            </a:r>
          </a:p>
          <a:p>
            <a:r>
              <a:rPr lang="el-GR" dirty="0" smtClean="0">
                <a:latin typeface="Calibri" pitchFamily="34" charset="0"/>
              </a:rPr>
              <a:t>Ελάχιστο κόστος</a:t>
            </a:r>
          </a:p>
          <a:p>
            <a:r>
              <a:rPr lang="el-GR" dirty="0" smtClean="0">
                <a:latin typeface="Calibri" pitchFamily="34" charset="0"/>
              </a:rPr>
              <a:t>Ένοιστρη περίοδο→κάποιου βαθμού συχρονισμός</a:t>
            </a:r>
          </a:p>
          <a:p>
            <a:r>
              <a:rPr lang="el-GR" dirty="0" smtClean="0">
                <a:latin typeface="Calibri" pitchFamily="34" charset="0"/>
              </a:rPr>
              <a:t>Παράλληλα χορήγηση υψιθερμιδικού σιτηρεσίου και αντιπαρασιτικών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ΧορΗγηση προγεσταγΟνων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Αναστολή έκκρισης γοναδοτροπινών→αναστολή ανάπτυξης ωοθυλακίων </a:t>
            </a:r>
          </a:p>
          <a:p>
            <a:r>
              <a:rPr lang="el-GR" dirty="0" smtClean="0">
                <a:latin typeface="Calibri" pitchFamily="34" charset="0"/>
              </a:rPr>
              <a:t>«μίμηση» ύπαρξης Ω.Σ.→χορηγούνται όσο η ωχρινική φάση σε κάθε ζωϊκό είδος</a:t>
            </a:r>
          </a:p>
          <a:p>
            <a:r>
              <a:rPr lang="el-GR" dirty="0" smtClean="0">
                <a:latin typeface="Calibri" pitchFamily="34" charset="0"/>
              </a:rPr>
              <a:t>Η διακοπή→έκκριση γοναδοτροπινών→ανάπτυξη ωοθυλακίων και ωοθυλακιορρηξία </a:t>
            </a:r>
          </a:p>
          <a:p>
            <a:r>
              <a:rPr lang="el-GR" dirty="0" smtClean="0">
                <a:latin typeface="Calibri" pitchFamily="34" charset="0"/>
              </a:rPr>
              <a:t>Συγχρονισμός των ζώων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ΧορΗγηση προγεσταγΟνων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Μορφές:σπόγγοι, εμφυτεύματα, πρόμειγμα</a:t>
            </a:r>
          </a:p>
          <a:p>
            <a:r>
              <a:rPr lang="el-GR" dirty="0" smtClean="0">
                <a:latin typeface="Calibri" pitchFamily="34" charset="0"/>
              </a:rPr>
              <a:t>Πιο σύνηθες:σπόγγοι πολυουρεθάνης εμποτισμένοι με προγεσταγόνα (οξική μεδροξυπρογεστερόνη και οξική φθοριογεστόνη) η μόνη εγκεκριμένη στην Ελλάδα</a:t>
            </a:r>
          </a:p>
          <a:p>
            <a:r>
              <a:rPr lang="el-GR" dirty="0" smtClean="0">
                <a:latin typeface="Calibri" pitchFamily="34" charset="0"/>
              </a:rPr>
              <a:t>12-14 ημέρες στα πρόβατα, 17-19 ημέρες στις αίγες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ΧορΗγηση προγεσταγΟνων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Ειδικός εισαγώγεας για τοποθέτηση στον κόλπο </a:t>
            </a:r>
          </a:p>
          <a:p>
            <a:r>
              <a:rPr lang="el-GR" dirty="0" smtClean="0">
                <a:latin typeface="Calibri" pitchFamily="34" charset="0"/>
              </a:rPr>
              <a:t>Κόβουμε το σχοινάκι 2-3 </a:t>
            </a:r>
            <a:r>
              <a:rPr lang="en-US" dirty="0" smtClean="0">
                <a:latin typeface="Calibri" pitchFamily="34" charset="0"/>
              </a:rPr>
              <a:t>cm </a:t>
            </a:r>
            <a:r>
              <a:rPr lang="el-GR" dirty="0" smtClean="0">
                <a:latin typeface="Calibri" pitchFamily="34" charset="0"/>
              </a:rPr>
              <a:t>από το αιδοίο</a:t>
            </a:r>
          </a:p>
          <a:p>
            <a:r>
              <a:rPr lang="el-GR" dirty="0" smtClean="0">
                <a:latin typeface="Calibri" pitchFamily="34" charset="0"/>
              </a:rPr>
              <a:t>Ένοιστρη περίοδο→συγχρονισμό</a:t>
            </a:r>
          </a:p>
          <a:p>
            <a:r>
              <a:rPr lang="el-GR" dirty="0" smtClean="0">
                <a:latin typeface="Calibri" pitchFamily="34" charset="0"/>
              </a:rPr>
              <a:t>Άνοιστρη και μεταβατική σε συνδυασμό με </a:t>
            </a:r>
            <a:r>
              <a:rPr lang="en-US" dirty="0" err="1" smtClean="0">
                <a:latin typeface="Calibri" pitchFamily="34" charset="0"/>
              </a:rPr>
              <a:t>eCG</a:t>
            </a:r>
            <a:r>
              <a:rPr lang="el-GR" dirty="0" smtClean="0">
                <a:latin typeface="Calibri" pitchFamily="34" charset="0"/>
              </a:rPr>
              <a:t>→πρόκληση και συγχρονισμό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ΣΥΝΔΥΑΣΜΟΣ ΠΡΟΓΕΣΤΑΓΟΝΩΝ ΜΕ </a:t>
            </a:r>
            <a:r>
              <a:rPr lang="en-US" dirty="0" err="1" smtClean="0"/>
              <a:t>eCG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πιο συχνή μέθοδος ρύθμισης</a:t>
            </a:r>
          </a:p>
          <a:p>
            <a:r>
              <a:rPr lang="el-GR" dirty="0" smtClean="0">
                <a:latin typeface="Calibri" pitchFamily="34" charset="0"/>
              </a:rPr>
              <a:t>Έναρξη ένοιστρης περιόδου→30-45</a:t>
            </a:r>
            <a:r>
              <a:rPr lang="en-US" dirty="0" smtClean="0">
                <a:latin typeface="Calibri" pitchFamily="34" charset="0"/>
              </a:rPr>
              <a:t>d </a:t>
            </a:r>
            <a:r>
              <a:rPr lang="el-GR" dirty="0" smtClean="0">
                <a:latin typeface="Calibri" pitchFamily="34" charset="0"/>
              </a:rPr>
              <a:t>νωρίτερα από το εποχιακό πρότυπο</a:t>
            </a:r>
          </a:p>
          <a:p>
            <a:r>
              <a:rPr lang="el-GR" dirty="0" smtClean="0">
                <a:latin typeface="Calibri" pitchFamily="34" charset="0"/>
              </a:rPr>
              <a:t>Χορήγηση </a:t>
            </a:r>
            <a:r>
              <a:rPr lang="en-US" dirty="0" err="1" smtClean="0">
                <a:latin typeface="Calibri" pitchFamily="34" charset="0"/>
              </a:rPr>
              <a:t>eCG</a:t>
            </a:r>
            <a:endParaRPr lang="en-US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Στην άνοιστρη ή μεταβατική είναι απαραίτητη→επιτυχή πρόκληση και συγχρονισμό οίστρων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" pitchFamily="34" charset="0"/>
              </a:rPr>
              <a:t>Στην ένοιστρη→βελτίωση γονιμότητας και πολυδυμίας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769</Words>
  <Application>Microsoft Macintosh PowerPoint</Application>
  <PresentationFormat>On-screen Show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Courier New</vt:lpstr>
      <vt:lpstr>Trebuchet MS</vt:lpstr>
      <vt:lpstr>Wingdings</vt:lpstr>
      <vt:lpstr>Wingdings 2</vt:lpstr>
      <vt:lpstr>Opulent</vt:lpstr>
      <vt:lpstr>ΜΕθοδοι ρΥθμισης οιστρικοΥ κΥκλου</vt:lpstr>
      <vt:lpstr>ΓενικΑ</vt:lpstr>
      <vt:lpstr>ΓενικΑ</vt:lpstr>
      <vt:lpstr>ΕισαγωγH αρσενικΩν ζΩων</vt:lpstr>
      <vt:lpstr>ΕισαγωγΗ αρσενικΩν ζΩων</vt:lpstr>
      <vt:lpstr>ΧορΗγηση προγεσταγΟνων</vt:lpstr>
      <vt:lpstr>ΧορΗγηση προγεσταγΟνων</vt:lpstr>
      <vt:lpstr>ΧορΗγηση προγεσταγΟνων</vt:lpstr>
      <vt:lpstr>ΣΥΝΔΥΑΣΜΟΣ ΠΡΟΓΕΣΤΑΓΟΝΩΝ ΜΕ eCG</vt:lpstr>
      <vt:lpstr>ΣΥΝΔΥΑΣΜΟΣ ΠΡΟΓΕΣΤΑΓΟΝΩΝ ΜΕ eCG</vt:lpstr>
      <vt:lpstr>ΣΥΝΔΥΑΣΜΟΣ ΠΡΟΓΕΣΤΑΓΟΝΩΝ ΜΕ eCG</vt:lpstr>
      <vt:lpstr>ΣΥΝΔΥΑΣΜΟΣ ΠΡΟΓΕΣΤΑΓΟΝΩΝ ΜΕ eCG</vt:lpstr>
      <vt:lpstr>ΧΟΡΗΓΗΣΗ pg Ή ΣΥΝΘΕΤΙΚΩΝ ΑΝΑΛΟΓΩΝ ΤΗΣ</vt:lpstr>
      <vt:lpstr>ΧΟΡΗΓΗΣΗ pg Ή ΣΥΝΘΕΤΙΚΩΝ ΑΝΑΛΟΓΩΝ ΤΗΣ</vt:lpstr>
      <vt:lpstr>ΧΟΡΗΓΗΣΗ pg Ή ΣΥΝΘΕΤΙΚΩΝ ΑΝΑΛΟΓΩΝ ΤΗΣ</vt:lpstr>
      <vt:lpstr>Συνδυασμοσ pg και προγεσταγονα</vt:lpstr>
      <vt:lpstr>ΜΕΛΑΤΟΝΙΝΗ</vt:lpstr>
      <vt:lpstr>ΜΕΛΑΤΟΝΙΝΗ</vt:lpstr>
      <vt:lpstr>ΜΕΛΑΤΟΝΙΝΗ</vt:lpstr>
      <vt:lpstr>ΣΥΝΔΥΑΣΜΟς ΜΕΛΑΤΟΝΙΝΗΣ-ΠΡΟΓΕΣΤΑΓΟΝΩΝ-ECG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Μέθοδοι ρύθμισης οιστρικού κύκλου</dc:title>
  <dc:creator>vasia mavrogianni</dc:creator>
  <cp:lastModifiedBy>Microsoft Office User</cp:lastModifiedBy>
  <cp:revision>17</cp:revision>
  <dcterms:created xsi:type="dcterms:W3CDTF">2014-02-05T15:58:16Z</dcterms:created>
  <dcterms:modified xsi:type="dcterms:W3CDTF">2021-01-13T15:01:29Z</dcterms:modified>
</cp:coreProperties>
</file>