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65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1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6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BF06-C400-49EF-ACE9-6F15EDB0A1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785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25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83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0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0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2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1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3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D716-15B9-4079-BEBA-98EB69C7D4A1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0F6C-DB55-46D3-A55C-DD16C8BAF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09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Δίας</a:t>
            </a:r>
            <a:endParaRPr lang="en-US" altLang="el-GR" smtClean="0"/>
          </a:p>
        </p:txBody>
      </p:sp>
      <p:pic>
        <p:nvPicPr>
          <p:cNvPr id="38915" name="Picture 4" descr="C:\Users\mitsos\Pictures\MYTHOS\GODS\ZEUS\AthensZeus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2175" y="260350"/>
            <a:ext cx="5487988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2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l-GR" sz="3200"/>
              <a:t>Würzburg/ </a:t>
            </a:r>
            <a:r>
              <a:rPr lang="el-GR" altLang="el-GR" sz="3200"/>
              <a:t>Λονδίνο</a:t>
            </a:r>
            <a:endParaRPr lang="en-US" altLang="el-GR" sz="3200"/>
          </a:p>
        </p:txBody>
      </p:sp>
      <p:pic>
        <p:nvPicPr>
          <p:cNvPr id="48131" name="Picture 2" descr="C:\Users\mitsos\Pictures\MYTHOS\GODS\birth of athena\wurzburg309Antimenesbir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257425"/>
            <a:ext cx="4000500" cy="318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3" descr="C:\Users\mitsos\Pictures\MYTHOS\GODS\birth of athena\Lydosamphor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7801" y="333376"/>
            <a:ext cx="3897313" cy="573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Λονδίνο. Αμφορέας και κύλικα</a:t>
            </a:r>
            <a:endParaRPr lang="en-US" altLang="el-GR" smtClean="0"/>
          </a:p>
        </p:txBody>
      </p:sp>
      <p:pic>
        <p:nvPicPr>
          <p:cNvPr id="49155" name="Picture 2" descr="C:\Users\mitsos\Pictures\MYTHOS\GODS\birth of athena\644245_392345510866685_46071886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195514"/>
            <a:ext cx="4000500" cy="330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3" descr="C:\Users\mitsos\Pictures\MYTHOS\GODS\birth of athena\LondonbirthofAthenalipc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519364"/>
            <a:ext cx="4000500" cy="265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Λονδίνο Ε 15</a:t>
            </a:r>
          </a:p>
        </p:txBody>
      </p:sp>
      <p:pic>
        <p:nvPicPr>
          <p:cNvPr id="50179" name="Picture 4" descr="LondonE15Poseidonpain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7101" y="1828800"/>
            <a:ext cx="787241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l-GR" smtClean="0"/>
              <a:t>Bologna			</a:t>
            </a:r>
            <a:r>
              <a:rPr lang="el-GR" altLang="el-GR" smtClean="0"/>
              <a:t>Λονδίνο</a:t>
            </a:r>
            <a:endParaRPr lang="en-US" altLang="el-GR" smtClean="0"/>
          </a:p>
        </p:txBody>
      </p:sp>
      <p:pic>
        <p:nvPicPr>
          <p:cNvPr id="51203" name="Picture 2" descr="C:\Users\mitsos\Pictures\MYTHOS\GODS\birth of athena\miroirbologna4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3100" y="1811338"/>
            <a:ext cx="400843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3" descr="C:\Users\mitsos\Pictures\MYTHOS\GODS\birth of athena\londonpraenestetiniamenrvabir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1870075"/>
            <a:ext cx="35115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2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Αθηνά</a:t>
            </a:r>
            <a:endParaRPr lang="en-US" altLang="el-GR" smtClean="0"/>
          </a:p>
        </p:txBody>
      </p:sp>
      <p:pic>
        <p:nvPicPr>
          <p:cNvPr id="52227" name="Picture 7" descr="C:\Users\mitsos\Pictures\MYTHOS\GODS\athena\VarvakeiosAthe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164" y="1828800"/>
            <a:ext cx="22129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8" descr="C:\Users\mitsos\Pictures\MYTHOS\GODS\athena\piraeusathen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825" y="1828800"/>
            <a:ext cx="22034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Αμφορίσκος Αθήνας από την Αίγινα. Παναθ. Αμφορέας: Φλωρεντία.</a:t>
            </a:r>
            <a:r>
              <a:rPr lang="el-GR" altLang="el-GR" smtClean="0"/>
              <a:t> </a:t>
            </a:r>
            <a:endParaRPr lang="en-US" altLang="el-GR" smtClean="0"/>
          </a:p>
        </p:txBody>
      </p:sp>
      <p:pic>
        <p:nvPicPr>
          <p:cNvPr id="53251" name="Picture 3" descr="C:\Users\mitsos\Pictures\MYTHOS\GODS\athena\AthensPythoklesamphorisko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889" y="1916113"/>
            <a:ext cx="28273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53253" name="Picture 4" descr="C:\Users\mitsos\Pictures\MELANOMORFA\atticBF1\panathenaics\FlorenceLydospanathenai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50" y="1916114"/>
            <a:ext cx="280828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07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el-GR" altLang="el-GR" sz="2400"/>
              <a:t>Οδησσός 26525, όλπη από την Ολβία. </a:t>
            </a: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>Sotheby’s </a:t>
            </a:r>
            <a:br>
              <a:rPr lang="fr-FR" altLang="el-GR" sz="2400"/>
            </a:br>
            <a:endParaRPr lang="el-GR" altLang="el-GR" sz="4000"/>
          </a:p>
        </p:txBody>
      </p:sp>
      <p:pic>
        <p:nvPicPr>
          <p:cNvPr id="54275" name="Picture 8" descr="odessa26525Olb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333376"/>
            <a:ext cx="2820987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9" descr="SothebysAthenaBFol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8989" y="1052514"/>
            <a:ext cx="3184525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Amsterdam 3754. </a:t>
            </a:r>
            <a:r>
              <a:rPr lang="el-GR" altLang="el-GR" sz="2400"/>
              <a:t>Ζωγράφος της Αθηνάς. </a:t>
            </a: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4000"/>
              <a:t/>
            </a:r>
            <a:br>
              <a:rPr lang="fr-FR" altLang="el-GR" sz="4000"/>
            </a:br>
            <a:endParaRPr lang="el-GR" altLang="el-GR" sz="4000"/>
          </a:p>
        </p:txBody>
      </p:sp>
      <p:pic>
        <p:nvPicPr>
          <p:cNvPr id="55299" name="Picture 4" descr="Amsterdam3754lekyth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3" y="620714"/>
            <a:ext cx="7129462" cy="543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Λονδίνο Β 534 και Β 539. Μικυλογραφικές υδρίες. </a:t>
            </a:r>
          </a:p>
        </p:txBody>
      </p:sp>
      <p:pic>
        <p:nvPicPr>
          <p:cNvPr id="56323" name="Picture 4" descr="LondonB354HalfPalmettesPainterminiature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773239"/>
            <a:ext cx="37544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7" descr="LondonB539miniaturehyd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4239" y="1700213"/>
            <a:ext cx="43148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7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Κύπελλο του Λούβρου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         Λήκυθος Κίελου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57347" name="Picture 4" descr="LouvremugCow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125538"/>
            <a:ext cx="4803775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kielbowdoin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6113" y="404814"/>
            <a:ext cx="2076450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7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Ειδώλια από τη Δωδώνη. 540 π.Χ. και 470 π.Χ.</a:t>
            </a: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8" y="1844675"/>
            <a:ext cx="4411662" cy="4038600"/>
          </a:xfrm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700214"/>
            <a:ext cx="31972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4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Αθηναϊκό 4δραχμο (Αθήνα, ΝΜ)</a:t>
            </a:r>
            <a:endParaRPr lang="en-US" altLang="el-GR" smtClean="0"/>
          </a:p>
        </p:txBody>
      </p:sp>
      <p:sp>
        <p:nvSpPr>
          <p:cNvPr id="58371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58372" name="Picture 2" descr="C:\Users\mitsos\Pictures\NOMISMATA\classic\athenian4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773238"/>
            <a:ext cx="833120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Γέλα, κύπελλο από το ναό της Αθηνάς. Σκύφος. </a:t>
            </a:r>
            <a:r>
              <a:rPr lang="fr-FR" altLang="el-GR" sz="4000"/>
              <a:t>Angers. </a:t>
            </a:r>
            <a:endParaRPr lang="el-GR" altLang="el-GR" sz="4000"/>
          </a:p>
        </p:txBody>
      </p:sp>
      <p:pic>
        <p:nvPicPr>
          <p:cNvPr id="59395" name="Picture 4" descr="GelaWGmu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349501"/>
            <a:ext cx="40005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7" descr="Angersglau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201" y="2492376"/>
            <a:ext cx="4716463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Ιμέρα				</a:t>
            </a:r>
            <a:r>
              <a:rPr lang="fr-BE" altLang="el-GR" smtClean="0"/>
              <a:t>Francavilla</a:t>
            </a:r>
            <a:endParaRPr lang="en-US" altLang="el-GR" smtClean="0"/>
          </a:p>
        </p:txBody>
      </p:sp>
      <p:pic>
        <p:nvPicPr>
          <p:cNvPr id="60419" name="Picture 2" descr="C:\Users\mitsos\Pictures\MYTHOS\GODS\athena\athenasicilianstatuet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1000" y="1828800"/>
            <a:ext cx="22733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3" descr="C:\Users\mitsos\Pictures\MYTHOS\GODS\athena\Francavillaathen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125" y="1828800"/>
            <a:ext cx="17208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3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Αθήνα 	</a:t>
            </a:r>
            <a:r>
              <a:rPr lang="fr-BE" altLang="el-GR" sz="2800"/>
              <a:t>	Modena</a:t>
            </a:r>
            <a:r>
              <a:rPr lang="el-GR" altLang="el-GR" sz="2800"/>
              <a:t>	</a:t>
            </a:r>
            <a:r>
              <a:rPr lang="fr-BE" altLang="el-GR" sz="2800"/>
              <a:t>	     </a:t>
            </a:r>
            <a:r>
              <a:rPr lang="en-US" altLang="el-GR" sz="2800"/>
              <a:t>Villa Giulia</a:t>
            </a:r>
          </a:p>
        </p:txBody>
      </p:sp>
      <p:pic>
        <p:nvPicPr>
          <p:cNvPr id="61443" name="Picture 2" descr="C:\Users\mitsos\Pictures\MYTHOS\GODS\athena\Bronze_Athena_with_ow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773238"/>
            <a:ext cx="2508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:\Users\mitsos\Pictures\MYTHOS\GODS\athena\villa giulia minerva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8025" y="1844675"/>
            <a:ext cx="179228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C:\Users\mitsos\Pictures\MYTHOS\GODS\athena\modena menerva 5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73239"/>
            <a:ext cx="2490788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4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Pratica del Mare, Lavinium</a:t>
            </a:r>
          </a:p>
        </p:txBody>
      </p:sp>
      <p:pic>
        <p:nvPicPr>
          <p:cNvPr id="62467" name="Picture 2" descr="C:\Users\mitsos\Pictures\MYTHOS\GODS\athena\1450852_608077449249137_113178345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7164" y="1828800"/>
            <a:ext cx="27209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3" descr="C:\Users\mitsos\Pictures\MYTHOS\GODS\athena\PraticadelMareMiner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2050" y="1828800"/>
            <a:ext cx="13970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2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Βοστώνη			Λονδίνο</a:t>
            </a:r>
            <a:endParaRPr lang="en-US" altLang="el-GR" smtClean="0"/>
          </a:p>
        </p:txBody>
      </p:sp>
      <p:pic>
        <p:nvPicPr>
          <p:cNvPr id="63491" name="Picture 2" descr="C:\Users\mitsos\Pictures\MYTHOS\GODS\athena\Boston27676chalcedo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0614" y="1828800"/>
            <a:ext cx="33940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3" descr="C:\Users\mitsos\Pictures\MYTHOS\GODS\athena\London437Amath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7814" y="1828800"/>
            <a:ext cx="31654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1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Απολλωνία. 4</a:t>
            </a:r>
            <a:r>
              <a:rPr lang="el-GR" altLang="el-GR" sz="2400" baseline="30000"/>
              <a:t>ος</a:t>
            </a:r>
            <a:r>
              <a:rPr lang="el-GR" altLang="el-GR" sz="2400"/>
              <a:t> αι. π.Χ. 			 Αγορά, 4</a:t>
            </a:r>
            <a:r>
              <a:rPr lang="el-GR" altLang="el-GR" sz="2400" baseline="30000"/>
              <a:t>ος</a:t>
            </a:r>
            <a:r>
              <a:rPr lang="el-GR" altLang="el-GR" sz="2400"/>
              <a:t> αι. μ.Χ. </a:t>
            </a:r>
            <a:endParaRPr lang="en-US" altLang="el-GR" sz="2400"/>
          </a:p>
        </p:txBody>
      </p:sp>
      <p:pic>
        <p:nvPicPr>
          <p:cNvPr id="64515" name="Picture 2" descr="C:\Users\mitsos\Pictures\MYTHOS\GODS\athena\Apolloniacouverclepyxis4thathenahe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864" y="1828800"/>
            <a:ext cx="26955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3" descr="C:\Users\mitsos\Pictures\MYTHOS\GODS\athena\AgoraAthenalam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9601" y="1773239"/>
            <a:ext cx="3179763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2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Βασιλεία. Αμφορέας του Ζωγράφου του Βερολίνου</a:t>
            </a:r>
            <a:br>
              <a:rPr lang="el-GR" altLang="el-GR" sz="2400"/>
            </a:br>
            <a:r>
              <a:rPr lang="el-GR" altLang="el-GR" sz="2400"/>
              <a:t>Βασιλεία. Αμφορέας τύπου </a:t>
            </a:r>
            <a:r>
              <a:rPr lang="en-US" altLang="el-GR" sz="2400"/>
              <a:t>Nola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65539" name="Picture 8" descr="BaselHeraklesberlinP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844675"/>
            <a:ext cx="25558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0" name="Picture 9" descr="BaselmarketBerlinPainternolanamphor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2400" y="1773238"/>
            <a:ext cx="250983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11" descr="BaselmarketBerlinpainterNolanamphor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4139" y="1773239"/>
            <a:ext cx="25733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Tolfa, </a:t>
            </a:r>
            <a:r>
              <a:rPr lang="el-GR" altLang="el-GR" sz="2400"/>
              <a:t>οινοχόη από τον τάφο 19 στην </a:t>
            </a:r>
            <a:r>
              <a:rPr lang="fr-FR" altLang="el-GR" sz="2400"/>
              <a:t>Riserva del Ferrone</a:t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66563" name="Picture 4" descr="Ferronetomba19secondaol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765175"/>
            <a:ext cx="2811463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7" descr="ferronetomba19secondaolp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7801" y="836614"/>
            <a:ext cx="3394075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Νέα Υόρκη. 		Παρίσι, Εθν. Βιβλ. </a:t>
            </a:r>
            <a:endParaRPr lang="en-US" altLang="el-GR" sz="3600"/>
          </a:p>
        </p:txBody>
      </p:sp>
      <p:pic>
        <p:nvPicPr>
          <p:cNvPr id="67587" name="Picture 2" descr="C:\Users\mitsos\Pictures\MYTHOS\GODS\athena\NewYork251892BrygosPainterlekyth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8" y="1628775"/>
            <a:ext cx="1873250" cy="451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3" descr="C:\Users\mitsos\Pictures\MYTHOS\GODS\athena\vas_006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38" y="1989139"/>
            <a:ext cx="4576762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Πελίκη Βοστώνης. Θραύσμα. Ρέα </a:t>
            </a:r>
            <a:endParaRPr lang="en-US" altLang="el-GR" smtClean="0"/>
          </a:p>
        </p:txBody>
      </p:sp>
      <p:pic>
        <p:nvPicPr>
          <p:cNvPr id="40963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276475"/>
            <a:ext cx="3900488" cy="3600450"/>
          </a:xfrm>
        </p:spPr>
      </p:pic>
      <p:pic>
        <p:nvPicPr>
          <p:cNvPr id="40964" name="Picture 2" descr="C:\Users\mitsos\Pictures\MYTHOS\rh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4" y="2060575"/>
            <a:ext cx="36988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400"/>
              <a:t>Malibu		</a:t>
            </a:r>
            <a:r>
              <a:rPr lang="el-GR" altLang="el-GR" sz="2400"/>
              <a:t>       Εμπόριο έργων τέχνης, λευκανικός κρατήρας</a:t>
            </a:r>
            <a:endParaRPr lang="en-US" altLang="el-GR" sz="2400"/>
          </a:p>
        </p:txBody>
      </p:sp>
      <p:pic>
        <p:nvPicPr>
          <p:cNvPr id="68611" name="Picture 2" descr="C:\Users\mitsos\Pictures\MYTHOS\GODS\athena\malibuAthenacarica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862139"/>
            <a:ext cx="4000500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3" descr="C:\Users\mitsos\Pictures\MYTHOS\GODS\athena\MarketChoephoroiPainternesto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016125"/>
            <a:ext cx="4000500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6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Λονδίνο. Βοιωτική λεκανίδα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69635" name="Picture 4" descr="LondonsilhouettegroupBoeotian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4" y="676276"/>
            <a:ext cx="7272337" cy="538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1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Άλλοτε Ρώμη, εμπ. Έργ. Τέχνης, υδρία</a:t>
            </a:r>
            <a:br>
              <a:rPr lang="el-GR" altLang="el-GR" sz="3600"/>
            </a:br>
            <a:endParaRPr lang="en-US" altLang="el-GR" sz="3600"/>
          </a:p>
        </p:txBody>
      </p:sp>
      <p:pic>
        <p:nvPicPr>
          <p:cNvPr id="70659" name="Picture 2" descr="C:\Users\mitsos\Pictures\MYTHOS\GODS\athena\OnceRomemarkethyd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089" y="1196975"/>
            <a:ext cx="7058025" cy="489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Βερολίνο. Αμφορέας. Λατρεία Αθηνάς</a:t>
            </a:r>
            <a:endParaRPr lang="en-US" altLang="el-GR" smtClean="0"/>
          </a:p>
        </p:txBody>
      </p:sp>
      <p:pic>
        <p:nvPicPr>
          <p:cNvPr id="71683" name="Picture 2" descr="C:\Users\mitsos\Pictures\MYTHOS\GODS\berlin athena c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1773238"/>
            <a:ext cx="254158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3" descr="C:\Users\mitsos\Pictures\MELANOMORFA\atticBF1\amphorae\BerlinF1686ampho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6" y="1196976"/>
            <a:ext cx="520541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2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Banca Intesa. </a:t>
            </a:r>
            <a:r>
              <a:rPr lang="el-GR" altLang="el-GR" sz="2400"/>
              <a:t>Υδρία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72707" name="Picture 4" descr="milanCapu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0" y="692151"/>
            <a:ext cx="6769100" cy="540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2938" y="477838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/>
              <a:t>Βερολίνο.				Ακρόπολη 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73731" name="Picture 4" descr="C:\Users\mitsos\Pictures\MYTHOS\GODS\athena\Berlin2415Athe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604964"/>
            <a:ext cx="36528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6" descr="C:\Users\mitsos\Pictures\MYTHOS\GODS\athena\AcropolisMysonkra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5" y="1758951"/>
            <a:ext cx="3467100" cy="412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Βερολίνο. Χους του Ζωγράφου του Κόδρου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74755" name="Picture 4" descr="BerlincodrusPcho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7350" y="692151"/>
            <a:ext cx="5543550" cy="539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Αναπαράσταση και αντίγραφο του συμπλέγματος του Μύρωνα από την Ακρόπολη. Αθηνά και Μαρσύας. 450 π.Χ. περίπου</a:t>
            </a:r>
          </a:p>
        </p:txBody>
      </p:sp>
      <p:pic>
        <p:nvPicPr>
          <p:cNvPr id="7577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808164"/>
            <a:ext cx="4249738" cy="4294187"/>
          </a:xfrm>
        </p:spPr>
      </p:pic>
      <p:pic>
        <p:nvPicPr>
          <p:cNvPr id="7578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3" y="2492376"/>
            <a:ext cx="4159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5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Λούβρο. Ζ. της Ναύκρατης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		</a:t>
            </a:r>
            <a:r>
              <a:rPr lang="el-GR" altLang="el-GR" sz="2000"/>
              <a:t>			Κ</a:t>
            </a:r>
            <a:r>
              <a:rPr lang="fr-FR" altLang="el-GR" sz="2000"/>
              <a:t>assel. </a:t>
            </a:r>
            <a:r>
              <a:rPr lang="el-GR" altLang="el-GR" sz="2000"/>
              <a:t>Ζ. της Χίμαιρας</a:t>
            </a:r>
          </a:p>
        </p:txBody>
      </p:sp>
      <p:pic>
        <p:nvPicPr>
          <p:cNvPr id="41987" name="Picture 7" descr="KasselChimaer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274889"/>
            <a:ext cx="4000500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10" descr="laconia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2132014"/>
            <a:ext cx="4248150" cy="341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Τάραντας			</a:t>
            </a:r>
            <a:r>
              <a:rPr lang="en-US" altLang="el-GR" smtClean="0"/>
              <a:t>   Ugento</a:t>
            </a:r>
          </a:p>
        </p:txBody>
      </p:sp>
      <p:pic>
        <p:nvPicPr>
          <p:cNvPr id="43011" name="Picture 2" descr="C:\Users\mitsos\Pictures\MYTHOS\GODS\ZEUS\terracottazeu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088" y="1773238"/>
            <a:ext cx="2728912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3" descr="C:\Users\mitsos\Pictures\MYTHOS\GODS\ZEUS\UgentoZeu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8014" y="1828800"/>
            <a:ext cx="25050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7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CA 616. </a:t>
            </a:r>
            <a:r>
              <a:rPr lang="el-GR" altLang="el-GR" sz="2000"/>
              <a:t>Πυξίδα του Ζωγράφου </a:t>
            </a:r>
            <a:r>
              <a:rPr lang="fr-FR" altLang="el-GR" sz="2000"/>
              <a:t>C. </a:t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endParaRPr lang="el-GR" altLang="el-GR" sz="2000"/>
          </a:p>
        </p:txBody>
      </p:sp>
      <p:pic>
        <p:nvPicPr>
          <p:cNvPr id="44035" name="Picture 4" descr="LouvreCA616CPaintertripodpyxis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604838"/>
            <a:ext cx="82804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Βερολίνο. Τυρρηνικός αμφορέας. Ζ. του Κυλληνίου</a:t>
            </a:r>
            <a:endParaRPr lang="en-US" altLang="el-GR" smtClean="0"/>
          </a:p>
        </p:txBody>
      </p:sp>
      <p:pic>
        <p:nvPicPr>
          <p:cNvPr id="45059" name="Picture 2" descr="C:\Users\mitsos\Pictures\MYTHOS\GODS\Berlin Kyllenios painter tyrrheni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888" y="1628775"/>
            <a:ext cx="6553200" cy="439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				Λονδίνο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46083" name="Picture 4" descr="baselbirthofathe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692151"/>
            <a:ext cx="3865562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7" descr="londonB147birthofathe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8664" y="1412876"/>
            <a:ext cx="4287837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47107" name="Picture 4" descr="Boston00330amph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3551" y="333375"/>
            <a:ext cx="424021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2063751" y="3246438"/>
            <a:ext cx="65833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	Βοστώνη 0030. 			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Γέννηση της Αθηνάς</a:t>
            </a:r>
          </a:p>
        </p:txBody>
      </p:sp>
      <p:pic>
        <p:nvPicPr>
          <p:cNvPr id="47109" name="Picture 8" descr="WienAthenabirth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8725" y="333375"/>
            <a:ext cx="410845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5673725" y="3246439"/>
            <a:ext cx="41671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			Βιέννη</a:t>
            </a:r>
          </a:p>
        </p:txBody>
      </p:sp>
    </p:spTree>
    <p:extLst>
      <p:ext uri="{BB962C8B-B14F-4D97-AF65-F5344CB8AC3E}">
        <p14:creationId xmlns:p14="http://schemas.microsoft.com/office/powerpoint/2010/main" val="4633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Δίας</vt:lpstr>
      <vt:lpstr>Ειδώλια από τη Δωδώνη. 540 π.Χ. και 470 π.Χ.</vt:lpstr>
      <vt:lpstr>Πελίκη Βοστώνης. Θραύσμα. Ρέα </vt:lpstr>
      <vt:lpstr>Λούβρο. Ζ. της Ναύκρατης       Κassel. Ζ. της Χίμαιρας</vt:lpstr>
      <vt:lpstr>Τάραντας      Ugento</vt:lpstr>
      <vt:lpstr>Λούβρο CA 616. Πυξίδα του Ζωγράφου C.     </vt:lpstr>
      <vt:lpstr>Βερολίνο. Τυρρηνικός αμφορέας. Ζ. του Κυλληνίου</vt:lpstr>
      <vt:lpstr>Βασιλεία    Λονδίνο  </vt:lpstr>
      <vt:lpstr>PowerPoint Presentation</vt:lpstr>
      <vt:lpstr>Würzburg/ Λονδίνο</vt:lpstr>
      <vt:lpstr>Λονδίνο. Αμφορέας και κύλικα</vt:lpstr>
      <vt:lpstr>Λονδίνο Ε 15</vt:lpstr>
      <vt:lpstr>Bologna   Λονδίνο</vt:lpstr>
      <vt:lpstr>Αθηνά</vt:lpstr>
      <vt:lpstr>Αμφορίσκος Αθήνας από την Αίγινα. Παναθ. Αμφορέας: Φλωρεντία. </vt:lpstr>
      <vt:lpstr>   Οδησσός 26525, όλπη από την Ολβία.  Sotheby’s  </vt:lpstr>
      <vt:lpstr>Amsterdam 3754. Ζωγράφος της Αθηνάς.   </vt:lpstr>
      <vt:lpstr>Λονδίνο Β 534 και Β 539. Μικυλογραφικές υδρίες. </vt:lpstr>
      <vt:lpstr>Κύπελλο του Λούβρου               Λήκυθος Κίελου  </vt:lpstr>
      <vt:lpstr>Αθηναϊκό 4δραχμο (Αθήνα, ΝΜ)</vt:lpstr>
      <vt:lpstr>Γέλα, κύπελλο από το ναό της Αθηνάς. Σκύφος. Angers. </vt:lpstr>
      <vt:lpstr>Ιμέρα    Francavilla</vt:lpstr>
      <vt:lpstr>Αθήνα   Modena       Villa Giulia</vt:lpstr>
      <vt:lpstr>Pratica del Mare, Lavinium</vt:lpstr>
      <vt:lpstr>Βοστώνη   Λονδίνο</vt:lpstr>
      <vt:lpstr>Απολλωνία. 4ος αι. π.Χ.     Αγορά, 4ος αι. μ.Χ. </vt:lpstr>
      <vt:lpstr>Βασιλεία. Αμφορέας του Ζωγράφου του Βερολίνου Βασιλεία. Αμφορέας τύπου Nola  </vt:lpstr>
      <vt:lpstr>Tolfa, οινοχόη από τον τάφο 19 στην Riserva del Ferrone   </vt:lpstr>
      <vt:lpstr>Νέα Υόρκη.   Παρίσι, Εθν. Βιβλ. </vt:lpstr>
      <vt:lpstr>Malibu         Εμπόριο έργων τέχνης, λευκανικός κρατήρας</vt:lpstr>
      <vt:lpstr>Λονδίνο. Βοιωτική λεκανίδα  </vt:lpstr>
      <vt:lpstr>Άλλοτε Ρώμη, εμπ. Έργ. Τέχνης, υδρία </vt:lpstr>
      <vt:lpstr>Βερολίνο. Αμφορέας. Λατρεία Αθηνάς</vt:lpstr>
      <vt:lpstr>Banca Intesa. Υδρία  </vt:lpstr>
      <vt:lpstr>Βερολίνο.    Ακρόπολη  </vt:lpstr>
      <vt:lpstr>Βερολίνο. Χους του Ζωγράφου του Κόδρου    </vt:lpstr>
      <vt:lpstr>Αναπαράσταση και αντίγραφο του συμπλέγματος του Μύρωνα από την Ακρόπολη. Αθηνά και Μαρσύας. 450 π.Χ. περίπου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Δίας</dc:title>
  <dc:creator>User</dc:creator>
  <cp:lastModifiedBy>User</cp:lastModifiedBy>
  <cp:revision>2</cp:revision>
  <dcterms:created xsi:type="dcterms:W3CDTF">2021-11-01T06:18:34Z</dcterms:created>
  <dcterms:modified xsi:type="dcterms:W3CDTF">2022-01-25T10:10:34Z</dcterms:modified>
</cp:coreProperties>
</file>