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56" r:id="rId1"/>
  </p:sldMasterIdLst>
  <p:notesMasterIdLst>
    <p:notesMasterId r:id="rId59"/>
  </p:notesMasterIdLst>
  <p:sldIdLst>
    <p:sldId id="256" r:id="rId2"/>
    <p:sldId id="505" r:id="rId3"/>
    <p:sldId id="498" r:id="rId4"/>
    <p:sldId id="445" r:id="rId5"/>
    <p:sldId id="496" r:id="rId6"/>
    <p:sldId id="551" r:id="rId7"/>
    <p:sldId id="446" r:id="rId8"/>
    <p:sldId id="546" r:id="rId9"/>
    <p:sldId id="512" r:id="rId10"/>
    <p:sldId id="522" r:id="rId11"/>
    <p:sldId id="523" r:id="rId12"/>
    <p:sldId id="525" r:id="rId13"/>
    <p:sldId id="526" r:id="rId14"/>
    <p:sldId id="517" r:id="rId15"/>
    <p:sldId id="531" r:id="rId16"/>
    <p:sldId id="530" r:id="rId17"/>
    <p:sldId id="262" r:id="rId18"/>
    <p:sldId id="518" r:id="rId19"/>
    <p:sldId id="532" r:id="rId20"/>
    <p:sldId id="547" r:id="rId21"/>
    <p:sldId id="515" r:id="rId22"/>
    <p:sldId id="516" r:id="rId23"/>
    <p:sldId id="423" r:id="rId24"/>
    <p:sldId id="497" r:id="rId25"/>
    <p:sldId id="490" r:id="rId26"/>
    <p:sldId id="450" r:id="rId27"/>
    <p:sldId id="447" r:id="rId28"/>
    <p:sldId id="482" r:id="rId29"/>
    <p:sldId id="456" r:id="rId30"/>
    <p:sldId id="420" r:id="rId31"/>
    <p:sldId id="508" r:id="rId32"/>
    <p:sldId id="509" r:id="rId33"/>
    <p:sldId id="552" r:id="rId34"/>
    <p:sldId id="553" r:id="rId35"/>
    <p:sldId id="554" r:id="rId36"/>
    <p:sldId id="555" r:id="rId37"/>
    <p:sldId id="504" r:id="rId38"/>
    <p:sldId id="305" r:id="rId39"/>
    <p:sldId id="315" r:id="rId40"/>
    <p:sldId id="533" r:id="rId41"/>
    <p:sldId id="320" r:id="rId42"/>
    <p:sldId id="322" r:id="rId43"/>
    <p:sldId id="294" r:id="rId44"/>
    <p:sldId id="297" r:id="rId45"/>
    <p:sldId id="534" r:id="rId46"/>
    <p:sldId id="481" r:id="rId47"/>
    <p:sldId id="548" r:id="rId48"/>
    <p:sldId id="550" r:id="rId49"/>
    <p:sldId id="529" r:id="rId50"/>
    <p:sldId id="422" r:id="rId51"/>
    <p:sldId id="527" r:id="rId52"/>
    <p:sldId id="536" r:id="rId53"/>
    <p:sldId id="537" r:id="rId54"/>
    <p:sldId id="538" r:id="rId55"/>
    <p:sldId id="545" r:id="rId56"/>
    <p:sldId id="438" r:id="rId57"/>
    <p:sldId id="462" r:id="rId58"/>
  </p:sldIdLst>
  <p:sldSz cx="12192000" cy="6858000"/>
  <p:notesSz cx="6886575"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ΠΥΡΟΥ ΓΕΩΡΓΙΟΣ" initials="ΣΓ" lastIdx="1" clrIdx="0">
    <p:extLst>
      <p:ext uri="{19B8F6BF-5375-455C-9EA6-DF929625EA0E}">
        <p15:presenceInfo xmlns:p15="http://schemas.microsoft.com/office/powerpoint/2012/main" userId="ΣΠΥΡΟΥ ΓΕΩΡΓΙΟΣ" providerId="None"/>
      </p:ext>
    </p:extLst>
  </p:cmAuthor>
  <p:cmAuthor id="2" name="Δώρα Σκαλή" initials="ΔΣ" lastIdx="2" clrIdx="1">
    <p:extLst>
      <p:ext uri="{19B8F6BF-5375-455C-9EA6-DF929625EA0E}">
        <p15:presenceInfo xmlns:p15="http://schemas.microsoft.com/office/powerpoint/2012/main" userId="d0711b4514aae3bc" providerId="Windows Live"/>
      </p:ext>
    </p:extLst>
  </p:cmAuthor>
  <p:cmAuthor id="3" name="Γεώργιος Σπύρου" initials="ΓΣ" lastIdx="1" clrIdx="2">
    <p:extLst>
      <p:ext uri="{19B8F6BF-5375-455C-9EA6-DF929625EA0E}">
        <p15:presenceInfo xmlns:p15="http://schemas.microsoft.com/office/powerpoint/2012/main" userId="Γεώργιος Σπύρου"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33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0" d="100"/>
          <a:sy n="80" d="100"/>
        </p:scale>
        <p:origin x="71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7AD17C-73A4-474A-87E5-F04D98E8DFFE}"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2525193D-4752-40E2-974A-1BDA81587255}">
      <dgm:prSet/>
      <dgm:spPr/>
      <dgm:t>
        <a:bodyPr/>
        <a:lstStyle/>
        <a:p>
          <a:r>
            <a:rPr lang="el-GR" b="1" i="0"/>
            <a:t>Διάλειμμα: 17:00-17:15</a:t>
          </a:r>
          <a:endParaRPr lang="en-US"/>
        </a:p>
      </dgm:t>
    </dgm:pt>
    <dgm:pt modelId="{FE31B02F-183B-46A9-99EE-4FE4D69659F7}" type="parTrans" cxnId="{DD188573-4B5B-484D-A3E4-D27317F22E58}">
      <dgm:prSet/>
      <dgm:spPr/>
      <dgm:t>
        <a:bodyPr/>
        <a:lstStyle/>
        <a:p>
          <a:endParaRPr lang="en-US"/>
        </a:p>
      </dgm:t>
    </dgm:pt>
    <dgm:pt modelId="{EDEE72A0-A5CA-4093-8DB5-F995BAFD6071}" type="sibTrans" cxnId="{DD188573-4B5B-484D-A3E4-D27317F22E58}">
      <dgm:prSet/>
      <dgm:spPr/>
      <dgm:t>
        <a:bodyPr/>
        <a:lstStyle/>
        <a:p>
          <a:endParaRPr lang="en-US"/>
        </a:p>
      </dgm:t>
    </dgm:pt>
    <dgm:pt modelId="{D1684883-AC11-431A-8399-B613742B63E2}">
      <dgm:prSet/>
      <dgm:spPr/>
      <dgm:t>
        <a:bodyPr/>
        <a:lstStyle/>
        <a:p>
          <a:r>
            <a:rPr lang="el-GR" b="1" i="0"/>
            <a:t>Διάλειμμα: 18:45-19:00</a:t>
          </a:r>
          <a:endParaRPr lang="en-US"/>
        </a:p>
      </dgm:t>
    </dgm:pt>
    <dgm:pt modelId="{4FF3AC8A-B0A9-4977-B767-36C6247CF5B1}" type="parTrans" cxnId="{38624B2F-1C41-4738-B817-738A37A654EC}">
      <dgm:prSet/>
      <dgm:spPr/>
      <dgm:t>
        <a:bodyPr/>
        <a:lstStyle/>
        <a:p>
          <a:endParaRPr lang="en-US"/>
        </a:p>
      </dgm:t>
    </dgm:pt>
    <dgm:pt modelId="{C1E2D8C1-2BE9-4C88-9D5D-29BA4491D7F6}" type="sibTrans" cxnId="{38624B2F-1C41-4738-B817-738A37A654EC}">
      <dgm:prSet/>
      <dgm:spPr/>
      <dgm:t>
        <a:bodyPr/>
        <a:lstStyle/>
        <a:p>
          <a:endParaRPr lang="en-US"/>
        </a:p>
      </dgm:t>
    </dgm:pt>
    <dgm:pt modelId="{E3E985E7-C35D-48A9-A8AC-C636CD12E946}" type="pres">
      <dgm:prSet presAssocID="{937AD17C-73A4-474A-87E5-F04D98E8DFFE}" presName="hierChild1" presStyleCnt="0">
        <dgm:presLayoutVars>
          <dgm:chPref val="1"/>
          <dgm:dir/>
          <dgm:animOne val="branch"/>
          <dgm:animLvl val="lvl"/>
          <dgm:resizeHandles/>
        </dgm:presLayoutVars>
      </dgm:prSet>
      <dgm:spPr/>
    </dgm:pt>
    <dgm:pt modelId="{E942E6E1-48A5-4D5B-95C0-B6135D2F38D8}" type="pres">
      <dgm:prSet presAssocID="{2525193D-4752-40E2-974A-1BDA81587255}" presName="hierRoot1" presStyleCnt="0"/>
      <dgm:spPr/>
    </dgm:pt>
    <dgm:pt modelId="{66BC26C4-6703-414C-8EDB-42993E3D6FEC}" type="pres">
      <dgm:prSet presAssocID="{2525193D-4752-40E2-974A-1BDA81587255}" presName="composite" presStyleCnt="0"/>
      <dgm:spPr/>
    </dgm:pt>
    <dgm:pt modelId="{B4D0B1FB-11D5-4809-9935-E8B19F2F4812}" type="pres">
      <dgm:prSet presAssocID="{2525193D-4752-40E2-974A-1BDA81587255}" presName="background" presStyleLbl="node0" presStyleIdx="0" presStyleCnt="2"/>
      <dgm:spPr/>
    </dgm:pt>
    <dgm:pt modelId="{F8ACE6E6-1F3F-4185-B309-5C09D2CEDA1E}" type="pres">
      <dgm:prSet presAssocID="{2525193D-4752-40E2-974A-1BDA81587255}" presName="text" presStyleLbl="fgAcc0" presStyleIdx="0" presStyleCnt="2">
        <dgm:presLayoutVars>
          <dgm:chPref val="3"/>
        </dgm:presLayoutVars>
      </dgm:prSet>
      <dgm:spPr/>
    </dgm:pt>
    <dgm:pt modelId="{BABB7933-3768-4E63-9366-FD3153E11FAE}" type="pres">
      <dgm:prSet presAssocID="{2525193D-4752-40E2-974A-1BDA81587255}" presName="hierChild2" presStyleCnt="0"/>
      <dgm:spPr/>
    </dgm:pt>
    <dgm:pt modelId="{1CDAF802-9A81-4038-B1DA-742FB3047396}" type="pres">
      <dgm:prSet presAssocID="{D1684883-AC11-431A-8399-B613742B63E2}" presName="hierRoot1" presStyleCnt="0"/>
      <dgm:spPr/>
    </dgm:pt>
    <dgm:pt modelId="{4AB7FA65-0F2D-4A91-AB84-4FA88BE86A79}" type="pres">
      <dgm:prSet presAssocID="{D1684883-AC11-431A-8399-B613742B63E2}" presName="composite" presStyleCnt="0"/>
      <dgm:spPr/>
    </dgm:pt>
    <dgm:pt modelId="{78A53739-C690-4434-9251-3AD79A48AD73}" type="pres">
      <dgm:prSet presAssocID="{D1684883-AC11-431A-8399-B613742B63E2}" presName="background" presStyleLbl="node0" presStyleIdx="1" presStyleCnt="2"/>
      <dgm:spPr/>
    </dgm:pt>
    <dgm:pt modelId="{1E9369CD-3028-4672-A125-BBBFC3A2F4AC}" type="pres">
      <dgm:prSet presAssocID="{D1684883-AC11-431A-8399-B613742B63E2}" presName="text" presStyleLbl="fgAcc0" presStyleIdx="1" presStyleCnt="2">
        <dgm:presLayoutVars>
          <dgm:chPref val="3"/>
        </dgm:presLayoutVars>
      </dgm:prSet>
      <dgm:spPr/>
    </dgm:pt>
    <dgm:pt modelId="{0886ECCA-9BB8-4BB7-9241-C1093493227E}" type="pres">
      <dgm:prSet presAssocID="{D1684883-AC11-431A-8399-B613742B63E2}" presName="hierChild2" presStyleCnt="0"/>
      <dgm:spPr/>
    </dgm:pt>
  </dgm:ptLst>
  <dgm:cxnLst>
    <dgm:cxn modelId="{38624B2F-1C41-4738-B817-738A37A654EC}" srcId="{937AD17C-73A4-474A-87E5-F04D98E8DFFE}" destId="{D1684883-AC11-431A-8399-B613742B63E2}" srcOrd="1" destOrd="0" parTransId="{4FF3AC8A-B0A9-4977-B767-36C6247CF5B1}" sibTransId="{C1E2D8C1-2BE9-4C88-9D5D-29BA4491D7F6}"/>
    <dgm:cxn modelId="{F622AF33-B0A3-4475-BDC0-41A768E71242}" type="presOf" srcId="{937AD17C-73A4-474A-87E5-F04D98E8DFFE}" destId="{E3E985E7-C35D-48A9-A8AC-C636CD12E946}" srcOrd="0" destOrd="0" presId="urn:microsoft.com/office/officeart/2005/8/layout/hierarchy1"/>
    <dgm:cxn modelId="{DD188573-4B5B-484D-A3E4-D27317F22E58}" srcId="{937AD17C-73A4-474A-87E5-F04D98E8DFFE}" destId="{2525193D-4752-40E2-974A-1BDA81587255}" srcOrd="0" destOrd="0" parTransId="{FE31B02F-183B-46A9-99EE-4FE4D69659F7}" sibTransId="{EDEE72A0-A5CA-4093-8DB5-F995BAFD6071}"/>
    <dgm:cxn modelId="{285FE0E1-7FAE-42D8-9725-25A1DF639553}" type="presOf" srcId="{2525193D-4752-40E2-974A-1BDA81587255}" destId="{F8ACE6E6-1F3F-4185-B309-5C09D2CEDA1E}" srcOrd="0" destOrd="0" presId="urn:microsoft.com/office/officeart/2005/8/layout/hierarchy1"/>
    <dgm:cxn modelId="{08A733F4-C23B-43E3-97FF-4D5BB7D31717}" type="presOf" srcId="{D1684883-AC11-431A-8399-B613742B63E2}" destId="{1E9369CD-3028-4672-A125-BBBFC3A2F4AC}" srcOrd="0" destOrd="0" presId="urn:microsoft.com/office/officeart/2005/8/layout/hierarchy1"/>
    <dgm:cxn modelId="{FF7C4939-7EEF-4FE3-B5E4-0A36577A60F4}" type="presParOf" srcId="{E3E985E7-C35D-48A9-A8AC-C636CD12E946}" destId="{E942E6E1-48A5-4D5B-95C0-B6135D2F38D8}" srcOrd="0" destOrd="0" presId="urn:microsoft.com/office/officeart/2005/8/layout/hierarchy1"/>
    <dgm:cxn modelId="{702B7498-7439-43E0-BF89-86DC0F69739B}" type="presParOf" srcId="{E942E6E1-48A5-4D5B-95C0-B6135D2F38D8}" destId="{66BC26C4-6703-414C-8EDB-42993E3D6FEC}" srcOrd="0" destOrd="0" presId="urn:microsoft.com/office/officeart/2005/8/layout/hierarchy1"/>
    <dgm:cxn modelId="{44E4E05C-8B84-42B1-B847-AA2ED6EA08D6}" type="presParOf" srcId="{66BC26C4-6703-414C-8EDB-42993E3D6FEC}" destId="{B4D0B1FB-11D5-4809-9935-E8B19F2F4812}" srcOrd="0" destOrd="0" presId="urn:microsoft.com/office/officeart/2005/8/layout/hierarchy1"/>
    <dgm:cxn modelId="{00E62B27-2107-414F-990B-B9181EFF0F84}" type="presParOf" srcId="{66BC26C4-6703-414C-8EDB-42993E3D6FEC}" destId="{F8ACE6E6-1F3F-4185-B309-5C09D2CEDA1E}" srcOrd="1" destOrd="0" presId="urn:microsoft.com/office/officeart/2005/8/layout/hierarchy1"/>
    <dgm:cxn modelId="{782F8554-C9EF-4499-8541-14AFBB0D4670}" type="presParOf" srcId="{E942E6E1-48A5-4D5B-95C0-B6135D2F38D8}" destId="{BABB7933-3768-4E63-9366-FD3153E11FAE}" srcOrd="1" destOrd="0" presId="urn:microsoft.com/office/officeart/2005/8/layout/hierarchy1"/>
    <dgm:cxn modelId="{360468CC-752D-441B-BA10-59B3EB8AB488}" type="presParOf" srcId="{E3E985E7-C35D-48A9-A8AC-C636CD12E946}" destId="{1CDAF802-9A81-4038-B1DA-742FB3047396}" srcOrd="1" destOrd="0" presId="urn:microsoft.com/office/officeart/2005/8/layout/hierarchy1"/>
    <dgm:cxn modelId="{26336373-2A44-4A34-9A8D-A693E077E840}" type="presParOf" srcId="{1CDAF802-9A81-4038-B1DA-742FB3047396}" destId="{4AB7FA65-0F2D-4A91-AB84-4FA88BE86A79}" srcOrd="0" destOrd="0" presId="urn:microsoft.com/office/officeart/2005/8/layout/hierarchy1"/>
    <dgm:cxn modelId="{915D992F-373B-4681-945D-ED0188BB74C7}" type="presParOf" srcId="{4AB7FA65-0F2D-4A91-AB84-4FA88BE86A79}" destId="{78A53739-C690-4434-9251-3AD79A48AD73}" srcOrd="0" destOrd="0" presId="urn:microsoft.com/office/officeart/2005/8/layout/hierarchy1"/>
    <dgm:cxn modelId="{5DD63412-2682-4FC3-9FFB-B4370A46055A}" type="presParOf" srcId="{4AB7FA65-0F2D-4A91-AB84-4FA88BE86A79}" destId="{1E9369CD-3028-4672-A125-BBBFC3A2F4AC}" srcOrd="1" destOrd="0" presId="urn:microsoft.com/office/officeart/2005/8/layout/hierarchy1"/>
    <dgm:cxn modelId="{942AAF95-0605-4184-9CEC-C359F238F737}" type="presParOf" srcId="{1CDAF802-9A81-4038-B1DA-742FB3047396}" destId="{0886ECCA-9BB8-4BB7-9241-C1093493227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7AD17C-73A4-474A-87E5-F04D98E8DFFE}"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2525193D-4752-40E2-974A-1BDA81587255}">
      <dgm:prSet/>
      <dgm:spPr/>
      <dgm:t>
        <a:bodyPr/>
        <a:lstStyle/>
        <a:p>
          <a:r>
            <a:rPr lang="el-GR" b="1" i="0"/>
            <a:t>Διάλειμμα: 17:00-17:15</a:t>
          </a:r>
          <a:endParaRPr lang="en-US"/>
        </a:p>
      </dgm:t>
    </dgm:pt>
    <dgm:pt modelId="{FE31B02F-183B-46A9-99EE-4FE4D69659F7}" type="parTrans" cxnId="{DD188573-4B5B-484D-A3E4-D27317F22E58}">
      <dgm:prSet/>
      <dgm:spPr/>
      <dgm:t>
        <a:bodyPr/>
        <a:lstStyle/>
        <a:p>
          <a:endParaRPr lang="en-US"/>
        </a:p>
      </dgm:t>
    </dgm:pt>
    <dgm:pt modelId="{EDEE72A0-A5CA-4093-8DB5-F995BAFD6071}" type="sibTrans" cxnId="{DD188573-4B5B-484D-A3E4-D27317F22E58}">
      <dgm:prSet/>
      <dgm:spPr/>
      <dgm:t>
        <a:bodyPr/>
        <a:lstStyle/>
        <a:p>
          <a:endParaRPr lang="en-US"/>
        </a:p>
      </dgm:t>
    </dgm:pt>
    <dgm:pt modelId="{D1684883-AC11-431A-8399-B613742B63E2}">
      <dgm:prSet/>
      <dgm:spPr/>
      <dgm:t>
        <a:bodyPr/>
        <a:lstStyle/>
        <a:p>
          <a:r>
            <a:rPr lang="el-GR" b="1" i="0"/>
            <a:t>Διάλειμμα: 18:45-19:00</a:t>
          </a:r>
          <a:endParaRPr lang="en-US"/>
        </a:p>
      </dgm:t>
    </dgm:pt>
    <dgm:pt modelId="{4FF3AC8A-B0A9-4977-B767-36C6247CF5B1}" type="parTrans" cxnId="{38624B2F-1C41-4738-B817-738A37A654EC}">
      <dgm:prSet/>
      <dgm:spPr/>
      <dgm:t>
        <a:bodyPr/>
        <a:lstStyle/>
        <a:p>
          <a:endParaRPr lang="en-US"/>
        </a:p>
      </dgm:t>
    </dgm:pt>
    <dgm:pt modelId="{C1E2D8C1-2BE9-4C88-9D5D-29BA4491D7F6}" type="sibTrans" cxnId="{38624B2F-1C41-4738-B817-738A37A654EC}">
      <dgm:prSet/>
      <dgm:spPr/>
      <dgm:t>
        <a:bodyPr/>
        <a:lstStyle/>
        <a:p>
          <a:endParaRPr lang="en-US"/>
        </a:p>
      </dgm:t>
    </dgm:pt>
    <dgm:pt modelId="{E3E985E7-C35D-48A9-A8AC-C636CD12E946}" type="pres">
      <dgm:prSet presAssocID="{937AD17C-73A4-474A-87E5-F04D98E8DFFE}" presName="hierChild1" presStyleCnt="0">
        <dgm:presLayoutVars>
          <dgm:chPref val="1"/>
          <dgm:dir/>
          <dgm:animOne val="branch"/>
          <dgm:animLvl val="lvl"/>
          <dgm:resizeHandles/>
        </dgm:presLayoutVars>
      </dgm:prSet>
      <dgm:spPr/>
    </dgm:pt>
    <dgm:pt modelId="{E942E6E1-48A5-4D5B-95C0-B6135D2F38D8}" type="pres">
      <dgm:prSet presAssocID="{2525193D-4752-40E2-974A-1BDA81587255}" presName="hierRoot1" presStyleCnt="0"/>
      <dgm:spPr/>
    </dgm:pt>
    <dgm:pt modelId="{66BC26C4-6703-414C-8EDB-42993E3D6FEC}" type="pres">
      <dgm:prSet presAssocID="{2525193D-4752-40E2-974A-1BDA81587255}" presName="composite" presStyleCnt="0"/>
      <dgm:spPr/>
    </dgm:pt>
    <dgm:pt modelId="{B4D0B1FB-11D5-4809-9935-E8B19F2F4812}" type="pres">
      <dgm:prSet presAssocID="{2525193D-4752-40E2-974A-1BDA81587255}" presName="background" presStyleLbl="node0" presStyleIdx="0" presStyleCnt="2"/>
      <dgm:spPr/>
    </dgm:pt>
    <dgm:pt modelId="{F8ACE6E6-1F3F-4185-B309-5C09D2CEDA1E}" type="pres">
      <dgm:prSet presAssocID="{2525193D-4752-40E2-974A-1BDA81587255}" presName="text" presStyleLbl="fgAcc0" presStyleIdx="0" presStyleCnt="2">
        <dgm:presLayoutVars>
          <dgm:chPref val="3"/>
        </dgm:presLayoutVars>
      </dgm:prSet>
      <dgm:spPr/>
    </dgm:pt>
    <dgm:pt modelId="{BABB7933-3768-4E63-9366-FD3153E11FAE}" type="pres">
      <dgm:prSet presAssocID="{2525193D-4752-40E2-974A-1BDA81587255}" presName="hierChild2" presStyleCnt="0"/>
      <dgm:spPr/>
    </dgm:pt>
    <dgm:pt modelId="{1CDAF802-9A81-4038-B1DA-742FB3047396}" type="pres">
      <dgm:prSet presAssocID="{D1684883-AC11-431A-8399-B613742B63E2}" presName="hierRoot1" presStyleCnt="0"/>
      <dgm:spPr/>
    </dgm:pt>
    <dgm:pt modelId="{4AB7FA65-0F2D-4A91-AB84-4FA88BE86A79}" type="pres">
      <dgm:prSet presAssocID="{D1684883-AC11-431A-8399-B613742B63E2}" presName="composite" presStyleCnt="0"/>
      <dgm:spPr/>
    </dgm:pt>
    <dgm:pt modelId="{78A53739-C690-4434-9251-3AD79A48AD73}" type="pres">
      <dgm:prSet presAssocID="{D1684883-AC11-431A-8399-B613742B63E2}" presName="background" presStyleLbl="node0" presStyleIdx="1" presStyleCnt="2"/>
      <dgm:spPr/>
    </dgm:pt>
    <dgm:pt modelId="{1E9369CD-3028-4672-A125-BBBFC3A2F4AC}" type="pres">
      <dgm:prSet presAssocID="{D1684883-AC11-431A-8399-B613742B63E2}" presName="text" presStyleLbl="fgAcc0" presStyleIdx="1" presStyleCnt="2">
        <dgm:presLayoutVars>
          <dgm:chPref val="3"/>
        </dgm:presLayoutVars>
      </dgm:prSet>
      <dgm:spPr/>
    </dgm:pt>
    <dgm:pt modelId="{0886ECCA-9BB8-4BB7-9241-C1093493227E}" type="pres">
      <dgm:prSet presAssocID="{D1684883-AC11-431A-8399-B613742B63E2}" presName="hierChild2" presStyleCnt="0"/>
      <dgm:spPr/>
    </dgm:pt>
  </dgm:ptLst>
  <dgm:cxnLst>
    <dgm:cxn modelId="{38624B2F-1C41-4738-B817-738A37A654EC}" srcId="{937AD17C-73A4-474A-87E5-F04D98E8DFFE}" destId="{D1684883-AC11-431A-8399-B613742B63E2}" srcOrd="1" destOrd="0" parTransId="{4FF3AC8A-B0A9-4977-B767-36C6247CF5B1}" sibTransId="{C1E2D8C1-2BE9-4C88-9D5D-29BA4491D7F6}"/>
    <dgm:cxn modelId="{F622AF33-B0A3-4475-BDC0-41A768E71242}" type="presOf" srcId="{937AD17C-73A4-474A-87E5-F04D98E8DFFE}" destId="{E3E985E7-C35D-48A9-A8AC-C636CD12E946}" srcOrd="0" destOrd="0" presId="urn:microsoft.com/office/officeart/2005/8/layout/hierarchy1"/>
    <dgm:cxn modelId="{DD188573-4B5B-484D-A3E4-D27317F22E58}" srcId="{937AD17C-73A4-474A-87E5-F04D98E8DFFE}" destId="{2525193D-4752-40E2-974A-1BDA81587255}" srcOrd="0" destOrd="0" parTransId="{FE31B02F-183B-46A9-99EE-4FE4D69659F7}" sibTransId="{EDEE72A0-A5CA-4093-8DB5-F995BAFD6071}"/>
    <dgm:cxn modelId="{285FE0E1-7FAE-42D8-9725-25A1DF639553}" type="presOf" srcId="{2525193D-4752-40E2-974A-1BDA81587255}" destId="{F8ACE6E6-1F3F-4185-B309-5C09D2CEDA1E}" srcOrd="0" destOrd="0" presId="urn:microsoft.com/office/officeart/2005/8/layout/hierarchy1"/>
    <dgm:cxn modelId="{08A733F4-C23B-43E3-97FF-4D5BB7D31717}" type="presOf" srcId="{D1684883-AC11-431A-8399-B613742B63E2}" destId="{1E9369CD-3028-4672-A125-BBBFC3A2F4AC}" srcOrd="0" destOrd="0" presId="urn:microsoft.com/office/officeart/2005/8/layout/hierarchy1"/>
    <dgm:cxn modelId="{FF7C4939-7EEF-4FE3-B5E4-0A36577A60F4}" type="presParOf" srcId="{E3E985E7-C35D-48A9-A8AC-C636CD12E946}" destId="{E942E6E1-48A5-4D5B-95C0-B6135D2F38D8}" srcOrd="0" destOrd="0" presId="urn:microsoft.com/office/officeart/2005/8/layout/hierarchy1"/>
    <dgm:cxn modelId="{702B7498-7439-43E0-BF89-86DC0F69739B}" type="presParOf" srcId="{E942E6E1-48A5-4D5B-95C0-B6135D2F38D8}" destId="{66BC26C4-6703-414C-8EDB-42993E3D6FEC}" srcOrd="0" destOrd="0" presId="urn:microsoft.com/office/officeart/2005/8/layout/hierarchy1"/>
    <dgm:cxn modelId="{44E4E05C-8B84-42B1-B847-AA2ED6EA08D6}" type="presParOf" srcId="{66BC26C4-6703-414C-8EDB-42993E3D6FEC}" destId="{B4D0B1FB-11D5-4809-9935-E8B19F2F4812}" srcOrd="0" destOrd="0" presId="urn:microsoft.com/office/officeart/2005/8/layout/hierarchy1"/>
    <dgm:cxn modelId="{00E62B27-2107-414F-990B-B9181EFF0F84}" type="presParOf" srcId="{66BC26C4-6703-414C-8EDB-42993E3D6FEC}" destId="{F8ACE6E6-1F3F-4185-B309-5C09D2CEDA1E}" srcOrd="1" destOrd="0" presId="urn:microsoft.com/office/officeart/2005/8/layout/hierarchy1"/>
    <dgm:cxn modelId="{782F8554-C9EF-4499-8541-14AFBB0D4670}" type="presParOf" srcId="{E942E6E1-48A5-4D5B-95C0-B6135D2F38D8}" destId="{BABB7933-3768-4E63-9366-FD3153E11FAE}" srcOrd="1" destOrd="0" presId="urn:microsoft.com/office/officeart/2005/8/layout/hierarchy1"/>
    <dgm:cxn modelId="{360468CC-752D-441B-BA10-59B3EB8AB488}" type="presParOf" srcId="{E3E985E7-C35D-48A9-A8AC-C636CD12E946}" destId="{1CDAF802-9A81-4038-B1DA-742FB3047396}" srcOrd="1" destOrd="0" presId="urn:microsoft.com/office/officeart/2005/8/layout/hierarchy1"/>
    <dgm:cxn modelId="{26336373-2A44-4A34-9A8D-A693E077E840}" type="presParOf" srcId="{1CDAF802-9A81-4038-B1DA-742FB3047396}" destId="{4AB7FA65-0F2D-4A91-AB84-4FA88BE86A79}" srcOrd="0" destOrd="0" presId="urn:microsoft.com/office/officeart/2005/8/layout/hierarchy1"/>
    <dgm:cxn modelId="{915D992F-373B-4681-945D-ED0188BB74C7}" type="presParOf" srcId="{4AB7FA65-0F2D-4A91-AB84-4FA88BE86A79}" destId="{78A53739-C690-4434-9251-3AD79A48AD73}" srcOrd="0" destOrd="0" presId="urn:microsoft.com/office/officeart/2005/8/layout/hierarchy1"/>
    <dgm:cxn modelId="{5DD63412-2682-4FC3-9FFB-B4370A46055A}" type="presParOf" srcId="{4AB7FA65-0F2D-4A91-AB84-4FA88BE86A79}" destId="{1E9369CD-3028-4672-A125-BBBFC3A2F4AC}" srcOrd="1" destOrd="0" presId="urn:microsoft.com/office/officeart/2005/8/layout/hierarchy1"/>
    <dgm:cxn modelId="{942AAF95-0605-4184-9CEC-C359F238F737}" type="presParOf" srcId="{1CDAF802-9A81-4038-B1DA-742FB3047396}" destId="{0886ECCA-9BB8-4BB7-9241-C1093493227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D0B1FB-11D5-4809-9935-E8B19F2F4812}">
      <dsp:nvSpPr>
        <dsp:cNvPr id="0" name=""/>
        <dsp:cNvSpPr/>
      </dsp:nvSpPr>
      <dsp:spPr>
        <a:xfrm>
          <a:off x="580" y="1120150"/>
          <a:ext cx="2037308" cy="12936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ACE6E6-1F3F-4185-B309-5C09D2CEDA1E}">
      <dsp:nvSpPr>
        <dsp:cNvPr id="0" name=""/>
        <dsp:cNvSpPr/>
      </dsp:nvSpPr>
      <dsp:spPr>
        <a:xfrm>
          <a:off x="226948" y="1335199"/>
          <a:ext cx="2037308" cy="12936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l-GR" sz="3000" b="1" i="0" kern="1200"/>
            <a:t>Διάλειμμα: 17:00-17:15</a:t>
          </a:r>
          <a:endParaRPr lang="en-US" sz="3000" kern="1200"/>
        </a:p>
      </dsp:txBody>
      <dsp:txXfrm>
        <a:off x="264839" y="1373090"/>
        <a:ext cx="1961526" cy="1217908"/>
      </dsp:txXfrm>
    </dsp:sp>
    <dsp:sp modelId="{78A53739-C690-4434-9251-3AD79A48AD73}">
      <dsp:nvSpPr>
        <dsp:cNvPr id="0" name=""/>
        <dsp:cNvSpPr/>
      </dsp:nvSpPr>
      <dsp:spPr>
        <a:xfrm>
          <a:off x="2490623" y="1120150"/>
          <a:ext cx="2037308" cy="12936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9369CD-3028-4672-A125-BBBFC3A2F4AC}">
      <dsp:nvSpPr>
        <dsp:cNvPr id="0" name=""/>
        <dsp:cNvSpPr/>
      </dsp:nvSpPr>
      <dsp:spPr>
        <a:xfrm>
          <a:off x="2716991" y="1335199"/>
          <a:ext cx="2037308" cy="12936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l-GR" sz="3000" b="1" i="0" kern="1200"/>
            <a:t>Διάλειμμα: 18:45-19:00</a:t>
          </a:r>
          <a:endParaRPr lang="en-US" sz="3000" kern="1200"/>
        </a:p>
      </dsp:txBody>
      <dsp:txXfrm>
        <a:off x="2754882" y="1373090"/>
        <a:ext cx="1961526" cy="12179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D0B1FB-11D5-4809-9935-E8B19F2F4812}">
      <dsp:nvSpPr>
        <dsp:cNvPr id="0" name=""/>
        <dsp:cNvSpPr/>
      </dsp:nvSpPr>
      <dsp:spPr>
        <a:xfrm>
          <a:off x="580" y="1120150"/>
          <a:ext cx="2037308" cy="12936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ACE6E6-1F3F-4185-B309-5C09D2CEDA1E}">
      <dsp:nvSpPr>
        <dsp:cNvPr id="0" name=""/>
        <dsp:cNvSpPr/>
      </dsp:nvSpPr>
      <dsp:spPr>
        <a:xfrm>
          <a:off x="226948" y="1335199"/>
          <a:ext cx="2037308" cy="12936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l-GR" sz="3000" b="1" i="0" kern="1200"/>
            <a:t>Διάλειμμα: 17:00-17:15</a:t>
          </a:r>
          <a:endParaRPr lang="en-US" sz="3000" kern="1200"/>
        </a:p>
      </dsp:txBody>
      <dsp:txXfrm>
        <a:off x="264839" y="1373090"/>
        <a:ext cx="1961526" cy="1217908"/>
      </dsp:txXfrm>
    </dsp:sp>
    <dsp:sp modelId="{78A53739-C690-4434-9251-3AD79A48AD73}">
      <dsp:nvSpPr>
        <dsp:cNvPr id="0" name=""/>
        <dsp:cNvSpPr/>
      </dsp:nvSpPr>
      <dsp:spPr>
        <a:xfrm>
          <a:off x="2490623" y="1120150"/>
          <a:ext cx="2037308" cy="12936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9369CD-3028-4672-A125-BBBFC3A2F4AC}">
      <dsp:nvSpPr>
        <dsp:cNvPr id="0" name=""/>
        <dsp:cNvSpPr/>
      </dsp:nvSpPr>
      <dsp:spPr>
        <a:xfrm>
          <a:off x="2716991" y="1335199"/>
          <a:ext cx="2037308" cy="12936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l-GR" sz="3000" b="1" i="0" kern="1200"/>
            <a:t>Διάλειμμα: 18:45-19:00</a:t>
          </a:r>
          <a:endParaRPr lang="en-US" sz="3000" kern="1200"/>
        </a:p>
      </dsp:txBody>
      <dsp:txXfrm>
        <a:off x="2754882" y="1373090"/>
        <a:ext cx="1961526" cy="121790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84183" cy="502676"/>
          </a:xfrm>
          <a:prstGeom prst="rect">
            <a:avLst/>
          </a:prstGeom>
        </p:spPr>
        <p:txBody>
          <a:bodyPr vert="horz" lIns="96597" tIns="48299" rIns="96597" bIns="48299" rtlCol="0"/>
          <a:lstStyle>
            <a:lvl1pPr algn="l">
              <a:defRPr sz="1300"/>
            </a:lvl1pPr>
          </a:lstStyle>
          <a:p>
            <a:endParaRPr lang="el-GR"/>
          </a:p>
        </p:txBody>
      </p:sp>
      <p:sp>
        <p:nvSpPr>
          <p:cNvPr id="3" name="Θέση ημερομηνίας 2"/>
          <p:cNvSpPr>
            <a:spLocks noGrp="1"/>
          </p:cNvSpPr>
          <p:nvPr>
            <p:ph type="dt" idx="1"/>
          </p:nvPr>
        </p:nvSpPr>
        <p:spPr>
          <a:xfrm>
            <a:off x="3900799" y="0"/>
            <a:ext cx="2984183" cy="502676"/>
          </a:xfrm>
          <a:prstGeom prst="rect">
            <a:avLst/>
          </a:prstGeom>
        </p:spPr>
        <p:txBody>
          <a:bodyPr vert="horz" lIns="96597" tIns="48299" rIns="96597" bIns="48299" rtlCol="0"/>
          <a:lstStyle>
            <a:lvl1pPr algn="r">
              <a:defRPr sz="1300"/>
            </a:lvl1pPr>
          </a:lstStyle>
          <a:p>
            <a:fld id="{D3A85D4E-D211-4474-8638-DBB897AB8495}" type="datetimeFigureOut">
              <a:rPr lang="el-GR" smtClean="0"/>
              <a:t>21/12/2024</a:t>
            </a:fld>
            <a:endParaRPr lang="el-GR"/>
          </a:p>
        </p:txBody>
      </p:sp>
      <p:sp>
        <p:nvSpPr>
          <p:cNvPr id="4" name="Θέση εικόνας διαφάνειας 3"/>
          <p:cNvSpPr>
            <a:spLocks noGrp="1" noRot="1" noChangeAspect="1"/>
          </p:cNvSpPr>
          <p:nvPr>
            <p:ph type="sldImg" idx="2"/>
          </p:nvPr>
        </p:nvSpPr>
        <p:spPr>
          <a:xfrm>
            <a:off x="438150" y="1252538"/>
            <a:ext cx="6010275" cy="3381375"/>
          </a:xfrm>
          <a:prstGeom prst="rect">
            <a:avLst/>
          </a:prstGeom>
          <a:noFill/>
          <a:ln w="12700">
            <a:solidFill>
              <a:prstClr val="black"/>
            </a:solidFill>
          </a:ln>
        </p:spPr>
        <p:txBody>
          <a:bodyPr vert="horz" lIns="96597" tIns="48299" rIns="96597" bIns="48299" rtlCol="0" anchor="ctr"/>
          <a:lstStyle/>
          <a:p>
            <a:endParaRPr lang="el-GR"/>
          </a:p>
        </p:txBody>
      </p:sp>
      <p:sp>
        <p:nvSpPr>
          <p:cNvPr id="5" name="Θέση σημειώσεων 4"/>
          <p:cNvSpPr>
            <a:spLocks noGrp="1"/>
          </p:cNvSpPr>
          <p:nvPr>
            <p:ph type="body" sz="quarter" idx="3"/>
          </p:nvPr>
        </p:nvSpPr>
        <p:spPr>
          <a:xfrm>
            <a:off x="688658" y="4821506"/>
            <a:ext cx="5509260" cy="3944868"/>
          </a:xfrm>
          <a:prstGeom prst="rect">
            <a:avLst/>
          </a:prstGeom>
        </p:spPr>
        <p:txBody>
          <a:bodyPr vert="horz" lIns="96597" tIns="48299" rIns="96597" bIns="48299"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9516039"/>
            <a:ext cx="2984183" cy="502674"/>
          </a:xfrm>
          <a:prstGeom prst="rect">
            <a:avLst/>
          </a:prstGeom>
        </p:spPr>
        <p:txBody>
          <a:bodyPr vert="horz" lIns="96597" tIns="48299" rIns="96597" bIns="48299" rtlCol="0" anchor="b"/>
          <a:lstStyle>
            <a:lvl1pPr algn="l">
              <a:defRPr sz="1300"/>
            </a:lvl1pPr>
          </a:lstStyle>
          <a:p>
            <a:endParaRPr lang="el-GR"/>
          </a:p>
        </p:txBody>
      </p:sp>
      <p:sp>
        <p:nvSpPr>
          <p:cNvPr id="7" name="Θέση αριθμού διαφάνειας 6"/>
          <p:cNvSpPr>
            <a:spLocks noGrp="1"/>
          </p:cNvSpPr>
          <p:nvPr>
            <p:ph type="sldNum" sz="quarter" idx="5"/>
          </p:nvPr>
        </p:nvSpPr>
        <p:spPr>
          <a:xfrm>
            <a:off x="3900799" y="9516039"/>
            <a:ext cx="2984183" cy="502674"/>
          </a:xfrm>
          <a:prstGeom prst="rect">
            <a:avLst/>
          </a:prstGeom>
        </p:spPr>
        <p:txBody>
          <a:bodyPr vert="horz" lIns="96597" tIns="48299" rIns="96597" bIns="48299" rtlCol="0" anchor="b"/>
          <a:lstStyle>
            <a:lvl1pPr algn="r">
              <a:defRPr sz="1300"/>
            </a:lvl1pPr>
          </a:lstStyle>
          <a:p>
            <a:fld id="{CF59313C-69BC-4B5A-ABDA-CA0E273E529A}" type="slidenum">
              <a:rPr lang="el-GR" smtClean="0"/>
              <a:t>‹#›</a:t>
            </a:fld>
            <a:endParaRPr lang="el-GR"/>
          </a:p>
        </p:txBody>
      </p:sp>
    </p:spTree>
    <p:extLst>
      <p:ext uri="{BB962C8B-B14F-4D97-AF65-F5344CB8AC3E}">
        <p14:creationId xmlns:p14="http://schemas.microsoft.com/office/powerpoint/2010/main" val="2297164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86D00E8-B8F6-4AB9-9D46-3F4609D9B2C9}" type="slidenum">
              <a:rPr lang="el-GR" smtClean="0"/>
              <a:t>1</a:t>
            </a:fld>
            <a:endParaRPr lang="el-GR"/>
          </a:p>
        </p:txBody>
      </p:sp>
    </p:spTree>
    <p:extLst>
      <p:ext uri="{BB962C8B-B14F-4D97-AF65-F5344CB8AC3E}">
        <p14:creationId xmlns:p14="http://schemas.microsoft.com/office/powerpoint/2010/main" val="2996729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F3815-AE9E-5AA8-3231-6C613ABEEE53}"/>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0B32F562-0FE3-4936-CB5A-DA0E71EAF9A0}"/>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F7E8E3CA-CFAF-6719-F9F4-0F61CC5D6FDE}"/>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07E3C8F8-2163-939C-B12F-489B8CF5A54D}"/>
              </a:ext>
            </a:extLst>
          </p:cNvPr>
          <p:cNvSpPr>
            <a:spLocks noGrp="1"/>
          </p:cNvSpPr>
          <p:nvPr>
            <p:ph type="sldNum" sz="quarter" idx="10"/>
          </p:nvPr>
        </p:nvSpPr>
        <p:spPr/>
        <p:txBody>
          <a:bodyPr/>
          <a:lstStyle/>
          <a:p>
            <a:fld id="{586D00E8-B8F6-4AB9-9D46-3F4609D9B2C9}" type="slidenum">
              <a:rPr lang="el-GR" smtClean="0"/>
              <a:t>33</a:t>
            </a:fld>
            <a:endParaRPr lang="el-GR"/>
          </a:p>
        </p:txBody>
      </p:sp>
    </p:spTree>
    <p:extLst>
      <p:ext uri="{BB962C8B-B14F-4D97-AF65-F5344CB8AC3E}">
        <p14:creationId xmlns:p14="http://schemas.microsoft.com/office/powerpoint/2010/main" val="18479008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5DB5D425-F89E-4F43-B9E6-1FC92C21D4C5}" type="datetime1">
              <a:rPr lang="el-GR" smtClean="0"/>
              <a:t>21/12/2024</a:t>
            </a:fld>
            <a:endParaRPr lang="el-GR"/>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l-G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9A67EF4-6AD0-4895-A677-9D84EEBBB660}" type="slidenum">
              <a:rPr lang="el-GR" smtClean="0"/>
              <a:t>‹#›</a:t>
            </a:fld>
            <a:endParaRPr lang="el-GR"/>
          </a:p>
        </p:txBody>
      </p:sp>
    </p:spTree>
    <p:extLst>
      <p:ext uri="{BB962C8B-B14F-4D97-AF65-F5344CB8AC3E}">
        <p14:creationId xmlns:p14="http://schemas.microsoft.com/office/powerpoint/2010/main" val="400240688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AE654CDB-84CF-4FF4-9255-44114D68E7A6}" type="datetime1">
              <a:rPr lang="el-GR" smtClean="0"/>
              <a:t>21/12/2024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052831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D8B0B09-C1EB-4652-A5FC-B559E7EFBD2E}" type="datetime1">
              <a:rPr lang="el-GR" smtClean="0"/>
              <a:t>21/12/2024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530422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F4C02C6-DAE3-4E19-811D-4191F086D690}" type="datetime1">
              <a:rPr lang="el-GR" smtClean="0"/>
              <a:t>21/12/2024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1843551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18C27C0B-5CBB-4412-B9B6-B55579AD2E4D}" type="datetime1">
              <a:rPr lang="el-GR" smtClean="0"/>
              <a:t>21/12/2024</a:t>
            </a:fld>
            <a:endParaRPr lang="el-GR"/>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l-GR"/>
          </a:p>
        </p:txBody>
      </p:sp>
      <p:sp>
        <p:nvSpPr>
          <p:cNvPr id="6" name="Slide Number Placeholder 5"/>
          <p:cNvSpPr>
            <a:spLocks noGrp="1"/>
          </p:cNvSpPr>
          <p:nvPr>
            <p:ph type="sldNum" sz="quarter" idx="12"/>
          </p:nvPr>
        </p:nvSpPr>
        <p:spPr>
          <a:xfrm>
            <a:off x="8604504" y="5212080"/>
            <a:ext cx="2112264" cy="228600"/>
          </a:xfrm>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202426527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32D10A6-2ADC-4A74-A0A6-1190F897C19A}" type="datetime1">
              <a:rPr lang="el-GR" smtClean="0"/>
              <a:t>21/12/2024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4032897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5184F65-1E6C-4F66-AE20-EDE0D12CE956}" type="datetime1">
              <a:rPr lang="el-GR" smtClean="0"/>
              <a:t>21/12/2024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2578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F2996104-A47B-422E-9CED-585313F01677}" type="datetime1">
              <a:rPr lang="el-GR" smtClean="0"/>
              <a:t>21/12/2024</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1228080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D73F5A-8B95-449C-89B6-8D20DBE935D5}" type="datetime1">
              <a:rPr lang="el-GR" smtClean="0"/>
              <a:t>21/12/2024</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2724599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fld id="{C7F52478-F6F2-4A8A-AE53-1270DA78E845}" type="datetime1">
              <a:rPr lang="el-GR" smtClean="0"/>
              <a:t>21/12/2024</a:t>
            </a:fld>
            <a:endParaRPr lang="el-GR"/>
          </a:p>
        </p:txBody>
      </p:sp>
      <p:sp>
        <p:nvSpPr>
          <p:cNvPr id="9" name="Footer Placeholder 8"/>
          <p:cNvSpPr>
            <a:spLocks noGrp="1"/>
          </p:cNvSpPr>
          <p:nvPr>
            <p:ph type="ftr" sz="quarter" idx="11"/>
          </p:nvPr>
        </p:nvSpPr>
        <p:spPr/>
        <p:txBody>
          <a:bodyPr/>
          <a:lstStyle>
            <a:lvl1pPr algn="r">
              <a:defRPr/>
            </a:lvl1pPr>
          </a:lstStyle>
          <a:p>
            <a:endParaRPr lang="el-GR"/>
          </a:p>
        </p:txBody>
      </p:sp>
      <p:sp>
        <p:nvSpPr>
          <p:cNvPr id="11" name="Slide Number Placeholder 10"/>
          <p:cNvSpPr>
            <a:spLocks noGrp="1"/>
          </p:cNvSpPr>
          <p:nvPr>
            <p:ph type="sldNum" sz="quarter" idx="12"/>
          </p:nvPr>
        </p:nvSpPr>
        <p:spPr>
          <a:xfrm>
            <a:off x="10396728" y="6227064"/>
            <a:ext cx="1463040" cy="256032"/>
          </a:xfrm>
        </p:spPr>
        <p:txBody>
          <a:bodyPr/>
          <a:lstStyle/>
          <a:p>
            <a:fld id="{29A67EF4-6AD0-4895-A677-9D84EEBBB660}" type="slidenum">
              <a:rPr lang="el-GR" smtClean="0"/>
              <a:t>‹#›</a:t>
            </a:fld>
            <a:endParaRPr lang="el-GR"/>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3808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A96D81FB-2E3B-4CB7-B5A3-23921BB7AF7B}" type="datetime1">
              <a:rPr lang="el-GR" smtClean="0"/>
              <a:t>21/12/2024</a:t>
            </a:fld>
            <a:endParaRPr lang="el-G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l-GR"/>
          </a:p>
        </p:txBody>
      </p:sp>
      <p:sp>
        <p:nvSpPr>
          <p:cNvPr id="7" name="Slide Number Placeholder 6"/>
          <p:cNvSpPr>
            <a:spLocks noGrp="1"/>
          </p:cNvSpPr>
          <p:nvPr>
            <p:ph type="sldNum" sz="quarter" idx="12"/>
          </p:nvPr>
        </p:nvSpPr>
        <p:spPr>
          <a:xfrm>
            <a:off x="10396728" y="6227064"/>
            <a:ext cx="1463040" cy="256032"/>
          </a:xfrm>
        </p:spPr>
        <p:txBody>
          <a:bodyPr/>
          <a:lstStyle/>
          <a:p>
            <a:fld id="{29A67EF4-6AD0-4895-A677-9D84EEBBB660}" type="slidenum">
              <a:rPr lang="el-GR" smtClean="0"/>
              <a:t>‹#›</a:t>
            </a:fld>
            <a:endParaRPr lang="el-GR"/>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2971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752B8742-F5C7-4153-830A-84F34D8FEB91}" type="datetime1">
              <a:rPr lang="el-GR" smtClean="0"/>
              <a:t>21/12/2024</a:t>
            </a:fld>
            <a:endParaRPr lang="el-GR"/>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l-GR"/>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9A67EF4-6AD0-4895-A677-9D84EEBBB660}" type="slidenum">
              <a:rPr lang="el-GR" smtClean="0"/>
              <a:t>‹#›</a:t>
            </a:fld>
            <a:endParaRPr lang="el-GR"/>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1683325594"/>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google.com/url?sa=i&amp;url=https%3A%2F%2Fslpress.gr%2Fpolitismos%2Finside-out-2-mia-glikia-tainia-gia-ta-sinaisthimata-tis-efiveias%2F&amp;psig=AOvVaw1NqBz40SvKZ9T6t9pvT6pT&amp;ust=1733865160711000&amp;source=images&amp;cd=vfe&amp;opi=89978449&amp;ved=0CBcQjhxqFwoTCKDSxZrNm4oDFQAAAAAdAAAAABAE"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google.com/url?sa=i&amp;url=https%3A%2F%2Fslpress.gr%2Fpolitismos%2Finside-out-2-mia-glikia-tainia-gia-ta-sinaisthimata-tis-efiveias%2F&amp;psig=AOvVaw1NqBz40SvKZ9T6t9pvT6pT&amp;ust=1733865160711000&amp;source=images&amp;cd=vfe&amp;opi=89978449&amp;ved=0CBcQjhxqFwoTCKDSxZrNm4oDFQAAAAAdAAAAABAE"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e-psychotherapia.blogspot.com/2010/10/dw-winnicott.html"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757909" y="1436255"/>
            <a:ext cx="8481390" cy="751383"/>
          </a:xfrm>
        </p:spPr>
        <p:txBody>
          <a:bodyPr>
            <a:noAutofit/>
          </a:bodyPr>
          <a:lstStyle/>
          <a:p>
            <a:pPr marL="0" marR="0" algn="ctr">
              <a:spcBef>
                <a:spcPts val="0"/>
              </a:spcBef>
              <a:spcAft>
                <a:spcPts val="0"/>
              </a:spcAft>
              <a:tabLst>
                <a:tab pos="6301105" algn="l"/>
              </a:tabLst>
            </a:pPr>
            <a:r>
              <a:rPr lang="en-US" sz="1200" b="1" dirty="0">
                <a:solidFill>
                  <a:schemeClr val="tx1"/>
                </a:solidFill>
              </a:rPr>
              <a:t> </a:t>
            </a:r>
            <a:r>
              <a:rPr lang="el-GR" sz="1200" b="1" spc="200" dirty="0">
                <a:ln w="9525" cap="flat" cmpd="sng" algn="ctr">
                  <a:solidFill>
                    <a:srgbClr val="BFBFBF">
                      <a:alpha val="50000"/>
                    </a:srgbClr>
                  </a:solidFill>
                  <a:prstDash val="solid"/>
                  <a:round/>
                </a:ln>
                <a:solidFill>
                  <a:schemeClr val="tx1"/>
                </a:solidFill>
                <a:effectLst>
                  <a:outerShdw dist="25400" dir="13500000" sx="0" sy="0">
                    <a:srgbClr val="000000">
                      <a:alpha val="50000"/>
                    </a:srgbClr>
                  </a:outerShdw>
                </a:effectLst>
                <a:ea typeface="Times New Roman" panose="02020603050405020304" pitchFamily="18" charset="0"/>
              </a:rPr>
              <a:t>ΣΧΟΛΗ ΑΝΘΡΩΠΙΣΤΙΚΩΝ &amp; ΚΟΙΝΩΝΙΚΩΝ ΕΠΙΣΤΗΜΩΝ</a:t>
            </a:r>
            <a:br>
              <a:rPr lang="el-GR" sz="1200" dirty="0">
                <a:solidFill>
                  <a:schemeClr val="tx1"/>
                </a:solidFill>
                <a:effectLst/>
                <a:ea typeface="Times New Roman" panose="02020603050405020304" pitchFamily="18" charset="0"/>
              </a:rPr>
            </a:br>
            <a:r>
              <a:rPr lang="el-GR" sz="1200" b="1" spc="200" dirty="0">
                <a:ln w="9525" cap="flat" cmpd="sng" algn="ctr">
                  <a:solidFill>
                    <a:srgbClr val="BFBFBF">
                      <a:alpha val="50000"/>
                    </a:srgbClr>
                  </a:solidFill>
                  <a:prstDash val="solid"/>
                  <a:round/>
                </a:ln>
                <a:solidFill>
                  <a:schemeClr val="tx1"/>
                </a:solidFill>
                <a:effectLst>
                  <a:outerShdw dist="25400" dir="13500000" sx="0" sy="0">
                    <a:srgbClr val="000000">
                      <a:alpha val="50000"/>
                    </a:srgbClr>
                  </a:outerShdw>
                </a:effectLst>
                <a:ea typeface="Times New Roman" panose="02020603050405020304" pitchFamily="18" charset="0"/>
              </a:rPr>
              <a:t>ΠΑΙΔΑΓΩΓΙΚΟ ΤΜΗΜΑ ΕΙΔΙΚΗΣ ΑΓΩΓΗΣ</a:t>
            </a:r>
            <a:br>
              <a:rPr lang="el-GR" sz="1200" dirty="0">
                <a:solidFill>
                  <a:schemeClr val="tx1"/>
                </a:solidFill>
                <a:effectLst/>
                <a:ea typeface="Times New Roman" panose="02020603050405020304" pitchFamily="18" charset="0"/>
              </a:rPr>
            </a:br>
            <a:r>
              <a:rPr lang="el-GR" sz="1200" b="1" dirty="0">
                <a:solidFill>
                  <a:srgbClr val="FF0000"/>
                </a:solidFill>
                <a:effectLst>
                  <a:outerShdw blurRad="50800" dist="38100" dir="2700000" algn="tl">
                    <a:srgbClr val="000000">
                      <a:alpha val="40000"/>
                    </a:srgbClr>
                  </a:outerShdw>
                </a:effectLst>
                <a:ea typeface="Times New Roman" panose="02020603050405020304" pitchFamily="18" charset="0"/>
              </a:rPr>
              <a:t>Πρόγραμμα Μεταπτυχιακών Σπουδών</a:t>
            </a:r>
            <a:br>
              <a:rPr lang="el-GR" sz="1200" dirty="0">
                <a:solidFill>
                  <a:srgbClr val="FF0000"/>
                </a:solidFill>
                <a:effectLst/>
                <a:ea typeface="Times New Roman" panose="02020603050405020304" pitchFamily="18" charset="0"/>
              </a:rPr>
            </a:br>
            <a:r>
              <a:rPr lang="el-GR" sz="1200" b="1" dirty="0">
                <a:solidFill>
                  <a:srgbClr val="FF0000"/>
                </a:solidFill>
                <a:effectLst>
                  <a:outerShdw blurRad="50800" dist="38100" dir="2700000" algn="tl">
                    <a:srgbClr val="000000">
                      <a:alpha val="40000"/>
                    </a:srgbClr>
                  </a:outerShdw>
                </a:effectLst>
                <a:ea typeface="Times New Roman" panose="02020603050405020304" pitchFamily="18" charset="0"/>
              </a:rPr>
              <a:t>Συμβουλευτική στην Ειδική Αγωγή, την Εκπαίδευση και την Υγεία</a:t>
            </a:r>
            <a:br>
              <a:rPr lang="el-GR" sz="1200" dirty="0">
                <a:solidFill>
                  <a:srgbClr val="FF0000"/>
                </a:solidFill>
                <a:effectLst/>
                <a:ea typeface="Times New Roman" panose="02020603050405020304" pitchFamily="18" charset="0"/>
              </a:rPr>
            </a:br>
            <a:r>
              <a:rPr lang="el-GR" sz="1200" b="1" dirty="0" err="1">
                <a:solidFill>
                  <a:schemeClr val="tx1"/>
                </a:solidFill>
              </a:rPr>
              <a:t>Ακαδ</a:t>
            </a:r>
            <a:r>
              <a:rPr lang="el-GR" sz="1200" b="1" dirty="0">
                <a:solidFill>
                  <a:schemeClr val="tx1"/>
                </a:solidFill>
              </a:rPr>
              <a:t>. </a:t>
            </a:r>
            <a:r>
              <a:rPr lang="el-GR" sz="1200" b="1" dirty="0" err="1">
                <a:solidFill>
                  <a:schemeClr val="tx1"/>
                </a:solidFill>
              </a:rPr>
              <a:t>ετος</a:t>
            </a:r>
            <a:r>
              <a:rPr lang="el-GR" sz="1200" b="1" dirty="0">
                <a:solidFill>
                  <a:schemeClr val="tx1"/>
                </a:solidFill>
              </a:rPr>
              <a:t> 2024-25 </a:t>
            </a:r>
            <a:r>
              <a:rPr lang="en-US" sz="1200" b="1" dirty="0">
                <a:solidFill>
                  <a:schemeClr val="tx1"/>
                </a:solidFill>
              </a:rPr>
              <a:t> </a:t>
            </a:r>
            <a:r>
              <a:rPr lang="el-GR" sz="1200" b="1" dirty="0">
                <a:solidFill>
                  <a:schemeClr val="tx1"/>
                </a:solidFill>
              </a:rPr>
              <a:t> </a:t>
            </a:r>
            <a:r>
              <a:rPr lang="en-US" sz="1200" b="1" dirty="0">
                <a:solidFill>
                  <a:schemeClr val="tx1"/>
                </a:solidFill>
              </a:rPr>
              <a:t> </a:t>
            </a:r>
            <a:endParaRPr lang="el-GR" sz="1200" b="1" dirty="0">
              <a:solidFill>
                <a:schemeClr val="tx1"/>
              </a:solidFill>
            </a:endParaRPr>
          </a:p>
        </p:txBody>
      </p:sp>
      <p:sp>
        <p:nvSpPr>
          <p:cNvPr id="3" name="2 - Υπότιτλος"/>
          <p:cNvSpPr>
            <a:spLocks noGrp="1"/>
          </p:cNvSpPr>
          <p:nvPr>
            <p:ph type="subTitle" idx="1"/>
          </p:nvPr>
        </p:nvSpPr>
        <p:spPr>
          <a:xfrm>
            <a:off x="1254353" y="2232372"/>
            <a:ext cx="9524010" cy="4568244"/>
          </a:xfrm>
        </p:spPr>
        <p:txBody>
          <a:bodyPr>
            <a:normAutofit fontScale="47500" lnSpcReduction="20000"/>
          </a:bodyPr>
          <a:lstStyle/>
          <a:p>
            <a:endParaRPr lang="el-GR" altLang="el-GR" sz="3200" b="1" dirty="0">
              <a:solidFill>
                <a:srgbClr val="FF0000"/>
              </a:solidFill>
            </a:endParaRPr>
          </a:p>
          <a:p>
            <a:pPr>
              <a:lnSpc>
                <a:spcPct val="120000"/>
              </a:lnSpc>
            </a:pPr>
            <a:r>
              <a:rPr lang="el-GR" sz="7400" b="1" i="0" dirty="0">
                <a:solidFill>
                  <a:schemeClr val="tx1"/>
                </a:solidFill>
                <a:effectLst/>
              </a:rPr>
              <a:t> </a:t>
            </a:r>
            <a:r>
              <a:rPr lang="el-GR" sz="7000" b="1" i="0" dirty="0">
                <a:solidFill>
                  <a:srgbClr val="FF0000"/>
                </a:solidFill>
                <a:effectLst/>
              </a:rPr>
              <a:t>Σ</a:t>
            </a:r>
            <a:r>
              <a:rPr lang="el-GR" sz="7000" b="1" dirty="0">
                <a:solidFill>
                  <a:srgbClr val="FF0000"/>
                </a:solidFill>
              </a:rPr>
              <a:t>υμβουλευτική Ομάδων 3ο</a:t>
            </a:r>
          </a:p>
          <a:p>
            <a:pPr>
              <a:lnSpc>
                <a:spcPct val="120000"/>
              </a:lnSpc>
            </a:pPr>
            <a:r>
              <a:rPr lang="el-GR" sz="7000" b="1" i="0" dirty="0">
                <a:solidFill>
                  <a:srgbClr val="FF0000"/>
                </a:solidFill>
                <a:effectLst/>
              </a:rPr>
              <a:t> </a:t>
            </a:r>
            <a:r>
              <a:rPr lang="el-GR" altLang="el-GR" sz="5500" b="1" dirty="0">
                <a:solidFill>
                  <a:schemeClr val="bg1"/>
                </a:solidFill>
              </a:rPr>
              <a:t>Δώρα Σκαλή</a:t>
            </a:r>
            <a:endParaRPr lang="en-US" altLang="el-GR" sz="5500" b="1" dirty="0">
              <a:solidFill>
                <a:schemeClr val="bg1"/>
              </a:solidFill>
            </a:endParaRPr>
          </a:p>
          <a:p>
            <a:pPr algn="r"/>
            <a:r>
              <a:rPr lang="el-GR" altLang="el-GR" sz="5100" b="1" dirty="0">
                <a:solidFill>
                  <a:srgbClr val="002060"/>
                </a:solidFill>
              </a:rPr>
              <a:t>Δώρα Σκαλή </a:t>
            </a:r>
          </a:p>
          <a:p>
            <a:pPr algn="r"/>
            <a:r>
              <a:rPr lang="el-GR" altLang="el-GR" sz="5100" b="1" dirty="0">
                <a:solidFill>
                  <a:schemeClr val="tx1"/>
                </a:solidFill>
              </a:rPr>
              <a:t>ΕΔΙΠ Ψυχολογίας</a:t>
            </a:r>
            <a:r>
              <a:rPr lang="en-US" altLang="el-GR" sz="5100" b="1" dirty="0">
                <a:solidFill>
                  <a:schemeClr val="tx1"/>
                </a:solidFill>
              </a:rPr>
              <a:t>,</a:t>
            </a:r>
            <a:r>
              <a:rPr lang="en-US" altLang="el-GR" sz="5100" b="1" i="1" dirty="0">
                <a:solidFill>
                  <a:schemeClr val="tx1"/>
                </a:solidFill>
              </a:rPr>
              <a:t> MSc,</a:t>
            </a:r>
            <a:r>
              <a:rPr lang="el-GR" altLang="el-GR" sz="5100" b="1" i="1" dirty="0">
                <a:solidFill>
                  <a:schemeClr val="tx1"/>
                </a:solidFill>
              </a:rPr>
              <a:t> </a:t>
            </a:r>
            <a:r>
              <a:rPr lang="en-US" altLang="el-GR" sz="5100" b="1" i="1" dirty="0">
                <a:solidFill>
                  <a:schemeClr val="tx1"/>
                </a:solidFill>
              </a:rPr>
              <a:t>PhD</a:t>
            </a:r>
            <a:endParaRPr lang="el-GR" altLang="el-GR" sz="5100" b="1" dirty="0">
              <a:solidFill>
                <a:schemeClr val="tx1"/>
              </a:solidFill>
            </a:endParaRPr>
          </a:p>
          <a:p>
            <a:pPr algn="r"/>
            <a:r>
              <a:rPr lang="el-GR" altLang="el-GR" sz="5100" b="1" dirty="0">
                <a:solidFill>
                  <a:schemeClr val="tx1"/>
                </a:solidFill>
              </a:rPr>
              <a:t>Ιατρική Σχολή</a:t>
            </a:r>
          </a:p>
          <a:p>
            <a:pPr algn="r"/>
            <a:r>
              <a:rPr lang="el-GR" altLang="el-GR" sz="5100" b="1" dirty="0">
                <a:solidFill>
                  <a:schemeClr val="tx1"/>
                </a:solidFill>
              </a:rPr>
              <a:t>Α΄ Ψυχιατρική Κλινική ΕΚΠΑ</a:t>
            </a:r>
          </a:p>
          <a:p>
            <a:pPr algn="r"/>
            <a:endParaRPr lang="el-GR" altLang="el-GR" sz="5100" b="1" dirty="0">
              <a:solidFill>
                <a:schemeClr val="tx1"/>
              </a:solidFill>
            </a:endParaRPr>
          </a:p>
          <a:p>
            <a:pPr algn="r"/>
            <a:r>
              <a:rPr lang="el-GR" altLang="el-GR" sz="5100" b="1" dirty="0">
                <a:solidFill>
                  <a:schemeClr val="tx1"/>
                </a:solidFill>
              </a:rPr>
              <a:t> </a:t>
            </a:r>
            <a:r>
              <a:rPr lang="el-GR" altLang="el-GR" sz="5100" b="1" dirty="0" err="1">
                <a:solidFill>
                  <a:schemeClr val="tx1"/>
                </a:solidFill>
              </a:rPr>
              <a:t>Συστημική&amp;ΟμαδικήΨυχοθεραπεύτρια</a:t>
            </a:r>
            <a:r>
              <a:rPr lang="el-GR" altLang="el-GR" sz="5100" b="1" dirty="0">
                <a:solidFill>
                  <a:schemeClr val="tx1"/>
                </a:solidFill>
              </a:rPr>
              <a:t>, Ε</a:t>
            </a:r>
            <a:r>
              <a:rPr lang="en-US" altLang="el-GR" sz="5100" b="1" dirty="0">
                <a:solidFill>
                  <a:schemeClr val="tx1"/>
                </a:solidFill>
              </a:rPr>
              <a:t>CP, GCP</a:t>
            </a:r>
            <a:endParaRPr lang="el-GR" altLang="el-GR" sz="5100" b="1" dirty="0">
              <a:solidFill>
                <a:schemeClr val="tx1"/>
              </a:solidFill>
            </a:endParaRPr>
          </a:p>
          <a:p>
            <a:pPr algn="r"/>
            <a:r>
              <a:rPr lang="en-US" altLang="el-GR" sz="5100" b="1" dirty="0">
                <a:solidFill>
                  <a:schemeClr val="tx1"/>
                </a:solidFill>
              </a:rPr>
              <a:t>dskalis@yahoo.gr</a:t>
            </a:r>
            <a:endParaRPr lang="el-GR" altLang="el-GR" sz="5100" b="1" dirty="0">
              <a:solidFill>
                <a:schemeClr val="tx1"/>
              </a:solidFill>
            </a:endParaRPr>
          </a:p>
          <a:p>
            <a:pPr algn="r"/>
            <a:endParaRPr lang="el-GR" altLang="el-GR" sz="6200" b="1" dirty="0">
              <a:solidFill>
                <a:schemeClr val="tx1"/>
              </a:solidFill>
            </a:endParaRPr>
          </a:p>
          <a:p>
            <a:pPr algn="r"/>
            <a:r>
              <a:rPr lang="el-GR" altLang="el-GR" sz="6200" b="1" dirty="0"/>
              <a:t> </a:t>
            </a:r>
            <a:endParaRPr lang="el-GR" altLang="el-GR" sz="6200" b="1" i="1" dirty="0"/>
          </a:p>
          <a:p>
            <a:endParaRPr lang="el-GR" dirty="0"/>
          </a:p>
        </p:txBody>
      </p:sp>
      <p:pic>
        <p:nvPicPr>
          <p:cNvPr id="4" name="Picture 2" descr="ΔΙΑ-ΤΜΗΜΑΤΙΚΟ ΠΑΝΕΠΙΣΤΗΜΙΑΚΟ ΠΡΟΓΡΑΜΜΑ ΚΛΙΝΙΚΗΣ ΜΕΤΕΚΠΑΙΔΕΥΣΗΣ | HSPGP">
            <a:extLst>
              <a:ext uri="{FF2B5EF4-FFF2-40B4-BE49-F238E27FC236}">
                <a16:creationId xmlns:a16="http://schemas.microsoft.com/office/drawing/2014/main" id="{978DBECB-D1BE-22C6-998A-6AE47B9799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20000">
            <a:off x="48478" y="4156843"/>
            <a:ext cx="3688786" cy="17777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2" name="Τίτλος 1">
            <a:extLst>
              <a:ext uri="{FF2B5EF4-FFF2-40B4-BE49-F238E27FC236}">
                <a16:creationId xmlns:a16="http://schemas.microsoft.com/office/drawing/2014/main" id="{68EA06EA-3729-0704-18AA-9A4C6161DD93}"/>
              </a:ext>
            </a:extLst>
          </p:cNvPr>
          <p:cNvSpPr>
            <a:spLocks noGrp="1"/>
          </p:cNvSpPr>
          <p:nvPr>
            <p:ph type="title"/>
          </p:nvPr>
        </p:nvSpPr>
        <p:spPr>
          <a:xfrm>
            <a:off x="687754" y="875324"/>
            <a:ext cx="3536510" cy="5093520"/>
          </a:xfrm>
        </p:spPr>
        <p:txBody>
          <a:bodyPr>
            <a:normAutofit/>
          </a:bodyPr>
          <a:lstStyle/>
          <a:p>
            <a:pPr algn="ctr"/>
            <a:r>
              <a:rPr lang="el-GR" sz="4000" dirty="0"/>
              <a:t>Κριτήρια </a:t>
            </a:r>
            <a:r>
              <a:rPr lang="el-GR" sz="4000" dirty="0">
                <a:solidFill>
                  <a:srgbClr val="FF0000"/>
                </a:solidFill>
              </a:rPr>
              <a:t>επιλογής</a:t>
            </a:r>
            <a:r>
              <a:rPr lang="el-GR" sz="4000" dirty="0"/>
              <a:t>/</a:t>
            </a:r>
            <a:br>
              <a:rPr lang="el-GR" sz="4000" dirty="0"/>
            </a:br>
            <a:r>
              <a:rPr lang="el-GR" sz="4000" dirty="0">
                <a:solidFill>
                  <a:srgbClr val="FF0000"/>
                </a:solidFill>
              </a:rPr>
              <a:t>αποκλεισμού </a:t>
            </a:r>
            <a:r>
              <a:rPr lang="el-GR" sz="4000" dirty="0"/>
              <a:t>μελών σε μια ομάδα (ΙΙ)</a:t>
            </a:r>
          </a:p>
        </p:txBody>
      </p:sp>
      <p:sp>
        <p:nvSpPr>
          <p:cNvPr id="19" name="Rectangle 12">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3" name="Θέση περιεχομένου 2">
            <a:extLst>
              <a:ext uri="{FF2B5EF4-FFF2-40B4-BE49-F238E27FC236}">
                <a16:creationId xmlns:a16="http://schemas.microsoft.com/office/drawing/2014/main" id="{4A0E76AC-3FB0-3B10-B5EA-951A227AB5FA}"/>
              </a:ext>
            </a:extLst>
          </p:cNvPr>
          <p:cNvSpPr>
            <a:spLocks noGrp="1"/>
          </p:cNvSpPr>
          <p:nvPr>
            <p:ph idx="1"/>
          </p:nvPr>
        </p:nvSpPr>
        <p:spPr>
          <a:xfrm>
            <a:off x="4877229" y="237745"/>
            <a:ext cx="6849951" cy="6513252"/>
          </a:xfrm>
        </p:spPr>
        <p:txBody>
          <a:bodyPr anchor="ctr">
            <a:normAutofit/>
          </a:bodyPr>
          <a:lstStyle/>
          <a:p>
            <a:pPr marL="0" indent="0">
              <a:lnSpc>
                <a:spcPct val="90000"/>
              </a:lnSpc>
              <a:buNone/>
            </a:pPr>
            <a:r>
              <a:rPr lang="el-GR" sz="1400" b="1" dirty="0"/>
              <a:t> </a:t>
            </a:r>
            <a:r>
              <a:rPr lang="el-GR" sz="2000" b="1" dirty="0"/>
              <a:t>Ειδικότερα- οι μελέτες αποχώρησης μελών υποδεικνύουν</a:t>
            </a:r>
          </a:p>
          <a:p>
            <a:pPr marL="0" indent="0">
              <a:lnSpc>
                <a:spcPct val="90000"/>
              </a:lnSpc>
              <a:buNone/>
            </a:pPr>
            <a:r>
              <a:rPr lang="el-GR" sz="2000" b="1" i="1" dirty="0"/>
              <a:t> </a:t>
            </a:r>
          </a:p>
          <a:p>
            <a:pPr lvl="1">
              <a:lnSpc>
                <a:spcPct val="90000"/>
              </a:lnSpc>
            </a:pPr>
            <a:r>
              <a:rPr lang="el-GR" sz="2000" dirty="0"/>
              <a:t>Μειωμένη ψυχολογική σκέψη</a:t>
            </a:r>
          </a:p>
          <a:p>
            <a:pPr lvl="1">
              <a:lnSpc>
                <a:spcPct val="90000"/>
              </a:lnSpc>
            </a:pPr>
            <a:r>
              <a:rPr lang="el-GR" sz="2000" dirty="0"/>
              <a:t>Μειωμένη ικανότητα διανοητικής επεξεργασίας των συναισθημάτων χωρίς δράση</a:t>
            </a:r>
          </a:p>
          <a:p>
            <a:pPr lvl="1">
              <a:lnSpc>
                <a:spcPct val="90000"/>
              </a:lnSpc>
            </a:pPr>
            <a:r>
              <a:rPr lang="el-GR" sz="2000" dirty="0"/>
              <a:t>Ασθενέστερα κίνητρα</a:t>
            </a:r>
          </a:p>
          <a:p>
            <a:pPr lvl="1">
              <a:lnSpc>
                <a:spcPct val="90000"/>
              </a:lnSpc>
            </a:pPr>
            <a:r>
              <a:rPr lang="el-GR" sz="2000" b="1" dirty="0"/>
              <a:t>Ετοιμότητα για δράση παρά για στοχασμό</a:t>
            </a:r>
          </a:p>
          <a:p>
            <a:pPr lvl="1">
              <a:lnSpc>
                <a:spcPct val="90000"/>
              </a:lnSpc>
            </a:pPr>
            <a:r>
              <a:rPr lang="el-GR" sz="2000" dirty="0"/>
              <a:t>Περιορισμένα θετικά συναισθήματα</a:t>
            </a:r>
          </a:p>
          <a:p>
            <a:pPr lvl="1">
              <a:lnSpc>
                <a:spcPct val="90000"/>
              </a:lnSpc>
            </a:pPr>
            <a:r>
              <a:rPr lang="el-GR" sz="2000" dirty="0"/>
              <a:t>Μεγαλύτερη άρνηση</a:t>
            </a:r>
          </a:p>
          <a:p>
            <a:pPr lvl="1">
              <a:lnSpc>
                <a:spcPct val="90000"/>
              </a:lnSpc>
            </a:pPr>
            <a:r>
              <a:rPr lang="el-GR" sz="2000" dirty="0"/>
              <a:t>Περισσότερη σωματοποίηση</a:t>
            </a:r>
          </a:p>
          <a:p>
            <a:pPr lvl="1">
              <a:lnSpc>
                <a:spcPct val="90000"/>
              </a:lnSpc>
            </a:pPr>
            <a:r>
              <a:rPr lang="el-GR" sz="2000" b="1" dirty="0"/>
              <a:t>Χρήση ουσιών</a:t>
            </a:r>
          </a:p>
          <a:p>
            <a:pPr lvl="1">
              <a:lnSpc>
                <a:spcPct val="90000"/>
              </a:lnSpc>
            </a:pPr>
            <a:r>
              <a:rPr lang="el-GR" sz="2000" dirty="0"/>
              <a:t>Μεγαλύτερο θυμό και εχθρικότητα</a:t>
            </a:r>
          </a:p>
          <a:p>
            <a:pPr lvl="1">
              <a:lnSpc>
                <a:spcPct val="90000"/>
              </a:lnSpc>
            </a:pPr>
            <a:r>
              <a:rPr lang="el-GR" sz="2000" dirty="0">
                <a:solidFill>
                  <a:srgbClr val="FF0000"/>
                </a:solidFill>
              </a:rPr>
              <a:t>Χαμηλότερη κοινωνικοοικονομική τάξη και δυνατότητα επίδρασης σε κοινωνικό επίπεδο (???)</a:t>
            </a:r>
          </a:p>
          <a:p>
            <a:pPr lvl="1">
              <a:lnSpc>
                <a:spcPct val="90000"/>
              </a:lnSpc>
            </a:pPr>
            <a:r>
              <a:rPr lang="el-GR" sz="2000" dirty="0"/>
              <a:t>Χαμηλότερη ευφυία </a:t>
            </a:r>
            <a:r>
              <a:rPr lang="el-GR" sz="2000" dirty="0">
                <a:solidFill>
                  <a:srgbClr val="FF0000"/>
                </a:solidFill>
              </a:rPr>
              <a:t>(???)</a:t>
            </a:r>
          </a:p>
          <a:p>
            <a:pPr lvl="1">
              <a:lnSpc>
                <a:spcPct val="90000"/>
              </a:lnSpc>
            </a:pPr>
            <a:r>
              <a:rPr lang="el-GR" sz="2000" dirty="0"/>
              <a:t>Έλλειψη κατανόησης του τρόπου που λειτουργεί η ομαδική θεραπεία</a:t>
            </a:r>
          </a:p>
          <a:p>
            <a:pPr lvl="1">
              <a:lnSpc>
                <a:spcPct val="90000"/>
              </a:lnSpc>
            </a:pPr>
            <a:r>
              <a:rPr lang="el-GR" sz="2000" dirty="0">
                <a:highlight>
                  <a:srgbClr val="FFFF00"/>
                </a:highlight>
              </a:rPr>
              <a:t>Εμπειρίες ή προσδοκία πολιτισμικής αναισθησίας</a:t>
            </a:r>
          </a:p>
          <a:p>
            <a:pPr lvl="1">
              <a:lnSpc>
                <a:spcPct val="90000"/>
              </a:lnSpc>
            </a:pPr>
            <a:r>
              <a:rPr lang="el-GR" sz="2000" dirty="0"/>
              <a:t>Λιγότερο συμπαθείς (βάσει της άποψης των θεραπευτών)</a:t>
            </a:r>
          </a:p>
        </p:txBody>
      </p:sp>
      <p:sp>
        <p:nvSpPr>
          <p:cNvPr id="4" name="Θέση αριθμού διαφάνειας 3">
            <a:extLst>
              <a:ext uri="{FF2B5EF4-FFF2-40B4-BE49-F238E27FC236}">
                <a16:creationId xmlns:a16="http://schemas.microsoft.com/office/drawing/2014/main" id="{0AACDE57-293C-1D87-3CAE-7E8A2BA07297}"/>
              </a:ext>
            </a:extLst>
          </p:cNvPr>
          <p:cNvSpPr>
            <a:spLocks noGrp="1"/>
          </p:cNvSpPr>
          <p:nvPr>
            <p:ph type="sldNum" sz="quarter" idx="12"/>
          </p:nvPr>
        </p:nvSpPr>
        <p:spPr>
          <a:xfrm>
            <a:off x="11066609" y="6307672"/>
            <a:ext cx="822960" cy="274320"/>
          </a:xfrm>
        </p:spPr>
        <p:txBody>
          <a:bodyPr>
            <a:normAutofit/>
          </a:bodyPr>
          <a:lstStyle/>
          <a:p>
            <a:pPr>
              <a:spcAft>
                <a:spcPts val="600"/>
              </a:spcAft>
            </a:pPr>
            <a:fld id="{29A67EF4-6AD0-4895-A677-9D84EEBBB660}" type="slidenum">
              <a:rPr lang="el-GR" smtClean="0"/>
              <a:pPr>
                <a:spcAft>
                  <a:spcPts val="600"/>
                </a:spcAft>
              </a:pPr>
              <a:t>10</a:t>
            </a:fld>
            <a:endParaRPr lang="el-GR"/>
          </a:p>
        </p:txBody>
      </p:sp>
    </p:spTree>
    <p:extLst>
      <p:ext uri="{BB962C8B-B14F-4D97-AF65-F5344CB8AC3E}">
        <p14:creationId xmlns:p14="http://schemas.microsoft.com/office/powerpoint/2010/main" val="1755547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2" name="Τίτλος 1">
            <a:extLst>
              <a:ext uri="{FF2B5EF4-FFF2-40B4-BE49-F238E27FC236}">
                <a16:creationId xmlns:a16="http://schemas.microsoft.com/office/drawing/2014/main" id="{68EA06EA-3729-0704-18AA-9A4C6161DD93}"/>
              </a:ext>
            </a:extLst>
          </p:cNvPr>
          <p:cNvSpPr>
            <a:spLocks noGrp="1"/>
          </p:cNvSpPr>
          <p:nvPr>
            <p:ph type="title"/>
          </p:nvPr>
        </p:nvSpPr>
        <p:spPr>
          <a:xfrm>
            <a:off x="687754" y="875324"/>
            <a:ext cx="3536510" cy="5093520"/>
          </a:xfrm>
        </p:spPr>
        <p:txBody>
          <a:bodyPr>
            <a:normAutofit/>
          </a:bodyPr>
          <a:lstStyle/>
          <a:p>
            <a:pPr algn="ctr"/>
            <a:r>
              <a:rPr lang="el-GR" sz="4000" dirty="0"/>
              <a:t>Κριτήρια </a:t>
            </a:r>
            <a:r>
              <a:rPr lang="el-GR" sz="4000" dirty="0">
                <a:solidFill>
                  <a:srgbClr val="FF0000"/>
                </a:solidFill>
              </a:rPr>
              <a:t>επιλογής </a:t>
            </a:r>
            <a:r>
              <a:rPr lang="el-GR" sz="4000" dirty="0"/>
              <a:t>μελών σε μια ομάδα (ΙΙΙ)</a:t>
            </a:r>
            <a:br>
              <a:rPr lang="el-GR" sz="4000" dirty="0"/>
            </a:br>
            <a:r>
              <a:rPr lang="el-GR" sz="4000" dirty="0">
                <a:highlight>
                  <a:srgbClr val="FFFF00"/>
                </a:highlight>
              </a:rPr>
              <a:t>ΠΡΟΣΟΧΗ!!!</a:t>
            </a:r>
          </a:p>
        </p:txBody>
      </p:sp>
      <p:sp>
        <p:nvSpPr>
          <p:cNvPr id="13" name="Rectangle 12">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3" name="Θέση περιεχομένου 2">
            <a:extLst>
              <a:ext uri="{FF2B5EF4-FFF2-40B4-BE49-F238E27FC236}">
                <a16:creationId xmlns:a16="http://schemas.microsoft.com/office/drawing/2014/main" id="{4A0E76AC-3FB0-3B10-B5EA-951A227AB5FA}"/>
              </a:ext>
            </a:extLst>
          </p:cNvPr>
          <p:cNvSpPr>
            <a:spLocks noGrp="1"/>
          </p:cNvSpPr>
          <p:nvPr>
            <p:ph idx="1"/>
          </p:nvPr>
        </p:nvSpPr>
        <p:spPr>
          <a:xfrm>
            <a:off x="5478124" y="559477"/>
            <a:ext cx="5647076" cy="5475563"/>
          </a:xfrm>
        </p:spPr>
        <p:txBody>
          <a:bodyPr anchor="ctr">
            <a:normAutofit/>
          </a:bodyPr>
          <a:lstStyle/>
          <a:p>
            <a:pPr marL="0" indent="0">
              <a:buNone/>
            </a:pPr>
            <a:r>
              <a:rPr lang="el-GR" sz="2000" b="1" dirty="0"/>
              <a:t>  </a:t>
            </a:r>
          </a:p>
          <a:p>
            <a:pPr marL="0" indent="0">
              <a:buNone/>
            </a:pPr>
            <a:endParaRPr lang="el-GR" sz="2000" b="1" i="1" dirty="0"/>
          </a:p>
          <a:p>
            <a:pPr lvl="1"/>
            <a:r>
              <a:rPr lang="el-GR" sz="2000" dirty="0">
                <a:highlight>
                  <a:srgbClr val="FFFF00"/>
                </a:highlight>
              </a:rPr>
              <a:t>Προσοχή στο </a:t>
            </a:r>
            <a:r>
              <a:rPr lang="el-GR" sz="2000" dirty="0" err="1">
                <a:highlight>
                  <a:srgbClr val="FFFF00"/>
                </a:highlight>
              </a:rPr>
              <a:t>κοινωνικο</a:t>
            </a:r>
            <a:r>
              <a:rPr lang="el-GR" sz="2000" dirty="0">
                <a:highlight>
                  <a:srgbClr val="FFFF00"/>
                </a:highlight>
              </a:rPr>
              <a:t>-πολιτισμικό πλαίσιο* των ερευνών!</a:t>
            </a:r>
          </a:p>
          <a:p>
            <a:pPr lvl="1"/>
            <a:r>
              <a:rPr lang="el-GR" sz="2000" dirty="0"/>
              <a:t>Περισσότερο προειδοποιητικά σημάδια παρά απόλυτες αντενδείξεις!</a:t>
            </a:r>
          </a:p>
          <a:p>
            <a:pPr lvl="1"/>
            <a:endParaRPr lang="el-GR" sz="2000" dirty="0"/>
          </a:p>
          <a:p>
            <a:pPr marL="548640" lvl="2" indent="0">
              <a:buNone/>
            </a:pPr>
            <a:r>
              <a:rPr lang="el-GR" sz="2000" b="1" dirty="0"/>
              <a:t>*Οδήγησε σε τροποποίηση της ομαδικής θεραπευτικής εμπειρίας.</a:t>
            </a:r>
          </a:p>
        </p:txBody>
      </p:sp>
      <p:sp>
        <p:nvSpPr>
          <p:cNvPr id="4" name="Θέση αριθμού διαφάνειας 3">
            <a:extLst>
              <a:ext uri="{FF2B5EF4-FFF2-40B4-BE49-F238E27FC236}">
                <a16:creationId xmlns:a16="http://schemas.microsoft.com/office/drawing/2014/main" id="{0AACDE57-293C-1D87-3CAE-7E8A2BA07297}"/>
              </a:ext>
            </a:extLst>
          </p:cNvPr>
          <p:cNvSpPr>
            <a:spLocks noGrp="1"/>
          </p:cNvSpPr>
          <p:nvPr>
            <p:ph type="sldNum" sz="quarter" idx="12"/>
          </p:nvPr>
        </p:nvSpPr>
        <p:spPr>
          <a:xfrm>
            <a:off x="11066609" y="6307672"/>
            <a:ext cx="822960" cy="274320"/>
          </a:xfrm>
        </p:spPr>
        <p:txBody>
          <a:bodyPr>
            <a:normAutofit/>
          </a:bodyPr>
          <a:lstStyle/>
          <a:p>
            <a:pPr>
              <a:spcAft>
                <a:spcPts val="600"/>
              </a:spcAft>
            </a:pPr>
            <a:fld id="{29A67EF4-6AD0-4895-A677-9D84EEBBB660}" type="slidenum">
              <a:rPr lang="el-GR" smtClean="0"/>
              <a:pPr>
                <a:spcAft>
                  <a:spcPts val="600"/>
                </a:spcAft>
              </a:pPr>
              <a:t>11</a:t>
            </a:fld>
            <a:endParaRPr lang="el-GR"/>
          </a:p>
        </p:txBody>
      </p:sp>
    </p:spTree>
    <p:extLst>
      <p:ext uri="{BB962C8B-B14F-4D97-AF65-F5344CB8AC3E}">
        <p14:creationId xmlns:p14="http://schemas.microsoft.com/office/powerpoint/2010/main" val="1436231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EA06EA-3729-0704-18AA-9A4C6161DD93}"/>
              </a:ext>
            </a:extLst>
          </p:cNvPr>
          <p:cNvSpPr>
            <a:spLocks noGrp="1"/>
          </p:cNvSpPr>
          <p:nvPr>
            <p:ph type="title"/>
          </p:nvPr>
        </p:nvSpPr>
        <p:spPr>
          <a:xfrm>
            <a:off x="1021655" y="387433"/>
            <a:ext cx="10058400" cy="893243"/>
          </a:xfrm>
        </p:spPr>
        <p:txBody>
          <a:bodyPr>
            <a:normAutofit fontScale="90000"/>
          </a:bodyPr>
          <a:lstStyle/>
          <a:p>
            <a:r>
              <a:rPr lang="el-GR" sz="4000" dirty="0"/>
              <a:t>Κριτήρια επιλογής μελών σε μια ομάδα (Ι</a:t>
            </a:r>
            <a:r>
              <a:rPr lang="en-US" sz="4000" dirty="0"/>
              <a:t>V</a:t>
            </a:r>
            <a:r>
              <a:rPr lang="el-GR" sz="4000" dirty="0"/>
              <a:t>)</a:t>
            </a:r>
            <a:br>
              <a:rPr lang="en-US" sz="4000" dirty="0"/>
            </a:br>
            <a:r>
              <a:rPr lang="en-US" sz="4000" dirty="0"/>
              <a:t>9 </a:t>
            </a:r>
            <a:r>
              <a:rPr lang="el-GR" sz="4000" dirty="0"/>
              <a:t>βασικοί </a:t>
            </a:r>
            <a:r>
              <a:rPr lang="el-GR" sz="4000" dirty="0">
                <a:solidFill>
                  <a:srgbClr val="FF0000"/>
                </a:solidFill>
              </a:rPr>
              <a:t>λόγοι αποχώρησης </a:t>
            </a:r>
          </a:p>
        </p:txBody>
      </p:sp>
      <p:sp>
        <p:nvSpPr>
          <p:cNvPr id="3" name="Θέση περιεχομένου 2">
            <a:extLst>
              <a:ext uri="{FF2B5EF4-FFF2-40B4-BE49-F238E27FC236}">
                <a16:creationId xmlns:a16="http://schemas.microsoft.com/office/drawing/2014/main" id="{4A0E76AC-3FB0-3B10-B5EA-951A227AB5FA}"/>
              </a:ext>
            </a:extLst>
          </p:cNvPr>
          <p:cNvSpPr>
            <a:spLocks noGrp="1"/>
          </p:cNvSpPr>
          <p:nvPr>
            <p:ph idx="1"/>
          </p:nvPr>
        </p:nvSpPr>
        <p:spPr>
          <a:xfrm>
            <a:off x="1021655" y="1577040"/>
            <a:ext cx="10491926" cy="5280960"/>
          </a:xfrm>
        </p:spPr>
        <p:txBody>
          <a:bodyPr>
            <a:normAutofit fontScale="85000" lnSpcReduction="10000"/>
          </a:bodyPr>
          <a:lstStyle/>
          <a:p>
            <a:r>
              <a:rPr lang="el-GR" sz="2400" dirty="0"/>
              <a:t>Εξωτερικοί παράγοντες (ωράριο, απόσταση, εργασία, υγεία, εξωγενές στρες, κ.λπ.)</a:t>
            </a:r>
          </a:p>
          <a:p>
            <a:r>
              <a:rPr lang="el-GR" sz="2400" dirty="0"/>
              <a:t>Απόκλιση </a:t>
            </a:r>
            <a:r>
              <a:rPr lang="el-GR" sz="2400" b="1" dirty="0"/>
              <a:t>σημαντική </a:t>
            </a:r>
            <a:r>
              <a:rPr lang="el-GR" sz="2400" dirty="0"/>
              <a:t>από την ομάδα </a:t>
            </a:r>
            <a:r>
              <a:rPr lang="el-GR" sz="2400" b="1" dirty="0"/>
              <a:t>σε τομείς κρίσιμους για τη συμμετοχή στην ομάδα </a:t>
            </a:r>
            <a:r>
              <a:rPr lang="el-GR" sz="2400" dirty="0"/>
              <a:t>που τα μέλη και ο θεραπευτής νιώθουν ότι εμποδίζεται η πρόοδος (πολύ ήσυχοι, πολύ θορυβώδεις, κ.λπ.). Αποκλίνοντα μέλη λόγω διαπροσωπικής τους συμπεριφοράς και όχι λόγω τρόπου ζωής ή ιστορικού τους. </a:t>
            </a:r>
          </a:p>
          <a:p>
            <a:r>
              <a:rPr lang="el-GR" sz="2400" dirty="0"/>
              <a:t>Προβλήματα εγγύτητας</a:t>
            </a:r>
          </a:p>
          <a:p>
            <a:r>
              <a:rPr lang="el-GR" sz="2400" dirty="0"/>
              <a:t>Φόβος συγκινησιακής μετάδοσης</a:t>
            </a:r>
          </a:p>
          <a:p>
            <a:r>
              <a:rPr lang="el-GR" sz="2400" dirty="0"/>
              <a:t>Ανικανότητα να μοιραστούν τον θεραπευτή</a:t>
            </a:r>
          </a:p>
          <a:p>
            <a:r>
              <a:rPr lang="el-GR" sz="2400" dirty="0"/>
              <a:t>Επιπλοκές λόγω παράλληλης ομαδικής και ατομικής θεραπείας</a:t>
            </a:r>
          </a:p>
          <a:p>
            <a:r>
              <a:rPr lang="el-GR" sz="2400" dirty="0"/>
              <a:t>Συμπεριφορά «προβοκάτορα» στα αρχικά στάδια</a:t>
            </a:r>
          </a:p>
          <a:p>
            <a:r>
              <a:rPr lang="el-GR" sz="2400" dirty="0"/>
              <a:t>Ανεπαρκής προετοιμασία για τη θεραπεία</a:t>
            </a:r>
          </a:p>
          <a:p>
            <a:r>
              <a:rPr lang="el-GR" sz="2400" dirty="0"/>
              <a:t>Επιπλοκές που προέκυψαν από το σχηματισμό υποομάδων</a:t>
            </a:r>
          </a:p>
          <a:p>
            <a:endParaRPr lang="el-GR" sz="2400" b="1" dirty="0"/>
          </a:p>
          <a:p>
            <a:pPr marL="0" indent="0">
              <a:buNone/>
            </a:pPr>
            <a:endParaRPr lang="el-GR" sz="2400" b="1" i="1" dirty="0"/>
          </a:p>
          <a:p>
            <a:pPr marL="274320" lvl="1" indent="0">
              <a:buNone/>
            </a:pPr>
            <a:r>
              <a:rPr lang="en-US" sz="2400" dirty="0"/>
              <a:t> </a:t>
            </a:r>
            <a:endParaRPr lang="el-GR" sz="2400" b="1" dirty="0"/>
          </a:p>
        </p:txBody>
      </p:sp>
      <p:sp>
        <p:nvSpPr>
          <p:cNvPr id="4" name="Θέση αριθμού διαφάνειας 3">
            <a:extLst>
              <a:ext uri="{FF2B5EF4-FFF2-40B4-BE49-F238E27FC236}">
                <a16:creationId xmlns:a16="http://schemas.microsoft.com/office/drawing/2014/main" id="{0AACDE57-293C-1D87-3CAE-7E8A2BA07297}"/>
              </a:ext>
            </a:extLst>
          </p:cNvPr>
          <p:cNvSpPr>
            <a:spLocks noGrp="1"/>
          </p:cNvSpPr>
          <p:nvPr>
            <p:ph type="sldNum" sz="quarter" idx="12"/>
          </p:nvPr>
        </p:nvSpPr>
        <p:spPr/>
        <p:txBody>
          <a:bodyPr/>
          <a:lstStyle/>
          <a:p>
            <a:fld id="{29A67EF4-6AD0-4895-A677-9D84EEBBB660}" type="slidenum">
              <a:rPr lang="el-GR" smtClean="0"/>
              <a:t>12</a:t>
            </a:fld>
            <a:endParaRPr lang="el-GR"/>
          </a:p>
        </p:txBody>
      </p:sp>
    </p:spTree>
    <p:extLst>
      <p:ext uri="{BB962C8B-B14F-4D97-AF65-F5344CB8AC3E}">
        <p14:creationId xmlns:p14="http://schemas.microsoft.com/office/powerpoint/2010/main" val="257314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EA06EA-3729-0704-18AA-9A4C6161DD93}"/>
              </a:ext>
            </a:extLst>
          </p:cNvPr>
          <p:cNvSpPr>
            <a:spLocks noGrp="1"/>
          </p:cNvSpPr>
          <p:nvPr>
            <p:ph type="title"/>
          </p:nvPr>
        </p:nvSpPr>
        <p:spPr>
          <a:xfrm>
            <a:off x="1066800" y="683797"/>
            <a:ext cx="10058400" cy="893243"/>
          </a:xfrm>
        </p:spPr>
        <p:txBody>
          <a:bodyPr>
            <a:normAutofit fontScale="90000"/>
          </a:bodyPr>
          <a:lstStyle/>
          <a:p>
            <a:r>
              <a:rPr lang="el-GR" sz="4000" dirty="0"/>
              <a:t>Κριτήρια </a:t>
            </a:r>
            <a:r>
              <a:rPr lang="el-GR" sz="4000" dirty="0">
                <a:solidFill>
                  <a:srgbClr val="FF0000"/>
                </a:solidFill>
              </a:rPr>
              <a:t>επιλογής</a:t>
            </a:r>
            <a:r>
              <a:rPr lang="el-GR" sz="4000" dirty="0"/>
              <a:t> μελών σε μια ομάδα (</a:t>
            </a:r>
            <a:r>
              <a:rPr lang="en-US" sz="4000" dirty="0"/>
              <a:t>V</a:t>
            </a:r>
            <a:r>
              <a:rPr lang="el-GR" sz="4000" dirty="0"/>
              <a:t>)</a:t>
            </a:r>
            <a:br>
              <a:rPr lang="en-US" sz="4000" dirty="0"/>
            </a:br>
            <a:r>
              <a:rPr lang="el-GR" sz="4000" dirty="0"/>
              <a:t> </a:t>
            </a:r>
          </a:p>
        </p:txBody>
      </p:sp>
      <p:sp>
        <p:nvSpPr>
          <p:cNvPr id="3" name="Θέση περιεχομένου 2">
            <a:extLst>
              <a:ext uri="{FF2B5EF4-FFF2-40B4-BE49-F238E27FC236}">
                <a16:creationId xmlns:a16="http://schemas.microsoft.com/office/drawing/2014/main" id="{4A0E76AC-3FB0-3B10-B5EA-951A227AB5FA}"/>
              </a:ext>
            </a:extLst>
          </p:cNvPr>
          <p:cNvSpPr>
            <a:spLocks noGrp="1"/>
          </p:cNvSpPr>
          <p:nvPr>
            <p:ph idx="1"/>
          </p:nvPr>
        </p:nvSpPr>
        <p:spPr>
          <a:xfrm>
            <a:off x="1021655" y="1577040"/>
            <a:ext cx="10491926" cy="5280960"/>
          </a:xfrm>
        </p:spPr>
        <p:txBody>
          <a:bodyPr>
            <a:normAutofit/>
          </a:bodyPr>
          <a:lstStyle/>
          <a:p>
            <a:r>
              <a:rPr lang="el-GR" sz="2400" dirty="0"/>
              <a:t>Κανένας παράγοντας προγνωστικός – μόνο ένδειξη</a:t>
            </a:r>
          </a:p>
          <a:p>
            <a:r>
              <a:rPr lang="el-GR" sz="2400" dirty="0"/>
              <a:t>Δύο μόνο και προγνωστικοί:</a:t>
            </a:r>
          </a:p>
          <a:p>
            <a:pPr lvl="1">
              <a:buFont typeface="Wingdings" panose="05000000000000000000" pitchFamily="2" charset="2"/>
              <a:buChar char="ü"/>
            </a:pPr>
            <a:r>
              <a:rPr lang="el-GR" sz="2200" dirty="0"/>
              <a:t>Η έλξη για την ομάδα</a:t>
            </a:r>
          </a:p>
          <a:p>
            <a:pPr lvl="1">
              <a:buFont typeface="Wingdings" panose="05000000000000000000" pitchFamily="2" charset="2"/>
              <a:buChar char="ü"/>
            </a:pPr>
            <a:r>
              <a:rPr lang="el-GR" sz="2200" dirty="0"/>
              <a:t>Και η δημοτικότητα του μέλους μέσα σε αυτήν</a:t>
            </a:r>
          </a:p>
          <a:p>
            <a:r>
              <a:rPr lang="el-GR" sz="2400" dirty="0"/>
              <a:t>Αδρά τα κριτήρια επιλογής! </a:t>
            </a:r>
          </a:p>
          <a:p>
            <a:endParaRPr lang="el-GR" sz="2400" b="1" dirty="0"/>
          </a:p>
          <a:p>
            <a:pPr marL="0" indent="0">
              <a:buNone/>
            </a:pPr>
            <a:endParaRPr lang="el-GR" sz="2400" b="1" i="1" dirty="0"/>
          </a:p>
          <a:p>
            <a:pPr marL="274320" lvl="1" indent="0">
              <a:buNone/>
            </a:pPr>
            <a:r>
              <a:rPr lang="en-US" sz="2400" dirty="0"/>
              <a:t> </a:t>
            </a:r>
            <a:endParaRPr lang="el-GR" sz="2400" b="1" dirty="0"/>
          </a:p>
        </p:txBody>
      </p:sp>
      <p:sp>
        <p:nvSpPr>
          <p:cNvPr id="4" name="Θέση αριθμού διαφάνειας 3">
            <a:extLst>
              <a:ext uri="{FF2B5EF4-FFF2-40B4-BE49-F238E27FC236}">
                <a16:creationId xmlns:a16="http://schemas.microsoft.com/office/drawing/2014/main" id="{0AACDE57-293C-1D87-3CAE-7E8A2BA07297}"/>
              </a:ext>
            </a:extLst>
          </p:cNvPr>
          <p:cNvSpPr>
            <a:spLocks noGrp="1"/>
          </p:cNvSpPr>
          <p:nvPr>
            <p:ph type="sldNum" sz="quarter" idx="12"/>
          </p:nvPr>
        </p:nvSpPr>
        <p:spPr/>
        <p:txBody>
          <a:bodyPr/>
          <a:lstStyle/>
          <a:p>
            <a:fld id="{29A67EF4-6AD0-4895-A677-9D84EEBBB660}" type="slidenum">
              <a:rPr lang="el-GR" smtClean="0"/>
              <a:t>13</a:t>
            </a:fld>
            <a:endParaRPr lang="el-GR"/>
          </a:p>
        </p:txBody>
      </p:sp>
    </p:spTree>
    <p:extLst>
      <p:ext uri="{BB962C8B-B14F-4D97-AF65-F5344CB8AC3E}">
        <p14:creationId xmlns:p14="http://schemas.microsoft.com/office/powerpoint/2010/main" val="2712109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AAC58F-0BBB-304F-01C6-F516FB5AA48E}"/>
              </a:ext>
            </a:extLst>
          </p:cNvPr>
          <p:cNvSpPr>
            <a:spLocks noGrp="1"/>
          </p:cNvSpPr>
          <p:nvPr>
            <p:ph type="title"/>
          </p:nvPr>
        </p:nvSpPr>
        <p:spPr>
          <a:xfrm>
            <a:off x="737586" y="428278"/>
            <a:ext cx="10058400" cy="422725"/>
          </a:xfrm>
        </p:spPr>
        <p:txBody>
          <a:bodyPr>
            <a:normAutofit fontScale="90000"/>
          </a:bodyPr>
          <a:lstStyle/>
          <a:p>
            <a:r>
              <a:rPr lang="el-GR" sz="4000" dirty="0"/>
              <a:t>1</a:t>
            </a:r>
            <a:r>
              <a:rPr lang="el-GR" sz="4000" baseline="30000" dirty="0"/>
              <a:t>η</a:t>
            </a:r>
            <a:r>
              <a:rPr lang="el-GR" sz="4000" dirty="0"/>
              <a:t> συνέντευξη (Ι)  </a:t>
            </a:r>
          </a:p>
        </p:txBody>
      </p:sp>
      <p:sp>
        <p:nvSpPr>
          <p:cNvPr id="3" name="Θέση περιεχομένου 2">
            <a:extLst>
              <a:ext uri="{FF2B5EF4-FFF2-40B4-BE49-F238E27FC236}">
                <a16:creationId xmlns:a16="http://schemas.microsoft.com/office/drawing/2014/main" id="{AA3C1E61-A14D-2E5B-5002-5445679E8D42}"/>
              </a:ext>
            </a:extLst>
          </p:cNvPr>
          <p:cNvSpPr>
            <a:spLocks noGrp="1"/>
          </p:cNvSpPr>
          <p:nvPr>
            <p:ph idx="1"/>
          </p:nvPr>
        </p:nvSpPr>
        <p:spPr>
          <a:xfrm>
            <a:off x="559293" y="985422"/>
            <a:ext cx="11252282" cy="5619564"/>
          </a:xfrm>
        </p:spPr>
        <p:txBody>
          <a:bodyPr>
            <a:noAutofit/>
          </a:bodyPr>
          <a:lstStyle/>
          <a:p>
            <a:r>
              <a:rPr lang="el-GR" sz="2000" b="1" dirty="0">
                <a:solidFill>
                  <a:srgbClr val="000000"/>
                </a:solidFill>
                <a:effectLst/>
                <a:ea typeface="Calibri" panose="020F0502020204030204" pitchFamily="34" charset="0"/>
                <a:cs typeface="Times New Roman" panose="02020603050405020304" pitchFamily="18" charset="0"/>
              </a:rPr>
              <a:t>Το πλαίσιο </a:t>
            </a:r>
            <a:r>
              <a:rPr lang="el-GR" sz="2000" dirty="0">
                <a:solidFill>
                  <a:srgbClr val="000000"/>
                </a:solidFill>
                <a:effectLst/>
                <a:ea typeface="Calibri" panose="020F0502020204030204" pitchFamily="34" charset="0"/>
                <a:cs typeface="Times New Roman" panose="02020603050405020304" pitchFamily="18" charset="0"/>
              </a:rPr>
              <a:t>(setting)  - εννοούμε το </a:t>
            </a:r>
            <a:r>
              <a:rPr lang="el-GR" sz="2000" b="1" dirty="0">
                <a:solidFill>
                  <a:srgbClr val="000000"/>
                </a:solidFill>
                <a:effectLst/>
                <a:ea typeface="Calibri" panose="020F0502020204030204" pitchFamily="34" charset="0"/>
                <a:cs typeface="Times New Roman" panose="02020603050405020304" pitchFamily="18" charset="0"/>
              </a:rPr>
              <a:t>χώρο και το χρόνο </a:t>
            </a:r>
            <a:r>
              <a:rPr lang="el-GR" sz="2000" dirty="0">
                <a:solidFill>
                  <a:srgbClr val="000000"/>
                </a:solidFill>
                <a:effectLst/>
                <a:ea typeface="Calibri" panose="020F0502020204030204" pitchFamily="34" charset="0"/>
                <a:cs typeface="Times New Roman" panose="02020603050405020304" pitchFamily="18" charset="0"/>
              </a:rPr>
              <a:t>διεξαγωγής μιας συνέντευξης – στοιχεία  που λειτουργούν μακροπρόθεσμα υπέρ του θεραπευόμενου. </a:t>
            </a:r>
            <a:endParaRPr lang="el-GR" sz="2000" dirty="0">
              <a:solidFill>
                <a:srgbClr val="000000"/>
              </a:solidFill>
              <a:ea typeface="Calibri" panose="020F0502020204030204" pitchFamily="34" charset="0"/>
              <a:cs typeface="Times New Roman" panose="02020603050405020304" pitchFamily="18" charset="0"/>
            </a:endParaRPr>
          </a:p>
          <a:p>
            <a:pPr lvl="1">
              <a:buFont typeface="Wingdings" panose="05000000000000000000" pitchFamily="2" charset="2"/>
              <a:buChar char="ü"/>
            </a:pPr>
            <a:r>
              <a:rPr lang="el-GR" sz="2000" dirty="0">
                <a:solidFill>
                  <a:srgbClr val="000000"/>
                </a:solidFill>
                <a:effectLst/>
                <a:ea typeface="Calibri" panose="020F0502020204030204" pitchFamily="34" charset="0"/>
                <a:cs typeface="Times New Roman" panose="02020603050405020304" pitchFamily="18" charset="0"/>
              </a:rPr>
              <a:t>Ο </a:t>
            </a:r>
            <a:r>
              <a:rPr lang="el-GR" sz="2000" b="1" dirty="0">
                <a:solidFill>
                  <a:srgbClr val="000000"/>
                </a:solidFill>
                <a:effectLst/>
                <a:ea typeface="Calibri" panose="020F0502020204030204" pitchFamily="34" charset="0"/>
                <a:cs typeface="Times New Roman" panose="02020603050405020304" pitchFamily="18" charset="0"/>
              </a:rPr>
              <a:t>χώρος</a:t>
            </a:r>
            <a:r>
              <a:rPr lang="el-GR" sz="2000" dirty="0">
                <a:solidFill>
                  <a:srgbClr val="000000"/>
                </a:solidFill>
                <a:effectLst/>
                <a:ea typeface="Calibri" panose="020F0502020204030204" pitchFamily="34" charset="0"/>
                <a:cs typeface="Times New Roman" panose="02020603050405020304" pitchFamily="18" charset="0"/>
              </a:rPr>
              <a:t> είναι αναγκαίο να είναι ήσυχος, να είναι οικείος, να μας εκφράζει κατά το δυνατόν. </a:t>
            </a:r>
          </a:p>
          <a:p>
            <a:pPr marL="548640" lvl="2" indent="0">
              <a:buNone/>
            </a:pPr>
            <a:r>
              <a:rPr lang="el-GR" sz="1600" dirty="0">
                <a:solidFill>
                  <a:srgbClr val="000000"/>
                </a:solidFill>
                <a:ea typeface="Calibri" panose="020F0502020204030204" pitchFamily="34" charset="0"/>
                <a:cs typeface="Times New Roman" panose="02020603050405020304" pitchFamily="18" charset="0"/>
              </a:rPr>
              <a:t>Ν</a:t>
            </a:r>
            <a:r>
              <a:rPr lang="el-GR" sz="1600" dirty="0">
                <a:solidFill>
                  <a:srgbClr val="000000"/>
                </a:solidFill>
                <a:effectLst/>
                <a:ea typeface="Calibri" panose="020F0502020204030204" pitchFamily="34" charset="0"/>
                <a:cs typeface="Times New Roman" panose="02020603050405020304" pitchFamily="18" charset="0"/>
              </a:rPr>
              <a:t>α είναι απλός, χωρίς πολλά ερεθίσματα που θα διασπούν την προσοχή του </a:t>
            </a:r>
            <a:r>
              <a:rPr lang="el-GR" sz="1600" dirty="0" err="1">
                <a:solidFill>
                  <a:srgbClr val="000000"/>
                </a:solidFill>
                <a:effectLst/>
                <a:ea typeface="Calibri" panose="020F0502020204030204" pitchFamily="34" charset="0"/>
                <a:cs typeface="Times New Roman" panose="02020603050405020304" pitchFamily="18" charset="0"/>
              </a:rPr>
              <a:t>θεραπευόμενου</a:t>
            </a:r>
            <a:r>
              <a:rPr lang="el-GR" sz="1600" dirty="0">
                <a:solidFill>
                  <a:srgbClr val="000000"/>
                </a:solidFill>
                <a:effectLst/>
                <a:ea typeface="Calibri" panose="020F0502020204030204" pitchFamily="34" charset="0"/>
                <a:cs typeface="Times New Roman" panose="02020603050405020304" pitchFamily="18" charset="0"/>
              </a:rPr>
              <a:t>, και κατάλληλα φωτισμένος, όχι δηλαδή έντονα και κουραστικά φώτα, ούτε </a:t>
            </a:r>
            <a:r>
              <a:rPr lang="el-GR" sz="1600" dirty="0">
                <a:solidFill>
                  <a:srgbClr val="000000"/>
                </a:solidFill>
                <a:ea typeface="Calibri" panose="020F0502020204030204" pitchFamily="34" charset="0"/>
                <a:cs typeface="Times New Roman" panose="02020603050405020304" pitchFamily="18" charset="0"/>
              </a:rPr>
              <a:t>φυσικά υπερβολικός </a:t>
            </a:r>
            <a:r>
              <a:rPr lang="el-GR" sz="1600" dirty="0">
                <a:solidFill>
                  <a:srgbClr val="000000"/>
                </a:solidFill>
                <a:effectLst/>
                <a:ea typeface="Calibri" panose="020F0502020204030204" pitchFamily="34" charset="0"/>
                <a:cs typeface="Times New Roman" panose="02020603050405020304" pitchFamily="18" charset="0"/>
              </a:rPr>
              <a:t>χαμηλός φωτισμός που να χαλαρώνει το άτομο υπέρ του δέοντος. </a:t>
            </a:r>
          </a:p>
          <a:p>
            <a:pPr lvl="2">
              <a:buFont typeface="Wingdings" panose="05000000000000000000" pitchFamily="2" charset="2"/>
              <a:buChar char="§"/>
            </a:pPr>
            <a:r>
              <a:rPr lang="el-GR" sz="1600" dirty="0">
                <a:solidFill>
                  <a:srgbClr val="000000"/>
                </a:solidFill>
                <a:ea typeface="Calibri" panose="020F0502020204030204" pitchFamily="34" charset="0"/>
                <a:cs typeface="Times New Roman" panose="02020603050405020304" pitchFamily="18" charset="0"/>
              </a:rPr>
              <a:t>Σε </a:t>
            </a:r>
            <a:r>
              <a:rPr lang="el-GR" sz="1600" dirty="0">
                <a:solidFill>
                  <a:srgbClr val="000000"/>
                </a:solidFill>
                <a:effectLst/>
                <a:ea typeface="Calibri" panose="020F0502020204030204" pitchFamily="34" charset="0"/>
                <a:cs typeface="Times New Roman" panose="02020603050405020304" pitchFamily="18" charset="0"/>
              </a:rPr>
              <a:t>έναν δημόσιο φορέα (νοσοκομείο, Κέντρο </a:t>
            </a:r>
            <a:r>
              <a:rPr lang="el-GR" sz="1600" dirty="0" err="1">
                <a:solidFill>
                  <a:srgbClr val="000000"/>
                </a:solidFill>
                <a:effectLst/>
                <a:ea typeface="Calibri" panose="020F0502020204030204" pitchFamily="34" charset="0"/>
                <a:cs typeface="Times New Roman" panose="02020603050405020304" pitchFamily="18" charset="0"/>
              </a:rPr>
              <a:t>Κοινοιτική</a:t>
            </a:r>
            <a:r>
              <a:rPr lang="el-GR" sz="1600" dirty="0" err="1">
                <a:solidFill>
                  <a:srgbClr val="000000"/>
                </a:solidFill>
                <a:ea typeface="Calibri" panose="020F0502020204030204" pitchFamily="34" charset="0"/>
                <a:cs typeface="Times New Roman" panose="02020603050405020304" pitchFamily="18" charset="0"/>
              </a:rPr>
              <a:t>ς</a:t>
            </a:r>
            <a:r>
              <a:rPr lang="el-GR" sz="1600" dirty="0">
                <a:solidFill>
                  <a:srgbClr val="000000"/>
                </a:solidFill>
                <a:ea typeface="Calibri" panose="020F0502020204030204" pitchFamily="34" charset="0"/>
                <a:cs typeface="Times New Roman" panose="02020603050405020304" pitchFamily="18" charset="0"/>
              </a:rPr>
              <a:t> </a:t>
            </a:r>
            <a:r>
              <a:rPr lang="el-GR" sz="1600" dirty="0">
                <a:solidFill>
                  <a:srgbClr val="000000"/>
                </a:solidFill>
                <a:effectLst/>
                <a:ea typeface="Calibri" panose="020F0502020204030204" pitchFamily="34" charset="0"/>
                <a:cs typeface="Times New Roman" panose="02020603050405020304" pitchFamily="18" charset="0"/>
              </a:rPr>
              <a:t>Ψυχικής Υγιεινής), να υπάρχει κάτι δικό μας/ κάτι που να δίνει ταυτότητα και χρώμα στο χώρο.  </a:t>
            </a:r>
            <a:endParaRPr lang="el-GR" sz="1600" dirty="0">
              <a:solidFill>
                <a:srgbClr val="000000"/>
              </a:solidFill>
              <a:ea typeface="Calibri" panose="020F0502020204030204" pitchFamily="34" charset="0"/>
              <a:cs typeface="Times New Roman" panose="02020603050405020304" pitchFamily="18" charset="0"/>
            </a:endParaRPr>
          </a:p>
          <a:p>
            <a:pPr lvl="1">
              <a:buFont typeface="Wingdings" panose="05000000000000000000" pitchFamily="2" charset="2"/>
              <a:buChar char="ü"/>
            </a:pPr>
            <a:r>
              <a:rPr lang="el-GR" sz="2000" dirty="0">
                <a:solidFill>
                  <a:srgbClr val="000000"/>
                </a:solidFill>
                <a:effectLst/>
                <a:ea typeface="Calibri" panose="020F0502020204030204" pitchFamily="34" charset="0"/>
                <a:cs typeface="Times New Roman" panose="02020603050405020304" pitchFamily="18" charset="0"/>
              </a:rPr>
              <a:t>Ο </a:t>
            </a:r>
            <a:r>
              <a:rPr lang="el-GR" sz="2000" b="1" dirty="0">
                <a:solidFill>
                  <a:srgbClr val="000000"/>
                </a:solidFill>
                <a:effectLst/>
                <a:ea typeface="Calibri" panose="020F0502020204030204" pitchFamily="34" charset="0"/>
                <a:cs typeface="Times New Roman" panose="02020603050405020304" pitchFamily="18" charset="0"/>
              </a:rPr>
              <a:t>χρόνος</a:t>
            </a:r>
            <a:r>
              <a:rPr lang="el-GR" sz="2000" dirty="0">
                <a:solidFill>
                  <a:srgbClr val="000000"/>
                </a:solidFill>
                <a:effectLst/>
                <a:ea typeface="Calibri" panose="020F0502020204030204" pitchFamily="34" charset="0"/>
                <a:cs typeface="Times New Roman" panose="02020603050405020304" pitchFamily="18" charset="0"/>
              </a:rPr>
              <a:t> διεξαγωγής της συνέντευξης κυμαίνεται στα 45΄-50</a:t>
            </a:r>
            <a:r>
              <a:rPr lang="el-GR" sz="2000" dirty="0">
                <a:solidFill>
                  <a:srgbClr val="000000"/>
                </a:solidFill>
                <a:ea typeface="Calibri" panose="020F0502020204030204" pitchFamily="34" charset="0"/>
                <a:cs typeface="Times New Roman" panose="02020603050405020304" pitchFamily="18" charset="0"/>
              </a:rPr>
              <a:t>΄</a:t>
            </a:r>
            <a:r>
              <a:rPr lang="el-GR" sz="2000" dirty="0">
                <a:solidFill>
                  <a:srgbClr val="000000"/>
                </a:solidFill>
                <a:effectLst/>
                <a:ea typeface="Calibri" panose="020F0502020204030204" pitchFamily="34" charset="0"/>
                <a:cs typeface="Times New Roman" panose="02020603050405020304" pitchFamily="18" charset="0"/>
              </a:rPr>
              <a:t>.</a:t>
            </a:r>
          </a:p>
          <a:p>
            <a:pPr lvl="2">
              <a:buFont typeface="Wingdings" panose="05000000000000000000" pitchFamily="2" charset="2"/>
              <a:buChar char="§"/>
            </a:pPr>
            <a:r>
              <a:rPr lang="el-GR" sz="1800" dirty="0">
                <a:solidFill>
                  <a:srgbClr val="000000"/>
                </a:solidFill>
                <a:ea typeface="Calibri" panose="020F0502020204030204" pitchFamily="34" charset="0"/>
                <a:cs typeface="Times New Roman" panose="02020603050405020304" pitchFamily="18" charset="0"/>
              </a:rPr>
              <a:t>Σημειώσεις? Αρκεί να μην τον «χάνεις».</a:t>
            </a:r>
          </a:p>
          <a:p>
            <a:pPr lvl="2">
              <a:buFont typeface="Wingdings" panose="05000000000000000000" pitchFamily="2" charset="2"/>
              <a:buChar char="§"/>
            </a:pPr>
            <a:r>
              <a:rPr lang="el-GR" sz="1800" dirty="0">
                <a:solidFill>
                  <a:srgbClr val="000000"/>
                </a:solidFill>
                <a:ea typeface="Calibri" panose="020F0502020204030204" pitchFamily="34" charset="0"/>
                <a:cs typeface="Times New Roman" panose="02020603050405020304" pitchFamily="18" charset="0"/>
              </a:rPr>
              <a:t>Κενό </a:t>
            </a:r>
            <a:r>
              <a:rPr lang="el-GR" sz="1800" dirty="0">
                <a:solidFill>
                  <a:srgbClr val="000000"/>
                </a:solidFill>
                <a:effectLst/>
                <a:ea typeface="Calibri" panose="020F0502020204030204" pitchFamily="34" charset="0"/>
                <a:cs typeface="Times New Roman" panose="02020603050405020304" pitchFamily="18" charset="0"/>
              </a:rPr>
              <a:t>5΄-10΄πριν κάποιο άλλο περιστατικό – καταγραφή και ξεκούραση!</a:t>
            </a:r>
          </a:p>
          <a:p>
            <a:pPr lvl="1">
              <a:buFont typeface="Wingdings" panose="05000000000000000000" pitchFamily="2" charset="2"/>
              <a:buChar char="ü"/>
            </a:pPr>
            <a:r>
              <a:rPr lang="el-GR" sz="2000" dirty="0" err="1">
                <a:solidFill>
                  <a:srgbClr val="000000"/>
                </a:solidFill>
                <a:ea typeface="Calibri" panose="020F0502020204030204" pitchFamily="34" charset="0"/>
                <a:cs typeface="Times New Roman" panose="02020603050405020304" pitchFamily="18" charset="0"/>
              </a:rPr>
              <a:t>Ιδιωτικότητα</a:t>
            </a:r>
            <a:r>
              <a:rPr lang="el-GR" sz="2000" dirty="0">
                <a:solidFill>
                  <a:srgbClr val="000000"/>
                </a:solidFill>
                <a:ea typeface="Calibri" panose="020F0502020204030204" pitchFamily="34" charset="0"/>
                <a:cs typeface="Times New Roman" panose="02020603050405020304" pitchFamily="18" charset="0"/>
              </a:rPr>
              <a:t>. Μόνοι! Χωρίς άλλες παρεμβολές. Για </a:t>
            </a:r>
            <a:r>
              <a:rPr lang="el-GR" sz="2000" dirty="0">
                <a:solidFill>
                  <a:srgbClr val="000000"/>
                </a:solidFill>
                <a:effectLst/>
                <a:ea typeface="Calibri" panose="020F0502020204030204" pitchFamily="34" charset="0"/>
                <a:cs typeface="Times New Roman" panose="02020603050405020304" pitchFamily="18" charset="0"/>
              </a:rPr>
              <a:t>να δημιουργηθεί μια σχέση εμπιστοσύνης που θα επιτρέψει την επικοινωνία χωρίς κάποιον τρίτο στο δωμάτιο.</a:t>
            </a:r>
          </a:p>
          <a:p>
            <a:pPr>
              <a:buFont typeface="Courier New" panose="02070309020205020404" pitchFamily="49" charset="0"/>
              <a:buChar char="o"/>
            </a:pPr>
            <a:r>
              <a:rPr lang="el-GR" sz="2000" b="1" dirty="0">
                <a:solidFill>
                  <a:srgbClr val="000000"/>
                </a:solidFill>
                <a:ea typeface="Calibri" panose="020F0502020204030204" pitchFamily="34" charset="0"/>
                <a:cs typeface="Times New Roman" panose="02020603050405020304" pitchFamily="18" charset="0"/>
              </a:rPr>
              <a:t>Μη π</a:t>
            </a:r>
            <a:r>
              <a:rPr lang="el-GR" sz="2000" b="1" dirty="0">
                <a:solidFill>
                  <a:srgbClr val="000000"/>
                </a:solidFill>
                <a:effectLst/>
                <a:ea typeface="Calibri" panose="020F0502020204030204" pitchFamily="34" charset="0"/>
                <a:cs typeface="Times New Roman" panose="02020603050405020304" pitchFamily="18" charset="0"/>
              </a:rPr>
              <a:t>αραχώρηση </a:t>
            </a:r>
            <a:r>
              <a:rPr lang="el-GR" sz="2000" dirty="0">
                <a:solidFill>
                  <a:srgbClr val="000000"/>
                </a:solidFill>
                <a:effectLst/>
                <a:ea typeface="Calibri" panose="020F0502020204030204" pitchFamily="34" charset="0"/>
                <a:cs typeface="Times New Roman" panose="02020603050405020304" pitchFamily="18" charset="0"/>
              </a:rPr>
              <a:t>πληροφοριών και οδηγιών σε οικείους του θεραπευόμενου, εκτός πλαισίου. Όση και αν είναι η πίεση που υφιστάμεθα, τα αποτελέσματα είναι πολύ χειρότερα αν υποκύψουμε σ' αυτές τις πιέσεις μ' έναν τρόπο πρόχειρο, βιαστικό, εν αγνοία του άμεσα ενδιαφερόμενου. </a:t>
            </a:r>
          </a:p>
          <a:p>
            <a:pPr marL="548640" lvl="2" indent="0">
              <a:buNone/>
            </a:pPr>
            <a:r>
              <a:rPr lang="el-GR" sz="1800" dirty="0">
                <a:solidFill>
                  <a:srgbClr val="000000"/>
                </a:solidFill>
                <a:ea typeface="Calibri" panose="020F0502020204030204" pitchFamily="34" charset="0"/>
                <a:cs typeface="Times New Roman" panose="02020603050405020304" pitchFamily="18" charset="0"/>
              </a:rPr>
              <a:t>    Αν πρόκειται για ανήλικα άτομα, διαφοροποίηση αυτού σε κάποια σημεία</a:t>
            </a:r>
          </a:p>
          <a:p>
            <a:pPr lvl="2">
              <a:buFont typeface="Wingdings" panose="05000000000000000000" pitchFamily="2" charset="2"/>
              <a:buChar char="ü"/>
            </a:pPr>
            <a:r>
              <a:rPr lang="el-GR" sz="1800" dirty="0">
                <a:solidFill>
                  <a:srgbClr val="000000"/>
                </a:solidFill>
                <a:effectLst/>
                <a:ea typeface="Calibri" panose="020F0502020204030204" pitchFamily="34" charset="0"/>
                <a:cs typeface="Times New Roman" panose="02020603050405020304" pitchFamily="18" charset="0"/>
              </a:rPr>
              <a:t>Αυξάνει δραματικά η πιθανότητα σε αυτή την περίπτωση να «χάσουμε» το περιστατικό.</a:t>
            </a:r>
            <a:br>
              <a:rPr lang="el-GR" sz="1800" dirty="0">
                <a:solidFill>
                  <a:srgbClr val="000000"/>
                </a:solidFill>
                <a:effectLst/>
                <a:ea typeface="Calibri" panose="020F0502020204030204" pitchFamily="34" charset="0"/>
              </a:rPr>
            </a:br>
            <a:r>
              <a:rPr lang="el-GR" sz="2000" dirty="0">
                <a:solidFill>
                  <a:srgbClr val="000000"/>
                </a:solidFill>
                <a:effectLst/>
                <a:ea typeface="Calibri" panose="020F0502020204030204" pitchFamily="34" charset="0"/>
                <a:cs typeface="Times New Roman" panose="02020603050405020304" pitchFamily="18" charset="0"/>
              </a:rPr>
              <a:t> </a:t>
            </a:r>
            <a:br>
              <a:rPr lang="el-GR" sz="2000" dirty="0">
                <a:solidFill>
                  <a:srgbClr val="000000"/>
                </a:solidFill>
                <a:effectLst/>
                <a:ea typeface="Calibri" panose="020F0502020204030204" pitchFamily="34" charset="0"/>
              </a:rPr>
            </a:br>
            <a:r>
              <a:rPr lang="el-GR" sz="2000" b="1" dirty="0">
                <a:solidFill>
                  <a:srgbClr val="000000"/>
                </a:solidFill>
                <a:effectLst/>
                <a:ea typeface="Calibri" panose="020F0502020204030204" pitchFamily="34" charset="0"/>
                <a:cs typeface="Times New Roman" panose="02020603050405020304" pitchFamily="18" charset="0"/>
              </a:rPr>
              <a:t> </a:t>
            </a:r>
            <a:endParaRPr lang="el-GR" sz="2000" dirty="0"/>
          </a:p>
        </p:txBody>
      </p:sp>
      <p:sp>
        <p:nvSpPr>
          <p:cNvPr id="4" name="Θέση αριθμού διαφάνειας 3">
            <a:extLst>
              <a:ext uri="{FF2B5EF4-FFF2-40B4-BE49-F238E27FC236}">
                <a16:creationId xmlns:a16="http://schemas.microsoft.com/office/drawing/2014/main" id="{5CDC4547-C25E-4E84-1D13-8F9464CF9165}"/>
              </a:ext>
            </a:extLst>
          </p:cNvPr>
          <p:cNvSpPr>
            <a:spLocks noGrp="1"/>
          </p:cNvSpPr>
          <p:nvPr>
            <p:ph type="sldNum" sz="quarter" idx="12"/>
          </p:nvPr>
        </p:nvSpPr>
        <p:spPr/>
        <p:txBody>
          <a:bodyPr/>
          <a:lstStyle/>
          <a:p>
            <a:fld id="{29A67EF4-6AD0-4895-A677-9D84EEBBB660}" type="slidenum">
              <a:rPr lang="el-GR" smtClean="0"/>
              <a:t>14</a:t>
            </a:fld>
            <a:endParaRPr lang="el-GR"/>
          </a:p>
        </p:txBody>
      </p:sp>
    </p:spTree>
    <p:extLst>
      <p:ext uri="{BB962C8B-B14F-4D97-AF65-F5344CB8AC3E}">
        <p14:creationId xmlns:p14="http://schemas.microsoft.com/office/powerpoint/2010/main" val="115423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AAC58F-0BBB-304F-01C6-F516FB5AA48E}"/>
              </a:ext>
            </a:extLst>
          </p:cNvPr>
          <p:cNvSpPr>
            <a:spLocks noGrp="1"/>
          </p:cNvSpPr>
          <p:nvPr>
            <p:ph type="title"/>
          </p:nvPr>
        </p:nvSpPr>
        <p:spPr>
          <a:xfrm>
            <a:off x="915880" y="387433"/>
            <a:ext cx="10058400" cy="680179"/>
          </a:xfrm>
        </p:spPr>
        <p:txBody>
          <a:bodyPr>
            <a:normAutofit/>
          </a:bodyPr>
          <a:lstStyle/>
          <a:p>
            <a:r>
              <a:rPr lang="el-GR" sz="4000" dirty="0"/>
              <a:t>1</a:t>
            </a:r>
            <a:r>
              <a:rPr lang="el-GR" sz="4000" baseline="30000" dirty="0"/>
              <a:t>η</a:t>
            </a:r>
            <a:r>
              <a:rPr lang="el-GR" sz="4000" dirty="0"/>
              <a:t> συνέντευξη (ΙΙ)  </a:t>
            </a:r>
          </a:p>
        </p:txBody>
      </p:sp>
      <p:sp>
        <p:nvSpPr>
          <p:cNvPr id="3" name="Θέση περιεχομένου 2">
            <a:extLst>
              <a:ext uri="{FF2B5EF4-FFF2-40B4-BE49-F238E27FC236}">
                <a16:creationId xmlns:a16="http://schemas.microsoft.com/office/drawing/2014/main" id="{AA3C1E61-A14D-2E5B-5002-5445679E8D42}"/>
              </a:ext>
            </a:extLst>
          </p:cNvPr>
          <p:cNvSpPr>
            <a:spLocks noGrp="1"/>
          </p:cNvSpPr>
          <p:nvPr>
            <p:ph idx="1"/>
          </p:nvPr>
        </p:nvSpPr>
        <p:spPr>
          <a:xfrm>
            <a:off x="676923" y="919624"/>
            <a:ext cx="11014968" cy="5442900"/>
          </a:xfrm>
        </p:spPr>
        <p:txBody>
          <a:bodyPr>
            <a:noAutofit/>
          </a:bodyPr>
          <a:lstStyle/>
          <a:p>
            <a:pPr marL="0" indent="0">
              <a:buNone/>
            </a:pPr>
            <a:r>
              <a:rPr lang="el-GR" sz="2400" b="1" dirty="0">
                <a:solidFill>
                  <a:srgbClr val="000000"/>
                </a:solidFill>
                <a:effectLst/>
                <a:ea typeface="Calibri" panose="020F0502020204030204" pitchFamily="34" charset="0"/>
                <a:cs typeface="Times New Roman" panose="02020603050405020304" pitchFamily="18" charset="0"/>
              </a:rPr>
              <a:t>Υποδοχή </a:t>
            </a:r>
            <a:r>
              <a:rPr lang="el-GR" sz="2400" dirty="0">
                <a:solidFill>
                  <a:srgbClr val="000000"/>
                </a:solidFill>
                <a:effectLst/>
                <a:ea typeface="Calibri" panose="020F0502020204030204" pitchFamily="34" charset="0"/>
                <a:cs typeface="Times New Roman" panose="02020603050405020304" pitchFamily="18" charset="0"/>
              </a:rPr>
              <a:t>-  εκπέμπεις ένα μήνυμα σεβασμού, επαγγελματισμού, σοβαρότητας και σταθερότητας</a:t>
            </a:r>
          </a:p>
          <a:p>
            <a:r>
              <a:rPr lang="el-GR" sz="2000" dirty="0">
                <a:solidFill>
                  <a:srgbClr val="000000"/>
                </a:solidFill>
                <a:effectLst/>
                <a:ea typeface="Calibri" panose="020F0502020204030204" pitchFamily="34" charset="0"/>
                <a:cs typeface="Times New Roman" panose="02020603050405020304" pitchFamily="18" charset="0"/>
              </a:rPr>
              <a:t>Πρώτο μέλημα-  να αισθανθεί ο θεραπευόμενος, είτε είναι παιδί, είτε ενήλικας, άνετα. </a:t>
            </a:r>
          </a:p>
          <a:p>
            <a:r>
              <a:rPr lang="el-GR" sz="2000" dirty="0">
                <a:solidFill>
                  <a:srgbClr val="000000"/>
                </a:solidFill>
                <a:effectLst/>
                <a:ea typeface="Calibri" panose="020F0502020204030204" pitchFamily="34" charset="0"/>
                <a:cs typeface="Times New Roman" panose="02020603050405020304" pitchFamily="18" charset="0"/>
              </a:rPr>
              <a:t>Αφού καθίσει, θα καθίσουμε και εμείς με έναν ήρεμο τρόπο, προσπαθώντας κυρίως </a:t>
            </a:r>
            <a:r>
              <a:rPr lang="el-GR" sz="2000" dirty="0" err="1">
                <a:solidFill>
                  <a:srgbClr val="000000"/>
                </a:solidFill>
                <a:effectLst/>
                <a:ea typeface="Calibri" panose="020F0502020204030204" pitchFamily="34" charset="0"/>
                <a:cs typeface="Times New Roman" panose="02020603050405020304" pitchFamily="18" charset="0"/>
              </a:rPr>
              <a:t>εξωλεκτικά</a:t>
            </a:r>
            <a:r>
              <a:rPr lang="el-GR" sz="2000" dirty="0">
                <a:solidFill>
                  <a:srgbClr val="000000"/>
                </a:solidFill>
                <a:effectLst/>
                <a:ea typeface="Calibri" panose="020F0502020204030204" pitchFamily="34" charset="0"/>
                <a:cs typeface="Times New Roman" panose="02020603050405020304" pitchFamily="18" charset="0"/>
              </a:rPr>
              <a:t> να τον ενθαρρύνουμε στο να μπορέσει να μιλήσει, να εκφράσει το οποιοδήποτε αίτημα του.</a:t>
            </a:r>
          </a:p>
          <a:p>
            <a:pPr lvl="1">
              <a:buFont typeface="Wingdings" panose="05000000000000000000" pitchFamily="2" charset="2"/>
              <a:buChar char="ü"/>
            </a:pPr>
            <a:r>
              <a:rPr lang="el-GR" sz="2000" b="1" dirty="0">
                <a:solidFill>
                  <a:srgbClr val="FF0000"/>
                </a:solidFill>
                <a:ea typeface="Calibri" panose="020F0502020204030204" pitchFamily="34" charset="0"/>
                <a:cs typeface="Times New Roman" panose="02020603050405020304" pitchFamily="18" charset="0"/>
              </a:rPr>
              <a:t>«τι σας φέρνει εδώ?»</a:t>
            </a:r>
            <a:endParaRPr lang="el-GR" sz="2000" b="1" dirty="0">
              <a:solidFill>
                <a:srgbClr val="FF0000"/>
              </a:solidFill>
              <a:effectLst/>
              <a:ea typeface="Calibri" panose="020F0502020204030204" pitchFamily="34" charset="0"/>
              <a:cs typeface="Times New Roman" panose="02020603050405020304" pitchFamily="18" charset="0"/>
            </a:endParaRPr>
          </a:p>
          <a:p>
            <a:r>
              <a:rPr lang="el-GR" sz="2000" dirty="0">
                <a:solidFill>
                  <a:srgbClr val="000000"/>
                </a:solidFill>
                <a:effectLst/>
                <a:ea typeface="Calibri" panose="020F0502020204030204" pitchFamily="34" charset="0"/>
                <a:cs typeface="Times New Roman" panose="02020603050405020304" pitchFamily="18" charset="0"/>
              </a:rPr>
              <a:t>Στην περίπτωση που κοντεύουμε στο τέλος της συνέντευξης και διαισθανόμαστε ότι δεν έχουμε τη δυνατότητα για μια δεύτερη διερευνητική συνέντευξη, τότε μπορούμε να ρωτήσουμε ορισμένα σημαντικά στοιχεία που μας λείπουν, μ' έναν ήπιο τρόπο.</a:t>
            </a:r>
          </a:p>
          <a:p>
            <a:pPr lvl="1">
              <a:buFont typeface="Wingdings" panose="05000000000000000000" pitchFamily="2" charset="2"/>
              <a:buChar char="ü"/>
            </a:pPr>
            <a:r>
              <a:rPr lang="el-GR" sz="2000" b="1" dirty="0">
                <a:solidFill>
                  <a:srgbClr val="FF0000"/>
                </a:solidFill>
                <a:ea typeface="Calibri" panose="020F0502020204030204" pitchFamily="34" charset="0"/>
                <a:cs typeface="Times New Roman" panose="02020603050405020304" pitchFamily="18" charset="0"/>
              </a:rPr>
              <a:t>«Να σας ρωτήσω κάποια στοιχεία ακόμη που θα με βοηθήσουν να καταλάβω λίγο καλύτερα…»</a:t>
            </a:r>
          </a:p>
          <a:p>
            <a:pPr marL="274320" lvl="1" indent="0">
              <a:buNone/>
            </a:pPr>
            <a:r>
              <a:rPr lang="el-GR" sz="1800" b="1" dirty="0">
                <a:solidFill>
                  <a:srgbClr val="002060"/>
                </a:solidFill>
                <a:effectLst/>
                <a:ea typeface="Calibri" panose="020F0502020204030204" pitchFamily="34" charset="0"/>
                <a:cs typeface="Times New Roman" panose="02020603050405020304" pitchFamily="18" charset="0"/>
              </a:rPr>
              <a:t>Αυτόματα και χωρίς να το επιδιώκουμε, με βάση την εμπειρία μας για την ανθρώπινη συμπεριφορά και επικοινωνία, θα κάνουμε μια </a:t>
            </a:r>
            <a:r>
              <a:rPr lang="el-GR" sz="1800" b="1" dirty="0">
                <a:solidFill>
                  <a:srgbClr val="FF0000"/>
                </a:solidFill>
                <a:effectLst/>
                <a:ea typeface="Calibri" panose="020F0502020204030204" pitchFamily="34" charset="0"/>
                <a:cs typeface="Times New Roman" panose="02020603050405020304" pitchFamily="18" charset="0"/>
              </a:rPr>
              <a:t>αδρή εκτίμηση </a:t>
            </a:r>
            <a:r>
              <a:rPr lang="el-GR" sz="1800" b="1" dirty="0">
                <a:solidFill>
                  <a:srgbClr val="002060"/>
                </a:solidFill>
                <a:effectLst/>
                <a:ea typeface="Calibri" panose="020F0502020204030204" pitchFamily="34" charset="0"/>
                <a:cs typeface="Times New Roman" panose="02020603050405020304" pitchFamily="18" charset="0"/>
              </a:rPr>
              <a:t>για το ποιο είναι το επίπεδο της αντίληψης, της προσοχής, της νοημοσύνης, αν υπάρχει κάποια διαταραχή ή ελλειμματικότητα σ' αυτούς τους τομείς.</a:t>
            </a:r>
          </a:p>
          <a:p>
            <a:pPr marL="274320" lvl="1" indent="0">
              <a:buNone/>
            </a:pPr>
            <a:r>
              <a:rPr lang="el-GR" sz="1800" b="1" dirty="0">
                <a:solidFill>
                  <a:srgbClr val="002060"/>
                </a:solidFill>
                <a:effectLst/>
                <a:ea typeface="Calibri" panose="020F0502020204030204" pitchFamily="34" charset="0"/>
                <a:cs typeface="Times New Roman" panose="02020603050405020304" pitchFamily="18" charset="0"/>
              </a:rPr>
              <a:t>Όλα αυτά που διαπιστώσαμε πρέπει στη συνέχεια, μετά το πέρας της συνεδρίας, να τα </a:t>
            </a:r>
            <a:r>
              <a:rPr lang="el-GR" sz="1800" b="1" dirty="0">
                <a:solidFill>
                  <a:srgbClr val="FF0000"/>
                </a:solidFill>
                <a:effectLst/>
                <a:ea typeface="Calibri" panose="020F0502020204030204" pitchFamily="34" charset="0"/>
                <a:cs typeface="Times New Roman" panose="02020603050405020304" pitchFamily="18" charset="0"/>
              </a:rPr>
              <a:t>καταγράψουμε μ' έναν επιστημονικό λόγο,</a:t>
            </a:r>
            <a:r>
              <a:rPr lang="el-GR" sz="1800" b="1" dirty="0">
                <a:solidFill>
                  <a:srgbClr val="002060"/>
                </a:solidFill>
                <a:effectLst/>
                <a:ea typeface="Calibri" panose="020F0502020204030204" pitchFamily="34" charset="0"/>
                <a:cs typeface="Times New Roman" panose="02020603050405020304" pitchFamily="18" charset="0"/>
              </a:rPr>
              <a:t> χρησιμοποιώντας δηλαδή την ορολογία που αποτελεί τον κώδικα επικοινωνίας μεταξύ των ειδικών. </a:t>
            </a:r>
          </a:p>
          <a:p>
            <a:pPr marL="0" indent="0">
              <a:buNone/>
            </a:pPr>
            <a:r>
              <a:rPr lang="el-GR" sz="2000" dirty="0">
                <a:solidFill>
                  <a:srgbClr val="000000"/>
                </a:solidFill>
                <a:effectLst/>
                <a:ea typeface="Calibri" panose="020F0502020204030204" pitchFamily="34" charset="0"/>
                <a:cs typeface="Times New Roman" panose="02020603050405020304" pitchFamily="18" charset="0"/>
              </a:rPr>
              <a:t> </a:t>
            </a:r>
            <a:br>
              <a:rPr lang="el-GR" sz="2400" dirty="0">
                <a:solidFill>
                  <a:srgbClr val="000000"/>
                </a:solidFill>
                <a:effectLst/>
                <a:ea typeface="Calibri" panose="020F0502020204030204" pitchFamily="34" charset="0"/>
              </a:rPr>
            </a:br>
            <a:r>
              <a:rPr lang="el-GR" sz="2400" b="1" dirty="0">
                <a:solidFill>
                  <a:srgbClr val="000000"/>
                </a:solidFill>
                <a:effectLst/>
                <a:ea typeface="Calibri" panose="020F0502020204030204" pitchFamily="34" charset="0"/>
                <a:cs typeface="Times New Roman" panose="02020603050405020304" pitchFamily="18" charset="0"/>
              </a:rPr>
              <a:t> </a:t>
            </a:r>
            <a:endParaRPr lang="el-GR" sz="2400" dirty="0"/>
          </a:p>
        </p:txBody>
      </p:sp>
      <p:sp>
        <p:nvSpPr>
          <p:cNvPr id="4" name="Θέση αριθμού διαφάνειας 3">
            <a:extLst>
              <a:ext uri="{FF2B5EF4-FFF2-40B4-BE49-F238E27FC236}">
                <a16:creationId xmlns:a16="http://schemas.microsoft.com/office/drawing/2014/main" id="{5CDC4547-C25E-4E84-1D13-8F9464CF9165}"/>
              </a:ext>
            </a:extLst>
          </p:cNvPr>
          <p:cNvSpPr>
            <a:spLocks noGrp="1"/>
          </p:cNvSpPr>
          <p:nvPr>
            <p:ph type="sldNum" sz="quarter" idx="12"/>
          </p:nvPr>
        </p:nvSpPr>
        <p:spPr/>
        <p:txBody>
          <a:bodyPr/>
          <a:lstStyle/>
          <a:p>
            <a:fld id="{29A67EF4-6AD0-4895-A677-9D84EEBBB660}" type="slidenum">
              <a:rPr lang="el-GR" smtClean="0"/>
              <a:t>15</a:t>
            </a:fld>
            <a:endParaRPr lang="el-GR"/>
          </a:p>
        </p:txBody>
      </p:sp>
    </p:spTree>
    <p:extLst>
      <p:ext uri="{BB962C8B-B14F-4D97-AF65-F5344CB8AC3E}">
        <p14:creationId xmlns:p14="http://schemas.microsoft.com/office/powerpoint/2010/main" val="3995201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2" name="Τίτλος 1">
            <a:extLst>
              <a:ext uri="{FF2B5EF4-FFF2-40B4-BE49-F238E27FC236}">
                <a16:creationId xmlns:a16="http://schemas.microsoft.com/office/drawing/2014/main" id="{ACAAC58F-0BBB-304F-01C6-F516FB5AA48E}"/>
              </a:ext>
            </a:extLst>
          </p:cNvPr>
          <p:cNvSpPr>
            <a:spLocks noGrp="1"/>
          </p:cNvSpPr>
          <p:nvPr>
            <p:ph type="title"/>
          </p:nvPr>
        </p:nvSpPr>
        <p:spPr>
          <a:xfrm>
            <a:off x="687754" y="875324"/>
            <a:ext cx="3536510" cy="5093520"/>
          </a:xfrm>
        </p:spPr>
        <p:txBody>
          <a:bodyPr>
            <a:normAutofit/>
          </a:bodyPr>
          <a:lstStyle/>
          <a:p>
            <a:pPr algn="ctr"/>
            <a:r>
              <a:rPr lang="el-GR" sz="4400"/>
              <a:t>1</a:t>
            </a:r>
            <a:r>
              <a:rPr lang="el-GR" sz="4400" baseline="30000"/>
              <a:t>η</a:t>
            </a:r>
            <a:r>
              <a:rPr lang="el-GR" sz="4400"/>
              <a:t> συνέντευξη (ΙΙΙ)  </a:t>
            </a:r>
          </a:p>
        </p:txBody>
      </p:sp>
      <p:sp>
        <p:nvSpPr>
          <p:cNvPr id="13" name="Rectangle 12">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3" name="Θέση περιεχομένου 2">
            <a:extLst>
              <a:ext uri="{FF2B5EF4-FFF2-40B4-BE49-F238E27FC236}">
                <a16:creationId xmlns:a16="http://schemas.microsoft.com/office/drawing/2014/main" id="{AA3C1E61-A14D-2E5B-5002-5445679E8D42}"/>
              </a:ext>
            </a:extLst>
          </p:cNvPr>
          <p:cNvSpPr>
            <a:spLocks noGrp="1"/>
          </p:cNvSpPr>
          <p:nvPr>
            <p:ph idx="1"/>
          </p:nvPr>
        </p:nvSpPr>
        <p:spPr>
          <a:xfrm>
            <a:off x="5478124" y="559477"/>
            <a:ext cx="5647076" cy="5475563"/>
          </a:xfrm>
        </p:spPr>
        <p:txBody>
          <a:bodyPr anchor="ctr">
            <a:normAutofit/>
          </a:bodyPr>
          <a:lstStyle/>
          <a:p>
            <a:r>
              <a:rPr lang="el-GR" sz="2000" b="1" dirty="0">
                <a:effectLst/>
                <a:ea typeface="Calibri" panose="020F0502020204030204" pitchFamily="34" charset="0"/>
                <a:cs typeface="Times New Roman" panose="02020603050405020304" pitchFamily="18" charset="0"/>
              </a:rPr>
              <a:t>Κίνητρο  - </a:t>
            </a:r>
            <a:r>
              <a:rPr lang="el-GR" sz="2000" dirty="0">
                <a:effectLst/>
                <a:ea typeface="Calibri" panose="020F0502020204030204" pitchFamily="34" charset="0"/>
                <a:cs typeface="Times New Roman" panose="02020603050405020304" pitchFamily="18" charset="0"/>
              </a:rPr>
              <a:t>Από τα πρώτα πράγματα που θα διερευνήσουμε είναι το κίνητρο και το αίτημα.</a:t>
            </a:r>
          </a:p>
          <a:p>
            <a:r>
              <a:rPr lang="el-GR" sz="2000" dirty="0">
                <a:effectLst/>
                <a:ea typeface="Calibri" panose="020F0502020204030204" pitchFamily="34" charset="0"/>
                <a:cs typeface="Times New Roman" panose="02020603050405020304" pitchFamily="18" charset="0"/>
              </a:rPr>
              <a:t>Είναι σημαντικό να διαχωρίσουμε το </a:t>
            </a:r>
            <a:r>
              <a:rPr lang="el-GR" sz="2000" b="1" dirty="0">
                <a:effectLst/>
                <a:ea typeface="Calibri" panose="020F0502020204030204" pitchFamily="34" charset="0"/>
                <a:cs typeface="Times New Roman" panose="02020603050405020304" pitchFamily="18" charset="0"/>
              </a:rPr>
              <a:t>επιφανειακό</a:t>
            </a:r>
            <a:r>
              <a:rPr lang="el-GR" sz="2000" dirty="0">
                <a:effectLst/>
                <a:ea typeface="Calibri" panose="020F0502020204030204" pitchFamily="34" charset="0"/>
                <a:cs typeface="Times New Roman" panose="02020603050405020304" pitchFamily="18" charset="0"/>
              </a:rPr>
              <a:t> από το </a:t>
            </a:r>
            <a:r>
              <a:rPr lang="el-GR" sz="2000" b="1" dirty="0">
                <a:effectLst/>
                <a:ea typeface="Calibri" panose="020F0502020204030204" pitchFamily="34" charset="0"/>
                <a:cs typeface="Times New Roman" panose="02020603050405020304" pitchFamily="18" charset="0"/>
              </a:rPr>
              <a:t>βαθύτερο</a:t>
            </a:r>
            <a:r>
              <a:rPr lang="el-GR" sz="2000" dirty="0">
                <a:effectLst/>
                <a:ea typeface="Calibri" panose="020F0502020204030204" pitchFamily="34" charset="0"/>
                <a:cs typeface="Times New Roman" panose="02020603050405020304" pitchFamily="18" charset="0"/>
              </a:rPr>
              <a:t>, το οποίο είναι αυτό που μας ενδιαφέρει κυρίως. </a:t>
            </a:r>
          </a:p>
          <a:p>
            <a:r>
              <a:rPr lang="el-GR" sz="2000" dirty="0">
                <a:effectLst/>
                <a:ea typeface="Calibri" panose="020F0502020204030204" pitchFamily="34" charset="0"/>
                <a:cs typeface="Times New Roman" panose="02020603050405020304" pitchFamily="18" charset="0"/>
              </a:rPr>
              <a:t>Απλές, σύντομες ερωτήσεις όπως:</a:t>
            </a:r>
          </a:p>
          <a:p>
            <a:pPr lvl="1">
              <a:buFont typeface="Wingdings" panose="05000000000000000000" pitchFamily="2" charset="2"/>
              <a:buChar char="ü"/>
            </a:pPr>
            <a:r>
              <a:rPr lang="el-GR" sz="2000" b="1" i="1" dirty="0">
                <a:ea typeface="Calibri" panose="020F0502020204030204" pitchFamily="34" charset="0"/>
                <a:cs typeface="Times New Roman" panose="02020603050405020304" pitchFamily="18" charset="0"/>
              </a:rPr>
              <a:t>Ποιο είναι το παρόν πρόβλημα? </a:t>
            </a:r>
            <a:endParaRPr lang="el-GR" sz="2000" b="1" i="1" dirty="0">
              <a:effectLst/>
              <a:ea typeface="Calibri" panose="020F0502020204030204" pitchFamily="34" charset="0"/>
              <a:cs typeface="Times New Roman" panose="02020603050405020304" pitchFamily="18" charset="0"/>
            </a:endParaRPr>
          </a:p>
          <a:p>
            <a:pPr lvl="1">
              <a:buFont typeface="Wingdings" panose="05000000000000000000" pitchFamily="2" charset="2"/>
              <a:buChar char="ü"/>
            </a:pPr>
            <a:r>
              <a:rPr lang="el-GR" sz="2000" b="1" i="1" dirty="0">
                <a:effectLst/>
                <a:ea typeface="Calibri" panose="020F0502020204030204" pitchFamily="34" charset="0"/>
                <a:cs typeface="Times New Roman" panose="02020603050405020304" pitchFamily="18" charset="0"/>
              </a:rPr>
              <a:t>Ποιο το αίτημά σας? </a:t>
            </a:r>
          </a:p>
          <a:p>
            <a:pPr lvl="1">
              <a:buFont typeface="Wingdings" panose="05000000000000000000" pitchFamily="2" charset="2"/>
              <a:buChar char="ü"/>
            </a:pPr>
            <a:r>
              <a:rPr lang="el-GR" sz="2000" b="1" i="1" dirty="0">
                <a:effectLst/>
                <a:ea typeface="Calibri" panose="020F0502020204030204" pitchFamily="34" charset="0"/>
                <a:cs typeface="Times New Roman" panose="02020603050405020304" pitchFamily="18" charset="0"/>
              </a:rPr>
              <a:t>Γιατί τώρα?</a:t>
            </a:r>
          </a:p>
          <a:p>
            <a:pPr marL="274320" lvl="1" indent="0">
              <a:buNone/>
            </a:pPr>
            <a:br>
              <a:rPr lang="el-GR" sz="2000" dirty="0">
                <a:effectLst/>
                <a:ea typeface="Calibri" panose="020F0502020204030204" pitchFamily="34" charset="0"/>
              </a:rPr>
            </a:br>
            <a:r>
              <a:rPr lang="el-GR" sz="2000" dirty="0">
                <a:effectLst/>
                <a:ea typeface="Calibri" panose="020F0502020204030204" pitchFamily="34" charset="0"/>
                <a:cs typeface="Times New Roman" panose="02020603050405020304" pitchFamily="18" charset="0"/>
              </a:rPr>
              <a:t> </a:t>
            </a:r>
            <a:br>
              <a:rPr lang="el-GR" sz="2000" dirty="0">
                <a:effectLst/>
                <a:ea typeface="Calibri" panose="020F0502020204030204" pitchFamily="34" charset="0"/>
              </a:rPr>
            </a:br>
            <a:endParaRPr lang="el-GR" sz="2000" dirty="0"/>
          </a:p>
        </p:txBody>
      </p:sp>
      <p:sp>
        <p:nvSpPr>
          <p:cNvPr id="4" name="Θέση αριθμού διαφάνειας 3">
            <a:extLst>
              <a:ext uri="{FF2B5EF4-FFF2-40B4-BE49-F238E27FC236}">
                <a16:creationId xmlns:a16="http://schemas.microsoft.com/office/drawing/2014/main" id="{5CDC4547-C25E-4E84-1D13-8F9464CF9165}"/>
              </a:ext>
            </a:extLst>
          </p:cNvPr>
          <p:cNvSpPr>
            <a:spLocks noGrp="1"/>
          </p:cNvSpPr>
          <p:nvPr>
            <p:ph type="sldNum" sz="quarter" idx="12"/>
          </p:nvPr>
        </p:nvSpPr>
        <p:spPr>
          <a:xfrm>
            <a:off x="11066609" y="6307672"/>
            <a:ext cx="822960" cy="274320"/>
          </a:xfrm>
        </p:spPr>
        <p:txBody>
          <a:bodyPr>
            <a:normAutofit/>
          </a:bodyPr>
          <a:lstStyle/>
          <a:p>
            <a:pPr>
              <a:spcAft>
                <a:spcPts val="600"/>
              </a:spcAft>
            </a:pPr>
            <a:fld id="{29A67EF4-6AD0-4895-A677-9D84EEBBB660}" type="slidenum">
              <a:rPr lang="el-GR" smtClean="0"/>
              <a:pPr>
                <a:spcAft>
                  <a:spcPts val="600"/>
                </a:spcAft>
              </a:pPr>
              <a:t>16</a:t>
            </a:fld>
            <a:endParaRPr lang="el-GR"/>
          </a:p>
        </p:txBody>
      </p:sp>
    </p:spTree>
    <p:extLst>
      <p:ext uri="{BB962C8B-B14F-4D97-AF65-F5344CB8AC3E}">
        <p14:creationId xmlns:p14="http://schemas.microsoft.com/office/powerpoint/2010/main" val="2605100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C9AC00-A575-9801-D1D8-03BAAFB5FE2E}"/>
              </a:ext>
            </a:extLst>
          </p:cNvPr>
          <p:cNvSpPr txBox="1">
            <a:spLocks noGrp="1"/>
          </p:cNvSpPr>
          <p:nvPr>
            <p:ph type="title"/>
          </p:nvPr>
        </p:nvSpPr>
        <p:spPr>
          <a:xfrm>
            <a:off x="604669" y="412744"/>
            <a:ext cx="10515600" cy="727076"/>
          </a:xfrm>
        </p:spPr>
        <p:txBody>
          <a:bodyPr>
            <a:normAutofit/>
          </a:bodyPr>
          <a:lstStyle/>
          <a:p>
            <a:pPr lvl="0"/>
            <a:r>
              <a:rPr lang="el-GR" sz="3600" dirty="0"/>
              <a:t>Ομάδα- περιβάλλον</a:t>
            </a:r>
          </a:p>
        </p:txBody>
      </p:sp>
      <p:sp>
        <p:nvSpPr>
          <p:cNvPr id="3" name="Θέση περιεχομένου 2">
            <a:extLst>
              <a:ext uri="{FF2B5EF4-FFF2-40B4-BE49-F238E27FC236}">
                <a16:creationId xmlns:a16="http://schemas.microsoft.com/office/drawing/2014/main" id="{6E389AB5-1EB7-2B10-245F-F09FD8CA2168}"/>
              </a:ext>
            </a:extLst>
          </p:cNvPr>
          <p:cNvSpPr txBox="1">
            <a:spLocks noGrp="1"/>
          </p:cNvSpPr>
          <p:nvPr>
            <p:ph idx="1"/>
          </p:nvPr>
        </p:nvSpPr>
        <p:spPr>
          <a:xfrm>
            <a:off x="604669" y="1364461"/>
            <a:ext cx="10735011" cy="5357019"/>
          </a:xfrm>
        </p:spPr>
        <p:txBody>
          <a:bodyPr>
            <a:normAutofit/>
          </a:bodyPr>
          <a:lstStyle/>
          <a:p>
            <a:pPr lvl="0"/>
            <a:r>
              <a:rPr lang="en-US" sz="2400" dirty="0"/>
              <a:t>T</a:t>
            </a:r>
            <a:r>
              <a:rPr lang="el-GR" sz="2400" dirty="0"/>
              <a:t>ο </a:t>
            </a:r>
            <a:r>
              <a:rPr lang="el-GR" sz="2400" b="1" dirty="0"/>
              <a:t>περιβάλλον</a:t>
            </a:r>
            <a:r>
              <a:rPr lang="en-US" sz="2400" b="1" dirty="0"/>
              <a:t>/ O </a:t>
            </a:r>
            <a:r>
              <a:rPr lang="el-GR" sz="2400" b="1" dirty="0"/>
              <a:t>«χώρος»</a:t>
            </a:r>
            <a:r>
              <a:rPr lang="el-GR" sz="2400" dirty="0"/>
              <a:t> είναι πρωταρχικής σημασίας. </a:t>
            </a:r>
            <a:endParaRPr lang="en-US" sz="2400" dirty="0"/>
          </a:p>
          <a:p>
            <a:pPr lvl="1">
              <a:buFont typeface="Wingdings" panose="05000000000000000000" pitchFamily="2" charset="2"/>
              <a:buChar char="ü"/>
            </a:pPr>
            <a:r>
              <a:rPr lang="el-GR" sz="2400" dirty="0"/>
              <a:t>Ένας χώρος που σε βοηθά να αναπτύξεις την ικανότητα να μιλάς, να μένεις σιωπηλός, να μένεις μόνος (η </a:t>
            </a:r>
            <a:r>
              <a:rPr lang="el-GR" sz="2400" b="1" dirty="0"/>
              <a:t>μητέρα-περιβάλλον</a:t>
            </a:r>
            <a:r>
              <a:rPr lang="el-GR" sz="2400" dirty="0"/>
              <a:t> (</a:t>
            </a:r>
            <a:r>
              <a:rPr lang="el-GR" sz="2400" b="1" dirty="0"/>
              <a:t>το πλαίσιο</a:t>
            </a:r>
            <a:r>
              <a:rPr lang="el-GR" sz="2400" dirty="0"/>
              <a:t>), με την οποία το παιδί μπορεί να αναπτύξει την ικανότητά του </a:t>
            </a:r>
            <a:r>
              <a:rPr lang="el-GR" sz="2400" b="1" dirty="0"/>
              <a:t>να είναι μόνο του</a:t>
            </a:r>
            <a:r>
              <a:rPr lang="en-US" sz="2400" b="1" dirty="0"/>
              <a:t>,</a:t>
            </a:r>
            <a:r>
              <a:rPr lang="el-GR" sz="2400" b="1" dirty="0"/>
              <a:t> ενώ εκείνη είναι παρούσα, </a:t>
            </a:r>
            <a:r>
              <a:rPr lang="en-US" sz="2400" dirty="0"/>
              <a:t>Winnicott, </a:t>
            </a:r>
            <a:r>
              <a:rPr lang="el-GR" sz="2400" dirty="0"/>
              <a:t> </a:t>
            </a:r>
            <a:r>
              <a:rPr lang="en-US" sz="2400" dirty="0"/>
              <a:t>1947)</a:t>
            </a:r>
            <a:r>
              <a:rPr lang="el-GR" sz="2400" dirty="0"/>
              <a:t>, στην παρουσία άλλων, ενώ ταυτόχρονα σκέφτεσαι ή/και δεν σκέφτεσαι </a:t>
            </a:r>
            <a:endParaRPr lang="en-US" sz="2400" dirty="0"/>
          </a:p>
          <a:p>
            <a:pPr lvl="2">
              <a:buFont typeface="Wingdings" panose="05000000000000000000" pitchFamily="2" charset="2"/>
              <a:buChar char="§"/>
            </a:pPr>
            <a:r>
              <a:rPr lang="en-US" sz="2200" dirty="0"/>
              <a:t>“</a:t>
            </a:r>
            <a:r>
              <a:rPr lang="el-GR" sz="2200" dirty="0" err="1"/>
              <a:t>basic</a:t>
            </a:r>
            <a:r>
              <a:rPr lang="el-GR" sz="2200" dirty="0"/>
              <a:t> </a:t>
            </a:r>
            <a:r>
              <a:rPr lang="el-GR" sz="2200" dirty="0" err="1"/>
              <a:t>ego</a:t>
            </a:r>
            <a:r>
              <a:rPr lang="el-GR" sz="2200" dirty="0"/>
              <a:t> </a:t>
            </a:r>
            <a:r>
              <a:rPr lang="el-GR" sz="2200" dirty="0" err="1"/>
              <a:t>relatedness</a:t>
            </a:r>
            <a:r>
              <a:rPr lang="en-US" sz="2200" dirty="0"/>
              <a:t>” (</a:t>
            </a:r>
            <a:r>
              <a:rPr lang="el-GR" sz="2200" b="1" dirty="0"/>
              <a:t>βασικό σχετίζεσθαι του Εγώ</a:t>
            </a:r>
            <a:r>
              <a:rPr lang="en-US" sz="2200" b="1" dirty="0"/>
              <a:t>), </a:t>
            </a:r>
            <a:r>
              <a:rPr lang="el-GR" sz="2200" dirty="0" err="1"/>
              <a:t>Winnicott</a:t>
            </a:r>
            <a:endParaRPr lang="en-US" sz="2200" dirty="0"/>
          </a:p>
          <a:p>
            <a:pPr lvl="2">
              <a:buFont typeface="Wingdings" panose="05000000000000000000" pitchFamily="2" charset="2"/>
              <a:buChar char="§"/>
            </a:pPr>
            <a:r>
              <a:rPr lang="en-US" sz="2200" dirty="0"/>
              <a:t>“</a:t>
            </a:r>
            <a:r>
              <a:rPr lang="el-GR" sz="2200" dirty="0"/>
              <a:t>Ε</a:t>
            </a:r>
            <a:r>
              <a:rPr lang="en-US" sz="2200" dirty="0"/>
              <a:t>go training in action”, Foulkes</a:t>
            </a:r>
            <a:r>
              <a:rPr lang="el-GR" sz="2200" dirty="0"/>
              <a:t> </a:t>
            </a:r>
          </a:p>
          <a:p>
            <a:pPr lvl="2" indent="0">
              <a:buNone/>
            </a:pPr>
            <a:r>
              <a:rPr lang="el-GR" sz="2200" dirty="0"/>
              <a:t> </a:t>
            </a:r>
          </a:p>
          <a:p>
            <a:pPr lvl="0"/>
            <a:r>
              <a:rPr lang="el-GR" sz="2400" dirty="0"/>
              <a:t>Ένας </a:t>
            </a:r>
            <a:r>
              <a:rPr lang="el-GR" sz="2400" b="1" dirty="0"/>
              <a:t>χώρος</a:t>
            </a:r>
            <a:r>
              <a:rPr lang="el-GR" sz="2400" dirty="0"/>
              <a:t>, ο οποίος καθιστά το άτομο ικανό </a:t>
            </a:r>
            <a:r>
              <a:rPr lang="el-GR" sz="2400" b="1" dirty="0"/>
              <a:t>να μεταβεί από τη </a:t>
            </a:r>
            <a:r>
              <a:rPr lang="el-GR" sz="2400" b="1" dirty="0">
                <a:solidFill>
                  <a:srgbClr val="FF0000"/>
                </a:solidFill>
              </a:rPr>
              <a:t>συμβίωση</a:t>
            </a:r>
            <a:r>
              <a:rPr lang="el-GR" sz="2400" b="1" dirty="0"/>
              <a:t> στην </a:t>
            </a:r>
            <a:r>
              <a:rPr lang="el-GR" sz="2400" b="1" dirty="0">
                <a:solidFill>
                  <a:srgbClr val="FF0000"/>
                </a:solidFill>
              </a:rPr>
              <a:t>εξάρτηση</a:t>
            </a:r>
            <a:r>
              <a:rPr lang="el-GR" sz="2400" b="1" dirty="0"/>
              <a:t> και </a:t>
            </a:r>
            <a:r>
              <a:rPr lang="el-GR" sz="2400" dirty="0"/>
              <a:t>στη συνέχεια </a:t>
            </a:r>
            <a:r>
              <a:rPr lang="el-GR" sz="2400" b="1" dirty="0"/>
              <a:t>στον κόσμο των </a:t>
            </a:r>
            <a:r>
              <a:rPr lang="el-GR" sz="2400" b="1" dirty="0">
                <a:solidFill>
                  <a:srgbClr val="FF0000"/>
                </a:solidFill>
              </a:rPr>
              <a:t>ενήλικων σχέσεων</a:t>
            </a:r>
            <a:r>
              <a:rPr lang="en-US" sz="2400" b="1" dirty="0">
                <a:solidFill>
                  <a:srgbClr val="FF0000"/>
                </a:solidFill>
              </a:rPr>
              <a:t>- </a:t>
            </a:r>
            <a:r>
              <a:rPr lang="en-US" sz="2400" b="1" i="1" dirty="0">
                <a:solidFill>
                  <a:srgbClr val="FF0000"/>
                </a:solidFill>
              </a:rPr>
              <a:t>“I position”</a:t>
            </a:r>
            <a:r>
              <a:rPr lang="el-GR" sz="2400" b="1" dirty="0"/>
              <a:t>.</a:t>
            </a:r>
            <a:endParaRPr lang="el-GR" sz="2400" dirty="0"/>
          </a:p>
        </p:txBody>
      </p:sp>
      <p:sp>
        <p:nvSpPr>
          <p:cNvPr id="4" name="Θέση αριθμού διαφάνειας 4">
            <a:extLst>
              <a:ext uri="{FF2B5EF4-FFF2-40B4-BE49-F238E27FC236}">
                <a16:creationId xmlns:a16="http://schemas.microsoft.com/office/drawing/2014/main" id="{6997A015-DC4C-D5AD-79E3-EDD56CB8FC3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D8E2BAB-42DA-4F7A-868A-E424166CDD24}" type="slidenum">
              <a:rPr/>
              <a:t>17</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C8589462-5402-D290-8B3F-0C9EB367CF56}"/>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8BEC175-DF24-48D5-81F0-C54A4021A9CD}" type="slidenum">
              <a:rPr/>
              <a:t>17</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67017447-CCBB-0E3C-364F-BF671215355B}"/>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0EEE240-727B-49E2-8DC0-D97D11836EAF}" type="slidenum">
              <a:rPr/>
              <a:t>17</a:t>
            </a:fld>
            <a:endParaRPr lang="el-GR" sz="1200" b="0" i="0" u="none" strike="noStrike" kern="1200" cap="none" spc="0" baseline="0">
              <a:solidFill>
                <a:srgbClr val="898989"/>
              </a:solidFill>
              <a:uFillTx/>
              <a:latin typeface="Calibri"/>
            </a:endParaRPr>
          </a:p>
        </p:txBody>
      </p:sp>
    </p:spTree>
    <p:extLst>
      <p:ext uri="{BB962C8B-B14F-4D97-AF65-F5344CB8AC3E}">
        <p14:creationId xmlns:p14="http://schemas.microsoft.com/office/powerpoint/2010/main" val="3158936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2" name="Τίτλος 1">
            <a:extLst>
              <a:ext uri="{FF2B5EF4-FFF2-40B4-BE49-F238E27FC236}">
                <a16:creationId xmlns:a16="http://schemas.microsoft.com/office/drawing/2014/main" id="{D71E4EFC-BA67-AF6B-352A-A1931D55440C}"/>
              </a:ext>
            </a:extLst>
          </p:cNvPr>
          <p:cNvSpPr>
            <a:spLocks noGrp="1"/>
          </p:cNvSpPr>
          <p:nvPr>
            <p:ph type="title"/>
          </p:nvPr>
        </p:nvSpPr>
        <p:spPr>
          <a:xfrm>
            <a:off x="687754" y="875324"/>
            <a:ext cx="3536510" cy="5093520"/>
          </a:xfrm>
        </p:spPr>
        <p:txBody>
          <a:bodyPr>
            <a:normAutofit/>
          </a:bodyPr>
          <a:lstStyle/>
          <a:p>
            <a:pPr algn="ctr"/>
            <a:r>
              <a:rPr lang="el-GR" sz="4400"/>
              <a:t>Συνεκτικότητα ομάδας (</a:t>
            </a:r>
            <a:r>
              <a:rPr lang="en-US" sz="4400"/>
              <a:t>cohesiveness)</a:t>
            </a:r>
            <a:r>
              <a:rPr lang="el-GR" sz="4400"/>
              <a:t> (Ι)</a:t>
            </a:r>
            <a:br>
              <a:rPr lang="el-GR" sz="4400"/>
            </a:br>
            <a:r>
              <a:rPr lang="en-US" sz="4400"/>
              <a:t>Yalom, </a:t>
            </a:r>
            <a:r>
              <a:rPr lang="el-GR" sz="4400"/>
              <a:t>κεφ.3,5</a:t>
            </a:r>
          </a:p>
        </p:txBody>
      </p:sp>
      <p:sp>
        <p:nvSpPr>
          <p:cNvPr id="13" name="Rectangle 12">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3" name="Θέση περιεχομένου 2">
            <a:extLst>
              <a:ext uri="{FF2B5EF4-FFF2-40B4-BE49-F238E27FC236}">
                <a16:creationId xmlns:a16="http://schemas.microsoft.com/office/drawing/2014/main" id="{730EA931-012F-EA2A-E7C8-34D729A972F6}"/>
              </a:ext>
            </a:extLst>
          </p:cNvPr>
          <p:cNvSpPr>
            <a:spLocks noGrp="1"/>
          </p:cNvSpPr>
          <p:nvPr>
            <p:ph idx="1"/>
          </p:nvPr>
        </p:nvSpPr>
        <p:spPr>
          <a:xfrm>
            <a:off x="5478124" y="559477"/>
            <a:ext cx="5647076" cy="5475563"/>
          </a:xfrm>
        </p:spPr>
        <p:txBody>
          <a:bodyPr anchor="ctr">
            <a:normAutofit/>
          </a:bodyPr>
          <a:lstStyle/>
          <a:p>
            <a:pPr>
              <a:lnSpc>
                <a:spcPct val="90000"/>
              </a:lnSpc>
            </a:pPr>
            <a:r>
              <a:rPr lang="el-GR" sz="2000"/>
              <a:t> Αφορά την έλξη που νιώθουν τα μέλη  προς την ομάδα και μεταξύ τους.</a:t>
            </a:r>
          </a:p>
          <a:p>
            <a:pPr>
              <a:lnSpc>
                <a:spcPct val="90000"/>
              </a:lnSpc>
            </a:pPr>
            <a:r>
              <a:rPr lang="el-GR" sz="2000"/>
              <a:t>«Συστατικά» της:</a:t>
            </a:r>
          </a:p>
          <a:p>
            <a:pPr lvl="1">
              <a:lnSpc>
                <a:spcPct val="90000"/>
              </a:lnSpc>
              <a:buFont typeface="Wingdings" panose="05000000000000000000" pitchFamily="2" charset="2"/>
              <a:buChar char="ü"/>
            </a:pPr>
            <a:r>
              <a:rPr lang="el-GR" sz="2000"/>
              <a:t>Σταθερότητα χώρου, χρόνου, κανόνων</a:t>
            </a:r>
          </a:p>
          <a:p>
            <a:pPr lvl="1">
              <a:lnSpc>
                <a:spcPct val="90000"/>
              </a:lnSpc>
              <a:buFont typeface="Wingdings" panose="05000000000000000000" pitchFamily="2" charset="2"/>
              <a:buChar char="ü"/>
            </a:pPr>
            <a:r>
              <a:rPr lang="el-GR" sz="2000"/>
              <a:t>Συστηματική παρουσία μελών- όχι αργοπορίες</a:t>
            </a:r>
          </a:p>
          <a:p>
            <a:pPr lvl="1">
              <a:lnSpc>
                <a:spcPct val="90000"/>
              </a:lnSpc>
              <a:buFont typeface="Wingdings" panose="05000000000000000000" pitchFamily="2" charset="2"/>
              <a:buChar char="ü"/>
            </a:pPr>
            <a:r>
              <a:rPr lang="el-GR" sz="2000"/>
              <a:t>Όχι υποομάδες</a:t>
            </a:r>
          </a:p>
          <a:p>
            <a:pPr lvl="1">
              <a:lnSpc>
                <a:spcPct val="90000"/>
              </a:lnSpc>
              <a:buFont typeface="Wingdings" panose="05000000000000000000" pitchFamily="2" charset="2"/>
              <a:buChar char="ü"/>
            </a:pPr>
            <a:r>
              <a:rPr lang="el-GR" sz="2000"/>
              <a:t>Όχι κοινωνική επαφή</a:t>
            </a:r>
          </a:p>
          <a:p>
            <a:pPr lvl="1">
              <a:lnSpc>
                <a:spcPct val="90000"/>
              </a:lnSpc>
              <a:buFont typeface="Wingdings" panose="05000000000000000000" pitchFamily="2" charset="2"/>
              <a:buChar char="ü"/>
            </a:pPr>
            <a:r>
              <a:rPr lang="el-GR" sz="2000"/>
              <a:t>Σταθερή και συνεχής αποδοχή</a:t>
            </a:r>
          </a:p>
          <a:p>
            <a:pPr lvl="1">
              <a:lnSpc>
                <a:spcPct val="90000"/>
              </a:lnSpc>
              <a:buFont typeface="Wingdings" panose="05000000000000000000" pitchFamily="2" charset="2"/>
              <a:buChar char="ü"/>
            </a:pPr>
            <a:r>
              <a:rPr lang="el-GR" sz="2000"/>
              <a:t>Υποστήριξη</a:t>
            </a:r>
          </a:p>
          <a:p>
            <a:pPr lvl="1">
              <a:lnSpc>
                <a:spcPct val="90000"/>
              </a:lnSpc>
              <a:buFont typeface="Wingdings" panose="05000000000000000000" pitchFamily="2" charset="2"/>
              <a:buChar char="ü"/>
            </a:pPr>
            <a:r>
              <a:rPr lang="el-GR" sz="2000"/>
              <a:t>«με το μέρος μου»!</a:t>
            </a:r>
          </a:p>
          <a:p>
            <a:pPr>
              <a:lnSpc>
                <a:spcPct val="90000"/>
              </a:lnSpc>
            </a:pPr>
            <a:r>
              <a:rPr lang="el-GR" sz="2000"/>
              <a:t>Ευνοεί:</a:t>
            </a:r>
          </a:p>
          <a:p>
            <a:pPr lvl="1">
              <a:lnSpc>
                <a:spcPct val="90000"/>
              </a:lnSpc>
              <a:buFont typeface="Wingdings" panose="05000000000000000000" pitchFamily="2" charset="2"/>
              <a:buChar char="ü"/>
            </a:pPr>
            <a:r>
              <a:rPr lang="el-GR" sz="2000"/>
              <a:t>Την αυτοαποκάλυψη</a:t>
            </a:r>
          </a:p>
          <a:p>
            <a:pPr lvl="1">
              <a:lnSpc>
                <a:spcPct val="90000"/>
              </a:lnSpc>
              <a:buFont typeface="Wingdings" panose="05000000000000000000" pitchFamily="2" charset="2"/>
              <a:buChar char="ü"/>
            </a:pPr>
            <a:r>
              <a:rPr lang="el-GR" sz="2000"/>
              <a:t>Την ανάληψη ρίσκου</a:t>
            </a:r>
          </a:p>
          <a:p>
            <a:pPr lvl="1">
              <a:lnSpc>
                <a:spcPct val="90000"/>
              </a:lnSpc>
              <a:buFont typeface="Wingdings" panose="05000000000000000000" pitchFamily="2" charset="2"/>
              <a:buChar char="ü"/>
            </a:pPr>
            <a:r>
              <a:rPr lang="el-GR" sz="2000"/>
              <a:t>Την εποικοδομητική έκφραση συγκρούσεων στην ομάδα</a:t>
            </a:r>
          </a:p>
          <a:p>
            <a:pPr>
              <a:lnSpc>
                <a:spcPct val="90000"/>
              </a:lnSpc>
            </a:pPr>
            <a:endParaRPr lang="el-GR" sz="2000"/>
          </a:p>
        </p:txBody>
      </p:sp>
      <p:sp>
        <p:nvSpPr>
          <p:cNvPr id="4" name="Θέση αριθμού διαφάνειας 3">
            <a:extLst>
              <a:ext uri="{FF2B5EF4-FFF2-40B4-BE49-F238E27FC236}">
                <a16:creationId xmlns:a16="http://schemas.microsoft.com/office/drawing/2014/main" id="{C0DCF2B6-67C8-3ACE-20A0-209D851EF715}"/>
              </a:ext>
            </a:extLst>
          </p:cNvPr>
          <p:cNvSpPr>
            <a:spLocks noGrp="1"/>
          </p:cNvSpPr>
          <p:nvPr>
            <p:ph type="sldNum" sz="quarter" idx="12"/>
          </p:nvPr>
        </p:nvSpPr>
        <p:spPr>
          <a:xfrm>
            <a:off x="11066609" y="6307672"/>
            <a:ext cx="822960" cy="274320"/>
          </a:xfrm>
        </p:spPr>
        <p:txBody>
          <a:bodyPr>
            <a:normAutofit/>
          </a:bodyPr>
          <a:lstStyle/>
          <a:p>
            <a:pPr>
              <a:spcAft>
                <a:spcPts val="600"/>
              </a:spcAft>
            </a:pPr>
            <a:fld id="{29A67EF4-6AD0-4895-A677-9D84EEBBB660}" type="slidenum">
              <a:rPr lang="el-GR" smtClean="0"/>
              <a:pPr>
                <a:spcAft>
                  <a:spcPts val="600"/>
                </a:spcAft>
              </a:pPr>
              <a:t>18</a:t>
            </a:fld>
            <a:endParaRPr lang="el-GR"/>
          </a:p>
        </p:txBody>
      </p:sp>
    </p:spTree>
    <p:extLst>
      <p:ext uri="{BB962C8B-B14F-4D97-AF65-F5344CB8AC3E}">
        <p14:creationId xmlns:p14="http://schemas.microsoft.com/office/powerpoint/2010/main" val="1645265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2" name="Τίτλος 1">
            <a:extLst>
              <a:ext uri="{FF2B5EF4-FFF2-40B4-BE49-F238E27FC236}">
                <a16:creationId xmlns:a16="http://schemas.microsoft.com/office/drawing/2014/main" id="{D71E4EFC-BA67-AF6B-352A-A1931D55440C}"/>
              </a:ext>
            </a:extLst>
          </p:cNvPr>
          <p:cNvSpPr>
            <a:spLocks noGrp="1"/>
          </p:cNvSpPr>
          <p:nvPr>
            <p:ph type="title"/>
          </p:nvPr>
        </p:nvSpPr>
        <p:spPr>
          <a:xfrm>
            <a:off x="687754" y="875324"/>
            <a:ext cx="3536510" cy="5093520"/>
          </a:xfrm>
        </p:spPr>
        <p:txBody>
          <a:bodyPr>
            <a:normAutofit/>
          </a:bodyPr>
          <a:lstStyle/>
          <a:p>
            <a:pPr algn="ctr"/>
            <a:r>
              <a:rPr lang="el-GR" sz="4400"/>
              <a:t>Συνεκτικότητα ομάδας (</a:t>
            </a:r>
            <a:r>
              <a:rPr lang="en-US" sz="4400"/>
              <a:t>cohesiveness)</a:t>
            </a:r>
            <a:r>
              <a:rPr lang="el-GR" sz="4400"/>
              <a:t> (ΙΙ)</a:t>
            </a:r>
            <a:br>
              <a:rPr lang="el-GR" sz="4400"/>
            </a:br>
            <a:r>
              <a:rPr lang="en-US" sz="4400"/>
              <a:t>Yalom, </a:t>
            </a:r>
            <a:r>
              <a:rPr lang="el-GR" sz="4400"/>
              <a:t>κεφ.3,5</a:t>
            </a:r>
          </a:p>
        </p:txBody>
      </p:sp>
      <p:sp>
        <p:nvSpPr>
          <p:cNvPr id="13" name="Rectangle 12">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3" name="Θέση περιεχομένου 2">
            <a:extLst>
              <a:ext uri="{FF2B5EF4-FFF2-40B4-BE49-F238E27FC236}">
                <a16:creationId xmlns:a16="http://schemas.microsoft.com/office/drawing/2014/main" id="{730EA931-012F-EA2A-E7C8-34D729A972F6}"/>
              </a:ext>
            </a:extLst>
          </p:cNvPr>
          <p:cNvSpPr>
            <a:spLocks noGrp="1"/>
          </p:cNvSpPr>
          <p:nvPr>
            <p:ph idx="1"/>
          </p:nvPr>
        </p:nvSpPr>
        <p:spPr>
          <a:xfrm>
            <a:off x="5478124" y="559477"/>
            <a:ext cx="5647076" cy="5475563"/>
          </a:xfrm>
        </p:spPr>
        <p:txBody>
          <a:bodyPr anchor="ctr">
            <a:normAutofit/>
          </a:bodyPr>
          <a:lstStyle/>
          <a:p>
            <a:r>
              <a:rPr lang="el-GR" sz="2000" dirty="0"/>
              <a:t>Συμμαχία που διευκολύνει την ωρίμανση των μελών! Και όχι </a:t>
            </a:r>
            <a:r>
              <a:rPr lang="el-GR" sz="2000" dirty="0" err="1"/>
              <a:t>ψευδοσυμμαχία</a:t>
            </a:r>
            <a:r>
              <a:rPr lang="el-GR" sz="2000" dirty="0"/>
              <a:t> που βασίζεται σε εικασίες που οδηγούν σε συμμόρφωση και ομοφωνία.  </a:t>
            </a:r>
          </a:p>
          <a:p>
            <a:pPr lvl="1">
              <a:buFont typeface="Wingdings" panose="05000000000000000000" pitchFamily="2" charset="2"/>
              <a:buChar char="ü"/>
            </a:pPr>
            <a:r>
              <a:rPr lang="el-GR" sz="2000" dirty="0"/>
              <a:t>Δεν σημαίνει όχι κριτική και αναλυτική σκέψη των μελών. </a:t>
            </a:r>
          </a:p>
          <a:p>
            <a:endParaRPr lang="el-GR" sz="2000" dirty="0"/>
          </a:p>
          <a:p>
            <a:pPr lvl="1"/>
            <a:endParaRPr lang="el-GR" sz="2000" dirty="0"/>
          </a:p>
          <a:p>
            <a:endParaRPr lang="el-GR" sz="2000" dirty="0"/>
          </a:p>
        </p:txBody>
      </p:sp>
      <p:sp>
        <p:nvSpPr>
          <p:cNvPr id="4" name="Θέση αριθμού διαφάνειας 3">
            <a:extLst>
              <a:ext uri="{FF2B5EF4-FFF2-40B4-BE49-F238E27FC236}">
                <a16:creationId xmlns:a16="http://schemas.microsoft.com/office/drawing/2014/main" id="{C0DCF2B6-67C8-3ACE-20A0-209D851EF715}"/>
              </a:ext>
            </a:extLst>
          </p:cNvPr>
          <p:cNvSpPr>
            <a:spLocks noGrp="1"/>
          </p:cNvSpPr>
          <p:nvPr>
            <p:ph type="sldNum" sz="quarter" idx="12"/>
          </p:nvPr>
        </p:nvSpPr>
        <p:spPr>
          <a:xfrm>
            <a:off x="11066609" y="6307672"/>
            <a:ext cx="822960" cy="274320"/>
          </a:xfrm>
        </p:spPr>
        <p:txBody>
          <a:bodyPr>
            <a:normAutofit/>
          </a:bodyPr>
          <a:lstStyle/>
          <a:p>
            <a:pPr>
              <a:spcAft>
                <a:spcPts val="600"/>
              </a:spcAft>
            </a:pPr>
            <a:fld id="{29A67EF4-6AD0-4895-A677-9D84EEBBB660}" type="slidenum">
              <a:rPr lang="el-GR" smtClean="0"/>
              <a:pPr>
                <a:spcAft>
                  <a:spcPts val="600"/>
                </a:spcAft>
              </a:pPr>
              <a:t>19</a:t>
            </a:fld>
            <a:endParaRPr lang="el-GR"/>
          </a:p>
        </p:txBody>
      </p:sp>
    </p:spTree>
    <p:extLst>
      <p:ext uri="{BB962C8B-B14F-4D97-AF65-F5344CB8AC3E}">
        <p14:creationId xmlns:p14="http://schemas.microsoft.com/office/powerpoint/2010/main" val="488164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7ECD7C7-0329-937D-F5B7-0251BAE9BEC9}"/>
              </a:ext>
            </a:extLst>
          </p:cNvPr>
          <p:cNvSpPr>
            <a:spLocks noGrp="1"/>
          </p:cNvSpPr>
          <p:nvPr>
            <p:ph sz="half" idx="1"/>
          </p:nvPr>
        </p:nvSpPr>
        <p:spPr>
          <a:xfrm>
            <a:off x="1057275" y="1371600"/>
            <a:ext cx="4754880" cy="4391023"/>
          </a:xfrm>
        </p:spPr>
        <p:txBody>
          <a:bodyPr>
            <a:normAutofit/>
          </a:bodyPr>
          <a:lstStyle/>
          <a:p>
            <a:pPr algn="ctr"/>
            <a:endParaRPr lang="el-GR" sz="3600" b="1"/>
          </a:p>
          <a:p>
            <a:pPr algn="ctr"/>
            <a:r>
              <a:rPr lang="el-GR" sz="3600" b="1"/>
              <a:t> Πώς έρχεστε?</a:t>
            </a:r>
          </a:p>
          <a:p>
            <a:pPr marL="274320" lvl="1" indent="0" algn="ctr">
              <a:buNone/>
            </a:pPr>
            <a:r>
              <a:rPr lang="el-GR" sz="2200" b="1"/>
              <a:t>Σκέψεις και συναισθήματα</a:t>
            </a:r>
            <a:endParaRPr lang="el-GR" sz="2200" b="1" dirty="0"/>
          </a:p>
        </p:txBody>
      </p:sp>
      <p:sp>
        <p:nvSpPr>
          <p:cNvPr id="4" name="Θέση αριθμού διαφάνειας 3">
            <a:extLst>
              <a:ext uri="{FF2B5EF4-FFF2-40B4-BE49-F238E27FC236}">
                <a16:creationId xmlns:a16="http://schemas.microsoft.com/office/drawing/2014/main" id="{D9C86AA1-AF81-DCA9-E807-CF865C14DAE2}"/>
              </a:ext>
            </a:extLst>
          </p:cNvPr>
          <p:cNvSpPr>
            <a:spLocks noGrp="1"/>
          </p:cNvSpPr>
          <p:nvPr>
            <p:ph type="sldNum" sz="quarter" idx="12"/>
          </p:nvPr>
        </p:nvSpPr>
        <p:spPr/>
        <p:txBody>
          <a:bodyPr/>
          <a:lstStyle/>
          <a:p>
            <a:fld id="{29A67EF4-6AD0-4895-A677-9D84EEBBB660}" type="slidenum">
              <a:rPr lang="el-GR" smtClean="0"/>
              <a:t>2</a:t>
            </a:fld>
            <a:endParaRPr lang="el-GR"/>
          </a:p>
        </p:txBody>
      </p:sp>
      <p:sp>
        <p:nvSpPr>
          <p:cNvPr id="10" name="TextBox 9">
            <a:extLst>
              <a:ext uri="{FF2B5EF4-FFF2-40B4-BE49-F238E27FC236}">
                <a16:creationId xmlns:a16="http://schemas.microsoft.com/office/drawing/2014/main" id="{3587F49D-FFB5-CA23-2BAD-08D628E5D4B3}"/>
              </a:ext>
            </a:extLst>
          </p:cNvPr>
          <p:cNvSpPr txBox="1"/>
          <p:nvPr/>
        </p:nvSpPr>
        <p:spPr>
          <a:xfrm>
            <a:off x="6543674" y="5824236"/>
            <a:ext cx="4867275" cy="333168"/>
          </a:xfrm>
          <a:prstGeom prst="rect">
            <a:avLst/>
          </a:prstGeom>
          <a:noFill/>
        </p:spPr>
        <p:txBody>
          <a:bodyPr wrap="square">
            <a:spAutoFit/>
          </a:bodyPr>
          <a:lstStyle/>
          <a:p>
            <a:pPr algn="l">
              <a:lnSpc>
                <a:spcPts val="1800"/>
              </a:lnSpc>
            </a:pPr>
            <a:r>
              <a:rPr lang="el-GR" sz="2000" b="0" i="0" u="none" strike="noStrike" dirty="0" err="1">
                <a:effectLst/>
                <a:latin typeface="Google Sans"/>
                <a:hlinkClick r:id="rId2"/>
              </a:rPr>
              <a:t>Inside</a:t>
            </a:r>
            <a:r>
              <a:rPr lang="el-GR" sz="2000" b="0" i="0" u="none" strike="noStrike" dirty="0">
                <a:effectLst/>
                <a:latin typeface="Google Sans"/>
                <a:hlinkClick r:id="rId2"/>
              </a:rPr>
              <a:t> </a:t>
            </a:r>
            <a:r>
              <a:rPr lang="el-GR" sz="2000" b="0" i="0" u="none" strike="noStrike" dirty="0" err="1">
                <a:effectLst/>
                <a:latin typeface="Google Sans"/>
                <a:hlinkClick r:id="rId2"/>
              </a:rPr>
              <a:t>Out</a:t>
            </a:r>
            <a:r>
              <a:rPr lang="el-GR" sz="2000" b="0" i="0" u="none" strike="noStrike" dirty="0">
                <a:effectLst/>
                <a:latin typeface="Google Sans"/>
                <a:hlinkClick r:id="rId2"/>
              </a:rPr>
              <a:t> 2: ταινία για τα συναισθήματα </a:t>
            </a:r>
          </a:p>
        </p:txBody>
      </p:sp>
      <p:pic>
        <p:nvPicPr>
          <p:cNvPr id="1026" name="Picture 2" descr="Inside Out 2&quot;: Mια γλυκιά ταινία για τα συναισθήματα της εφηβείας -  slpress.gr">
            <a:extLst>
              <a:ext uri="{FF2B5EF4-FFF2-40B4-BE49-F238E27FC236}">
                <a16:creationId xmlns:a16="http://schemas.microsoft.com/office/drawing/2014/main" id="{8239F93E-2828-2500-6BB3-095D85EFCA7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80163" y="1708509"/>
            <a:ext cx="4754562" cy="371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828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409B28-5234-3888-DB6F-8403B8573CCB}"/>
              </a:ext>
            </a:extLst>
          </p:cNvPr>
          <p:cNvSpPr>
            <a:spLocks noGrp="1"/>
          </p:cNvSpPr>
          <p:nvPr>
            <p:ph type="title"/>
          </p:nvPr>
        </p:nvSpPr>
        <p:spPr/>
        <p:txBody>
          <a:bodyPr/>
          <a:lstStyle/>
          <a:p>
            <a:r>
              <a:rPr lang="el-GR" dirty="0"/>
              <a:t>Άσκηση ΙΙ  - 20΄</a:t>
            </a:r>
          </a:p>
        </p:txBody>
      </p:sp>
      <p:sp>
        <p:nvSpPr>
          <p:cNvPr id="3" name="Θέση περιεχομένου 2">
            <a:extLst>
              <a:ext uri="{FF2B5EF4-FFF2-40B4-BE49-F238E27FC236}">
                <a16:creationId xmlns:a16="http://schemas.microsoft.com/office/drawing/2014/main" id="{E6BE3A80-D870-CD24-431F-18AD83F476E7}"/>
              </a:ext>
            </a:extLst>
          </p:cNvPr>
          <p:cNvSpPr>
            <a:spLocks noGrp="1"/>
          </p:cNvSpPr>
          <p:nvPr>
            <p:ph idx="1"/>
          </p:nvPr>
        </p:nvSpPr>
        <p:spPr/>
        <p:txBody>
          <a:bodyPr>
            <a:normAutofit/>
          </a:bodyPr>
          <a:lstStyle/>
          <a:p>
            <a:r>
              <a:rPr lang="el-GR" sz="2400" dirty="0"/>
              <a:t>Σε μικρές ομάδες των …… ατόμων</a:t>
            </a:r>
          </a:p>
          <a:p>
            <a:r>
              <a:rPr lang="el-GR" sz="2400" dirty="0"/>
              <a:t>Συζητήστε:  Αφότου διαλέξεις τα μέλη, θέλεις η ομάδα να αποκτήσει συνοχή / συνεκτικότητα για να μην διαλυθεί. </a:t>
            </a:r>
          </a:p>
          <a:p>
            <a:pPr lvl="1">
              <a:buFont typeface="Wingdings" panose="05000000000000000000" pitchFamily="2" charset="2"/>
              <a:buChar char="ü"/>
            </a:pPr>
            <a:r>
              <a:rPr lang="el-GR" sz="2200" dirty="0"/>
              <a:t>Τι αφορά αυτό? πώς το φαντάζεσαι? </a:t>
            </a:r>
          </a:p>
          <a:p>
            <a:pPr lvl="1">
              <a:buFont typeface="Wingdings" panose="05000000000000000000" pitchFamily="2" charset="2"/>
              <a:buChar char="ü"/>
            </a:pPr>
            <a:r>
              <a:rPr lang="el-GR" sz="2200" dirty="0"/>
              <a:t>Πώς θα το δημιουργήσετε ως σύμβουλοι? </a:t>
            </a:r>
          </a:p>
          <a:p>
            <a:pPr lvl="1">
              <a:buFont typeface="Wingdings" panose="05000000000000000000" pitchFamily="2" charset="2"/>
              <a:buChar char="ü"/>
            </a:pPr>
            <a:r>
              <a:rPr lang="el-GR" sz="2200" dirty="0"/>
              <a:t>Σκέψεις και προβληματισμοί.</a:t>
            </a:r>
          </a:p>
          <a:p>
            <a:endParaRPr lang="el-GR" sz="2400" dirty="0"/>
          </a:p>
          <a:p>
            <a:r>
              <a:rPr lang="el-GR" sz="2400" dirty="0"/>
              <a:t>Επιστροφή στην Ολομέλεια: 1 εκπρόσωπος, περίληψη των κριτηρίων και 1 ερώτημα!</a:t>
            </a:r>
          </a:p>
        </p:txBody>
      </p:sp>
      <p:sp>
        <p:nvSpPr>
          <p:cNvPr id="4" name="Θέση αριθμού διαφάνειας 3">
            <a:extLst>
              <a:ext uri="{FF2B5EF4-FFF2-40B4-BE49-F238E27FC236}">
                <a16:creationId xmlns:a16="http://schemas.microsoft.com/office/drawing/2014/main" id="{9C84453F-139D-31CA-5FA7-751B8E361E64}"/>
              </a:ext>
            </a:extLst>
          </p:cNvPr>
          <p:cNvSpPr>
            <a:spLocks noGrp="1"/>
          </p:cNvSpPr>
          <p:nvPr>
            <p:ph type="sldNum" sz="quarter" idx="12"/>
          </p:nvPr>
        </p:nvSpPr>
        <p:spPr/>
        <p:txBody>
          <a:bodyPr/>
          <a:lstStyle/>
          <a:p>
            <a:fld id="{29A67EF4-6AD0-4895-A677-9D84EEBBB660}" type="slidenum">
              <a:rPr lang="el-GR" smtClean="0"/>
              <a:t>20</a:t>
            </a:fld>
            <a:endParaRPr lang="el-GR"/>
          </a:p>
        </p:txBody>
      </p:sp>
    </p:spTree>
    <p:extLst>
      <p:ext uri="{BB962C8B-B14F-4D97-AF65-F5344CB8AC3E}">
        <p14:creationId xmlns:p14="http://schemas.microsoft.com/office/powerpoint/2010/main" val="1047914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2" name="Τίτλος 1">
            <a:extLst>
              <a:ext uri="{FF2B5EF4-FFF2-40B4-BE49-F238E27FC236}">
                <a16:creationId xmlns:a16="http://schemas.microsoft.com/office/drawing/2014/main" id="{278F13F4-ACB9-B2FB-8977-DA06F58CFC5F}"/>
              </a:ext>
            </a:extLst>
          </p:cNvPr>
          <p:cNvSpPr>
            <a:spLocks noGrp="1"/>
          </p:cNvSpPr>
          <p:nvPr>
            <p:ph type="title"/>
          </p:nvPr>
        </p:nvSpPr>
        <p:spPr>
          <a:xfrm>
            <a:off x="687754" y="875324"/>
            <a:ext cx="3536510" cy="5093520"/>
          </a:xfrm>
        </p:spPr>
        <p:txBody>
          <a:bodyPr>
            <a:normAutofit/>
          </a:bodyPr>
          <a:lstStyle/>
          <a:p>
            <a:pPr algn="ctr"/>
            <a:r>
              <a:rPr lang="el-GR" sz="4400"/>
              <a:t>Θεραπευτικό συμβόλαιο (Ι)</a:t>
            </a:r>
          </a:p>
        </p:txBody>
      </p:sp>
      <p:sp>
        <p:nvSpPr>
          <p:cNvPr id="13" name="Rectangle 12">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3" name="Θέση περιεχομένου 2">
            <a:extLst>
              <a:ext uri="{FF2B5EF4-FFF2-40B4-BE49-F238E27FC236}">
                <a16:creationId xmlns:a16="http://schemas.microsoft.com/office/drawing/2014/main" id="{4F70664E-2917-73CD-6224-24130039CFF2}"/>
              </a:ext>
            </a:extLst>
          </p:cNvPr>
          <p:cNvSpPr>
            <a:spLocks noGrp="1"/>
          </p:cNvSpPr>
          <p:nvPr>
            <p:ph idx="1"/>
          </p:nvPr>
        </p:nvSpPr>
        <p:spPr>
          <a:xfrm>
            <a:off x="5478124" y="559477"/>
            <a:ext cx="5647076" cy="5475563"/>
          </a:xfrm>
        </p:spPr>
        <p:txBody>
          <a:bodyPr anchor="ctr">
            <a:normAutofit/>
          </a:bodyPr>
          <a:lstStyle/>
          <a:p>
            <a:r>
              <a:rPr lang="el-GR" sz="2000">
                <a:effectLst/>
                <a:ea typeface="Times New Roman" panose="02020603050405020304" pitchFamily="18" charset="0"/>
              </a:rPr>
              <a:t>Η «εντολή» στον θεραπευτή από τα μέλη: </a:t>
            </a:r>
          </a:p>
          <a:p>
            <a:pPr lvl="1">
              <a:buFont typeface="Wingdings" panose="05000000000000000000" pitchFamily="2" charset="2"/>
              <a:buChar char="ü"/>
            </a:pPr>
            <a:r>
              <a:rPr lang="el-GR" sz="2000">
                <a:effectLst/>
                <a:ea typeface="Times New Roman" panose="02020603050405020304" pitchFamily="18" charset="0"/>
              </a:rPr>
              <a:t>Να τα βοηθάει να παραμένουν ενήμερα των σκοπών τους και του γεγονότος ότι οι επιθυμίες τους δεν είναι πάντα ταιριαστές με τις ανάγκες τους.</a:t>
            </a:r>
          </a:p>
          <a:p>
            <a:pPr lvl="1">
              <a:buFont typeface="Wingdings" panose="05000000000000000000" pitchFamily="2" charset="2"/>
              <a:buChar char="ü"/>
            </a:pPr>
            <a:r>
              <a:rPr lang="el-GR" sz="2000">
                <a:effectLst/>
                <a:ea typeface="Times New Roman" panose="02020603050405020304" pitchFamily="18" charset="0"/>
              </a:rPr>
              <a:t>Να γίνει ένας «καταλύτης-ρυθμιστής»  που θα κρατάει την συναλλαγή πάντα σύντονη με τους σκοπούς και στόχους τους. </a:t>
            </a:r>
          </a:p>
          <a:p>
            <a:r>
              <a:rPr lang="el-GR" sz="2000" b="1" i="1">
                <a:effectLst/>
                <a:ea typeface="Times New Roman" panose="02020603050405020304" pitchFamily="18" charset="0"/>
              </a:rPr>
              <a:t> </a:t>
            </a:r>
            <a:r>
              <a:rPr lang="el-GR" sz="2000">
                <a:effectLst/>
                <a:ea typeface="Times New Roman" panose="02020603050405020304" pitchFamily="18" charset="0"/>
              </a:rPr>
              <a:t>Στην περίπτωση, και σύμφωνα με την εμπειρία του θεραπευτή, που το αποτέλεσμα δεν οδηγεί στην εκπλήρωση των στόχων,  ο θεραπευτής  </a:t>
            </a:r>
            <a:r>
              <a:rPr lang="el-GR" sz="2000">
                <a:ea typeface="Times New Roman" panose="02020603050405020304" pitchFamily="18" charset="0"/>
              </a:rPr>
              <a:t>υ</a:t>
            </a:r>
            <a:r>
              <a:rPr lang="el-GR" sz="2000">
                <a:effectLst/>
                <a:ea typeface="Times New Roman" panose="02020603050405020304" pitchFamily="18" charset="0"/>
              </a:rPr>
              <a:t>ποδεικνύει/μαρτυρεί την εκπλήρωση των στόχων.</a:t>
            </a:r>
            <a:endParaRPr lang="el-GR" sz="2000"/>
          </a:p>
        </p:txBody>
      </p:sp>
      <p:sp>
        <p:nvSpPr>
          <p:cNvPr id="4" name="Θέση αριθμού διαφάνειας 3">
            <a:extLst>
              <a:ext uri="{FF2B5EF4-FFF2-40B4-BE49-F238E27FC236}">
                <a16:creationId xmlns:a16="http://schemas.microsoft.com/office/drawing/2014/main" id="{6E01DBBC-A989-9A66-ACED-1C0AE9C750B4}"/>
              </a:ext>
            </a:extLst>
          </p:cNvPr>
          <p:cNvSpPr>
            <a:spLocks noGrp="1"/>
          </p:cNvSpPr>
          <p:nvPr>
            <p:ph type="sldNum" sz="quarter" idx="12"/>
          </p:nvPr>
        </p:nvSpPr>
        <p:spPr>
          <a:xfrm>
            <a:off x="11066609" y="6307672"/>
            <a:ext cx="822960" cy="274320"/>
          </a:xfrm>
        </p:spPr>
        <p:txBody>
          <a:bodyPr>
            <a:normAutofit/>
          </a:bodyPr>
          <a:lstStyle/>
          <a:p>
            <a:pPr>
              <a:spcAft>
                <a:spcPts val="600"/>
              </a:spcAft>
            </a:pPr>
            <a:fld id="{29A67EF4-6AD0-4895-A677-9D84EEBBB660}" type="slidenum">
              <a:rPr lang="el-GR" smtClean="0"/>
              <a:pPr>
                <a:spcAft>
                  <a:spcPts val="600"/>
                </a:spcAft>
              </a:pPr>
              <a:t>21</a:t>
            </a:fld>
            <a:endParaRPr lang="el-GR"/>
          </a:p>
        </p:txBody>
      </p:sp>
    </p:spTree>
    <p:extLst>
      <p:ext uri="{BB962C8B-B14F-4D97-AF65-F5344CB8AC3E}">
        <p14:creationId xmlns:p14="http://schemas.microsoft.com/office/powerpoint/2010/main" val="4116384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EFA3E3-25F8-BC57-CE4F-31D3BADD39FC}"/>
              </a:ext>
            </a:extLst>
          </p:cNvPr>
          <p:cNvSpPr>
            <a:spLocks noGrp="1"/>
          </p:cNvSpPr>
          <p:nvPr>
            <p:ph type="title"/>
          </p:nvPr>
        </p:nvSpPr>
        <p:spPr>
          <a:xfrm>
            <a:off x="880369" y="387433"/>
            <a:ext cx="10058400" cy="715689"/>
          </a:xfrm>
        </p:spPr>
        <p:txBody>
          <a:bodyPr>
            <a:normAutofit/>
          </a:bodyPr>
          <a:lstStyle/>
          <a:p>
            <a:r>
              <a:rPr lang="el-GR" sz="4000"/>
              <a:t>Θεραπευτικό συμβόλαιο (ΙΙ)</a:t>
            </a:r>
            <a:endParaRPr lang="el-GR" sz="4000" dirty="0"/>
          </a:p>
        </p:txBody>
      </p:sp>
      <p:sp>
        <p:nvSpPr>
          <p:cNvPr id="3" name="Θέση περιεχομένου 2">
            <a:extLst>
              <a:ext uri="{FF2B5EF4-FFF2-40B4-BE49-F238E27FC236}">
                <a16:creationId xmlns:a16="http://schemas.microsoft.com/office/drawing/2014/main" id="{281605B8-E573-EAAF-4850-D81A952EAF0F}"/>
              </a:ext>
            </a:extLst>
          </p:cNvPr>
          <p:cNvSpPr>
            <a:spLocks noGrp="1"/>
          </p:cNvSpPr>
          <p:nvPr>
            <p:ph idx="1"/>
          </p:nvPr>
        </p:nvSpPr>
        <p:spPr>
          <a:xfrm>
            <a:off x="747203" y="1103122"/>
            <a:ext cx="10058400" cy="4856973"/>
          </a:xfrm>
        </p:spPr>
        <p:txBody>
          <a:bodyPr>
            <a:noAutofit/>
          </a:bodyPr>
          <a:lstStyle/>
          <a:p>
            <a:pPr marL="0" marR="0" algn="just"/>
            <a:r>
              <a:rPr lang="el-GR" sz="2400" dirty="0">
                <a:effectLst/>
                <a:ea typeface="Times New Roman" panose="02020603050405020304" pitchFamily="18" charset="0"/>
              </a:rPr>
              <a:t>Τα μέλη της ομάδας για κάποια διαστήματα </a:t>
            </a:r>
            <a:r>
              <a:rPr lang="el-GR" sz="2400" b="1" dirty="0" err="1">
                <a:effectLst/>
                <a:ea typeface="Times New Roman" panose="02020603050405020304" pitchFamily="18" charset="0"/>
              </a:rPr>
              <a:t>ομοιοστατούν</a:t>
            </a:r>
            <a:r>
              <a:rPr lang="el-GR" sz="2400" b="1" dirty="0">
                <a:effectLst/>
                <a:ea typeface="Times New Roman" panose="02020603050405020304" pitchFamily="18" charset="0"/>
              </a:rPr>
              <a:t> </a:t>
            </a:r>
            <a:r>
              <a:rPr lang="el-GR" sz="2400" dirty="0">
                <a:effectLst/>
                <a:ea typeface="Times New Roman" panose="02020603050405020304" pitchFamily="18" charset="0"/>
              </a:rPr>
              <a:t>στη  συναλλαγή τους στην ομάδα, και έτσι διευθετούν τη διεργασία και αφομοιώνουν το παραχθέν  αποτέλεσμα. </a:t>
            </a:r>
          </a:p>
          <a:p>
            <a:pPr marL="434340" lvl="1" indent="-342900" algn="just">
              <a:buFont typeface="Wingdings" panose="05000000000000000000" pitchFamily="2" charset="2"/>
              <a:buChar char="ü"/>
            </a:pPr>
            <a:r>
              <a:rPr lang="el-GR" sz="2000" dirty="0">
                <a:effectLst/>
                <a:ea typeface="Times New Roman" panose="02020603050405020304" pitchFamily="18" charset="0"/>
              </a:rPr>
              <a:t>ΠΡΟΣΟΧΗ! Η ομοιόσταση άλλοτε οδηγεί σε στασιμότητα, «ξεπεσμό» της ομάδας - μη λειτουργικά  </a:t>
            </a:r>
            <a:r>
              <a:rPr lang="en-US" sz="2000" dirty="0">
                <a:effectLst/>
                <a:ea typeface="Times New Roman" panose="02020603050405020304" pitchFamily="18" charset="0"/>
              </a:rPr>
              <a:t>patterns</a:t>
            </a:r>
            <a:r>
              <a:rPr lang="el-GR" sz="2000" dirty="0">
                <a:effectLst/>
                <a:ea typeface="Times New Roman" panose="02020603050405020304" pitchFamily="18" charset="0"/>
              </a:rPr>
              <a:t> συναλλαγής (αυτό-</a:t>
            </a:r>
            <a:r>
              <a:rPr lang="el-GR" sz="2000" dirty="0" err="1">
                <a:effectLst/>
                <a:ea typeface="Times New Roman" panose="02020603050405020304" pitchFamily="18" charset="0"/>
              </a:rPr>
              <a:t>κατατροπωτικοί</a:t>
            </a:r>
            <a:r>
              <a:rPr lang="el-GR" sz="2000" dirty="0">
                <a:effectLst/>
                <a:ea typeface="Times New Roman" panose="02020603050405020304" pitchFamily="18" charset="0"/>
              </a:rPr>
              <a:t> φαύλοι κύκλοι διαστρεβλωμένων αυτό-υποθέσεων και αντιλήψεων σε σχέση με την πραγματικότητα/ χωρίς νόημα ξόδεμα του χρόνου με θέματα που περισπασμού προσοχής).</a:t>
            </a:r>
          </a:p>
          <a:p>
            <a:pPr marL="434340" lvl="1" indent="-342900" algn="just">
              <a:buFont typeface="Wingdings" panose="05000000000000000000" pitchFamily="2" charset="2"/>
              <a:buChar char="ü"/>
            </a:pPr>
            <a:r>
              <a:rPr lang="el-GR" sz="2200" dirty="0">
                <a:effectLst/>
                <a:ea typeface="Times New Roman" panose="02020603050405020304" pitchFamily="18" charset="0"/>
              </a:rPr>
              <a:t>  Σε τέτοιες στιγμές ο θεραπευτής πρέπει να κάνει τα μέλη της ομάδας ενήμερα για το θεραπευτικό τους συμβόλαιο. </a:t>
            </a:r>
          </a:p>
          <a:p>
            <a:pPr marL="708660" lvl="2" indent="-342900" algn="just">
              <a:buFont typeface="Wingdings" panose="05000000000000000000" pitchFamily="2" charset="2"/>
              <a:buChar char="§"/>
            </a:pPr>
            <a:r>
              <a:rPr lang="el-GR" sz="2000" dirty="0">
                <a:effectLst/>
                <a:ea typeface="Times New Roman" panose="02020603050405020304" pitchFamily="18" charset="0"/>
              </a:rPr>
              <a:t>Απαραίτητη μια αποφασιστική παρέμβαση. </a:t>
            </a:r>
          </a:p>
          <a:p>
            <a:pPr marL="708660" lvl="2" indent="-342900" algn="just">
              <a:buFont typeface="Wingdings" panose="05000000000000000000" pitchFamily="2" charset="2"/>
              <a:buChar char="§"/>
            </a:pPr>
            <a:r>
              <a:rPr lang="el-GR" sz="2000" dirty="0">
                <a:effectLst/>
                <a:ea typeface="Times New Roman" panose="02020603050405020304" pitchFamily="18" charset="0"/>
              </a:rPr>
              <a:t>Ο θ. θα βάλει στο σύστημα αν-ισορροπία. </a:t>
            </a:r>
          </a:p>
          <a:p>
            <a:pPr marL="982980" lvl="3" indent="-342900" algn="just">
              <a:buFont typeface="Wingdings" panose="05000000000000000000" pitchFamily="2" charset="2"/>
              <a:buChar char="Ø"/>
            </a:pPr>
            <a:r>
              <a:rPr lang="el-GR" sz="2000" dirty="0">
                <a:effectLst/>
                <a:ea typeface="Times New Roman" panose="02020603050405020304" pitchFamily="18" charset="0"/>
              </a:rPr>
              <a:t>Μπορεί να αποδειχθεί θεραπευτικό ή επιζήμιο – </a:t>
            </a:r>
            <a:r>
              <a:rPr lang="el-GR" sz="2000" b="1" dirty="0">
                <a:ea typeface="Times New Roman" panose="02020603050405020304" pitchFamily="18" charset="0"/>
              </a:rPr>
              <a:t>ν</a:t>
            </a:r>
            <a:r>
              <a:rPr lang="el-GR" sz="2000" b="1" dirty="0">
                <a:effectLst/>
                <a:ea typeface="Times New Roman" panose="02020603050405020304" pitchFamily="18" charset="0"/>
              </a:rPr>
              <a:t>α </a:t>
            </a:r>
            <a:r>
              <a:rPr lang="el-GR" sz="2000" b="1" dirty="0" err="1">
                <a:effectLst/>
                <a:ea typeface="Times New Roman" panose="02020603050405020304" pitchFamily="18" charset="0"/>
              </a:rPr>
              <a:t>επαν</a:t>
            </a:r>
            <a:r>
              <a:rPr lang="el-GR" sz="2000" b="1" dirty="0">
                <a:effectLst/>
                <a:ea typeface="Times New Roman" panose="02020603050405020304" pitchFamily="18" charset="0"/>
              </a:rPr>
              <a:t>-ενεργοποιήσει </a:t>
            </a:r>
            <a:r>
              <a:rPr lang="el-GR" sz="2000" dirty="0">
                <a:effectLst/>
                <a:ea typeface="Times New Roman" panose="02020603050405020304" pitchFamily="18" charset="0"/>
              </a:rPr>
              <a:t>την αυτό-καθοδηγητική διεργασία ή  </a:t>
            </a:r>
            <a:r>
              <a:rPr lang="el-GR" sz="2000" b="1" dirty="0">
                <a:ea typeface="Times New Roman" panose="02020603050405020304" pitchFamily="18" charset="0"/>
              </a:rPr>
              <a:t>ν</a:t>
            </a:r>
            <a:r>
              <a:rPr lang="el-GR" sz="2000" b="1" dirty="0">
                <a:effectLst/>
                <a:ea typeface="Times New Roman" panose="02020603050405020304" pitchFamily="18" charset="0"/>
              </a:rPr>
              <a:t>α οδηγήσει σε μια αυξανόμενη «κλειστότητα»</a:t>
            </a:r>
            <a:r>
              <a:rPr lang="el-GR" sz="2000" dirty="0">
                <a:effectLst/>
                <a:ea typeface="Times New Roman" panose="02020603050405020304" pitchFamily="18" charset="0"/>
              </a:rPr>
              <a:t> τα μέλη και την ομάδα ως όλον.</a:t>
            </a:r>
            <a:endParaRPr lang="el-GR" sz="2000" dirty="0"/>
          </a:p>
        </p:txBody>
      </p:sp>
      <p:sp>
        <p:nvSpPr>
          <p:cNvPr id="4" name="Θέση αριθμού διαφάνειας 3">
            <a:extLst>
              <a:ext uri="{FF2B5EF4-FFF2-40B4-BE49-F238E27FC236}">
                <a16:creationId xmlns:a16="http://schemas.microsoft.com/office/drawing/2014/main" id="{06CBA290-F739-A215-52FC-E77BDD0B628C}"/>
              </a:ext>
            </a:extLst>
          </p:cNvPr>
          <p:cNvSpPr>
            <a:spLocks noGrp="1"/>
          </p:cNvSpPr>
          <p:nvPr>
            <p:ph type="sldNum" sz="quarter" idx="12"/>
          </p:nvPr>
        </p:nvSpPr>
        <p:spPr/>
        <p:txBody>
          <a:bodyPr/>
          <a:lstStyle/>
          <a:p>
            <a:fld id="{29A67EF4-6AD0-4895-A677-9D84EEBBB660}" type="slidenum">
              <a:rPr lang="el-GR" smtClean="0"/>
              <a:t>22</a:t>
            </a:fld>
            <a:endParaRPr lang="el-GR"/>
          </a:p>
        </p:txBody>
      </p:sp>
    </p:spTree>
    <p:extLst>
      <p:ext uri="{BB962C8B-B14F-4D97-AF65-F5344CB8AC3E}">
        <p14:creationId xmlns:p14="http://schemas.microsoft.com/office/powerpoint/2010/main" val="1634059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EB5A08-9A82-9790-15A1-1A47CAB2B00E}"/>
              </a:ext>
            </a:extLst>
          </p:cNvPr>
          <p:cNvSpPr txBox="1">
            <a:spLocks noGrp="1"/>
          </p:cNvSpPr>
          <p:nvPr>
            <p:ph type="title"/>
          </p:nvPr>
        </p:nvSpPr>
        <p:spPr>
          <a:xfrm>
            <a:off x="781049" y="474162"/>
            <a:ext cx="10348605" cy="687345"/>
          </a:xfrm>
        </p:spPr>
        <p:txBody>
          <a:bodyPr/>
          <a:lstStyle/>
          <a:p>
            <a:pPr lvl="0"/>
            <a:r>
              <a:rPr lang="el-GR" sz="4000" dirty="0"/>
              <a:t>Θεραπευτικό συμβόλαιο (ΙΙ</a:t>
            </a:r>
            <a:r>
              <a:rPr lang="en-US" sz="4000" dirty="0"/>
              <a:t>I</a:t>
            </a:r>
            <a:r>
              <a:rPr lang="el-GR" sz="4000" dirty="0"/>
              <a:t>)</a:t>
            </a:r>
            <a:r>
              <a:rPr lang="en-US" sz="4000" dirty="0"/>
              <a:t>- </a:t>
            </a:r>
            <a:r>
              <a:rPr lang="el-GR" sz="4000" dirty="0"/>
              <a:t>Το νόημα </a:t>
            </a:r>
          </a:p>
        </p:txBody>
      </p:sp>
      <p:sp>
        <p:nvSpPr>
          <p:cNvPr id="3" name="Θέση περιεχομένου 2">
            <a:extLst>
              <a:ext uri="{FF2B5EF4-FFF2-40B4-BE49-F238E27FC236}">
                <a16:creationId xmlns:a16="http://schemas.microsoft.com/office/drawing/2014/main" id="{DA2D9072-B914-1E81-92A6-679B46ABE3B4}"/>
              </a:ext>
            </a:extLst>
          </p:cNvPr>
          <p:cNvSpPr txBox="1">
            <a:spLocks noGrp="1"/>
          </p:cNvSpPr>
          <p:nvPr>
            <p:ph idx="1"/>
          </p:nvPr>
        </p:nvSpPr>
        <p:spPr>
          <a:xfrm>
            <a:off x="614055" y="1161507"/>
            <a:ext cx="10675419" cy="5441173"/>
          </a:xfrm>
        </p:spPr>
        <p:txBody>
          <a:bodyPr/>
          <a:lstStyle/>
          <a:p>
            <a:pPr lvl="0"/>
            <a:r>
              <a:rPr lang="el-GR" sz="2400" dirty="0"/>
              <a:t>Η απόδοση ενός νοήματος στις επικοινωνίες που παρατηρούνται σε μία ομάδα είναι το χαρακτηριστικό που </a:t>
            </a:r>
            <a:r>
              <a:rPr lang="el-GR" sz="2400" b="1" dirty="0"/>
              <a:t>διαφοροποιεί </a:t>
            </a:r>
            <a:r>
              <a:rPr lang="el-GR" sz="2400" dirty="0"/>
              <a:t>μία</a:t>
            </a:r>
            <a:r>
              <a:rPr lang="el-GR" sz="2400" b="1" dirty="0"/>
              <a:t> κοινωνική </a:t>
            </a:r>
            <a:r>
              <a:rPr lang="el-GR" sz="2400" dirty="0"/>
              <a:t>από μία </a:t>
            </a:r>
            <a:r>
              <a:rPr lang="el-GR" sz="2400" b="1" dirty="0"/>
              <a:t>θεραπευτική-αναλυτική ομάδα</a:t>
            </a:r>
            <a:r>
              <a:rPr lang="el-GR" sz="2400" dirty="0"/>
              <a:t>. </a:t>
            </a:r>
          </a:p>
          <a:p>
            <a:pPr lvl="1">
              <a:buFont typeface="Wingdings" panose="05000000000000000000" pitchFamily="2" charset="2"/>
              <a:buChar char="ü"/>
            </a:pPr>
            <a:r>
              <a:rPr lang="el-GR" sz="2400" b="1" i="1" dirty="0">
                <a:solidFill>
                  <a:srgbClr val="FF0000"/>
                </a:solidFill>
              </a:rPr>
              <a:t>«Τι συζητάμε τώρα;», «Πού με αφορά?», «Γιατί τώρα?»</a:t>
            </a:r>
          </a:p>
          <a:p>
            <a:pPr lvl="2">
              <a:buFont typeface="Wingdings" panose="05000000000000000000" pitchFamily="2" charset="2"/>
              <a:buChar char="§"/>
            </a:pPr>
            <a:r>
              <a:rPr lang="el-GR" sz="2200" b="1" i="1" dirty="0">
                <a:solidFill>
                  <a:srgbClr val="FF0000"/>
                </a:solidFill>
              </a:rPr>
              <a:t>Σε σχέση με την ομάδα </a:t>
            </a:r>
          </a:p>
          <a:p>
            <a:pPr lvl="2">
              <a:buFont typeface="Wingdings" panose="05000000000000000000" pitchFamily="2" charset="2"/>
              <a:buChar char="§"/>
            </a:pPr>
            <a:r>
              <a:rPr lang="el-GR" sz="2200" b="1" i="1" dirty="0">
                <a:solidFill>
                  <a:srgbClr val="FF0000"/>
                </a:solidFill>
              </a:rPr>
              <a:t>Σε σχέση με τον στόχο μου</a:t>
            </a:r>
          </a:p>
          <a:p>
            <a:pPr lvl="2">
              <a:buFont typeface="Wingdings" panose="05000000000000000000" pitchFamily="2" charset="2"/>
              <a:buChar char="§"/>
            </a:pPr>
            <a:r>
              <a:rPr lang="el-GR" sz="2200" b="1" i="1" dirty="0">
                <a:solidFill>
                  <a:srgbClr val="FF0000"/>
                </a:solidFill>
              </a:rPr>
              <a:t>Σε σχέση με τον ρόλο μου  </a:t>
            </a:r>
            <a:endParaRPr lang="el-GR" sz="2400" b="1" dirty="0">
              <a:solidFill>
                <a:srgbClr val="FF0000"/>
              </a:solidFill>
            </a:endParaRPr>
          </a:p>
          <a:p>
            <a:pPr marL="0" lvl="0" indent="0">
              <a:buNone/>
            </a:pPr>
            <a:endParaRPr lang="el-GR" sz="2400" dirty="0"/>
          </a:p>
          <a:p>
            <a:pPr lvl="1"/>
            <a:endParaRPr lang="el-GR" sz="2800" dirty="0"/>
          </a:p>
        </p:txBody>
      </p:sp>
      <p:sp>
        <p:nvSpPr>
          <p:cNvPr id="4" name="Θέση αριθμού διαφάνειας 3">
            <a:extLst>
              <a:ext uri="{FF2B5EF4-FFF2-40B4-BE49-F238E27FC236}">
                <a16:creationId xmlns:a16="http://schemas.microsoft.com/office/drawing/2014/main" id="{AEEE104D-1E28-51BD-BA1C-F2CF8A206BF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5542B7E-A7D1-4EA7-8D3D-5149E68EE1E8}" type="slidenum">
              <a:rPr/>
              <a:t>23</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21AA71AF-5F4E-0E8B-1841-3A552AED7D6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32D7DA9-33C2-49A0-82A8-C3CCC8BC54EE}" type="slidenum">
              <a:rPr/>
              <a:t>23</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658D71AD-811C-B67B-D207-77D9CDEEEA5A}"/>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CE18F7-3076-4AD0-909A-48338249C708}" type="slidenum">
              <a:rPr/>
              <a:t>23</a:t>
            </a:fld>
            <a:endParaRPr lang="el-GR" sz="1200" b="0" i="0" u="none" strike="noStrike" kern="1200" cap="none" spc="0" baseline="0">
              <a:solidFill>
                <a:srgbClr val="898989"/>
              </a:solidFill>
              <a:uFillTx/>
              <a:latin typeface="Calibri"/>
            </a:endParaRPr>
          </a:p>
        </p:txBody>
      </p:sp>
    </p:spTree>
    <p:extLst>
      <p:ext uri="{BB962C8B-B14F-4D97-AF65-F5344CB8AC3E}">
        <p14:creationId xmlns:p14="http://schemas.microsoft.com/office/powerpoint/2010/main" val="1673700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9B5FF42-B17C-4F11-B93E-AF59A0B61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13" name="Rectangle 12">
            <a:extLst>
              <a:ext uri="{FF2B5EF4-FFF2-40B4-BE49-F238E27FC236}">
                <a16:creationId xmlns:a16="http://schemas.microsoft.com/office/drawing/2014/main" id="{19D35415-1A65-4CA4-B8D6-E2A513C07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15" name="Rectangle 14">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17" name="Rectangle 16">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3" name="Τίτλος 2">
            <a:extLst>
              <a:ext uri="{FF2B5EF4-FFF2-40B4-BE49-F238E27FC236}">
                <a16:creationId xmlns:a16="http://schemas.microsoft.com/office/drawing/2014/main" id="{376DF0A5-C3D3-A049-E0F7-F20A8F781306}"/>
              </a:ext>
            </a:extLst>
          </p:cNvPr>
          <p:cNvSpPr>
            <a:spLocks noGrp="1"/>
          </p:cNvSpPr>
          <p:nvPr>
            <p:ph type="title"/>
          </p:nvPr>
        </p:nvSpPr>
        <p:spPr>
          <a:xfrm>
            <a:off x="868680" y="642593"/>
            <a:ext cx="6281928" cy="1744183"/>
          </a:xfrm>
        </p:spPr>
        <p:txBody>
          <a:bodyPr vert="horz" lIns="91440" tIns="45720" rIns="91440" bIns="45720" rtlCol="0" anchor="ctr">
            <a:normAutofit/>
          </a:bodyPr>
          <a:lstStyle/>
          <a:p>
            <a:r>
              <a:rPr lang="en-US" sz="3200" i="1" dirty="0" err="1"/>
              <a:t>Συνδεδεμένοι</a:t>
            </a:r>
            <a:r>
              <a:rPr lang="el-GR" sz="3200" dirty="0"/>
              <a:t>, </a:t>
            </a:r>
            <a:br>
              <a:rPr lang="en-US" sz="3200" dirty="0"/>
            </a:br>
            <a:r>
              <a:rPr lang="en-US" sz="3200" dirty="0"/>
              <a:t>Ν.Α. </a:t>
            </a:r>
            <a:r>
              <a:rPr lang="en-US" sz="3200" dirty="0" err="1"/>
              <a:t>Χρηστάκης</a:t>
            </a:r>
            <a:r>
              <a:rPr lang="en-US" sz="3200" dirty="0"/>
              <a:t>, Fowler H. James </a:t>
            </a:r>
          </a:p>
        </p:txBody>
      </p:sp>
      <p:sp>
        <p:nvSpPr>
          <p:cNvPr id="5" name="Θέση περιεχομένου 4">
            <a:extLst>
              <a:ext uri="{FF2B5EF4-FFF2-40B4-BE49-F238E27FC236}">
                <a16:creationId xmlns:a16="http://schemas.microsoft.com/office/drawing/2014/main" id="{B09E60CC-38C3-EF00-3213-BDCA9C823939}"/>
              </a:ext>
            </a:extLst>
          </p:cNvPr>
          <p:cNvSpPr>
            <a:spLocks noGrp="1"/>
          </p:cNvSpPr>
          <p:nvPr>
            <p:ph sz="half" idx="2"/>
          </p:nvPr>
        </p:nvSpPr>
        <p:spPr>
          <a:xfrm>
            <a:off x="868680" y="2386584"/>
            <a:ext cx="6281928" cy="3648456"/>
          </a:xfrm>
        </p:spPr>
        <p:txBody>
          <a:bodyPr vert="horz" lIns="91440" tIns="45720" rIns="91440" bIns="45720" rtlCol="0">
            <a:normAutofit/>
          </a:bodyPr>
          <a:lstStyle/>
          <a:p>
            <a:r>
              <a:rPr lang="en-US" b="0" i="0" dirty="0" err="1">
                <a:effectLst/>
              </a:rPr>
              <a:t>Αφορά</a:t>
            </a:r>
            <a:r>
              <a:rPr lang="en-US" b="0" i="0" dirty="0">
                <a:effectLst/>
              </a:rPr>
              <a:t> </a:t>
            </a:r>
            <a:r>
              <a:rPr lang="en-US" b="0" i="0" dirty="0" err="1">
                <a:effectLst/>
              </a:rPr>
              <a:t>στον</a:t>
            </a:r>
            <a:r>
              <a:rPr lang="en-US" b="0" i="0" dirty="0">
                <a:effectLst/>
              </a:rPr>
              <a:t> </a:t>
            </a:r>
            <a:r>
              <a:rPr lang="en-US" b="0" i="0" dirty="0" err="1">
                <a:effectLst/>
              </a:rPr>
              <a:t>κόσμο</a:t>
            </a:r>
            <a:r>
              <a:rPr lang="en-US" b="0" i="0" dirty="0">
                <a:effectLst/>
              </a:rPr>
              <a:t> </a:t>
            </a:r>
            <a:r>
              <a:rPr lang="en-US" b="0" i="0" dirty="0" err="1">
                <a:effectLst/>
              </a:rPr>
              <a:t>των</a:t>
            </a:r>
            <a:r>
              <a:rPr lang="en-US" b="0" i="0" dirty="0">
                <a:effectLst/>
              </a:rPr>
              <a:t> </a:t>
            </a:r>
            <a:r>
              <a:rPr lang="en-US" b="1" i="0" dirty="0" err="1">
                <a:effectLst/>
              </a:rPr>
              <a:t>κοινωνικών</a:t>
            </a:r>
            <a:r>
              <a:rPr lang="en-US" b="1" i="0" dirty="0">
                <a:effectLst/>
              </a:rPr>
              <a:t> </a:t>
            </a:r>
            <a:r>
              <a:rPr lang="en-US" b="1" i="0" dirty="0" err="1">
                <a:effectLst/>
              </a:rPr>
              <a:t>δικτύων</a:t>
            </a:r>
            <a:r>
              <a:rPr lang="en-US" b="1" i="0" dirty="0">
                <a:effectLst/>
              </a:rPr>
              <a:t> </a:t>
            </a:r>
            <a:r>
              <a:rPr lang="en-US" dirty="0"/>
              <a:t>κ</a:t>
            </a:r>
            <a:r>
              <a:rPr lang="en-US" b="0" i="0" dirty="0">
                <a:effectLst/>
              </a:rPr>
              <a:t>αι </a:t>
            </a:r>
            <a:r>
              <a:rPr lang="en-US" b="0" i="0" dirty="0" err="1">
                <a:effectLst/>
              </a:rPr>
              <a:t>της</a:t>
            </a:r>
            <a:r>
              <a:rPr lang="en-US" b="0" i="0" dirty="0">
                <a:effectLst/>
              </a:rPr>
              <a:t> </a:t>
            </a:r>
            <a:r>
              <a:rPr lang="en-US" b="0" i="0" dirty="0" err="1">
                <a:effectLst/>
              </a:rPr>
              <a:t>σημ</a:t>
            </a:r>
            <a:r>
              <a:rPr lang="en-US" b="0" i="0" dirty="0">
                <a:effectLst/>
              </a:rPr>
              <a:t>ασίας τους για την ζωή μας: Προσωπική, επαγγελματική και γενικότερα για την πορεία μας στη ζωή, την κατανόηση της ύπαρξής μας μέσα στην κοινωνία και ως εκ τούτου την </a:t>
            </a:r>
            <a:r>
              <a:rPr lang="en-US" b="1" i="0" dirty="0">
                <a:effectLst/>
              </a:rPr>
              <a:t>επιλογή της αλλαγής</a:t>
            </a:r>
            <a:r>
              <a:rPr lang="en-US" b="0" i="0" dirty="0">
                <a:effectLst/>
              </a:rPr>
              <a:t>.  </a:t>
            </a:r>
            <a:endParaRPr lang="en-US" dirty="0"/>
          </a:p>
        </p:txBody>
      </p:sp>
      <p:pic>
        <p:nvPicPr>
          <p:cNvPr id="6" name="Θέση περιεχομένου 5">
            <a:extLst>
              <a:ext uri="{FF2B5EF4-FFF2-40B4-BE49-F238E27FC236}">
                <a16:creationId xmlns:a16="http://schemas.microsoft.com/office/drawing/2014/main" id="{8C64C9A0-B148-DA28-5A4D-70E4AC75368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2997" r="4995" b="-1"/>
          <a:stretch/>
        </p:blipFill>
        <p:spPr>
          <a:xfrm>
            <a:off x="7837371" y="237744"/>
            <a:ext cx="4124416" cy="6382512"/>
          </a:xfrm>
          <a:prstGeom prst="rect">
            <a:avLst/>
          </a:prstGeom>
        </p:spPr>
      </p:pic>
      <p:sp>
        <p:nvSpPr>
          <p:cNvPr id="4" name="Θέση αριθμού διαφάνειας 3">
            <a:extLst>
              <a:ext uri="{FF2B5EF4-FFF2-40B4-BE49-F238E27FC236}">
                <a16:creationId xmlns:a16="http://schemas.microsoft.com/office/drawing/2014/main" id="{D1416CB2-9AB4-BC37-DDF6-4B40F25C9A7A}"/>
              </a:ext>
            </a:extLst>
          </p:cNvPr>
          <p:cNvSpPr>
            <a:spLocks noGrp="1"/>
          </p:cNvSpPr>
          <p:nvPr>
            <p:ph type="sldNum" sz="quarter" idx="12"/>
          </p:nvPr>
        </p:nvSpPr>
        <p:spPr>
          <a:xfrm>
            <a:off x="10348535" y="6217920"/>
            <a:ext cx="1463040" cy="256032"/>
          </a:xfrm>
        </p:spPr>
        <p:txBody>
          <a:bodyPr vert="horz" lIns="91440" tIns="45720" rIns="91440" bIns="45720" rtlCol="0" anchor="b">
            <a:normAutofit/>
          </a:bodyPr>
          <a:lstStyle/>
          <a:p>
            <a:pPr defTabSz="914400">
              <a:spcAft>
                <a:spcPts val="600"/>
              </a:spcAft>
            </a:pPr>
            <a:fld id="{29A67EF4-6AD0-4895-A677-9D84EEBBB660}" type="slidenum">
              <a:rPr lang="en-US">
                <a:solidFill>
                  <a:srgbClr val="FFFFFF"/>
                </a:solidFill>
              </a:rPr>
              <a:pPr defTabSz="914400">
                <a:spcAft>
                  <a:spcPts val="600"/>
                </a:spcAft>
              </a:pPr>
              <a:t>24</a:t>
            </a:fld>
            <a:endParaRPr lang="en-US">
              <a:solidFill>
                <a:srgbClr val="FFFFFF"/>
              </a:solidFill>
            </a:endParaRPr>
          </a:p>
        </p:txBody>
      </p:sp>
    </p:spTree>
    <p:extLst>
      <p:ext uri="{BB962C8B-B14F-4D97-AF65-F5344CB8AC3E}">
        <p14:creationId xmlns:p14="http://schemas.microsoft.com/office/powerpoint/2010/main" val="360974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C4A1D2-D0F3-2CBE-1461-D69146623380}"/>
              </a:ext>
            </a:extLst>
          </p:cNvPr>
          <p:cNvSpPr txBox="1">
            <a:spLocks noGrp="1"/>
          </p:cNvSpPr>
          <p:nvPr>
            <p:ph type="title"/>
          </p:nvPr>
        </p:nvSpPr>
        <p:spPr>
          <a:xfrm>
            <a:off x="911921" y="416966"/>
            <a:ext cx="10654140" cy="580561"/>
          </a:xfrm>
        </p:spPr>
        <p:txBody>
          <a:bodyPr>
            <a:noAutofit/>
          </a:bodyPr>
          <a:lstStyle/>
          <a:p>
            <a:pPr lvl="0"/>
            <a:r>
              <a:rPr lang="el-GR" sz="4000" dirty="0"/>
              <a:t>Θεραπευτικοί παράγοντες (Υ</a:t>
            </a:r>
            <a:r>
              <a:rPr lang="en-US" sz="4000" dirty="0" err="1"/>
              <a:t>alom</a:t>
            </a:r>
            <a:r>
              <a:rPr lang="el-GR" sz="4000" dirty="0"/>
              <a:t>, 2005) (Ι)</a:t>
            </a:r>
          </a:p>
        </p:txBody>
      </p:sp>
      <p:sp>
        <p:nvSpPr>
          <p:cNvPr id="3" name="Θέση περιεχομένου 2">
            <a:extLst>
              <a:ext uri="{FF2B5EF4-FFF2-40B4-BE49-F238E27FC236}">
                <a16:creationId xmlns:a16="http://schemas.microsoft.com/office/drawing/2014/main" id="{93956B9D-CF68-B65C-4C83-527B647DA8A4}"/>
              </a:ext>
            </a:extLst>
          </p:cNvPr>
          <p:cNvSpPr txBox="1">
            <a:spLocks noGrp="1"/>
          </p:cNvSpPr>
          <p:nvPr>
            <p:ph idx="1"/>
          </p:nvPr>
        </p:nvSpPr>
        <p:spPr>
          <a:xfrm>
            <a:off x="768928" y="1283726"/>
            <a:ext cx="10940137" cy="5437708"/>
          </a:xfrm>
        </p:spPr>
        <p:txBody>
          <a:bodyPr/>
          <a:lstStyle/>
          <a:p>
            <a:pPr marL="0" lvl="0" indent="0">
              <a:buNone/>
            </a:pPr>
            <a:r>
              <a:rPr lang="el-GR" sz="2200" b="1" dirty="0"/>
              <a:t>1.Ενστάλαξη ελπίδας: </a:t>
            </a:r>
            <a:r>
              <a:rPr lang="el-GR" sz="2200" dirty="0"/>
              <a:t>«θα βοηθηθώ» και «η ψυχοθεραπεία βοηθάει»(«p</a:t>
            </a:r>
            <a:r>
              <a:rPr lang="en-US" sz="2200" dirty="0" err="1">
                <a:latin typeface="Gill Sans MT"/>
              </a:rPr>
              <a:t>lacebo</a:t>
            </a:r>
            <a:r>
              <a:rPr lang="en-US" sz="2200" dirty="0">
                <a:latin typeface="Gill Sans MT"/>
              </a:rPr>
              <a:t> effect</a:t>
            </a:r>
            <a:r>
              <a:rPr lang="el-GR" sz="2200" dirty="0"/>
              <a:t>»)</a:t>
            </a:r>
          </a:p>
          <a:p>
            <a:pPr marL="0" lvl="0" indent="0">
              <a:buNone/>
            </a:pPr>
            <a:r>
              <a:rPr lang="el-GR" sz="2200" b="1" dirty="0"/>
              <a:t>2.Καθολικότητα: </a:t>
            </a:r>
            <a:r>
              <a:rPr lang="el-GR" sz="2200" dirty="0"/>
              <a:t>Διάψευση των αισθημάτων μοναδικότητας της εμπειρίας </a:t>
            </a:r>
          </a:p>
          <a:p>
            <a:pPr marL="0" lvl="0" indent="0">
              <a:buNone/>
            </a:pPr>
            <a:r>
              <a:rPr lang="el-GR" sz="2200" b="1" dirty="0"/>
              <a:t>3.Μετάδοση πληροφοριών: </a:t>
            </a:r>
            <a:r>
              <a:rPr lang="el-GR" sz="2200" dirty="0"/>
              <a:t>Διδακτική καθοδήγηση τόσο από τον θεραπευτή όσο και μεταξύ μελών </a:t>
            </a:r>
          </a:p>
          <a:p>
            <a:pPr marL="0" lvl="0" indent="0">
              <a:buNone/>
            </a:pPr>
            <a:r>
              <a:rPr lang="el-GR" sz="2200" b="1" dirty="0"/>
              <a:t>4.Αλτρουισμός: </a:t>
            </a:r>
            <a:r>
              <a:rPr lang="el-GR" sz="2200" dirty="0"/>
              <a:t>Επιτρέπει στο άτομο να αποκτήσει μία αίσθηση αξίας και σπουδαιότητας μέσα από την προσφορά βοήθειας στα υπόλοιπα μέλη της ομάδας. </a:t>
            </a:r>
          </a:p>
          <a:p>
            <a:pPr marL="0" lvl="0" indent="0">
              <a:buNone/>
            </a:pPr>
            <a:r>
              <a:rPr lang="el-GR" sz="2000" b="1" dirty="0"/>
              <a:t>5. Διορθωτική αναβίωση της αρχικής ομάδας της οικογένειας</a:t>
            </a:r>
            <a:r>
              <a:rPr lang="el-GR" sz="2000" dirty="0"/>
              <a:t>:  στο «εδώ και τώρα»</a:t>
            </a:r>
            <a:r>
              <a:rPr lang="el-GR" sz="2000" b="1" dirty="0"/>
              <a:t> </a:t>
            </a:r>
            <a:endParaRPr lang="el-GR" sz="2000" dirty="0"/>
          </a:p>
          <a:p>
            <a:pPr marL="0" lvl="0" indent="0">
              <a:buNone/>
            </a:pPr>
            <a:r>
              <a:rPr lang="el-GR" sz="2000" b="1" dirty="0"/>
              <a:t>6. Τεχνικές κοινωνικοποίησης: </a:t>
            </a:r>
            <a:r>
              <a:rPr lang="el-GR" sz="2000" dirty="0"/>
              <a:t> Προωθούν την κοινωνική ανάπτυξη, την ανεκτικότητα, την </a:t>
            </a:r>
            <a:r>
              <a:rPr lang="el-GR" sz="2000" dirty="0" err="1"/>
              <a:t>ενσυναίσθηση</a:t>
            </a:r>
            <a:r>
              <a:rPr lang="el-GR" sz="2000" dirty="0"/>
              <a:t> και την καλλιέργεια διαπροσωπικών δεξιοτήτων.  </a:t>
            </a:r>
          </a:p>
          <a:p>
            <a:pPr marL="0" lvl="0" indent="0">
              <a:buNone/>
            </a:pPr>
            <a:r>
              <a:rPr lang="el-GR" sz="2000" b="1" dirty="0"/>
              <a:t>7. Μιμητική συμπεριφορά: </a:t>
            </a:r>
            <a:r>
              <a:rPr lang="el-GR" sz="2000" dirty="0"/>
              <a:t>Φαινόμενο της θεραπείας δι’ αντιπροσώπου (</a:t>
            </a:r>
            <a:r>
              <a:rPr lang="en-GB" sz="2000" dirty="0">
                <a:latin typeface="Gill Sans MT"/>
              </a:rPr>
              <a:t>vicarious learning</a:t>
            </a:r>
            <a:r>
              <a:rPr lang="el-GR" sz="2000" dirty="0"/>
              <a:t>) ή της θεραπείας του θεατή (</a:t>
            </a:r>
            <a:r>
              <a:rPr lang="en-GB" sz="2000" dirty="0">
                <a:latin typeface="Gill Sans MT"/>
              </a:rPr>
              <a:t>spectator therapy</a:t>
            </a:r>
            <a:r>
              <a:rPr lang="el-GR" sz="2000" dirty="0"/>
              <a:t>)</a:t>
            </a:r>
          </a:p>
          <a:p>
            <a:pPr lvl="0">
              <a:buFont typeface="Wingdings" panose="05000000000000000000" pitchFamily="2" charset="2"/>
              <a:buChar char="ü"/>
            </a:pPr>
            <a:r>
              <a:rPr lang="el-GR" sz="2000" dirty="0"/>
              <a:t>Μάθηση μέσω μίμησης και ταύτισης: Το κάθε μέλος βλέπει  τους τρόπους που αντιμετωπίζουν τα διάφορα προβλήματά τους τα υπόλοιπα μέλη της ομάδας και ταυτιζόμενο επιλέγει.</a:t>
            </a:r>
          </a:p>
          <a:p>
            <a:pPr marL="457200" lvl="0" indent="-457200">
              <a:buFont typeface="Gill Sans MT"/>
              <a:buAutoNum type="arabicPeriod"/>
            </a:pPr>
            <a:endParaRPr lang="el-GR" sz="2200" dirty="0"/>
          </a:p>
          <a:p>
            <a:pPr marL="0" lvl="0" indent="0">
              <a:buNone/>
            </a:pPr>
            <a:endParaRPr lang="el-GR" sz="1700" dirty="0"/>
          </a:p>
        </p:txBody>
      </p:sp>
      <p:sp>
        <p:nvSpPr>
          <p:cNvPr id="4" name="Θέση αριθμού διαφάνειας 4">
            <a:extLst>
              <a:ext uri="{FF2B5EF4-FFF2-40B4-BE49-F238E27FC236}">
                <a16:creationId xmlns:a16="http://schemas.microsoft.com/office/drawing/2014/main" id="{FA6E7E4F-EBFC-F123-C9BB-29056FAB1638}"/>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F9AF20F-4638-4E21-AAB1-D10F7648598D}" type="slidenum">
              <a:rPr/>
              <a:t>25</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25D35246-A83D-0B40-E32F-53F7EDF6FAE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83D619-F2D8-4EDD-860E-AFD5CD2DD7EC}" type="slidenum">
              <a:rPr/>
              <a:t>25</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0850A8FF-C6D8-BDD0-9444-1243791402E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D8FF784-E615-4484-8F67-8C0D74B4381E}" type="slidenum">
              <a:rPr/>
              <a:t>25</a:t>
            </a:fld>
            <a:endParaRPr lang="el-GR" sz="1200" b="0" i="0" u="none" strike="noStrike" kern="1200" cap="none" spc="0" baseline="0">
              <a:solidFill>
                <a:srgbClr val="898989"/>
              </a:solidFill>
              <a:uFillTx/>
              <a:latin typeface="Calibri"/>
            </a:endParaRPr>
          </a:p>
        </p:txBody>
      </p:sp>
    </p:spTree>
    <p:extLst>
      <p:ext uri="{BB962C8B-B14F-4D97-AF65-F5344CB8AC3E}">
        <p14:creationId xmlns:p14="http://schemas.microsoft.com/office/powerpoint/2010/main" val="2829995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D4208C-A634-BA08-B28F-A7D36E0D2E1E}"/>
              </a:ext>
            </a:extLst>
          </p:cNvPr>
          <p:cNvSpPr txBox="1">
            <a:spLocks noGrp="1"/>
          </p:cNvSpPr>
          <p:nvPr>
            <p:ph type="title"/>
          </p:nvPr>
        </p:nvSpPr>
        <p:spPr>
          <a:xfrm>
            <a:off x="911821" y="301633"/>
            <a:ext cx="10727402" cy="721260"/>
          </a:xfrm>
        </p:spPr>
        <p:txBody>
          <a:bodyPr/>
          <a:lstStyle/>
          <a:p>
            <a:pPr lvl="0"/>
            <a:r>
              <a:rPr lang="el-GR" sz="4000" dirty="0"/>
              <a:t>Θεραπευτικοί παράγοντες (Υ</a:t>
            </a:r>
            <a:r>
              <a:rPr lang="en-US" sz="4000" dirty="0" err="1"/>
              <a:t>alom</a:t>
            </a:r>
            <a:r>
              <a:rPr lang="el-GR" sz="4000" dirty="0"/>
              <a:t>, 2005) (ΙΙ)</a:t>
            </a:r>
          </a:p>
        </p:txBody>
      </p:sp>
      <p:sp>
        <p:nvSpPr>
          <p:cNvPr id="3" name="Θέση περιεχομένου 2">
            <a:extLst>
              <a:ext uri="{FF2B5EF4-FFF2-40B4-BE49-F238E27FC236}">
                <a16:creationId xmlns:a16="http://schemas.microsoft.com/office/drawing/2014/main" id="{54E2CDCF-EA0C-0D25-09F1-B421CF825BF4}"/>
              </a:ext>
            </a:extLst>
          </p:cNvPr>
          <p:cNvSpPr txBox="1">
            <a:spLocks noGrp="1"/>
          </p:cNvSpPr>
          <p:nvPr>
            <p:ph idx="1"/>
          </p:nvPr>
        </p:nvSpPr>
        <p:spPr>
          <a:xfrm>
            <a:off x="552773" y="1022884"/>
            <a:ext cx="11334426" cy="5424403"/>
          </a:xfrm>
        </p:spPr>
        <p:txBody>
          <a:bodyPr/>
          <a:lstStyle/>
          <a:p>
            <a:pPr marL="0" lvl="0" indent="0">
              <a:buNone/>
            </a:pPr>
            <a:r>
              <a:rPr lang="el-GR" sz="2400" b="1"/>
              <a:t>8. Διαπροσωπική μάθηση: </a:t>
            </a:r>
            <a:r>
              <a:rPr lang="el-GR" sz="2400"/>
              <a:t> Πώς να αναπτύσσει υποστηρικτικές διαπροσωπικές σχέσεις </a:t>
            </a:r>
          </a:p>
          <a:p>
            <a:pPr marL="0" lvl="0" indent="0">
              <a:buNone/>
            </a:pPr>
            <a:r>
              <a:rPr lang="el-GR" sz="2400" b="1"/>
              <a:t>9. Η συνεκτικότητα της ομάδας: </a:t>
            </a:r>
            <a:r>
              <a:rPr lang="el-GR" sz="2400"/>
              <a:t> Καλλιεργεί στα μέλη της ομάδας το αίσθημα του ανήκειν, την έννοια της αποδοχής, της αξίας του εαυτού και της ασφάλειας.</a:t>
            </a:r>
          </a:p>
          <a:p>
            <a:pPr marL="0" lvl="0" indent="0">
              <a:buNone/>
            </a:pPr>
            <a:r>
              <a:rPr lang="el-GR" sz="2400" b="1"/>
              <a:t>10. Κάθαρση: </a:t>
            </a:r>
            <a:r>
              <a:rPr lang="el-GR" sz="2400"/>
              <a:t>Αποκάλυψη καταπιεσμένων συναισθημάτων και  ενδόμυχων σκέψεων και πληροφοριών.</a:t>
            </a:r>
          </a:p>
          <a:p>
            <a:pPr marL="0" lvl="0" indent="0">
              <a:buNone/>
            </a:pPr>
            <a:r>
              <a:rPr lang="el-GR" sz="2400" b="1"/>
              <a:t>11. Υπαρξιακοί παράγοντες: </a:t>
            </a:r>
            <a:r>
              <a:rPr lang="el-GR" sz="2400"/>
              <a:t>Η ομάδα συζητά  βασικά ζητήματα ανθρώπινης  ύπαρξης: θάνατος, μοναξιά, ματαιότητα ζωής, κλπ. Το άτομο μαθαίνει να υπάρχει απλώς και μόνο ως μέρος ενός ευρύτερου συνόλου που ξεπερνά τα όρια του εαυτού, ότι είναι φυσικό να περνά μέσα τα στάδια του πόνου, του θανάτου, της θλίψης και της χαράς, κλπ</a:t>
            </a:r>
          </a:p>
          <a:p>
            <a:pPr lvl="0"/>
            <a:endParaRPr lang="el-GR"/>
          </a:p>
        </p:txBody>
      </p:sp>
      <p:sp>
        <p:nvSpPr>
          <p:cNvPr id="4" name="Θέση αριθμού διαφάνειας 4">
            <a:extLst>
              <a:ext uri="{FF2B5EF4-FFF2-40B4-BE49-F238E27FC236}">
                <a16:creationId xmlns:a16="http://schemas.microsoft.com/office/drawing/2014/main" id="{D40D3BF3-985A-DA41-AC22-B2332F516F7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71629BC-8C22-41E9-B53F-EDF2DB12CBD3}" type="slidenum">
              <a:rPr/>
              <a:t>26</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31D5FA5D-4C92-3D13-2085-84613FAC1E90}"/>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3919F6B-9EF1-430C-A09A-22602793C3A2}" type="slidenum">
              <a:rPr/>
              <a:t>26</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F5AA97AA-CF7F-88E6-0E01-18C1D65B19C5}"/>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E4AA387-9DB3-40AC-833E-6109F167A231}" type="slidenum">
              <a:rPr/>
              <a:t>26</a:t>
            </a:fld>
            <a:endParaRPr lang="el-GR" sz="1200" b="0" i="0" u="none" strike="noStrike" kern="1200" cap="none" spc="0" baseline="0">
              <a:solidFill>
                <a:srgbClr val="898989"/>
              </a:solidFill>
              <a:uFillTx/>
              <a:latin typeface="Calibri"/>
            </a:endParaRPr>
          </a:p>
        </p:txBody>
      </p:sp>
    </p:spTree>
    <p:extLst>
      <p:ext uri="{BB962C8B-B14F-4D97-AF65-F5344CB8AC3E}">
        <p14:creationId xmlns:p14="http://schemas.microsoft.com/office/powerpoint/2010/main" val="651459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233E88-CA5C-D256-2180-F06DA82C8769}"/>
              </a:ext>
            </a:extLst>
          </p:cNvPr>
          <p:cNvSpPr txBox="1">
            <a:spLocks noGrp="1"/>
          </p:cNvSpPr>
          <p:nvPr>
            <p:ph type="title"/>
          </p:nvPr>
        </p:nvSpPr>
        <p:spPr>
          <a:xfrm>
            <a:off x="568170" y="388592"/>
            <a:ext cx="11088211" cy="521189"/>
          </a:xfrm>
        </p:spPr>
        <p:txBody>
          <a:bodyPr>
            <a:noAutofit/>
          </a:bodyPr>
          <a:lstStyle/>
          <a:p>
            <a:pPr lvl="0"/>
            <a:r>
              <a:rPr lang="el-GR" sz="4000" dirty="0"/>
              <a:t>Θεραπευτικοί παράγοντες/Παράγοντες αλλαγής (ΙΙΙ)</a:t>
            </a:r>
          </a:p>
        </p:txBody>
      </p:sp>
      <p:sp>
        <p:nvSpPr>
          <p:cNvPr id="3" name="Θέση περιεχομένου 2">
            <a:extLst>
              <a:ext uri="{FF2B5EF4-FFF2-40B4-BE49-F238E27FC236}">
                <a16:creationId xmlns:a16="http://schemas.microsoft.com/office/drawing/2014/main" id="{451FFB46-0DFA-7E1D-CF1E-A6F5AF1E57D3}"/>
              </a:ext>
            </a:extLst>
          </p:cNvPr>
          <p:cNvSpPr txBox="1">
            <a:spLocks noGrp="1"/>
          </p:cNvSpPr>
          <p:nvPr>
            <p:ph idx="1"/>
          </p:nvPr>
        </p:nvSpPr>
        <p:spPr>
          <a:xfrm>
            <a:off x="568170" y="1116098"/>
            <a:ext cx="10910319" cy="5142659"/>
          </a:xfrm>
        </p:spPr>
        <p:txBody>
          <a:bodyPr>
            <a:normAutofit fontScale="92500"/>
          </a:bodyPr>
          <a:lstStyle/>
          <a:p>
            <a:pPr lvl="0"/>
            <a:r>
              <a:rPr lang="el-GR" sz="2400" dirty="0"/>
              <a:t>Ποικίλα ερευνητικά δεδομένα ευθυγραμμίζονται με την κλασική πλέον κατηγοριοποίηση των θεραπευτικών παραγόντων του </a:t>
            </a:r>
            <a:r>
              <a:rPr lang="en-US" sz="2400" dirty="0"/>
              <a:t>Yalom</a:t>
            </a:r>
            <a:r>
              <a:rPr lang="el-GR" sz="2400" dirty="0"/>
              <a:t> (2005). </a:t>
            </a:r>
          </a:p>
          <a:p>
            <a:pPr lvl="0"/>
            <a:r>
              <a:rPr lang="el-GR" sz="2400" dirty="0"/>
              <a:t>Οι θεραπευτικοί παράγοντες είναι </a:t>
            </a:r>
            <a:r>
              <a:rPr lang="el-GR" sz="2400" b="1" dirty="0"/>
              <a:t>αλληλεξαρτώμενοι και αλληλοσυμπληρούμενοι </a:t>
            </a:r>
            <a:r>
              <a:rPr lang="el-GR" sz="2400" dirty="0"/>
              <a:t>και με </a:t>
            </a:r>
            <a:r>
              <a:rPr lang="el-GR" sz="2400" b="1" dirty="0"/>
              <a:t>ποικίλη σημασία</a:t>
            </a:r>
            <a:r>
              <a:rPr lang="el-GR" sz="2400" dirty="0"/>
              <a:t> από ομάδα σε ομάδα και από άτομο σε άτομο. </a:t>
            </a:r>
          </a:p>
          <a:p>
            <a:pPr lvl="0"/>
            <a:endParaRPr lang="en-US" sz="2400" dirty="0"/>
          </a:p>
          <a:p>
            <a:pPr lvl="0"/>
            <a:r>
              <a:rPr lang="el-GR" sz="2400" dirty="0"/>
              <a:t>Συνολικά, το καθοριστικό σε μια θεραπευτική ομαδική διαδικασία, όπου εγκαθίσταται </a:t>
            </a:r>
            <a:r>
              <a:rPr lang="el-GR" sz="2400" b="1" dirty="0"/>
              <a:t>κλίμα εμπιστοσύνης και υποστήριξης</a:t>
            </a:r>
            <a:r>
              <a:rPr lang="el-GR" sz="2400" dirty="0"/>
              <a:t>, είναι:</a:t>
            </a:r>
          </a:p>
          <a:p>
            <a:pPr lvl="1">
              <a:buFont typeface="Wingdings" panose="05000000000000000000" pitchFamily="2" charset="2"/>
              <a:buChar char="ü"/>
            </a:pPr>
            <a:r>
              <a:rPr lang="el-GR" sz="2400" dirty="0"/>
              <a:t>Η </a:t>
            </a:r>
            <a:r>
              <a:rPr lang="el-GR" sz="2400" b="1" dirty="0"/>
              <a:t>διαπροσωπική αλληλεπίδραση</a:t>
            </a:r>
            <a:r>
              <a:rPr lang="el-GR" sz="2400" dirty="0"/>
              <a:t>, </a:t>
            </a:r>
            <a:r>
              <a:rPr lang="el-GR" sz="2400" b="1" dirty="0"/>
              <a:t>συναισθηματικά επενδυμένη</a:t>
            </a:r>
            <a:r>
              <a:rPr lang="el-GR" sz="2400" dirty="0"/>
              <a:t> </a:t>
            </a:r>
            <a:r>
              <a:rPr lang="el-GR" sz="2400" b="1" dirty="0"/>
              <a:t>και νοητικά επεξεργασμένη</a:t>
            </a:r>
            <a:r>
              <a:rPr lang="el-GR" sz="2400" dirty="0"/>
              <a:t>. </a:t>
            </a:r>
          </a:p>
          <a:p>
            <a:pPr lvl="1">
              <a:buFont typeface="Wingdings" panose="05000000000000000000" pitchFamily="2" charset="2"/>
              <a:buChar char="ü"/>
            </a:pPr>
            <a:r>
              <a:rPr lang="el-GR" sz="2400" b="1" dirty="0"/>
              <a:t>Στο «εδώ και τώρα»* </a:t>
            </a:r>
            <a:r>
              <a:rPr lang="el-GR" sz="2400" dirty="0"/>
              <a:t>μιας θεραπευτικής ομαδικής διεργασίας.</a:t>
            </a:r>
          </a:p>
          <a:p>
            <a:pPr marL="274320" lvl="1" indent="0">
              <a:buNone/>
            </a:pPr>
            <a:r>
              <a:rPr lang="el-GR" sz="1900" dirty="0"/>
              <a:t>    *Γίνεται και εδώ αυτό που περιγράφεις?</a:t>
            </a:r>
          </a:p>
          <a:p>
            <a:pPr marL="548640" lvl="2" indent="0">
              <a:buNone/>
            </a:pPr>
            <a:r>
              <a:rPr lang="el-GR" sz="1900" dirty="0"/>
              <a:t>Πώς νιώθεις τώρα εδώ που μας το λες?</a:t>
            </a:r>
          </a:p>
          <a:p>
            <a:pPr marL="548640" lvl="2" indent="0">
              <a:buNone/>
            </a:pPr>
            <a:r>
              <a:rPr lang="el-GR" sz="1900" dirty="0"/>
              <a:t>Τι βοήθεια θέλεις/παίρνεις εδώ ή θέλεις να πάρεις?</a:t>
            </a:r>
          </a:p>
          <a:p>
            <a:pPr marL="548640" lvl="2" indent="0">
              <a:buNone/>
            </a:pPr>
            <a:r>
              <a:rPr lang="el-GR" sz="1900" dirty="0"/>
              <a:t>Πώς νιώθεις τα άλλα μέλη που σε ακούνε?, κ.λπ.</a:t>
            </a:r>
          </a:p>
          <a:p>
            <a:pPr marL="0" lvl="0" indent="0">
              <a:buNone/>
            </a:pPr>
            <a:endParaRPr lang="el-GR" dirty="0"/>
          </a:p>
        </p:txBody>
      </p:sp>
      <p:sp>
        <p:nvSpPr>
          <p:cNvPr id="4" name="Θέση αριθμού διαφάνειας 4">
            <a:extLst>
              <a:ext uri="{FF2B5EF4-FFF2-40B4-BE49-F238E27FC236}">
                <a16:creationId xmlns:a16="http://schemas.microsoft.com/office/drawing/2014/main" id="{3385442C-F409-7EA7-478A-8AD20E1EEB0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AC327DD-BC77-42D5-A897-E5B6B8E9265D}" type="slidenum">
              <a:rPr/>
              <a:t>27</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2082F2BE-2505-0F81-DBF0-2B65A59CD227}"/>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DA4FAB2-B4ED-4B4B-A719-4EFAAF921013}" type="slidenum">
              <a:rPr/>
              <a:t>27</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A5741340-EB4F-4AD2-D9BD-CF1003F3429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8D8FB83-592D-4B5E-A278-E2B5394C3C4A}" type="slidenum">
              <a:rPr/>
              <a:t>27</a:t>
            </a:fld>
            <a:endParaRPr lang="el-GR" sz="1200" b="0" i="0" u="none" strike="noStrike" kern="1200" cap="none" spc="0" baseline="0">
              <a:solidFill>
                <a:srgbClr val="898989"/>
              </a:solidFill>
              <a:uFillTx/>
              <a:latin typeface="Calibri"/>
            </a:endParaRPr>
          </a:p>
        </p:txBody>
      </p:sp>
    </p:spTree>
    <p:extLst>
      <p:ext uri="{BB962C8B-B14F-4D97-AF65-F5344CB8AC3E}">
        <p14:creationId xmlns:p14="http://schemas.microsoft.com/office/powerpoint/2010/main" val="22773684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8" name="Τίτλος 7">
            <a:extLst>
              <a:ext uri="{FF2B5EF4-FFF2-40B4-BE49-F238E27FC236}">
                <a16:creationId xmlns:a16="http://schemas.microsoft.com/office/drawing/2014/main" id="{439B68A6-ED57-BC78-0DF5-07A36D8EBDB7}"/>
              </a:ext>
            </a:extLst>
          </p:cNvPr>
          <p:cNvSpPr>
            <a:spLocks noGrp="1"/>
          </p:cNvSpPr>
          <p:nvPr>
            <p:ph type="title"/>
          </p:nvPr>
        </p:nvSpPr>
        <p:spPr>
          <a:xfrm>
            <a:off x="687754" y="875324"/>
            <a:ext cx="3536510" cy="5093520"/>
          </a:xfrm>
        </p:spPr>
        <p:txBody>
          <a:bodyPr>
            <a:normAutofit/>
          </a:bodyPr>
          <a:lstStyle/>
          <a:p>
            <a:pPr marL="0" lvl="0" indent="0"/>
            <a:r>
              <a:rPr lang="el-GR" sz="4400" dirty="0"/>
              <a:t>Θεραπευτικοί παράγοντες (Ι</a:t>
            </a:r>
            <a:r>
              <a:rPr lang="en-US" sz="4400" dirty="0"/>
              <a:t>V</a:t>
            </a:r>
            <a:r>
              <a:rPr lang="el-GR" sz="4400" dirty="0"/>
              <a:t>)</a:t>
            </a:r>
            <a:br>
              <a:rPr lang="el-GR" sz="4400" dirty="0"/>
            </a:br>
            <a:br>
              <a:rPr lang="el-GR" sz="4400" b="1" dirty="0"/>
            </a:br>
            <a:endParaRPr lang="el-GR" sz="4400" dirty="0"/>
          </a:p>
        </p:txBody>
      </p:sp>
      <p:sp>
        <p:nvSpPr>
          <p:cNvPr id="17" name="Rectangle 16">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3" name="Θέση περιεχομένου 4"/>
          <p:cNvSpPr txBox="1">
            <a:spLocks noGrp="1"/>
          </p:cNvSpPr>
          <p:nvPr>
            <p:ph idx="1"/>
          </p:nvPr>
        </p:nvSpPr>
        <p:spPr>
          <a:xfrm>
            <a:off x="5478124" y="559477"/>
            <a:ext cx="5647076" cy="5475563"/>
          </a:xfrm>
        </p:spPr>
        <p:txBody>
          <a:bodyPr anchor="ctr" anchorCtr="1">
            <a:normAutofit/>
          </a:bodyPr>
          <a:lstStyle/>
          <a:p>
            <a:pPr lvl="0"/>
            <a:r>
              <a:rPr lang="el-GR" sz="2000" dirty="0"/>
              <a:t>Μαζί!!!</a:t>
            </a:r>
          </a:p>
          <a:p>
            <a:pPr lvl="0"/>
            <a:r>
              <a:rPr lang="el-GR" sz="2000" dirty="0"/>
              <a:t>Στο «εδώ και τώρα»!</a:t>
            </a:r>
          </a:p>
          <a:p>
            <a:pPr lvl="0"/>
            <a:r>
              <a:rPr lang="en-US" sz="2000" dirty="0"/>
              <a:t>Modeling </a:t>
            </a:r>
          </a:p>
          <a:p>
            <a:pPr lvl="0"/>
            <a:r>
              <a:rPr lang="en-US" sz="2000" dirty="0"/>
              <a:t>H </a:t>
            </a:r>
            <a:r>
              <a:rPr lang="el-GR" sz="2000" dirty="0"/>
              <a:t>σχέση</a:t>
            </a:r>
          </a:p>
          <a:p>
            <a:pPr marL="0" lvl="0" indent="0">
              <a:buNone/>
            </a:pPr>
            <a:endParaRPr lang="el-GR" sz="2000" dirty="0"/>
          </a:p>
          <a:p>
            <a:pPr lvl="0"/>
            <a:r>
              <a:rPr lang="el-GR" sz="2000" dirty="0"/>
              <a:t>Παρουσία </a:t>
            </a:r>
          </a:p>
          <a:p>
            <a:pPr lvl="0"/>
            <a:r>
              <a:rPr lang="el-GR" sz="2000" dirty="0"/>
              <a:t>Σταθερότητα </a:t>
            </a:r>
          </a:p>
          <a:p>
            <a:pPr lvl="0"/>
            <a:r>
              <a:rPr lang="el-GR" sz="2000" dirty="0"/>
              <a:t>Μοίρασμα!</a:t>
            </a:r>
          </a:p>
        </p:txBody>
      </p:sp>
      <p:sp>
        <p:nvSpPr>
          <p:cNvPr id="4" name="Θέση αριθμού διαφάνειας 3"/>
          <p:cNvSpPr txBox="1"/>
          <p:nvPr/>
        </p:nvSpPr>
        <p:spPr>
          <a:xfrm>
            <a:off x="10469880" y="6307668"/>
            <a:ext cx="1463040" cy="274320"/>
          </a:xfrm>
          <a:prstGeom prst="rect">
            <a:avLst/>
          </a:prstGeom>
          <a:noFill/>
          <a:ln>
            <a:noFill/>
          </a:ln>
        </p:spPr>
        <p:txBody>
          <a:bodyPr vert="horz" wrap="square" lIns="91440" tIns="45720" rIns="91440" bIns="45720" anchor="b" anchorCtr="0" compatLnSpc="1"/>
          <a:lstStyle/>
          <a:p>
            <a:pPr marL="0" marR="0" lvl="0" indent="0" algn="r" defTabSz="457200" rtl="0" fontAlgn="auto" hangingPunct="1">
              <a:lnSpc>
                <a:spcPct val="100000"/>
              </a:lnSpc>
              <a:spcBef>
                <a:spcPts val="0"/>
              </a:spcBef>
              <a:spcAft>
                <a:spcPts val="600"/>
              </a:spcAft>
              <a:buNone/>
              <a:tabLst/>
              <a:defRPr sz="1800" b="0" i="0" u="none" strike="noStrike" kern="0" cap="none" spc="0" baseline="0">
                <a:solidFill>
                  <a:srgbClr val="000000"/>
                </a:solidFill>
                <a:uFillTx/>
              </a:defRPr>
            </a:pPr>
            <a:fld id="{C45D431E-E61C-43D5-8E97-90AA483A9B4D}" type="slidenum">
              <a:rPr/>
              <a:pPr marL="0" marR="0" lvl="0" indent="0" algn="r" defTabSz="457200" rtl="0" fontAlgn="auto" hangingPunct="1">
                <a:lnSpc>
                  <a:spcPct val="100000"/>
                </a:lnSpc>
                <a:spcBef>
                  <a:spcPts val="0"/>
                </a:spcBef>
                <a:spcAft>
                  <a:spcPts val="600"/>
                </a:spcAft>
                <a:buNone/>
                <a:tabLst/>
                <a:defRPr sz="1800" b="0" i="0" u="none" strike="noStrike" kern="0" cap="none" spc="0" baseline="0">
                  <a:solidFill>
                    <a:srgbClr val="000000"/>
                  </a:solidFill>
                  <a:uFillTx/>
                </a:defRPr>
              </a:pPr>
              <a:t>28</a:t>
            </a:fld>
            <a:endParaRPr lang="el-GR" sz="1000" b="0" i="0" u="none" strike="noStrike" kern="1200" cap="none" spc="0" baseline="0">
              <a:solidFill>
                <a:srgbClr val="404040"/>
              </a:solidFill>
              <a:uFillTx/>
              <a:latin typeface="Century Gothic"/>
            </a:endParaRPr>
          </a:p>
        </p:txBody>
      </p:sp>
    </p:spTree>
    <p:extLst>
      <p:ext uri="{BB962C8B-B14F-4D97-AF65-F5344CB8AC3E}">
        <p14:creationId xmlns:p14="http://schemas.microsoft.com/office/powerpoint/2010/main" val="5832216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1000" fill="hold"/>
                                        <p:tgtEl>
                                          <p:spTgt spid="3">
                                            <p:txEl>
                                              <p:pRg st="0" end="0"/>
                                            </p:txEl>
                                          </p:spTgt>
                                        </p:tgtEl>
                                      </p:cBhvr>
                                      <p:by x="150000" y="150000"/>
                                    </p:animScale>
                                  </p:childTnLst>
                                </p:cTn>
                              </p:par>
                              <p:par>
                                <p:cTn id="7" presetID="6" presetClass="emph" presetSubtype="0" fill="hold" nodeType="withEffect">
                                  <p:stCondLst>
                                    <p:cond delay="0"/>
                                  </p:stCondLst>
                                  <p:childTnLst>
                                    <p:animScale>
                                      <p:cBhvr>
                                        <p:cTn id="8" dur="1000" fill="hold"/>
                                        <p:tgtEl>
                                          <p:spTgt spid="3">
                                            <p:txEl>
                                              <p:pRg st="1" end="1"/>
                                            </p:txEl>
                                          </p:spTgt>
                                        </p:tgtEl>
                                      </p:cBhvr>
                                      <p:by x="150000" y="150000"/>
                                    </p:animScale>
                                  </p:childTnLst>
                                </p:cTn>
                              </p:par>
                              <p:par>
                                <p:cTn id="9" presetID="6" presetClass="emph" presetSubtype="0" fill="hold" nodeType="withEffect">
                                  <p:stCondLst>
                                    <p:cond delay="0"/>
                                  </p:stCondLst>
                                  <p:childTnLst>
                                    <p:animScale>
                                      <p:cBhvr>
                                        <p:cTn id="10" dur="1000" fill="hold"/>
                                        <p:tgtEl>
                                          <p:spTgt spid="3">
                                            <p:txEl>
                                              <p:pRg st="2" end="2"/>
                                            </p:txEl>
                                          </p:spTgt>
                                        </p:tgtEl>
                                      </p:cBhvr>
                                      <p:by x="150000" y="150000"/>
                                    </p:animScale>
                                  </p:childTnLst>
                                </p:cTn>
                              </p:par>
                              <p:par>
                                <p:cTn id="11" presetID="6" presetClass="emph" presetSubtype="0" fill="hold" nodeType="withEffect">
                                  <p:stCondLst>
                                    <p:cond delay="0"/>
                                  </p:stCondLst>
                                  <p:childTnLst>
                                    <p:animScale>
                                      <p:cBhvr>
                                        <p:cTn id="12" dur="1000" fill="hold"/>
                                        <p:tgtEl>
                                          <p:spTgt spid="3">
                                            <p:txEl>
                                              <p:pRg st="3" end="3"/>
                                            </p:txEl>
                                          </p:spTgt>
                                        </p:tgtEl>
                                      </p:cBhvr>
                                      <p:by x="150000" y="150000"/>
                                    </p:animScale>
                                  </p:childTnLst>
                                </p:cTn>
                              </p:par>
                              <p:par>
                                <p:cTn id="13" presetID="6" presetClass="emph" presetSubtype="0" fill="hold" nodeType="withEffect">
                                  <p:stCondLst>
                                    <p:cond delay="0"/>
                                  </p:stCondLst>
                                  <p:childTnLst>
                                    <p:animScale>
                                      <p:cBhvr>
                                        <p:cTn id="14" dur="1000" fill="hold"/>
                                        <p:tgtEl>
                                          <p:spTgt spid="3">
                                            <p:txEl>
                                              <p:pRg st="5" end="5"/>
                                            </p:txEl>
                                          </p:spTgt>
                                        </p:tgtEl>
                                      </p:cBhvr>
                                      <p:by x="150000" y="150000"/>
                                    </p:animScale>
                                  </p:childTnLst>
                                </p:cTn>
                              </p:par>
                              <p:par>
                                <p:cTn id="15" presetID="6" presetClass="emph" presetSubtype="0" fill="hold" nodeType="withEffect">
                                  <p:stCondLst>
                                    <p:cond delay="0"/>
                                  </p:stCondLst>
                                  <p:childTnLst>
                                    <p:animScale>
                                      <p:cBhvr>
                                        <p:cTn id="16" dur="1000" fill="hold"/>
                                        <p:tgtEl>
                                          <p:spTgt spid="3">
                                            <p:txEl>
                                              <p:pRg st="6" end="6"/>
                                            </p:txEl>
                                          </p:spTgt>
                                        </p:tgtEl>
                                      </p:cBhvr>
                                      <p:by x="150000" y="150000"/>
                                    </p:animScale>
                                  </p:childTnLst>
                                </p:cTn>
                              </p:par>
                              <p:par>
                                <p:cTn id="17" presetID="6" presetClass="emph" presetSubtype="0" fill="hold" nodeType="withEffect">
                                  <p:stCondLst>
                                    <p:cond delay="0"/>
                                  </p:stCondLst>
                                  <p:childTnLst>
                                    <p:animScale>
                                      <p:cBhvr>
                                        <p:cTn id="18" dur="1000" fill="hold"/>
                                        <p:tgtEl>
                                          <p:spTgt spid="3">
                                            <p:txEl>
                                              <p:pRg st="7" end="7"/>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1A6B66-68AF-C710-228E-D137679BEBFF}"/>
              </a:ext>
            </a:extLst>
          </p:cNvPr>
          <p:cNvSpPr txBox="1">
            <a:spLocks noGrp="1"/>
          </p:cNvSpPr>
          <p:nvPr>
            <p:ph type="title"/>
          </p:nvPr>
        </p:nvSpPr>
        <p:spPr>
          <a:xfrm>
            <a:off x="1066800" y="642594"/>
            <a:ext cx="10058400" cy="862356"/>
          </a:xfrm>
        </p:spPr>
        <p:txBody>
          <a:bodyPr>
            <a:normAutofit/>
          </a:bodyPr>
          <a:lstStyle/>
          <a:p>
            <a:pPr lvl="0"/>
            <a:r>
              <a:rPr lang="el-GR" sz="3600" b="1" dirty="0"/>
              <a:t> </a:t>
            </a:r>
            <a:r>
              <a:rPr lang="el-GR" sz="3600" dirty="0"/>
              <a:t>Ο ρόλος του ομαδικού συντονιστή (Ι)</a:t>
            </a:r>
            <a:endParaRPr lang="el-GR" sz="3600" b="1" dirty="0"/>
          </a:p>
        </p:txBody>
      </p:sp>
      <p:sp>
        <p:nvSpPr>
          <p:cNvPr id="3" name="Θέση περιεχομένου 2">
            <a:extLst>
              <a:ext uri="{FF2B5EF4-FFF2-40B4-BE49-F238E27FC236}">
                <a16:creationId xmlns:a16="http://schemas.microsoft.com/office/drawing/2014/main" id="{1FE7DB44-A94E-C123-099B-B9C0DD248566}"/>
              </a:ext>
            </a:extLst>
          </p:cNvPr>
          <p:cNvSpPr txBox="1">
            <a:spLocks noGrp="1"/>
          </p:cNvSpPr>
          <p:nvPr>
            <p:ph idx="1"/>
          </p:nvPr>
        </p:nvSpPr>
        <p:spPr>
          <a:xfrm>
            <a:off x="891469" y="1504950"/>
            <a:ext cx="11144003" cy="4351336"/>
          </a:xfrm>
        </p:spPr>
        <p:txBody>
          <a:bodyPr/>
          <a:lstStyle/>
          <a:p>
            <a:pPr lvl="0"/>
            <a:r>
              <a:rPr lang="el-GR" sz="2400" b="1" dirty="0"/>
              <a:t>Κρίσιμο/Απαραίτητο</a:t>
            </a:r>
          </a:p>
          <a:p>
            <a:pPr marL="971550" lvl="1" indent="-514350">
              <a:buFont typeface="Calibri Light"/>
              <a:buAutoNum type="arabicPeriod"/>
            </a:pPr>
            <a:r>
              <a:rPr lang="el-GR" sz="2400" dirty="0"/>
              <a:t>Η θεραπεία- </a:t>
            </a:r>
            <a:r>
              <a:rPr lang="el-GR" sz="2400" b="1" i="1" dirty="0"/>
              <a:t>δουλειά με τον εαυτό του </a:t>
            </a:r>
          </a:p>
          <a:p>
            <a:pPr marL="971550" lvl="1" indent="-514350">
              <a:buFont typeface="Calibri Light"/>
              <a:buAutoNum type="arabicPeriod"/>
            </a:pPr>
            <a:r>
              <a:rPr lang="el-GR" sz="2400" dirty="0"/>
              <a:t>Η εποπτεία (ατομική, ομαδική ή </a:t>
            </a:r>
            <a:r>
              <a:rPr lang="en-US" sz="2400" dirty="0"/>
              <a:t>peer)</a:t>
            </a:r>
            <a:endParaRPr lang="el-GR" sz="2400" dirty="0"/>
          </a:p>
          <a:p>
            <a:pPr marL="514350" lvl="0" indent="-514350">
              <a:buFont typeface="Calibri Light"/>
              <a:buAutoNum type="arabicPeriod"/>
            </a:pPr>
            <a:endParaRPr lang="el-GR" sz="2400" dirty="0"/>
          </a:p>
          <a:p>
            <a:pPr lvl="1"/>
            <a:r>
              <a:rPr lang="el-GR" sz="2400" dirty="0"/>
              <a:t>Η γνώση του εαυτού του έχει θεμελιώδη ρόλο</a:t>
            </a:r>
          </a:p>
          <a:p>
            <a:pPr lvl="1"/>
            <a:r>
              <a:rPr lang="el-GR" sz="2400" dirty="0"/>
              <a:t>Η επίγνωση των κινήτρων του </a:t>
            </a:r>
            <a:endParaRPr lang="en-US" sz="2400" dirty="0"/>
          </a:p>
          <a:p>
            <a:pPr lvl="1"/>
            <a:endParaRPr lang="en-US" sz="2400" dirty="0"/>
          </a:p>
          <a:p>
            <a:pPr lvl="0"/>
            <a:r>
              <a:rPr lang="el-GR" sz="2400" dirty="0"/>
              <a:t>Κρίσιμο: Η </a:t>
            </a:r>
            <a:r>
              <a:rPr lang="el-GR" sz="2400" b="1" dirty="0"/>
              <a:t>διαρκής εξέλιξή του</a:t>
            </a:r>
            <a:r>
              <a:rPr lang="el-GR" sz="2400" dirty="0"/>
              <a:t>,  ως ατόμου και ως επαγγελματία.</a:t>
            </a:r>
            <a:endParaRPr lang="en-US" sz="2400" dirty="0"/>
          </a:p>
        </p:txBody>
      </p:sp>
      <p:sp>
        <p:nvSpPr>
          <p:cNvPr id="4" name="Θέση αριθμού διαφάνειας 3">
            <a:extLst>
              <a:ext uri="{FF2B5EF4-FFF2-40B4-BE49-F238E27FC236}">
                <a16:creationId xmlns:a16="http://schemas.microsoft.com/office/drawing/2014/main" id="{61627D36-1107-DBEC-8EFF-4364EE49FD1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84039D5-1504-47B4-A82D-A2046E0FC657}" type="slidenum">
              <a:rPr/>
              <a:t>29</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F4D19CE3-50BB-B5BE-077E-C8451193CF84}"/>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A73939E-1C59-463E-8920-2C2911F7977B}" type="slidenum">
              <a:rPr/>
              <a:t>29</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A98A436E-9E4D-0AE1-F533-313FB11EA3EE}"/>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A8CAEFF-20B4-4DAA-A0DB-CC35661F33E6}" type="slidenum">
              <a:rPr/>
              <a:t>29</a:t>
            </a:fld>
            <a:endParaRPr lang="el-GR" sz="1200" b="0" i="0" u="none" strike="noStrike" kern="1200" cap="none" spc="0" baseline="0">
              <a:solidFill>
                <a:srgbClr val="898989"/>
              </a:solidFill>
              <a:uFillTx/>
              <a:latin typeface="Calibri"/>
            </a:endParaRPr>
          </a:p>
        </p:txBody>
      </p:sp>
    </p:spTree>
    <p:extLst>
      <p:ext uri="{BB962C8B-B14F-4D97-AF65-F5344CB8AC3E}">
        <p14:creationId xmlns:p14="http://schemas.microsoft.com/office/powerpoint/2010/main" val="1281259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59E62B-8E4E-E5A6-8F92-606392125609}"/>
              </a:ext>
            </a:extLst>
          </p:cNvPr>
          <p:cNvSpPr>
            <a:spLocks noGrp="1"/>
          </p:cNvSpPr>
          <p:nvPr>
            <p:ph type="title"/>
          </p:nvPr>
        </p:nvSpPr>
        <p:spPr>
          <a:xfrm>
            <a:off x="480875" y="642594"/>
            <a:ext cx="5081150" cy="813344"/>
          </a:xfrm>
        </p:spPr>
        <p:txBody>
          <a:bodyPr>
            <a:normAutofit fontScale="90000"/>
          </a:bodyPr>
          <a:lstStyle/>
          <a:p>
            <a:r>
              <a:rPr lang="el-GR" sz="3600" b="1" dirty="0"/>
              <a:t>Δομή χρόνου και μαθήματος </a:t>
            </a:r>
          </a:p>
        </p:txBody>
      </p:sp>
      <p:graphicFrame>
        <p:nvGraphicFramePr>
          <p:cNvPr id="8" name="Θέση περιεχομένου 4">
            <a:extLst>
              <a:ext uri="{FF2B5EF4-FFF2-40B4-BE49-F238E27FC236}">
                <a16:creationId xmlns:a16="http://schemas.microsoft.com/office/drawing/2014/main" id="{0BC3F02E-9EA0-D14B-1AC2-45B068333B15}"/>
              </a:ext>
            </a:extLst>
          </p:cNvPr>
          <p:cNvGraphicFramePr>
            <a:graphicFrameLocks noGrp="1"/>
          </p:cNvGraphicFramePr>
          <p:nvPr>
            <p:ph sz="half" idx="1"/>
          </p:nvPr>
        </p:nvGraphicFramePr>
        <p:xfrm>
          <a:off x="480874" y="2094242"/>
          <a:ext cx="4754880" cy="3749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Θέση περιεχομένου 5">
            <a:extLst>
              <a:ext uri="{FF2B5EF4-FFF2-40B4-BE49-F238E27FC236}">
                <a16:creationId xmlns:a16="http://schemas.microsoft.com/office/drawing/2014/main" id="{911FD1E5-980E-78B9-DA9C-A80227FD4096}"/>
              </a:ext>
            </a:extLst>
          </p:cNvPr>
          <p:cNvSpPr>
            <a:spLocks noGrp="1"/>
          </p:cNvSpPr>
          <p:nvPr>
            <p:ph sz="half" idx="2"/>
          </p:nvPr>
        </p:nvSpPr>
        <p:spPr>
          <a:xfrm>
            <a:off x="5726097" y="642593"/>
            <a:ext cx="5921405" cy="5827973"/>
          </a:xfrm>
        </p:spPr>
        <p:txBody>
          <a:bodyPr>
            <a:normAutofit/>
          </a:bodyPr>
          <a:lstStyle/>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Κριτήρια επιλογής μελών</a:t>
            </a:r>
          </a:p>
          <a:p>
            <a:pPr marL="274320" lvl="1" indent="0">
              <a:spcBef>
                <a:spcPts val="0"/>
              </a:spcBef>
              <a:buNone/>
            </a:pPr>
            <a:r>
              <a:rPr lang="el-GR" sz="2200" dirty="0">
                <a:solidFill>
                  <a:srgbClr val="000000"/>
                </a:solidFill>
                <a:effectLst/>
                <a:ea typeface="Calibri" panose="020F0502020204030204" pitchFamily="34" charset="0"/>
              </a:rPr>
              <a:t>  1</a:t>
            </a:r>
            <a:r>
              <a:rPr lang="el-GR" sz="2200" baseline="30000" dirty="0">
                <a:solidFill>
                  <a:srgbClr val="000000"/>
                </a:solidFill>
                <a:effectLst/>
                <a:ea typeface="Calibri" panose="020F0502020204030204" pitchFamily="34" charset="0"/>
              </a:rPr>
              <a:t>η</a:t>
            </a:r>
            <a:r>
              <a:rPr lang="el-GR" sz="2200" dirty="0">
                <a:solidFill>
                  <a:srgbClr val="000000"/>
                </a:solidFill>
                <a:effectLst/>
                <a:ea typeface="Calibri" panose="020F0502020204030204" pitchFamily="34" charset="0"/>
              </a:rPr>
              <a:t> συνέντευξη</a:t>
            </a:r>
          </a:p>
          <a:p>
            <a:pPr lvl="2">
              <a:spcBef>
                <a:spcPts val="0"/>
              </a:spcBef>
              <a:buFont typeface="Wingdings" panose="05000000000000000000" pitchFamily="2" charset="2"/>
              <a:buChar char="ü"/>
            </a:pPr>
            <a:r>
              <a:rPr lang="el-GR" sz="2000" dirty="0">
                <a:solidFill>
                  <a:srgbClr val="000000"/>
                </a:solidFill>
                <a:effectLst/>
                <a:ea typeface="Calibri" panose="020F0502020204030204" pitchFamily="34" charset="0"/>
              </a:rPr>
              <a:t>Ομάδα-Περιβάλλον</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Συνεκτικότητα ομάδας</a:t>
            </a:r>
          </a:p>
          <a:p>
            <a:pPr marL="742950" marR="0" lvl="1" indent="-285750">
              <a:spcBef>
                <a:spcPts val="0"/>
              </a:spcBef>
              <a:spcAft>
                <a:spcPts val="0"/>
              </a:spcAft>
              <a:buFont typeface="Wingdings" panose="05000000000000000000" pitchFamily="2" charset="2"/>
              <a:buChar char=""/>
            </a:pPr>
            <a:r>
              <a:rPr lang="el-GR" sz="2400" dirty="0">
                <a:solidFill>
                  <a:srgbClr val="000000"/>
                </a:solidFill>
                <a:effectLst/>
                <a:ea typeface="Calibri" panose="020F0502020204030204" pitchFamily="34" charset="0"/>
              </a:rPr>
              <a:t>«</a:t>
            </a:r>
            <a:r>
              <a:rPr lang="el-GR" sz="2400" dirty="0">
                <a:solidFill>
                  <a:srgbClr val="000000"/>
                </a:solidFill>
                <a:ea typeface="Calibri" panose="020F0502020204030204" pitchFamily="34" charset="0"/>
              </a:rPr>
              <a:t>Θ</a:t>
            </a:r>
            <a:r>
              <a:rPr lang="el-GR" sz="2400" dirty="0">
                <a:solidFill>
                  <a:srgbClr val="000000"/>
                </a:solidFill>
                <a:effectLst/>
                <a:ea typeface="Calibri" panose="020F0502020204030204" pitchFamily="34" charset="0"/>
              </a:rPr>
              <a:t>εραπευτικό συμβόλαιο»</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Θεραπευτικοί παράγοντες στη συμβουλευτική ομάδων   </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Ο ρόλος του ομαδικού θεραπευτή /συντονιστή</a:t>
            </a:r>
          </a:p>
          <a:p>
            <a:pPr marL="342900" indent="-342900">
              <a:spcBef>
                <a:spcPts val="0"/>
              </a:spcBef>
              <a:buFont typeface="Courier New" panose="02070309020205020404" pitchFamily="49" charset="0"/>
              <a:buChar char="o"/>
            </a:pPr>
            <a:r>
              <a:rPr lang="el-GR" sz="2400" dirty="0">
                <a:solidFill>
                  <a:srgbClr val="000000"/>
                </a:solidFill>
                <a:effectLst/>
                <a:ea typeface="Calibri" panose="020F0502020204030204" pitchFamily="34" charset="0"/>
              </a:rPr>
              <a:t>Η θεραπευτική σχέση</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Οι ρόλοι στο ομαδικό σχετίζεσθαι </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Οι υποομάδες στη δυναμική των Ομάδων</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Στάδια εξέλιξης της ομάδας </a:t>
            </a:r>
          </a:p>
          <a:p>
            <a:pPr lvl="1">
              <a:spcBef>
                <a:spcPts val="0"/>
              </a:spcBef>
              <a:buFont typeface="Wingdings" panose="05000000000000000000" pitchFamily="2" charset="2"/>
              <a:buChar char="ü"/>
            </a:pPr>
            <a:r>
              <a:rPr lang="el-GR" sz="2200" dirty="0">
                <a:solidFill>
                  <a:srgbClr val="000000"/>
                </a:solidFill>
                <a:effectLst/>
                <a:ea typeface="Calibri" panose="020F0502020204030204" pitchFamily="34" charset="0"/>
              </a:rPr>
              <a:t>1</a:t>
            </a:r>
            <a:r>
              <a:rPr lang="el-GR" sz="2200" baseline="30000" dirty="0">
                <a:solidFill>
                  <a:srgbClr val="000000"/>
                </a:solidFill>
                <a:effectLst/>
                <a:ea typeface="Calibri" panose="020F0502020204030204" pitchFamily="34" charset="0"/>
              </a:rPr>
              <a:t>η</a:t>
            </a:r>
            <a:r>
              <a:rPr lang="el-GR" sz="2200" dirty="0">
                <a:solidFill>
                  <a:srgbClr val="000000"/>
                </a:solidFill>
                <a:effectLst/>
                <a:ea typeface="Calibri" panose="020F0502020204030204" pitchFamily="34" charset="0"/>
              </a:rPr>
              <a:t> συνάντηση</a:t>
            </a:r>
            <a:endParaRPr lang="el-GR" sz="2200" dirty="0">
              <a:solidFill>
                <a:srgbClr val="000000"/>
              </a:solidFill>
              <a:ea typeface="Calibri" panose="020F0502020204030204" pitchFamily="34" charset="0"/>
            </a:endParaRPr>
          </a:p>
          <a:p>
            <a:pPr marL="342900" marR="0" lvl="0" indent="-342900">
              <a:spcBef>
                <a:spcPts val="0"/>
              </a:spcBef>
              <a:spcAft>
                <a:spcPts val="0"/>
              </a:spcAft>
              <a:buFont typeface="Courier New" panose="02070309020205020404" pitchFamily="49" charset="0"/>
              <a:buChar char="o"/>
            </a:pP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Wingdings" panose="05000000000000000000" pitchFamily="2" charset="2"/>
              <a:buChar char=""/>
            </a:pP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Wingdings" panose="05000000000000000000" pitchFamily="2" charset="2"/>
              <a:buChar char=""/>
            </a:pPr>
            <a:endParaRPr lang="el-GR" sz="2400" dirty="0">
              <a:solidFill>
                <a:srgbClr val="000000"/>
              </a:solidFill>
              <a:effectLst/>
              <a:ea typeface="Calibri" panose="020F0502020204030204" pitchFamily="34" charset="0"/>
            </a:endParaRPr>
          </a:p>
          <a:p>
            <a:endParaRPr lang="el-GR" dirty="0"/>
          </a:p>
        </p:txBody>
      </p:sp>
      <p:sp>
        <p:nvSpPr>
          <p:cNvPr id="4" name="Θέση αριθμού διαφάνειας 3">
            <a:extLst>
              <a:ext uri="{FF2B5EF4-FFF2-40B4-BE49-F238E27FC236}">
                <a16:creationId xmlns:a16="http://schemas.microsoft.com/office/drawing/2014/main" id="{D160B577-DA02-8C23-59CB-CE8629D1D108}"/>
              </a:ext>
            </a:extLst>
          </p:cNvPr>
          <p:cNvSpPr>
            <a:spLocks noGrp="1"/>
          </p:cNvSpPr>
          <p:nvPr>
            <p:ph type="sldNum" sz="quarter" idx="12"/>
          </p:nvPr>
        </p:nvSpPr>
        <p:spPr/>
        <p:txBody>
          <a:bodyPr/>
          <a:lstStyle/>
          <a:p>
            <a:fld id="{29A67EF4-6AD0-4895-A677-9D84EEBBB660}" type="slidenum">
              <a:rPr lang="el-GR" smtClean="0"/>
              <a:t>3</a:t>
            </a:fld>
            <a:endParaRPr lang="el-GR"/>
          </a:p>
        </p:txBody>
      </p:sp>
    </p:spTree>
    <p:extLst>
      <p:ext uri="{BB962C8B-B14F-4D97-AF65-F5344CB8AC3E}">
        <p14:creationId xmlns:p14="http://schemas.microsoft.com/office/powerpoint/2010/main" val="4121220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11E5A-E103-6C3C-1D54-69F2E9BD8CB1}"/>
              </a:ext>
            </a:extLst>
          </p:cNvPr>
          <p:cNvSpPr txBox="1">
            <a:spLocks noGrp="1"/>
          </p:cNvSpPr>
          <p:nvPr>
            <p:ph type="title"/>
          </p:nvPr>
        </p:nvSpPr>
        <p:spPr>
          <a:xfrm>
            <a:off x="838197" y="410364"/>
            <a:ext cx="11060881" cy="765288"/>
          </a:xfrm>
        </p:spPr>
        <p:txBody>
          <a:bodyPr/>
          <a:lstStyle/>
          <a:p>
            <a:pPr lvl="0"/>
            <a:r>
              <a:rPr lang="el-GR" sz="4000" b="1" dirty="0"/>
              <a:t> </a:t>
            </a:r>
            <a:r>
              <a:rPr lang="el-GR" sz="3600" dirty="0"/>
              <a:t>Ο ρόλος του ομαδικού συντονιστή (ΙΙ)</a:t>
            </a:r>
            <a:endParaRPr lang="el-GR" sz="3600" b="1" dirty="0"/>
          </a:p>
        </p:txBody>
      </p:sp>
      <p:sp>
        <p:nvSpPr>
          <p:cNvPr id="3" name="Θέση περιεχομένου 2">
            <a:extLst>
              <a:ext uri="{FF2B5EF4-FFF2-40B4-BE49-F238E27FC236}">
                <a16:creationId xmlns:a16="http://schemas.microsoft.com/office/drawing/2014/main" id="{C3FD6177-A87B-1E4C-D76D-A78CE433BBE1}"/>
              </a:ext>
            </a:extLst>
          </p:cNvPr>
          <p:cNvSpPr txBox="1">
            <a:spLocks noGrp="1"/>
          </p:cNvSpPr>
          <p:nvPr>
            <p:ph idx="1"/>
          </p:nvPr>
        </p:nvSpPr>
        <p:spPr>
          <a:xfrm>
            <a:off x="838197" y="1402616"/>
            <a:ext cx="10515606" cy="5318854"/>
          </a:xfrm>
        </p:spPr>
        <p:txBody>
          <a:bodyPr/>
          <a:lstStyle/>
          <a:p>
            <a:pPr lvl="0" algn="just"/>
            <a:r>
              <a:rPr lang="el-GR" sz="2400" b="1" dirty="0"/>
              <a:t>Παρατηρείς και προσπαθείς να καταλάβεις </a:t>
            </a:r>
            <a:r>
              <a:rPr lang="el-GR" sz="2400" dirty="0"/>
              <a:t>τις </a:t>
            </a:r>
            <a:r>
              <a:rPr lang="el-GR" sz="2400" b="1" dirty="0"/>
              <a:t>διαδικασίες επικοινωνίας, </a:t>
            </a:r>
            <a:r>
              <a:rPr lang="el-GR" sz="2400" dirty="0"/>
              <a:t>δηλαδή τη διαδικασία ανταλλαγής πληροφορίας μεταξύ δύο ή περισσοτέρων μερών, για τα οποία η πληροφορία έχει νόημα, οπότε αποκτά </a:t>
            </a:r>
            <a:r>
              <a:rPr lang="el-GR" sz="2400" b="1" dirty="0"/>
              <a:t>νόημα και η ανταλλαγή ως πράξη </a:t>
            </a:r>
            <a:r>
              <a:rPr lang="el-GR" sz="2400" dirty="0"/>
              <a:t>και </a:t>
            </a:r>
            <a:r>
              <a:rPr lang="el-GR" sz="2400" b="1" dirty="0"/>
              <a:t>ο τρόπος </a:t>
            </a:r>
            <a:r>
              <a:rPr lang="el-GR" sz="2400" dirty="0"/>
              <a:t>με τον οποίο τα άτομα </a:t>
            </a:r>
            <a:r>
              <a:rPr lang="el-GR" sz="2400" b="1" dirty="0"/>
              <a:t>εκδηλώνουν την προσωπικότητά τους, συνδεόμενα μεταξύ τους και με την ομάδα</a:t>
            </a:r>
            <a:r>
              <a:rPr lang="el-GR" sz="2400" dirty="0"/>
              <a:t>.</a:t>
            </a:r>
          </a:p>
          <a:p>
            <a:pPr lvl="0" algn="just"/>
            <a:r>
              <a:rPr lang="el-GR" sz="2400" dirty="0"/>
              <a:t>Βάζει και προστατεύει τους κανόνες</a:t>
            </a:r>
          </a:p>
          <a:p>
            <a:pPr lvl="0" algn="just"/>
            <a:r>
              <a:rPr lang="el-GR" sz="2400" dirty="0"/>
              <a:t>Λειτουργεί ως μοντέλο</a:t>
            </a:r>
          </a:p>
          <a:p>
            <a:pPr lvl="0" algn="just"/>
            <a:r>
              <a:rPr lang="el-GR" sz="2400" dirty="0"/>
              <a:t>Αποφασίζει ποιος μπαίνει και ποιος φεύγει από την ομάδα.</a:t>
            </a:r>
          </a:p>
          <a:p>
            <a:pPr lvl="0"/>
            <a:endParaRPr lang="el-GR" dirty="0"/>
          </a:p>
        </p:txBody>
      </p:sp>
      <p:sp>
        <p:nvSpPr>
          <p:cNvPr id="4" name="Θέση αριθμού διαφάνειας 4">
            <a:extLst>
              <a:ext uri="{FF2B5EF4-FFF2-40B4-BE49-F238E27FC236}">
                <a16:creationId xmlns:a16="http://schemas.microsoft.com/office/drawing/2014/main" id="{7C7248DA-D68D-5EC9-19DB-D4C93E0FD697}"/>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B29631-4653-442B-92C3-F5FFEDDC6484}" type="slidenum">
              <a:rPr/>
              <a:t>30</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11A733E1-EEF7-1AD8-392E-81F8CC5A1FD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8CB7530-0E04-463D-99DC-A869FD48EA87}" type="slidenum">
              <a:rPr/>
              <a:t>30</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8298C423-ED47-1F0A-8C07-AB2B44764BE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BBF4CC2-CFF1-4AB8-8668-EA42088628D5}" type="slidenum">
              <a:rPr/>
              <a:t>30</a:t>
            </a:fld>
            <a:endParaRPr lang="el-GR" sz="1200" b="0" i="0" u="none" strike="noStrike" kern="1200" cap="none" spc="0" baseline="0">
              <a:solidFill>
                <a:srgbClr val="898989"/>
              </a:solidFill>
              <a:uFillTx/>
              <a:latin typeface="Calibri"/>
            </a:endParaRPr>
          </a:p>
        </p:txBody>
      </p:sp>
    </p:spTree>
    <p:extLst>
      <p:ext uri="{BB962C8B-B14F-4D97-AF65-F5344CB8AC3E}">
        <p14:creationId xmlns:p14="http://schemas.microsoft.com/office/powerpoint/2010/main" val="4226400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2" name="Τίτλος 1">
            <a:extLst>
              <a:ext uri="{FF2B5EF4-FFF2-40B4-BE49-F238E27FC236}">
                <a16:creationId xmlns:a16="http://schemas.microsoft.com/office/drawing/2014/main" id="{D5B7E4AF-D9CA-0283-9365-25BF16866490}"/>
              </a:ext>
            </a:extLst>
          </p:cNvPr>
          <p:cNvSpPr>
            <a:spLocks noGrp="1"/>
          </p:cNvSpPr>
          <p:nvPr>
            <p:ph type="title"/>
          </p:nvPr>
        </p:nvSpPr>
        <p:spPr>
          <a:xfrm>
            <a:off x="687754" y="875324"/>
            <a:ext cx="3536510" cy="5093520"/>
          </a:xfrm>
        </p:spPr>
        <p:txBody>
          <a:bodyPr>
            <a:normAutofit/>
          </a:bodyPr>
          <a:lstStyle/>
          <a:p>
            <a:pPr algn="ctr"/>
            <a:r>
              <a:rPr lang="el-GR" sz="4400"/>
              <a:t>Η θεραπευτική σχέση</a:t>
            </a:r>
          </a:p>
        </p:txBody>
      </p:sp>
      <p:sp>
        <p:nvSpPr>
          <p:cNvPr id="15" name="Rectangle 14">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6" name="Θέση περιεχομένου 5">
            <a:extLst>
              <a:ext uri="{FF2B5EF4-FFF2-40B4-BE49-F238E27FC236}">
                <a16:creationId xmlns:a16="http://schemas.microsoft.com/office/drawing/2014/main" id="{FB3D962A-4995-5B95-7919-DD8E9F7CC780}"/>
              </a:ext>
            </a:extLst>
          </p:cNvPr>
          <p:cNvSpPr>
            <a:spLocks noGrp="1"/>
          </p:cNvSpPr>
          <p:nvPr>
            <p:ph idx="1"/>
          </p:nvPr>
        </p:nvSpPr>
        <p:spPr>
          <a:xfrm>
            <a:off x="5478124" y="559477"/>
            <a:ext cx="5647076" cy="5475563"/>
          </a:xfrm>
        </p:spPr>
        <p:txBody>
          <a:bodyPr anchor="ctr">
            <a:normAutofit/>
          </a:bodyPr>
          <a:lstStyle/>
          <a:p>
            <a:pPr marL="0" marR="0">
              <a:spcBef>
                <a:spcPts val="0"/>
              </a:spcBef>
              <a:spcAft>
                <a:spcPts val="0"/>
              </a:spcAft>
            </a:pPr>
            <a:r>
              <a:rPr lang="el-GR" sz="2000" dirty="0">
                <a:ea typeface="Times New Roman" panose="02020603050405020304" pitchFamily="18" charset="0"/>
                <a:cs typeface="Times New Roman" panose="02020603050405020304" pitchFamily="18" charset="0"/>
              </a:rPr>
              <a:t>Π</a:t>
            </a:r>
            <a:r>
              <a:rPr lang="el-GR" sz="2000" dirty="0">
                <a:effectLst/>
                <a:ea typeface="Times New Roman" panose="02020603050405020304" pitchFamily="18" charset="0"/>
                <a:cs typeface="Times New Roman" panose="02020603050405020304" pitchFamily="18" charset="0"/>
              </a:rPr>
              <a:t>εριλαμβάνει,  τρεις παράγοντες: </a:t>
            </a:r>
          </a:p>
          <a:p>
            <a:pPr marL="274320" lvl="1">
              <a:spcBef>
                <a:spcPts val="0"/>
              </a:spcBef>
            </a:pPr>
            <a:r>
              <a:rPr lang="el-GR" sz="2000" dirty="0">
                <a:ea typeface="Times New Roman" panose="02020603050405020304" pitchFamily="18" charset="0"/>
                <a:cs typeface="Times New Roman" panose="02020603050405020304" pitchFamily="18" charset="0"/>
              </a:rPr>
              <a:t>Τ</a:t>
            </a:r>
            <a:r>
              <a:rPr lang="el-GR" sz="2000" dirty="0">
                <a:effectLst/>
                <a:ea typeface="Times New Roman" panose="02020603050405020304" pitchFamily="18" charset="0"/>
                <a:cs typeface="Times New Roman" panose="02020603050405020304" pitchFamily="18" charset="0"/>
              </a:rPr>
              <a:t>η συμφωνία ως προς τους θεραπευτικούς στόχους, το πλαίσιο, τους κανόνες, κ.λπ.</a:t>
            </a:r>
          </a:p>
          <a:p>
            <a:pPr marL="274320" lvl="1">
              <a:spcBef>
                <a:spcPts val="0"/>
              </a:spcBef>
            </a:pPr>
            <a:r>
              <a:rPr lang="el-GR" sz="2000" dirty="0">
                <a:ea typeface="Times New Roman" panose="02020603050405020304" pitchFamily="18" charset="0"/>
                <a:cs typeface="Times New Roman" panose="02020603050405020304" pitchFamily="18" charset="0"/>
              </a:rPr>
              <a:t>Το </a:t>
            </a:r>
            <a:r>
              <a:rPr lang="en-US" sz="2000" dirty="0">
                <a:ea typeface="Times New Roman" panose="02020603050405020304" pitchFamily="18" charset="0"/>
                <a:cs typeface="Times New Roman" panose="02020603050405020304" pitchFamily="18" charset="0"/>
              </a:rPr>
              <a:t>join! (</a:t>
            </a:r>
            <a:r>
              <a:rPr lang="el-GR" sz="2000" dirty="0">
                <a:ea typeface="Times New Roman" panose="02020603050405020304" pitchFamily="18" charset="0"/>
                <a:cs typeface="Times New Roman" panose="02020603050405020304" pitchFamily="18" charset="0"/>
              </a:rPr>
              <a:t>ακόμη και από το τηλέφωνο). </a:t>
            </a:r>
          </a:p>
          <a:p>
            <a:pPr marL="708660" lvl="2" indent="-342900">
              <a:spcBef>
                <a:spcPts val="0"/>
              </a:spcBef>
              <a:buFont typeface="Wingdings" panose="05000000000000000000" pitchFamily="2" charset="2"/>
              <a:buChar char="ü"/>
            </a:pPr>
            <a:r>
              <a:rPr lang="el-GR" sz="2000" dirty="0">
                <a:effectLst/>
                <a:ea typeface="Times New Roman" panose="02020603050405020304" pitchFamily="18" charset="0"/>
                <a:cs typeface="Times New Roman" panose="02020603050405020304" pitchFamily="18" charset="0"/>
              </a:rPr>
              <a:t>Τι ονειρεύτηκες για αυτόν/</a:t>
            </a:r>
            <a:r>
              <a:rPr lang="el-GR" sz="2000" dirty="0" err="1">
                <a:effectLst/>
                <a:ea typeface="Times New Roman" panose="02020603050405020304" pitchFamily="18" charset="0"/>
                <a:cs typeface="Times New Roman" panose="02020603050405020304" pitchFamily="18" charset="0"/>
              </a:rPr>
              <a:t>ήν</a:t>
            </a:r>
            <a:r>
              <a:rPr lang="el-GR" sz="2000" dirty="0">
                <a:effectLst/>
                <a:ea typeface="Times New Roman" panose="02020603050405020304" pitchFamily="18" charset="0"/>
                <a:cs typeface="Times New Roman" panose="02020603050405020304" pitchFamily="18" charset="0"/>
              </a:rPr>
              <a:t>/την οικογένεια?</a:t>
            </a:r>
          </a:p>
          <a:p>
            <a:pPr marL="274320" lvl="1">
              <a:spcBef>
                <a:spcPts val="0"/>
              </a:spcBef>
            </a:pPr>
            <a:r>
              <a:rPr lang="el-GR" sz="2000" dirty="0">
                <a:ea typeface="Times New Roman" panose="02020603050405020304" pitchFamily="18" charset="0"/>
                <a:cs typeface="Times New Roman" panose="02020603050405020304" pitchFamily="18" charset="0"/>
              </a:rPr>
              <a:t>Τ</a:t>
            </a:r>
            <a:r>
              <a:rPr lang="el-GR" sz="2000" dirty="0">
                <a:effectLst/>
                <a:ea typeface="Times New Roman" panose="02020603050405020304" pitchFamily="18" charset="0"/>
                <a:cs typeface="Times New Roman" panose="02020603050405020304" pitchFamily="18" charset="0"/>
              </a:rPr>
              <a:t>ην ανάπτυξη θεραπευτικού δεσμού, ο οποίος περιλαμβάνει ένα δίκτυο από θετικές προσωπικές προσκολλήσεις μεταξύ θεραπευτή και </a:t>
            </a:r>
            <a:r>
              <a:rPr lang="el-GR" sz="2000" dirty="0" err="1">
                <a:effectLst/>
                <a:ea typeface="Times New Roman" panose="02020603050405020304" pitchFamily="18" charset="0"/>
                <a:cs typeface="Times New Roman" panose="02020603050405020304" pitchFamily="18" charset="0"/>
              </a:rPr>
              <a:t>θεραπευόμενου</a:t>
            </a:r>
            <a:r>
              <a:rPr lang="el-GR" sz="2000" dirty="0">
                <a:effectLst/>
                <a:ea typeface="Times New Roman" panose="02020603050405020304" pitchFamily="18" charset="0"/>
                <a:cs typeface="Times New Roman" panose="02020603050405020304" pitchFamily="18" charset="0"/>
              </a:rPr>
              <a:t> και περικλείει θέματα όπως είναι, η αμοιβαία εμπιστοσύνη, η αποδοχή και η εχεμύθεια. </a:t>
            </a:r>
            <a:endParaRPr lang="el-GR" sz="2000" dirty="0">
              <a:effectLst/>
              <a:ea typeface="Calibri" panose="020F0502020204030204" pitchFamily="34" charset="0"/>
              <a:cs typeface="Times New Roman" panose="02020603050405020304" pitchFamily="18" charset="0"/>
            </a:endParaRPr>
          </a:p>
          <a:p>
            <a:pPr marL="0" marR="0" indent="0">
              <a:spcBef>
                <a:spcPts val="0"/>
              </a:spcBef>
              <a:spcAft>
                <a:spcPts val="800"/>
              </a:spcAft>
              <a:buNone/>
            </a:pPr>
            <a:r>
              <a:rPr lang="el-GR" sz="2000" dirty="0">
                <a:effectLst/>
                <a:ea typeface="Calibri" panose="020F0502020204030204" pitchFamily="34" charset="0"/>
                <a:cs typeface="Times New Roman" panose="02020603050405020304" pitchFamily="18" charset="0"/>
              </a:rPr>
              <a:t> </a:t>
            </a:r>
          </a:p>
          <a:p>
            <a:endParaRPr lang="el-GR" sz="2000" dirty="0"/>
          </a:p>
        </p:txBody>
      </p:sp>
      <p:sp>
        <p:nvSpPr>
          <p:cNvPr id="5" name="Θέση αριθμού διαφάνειας 4">
            <a:extLst>
              <a:ext uri="{FF2B5EF4-FFF2-40B4-BE49-F238E27FC236}">
                <a16:creationId xmlns:a16="http://schemas.microsoft.com/office/drawing/2014/main" id="{1F19DACB-22FB-BD47-E10F-DFED8CF5CC0D}"/>
              </a:ext>
            </a:extLst>
          </p:cNvPr>
          <p:cNvSpPr>
            <a:spLocks noGrp="1"/>
          </p:cNvSpPr>
          <p:nvPr>
            <p:ph type="sldNum" sz="quarter" idx="12"/>
          </p:nvPr>
        </p:nvSpPr>
        <p:spPr>
          <a:xfrm>
            <a:off x="11066609" y="6307672"/>
            <a:ext cx="822960" cy="274320"/>
          </a:xfrm>
        </p:spPr>
        <p:txBody>
          <a:bodyPr>
            <a:normAutofit/>
          </a:bodyPr>
          <a:lstStyle/>
          <a:p>
            <a:pPr>
              <a:spcAft>
                <a:spcPts val="600"/>
              </a:spcAft>
            </a:pPr>
            <a:fld id="{29A67EF4-6AD0-4895-A677-9D84EEBBB660}" type="slidenum">
              <a:rPr lang="el-GR" smtClean="0"/>
              <a:pPr>
                <a:spcAft>
                  <a:spcPts val="600"/>
                </a:spcAft>
              </a:pPr>
              <a:t>31</a:t>
            </a:fld>
            <a:endParaRPr lang="el-GR"/>
          </a:p>
        </p:txBody>
      </p:sp>
    </p:spTree>
    <p:extLst>
      <p:ext uri="{BB962C8B-B14F-4D97-AF65-F5344CB8AC3E}">
        <p14:creationId xmlns:p14="http://schemas.microsoft.com/office/powerpoint/2010/main" val="483561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182566-2A1A-D45C-ED8F-C25B807DBA2B}"/>
              </a:ext>
            </a:extLst>
          </p:cNvPr>
          <p:cNvSpPr>
            <a:spLocks noGrp="1"/>
          </p:cNvSpPr>
          <p:nvPr>
            <p:ph type="title"/>
          </p:nvPr>
        </p:nvSpPr>
        <p:spPr/>
        <p:txBody>
          <a:bodyPr>
            <a:normAutofit fontScale="90000"/>
          </a:bodyPr>
          <a:lstStyle/>
          <a:p>
            <a:r>
              <a:rPr lang="el-GR" sz="4000" i="0" dirty="0">
                <a:solidFill>
                  <a:srgbClr val="444444"/>
                </a:solidFill>
                <a:effectLst/>
                <a:latin typeface="+mn-lt"/>
              </a:rPr>
              <a:t>Παράγοντες που ενδέχεται να επηρεάσουν τη δημιουργία μιας καλής θεραπευτικής σχέσης</a:t>
            </a:r>
            <a:br>
              <a:rPr lang="el-GR" b="1" i="0" dirty="0">
                <a:solidFill>
                  <a:srgbClr val="444444"/>
                </a:solidFill>
                <a:effectLst/>
                <a:latin typeface="Open Sans" panose="020B0606030504020204" pitchFamily="34" charset="0"/>
              </a:rPr>
            </a:br>
            <a:endParaRPr lang="el-GR" dirty="0"/>
          </a:p>
        </p:txBody>
      </p:sp>
      <p:sp>
        <p:nvSpPr>
          <p:cNvPr id="3" name="Θέση περιεχομένου 2">
            <a:extLst>
              <a:ext uri="{FF2B5EF4-FFF2-40B4-BE49-F238E27FC236}">
                <a16:creationId xmlns:a16="http://schemas.microsoft.com/office/drawing/2014/main" id="{B67AB5D2-9439-97CF-4A1B-54E03A554F6B}"/>
              </a:ext>
            </a:extLst>
          </p:cNvPr>
          <p:cNvSpPr>
            <a:spLocks noGrp="1"/>
          </p:cNvSpPr>
          <p:nvPr>
            <p:ph idx="1"/>
          </p:nvPr>
        </p:nvSpPr>
        <p:spPr>
          <a:xfrm>
            <a:off x="895350" y="1684019"/>
            <a:ext cx="10058400" cy="4786548"/>
          </a:xfrm>
        </p:spPr>
        <p:txBody>
          <a:bodyPr>
            <a:normAutofit fontScale="92500" lnSpcReduction="10000"/>
          </a:bodyPr>
          <a:lstStyle/>
          <a:p>
            <a:pPr algn="l">
              <a:buFont typeface="Courier New" panose="02070309020205020404" pitchFamily="49" charset="0"/>
              <a:buChar char="o"/>
            </a:pPr>
            <a:r>
              <a:rPr lang="el-GR" sz="2400" b="1" i="0" dirty="0">
                <a:solidFill>
                  <a:srgbClr val="444444"/>
                </a:solidFill>
                <a:effectLst/>
              </a:rPr>
              <a:t>Τα χαρακτηριστικά της προσωπικότητας του θεραπευτή</a:t>
            </a:r>
            <a:r>
              <a:rPr lang="el-GR" sz="2400" dirty="0">
                <a:solidFill>
                  <a:srgbClr val="444444"/>
                </a:solidFill>
              </a:rPr>
              <a:t>.</a:t>
            </a:r>
          </a:p>
          <a:p>
            <a:pPr lvl="1">
              <a:buFont typeface="Courier New" panose="02070309020205020404" pitchFamily="49" charset="0"/>
              <a:buChar char="o"/>
            </a:pPr>
            <a:r>
              <a:rPr lang="el-GR" sz="2200" dirty="0">
                <a:solidFill>
                  <a:srgbClr val="444444"/>
                </a:solidFill>
              </a:rPr>
              <a:t>Ζ</a:t>
            </a:r>
            <a:r>
              <a:rPr lang="el-GR" sz="2200" b="0" i="0" dirty="0">
                <a:solidFill>
                  <a:srgbClr val="444444"/>
                </a:solidFill>
                <a:effectLst/>
              </a:rPr>
              <a:t>εστασιά, η γνησιότητα, η αμεσότητα, η ενσυναίσθηση και η άνευ όρων αποδοχή του θεραπευόμενου (Ευσταθίου, κ.α. 2014). </a:t>
            </a:r>
          </a:p>
          <a:p>
            <a:pPr lvl="1">
              <a:buFont typeface="Courier New" panose="02070309020205020404" pitchFamily="49" charset="0"/>
              <a:buChar char="o"/>
            </a:pPr>
            <a:r>
              <a:rPr lang="el-GR" sz="2200" b="0" i="0" dirty="0">
                <a:solidFill>
                  <a:srgbClr val="444444"/>
                </a:solidFill>
                <a:effectLst/>
              </a:rPr>
              <a:t>Η χρήση χιούμορ μπορεί να βοηθήσει με σκοπό να μειωθεί η αμηχανία που μπορεί να υπάρχει κατά τη διάρκεια της συνεδρίας- </a:t>
            </a:r>
            <a:r>
              <a:rPr lang="el-GR" sz="2200" b="1" i="0" dirty="0">
                <a:solidFill>
                  <a:srgbClr val="444444"/>
                </a:solidFill>
                <a:effectLst/>
              </a:rPr>
              <a:t>με κριτήριο όχι την αμηχανία του θεραπευτή</a:t>
            </a:r>
          </a:p>
          <a:p>
            <a:pPr lvl="2">
              <a:buFont typeface="Wingdings" panose="05000000000000000000" pitchFamily="2" charset="2"/>
              <a:buChar char="ü"/>
            </a:pPr>
            <a:r>
              <a:rPr lang="el-GR" sz="2000" b="1" dirty="0">
                <a:solidFill>
                  <a:srgbClr val="444444"/>
                </a:solidFill>
              </a:rPr>
              <a:t>Μη θεραπευτικό</a:t>
            </a:r>
            <a:r>
              <a:rPr lang="el-GR" sz="2000" b="0" i="0" dirty="0">
                <a:solidFill>
                  <a:srgbClr val="444444"/>
                </a:solidFill>
                <a:effectLst/>
              </a:rPr>
              <a:t>: Η κριτική, η μη αποδοχή, η έλλειψη επικοινωνιακών δεξιοτήτων, η μη θεραπεία του συντονιστή/θεραπευτή</a:t>
            </a:r>
          </a:p>
          <a:p>
            <a:pPr algn="l">
              <a:buFont typeface="Courier New" panose="02070309020205020404" pitchFamily="49" charset="0"/>
              <a:buChar char="o"/>
            </a:pPr>
            <a:r>
              <a:rPr lang="el-GR" sz="2400" b="1" i="0" dirty="0">
                <a:solidFill>
                  <a:srgbClr val="444444"/>
                </a:solidFill>
                <a:effectLst/>
              </a:rPr>
              <a:t>Τα χαρακτηριστικά της προσωπικότητας του θεραπευόμενου.</a:t>
            </a:r>
          </a:p>
          <a:p>
            <a:pPr lvl="1">
              <a:buFont typeface="Courier New" panose="02070309020205020404" pitchFamily="49" charset="0"/>
              <a:buChar char="o"/>
            </a:pPr>
            <a:r>
              <a:rPr lang="el-GR" sz="2200" dirty="0">
                <a:solidFill>
                  <a:srgbClr val="444444"/>
                </a:solidFill>
              </a:rPr>
              <a:t>Θ</a:t>
            </a:r>
            <a:r>
              <a:rPr lang="el-GR" sz="2200" b="0" i="0" dirty="0">
                <a:solidFill>
                  <a:srgbClr val="444444"/>
                </a:solidFill>
                <a:effectLst/>
              </a:rPr>
              <a:t>εραπευόμενοι, οι οποίοι δυσκολεύονται να ανοιχτούν και να εξωτερικεύσουν τα προβλήματα που αντιμετωπίζουν. </a:t>
            </a:r>
          </a:p>
          <a:p>
            <a:pPr lvl="2">
              <a:buFont typeface="Wingdings" panose="05000000000000000000" pitchFamily="2" charset="2"/>
              <a:buChar char="ü"/>
            </a:pPr>
            <a:r>
              <a:rPr lang="el-GR" sz="2000" b="0" i="0" dirty="0">
                <a:solidFill>
                  <a:srgbClr val="444444"/>
                </a:solidFill>
                <a:effectLst/>
              </a:rPr>
              <a:t>Πρόκληση ή αρνητικό?  </a:t>
            </a:r>
          </a:p>
          <a:p>
            <a:pPr lvl="1">
              <a:buFont typeface="Courier New" panose="02070309020205020404" pitchFamily="49" charset="0"/>
              <a:buChar char="o"/>
            </a:pPr>
            <a:r>
              <a:rPr lang="el-GR" sz="2200" b="0" i="0" dirty="0">
                <a:solidFill>
                  <a:srgbClr val="444444"/>
                </a:solidFill>
                <a:effectLst/>
              </a:rPr>
              <a:t>«απροθυμία»/μη ενεργητική συμμετοχή</a:t>
            </a:r>
          </a:p>
          <a:p>
            <a:pPr lvl="2">
              <a:buFont typeface="Wingdings" panose="05000000000000000000" pitchFamily="2" charset="2"/>
              <a:buChar char="ü"/>
            </a:pPr>
            <a:r>
              <a:rPr lang="el-GR" sz="2000" dirty="0">
                <a:solidFill>
                  <a:srgbClr val="444444"/>
                </a:solidFill>
              </a:rPr>
              <a:t>Η σιωπή? </a:t>
            </a:r>
            <a:r>
              <a:rPr lang="el-GR" sz="2000" b="0" i="0" dirty="0">
                <a:solidFill>
                  <a:srgbClr val="444444"/>
                </a:solidFill>
                <a:effectLst/>
              </a:rPr>
              <a:t> </a:t>
            </a:r>
          </a:p>
          <a:p>
            <a:pPr lvl="1">
              <a:buFont typeface="Courier New" panose="02070309020205020404" pitchFamily="49" charset="0"/>
              <a:buChar char="o"/>
            </a:pPr>
            <a:r>
              <a:rPr lang="el-GR" sz="2200" b="1" dirty="0">
                <a:solidFill>
                  <a:srgbClr val="FF0000"/>
                </a:solidFill>
              </a:rPr>
              <a:t>«βοήθησέ με να αλλάξω χωρίς να αλλάξω τίποτα»!</a:t>
            </a:r>
            <a:endParaRPr lang="el-GR" sz="2200" b="1" i="0" dirty="0">
              <a:solidFill>
                <a:srgbClr val="FF0000"/>
              </a:solidFill>
              <a:effectLst/>
            </a:endParaRPr>
          </a:p>
          <a:p>
            <a:endParaRPr lang="el-GR" dirty="0"/>
          </a:p>
        </p:txBody>
      </p:sp>
      <p:sp>
        <p:nvSpPr>
          <p:cNvPr id="4" name="Θέση αριθμού διαφάνειας 3">
            <a:extLst>
              <a:ext uri="{FF2B5EF4-FFF2-40B4-BE49-F238E27FC236}">
                <a16:creationId xmlns:a16="http://schemas.microsoft.com/office/drawing/2014/main" id="{7B22A745-8ED4-5956-6132-1D1EB8451B89}"/>
              </a:ext>
            </a:extLst>
          </p:cNvPr>
          <p:cNvSpPr>
            <a:spLocks noGrp="1"/>
          </p:cNvSpPr>
          <p:nvPr>
            <p:ph type="sldNum" sz="quarter" idx="12"/>
          </p:nvPr>
        </p:nvSpPr>
        <p:spPr/>
        <p:txBody>
          <a:bodyPr/>
          <a:lstStyle/>
          <a:p>
            <a:fld id="{29A67EF4-6AD0-4895-A677-9D84EEBBB660}" type="slidenum">
              <a:rPr lang="el-GR" smtClean="0"/>
              <a:t>32</a:t>
            </a:fld>
            <a:endParaRPr lang="el-GR"/>
          </a:p>
        </p:txBody>
      </p:sp>
    </p:spTree>
    <p:extLst>
      <p:ext uri="{BB962C8B-B14F-4D97-AF65-F5344CB8AC3E}">
        <p14:creationId xmlns:p14="http://schemas.microsoft.com/office/powerpoint/2010/main" val="1299049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5E9A0-710B-6588-A354-9B6C88DB0CDB}"/>
            </a:ext>
          </a:extLst>
        </p:cNvPr>
        <p:cNvGrpSpPr/>
        <p:nvPr/>
      </p:nvGrpSpPr>
      <p:grpSpPr>
        <a:xfrm>
          <a:off x="0" y="0"/>
          <a:ext cx="0" cy="0"/>
          <a:chOff x="0" y="0"/>
          <a:chExt cx="0" cy="0"/>
        </a:xfrm>
      </p:grpSpPr>
      <p:sp>
        <p:nvSpPr>
          <p:cNvPr id="2" name="1 - Τίτλος">
            <a:extLst>
              <a:ext uri="{FF2B5EF4-FFF2-40B4-BE49-F238E27FC236}">
                <a16:creationId xmlns:a16="http://schemas.microsoft.com/office/drawing/2014/main" id="{B791F7C7-AF73-1AA1-08E9-FCE3AEF76628}"/>
              </a:ext>
            </a:extLst>
          </p:cNvPr>
          <p:cNvSpPr>
            <a:spLocks noGrp="1"/>
          </p:cNvSpPr>
          <p:nvPr>
            <p:ph type="ctrTitle"/>
          </p:nvPr>
        </p:nvSpPr>
        <p:spPr>
          <a:xfrm>
            <a:off x="1757909" y="1436255"/>
            <a:ext cx="8481390" cy="751383"/>
          </a:xfrm>
        </p:spPr>
        <p:txBody>
          <a:bodyPr>
            <a:noAutofit/>
          </a:bodyPr>
          <a:lstStyle/>
          <a:p>
            <a:pPr marL="0" marR="0" algn="ctr">
              <a:spcBef>
                <a:spcPts val="0"/>
              </a:spcBef>
              <a:spcAft>
                <a:spcPts val="0"/>
              </a:spcAft>
              <a:tabLst>
                <a:tab pos="6301105" algn="l"/>
              </a:tabLst>
            </a:pPr>
            <a:r>
              <a:rPr lang="en-US" sz="1200" b="1" dirty="0">
                <a:solidFill>
                  <a:schemeClr val="tx1"/>
                </a:solidFill>
              </a:rPr>
              <a:t> </a:t>
            </a:r>
            <a:r>
              <a:rPr lang="el-GR" sz="1200" b="1" spc="200" dirty="0">
                <a:ln w="9525" cap="flat" cmpd="sng" algn="ctr">
                  <a:solidFill>
                    <a:srgbClr val="BFBFBF">
                      <a:alpha val="50000"/>
                    </a:srgbClr>
                  </a:solidFill>
                  <a:prstDash val="solid"/>
                  <a:round/>
                </a:ln>
                <a:solidFill>
                  <a:schemeClr val="tx1"/>
                </a:solidFill>
                <a:effectLst>
                  <a:outerShdw dist="25400" dir="13500000" sx="0" sy="0">
                    <a:srgbClr val="000000">
                      <a:alpha val="50000"/>
                    </a:srgbClr>
                  </a:outerShdw>
                </a:effectLst>
                <a:ea typeface="Times New Roman" panose="02020603050405020304" pitchFamily="18" charset="0"/>
              </a:rPr>
              <a:t>ΣΧΟΛΗ ΑΝΘΡΩΠΙΣΤΙΚΩΝ &amp; ΚΟΙΝΩΝΙΚΩΝ ΕΠΙΣΤΗΜΩΝ</a:t>
            </a:r>
            <a:br>
              <a:rPr lang="el-GR" sz="1200" dirty="0">
                <a:solidFill>
                  <a:schemeClr val="tx1"/>
                </a:solidFill>
                <a:effectLst/>
                <a:ea typeface="Times New Roman" panose="02020603050405020304" pitchFamily="18" charset="0"/>
              </a:rPr>
            </a:br>
            <a:r>
              <a:rPr lang="el-GR" sz="1200" b="1" spc="200" dirty="0">
                <a:ln w="9525" cap="flat" cmpd="sng" algn="ctr">
                  <a:solidFill>
                    <a:srgbClr val="BFBFBF">
                      <a:alpha val="50000"/>
                    </a:srgbClr>
                  </a:solidFill>
                  <a:prstDash val="solid"/>
                  <a:round/>
                </a:ln>
                <a:solidFill>
                  <a:schemeClr val="tx1"/>
                </a:solidFill>
                <a:effectLst>
                  <a:outerShdw dist="25400" dir="13500000" sx="0" sy="0">
                    <a:srgbClr val="000000">
                      <a:alpha val="50000"/>
                    </a:srgbClr>
                  </a:outerShdw>
                </a:effectLst>
                <a:ea typeface="Times New Roman" panose="02020603050405020304" pitchFamily="18" charset="0"/>
              </a:rPr>
              <a:t>ΠΑΙΔΑΓΩΓΙΚΟ ΤΜΗΜΑ ΕΙΔΙΚΗΣ ΑΓΩΓΗΣ</a:t>
            </a:r>
            <a:br>
              <a:rPr lang="el-GR" sz="1200" dirty="0">
                <a:solidFill>
                  <a:schemeClr val="tx1"/>
                </a:solidFill>
                <a:effectLst/>
                <a:ea typeface="Times New Roman" panose="02020603050405020304" pitchFamily="18" charset="0"/>
              </a:rPr>
            </a:br>
            <a:r>
              <a:rPr lang="el-GR" sz="1200" b="1" dirty="0">
                <a:solidFill>
                  <a:srgbClr val="FF0000"/>
                </a:solidFill>
                <a:effectLst>
                  <a:outerShdw blurRad="50800" dist="38100" dir="2700000" algn="tl">
                    <a:srgbClr val="000000">
                      <a:alpha val="40000"/>
                    </a:srgbClr>
                  </a:outerShdw>
                </a:effectLst>
                <a:ea typeface="Times New Roman" panose="02020603050405020304" pitchFamily="18" charset="0"/>
              </a:rPr>
              <a:t>Πρόγραμμα Μεταπτυχιακών Σπουδών</a:t>
            </a:r>
            <a:br>
              <a:rPr lang="el-GR" sz="1200" dirty="0">
                <a:solidFill>
                  <a:srgbClr val="FF0000"/>
                </a:solidFill>
                <a:effectLst/>
                <a:ea typeface="Times New Roman" panose="02020603050405020304" pitchFamily="18" charset="0"/>
              </a:rPr>
            </a:br>
            <a:r>
              <a:rPr lang="el-GR" sz="1200" b="1" dirty="0">
                <a:solidFill>
                  <a:srgbClr val="FF0000"/>
                </a:solidFill>
                <a:effectLst>
                  <a:outerShdw blurRad="50800" dist="38100" dir="2700000" algn="tl">
                    <a:srgbClr val="000000">
                      <a:alpha val="40000"/>
                    </a:srgbClr>
                  </a:outerShdw>
                </a:effectLst>
                <a:ea typeface="Times New Roman" panose="02020603050405020304" pitchFamily="18" charset="0"/>
              </a:rPr>
              <a:t>Συμβουλευτική στην Ειδική Αγωγή, την Εκπαίδευση και την Υγεία</a:t>
            </a:r>
            <a:br>
              <a:rPr lang="el-GR" sz="1200" dirty="0">
                <a:solidFill>
                  <a:srgbClr val="FF0000"/>
                </a:solidFill>
                <a:effectLst/>
                <a:ea typeface="Times New Roman" panose="02020603050405020304" pitchFamily="18" charset="0"/>
              </a:rPr>
            </a:br>
            <a:r>
              <a:rPr lang="el-GR" sz="1200" b="1" dirty="0" err="1">
                <a:solidFill>
                  <a:schemeClr val="tx1"/>
                </a:solidFill>
              </a:rPr>
              <a:t>Ακαδ</a:t>
            </a:r>
            <a:r>
              <a:rPr lang="el-GR" sz="1200" b="1" dirty="0">
                <a:solidFill>
                  <a:schemeClr val="tx1"/>
                </a:solidFill>
              </a:rPr>
              <a:t>. </a:t>
            </a:r>
            <a:r>
              <a:rPr lang="el-GR" sz="1200" b="1" dirty="0" err="1">
                <a:solidFill>
                  <a:schemeClr val="tx1"/>
                </a:solidFill>
              </a:rPr>
              <a:t>ετος</a:t>
            </a:r>
            <a:r>
              <a:rPr lang="el-GR" sz="1200" b="1" dirty="0">
                <a:solidFill>
                  <a:schemeClr val="tx1"/>
                </a:solidFill>
              </a:rPr>
              <a:t> 2024-25 </a:t>
            </a:r>
            <a:r>
              <a:rPr lang="en-US" sz="1200" b="1" dirty="0">
                <a:solidFill>
                  <a:schemeClr val="tx1"/>
                </a:solidFill>
              </a:rPr>
              <a:t> </a:t>
            </a:r>
            <a:r>
              <a:rPr lang="el-GR" sz="1200" b="1" dirty="0">
                <a:solidFill>
                  <a:schemeClr val="tx1"/>
                </a:solidFill>
              </a:rPr>
              <a:t> </a:t>
            </a:r>
            <a:r>
              <a:rPr lang="en-US" sz="1200" b="1" dirty="0">
                <a:solidFill>
                  <a:schemeClr val="tx1"/>
                </a:solidFill>
              </a:rPr>
              <a:t> </a:t>
            </a:r>
            <a:endParaRPr lang="el-GR" sz="1200" b="1" dirty="0">
              <a:solidFill>
                <a:schemeClr val="tx1"/>
              </a:solidFill>
            </a:endParaRPr>
          </a:p>
        </p:txBody>
      </p:sp>
      <p:sp>
        <p:nvSpPr>
          <p:cNvPr id="3" name="2 - Υπότιτλος">
            <a:extLst>
              <a:ext uri="{FF2B5EF4-FFF2-40B4-BE49-F238E27FC236}">
                <a16:creationId xmlns:a16="http://schemas.microsoft.com/office/drawing/2014/main" id="{81ECB47A-B955-9F7B-2318-95059AE9D38E}"/>
              </a:ext>
            </a:extLst>
          </p:cNvPr>
          <p:cNvSpPr>
            <a:spLocks noGrp="1"/>
          </p:cNvSpPr>
          <p:nvPr>
            <p:ph type="subTitle" idx="1"/>
          </p:nvPr>
        </p:nvSpPr>
        <p:spPr>
          <a:xfrm>
            <a:off x="1254353" y="2232372"/>
            <a:ext cx="9524010" cy="4568244"/>
          </a:xfrm>
        </p:spPr>
        <p:txBody>
          <a:bodyPr>
            <a:normAutofit fontScale="40000" lnSpcReduction="20000"/>
          </a:bodyPr>
          <a:lstStyle/>
          <a:p>
            <a:endParaRPr lang="el-GR" altLang="el-GR" sz="3200" b="1" dirty="0">
              <a:solidFill>
                <a:srgbClr val="FF0000"/>
              </a:solidFill>
            </a:endParaRPr>
          </a:p>
          <a:p>
            <a:pPr>
              <a:lnSpc>
                <a:spcPct val="120000"/>
              </a:lnSpc>
            </a:pPr>
            <a:r>
              <a:rPr lang="el-GR" sz="7400" b="1" i="0" dirty="0">
                <a:solidFill>
                  <a:schemeClr val="tx1"/>
                </a:solidFill>
                <a:effectLst/>
              </a:rPr>
              <a:t> </a:t>
            </a:r>
            <a:r>
              <a:rPr lang="el-GR" sz="7000" b="1" i="0" dirty="0">
                <a:solidFill>
                  <a:srgbClr val="FF0000"/>
                </a:solidFill>
                <a:effectLst/>
              </a:rPr>
              <a:t>Σ</a:t>
            </a:r>
            <a:r>
              <a:rPr lang="el-GR" sz="7000" b="1" dirty="0">
                <a:solidFill>
                  <a:srgbClr val="FF0000"/>
                </a:solidFill>
              </a:rPr>
              <a:t>υμβουλευτική Ομάδων 4</a:t>
            </a:r>
            <a:r>
              <a:rPr lang="el-GR" sz="7000" b="1" baseline="30000" dirty="0">
                <a:solidFill>
                  <a:srgbClr val="FF0000"/>
                </a:solidFill>
              </a:rPr>
              <a:t>ο</a:t>
            </a:r>
            <a:r>
              <a:rPr lang="el-GR" sz="7000" b="1" dirty="0">
                <a:solidFill>
                  <a:srgbClr val="FF0000"/>
                </a:solidFill>
              </a:rPr>
              <a:t> (συνέχεια του 3ου)</a:t>
            </a:r>
            <a:endParaRPr lang="en-US" sz="7000" b="1" dirty="0">
              <a:solidFill>
                <a:srgbClr val="FF0000"/>
              </a:solidFill>
            </a:endParaRPr>
          </a:p>
          <a:p>
            <a:pPr>
              <a:lnSpc>
                <a:spcPct val="120000"/>
              </a:lnSpc>
            </a:pPr>
            <a:r>
              <a:rPr lang="el-GR" sz="7000" b="1" dirty="0">
                <a:solidFill>
                  <a:srgbClr val="FF0000"/>
                </a:solidFill>
              </a:rPr>
              <a:t>Βόλος, 21-12-2024</a:t>
            </a:r>
          </a:p>
          <a:p>
            <a:pPr>
              <a:lnSpc>
                <a:spcPct val="120000"/>
              </a:lnSpc>
            </a:pPr>
            <a:r>
              <a:rPr lang="el-GR" sz="7000" b="1" i="0" dirty="0">
                <a:solidFill>
                  <a:srgbClr val="FF0000"/>
                </a:solidFill>
                <a:effectLst/>
              </a:rPr>
              <a:t> </a:t>
            </a:r>
            <a:r>
              <a:rPr lang="el-GR" altLang="el-GR" sz="5500" b="1" dirty="0">
                <a:solidFill>
                  <a:schemeClr val="bg1"/>
                </a:solidFill>
              </a:rPr>
              <a:t>Δώρα Σκαλή</a:t>
            </a:r>
            <a:endParaRPr lang="en-US" altLang="el-GR" sz="5500" b="1" dirty="0">
              <a:solidFill>
                <a:schemeClr val="bg1"/>
              </a:solidFill>
            </a:endParaRPr>
          </a:p>
          <a:p>
            <a:pPr algn="r"/>
            <a:r>
              <a:rPr lang="el-GR" altLang="el-GR" sz="5100" b="1" dirty="0">
                <a:solidFill>
                  <a:srgbClr val="002060"/>
                </a:solidFill>
              </a:rPr>
              <a:t>Δώρα Σκαλή </a:t>
            </a:r>
          </a:p>
          <a:p>
            <a:pPr algn="r"/>
            <a:r>
              <a:rPr lang="el-GR" altLang="el-GR" sz="5100" b="1" dirty="0">
                <a:solidFill>
                  <a:schemeClr val="tx1"/>
                </a:solidFill>
              </a:rPr>
              <a:t>ΕΔΙΠ Ψυχολογίας</a:t>
            </a:r>
            <a:r>
              <a:rPr lang="en-US" altLang="el-GR" sz="5100" b="1" dirty="0">
                <a:solidFill>
                  <a:schemeClr val="tx1"/>
                </a:solidFill>
              </a:rPr>
              <a:t>,</a:t>
            </a:r>
            <a:r>
              <a:rPr lang="en-US" altLang="el-GR" sz="5100" b="1" i="1" dirty="0">
                <a:solidFill>
                  <a:schemeClr val="tx1"/>
                </a:solidFill>
              </a:rPr>
              <a:t> MSc,</a:t>
            </a:r>
            <a:r>
              <a:rPr lang="el-GR" altLang="el-GR" sz="5100" b="1" i="1" dirty="0">
                <a:solidFill>
                  <a:schemeClr val="tx1"/>
                </a:solidFill>
              </a:rPr>
              <a:t> </a:t>
            </a:r>
            <a:r>
              <a:rPr lang="en-US" altLang="el-GR" sz="5100" b="1" i="1" dirty="0">
                <a:solidFill>
                  <a:schemeClr val="tx1"/>
                </a:solidFill>
              </a:rPr>
              <a:t>PhD</a:t>
            </a:r>
            <a:endParaRPr lang="el-GR" altLang="el-GR" sz="5100" b="1" dirty="0">
              <a:solidFill>
                <a:schemeClr val="tx1"/>
              </a:solidFill>
            </a:endParaRPr>
          </a:p>
          <a:p>
            <a:pPr algn="r"/>
            <a:r>
              <a:rPr lang="el-GR" altLang="el-GR" sz="5100" b="1" dirty="0">
                <a:solidFill>
                  <a:schemeClr val="tx1"/>
                </a:solidFill>
              </a:rPr>
              <a:t>Ιατρική Σχολή</a:t>
            </a:r>
          </a:p>
          <a:p>
            <a:pPr algn="r"/>
            <a:r>
              <a:rPr lang="el-GR" altLang="el-GR" sz="5100" b="1" dirty="0">
                <a:solidFill>
                  <a:schemeClr val="tx1"/>
                </a:solidFill>
              </a:rPr>
              <a:t>Α΄ Ψυχιατρική Κλινική ΕΚΠΑ</a:t>
            </a:r>
          </a:p>
          <a:p>
            <a:pPr algn="r"/>
            <a:endParaRPr lang="el-GR" altLang="el-GR" sz="5100" b="1" dirty="0">
              <a:solidFill>
                <a:schemeClr val="tx1"/>
              </a:solidFill>
            </a:endParaRPr>
          </a:p>
          <a:p>
            <a:pPr algn="r"/>
            <a:r>
              <a:rPr lang="el-GR" altLang="el-GR" sz="5100" b="1" dirty="0">
                <a:solidFill>
                  <a:schemeClr val="tx1"/>
                </a:solidFill>
              </a:rPr>
              <a:t> Συστημική &amp; </a:t>
            </a:r>
            <a:r>
              <a:rPr lang="el-GR" altLang="el-GR" sz="5100" b="1" dirty="0" err="1">
                <a:solidFill>
                  <a:schemeClr val="tx1"/>
                </a:solidFill>
              </a:rPr>
              <a:t>ΟμαδικήΨυχοθεραπεύτρια</a:t>
            </a:r>
            <a:r>
              <a:rPr lang="el-GR" altLang="el-GR" sz="5100" b="1" dirty="0">
                <a:solidFill>
                  <a:schemeClr val="tx1"/>
                </a:solidFill>
              </a:rPr>
              <a:t>, Ε</a:t>
            </a:r>
            <a:r>
              <a:rPr lang="en-US" altLang="el-GR" sz="5100" b="1" dirty="0">
                <a:solidFill>
                  <a:schemeClr val="tx1"/>
                </a:solidFill>
              </a:rPr>
              <a:t>CP, GCP</a:t>
            </a:r>
            <a:endParaRPr lang="el-GR" altLang="el-GR" sz="5100" b="1" dirty="0">
              <a:solidFill>
                <a:schemeClr val="tx1"/>
              </a:solidFill>
            </a:endParaRPr>
          </a:p>
          <a:p>
            <a:pPr algn="r"/>
            <a:r>
              <a:rPr lang="en-US" altLang="el-GR" sz="5100" b="1" dirty="0">
                <a:solidFill>
                  <a:schemeClr val="tx1"/>
                </a:solidFill>
              </a:rPr>
              <a:t>dskalis@yahoo.gr</a:t>
            </a:r>
            <a:endParaRPr lang="el-GR" altLang="el-GR" sz="5100" b="1" dirty="0">
              <a:solidFill>
                <a:schemeClr val="tx1"/>
              </a:solidFill>
            </a:endParaRPr>
          </a:p>
          <a:p>
            <a:pPr algn="r"/>
            <a:endParaRPr lang="el-GR" altLang="el-GR" sz="6200" b="1" dirty="0">
              <a:solidFill>
                <a:schemeClr val="tx1"/>
              </a:solidFill>
            </a:endParaRPr>
          </a:p>
          <a:p>
            <a:pPr algn="r"/>
            <a:r>
              <a:rPr lang="el-GR" altLang="el-GR" sz="6200" b="1" dirty="0"/>
              <a:t> </a:t>
            </a:r>
            <a:endParaRPr lang="el-GR" altLang="el-GR" sz="6200" b="1" i="1" dirty="0"/>
          </a:p>
          <a:p>
            <a:endParaRPr lang="el-GR" dirty="0"/>
          </a:p>
        </p:txBody>
      </p:sp>
      <p:pic>
        <p:nvPicPr>
          <p:cNvPr id="4" name="Picture 2" descr="ΔΙΑ-ΤΜΗΜΑΤΙΚΟ ΠΑΝΕΠΙΣΤΗΜΙΑΚΟ ΠΡΟΓΡΑΜΜΑ ΚΛΙΝΙΚΗΣ ΜΕΤΕΚΠΑΙΔΕΥΣΗΣ | HSPGP">
            <a:extLst>
              <a:ext uri="{FF2B5EF4-FFF2-40B4-BE49-F238E27FC236}">
                <a16:creationId xmlns:a16="http://schemas.microsoft.com/office/drawing/2014/main" id="{359C7DCE-35BD-0204-4EEC-2F4EEAD6C5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20000">
            <a:off x="48478" y="4156843"/>
            <a:ext cx="3688786" cy="1777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37767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50E89-80C8-9739-AA7D-4212A570BD3C}"/>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2677517-EEF4-6F33-CE3A-F1CE45FD241F}"/>
              </a:ext>
            </a:extLst>
          </p:cNvPr>
          <p:cNvSpPr>
            <a:spLocks noGrp="1"/>
          </p:cNvSpPr>
          <p:nvPr>
            <p:ph sz="half" idx="1"/>
          </p:nvPr>
        </p:nvSpPr>
        <p:spPr>
          <a:xfrm>
            <a:off x="1057275" y="1371600"/>
            <a:ext cx="4754880" cy="4391023"/>
          </a:xfrm>
        </p:spPr>
        <p:txBody>
          <a:bodyPr>
            <a:normAutofit/>
          </a:bodyPr>
          <a:lstStyle/>
          <a:p>
            <a:pPr algn="ctr"/>
            <a:endParaRPr lang="el-GR" sz="3600" b="1"/>
          </a:p>
          <a:p>
            <a:pPr algn="ctr"/>
            <a:r>
              <a:rPr lang="el-GR" sz="3600" b="1"/>
              <a:t> Πώς έρχεστε?</a:t>
            </a:r>
          </a:p>
          <a:p>
            <a:pPr marL="274320" lvl="1" indent="0" algn="ctr">
              <a:buNone/>
            </a:pPr>
            <a:r>
              <a:rPr lang="el-GR" sz="2200" b="1"/>
              <a:t>Σκέψεις και συναισθήματα</a:t>
            </a:r>
            <a:endParaRPr lang="el-GR" sz="2200" b="1" dirty="0"/>
          </a:p>
        </p:txBody>
      </p:sp>
      <p:sp>
        <p:nvSpPr>
          <p:cNvPr id="4" name="Θέση αριθμού διαφάνειας 3">
            <a:extLst>
              <a:ext uri="{FF2B5EF4-FFF2-40B4-BE49-F238E27FC236}">
                <a16:creationId xmlns:a16="http://schemas.microsoft.com/office/drawing/2014/main" id="{8797F49D-0EA0-7745-3B2E-263215846D8E}"/>
              </a:ext>
            </a:extLst>
          </p:cNvPr>
          <p:cNvSpPr>
            <a:spLocks noGrp="1"/>
          </p:cNvSpPr>
          <p:nvPr>
            <p:ph type="sldNum" sz="quarter" idx="12"/>
          </p:nvPr>
        </p:nvSpPr>
        <p:spPr/>
        <p:txBody>
          <a:bodyPr/>
          <a:lstStyle/>
          <a:p>
            <a:fld id="{29A67EF4-6AD0-4895-A677-9D84EEBBB660}" type="slidenum">
              <a:rPr lang="el-GR" smtClean="0"/>
              <a:t>34</a:t>
            </a:fld>
            <a:endParaRPr lang="el-GR"/>
          </a:p>
        </p:txBody>
      </p:sp>
      <p:sp>
        <p:nvSpPr>
          <p:cNvPr id="10" name="TextBox 9">
            <a:extLst>
              <a:ext uri="{FF2B5EF4-FFF2-40B4-BE49-F238E27FC236}">
                <a16:creationId xmlns:a16="http://schemas.microsoft.com/office/drawing/2014/main" id="{AC5840F4-0243-F952-11E8-E266062C9F01}"/>
              </a:ext>
            </a:extLst>
          </p:cNvPr>
          <p:cNvSpPr txBox="1"/>
          <p:nvPr/>
        </p:nvSpPr>
        <p:spPr>
          <a:xfrm>
            <a:off x="6543674" y="5824236"/>
            <a:ext cx="4867275" cy="333168"/>
          </a:xfrm>
          <a:prstGeom prst="rect">
            <a:avLst/>
          </a:prstGeom>
          <a:noFill/>
        </p:spPr>
        <p:txBody>
          <a:bodyPr wrap="square">
            <a:spAutoFit/>
          </a:bodyPr>
          <a:lstStyle/>
          <a:p>
            <a:pPr algn="l">
              <a:lnSpc>
                <a:spcPts val="1800"/>
              </a:lnSpc>
            </a:pPr>
            <a:r>
              <a:rPr lang="el-GR" sz="2000" b="0" i="0" u="none" strike="noStrike" dirty="0" err="1">
                <a:effectLst/>
                <a:latin typeface="Google Sans"/>
                <a:hlinkClick r:id="rId2"/>
              </a:rPr>
              <a:t>Inside</a:t>
            </a:r>
            <a:r>
              <a:rPr lang="el-GR" sz="2000" b="0" i="0" u="none" strike="noStrike" dirty="0">
                <a:effectLst/>
                <a:latin typeface="Google Sans"/>
                <a:hlinkClick r:id="rId2"/>
              </a:rPr>
              <a:t> </a:t>
            </a:r>
            <a:r>
              <a:rPr lang="el-GR" sz="2000" b="0" i="0" u="none" strike="noStrike" dirty="0" err="1">
                <a:effectLst/>
                <a:latin typeface="Google Sans"/>
                <a:hlinkClick r:id="rId2"/>
              </a:rPr>
              <a:t>Out</a:t>
            </a:r>
            <a:r>
              <a:rPr lang="el-GR" sz="2000" b="0" i="0" u="none" strike="noStrike" dirty="0">
                <a:effectLst/>
                <a:latin typeface="Google Sans"/>
                <a:hlinkClick r:id="rId2"/>
              </a:rPr>
              <a:t> 2: ταινία για τα συναισθήματα </a:t>
            </a:r>
          </a:p>
        </p:txBody>
      </p:sp>
      <p:pic>
        <p:nvPicPr>
          <p:cNvPr id="1026" name="Picture 2" descr="Inside Out 2&quot;: Mια γλυκιά ταινία για τα συναισθήματα της εφηβείας -  slpress.gr">
            <a:extLst>
              <a:ext uri="{FF2B5EF4-FFF2-40B4-BE49-F238E27FC236}">
                <a16:creationId xmlns:a16="http://schemas.microsoft.com/office/drawing/2014/main" id="{45E2AB8A-1D7B-0B20-4AF9-AFF98909843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80163" y="1708509"/>
            <a:ext cx="4754562" cy="371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00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DF752-906C-B4E8-0127-6BF9E4CD129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FEAB1C6-FCF8-538D-6AA9-C19D3E2D8101}"/>
              </a:ext>
            </a:extLst>
          </p:cNvPr>
          <p:cNvSpPr>
            <a:spLocks noGrp="1"/>
          </p:cNvSpPr>
          <p:nvPr>
            <p:ph type="title"/>
          </p:nvPr>
        </p:nvSpPr>
        <p:spPr>
          <a:xfrm>
            <a:off x="480875" y="642594"/>
            <a:ext cx="5081150" cy="813344"/>
          </a:xfrm>
        </p:spPr>
        <p:txBody>
          <a:bodyPr>
            <a:normAutofit fontScale="90000"/>
          </a:bodyPr>
          <a:lstStyle/>
          <a:p>
            <a:r>
              <a:rPr lang="el-GR" sz="3600" b="1" dirty="0"/>
              <a:t>Δομή χρόνου και μαθήματος </a:t>
            </a:r>
          </a:p>
        </p:txBody>
      </p:sp>
      <p:graphicFrame>
        <p:nvGraphicFramePr>
          <p:cNvPr id="8" name="Θέση περιεχομένου 4">
            <a:extLst>
              <a:ext uri="{FF2B5EF4-FFF2-40B4-BE49-F238E27FC236}">
                <a16:creationId xmlns:a16="http://schemas.microsoft.com/office/drawing/2014/main" id="{857A7AE3-58F9-383B-5B8A-674C9D7FC1EE}"/>
              </a:ext>
            </a:extLst>
          </p:cNvPr>
          <p:cNvGraphicFramePr>
            <a:graphicFrameLocks noGrp="1"/>
          </p:cNvGraphicFramePr>
          <p:nvPr>
            <p:ph sz="half" idx="1"/>
          </p:nvPr>
        </p:nvGraphicFramePr>
        <p:xfrm>
          <a:off x="480874" y="2094242"/>
          <a:ext cx="4754880" cy="3749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Θέση περιεχομένου 5">
            <a:extLst>
              <a:ext uri="{FF2B5EF4-FFF2-40B4-BE49-F238E27FC236}">
                <a16:creationId xmlns:a16="http://schemas.microsoft.com/office/drawing/2014/main" id="{2E4DA62B-97E2-D47B-8E15-50B3D6C2E7D1}"/>
              </a:ext>
            </a:extLst>
          </p:cNvPr>
          <p:cNvSpPr>
            <a:spLocks noGrp="1"/>
          </p:cNvSpPr>
          <p:nvPr>
            <p:ph sz="half" idx="2"/>
          </p:nvPr>
        </p:nvSpPr>
        <p:spPr>
          <a:xfrm>
            <a:off x="5726097" y="642593"/>
            <a:ext cx="5921405" cy="5827973"/>
          </a:xfrm>
        </p:spPr>
        <p:txBody>
          <a:bodyPr>
            <a:normAutofit/>
          </a:bodyPr>
          <a:lstStyle/>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Κριτήρια επιλογής μελών</a:t>
            </a:r>
          </a:p>
          <a:p>
            <a:pPr marL="274320" lvl="1" indent="0">
              <a:spcBef>
                <a:spcPts val="0"/>
              </a:spcBef>
              <a:buNone/>
            </a:pPr>
            <a:r>
              <a:rPr lang="el-GR" sz="2200" dirty="0">
                <a:solidFill>
                  <a:srgbClr val="000000"/>
                </a:solidFill>
                <a:effectLst/>
                <a:ea typeface="Calibri" panose="020F0502020204030204" pitchFamily="34" charset="0"/>
              </a:rPr>
              <a:t>  1</a:t>
            </a:r>
            <a:r>
              <a:rPr lang="el-GR" sz="2200" baseline="30000" dirty="0">
                <a:solidFill>
                  <a:srgbClr val="000000"/>
                </a:solidFill>
                <a:effectLst/>
                <a:ea typeface="Calibri" panose="020F0502020204030204" pitchFamily="34" charset="0"/>
              </a:rPr>
              <a:t>η</a:t>
            </a:r>
            <a:r>
              <a:rPr lang="el-GR" sz="2200" dirty="0">
                <a:solidFill>
                  <a:srgbClr val="000000"/>
                </a:solidFill>
                <a:effectLst/>
                <a:ea typeface="Calibri" panose="020F0502020204030204" pitchFamily="34" charset="0"/>
              </a:rPr>
              <a:t> συνέντευξη</a:t>
            </a:r>
          </a:p>
          <a:p>
            <a:pPr lvl="2">
              <a:spcBef>
                <a:spcPts val="0"/>
              </a:spcBef>
              <a:buFont typeface="Wingdings" panose="05000000000000000000" pitchFamily="2" charset="2"/>
              <a:buChar char="ü"/>
            </a:pPr>
            <a:r>
              <a:rPr lang="el-GR" sz="2000" dirty="0">
                <a:solidFill>
                  <a:srgbClr val="000000"/>
                </a:solidFill>
                <a:effectLst/>
                <a:ea typeface="Calibri" panose="020F0502020204030204" pitchFamily="34" charset="0"/>
              </a:rPr>
              <a:t>Ομάδα-Περιβάλλον</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Συνεκτικότητα ομάδας</a:t>
            </a:r>
          </a:p>
          <a:p>
            <a:pPr marL="742950" marR="0" lvl="1" indent="-285750">
              <a:spcBef>
                <a:spcPts val="0"/>
              </a:spcBef>
              <a:spcAft>
                <a:spcPts val="0"/>
              </a:spcAft>
              <a:buFont typeface="Wingdings" panose="05000000000000000000" pitchFamily="2" charset="2"/>
              <a:buChar char=""/>
            </a:pPr>
            <a:r>
              <a:rPr lang="el-GR" sz="2400" dirty="0">
                <a:solidFill>
                  <a:srgbClr val="000000"/>
                </a:solidFill>
                <a:effectLst/>
                <a:ea typeface="Calibri" panose="020F0502020204030204" pitchFamily="34" charset="0"/>
              </a:rPr>
              <a:t>«</a:t>
            </a:r>
            <a:r>
              <a:rPr lang="el-GR" sz="2400" dirty="0">
                <a:solidFill>
                  <a:srgbClr val="000000"/>
                </a:solidFill>
                <a:ea typeface="Calibri" panose="020F0502020204030204" pitchFamily="34" charset="0"/>
              </a:rPr>
              <a:t>Θ</a:t>
            </a:r>
            <a:r>
              <a:rPr lang="el-GR" sz="2400" dirty="0">
                <a:solidFill>
                  <a:srgbClr val="000000"/>
                </a:solidFill>
                <a:effectLst/>
                <a:ea typeface="Calibri" panose="020F0502020204030204" pitchFamily="34" charset="0"/>
              </a:rPr>
              <a:t>εραπευτικό συμβόλαιο»</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Θεραπευτικοί παράγοντες στη συμβουλευτική ομάδων   </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Ο ρόλος του ομαδικού θεραπευτή /συντονιστή</a:t>
            </a:r>
          </a:p>
          <a:p>
            <a:pPr marL="342900" indent="-342900">
              <a:spcBef>
                <a:spcPts val="0"/>
              </a:spcBef>
              <a:buFont typeface="Courier New" panose="02070309020205020404" pitchFamily="49" charset="0"/>
              <a:buChar char="o"/>
            </a:pPr>
            <a:r>
              <a:rPr lang="el-GR" sz="2400" dirty="0">
                <a:solidFill>
                  <a:srgbClr val="000000"/>
                </a:solidFill>
                <a:effectLst/>
                <a:ea typeface="Calibri" panose="020F0502020204030204" pitchFamily="34" charset="0"/>
              </a:rPr>
              <a:t>Η θεραπευτική σχέση</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Οι ρόλοι στο ομαδικό σχετίζεσθαι </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Οι υποομάδες στη δυναμική των Ομάδων</a:t>
            </a:r>
          </a:p>
          <a:p>
            <a:pPr marL="342900" marR="0" lvl="0" indent="-34290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Στάδια εξέλιξης της ομάδας </a:t>
            </a:r>
          </a:p>
          <a:p>
            <a:pPr lvl="1">
              <a:spcBef>
                <a:spcPts val="0"/>
              </a:spcBef>
              <a:buFont typeface="Wingdings" panose="05000000000000000000" pitchFamily="2" charset="2"/>
              <a:buChar char="ü"/>
            </a:pPr>
            <a:r>
              <a:rPr lang="el-GR" sz="2200" dirty="0">
                <a:solidFill>
                  <a:srgbClr val="000000"/>
                </a:solidFill>
                <a:effectLst/>
                <a:ea typeface="Calibri" panose="020F0502020204030204" pitchFamily="34" charset="0"/>
              </a:rPr>
              <a:t>1</a:t>
            </a:r>
            <a:r>
              <a:rPr lang="el-GR" sz="2200" baseline="30000" dirty="0">
                <a:solidFill>
                  <a:srgbClr val="000000"/>
                </a:solidFill>
                <a:effectLst/>
                <a:ea typeface="Calibri" panose="020F0502020204030204" pitchFamily="34" charset="0"/>
              </a:rPr>
              <a:t>η</a:t>
            </a:r>
            <a:r>
              <a:rPr lang="el-GR" sz="2200" dirty="0">
                <a:solidFill>
                  <a:srgbClr val="000000"/>
                </a:solidFill>
                <a:effectLst/>
                <a:ea typeface="Calibri" panose="020F0502020204030204" pitchFamily="34" charset="0"/>
              </a:rPr>
              <a:t> συνάντηση</a:t>
            </a:r>
            <a:endParaRPr lang="el-GR" sz="2200" dirty="0">
              <a:solidFill>
                <a:srgbClr val="000000"/>
              </a:solidFill>
              <a:ea typeface="Calibri" panose="020F0502020204030204" pitchFamily="34" charset="0"/>
            </a:endParaRPr>
          </a:p>
          <a:p>
            <a:pPr marL="342900" marR="0" lvl="0" indent="-342900">
              <a:spcBef>
                <a:spcPts val="0"/>
              </a:spcBef>
              <a:spcAft>
                <a:spcPts val="0"/>
              </a:spcAft>
              <a:buFont typeface="Courier New" panose="02070309020205020404" pitchFamily="49" charset="0"/>
              <a:buChar char="o"/>
            </a:pP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Wingdings" panose="05000000000000000000" pitchFamily="2" charset="2"/>
              <a:buChar char=""/>
            </a:pP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Wingdings" panose="05000000000000000000" pitchFamily="2" charset="2"/>
              <a:buChar char=""/>
            </a:pPr>
            <a:endParaRPr lang="el-GR" sz="2400" dirty="0">
              <a:solidFill>
                <a:srgbClr val="000000"/>
              </a:solidFill>
              <a:effectLst/>
              <a:ea typeface="Calibri" panose="020F0502020204030204" pitchFamily="34" charset="0"/>
            </a:endParaRPr>
          </a:p>
          <a:p>
            <a:endParaRPr lang="el-GR" dirty="0"/>
          </a:p>
        </p:txBody>
      </p:sp>
      <p:sp>
        <p:nvSpPr>
          <p:cNvPr id="4" name="Θέση αριθμού διαφάνειας 3">
            <a:extLst>
              <a:ext uri="{FF2B5EF4-FFF2-40B4-BE49-F238E27FC236}">
                <a16:creationId xmlns:a16="http://schemas.microsoft.com/office/drawing/2014/main" id="{96914B10-AC66-3AA2-3F87-27F2B18F38AC}"/>
              </a:ext>
            </a:extLst>
          </p:cNvPr>
          <p:cNvSpPr>
            <a:spLocks noGrp="1"/>
          </p:cNvSpPr>
          <p:nvPr>
            <p:ph type="sldNum" sz="quarter" idx="12"/>
          </p:nvPr>
        </p:nvSpPr>
        <p:spPr/>
        <p:txBody>
          <a:bodyPr/>
          <a:lstStyle/>
          <a:p>
            <a:fld id="{29A67EF4-6AD0-4895-A677-9D84EEBBB660}" type="slidenum">
              <a:rPr lang="el-GR" smtClean="0"/>
              <a:t>35</a:t>
            </a:fld>
            <a:endParaRPr lang="el-GR"/>
          </a:p>
        </p:txBody>
      </p:sp>
    </p:spTree>
    <p:extLst>
      <p:ext uri="{BB962C8B-B14F-4D97-AF65-F5344CB8AC3E}">
        <p14:creationId xmlns:p14="http://schemas.microsoft.com/office/powerpoint/2010/main" val="24585310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αριθμού διαφάνειας 4">
            <a:extLst>
              <a:ext uri="{FF2B5EF4-FFF2-40B4-BE49-F238E27FC236}">
                <a16:creationId xmlns:a16="http://schemas.microsoft.com/office/drawing/2014/main" id="{EE1DB796-3C2F-81C0-2E11-7F0AC92C1E60}"/>
              </a:ext>
            </a:extLst>
          </p:cNvPr>
          <p:cNvSpPr>
            <a:spLocks noGrp="1"/>
          </p:cNvSpPr>
          <p:nvPr>
            <p:ph type="sldNum" sz="quarter" idx="12"/>
          </p:nvPr>
        </p:nvSpPr>
        <p:spPr/>
        <p:txBody>
          <a:bodyPr/>
          <a:lstStyle/>
          <a:p>
            <a:fld id="{29A67EF4-6AD0-4895-A677-9D84EEBBB660}" type="slidenum">
              <a:rPr lang="el-GR" smtClean="0"/>
              <a:t>36</a:t>
            </a:fld>
            <a:endParaRPr lang="el-GR"/>
          </a:p>
        </p:txBody>
      </p:sp>
      <p:sp>
        <p:nvSpPr>
          <p:cNvPr id="7" name="Θέση περιεχομένου 6">
            <a:extLst>
              <a:ext uri="{FF2B5EF4-FFF2-40B4-BE49-F238E27FC236}">
                <a16:creationId xmlns:a16="http://schemas.microsoft.com/office/drawing/2014/main" id="{2ED5D7DE-A59B-8128-C26A-296ACD58385F}"/>
              </a:ext>
            </a:extLst>
          </p:cNvPr>
          <p:cNvSpPr>
            <a:spLocks noGrp="1"/>
          </p:cNvSpPr>
          <p:nvPr>
            <p:ph idx="4294967295"/>
          </p:nvPr>
        </p:nvSpPr>
        <p:spPr>
          <a:xfrm>
            <a:off x="1086716" y="1624589"/>
            <a:ext cx="10058400" cy="3932237"/>
          </a:xfrm>
        </p:spPr>
        <p:txBody>
          <a:bodyPr/>
          <a:lstStyle/>
          <a:p>
            <a:pPr marL="0" indent="0" algn="ctr">
              <a:buNone/>
            </a:pPr>
            <a:r>
              <a:rPr lang="el-GR" sz="2800" b="1" dirty="0"/>
              <a:t>«Βασιλική» οδός σε μια ομαδική διεργασία</a:t>
            </a:r>
          </a:p>
          <a:p>
            <a:pPr marL="0" indent="0" algn="ctr">
              <a:buNone/>
            </a:pPr>
            <a:r>
              <a:rPr lang="el-GR" sz="2400" dirty="0"/>
              <a:t>1. Χρόνος ομάδας: Τι λέω? Πόσα? Πόσα είναι ουσία? Πόσα είναι φλυαρία? Συζήτηση «για ψύλλου πήδημα»?</a:t>
            </a:r>
          </a:p>
          <a:p>
            <a:pPr marL="0" indent="0" algn="ctr">
              <a:buNone/>
            </a:pPr>
            <a:r>
              <a:rPr lang="el-GR" sz="2400" dirty="0"/>
              <a:t>2. Οι ρόλοι!</a:t>
            </a:r>
          </a:p>
          <a:p>
            <a:pPr algn="ctr"/>
            <a:endParaRPr lang="el-GR" dirty="0"/>
          </a:p>
        </p:txBody>
      </p:sp>
    </p:spTree>
    <p:extLst>
      <p:ext uri="{BB962C8B-B14F-4D97-AF65-F5344CB8AC3E}">
        <p14:creationId xmlns:p14="http://schemas.microsoft.com/office/powerpoint/2010/main" val="2730337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304B58AE-C1FC-1D60-AA8D-0832618BC216}"/>
              </a:ext>
            </a:extLst>
          </p:cNvPr>
          <p:cNvSpPr>
            <a:spLocks noGrp="1"/>
          </p:cNvSpPr>
          <p:nvPr>
            <p:ph type="sldNum" sz="quarter" idx="12"/>
          </p:nvPr>
        </p:nvSpPr>
        <p:spPr/>
        <p:txBody>
          <a:bodyPr/>
          <a:lstStyle/>
          <a:p>
            <a:fld id="{29A67EF4-6AD0-4895-A677-9D84EEBBB660}" type="slidenum">
              <a:rPr lang="el-GR" smtClean="0"/>
              <a:t>37</a:t>
            </a:fld>
            <a:endParaRPr lang="el-GR"/>
          </a:p>
        </p:txBody>
      </p:sp>
      <p:sp>
        <p:nvSpPr>
          <p:cNvPr id="3" name="Θέση περιεχομένου 2">
            <a:extLst>
              <a:ext uri="{FF2B5EF4-FFF2-40B4-BE49-F238E27FC236}">
                <a16:creationId xmlns:a16="http://schemas.microsoft.com/office/drawing/2014/main" id="{1425F639-A223-91C9-9CEB-D74D610181AA}"/>
              </a:ext>
            </a:extLst>
          </p:cNvPr>
          <p:cNvSpPr>
            <a:spLocks noGrp="1"/>
          </p:cNvSpPr>
          <p:nvPr>
            <p:ph idx="4294967295"/>
          </p:nvPr>
        </p:nvSpPr>
        <p:spPr>
          <a:xfrm>
            <a:off x="1638299" y="1770063"/>
            <a:ext cx="8639175" cy="3932237"/>
          </a:xfrm>
        </p:spPr>
        <p:txBody>
          <a:bodyPr/>
          <a:lstStyle/>
          <a:p>
            <a:pPr algn="ctr"/>
            <a:endParaRPr lang="el-GR" dirty="0"/>
          </a:p>
          <a:p>
            <a:pPr algn="ctr"/>
            <a:endParaRPr lang="el-GR" dirty="0"/>
          </a:p>
          <a:p>
            <a:pPr algn="ctr"/>
            <a:r>
              <a:rPr lang="el-GR" sz="3600" b="1" dirty="0"/>
              <a:t>Οι ρόλοι στο ομαδικό σχετίζεσθαι </a:t>
            </a:r>
          </a:p>
        </p:txBody>
      </p:sp>
    </p:spTree>
    <p:extLst>
      <p:ext uri="{BB962C8B-B14F-4D97-AF65-F5344CB8AC3E}">
        <p14:creationId xmlns:p14="http://schemas.microsoft.com/office/powerpoint/2010/main" val="4686639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F7C511F-CCC6-382C-1FD3-EFFF769EAC0E}"/>
              </a:ext>
            </a:extLst>
          </p:cNvPr>
          <p:cNvSpPr txBox="1">
            <a:spLocks noGrp="1"/>
          </p:cNvSpPr>
          <p:nvPr>
            <p:ph type="title"/>
          </p:nvPr>
        </p:nvSpPr>
        <p:spPr>
          <a:xfrm>
            <a:off x="733425" y="593920"/>
            <a:ext cx="10477500" cy="647358"/>
          </a:xfrm>
        </p:spPr>
        <p:txBody>
          <a:bodyPr>
            <a:normAutofit fontScale="90000"/>
          </a:bodyPr>
          <a:lstStyle/>
          <a:p>
            <a:pPr lvl="0"/>
            <a:r>
              <a:rPr lang="en-US" sz="4000" dirty="0"/>
              <a:t>Systems Centered Theory</a:t>
            </a:r>
            <a:r>
              <a:rPr lang="el-GR" sz="4000" dirty="0"/>
              <a:t> (</a:t>
            </a:r>
            <a:r>
              <a:rPr lang="en-US" sz="4000" dirty="0"/>
              <a:t>SCT)</a:t>
            </a:r>
            <a:r>
              <a:rPr lang="el-GR" sz="4000" dirty="0"/>
              <a:t>,  </a:t>
            </a:r>
            <a:r>
              <a:rPr lang="en-US" sz="4000" dirty="0"/>
              <a:t>Yvonne Agazarian</a:t>
            </a:r>
            <a:endParaRPr lang="el-GR" sz="4000" dirty="0"/>
          </a:p>
        </p:txBody>
      </p:sp>
      <p:sp>
        <p:nvSpPr>
          <p:cNvPr id="3" name="Rectangle 3">
            <a:extLst>
              <a:ext uri="{FF2B5EF4-FFF2-40B4-BE49-F238E27FC236}">
                <a16:creationId xmlns:a16="http://schemas.microsoft.com/office/drawing/2014/main" id="{40A5B8A2-DBC8-3023-7DB7-0BBAD0384FC8}"/>
              </a:ext>
            </a:extLst>
          </p:cNvPr>
          <p:cNvSpPr txBox="1">
            <a:spLocks noGrp="1"/>
          </p:cNvSpPr>
          <p:nvPr>
            <p:ph idx="1"/>
          </p:nvPr>
        </p:nvSpPr>
        <p:spPr>
          <a:xfrm>
            <a:off x="615500" y="1535835"/>
            <a:ext cx="11451314" cy="4525959"/>
          </a:xfrm>
        </p:spPr>
        <p:txBody>
          <a:bodyPr>
            <a:normAutofit/>
          </a:bodyPr>
          <a:lstStyle/>
          <a:p>
            <a:pPr marL="571500" lvl="0" indent="-571500">
              <a:buNone/>
            </a:pPr>
            <a:r>
              <a:rPr lang="el-GR" sz="2400" b="1" dirty="0"/>
              <a:t>Τα επίπεδα σε κάθε είδους ομαδικής εργασίας είναι:</a:t>
            </a:r>
          </a:p>
          <a:p>
            <a:pPr marL="571500" lvl="0" indent="-571500"/>
            <a:r>
              <a:rPr lang="el-GR" sz="2400" dirty="0"/>
              <a:t>Άτομο ως</a:t>
            </a:r>
            <a:r>
              <a:rPr lang="el-GR" sz="2400" b="1" dirty="0"/>
              <a:t> πρόσωπο</a:t>
            </a:r>
            <a:r>
              <a:rPr lang="el-GR" sz="2400" dirty="0"/>
              <a:t> (προσωπικό σύστημα ανθρώπου/ </a:t>
            </a:r>
            <a:r>
              <a:rPr lang="en-US" sz="2400" dirty="0"/>
              <a:t>Personalizing the world</a:t>
            </a:r>
            <a:r>
              <a:rPr lang="el-GR" sz="2400" dirty="0"/>
              <a:t> = </a:t>
            </a:r>
            <a:r>
              <a:rPr lang="en-US" sz="2400" dirty="0"/>
              <a:t>De</a:t>
            </a:r>
            <a:r>
              <a:rPr lang="el-GR" sz="2400" dirty="0"/>
              <a:t>-</a:t>
            </a:r>
            <a:r>
              <a:rPr lang="en-US" sz="2400" dirty="0"/>
              <a:t>humanizing the world</a:t>
            </a:r>
            <a:r>
              <a:rPr lang="el-GR" sz="2400" dirty="0"/>
              <a:t>)</a:t>
            </a:r>
          </a:p>
          <a:p>
            <a:pPr marL="571500" lvl="0" indent="-571500"/>
            <a:r>
              <a:rPr lang="el-GR" sz="2400" dirty="0"/>
              <a:t>Άτομο ως</a:t>
            </a:r>
            <a:r>
              <a:rPr lang="el-GR" sz="2400" b="1" dirty="0"/>
              <a:t> μέλος</a:t>
            </a:r>
            <a:r>
              <a:rPr lang="el-GR" sz="2400" dirty="0"/>
              <a:t> της</a:t>
            </a:r>
            <a:r>
              <a:rPr lang="el-GR" sz="2400" b="1" dirty="0"/>
              <a:t> ομάδας</a:t>
            </a:r>
            <a:r>
              <a:rPr lang="el-GR" sz="2400" dirty="0"/>
              <a:t> (</a:t>
            </a:r>
            <a:r>
              <a:rPr lang="en-US" sz="2400" dirty="0"/>
              <a:t>membership</a:t>
            </a:r>
            <a:r>
              <a:rPr lang="el-GR" sz="2400" dirty="0"/>
              <a:t>)</a:t>
            </a:r>
          </a:p>
          <a:p>
            <a:pPr marL="571500" lvl="0" indent="-571500"/>
            <a:r>
              <a:rPr lang="el-GR" sz="2400" dirty="0"/>
              <a:t>Άτομο ως </a:t>
            </a:r>
            <a:r>
              <a:rPr lang="el-GR" sz="2400" b="1" dirty="0"/>
              <a:t>μέλος υποομάδας</a:t>
            </a:r>
            <a:r>
              <a:rPr lang="el-GR" sz="2400" dirty="0"/>
              <a:t> (</a:t>
            </a:r>
            <a:r>
              <a:rPr lang="en-US" sz="2400" dirty="0"/>
              <a:t>subgroup</a:t>
            </a:r>
            <a:r>
              <a:rPr lang="el-GR" sz="2400" dirty="0"/>
              <a:t>)</a:t>
            </a:r>
          </a:p>
          <a:p>
            <a:pPr marL="571500" lvl="0" indent="-571500"/>
            <a:r>
              <a:rPr lang="el-GR" sz="2400" dirty="0"/>
              <a:t>Η</a:t>
            </a:r>
            <a:r>
              <a:rPr lang="en-GB" sz="2400" b="1" dirty="0"/>
              <a:t> </a:t>
            </a:r>
            <a:r>
              <a:rPr lang="el-GR" sz="2400" b="1" dirty="0"/>
              <a:t>ομάδα</a:t>
            </a:r>
            <a:r>
              <a:rPr lang="en-GB" sz="2400" b="1" dirty="0"/>
              <a:t> </a:t>
            </a:r>
            <a:r>
              <a:rPr lang="el-GR" sz="2400" b="1" dirty="0"/>
              <a:t>ως</a:t>
            </a:r>
            <a:r>
              <a:rPr lang="en-GB" sz="2400" b="1" dirty="0"/>
              <a:t> </a:t>
            </a:r>
            <a:r>
              <a:rPr lang="el-GR" sz="2400" b="1" dirty="0"/>
              <a:t>όλον</a:t>
            </a:r>
            <a:r>
              <a:rPr lang="en-GB" sz="2400" dirty="0"/>
              <a:t>  (the group</a:t>
            </a:r>
            <a:r>
              <a:rPr lang="el-GR" sz="2400" dirty="0"/>
              <a:t> </a:t>
            </a:r>
            <a:r>
              <a:rPr lang="en-GB" sz="2400" dirty="0"/>
              <a:t>as</a:t>
            </a:r>
            <a:r>
              <a:rPr lang="el-GR" sz="2400" dirty="0"/>
              <a:t> </a:t>
            </a:r>
            <a:r>
              <a:rPr lang="en-GB" sz="2400" dirty="0"/>
              <a:t>a</a:t>
            </a:r>
            <a:r>
              <a:rPr lang="el-GR" sz="2400" dirty="0"/>
              <a:t> </a:t>
            </a:r>
            <a:r>
              <a:rPr lang="en-GB" sz="2400" dirty="0"/>
              <a:t>whole)  </a:t>
            </a:r>
            <a:endParaRPr lang="el-GR" sz="2400" dirty="0"/>
          </a:p>
          <a:p>
            <a:pPr marL="571500" lvl="0" indent="-571500"/>
            <a:r>
              <a:rPr lang="el-GR" sz="2400" dirty="0"/>
              <a:t>Το </a:t>
            </a:r>
            <a:r>
              <a:rPr lang="el-GR" sz="2400" b="1" dirty="0"/>
              <a:t>ευρύτερο σύστημα</a:t>
            </a:r>
            <a:r>
              <a:rPr lang="el-GR" sz="2400" dirty="0"/>
              <a:t> (κοινότητα, κοινωνία, επαγγελματικός οργανισμός, κ.λπ.) που είναι ενταγμένη η ομάδα και ανήκει και το Άτομο.</a:t>
            </a:r>
          </a:p>
        </p:txBody>
      </p:sp>
      <p:sp>
        <p:nvSpPr>
          <p:cNvPr id="4" name="Θέση αριθμού διαφάνειας 5">
            <a:extLst>
              <a:ext uri="{FF2B5EF4-FFF2-40B4-BE49-F238E27FC236}">
                <a16:creationId xmlns:a16="http://schemas.microsoft.com/office/drawing/2014/main" id="{D6797E21-D75F-0762-71B5-9A0002530CDB}"/>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73F93E5-75A1-4657-BBDA-125DB5F23E1C}" type="slidenum">
              <a:rPr/>
              <a:t>38</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29E881-EA82-7B61-1DAD-68154A6B9F4F}"/>
              </a:ext>
            </a:extLst>
          </p:cNvPr>
          <p:cNvSpPr txBox="1">
            <a:spLocks noGrp="1"/>
          </p:cNvSpPr>
          <p:nvPr>
            <p:ph type="title"/>
          </p:nvPr>
        </p:nvSpPr>
        <p:spPr>
          <a:xfrm>
            <a:off x="715844" y="462784"/>
            <a:ext cx="10058400" cy="614705"/>
          </a:xfrm>
        </p:spPr>
        <p:txBody>
          <a:bodyPr>
            <a:normAutofit/>
          </a:bodyPr>
          <a:lstStyle/>
          <a:p>
            <a:pPr lvl="0"/>
            <a:r>
              <a:rPr lang="el-GR" sz="3600" dirty="0"/>
              <a:t>Ρόλοι/Φωνές/Εαυτοί σε κάθε ομαδική διεργασία (Ι)</a:t>
            </a:r>
          </a:p>
        </p:txBody>
      </p:sp>
      <p:sp>
        <p:nvSpPr>
          <p:cNvPr id="3" name="Θέση περιεχομένου 2">
            <a:extLst>
              <a:ext uri="{FF2B5EF4-FFF2-40B4-BE49-F238E27FC236}">
                <a16:creationId xmlns:a16="http://schemas.microsoft.com/office/drawing/2014/main" id="{70A17E33-421E-21D7-D71C-33EA93358232}"/>
              </a:ext>
            </a:extLst>
          </p:cNvPr>
          <p:cNvSpPr txBox="1">
            <a:spLocks noGrp="1"/>
          </p:cNvSpPr>
          <p:nvPr>
            <p:ph idx="1"/>
          </p:nvPr>
        </p:nvSpPr>
        <p:spPr>
          <a:xfrm>
            <a:off x="781050" y="1288595"/>
            <a:ext cx="10330546" cy="5019074"/>
          </a:xfrm>
        </p:spPr>
        <p:txBody>
          <a:bodyPr/>
          <a:lstStyle/>
          <a:p>
            <a:pPr lvl="0"/>
            <a:r>
              <a:rPr lang="el-GR" sz="2400" dirty="0"/>
              <a:t>Η ομάδα γίνεται </a:t>
            </a:r>
            <a:r>
              <a:rPr lang="el-GR" sz="2400" b="1" dirty="0"/>
              <a:t>χώρος διαμεσολάβησης και συναλλαγής </a:t>
            </a:r>
            <a:r>
              <a:rPr lang="el-GR" sz="2400" dirty="0"/>
              <a:t> όπου:</a:t>
            </a:r>
          </a:p>
          <a:p>
            <a:pPr lvl="1"/>
            <a:r>
              <a:rPr lang="el-GR" sz="2000" dirty="0"/>
              <a:t>Λειτουργεί μια </a:t>
            </a:r>
            <a:r>
              <a:rPr lang="el-GR" sz="2000" b="1" dirty="0"/>
              <a:t>ομαδική διεργασία </a:t>
            </a:r>
            <a:r>
              <a:rPr lang="el-GR" sz="2000" dirty="0"/>
              <a:t>και πλήθος μεταβιβαστικών και </a:t>
            </a:r>
            <a:r>
              <a:rPr lang="el-GR" sz="2000" dirty="0" err="1"/>
              <a:t>αντιμεταβιβαστικών</a:t>
            </a:r>
            <a:r>
              <a:rPr lang="el-GR" sz="2000" dirty="0"/>
              <a:t> φαινομένων/συνηχήσεων και ενσυναίσθησης. </a:t>
            </a:r>
          </a:p>
          <a:p>
            <a:pPr lvl="1"/>
            <a:r>
              <a:rPr lang="el-GR" sz="2400" dirty="0"/>
              <a:t>Το </a:t>
            </a:r>
            <a:r>
              <a:rPr lang="el-GR" sz="2400" b="1" dirty="0">
                <a:solidFill>
                  <a:srgbClr val="FF0000"/>
                </a:solidFill>
              </a:rPr>
              <a:t>σημείο συνάντησης </a:t>
            </a:r>
            <a:r>
              <a:rPr lang="el-GR" sz="2400" b="1" i="1" dirty="0">
                <a:solidFill>
                  <a:srgbClr val="FF0000"/>
                </a:solidFill>
              </a:rPr>
              <a:t>(«πού, πώς με αφορά?» Και «τι θέλω να κάνω?</a:t>
            </a:r>
            <a:r>
              <a:rPr lang="el-GR" sz="2400" b="1" dirty="0">
                <a:solidFill>
                  <a:srgbClr val="FF0000"/>
                </a:solidFill>
              </a:rPr>
              <a:t>») </a:t>
            </a:r>
            <a:r>
              <a:rPr lang="el-GR" sz="2400" dirty="0"/>
              <a:t>των συνειρμών, ονείρων, σκέψεων και επιθυμιών του κάθε μέλους της ομάδας είναι η </a:t>
            </a:r>
            <a:r>
              <a:rPr lang="el-GR" sz="2400" b="1" dirty="0"/>
              <a:t>εργασία</a:t>
            </a:r>
            <a:r>
              <a:rPr lang="el-GR" sz="2400" dirty="0"/>
              <a:t> μιας ομαδικής τέτοιας διεργασίας.</a:t>
            </a:r>
          </a:p>
          <a:p>
            <a:pPr lvl="2">
              <a:buFont typeface="Wingdings" panose="05000000000000000000" pitchFamily="2" charset="2"/>
              <a:buChar char="ü"/>
            </a:pPr>
            <a:r>
              <a:rPr lang="el-GR" sz="2000" dirty="0"/>
              <a:t>Το </a:t>
            </a:r>
            <a:r>
              <a:rPr lang="el-GR" sz="2000" b="1" dirty="0"/>
              <a:t>κάθε μέλος </a:t>
            </a:r>
            <a:r>
              <a:rPr lang="el-GR" sz="2000" dirty="0"/>
              <a:t>αποτελεί</a:t>
            </a:r>
            <a:r>
              <a:rPr lang="el-GR" sz="2000" b="1" dirty="0"/>
              <a:t> «φωνή» της ομάδας </a:t>
            </a:r>
            <a:r>
              <a:rPr lang="el-GR" sz="2000" dirty="0"/>
              <a:t>και</a:t>
            </a:r>
            <a:r>
              <a:rPr lang="el-GR" sz="2000" b="1" dirty="0"/>
              <a:t> επιτελεί </a:t>
            </a:r>
            <a:r>
              <a:rPr lang="el-GR" sz="2000" dirty="0"/>
              <a:t>και έναν </a:t>
            </a:r>
            <a:r>
              <a:rPr lang="el-GR" sz="2000" b="1" dirty="0"/>
              <a:t>ρόλο </a:t>
            </a:r>
            <a:r>
              <a:rPr lang="el-GR" sz="2000" dirty="0"/>
              <a:t>για αυτήν</a:t>
            </a:r>
            <a:r>
              <a:rPr lang="el-GR" sz="2000" b="1" dirty="0"/>
              <a:t> σε κάθε χρονική στιγμή της ζωής της </a:t>
            </a:r>
            <a:r>
              <a:rPr lang="el-GR" sz="2000" dirty="0"/>
              <a:t>κάθε ομάδας.  </a:t>
            </a:r>
          </a:p>
          <a:p>
            <a:pPr marL="548640" lvl="2" indent="0" algn="r">
              <a:buNone/>
            </a:pPr>
            <a:r>
              <a:rPr lang="el-GR" sz="2000" dirty="0"/>
              <a:t> </a:t>
            </a:r>
          </a:p>
          <a:p>
            <a:pPr marL="548640" lvl="2" indent="0" algn="r">
              <a:buNone/>
            </a:pPr>
            <a:r>
              <a:rPr lang="el-GR" sz="2000" dirty="0"/>
              <a:t>Α</a:t>
            </a:r>
            <a:r>
              <a:rPr lang="en-US" sz="2000" dirty="0" err="1"/>
              <a:t>gazarian</a:t>
            </a:r>
            <a:r>
              <a:rPr lang="en-US" sz="2000" dirty="0"/>
              <a:t>, 2016</a:t>
            </a:r>
            <a:r>
              <a:rPr lang="el-GR" sz="2000" dirty="0"/>
              <a:t>; </a:t>
            </a:r>
            <a:r>
              <a:rPr lang="el-GR" sz="2000" dirty="0" err="1"/>
              <a:t>Ναυρίδης</a:t>
            </a:r>
            <a:r>
              <a:rPr lang="el-GR" sz="2000" dirty="0"/>
              <a:t>, 2011</a:t>
            </a:r>
          </a:p>
          <a:p>
            <a:pPr lvl="0"/>
            <a:endParaRPr lang="el-GR" dirty="0"/>
          </a:p>
        </p:txBody>
      </p:sp>
      <p:sp>
        <p:nvSpPr>
          <p:cNvPr id="4" name="Θέση υποσέλιδου 3">
            <a:extLst>
              <a:ext uri="{FF2B5EF4-FFF2-40B4-BE49-F238E27FC236}">
                <a16:creationId xmlns:a16="http://schemas.microsoft.com/office/drawing/2014/main" id="{47EAAD21-6F61-719C-C6B2-5F037033B89E}"/>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7" name="Θέση υποσέλιδου 7">
            <a:extLst>
              <a:ext uri="{FF2B5EF4-FFF2-40B4-BE49-F238E27FC236}">
                <a16:creationId xmlns:a16="http://schemas.microsoft.com/office/drawing/2014/main" id="{AECC2765-ECE6-25E9-7318-62DAD90665F8}"/>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4F5A2A2F-7D62-7C77-158A-F95C2582A5BB}"/>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8FCB5BCC-D610-416F-8D46-479C071630C2}" type="slidenum">
              <a:rPr/>
              <a:t>39</a:t>
            </a:fld>
            <a:endParaRPr lang="el-GR" sz="3600" b="0" i="0" u="none" strike="noStrike" kern="1200" cap="none" spc="0" baseline="0">
              <a:solidFill>
                <a:srgbClr val="8E8E94"/>
              </a:solidFill>
              <a:uFillTx/>
              <a:latin typeface="Century Schoolbook"/>
            </a:endParaRPr>
          </a:p>
        </p:txBody>
      </p:sp>
    </p:spTree>
    <p:extLst>
      <p:ext uri="{BB962C8B-B14F-4D97-AF65-F5344CB8AC3E}">
        <p14:creationId xmlns:p14="http://schemas.microsoft.com/office/powerpoint/2010/main" val="2647391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70373F-9508-F1A7-2145-B109D3056BFF}"/>
              </a:ext>
            </a:extLst>
          </p:cNvPr>
          <p:cNvSpPr txBox="1">
            <a:spLocks noGrp="1"/>
          </p:cNvSpPr>
          <p:nvPr>
            <p:ph type="title"/>
          </p:nvPr>
        </p:nvSpPr>
        <p:spPr>
          <a:xfrm>
            <a:off x="638171" y="554038"/>
            <a:ext cx="10515600" cy="739777"/>
          </a:xfrm>
        </p:spPr>
        <p:txBody>
          <a:bodyPr>
            <a:noAutofit/>
          </a:bodyPr>
          <a:lstStyle/>
          <a:p>
            <a:pPr lvl="0"/>
            <a:r>
              <a:rPr lang="el-GR" sz="3600" dirty="0"/>
              <a:t>Σύγχρονα ερευνητικά δεδομένα</a:t>
            </a:r>
            <a:r>
              <a:rPr lang="en-US" sz="3600" dirty="0"/>
              <a:t>. </a:t>
            </a:r>
            <a:br>
              <a:rPr lang="el-GR" sz="3600" dirty="0"/>
            </a:br>
            <a:r>
              <a:rPr lang="el-GR" sz="3600" dirty="0"/>
              <a:t>Νευροβιολογία και (ομαδική) ψυχοθεραπεία</a:t>
            </a:r>
          </a:p>
        </p:txBody>
      </p:sp>
      <p:sp>
        <p:nvSpPr>
          <p:cNvPr id="3" name="Θέση περιεχομένου 2">
            <a:extLst>
              <a:ext uri="{FF2B5EF4-FFF2-40B4-BE49-F238E27FC236}">
                <a16:creationId xmlns:a16="http://schemas.microsoft.com/office/drawing/2014/main" id="{7F349ACC-6F3C-6C5A-9BC2-1868F8383F94}"/>
              </a:ext>
            </a:extLst>
          </p:cNvPr>
          <p:cNvSpPr txBox="1">
            <a:spLocks noGrp="1"/>
          </p:cNvSpPr>
          <p:nvPr>
            <p:ph idx="1"/>
          </p:nvPr>
        </p:nvSpPr>
        <p:spPr>
          <a:xfrm>
            <a:off x="559293" y="1460497"/>
            <a:ext cx="10594477" cy="5260972"/>
          </a:xfrm>
        </p:spPr>
        <p:txBody>
          <a:bodyPr>
            <a:normAutofit lnSpcReduction="10000"/>
          </a:bodyPr>
          <a:lstStyle/>
          <a:p>
            <a:pPr marL="0" lvl="0" indent="0" algn="just">
              <a:lnSpc>
                <a:spcPct val="60000"/>
              </a:lnSpc>
              <a:buNone/>
            </a:pPr>
            <a:r>
              <a:rPr lang="el-GR" sz="3100" dirty="0"/>
              <a:t> </a:t>
            </a:r>
          </a:p>
          <a:p>
            <a:pPr marL="0" lvl="0" algn="just">
              <a:spcBef>
                <a:spcPts val="0"/>
              </a:spcBef>
            </a:pPr>
            <a:r>
              <a:rPr lang="el-GR" sz="2400" dirty="0"/>
              <a:t>Η ανακάλυψη του </a:t>
            </a:r>
            <a:r>
              <a:rPr lang="el-GR" sz="2400" dirty="0" err="1"/>
              <a:t>νευρωνικού</a:t>
            </a:r>
            <a:r>
              <a:rPr lang="el-GR" sz="2400" dirty="0"/>
              <a:t> κατοπτρικού συστήματος στον προκινητικό φλοιό και άλλες εγκεφαλικές περιοχής υπογράμμισε τη </a:t>
            </a:r>
            <a:r>
              <a:rPr lang="el-GR" sz="2400" b="1" dirty="0" err="1"/>
              <a:t>διυποκειμενική</a:t>
            </a:r>
            <a:r>
              <a:rPr lang="el-GR" sz="2400" b="1" dirty="0"/>
              <a:t>, την «κοινωνική» φύση </a:t>
            </a:r>
            <a:r>
              <a:rPr lang="el-GR" sz="2400" dirty="0"/>
              <a:t>του </a:t>
            </a:r>
            <a:r>
              <a:rPr lang="el-GR" sz="2400" b="1" dirty="0"/>
              <a:t>εγκεφάλου</a:t>
            </a:r>
            <a:r>
              <a:rPr lang="el-GR" sz="2400" dirty="0"/>
              <a:t>. </a:t>
            </a:r>
          </a:p>
          <a:p>
            <a:pPr marL="0" lvl="0" indent="0" algn="r">
              <a:spcBef>
                <a:spcPts val="0"/>
              </a:spcBef>
              <a:buNone/>
            </a:pPr>
            <a:r>
              <a:rPr lang="en-US" sz="2400" dirty="0" err="1"/>
              <a:t>Cosolino</a:t>
            </a:r>
            <a:r>
              <a:rPr lang="el-GR" sz="2400" dirty="0"/>
              <a:t>, 2017</a:t>
            </a:r>
          </a:p>
          <a:p>
            <a:pPr marL="0" lvl="0" indent="0" algn="r">
              <a:spcBef>
                <a:spcPts val="0"/>
              </a:spcBef>
              <a:buNone/>
            </a:pPr>
            <a:r>
              <a:rPr lang="en-US" sz="2400" dirty="0"/>
              <a:t>Gantt</a:t>
            </a:r>
            <a:r>
              <a:rPr lang="el-GR" sz="2400" dirty="0"/>
              <a:t> &amp; </a:t>
            </a:r>
            <a:r>
              <a:rPr lang="en-US" sz="2400" dirty="0"/>
              <a:t>Badenoch</a:t>
            </a:r>
            <a:r>
              <a:rPr lang="el-GR" sz="2400" dirty="0"/>
              <a:t>, 2013</a:t>
            </a:r>
          </a:p>
          <a:p>
            <a:pPr marL="0" lvl="0" indent="0" algn="just">
              <a:spcBef>
                <a:spcPts val="0"/>
              </a:spcBef>
              <a:buNone/>
            </a:pPr>
            <a:endParaRPr lang="el-GR" sz="2400" dirty="0"/>
          </a:p>
          <a:p>
            <a:pPr marL="0" lvl="0" algn="just">
              <a:spcBef>
                <a:spcPts val="0"/>
              </a:spcBef>
            </a:pPr>
            <a:r>
              <a:rPr lang="el-GR" sz="2400" dirty="0"/>
              <a:t>Το εύρημα της ικανότητας των </a:t>
            </a:r>
            <a:r>
              <a:rPr lang="el-GR" sz="2400" dirty="0" err="1"/>
              <a:t>καθρεπτικών</a:t>
            </a:r>
            <a:r>
              <a:rPr lang="el-GR" sz="2400" dirty="0"/>
              <a:t> νευρώνων να εκφορτίζονται τόσο όταν  το άτομο εκτελεί μια ενέργεια όσο και όταν απλώς παρατηρεί ένα άλλο άτομο να εκτελεί μια παρόμοια ενέργεια οδήγησε στην </a:t>
            </a:r>
            <a:r>
              <a:rPr lang="el-GR" sz="2400" b="1" dirty="0" err="1"/>
              <a:t>νευροβιολογικό</a:t>
            </a:r>
            <a:r>
              <a:rPr lang="el-GR" sz="2400" b="1" dirty="0"/>
              <a:t> συσχετισμό </a:t>
            </a:r>
            <a:r>
              <a:rPr lang="el-GR" sz="2400" dirty="0"/>
              <a:t>της κατανόησης της </a:t>
            </a:r>
            <a:r>
              <a:rPr lang="el-GR" sz="2400" b="1" dirty="0"/>
              <a:t>δράσης</a:t>
            </a:r>
            <a:r>
              <a:rPr lang="el-GR" sz="2400" dirty="0"/>
              <a:t>, της </a:t>
            </a:r>
            <a:r>
              <a:rPr lang="el-GR" sz="2400" b="1" dirty="0"/>
              <a:t>μη λεκτικής επικοινωνίας </a:t>
            </a:r>
            <a:r>
              <a:rPr lang="el-GR" sz="2400" dirty="0"/>
              <a:t>και της </a:t>
            </a:r>
            <a:r>
              <a:rPr lang="el-GR" sz="2400" b="1" dirty="0"/>
              <a:t>ενσυναίσθησης</a:t>
            </a:r>
            <a:r>
              <a:rPr lang="el-GR" sz="2400" dirty="0"/>
              <a:t> και ως εκ τούτου στην τεκμηρίωση των αλλαγών που επιφέρει </a:t>
            </a:r>
            <a:r>
              <a:rPr lang="el-GR" sz="2400" dirty="0" err="1"/>
              <a:t>νευροβιολογικά</a:t>
            </a:r>
            <a:r>
              <a:rPr lang="el-GR" sz="2400" dirty="0"/>
              <a:t> μια ψυχοθεραπευτική συνθήκη.</a:t>
            </a:r>
          </a:p>
          <a:p>
            <a:pPr marL="0" lvl="0" indent="0" algn="just">
              <a:spcBef>
                <a:spcPts val="0"/>
              </a:spcBef>
              <a:buNone/>
            </a:pPr>
            <a:endParaRPr lang="el-GR" sz="2400" dirty="0"/>
          </a:p>
          <a:p>
            <a:pPr marL="0" lvl="0" indent="0" algn="r">
              <a:spcBef>
                <a:spcPts val="0"/>
              </a:spcBef>
              <a:buNone/>
            </a:pPr>
            <a:r>
              <a:rPr lang="el-GR" sz="2400" dirty="0"/>
              <a:t> </a:t>
            </a:r>
          </a:p>
          <a:p>
            <a:pPr marL="0" lvl="0" indent="0" algn="r">
              <a:spcBef>
                <a:spcPts val="0"/>
              </a:spcBef>
              <a:buNone/>
            </a:pPr>
            <a:r>
              <a:rPr lang="en-US" sz="2400" dirty="0" err="1"/>
              <a:t>Cozolino</a:t>
            </a:r>
            <a:r>
              <a:rPr lang="el-GR" sz="2400" dirty="0"/>
              <a:t>, 2017 </a:t>
            </a:r>
          </a:p>
          <a:p>
            <a:pPr lvl="0">
              <a:lnSpc>
                <a:spcPct val="60000"/>
              </a:lnSpc>
            </a:pPr>
            <a:endParaRPr lang="el-GR" sz="1300" dirty="0"/>
          </a:p>
        </p:txBody>
      </p:sp>
      <p:sp>
        <p:nvSpPr>
          <p:cNvPr id="4" name="Θέση αριθμού διαφάνειας 4">
            <a:extLst>
              <a:ext uri="{FF2B5EF4-FFF2-40B4-BE49-F238E27FC236}">
                <a16:creationId xmlns:a16="http://schemas.microsoft.com/office/drawing/2014/main" id="{945A597E-B1BB-172D-4E5E-472F0187278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F6A545E-AC1C-4936-84BF-045E03B1C824}" type="slidenum">
              <a:rPr/>
              <a:t>4</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CBB44B1F-819C-9E35-4862-3F8C08519EF4}"/>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3530931-54E4-4052-8AFC-5DFCC387017E}" type="slidenum">
              <a:rPr/>
              <a:t>4</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C02EF29C-8186-E07D-EABA-CE0A50A5BDBA}"/>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E0676DD-3603-46B7-A8F7-B1677DD92D79}" type="slidenum">
              <a:rPr/>
              <a:t>4</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29E881-EA82-7B61-1DAD-68154A6B9F4F}"/>
              </a:ext>
            </a:extLst>
          </p:cNvPr>
          <p:cNvSpPr txBox="1">
            <a:spLocks noGrp="1"/>
          </p:cNvSpPr>
          <p:nvPr>
            <p:ph type="title"/>
          </p:nvPr>
        </p:nvSpPr>
        <p:spPr>
          <a:xfrm>
            <a:off x="781050" y="480624"/>
            <a:ext cx="10058400" cy="614705"/>
          </a:xfrm>
        </p:spPr>
        <p:txBody>
          <a:bodyPr>
            <a:normAutofit/>
          </a:bodyPr>
          <a:lstStyle/>
          <a:p>
            <a:pPr lvl="0"/>
            <a:r>
              <a:rPr lang="el-GR" sz="3600" dirty="0"/>
              <a:t>Ρόλοι/Φωνές/Εαυτοί σε κάθε ομαδική διεργασία (ΙΙ)</a:t>
            </a:r>
          </a:p>
        </p:txBody>
      </p:sp>
      <p:sp>
        <p:nvSpPr>
          <p:cNvPr id="3" name="Θέση περιεχομένου 2">
            <a:extLst>
              <a:ext uri="{FF2B5EF4-FFF2-40B4-BE49-F238E27FC236}">
                <a16:creationId xmlns:a16="http://schemas.microsoft.com/office/drawing/2014/main" id="{70A17E33-421E-21D7-D71C-33EA93358232}"/>
              </a:ext>
            </a:extLst>
          </p:cNvPr>
          <p:cNvSpPr txBox="1">
            <a:spLocks noGrp="1"/>
          </p:cNvSpPr>
          <p:nvPr>
            <p:ph idx="1"/>
          </p:nvPr>
        </p:nvSpPr>
        <p:spPr>
          <a:xfrm>
            <a:off x="781050" y="1288595"/>
            <a:ext cx="10330546" cy="5019074"/>
          </a:xfrm>
        </p:spPr>
        <p:txBody>
          <a:bodyPr>
            <a:normAutofit fontScale="92500" lnSpcReduction="10000"/>
          </a:bodyPr>
          <a:lstStyle/>
          <a:p>
            <a:pPr lvl="0"/>
            <a:r>
              <a:rPr lang="en-US" altLang="el-GR" sz="2600" dirty="0">
                <a:highlight>
                  <a:srgbClr val="FFFF00"/>
                </a:highlight>
              </a:rPr>
              <a:t>P</a:t>
            </a:r>
            <a:r>
              <a:rPr lang="el-GR" altLang="el-GR" sz="2600" dirty="0">
                <a:highlight>
                  <a:srgbClr val="FFFF00"/>
                </a:highlight>
              </a:rPr>
              <a:t>όλοι - «Φωνές/ Πλευρές» σε κάθε ομάδα- που είναι και του ατόμου που τους φέρει!</a:t>
            </a:r>
          </a:p>
          <a:p>
            <a:r>
              <a:rPr lang="el-GR" altLang="el-GR" sz="2600" dirty="0"/>
              <a:t>Συμπληρωματικές και σε αλληλεπίδραση</a:t>
            </a:r>
          </a:p>
          <a:p>
            <a:r>
              <a:rPr lang="el-GR" altLang="el-GR" sz="2600" dirty="0"/>
              <a:t>Μεταξύ ατόμων/ μελών ομάδας</a:t>
            </a:r>
          </a:p>
          <a:p>
            <a:r>
              <a:rPr lang="el-GR" altLang="el-GR" sz="2600" dirty="0"/>
              <a:t>Εντός του ιδίου ατόμου</a:t>
            </a:r>
          </a:p>
          <a:p>
            <a:r>
              <a:rPr lang="el-GR" altLang="el-GR" sz="2600" dirty="0"/>
              <a:t>Αφορούν όλα τα μέλη μιας ομάδας, ασχέτως του ποιος τον υλοποιεί περισσότερο.</a:t>
            </a:r>
          </a:p>
          <a:p>
            <a:pPr eaLnBrk="1" hangingPunct="1"/>
            <a:endParaRPr lang="el-GR" altLang="el-GR" sz="2600" b="1" dirty="0"/>
          </a:p>
          <a:p>
            <a:pPr eaLnBrk="1" hangingPunct="1"/>
            <a:r>
              <a:rPr lang="el-GR" altLang="el-GR" sz="2600" b="1" dirty="0"/>
              <a:t>Οι ρόλοι</a:t>
            </a:r>
            <a:r>
              <a:rPr lang="el-GR" altLang="el-GR" sz="2600" dirty="0"/>
              <a:t>, όπως αναδύονται,   </a:t>
            </a:r>
            <a:r>
              <a:rPr lang="el-GR" altLang="el-GR" sz="2600" dirty="0">
                <a:highlight>
                  <a:srgbClr val="FFFF00"/>
                </a:highlight>
              </a:rPr>
              <a:t>σηματοδοτούν τις</a:t>
            </a:r>
            <a:r>
              <a:rPr lang="el-GR" altLang="el-GR" sz="2600" b="1" dirty="0">
                <a:highlight>
                  <a:srgbClr val="FFFF00"/>
                </a:highlight>
              </a:rPr>
              <a:t> ανάγκες της ομάδας</a:t>
            </a:r>
            <a:r>
              <a:rPr lang="el-GR" altLang="el-GR" sz="2600" dirty="0">
                <a:highlight>
                  <a:srgbClr val="FFFF00"/>
                </a:highlight>
              </a:rPr>
              <a:t> σε εκείνη την </a:t>
            </a:r>
            <a:r>
              <a:rPr lang="el-GR" altLang="el-GR" sz="2600" b="1" dirty="0">
                <a:highlight>
                  <a:srgbClr val="FFFF00"/>
                </a:highlight>
              </a:rPr>
              <a:t>φάση</a:t>
            </a:r>
            <a:r>
              <a:rPr lang="el-GR" altLang="el-GR" sz="2600" dirty="0">
                <a:highlight>
                  <a:srgbClr val="FFFF00"/>
                </a:highlight>
              </a:rPr>
              <a:t> εξέλιξής της. </a:t>
            </a:r>
            <a:endParaRPr lang="en-US" altLang="el-GR" sz="2600" dirty="0">
              <a:highlight>
                <a:srgbClr val="FFFF00"/>
              </a:highlight>
            </a:endParaRPr>
          </a:p>
          <a:p>
            <a:pPr eaLnBrk="1" hangingPunct="1"/>
            <a:endParaRPr lang="en-US" altLang="el-GR" sz="2400" dirty="0"/>
          </a:p>
          <a:p>
            <a:pPr algn="r" eaLnBrk="1" hangingPunct="1">
              <a:buFontTx/>
              <a:buNone/>
            </a:pPr>
            <a:r>
              <a:rPr lang="en-US" altLang="el-GR" sz="2400" dirty="0"/>
              <a:t>   </a:t>
            </a:r>
            <a:r>
              <a:rPr lang="en-US" altLang="el-GR" sz="1800" b="1" dirty="0"/>
              <a:t>Beck</a:t>
            </a:r>
            <a:r>
              <a:rPr lang="el-GR" altLang="el-GR" sz="1800" b="1" dirty="0"/>
              <a:t>. Α. , </a:t>
            </a:r>
            <a:r>
              <a:rPr lang="en-US" altLang="el-GR" sz="1800" b="1" dirty="0"/>
              <a:t>Lewis</a:t>
            </a:r>
            <a:r>
              <a:rPr lang="el-GR" altLang="el-GR" sz="1800" b="1" dirty="0"/>
              <a:t>. </a:t>
            </a:r>
            <a:r>
              <a:rPr lang="en-US" altLang="el-GR" sz="1800" b="1" dirty="0"/>
              <a:t>C. (2000).</a:t>
            </a:r>
            <a:r>
              <a:rPr lang="en-US" altLang="el-GR" sz="1800" dirty="0"/>
              <a:t> </a:t>
            </a:r>
            <a:r>
              <a:rPr lang="en-US" altLang="el-GR" sz="1800" i="1" dirty="0"/>
              <a:t>T</a:t>
            </a:r>
            <a:r>
              <a:rPr lang="el-GR" altLang="el-GR" sz="1800" i="1" dirty="0" err="1"/>
              <a:t>he</a:t>
            </a:r>
            <a:r>
              <a:rPr lang="el-GR" altLang="el-GR" sz="1800" i="1" dirty="0"/>
              <a:t> </a:t>
            </a:r>
            <a:r>
              <a:rPr lang="el-GR" altLang="el-GR" sz="1800" i="1" dirty="0" err="1"/>
              <a:t>Process</a:t>
            </a:r>
            <a:r>
              <a:rPr lang="el-GR" altLang="el-GR" sz="1800" i="1" dirty="0"/>
              <a:t> of Group </a:t>
            </a:r>
            <a:r>
              <a:rPr lang="el-GR" altLang="el-GR" sz="1800" i="1" dirty="0" err="1"/>
              <a:t>Psychotherapy</a:t>
            </a:r>
            <a:r>
              <a:rPr lang="el-GR" altLang="el-GR" sz="1800" i="1" dirty="0"/>
              <a:t>: Systems for </a:t>
            </a:r>
            <a:r>
              <a:rPr lang="el-GR" altLang="el-GR" sz="1800" i="1" dirty="0" err="1"/>
              <a:t>Analyzing</a:t>
            </a:r>
            <a:r>
              <a:rPr lang="el-GR" altLang="el-GR" sz="1800" i="1" dirty="0"/>
              <a:t> </a:t>
            </a:r>
            <a:r>
              <a:rPr lang="el-GR" altLang="el-GR" sz="1800" i="1" dirty="0" err="1"/>
              <a:t>Change</a:t>
            </a:r>
            <a:r>
              <a:rPr lang="en-US" altLang="el-GR" sz="1800" dirty="0"/>
              <a:t>.</a:t>
            </a:r>
            <a:r>
              <a:rPr lang="el-GR" altLang="el-GR" sz="1800" dirty="0"/>
              <a:t> </a:t>
            </a:r>
          </a:p>
          <a:p>
            <a:pPr algn="r" eaLnBrk="1" hangingPunct="1">
              <a:buFontTx/>
              <a:buNone/>
            </a:pPr>
            <a:r>
              <a:rPr lang="el-GR" altLang="el-GR" sz="1800" dirty="0" err="1"/>
              <a:t>Washington</a:t>
            </a:r>
            <a:r>
              <a:rPr lang="el-GR" altLang="el-GR" sz="1800" dirty="0"/>
              <a:t>, DC: APA </a:t>
            </a:r>
            <a:r>
              <a:rPr lang="el-GR" altLang="el-GR" sz="1800" dirty="0" err="1"/>
              <a:t>Books</a:t>
            </a:r>
            <a:r>
              <a:rPr lang="el-GR" altLang="el-GR" sz="1800" dirty="0"/>
              <a:t> </a:t>
            </a:r>
          </a:p>
          <a:p>
            <a:r>
              <a:rPr lang="el-GR" altLang="el-GR" sz="2400" dirty="0"/>
              <a:t> </a:t>
            </a:r>
          </a:p>
          <a:p>
            <a:pPr lvl="0"/>
            <a:endParaRPr lang="el-GR" dirty="0"/>
          </a:p>
        </p:txBody>
      </p:sp>
      <p:sp>
        <p:nvSpPr>
          <p:cNvPr id="4" name="Θέση υποσέλιδου 3">
            <a:extLst>
              <a:ext uri="{FF2B5EF4-FFF2-40B4-BE49-F238E27FC236}">
                <a16:creationId xmlns:a16="http://schemas.microsoft.com/office/drawing/2014/main" id="{47EAAD21-6F61-719C-C6B2-5F037033B89E}"/>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7" name="Θέση υποσέλιδου 7">
            <a:extLst>
              <a:ext uri="{FF2B5EF4-FFF2-40B4-BE49-F238E27FC236}">
                <a16:creationId xmlns:a16="http://schemas.microsoft.com/office/drawing/2014/main" id="{AECC2765-ECE6-25E9-7318-62DAD90665F8}"/>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4F5A2A2F-7D62-7C77-158A-F95C2582A5BB}"/>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8FCB5BCC-D610-416F-8D46-479C071630C2}" type="slidenum">
              <a:rPr/>
              <a:t>40</a:t>
            </a:fld>
            <a:endParaRPr lang="el-GR" sz="3600" b="0" i="0" u="none" strike="noStrike" kern="1200" cap="none" spc="0" baseline="0">
              <a:solidFill>
                <a:srgbClr val="8E8E94"/>
              </a:solidFill>
              <a:uFillTx/>
              <a:latin typeface="Century Schoolbook"/>
            </a:endParaRPr>
          </a:p>
        </p:txBody>
      </p:sp>
    </p:spTree>
    <p:extLst>
      <p:ext uri="{BB962C8B-B14F-4D97-AF65-F5344CB8AC3E}">
        <p14:creationId xmlns:p14="http://schemas.microsoft.com/office/powerpoint/2010/main" val="1244181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D0FF4C71-301E-2669-ADD2-CAC419175759}"/>
              </a:ext>
            </a:extLst>
          </p:cNvPr>
          <p:cNvSpPr>
            <a:spLocks noGrp="1"/>
          </p:cNvSpPr>
          <p:nvPr>
            <p:ph type="sldNum" sz="quarter" idx="12"/>
          </p:nvPr>
        </p:nvSpPr>
        <p:spPr/>
        <p:txBody>
          <a:bodyPr/>
          <a:lstStyle/>
          <a:p>
            <a:fld id="{7702BB86-B951-4157-8D98-84000483AC4B}" type="slidenum">
              <a:rPr lang="el-GR" altLang="el-GR"/>
              <a:pPr/>
              <a:t>41</a:t>
            </a:fld>
            <a:endParaRPr lang="el-GR" altLang="el-GR"/>
          </a:p>
        </p:txBody>
      </p:sp>
      <p:sp>
        <p:nvSpPr>
          <p:cNvPr id="104450" name="5 - Θέση αριθμού διαφάνειας">
            <a:extLst>
              <a:ext uri="{FF2B5EF4-FFF2-40B4-BE49-F238E27FC236}">
                <a16:creationId xmlns:a16="http://schemas.microsoft.com/office/drawing/2014/main" id="{36B1C092-E6FC-0352-BF42-B385CF0E405E}"/>
              </a:ext>
            </a:extLst>
          </p:cNvPr>
          <p:cNvSpPr txBox="1">
            <a:spLocks noGrp="1"/>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BF79EA98-5C9B-4FFC-A90D-FE5E68C31BC0}" type="slidenum">
              <a:rPr lang="el-GR" altLang="el-GR" sz="1400"/>
              <a:pPr algn="r"/>
              <a:t>41</a:t>
            </a:fld>
            <a:endParaRPr lang="el-GR" altLang="el-GR" sz="1400"/>
          </a:p>
        </p:txBody>
      </p:sp>
      <p:sp>
        <p:nvSpPr>
          <p:cNvPr id="104451" name="Rectangle 2">
            <a:extLst>
              <a:ext uri="{FF2B5EF4-FFF2-40B4-BE49-F238E27FC236}">
                <a16:creationId xmlns:a16="http://schemas.microsoft.com/office/drawing/2014/main" id="{BE0746F4-5083-5598-89C0-D92CB2785996}"/>
              </a:ext>
            </a:extLst>
          </p:cNvPr>
          <p:cNvSpPr>
            <a:spLocks noGrp="1" noChangeArrowheads="1"/>
          </p:cNvSpPr>
          <p:nvPr>
            <p:ph type="title" idx="4294967295"/>
          </p:nvPr>
        </p:nvSpPr>
        <p:spPr>
          <a:xfrm>
            <a:off x="1021655" y="482795"/>
            <a:ext cx="10058400" cy="1371600"/>
          </a:xfrm>
        </p:spPr>
        <p:txBody>
          <a:bodyPr/>
          <a:lstStyle/>
          <a:p>
            <a:r>
              <a:rPr lang="el-GR" altLang="el-GR" sz="4000" dirty="0">
                <a:solidFill>
                  <a:schemeClr val="tx1"/>
                </a:solidFill>
              </a:rPr>
              <a:t>Ρόλοι στην ομαδική διεργασία (ΙΙΙ) </a:t>
            </a:r>
            <a:endParaRPr lang="el-GR" altLang="el-GR" sz="3200" i="1" dirty="0">
              <a:solidFill>
                <a:schemeClr val="tx1"/>
              </a:solidFill>
            </a:endParaRPr>
          </a:p>
        </p:txBody>
      </p:sp>
      <p:sp>
        <p:nvSpPr>
          <p:cNvPr id="104452" name="Rectangle 3">
            <a:extLst>
              <a:ext uri="{FF2B5EF4-FFF2-40B4-BE49-F238E27FC236}">
                <a16:creationId xmlns:a16="http://schemas.microsoft.com/office/drawing/2014/main" id="{2B6F77F4-33C5-DDA2-BEDB-D470CD7BBE95}"/>
              </a:ext>
            </a:extLst>
          </p:cNvPr>
          <p:cNvSpPr>
            <a:spLocks noGrp="1" noChangeArrowheads="1"/>
          </p:cNvSpPr>
          <p:nvPr>
            <p:ph type="body" idx="4294967295"/>
          </p:nvPr>
        </p:nvSpPr>
        <p:spPr>
          <a:xfrm>
            <a:off x="1111945" y="1700214"/>
            <a:ext cx="9556055" cy="4514321"/>
          </a:xfrm>
        </p:spPr>
        <p:txBody>
          <a:bodyPr>
            <a:normAutofit fontScale="85000" lnSpcReduction="20000"/>
          </a:bodyPr>
          <a:lstStyle/>
          <a:p>
            <a:pPr marL="609600" indent="-609600">
              <a:lnSpc>
                <a:spcPct val="90000"/>
              </a:lnSpc>
              <a:buFontTx/>
              <a:buAutoNum type="arabicPeriod"/>
            </a:pPr>
            <a:r>
              <a:rPr lang="el-GR" altLang="el-GR" sz="2800" b="1" dirty="0"/>
              <a:t>Ηγέτης έργου:</a:t>
            </a:r>
            <a:r>
              <a:rPr lang="el-GR" altLang="el-GR" sz="2800" dirty="0"/>
              <a:t>  Το έργο.</a:t>
            </a:r>
            <a:endParaRPr lang="el-GR" altLang="el-GR" sz="2800" b="1" dirty="0"/>
          </a:p>
          <a:p>
            <a:pPr marL="609600" indent="-609600">
              <a:lnSpc>
                <a:spcPct val="90000"/>
              </a:lnSpc>
              <a:buFontTx/>
              <a:buAutoNum type="arabicPeriod"/>
            </a:pPr>
            <a:r>
              <a:rPr lang="el-GR" altLang="el-GR" sz="2800" b="1" dirty="0"/>
              <a:t>Συναισθηματικός/ Συγκινησιακός ηγέτης</a:t>
            </a:r>
            <a:r>
              <a:rPr lang="el-GR" altLang="el-GR" sz="2800" dirty="0"/>
              <a:t>: Οι  σχέσεις </a:t>
            </a:r>
          </a:p>
          <a:p>
            <a:pPr marL="609600" indent="-609600">
              <a:lnSpc>
                <a:spcPct val="90000"/>
              </a:lnSpc>
              <a:buFontTx/>
              <a:buAutoNum type="arabicPeriod"/>
            </a:pPr>
            <a:r>
              <a:rPr lang="el-GR" altLang="el-GR" sz="2800" b="1" dirty="0"/>
              <a:t>Αμφισβητίας</a:t>
            </a:r>
            <a:r>
              <a:rPr lang="el-GR" altLang="el-GR" sz="2800" dirty="0"/>
              <a:t>: Η διεύρυνση του αντιληπτικού πλαισίου, ανάγκη για αυτόνομη ανάπτυξη και για αλλαγή</a:t>
            </a:r>
          </a:p>
          <a:p>
            <a:pPr marL="609600" indent="-609600">
              <a:lnSpc>
                <a:spcPct val="90000"/>
              </a:lnSpc>
              <a:buFontTx/>
              <a:buAutoNum type="arabicPeriod"/>
            </a:pPr>
            <a:r>
              <a:rPr lang="el-GR" altLang="el-GR" sz="2800" b="1" dirty="0"/>
              <a:t>Αποδιοπομπαίος τράγος</a:t>
            </a:r>
            <a:r>
              <a:rPr lang="el-GR" altLang="el-GR" sz="2800" dirty="0"/>
              <a:t>: Απορροφά τους κραδασμούς μιας ομάδας, την φόρτιση. </a:t>
            </a:r>
          </a:p>
          <a:p>
            <a:pPr lvl="1">
              <a:lnSpc>
                <a:spcPct val="90000"/>
              </a:lnSpc>
              <a:buFont typeface="Wingdings" panose="05000000000000000000" pitchFamily="2" charset="2"/>
              <a:buChar char="ü"/>
            </a:pPr>
            <a:r>
              <a:rPr lang="el-GR" altLang="el-GR" sz="2600" dirty="0"/>
              <a:t>«Εκπροσωπεί» την </a:t>
            </a:r>
            <a:r>
              <a:rPr lang="el-GR" altLang="el-GR" sz="2600" dirty="0">
                <a:solidFill>
                  <a:srgbClr val="FF0000"/>
                </a:solidFill>
                <a:highlight>
                  <a:srgbClr val="FFFF00"/>
                </a:highlight>
              </a:rPr>
              <a:t>αδυναμία μιας ομάδας</a:t>
            </a:r>
            <a:r>
              <a:rPr lang="el-GR" altLang="el-GR" sz="2600" dirty="0"/>
              <a:t>. </a:t>
            </a:r>
          </a:p>
          <a:p>
            <a:pPr lvl="1">
              <a:lnSpc>
                <a:spcPct val="90000"/>
              </a:lnSpc>
              <a:buFont typeface="Wingdings" panose="05000000000000000000" pitchFamily="2" charset="2"/>
              <a:buChar char="ü"/>
            </a:pPr>
            <a:r>
              <a:rPr lang="el-GR" altLang="el-GR" sz="2600" dirty="0"/>
              <a:t>Υποδέχεται το φορτίο της αποτυχίας, του τι δεν πήγε καλά, ώστε να επαναπροσδιοριστούν οι στόχοι. </a:t>
            </a:r>
          </a:p>
          <a:p>
            <a:pPr marL="0" indent="0" algn="r">
              <a:lnSpc>
                <a:spcPct val="90000"/>
              </a:lnSpc>
              <a:buNone/>
            </a:pPr>
            <a:r>
              <a:rPr lang="el-GR" altLang="el-GR" sz="2800" i="1" dirty="0">
                <a:solidFill>
                  <a:schemeClr val="tx1"/>
                </a:solidFill>
              </a:rPr>
              <a:t>Α</a:t>
            </a:r>
            <a:r>
              <a:rPr lang="en-US" altLang="el-GR" sz="2800" i="1" dirty="0" err="1">
                <a:solidFill>
                  <a:schemeClr val="tx1"/>
                </a:solidFill>
              </a:rPr>
              <a:t>riadne</a:t>
            </a:r>
            <a:r>
              <a:rPr lang="en-US" altLang="el-GR" sz="2800" i="1" dirty="0">
                <a:solidFill>
                  <a:schemeClr val="tx1"/>
                </a:solidFill>
              </a:rPr>
              <a:t> </a:t>
            </a:r>
            <a:r>
              <a:rPr lang="el-GR" altLang="el-GR" sz="2800" i="1" dirty="0">
                <a:solidFill>
                  <a:schemeClr val="tx1"/>
                </a:solidFill>
              </a:rPr>
              <a:t>Β</a:t>
            </a:r>
            <a:r>
              <a:rPr lang="en-US" altLang="el-GR" sz="2800" i="1" dirty="0" err="1">
                <a:solidFill>
                  <a:schemeClr val="tx1"/>
                </a:solidFill>
              </a:rPr>
              <a:t>eck</a:t>
            </a:r>
            <a:r>
              <a:rPr lang="en-US" altLang="el-GR" sz="2800" i="1" dirty="0">
                <a:solidFill>
                  <a:schemeClr val="tx1"/>
                </a:solidFill>
              </a:rPr>
              <a:t>, 1981</a:t>
            </a:r>
            <a:endParaRPr lang="el-GR" altLang="el-GR" sz="2800" dirty="0"/>
          </a:p>
          <a:p>
            <a:pPr lvl="1">
              <a:lnSpc>
                <a:spcPct val="90000"/>
              </a:lnSpc>
              <a:buFont typeface="Wingdings" panose="05000000000000000000" pitchFamily="2" charset="2"/>
              <a:buChar char="ü"/>
            </a:pPr>
            <a:r>
              <a:rPr lang="el-GR" altLang="el-GR" sz="2600" dirty="0"/>
              <a:t>Εισάγει πρόωρα μια διαφορά που η ομάδα δεν είναι έτοιμη ακόμη να πάει/ακούσει/πράξει</a:t>
            </a:r>
          </a:p>
          <a:p>
            <a:pPr lvl="1">
              <a:lnSpc>
                <a:spcPct val="90000"/>
              </a:lnSpc>
              <a:buFont typeface="Wingdings" panose="05000000000000000000" pitchFamily="2" charset="2"/>
              <a:buChar char="ü"/>
            </a:pPr>
            <a:r>
              <a:rPr lang="el-GR" altLang="el-GR" sz="2600" dirty="0"/>
              <a:t>«κολλάει» την ομάδα σε </a:t>
            </a:r>
            <a:r>
              <a:rPr lang="en-US" altLang="el-GR" sz="2600" dirty="0"/>
              <a:t>splitting </a:t>
            </a:r>
            <a:r>
              <a:rPr lang="el-GR" altLang="el-GR" sz="2600" dirty="0"/>
              <a:t>και την απομακρύνει από το έργο της</a:t>
            </a:r>
            <a:r>
              <a:rPr lang="en-US" altLang="el-GR" sz="2600" dirty="0"/>
              <a:t>!</a:t>
            </a:r>
            <a:r>
              <a:rPr lang="el-GR" altLang="el-GR" sz="2600" dirty="0"/>
              <a:t> </a:t>
            </a:r>
          </a:p>
          <a:p>
            <a:pPr marL="0" indent="0" algn="r">
              <a:lnSpc>
                <a:spcPct val="90000"/>
              </a:lnSpc>
              <a:buNone/>
            </a:pPr>
            <a:r>
              <a:rPr lang="en-US" altLang="el-GR" sz="2800" i="1" dirty="0"/>
              <a:t>Agazarian, 199</a:t>
            </a:r>
            <a:r>
              <a:rPr lang="en-US" altLang="el-GR" sz="2800" dirty="0"/>
              <a:t>4</a:t>
            </a:r>
            <a:endParaRPr lang="el-GR" altLang="el-GR" sz="2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A3BA87D6-0F21-3CC5-38EB-176952FF6F11}"/>
              </a:ext>
            </a:extLst>
          </p:cNvPr>
          <p:cNvSpPr>
            <a:spLocks noGrp="1"/>
          </p:cNvSpPr>
          <p:nvPr>
            <p:ph type="sldNum" sz="quarter" idx="12"/>
          </p:nvPr>
        </p:nvSpPr>
        <p:spPr/>
        <p:txBody>
          <a:bodyPr/>
          <a:lstStyle/>
          <a:p>
            <a:fld id="{D87E8BD1-D861-4005-817B-B59E972708DE}" type="slidenum">
              <a:rPr lang="el-GR" altLang="el-GR"/>
              <a:pPr/>
              <a:t>42</a:t>
            </a:fld>
            <a:endParaRPr lang="el-GR" altLang="el-GR"/>
          </a:p>
        </p:txBody>
      </p:sp>
      <p:sp>
        <p:nvSpPr>
          <p:cNvPr id="106498" name="5 - Θέση αριθμού διαφάνειας">
            <a:extLst>
              <a:ext uri="{FF2B5EF4-FFF2-40B4-BE49-F238E27FC236}">
                <a16:creationId xmlns:a16="http://schemas.microsoft.com/office/drawing/2014/main" id="{BC4B61F3-1172-797D-20D6-2789F3C272E5}"/>
              </a:ext>
            </a:extLst>
          </p:cNvPr>
          <p:cNvSpPr txBox="1">
            <a:spLocks noGrp="1"/>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E4D376FD-8910-475E-BB71-E19D7A874E6A}" type="slidenum">
              <a:rPr lang="el-GR" altLang="el-GR" sz="1400"/>
              <a:pPr algn="r"/>
              <a:t>42</a:t>
            </a:fld>
            <a:endParaRPr lang="el-GR" altLang="el-GR" sz="1400"/>
          </a:p>
        </p:txBody>
      </p:sp>
      <p:sp>
        <p:nvSpPr>
          <p:cNvPr id="106499" name="Rectangle 2">
            <a:extLst>
              <a:ext uri="{FF2B5EF4-FFF2-40B4-BE49-F238E27FC236}">
                <a16:creationId xmlns:a16="http://schemas.microsoft.com/office/drawing/2014/main" id="{5212723A-0678-F280-1E63-3F9A0440D4F1}"/>
              </a:ext>
            </a:extLst>
          </p:cNvPr>
          <p:cNvSpPr>
            <a:spLocks noGrp="1" noChangeArrowheads="1"/>
          </p:cNvSpPr>
          <p:nvPr>
            <p:ph type="title" idx="4294967295"/>
          </p:nvPr>
        </p:nvSpPr>
        <p:spPr>
          <a:xfrm>
            <a:off x="1066800" y="642594"/>
            <a:ext cx="10058400" cy="838546"/>
          </a:xfrm>
        </p:spPr>
        <p:txBody>
          <a:bodyPr>
            <a:normAutofit/>
          </a:bodyPr>
          <a:lstStyle/>
          <a:p>
            <a:r>
              <a:rPr lang="el-GR" altLang="el-GR" sz="4000" dirty="0">
                <a:solidFill>
                  <a:schemeClr val="tx1"/>
                </a:solidFill>
              </a:rPr>
              <a:t>Ρόλοι στην ομαδική διεργασία (Ι</a:t>
            </a:r>
            <a:r>
              <a:rPr lang="en-US" altLang="el-GR" sz="4000" dirty="0">
                <a:solidFill>
                  <a:schemeClr val="tx1"/>
                </a:solidFill>
              </a:rPr>
              <a:t>V</a:t>
            </a:r>
            <a:r>
              <a:rPr lang="el-GR" altLang="el-GR" sz="4000" dirty="0">
                <a:solidFill>
                  <a:schemeClr val="tx1"/>
                </a:solidFill>
              </a:rPr>
              <a:t>) </a:t>
            </a:r>
            <a:endParaRPr lang="el-GR" altLang="el-GR" sz="4000" b="1" dirty="0">
              <a:solidFill>
                <a:srgbClr val="FF33CC"/>
              </a:solidFill>
            </a:endParaRPr>
          </a:p>
        </p:txBody>
      </p:sp>
      <p:sp>
        <p:nvSpPr>
          <p:cNvPr id="106500" name="Rectangle 3">
            <a:extLst>
              <a:ext uri="{FF2B5EF4-FFF2-40B4-BE49-F238E27FC236}">
                <a16:creationId xmlns:a16="http://schemas.microsoft.com/office/drawing/2014/main" id="{8389AEFF-6A9F-F83E-B59F-A1F950A20183}"/>
              </a:ext>
            </a:extLst>
          </p:cNvPr>
          <p:cNvSpPr>
            <a:spLocks noGrp="1" noChangeArrowheads="1"/>
          </p:cNvSpPr>
          <p:nvPr>
            <p:ph type="body" idx="4294967295"/>
          </p:nvPr>
        </p:nvSpPr>
        <p:spPr>
          <a:xfrm>
            <a:off x="1066800" y="1481140"/>
            <a:ext cx="8964612" cy="4525963"/>
          </a:xfrm>
        </p:spPr>
        <p:txBody>
          <a:bodyPr/>
          <a:lstStyle/>
          <a:p>
            <a:r>
              <a:rPr lang="el-GR" altLang="el-GR" sz="2400" dirty="0"/>
              <a:t>Πότε ο κάθε ρόλος αναδύεται;</a:t>
            </a:r>
          </a:p>
          <a:p>
            <a:r>
              <a:rPr lang="el-GR" altLang="el-GR" sz="2400" dirty="0"/>
              <a:t>Τι μορφές παίρνει;</a:t>
            </a:r>
          </a:p>
          <a:p>
            <a:r>
              <a:rPr lang="el-GR" altLang="el-GR" sz="2400" dirty="0"/>
              <a:t>Τι υπηρετεί;</a:t>
            </a:r>
          </a:p>
          <a:p>
            <a:r>
              <a:rPr lang="el-GR" altLang="el-GR" sz="2400" dirty="0"/>
              <a:t>Σε ποιες περιπτώσεις;</a:t>
            </a:r>
          </a:p>
          <a:p>
            <a:r>
              <a:rPr lang="el-GR" altLang="el-GR" sz="2400" b="1" i="1" dirty="0"/>
              <a:t>«Κολλάμε»</a:t>
            </a:r>
            <a:r>
              <a:rPr lang="el-GR" altLang="el-GR" sz="2400" i="1" dirty="0"/>
              <a:t> </a:t>
            </a:r>
            <a:r>
              <a:rPr lang="el-GR" altLang="el-GR" sz="2400" b="1" i="1" dirty="0"/>
              <a:t>σε έναν ρόλο για πάντα;</a:t>
            </a:r>
          </a:p>
          <a:p>
            <a:pPr>
              <a:buFontTx/>
              <a:buNone/>
            </a:pPr>
            <a:endParaRPr lang="el-GR" altLang="el-GR" b="1" i="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5 - Θέση αριθμού διαφάνειας">
            <a:extLst>
              <a:ext uri="{FF2B5EF4-FFF2-40B4-BE49-F238E27FC236}">
                <a16:creationId xmlns:a16="http://schemas.microsoft.com/office/drawing/2014/main" id="{2F1566EC-9E3E-7D7C-83D4-FB639651940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0B92126-FC89-4C98-9D6C-6BA2EAB696B4}" type="slidenum">
              <a:rPr lang="el-GR" altLang="el-GR"/>
              <a:pPr eaLnBrk="1" hangingPunct="1"/>
              <a:t>43</a:t>
            </a:fld>
            <a:endParaRPr lang="el-GR" altLang="el-GR"/>
          </a:p>
        </p:txBody>
      </p:sp>
      <p:sp>
        <p:nvSpPr>
          <p:cNvPr id="25603" name="Rectangle 2">
            <a:extLst>
              <a:ext uri="{FF2B5EF4-FFF2-40B4-BE49-F238E27FC236}">
                <a16:creationId xmlns:a16="http://schemas.microsoft.com/office/drawing/2014/main" id="{81553B40-B2A6-846A-1533-D754054827FC}"/>
              </a:ext>
            </a:extLst>
          </p:cNvPr>
          <p:cNvSpPr>
            <a:spLocks noGrp="1" noChangeArrowheads="1"/>
          </p:cNvSpPr>
          <p:nvPr>
            <p:ph type="title"/>
          </p:nvPr>
        </p:nvSpPr>
        <p:spPr>
          <a:xfrm>
            <a:off x="1015014" y="513764"/>
            <a:ext cx="9921520" cy="1143000"/>
          </a:xfrm>
        </p:spPr>
        <p:txBody>
          <a:bodyPr>
            <a:normAutofit fontScale="90000"/>
          </a:bodyPr>
          <a:lstStyle/>
          <a:p>
            <a:pPr eaLnBrk="1" hangingPunct="1"/>
            <a:r>
              <a:rPr lang="en-US" altLang="el-GR" sz="4000" dirty="0"/>
              <a:t>H </a:t>
            </a:r>
            <a:r>
              <a:rPr lang="el-GR" altLang="el-GR" sz="4000" dirty="0"/>
              <a:t>ανάδειξη των ρόλων: Ανάλογα με την φάση ανάπτυξης της ομάδας</a:t>
            </a:r>
            <a:br>
              <a:rPr lang="el-GR" altLang="el-GR" sz="3200" b="1" dirty="0"/>
            </a:br>
            <a:endParaRPr lang="el-GR" altLang="el-GR" sz="3200" b="1" dirty="0"/>
          </a:p>
        </p:txBody>
      </p:sp>
      <p:sp>
        <p:nvSpPr>
          <p:cNvPr id="25604" name="Rectangle 3">
            <a:extLst>
              <a:ext uri="{FF2B5EF4-FFF2-40B4-BE49-F238E27FC236}">
                <a16:creationId xmlns:a16="http://schemas.microsoft.com/office/drawing/2014/main" id="{19D3F1C8-473D-C904-839D-5A3FACE6EE84}"/>
              </a:ext>
            </a:extLst>
          </p:cNvPr>
          <p:cNvSpPr>
            <a:spLocks noGrp="1" noChangeArrowheads="1"/>
          </p:cNvSpPr>
          <p:nvPr>
            <p:ph type="body" idx="1"/>
          </p:nvPr>
        </p:nvSpPr>
        <p:spPr>
          <a:xfrm>
            <a:off x="1015014" y="1736664"/>
            <a:ext cx="10425344" cy="4527674"/>
          </a:xfrm>
        </p:spPr>
        <p:txBody>
          <a:bodyPr/>
          <a:lstStyle/>
          <a:p>
            <a:pPr eaLnBrk="1" hangingPunct="1"/>
            <a:r>
              <a:rPr lang="el-GR" altLang="el-GR" sz="2400" dirty="0"/>
              <a:t>Ο </a:t>
            </a:r>
            <a:r>
              <a:rPr lang="el-GR" altLang="el-GR" sz="2400" b="1" dirty="0"/>
              <a:t>ηγέτης του έργου</a:t>
            </a:r>
            <a:r>
              <a:rPr lang="el-GR" altLang="el-GR" sz="2400" dirty="0"/>
              <a:t> εμφανίζεται νωρίτερα</a:t>
            </a:r>
            <a:r>
              <a:rPr lang="en-US" altLang="el-GR" sz="2400" dirty="0"/>
              <a:t>.</a:t>
            </a:r>
          </a:p>
          <a:p>
            <a:pPr eaLnBrk="1" hangingPunct="1"/>
            <a:r>
              <a:rPr lang="en-US" altLang="el-GR" sz="2400" dirty="0"/>
              <a:t>O </a:t>
            </a:r>
            <a:r>
              <a:rPr lang="el-GR" altLang="el-GR" sz="2400" b="1" dirty="0"/>
              <a:t>συγκινησιακός ηγέτης </a:t>
            </a:r>
            <a:r>
              <a:rPr lang="el-GR" altLang="el-GR" sz="2400" dirty="0"/>
              <a:t>προβάλλεται μέσα από τις συμπεριφορές των μελών, όταν η  ομάδα διαπραγματεύεται το επίπεδο της οικειότητας.</a:t>
            </a:r>
          </a:p>
          <a:p>
            <a:pPr eaLnBrk="1" hangingPunct="1"/>
            <a:r>
              <a:rPr lang="el-GR" altLang="el-GR" sz="2400" dirty="0">
                <a:highlight>
                  <a:srgbClr val="FFFF00"/>
                </a:highlight>
              </a:rPr>
              <a:t>Ο </a:t>
            </a:r>
            <a:r>
              <a:rPr lang="el-GR" altLang="el-GR" sz="2400" b="1" dirty="0">
                <a:highlight>
                  <a:srgbClr val="FFFF00"/>
                </a:highlight>
              </a:rPr>
              <a:t>αποδιοπομπαίος τράγος</a:t>
            </a:r>
            <a:r>
              <a:rPr lang="el-GR" altLang="el-GR" sz="2400" dirty="0">
                <a:highlight>
                  <a:srgbClr val="FFFF00"/>
                </a:highlight>
              </a:rPr>
              <a:t> φέρνει στο προσκήνιο την ανάγκη να εξεταστεί η σύγκλιση αναγκών και να αποσαφηνιστούν οι όροι ύπαρξης στην ομάδα.</a:t>
            </a:r>
          </a:p>
          <a:p>
            <a:pPr eaLnBrk="1" hangingPunct="1"/>
            <a:r>
              <a:rPr lang="el-GR" altLang="el-GR" sz="2400" b="1" dirty="0"/>
              <a:t>Ο αμφισβητίας</a:t>
            </a:r>
            <a:r>
              <a:rPr lang="el-GR" altLang="el-GR" sz="2400" dirty="0"/>
              <a:t> εμφανίζεται στη φάση της επαναδιαπραγμάτευσης του συμβολαίου και της σχέσης με το πρόσωπο κύρους και της δέσμευσης.</a:t>
            </a:r>
          </a:p>
          <a:p>
            <a:pPr eaLnBrk="1" hangingPunct="1"/>
            <a:endParaRPr lang="el-GR" altLang="el-GR" sz="2400" dirty="0"/>
          </a:p>
          <a:p>
            <a:pPr eaLnBrk="1" hangingPunct="1"/>
            <a:endParaRPr lang="el-GR" altLang="el-GR" dirty="0"/>
          </a:p>
          <a:p>
            <a:pPr eaLnBrk="1" hangingPunct="1"/>
            <a:endParaRPr lang="el-GR" alt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5 - Θέση αριθμού διαφάνειας">
            <a:extLst>
              <a:ext uri="{FF2B5EF4-FFF2-40B4-BE49-F238E27FC236}">
                <a16:creationId xmlns:a16="http://schemas.microsoft.com/office/drawing/2014/main" id="{9E2186D5-92BF-D08B-D846-E6FCE1CDB76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144565E-DCC4-4F1D-855C-295735EEE7B5}" type="slidenum">
              <a:rPr lang="el-GR" altLang="el-GR"/>
              <a:pPr eaLnBrk="1" hangingPunct="1"/>
              <a:t>44</a:t>
            </a:fld>
            <a:endParaRPr lang="el-GR" altLang="el-GR"/>
          </a:p>
        </p:txBody>
      </p:sp>
      <p:sp>
        <p:nvSpPr>
          <p:cNvPr id="27651" name="Rectangle 2">
            <a:extLst>
              <a:ext uri="{FF2B5EF4-FFF2-40B4-BE49-F238E27FC236}">
                <a16:creationId xmlns:a16="http://schemas.microsoft.com/office/drawing/2014/main" id="{B351E209-8574-061C-FEFE-F68A1195798B}"/>
              </a:ext>
            </a:extLst>
          </p:cNvPr>
          <p:cNvSpPr>
            <a:spLocks noGrp="1" noChangeArrowheads="1"/>
          </p:cNvSpPr>
          <p:nvPr>
            <p:ph type="title"/>
          </p:nvPr>
        </p:nvSpPr>
        <p:spPr>
          <a:xfrm>
            <a:off x="757561" y="296696"/>
            <a:ext cx="9144000" cy="1143000"/>
          </a:xfrm>
        </p:spPr>
        <p:txBody>
          <a:bodyPr/>
          <a:lstStyle/>
          <a:p>
            <a:pPr eaLnBrk="1" hangingPunct="1"/>
            <a:r>
              <a:rPr lang="el-GR" altLang="el-GR" sz="4000" dirty="0">
                <a:solidFill>
                  <a:schemeClr val="tx1"/>
                </a:solidFill>
              </a:rPr>
              <a:t>«Κέρδος» από την οπτική των  ρόλων</a:t>
            </a:r>
          </a:p>
        </p:txBody>
      </p:sp>
      <p:sp>
        <p:nvSpPr>
          <p:cNvPr id="27652" name="Rectangle 3">
            <a:extLst>
              <a:ext uri="{FF2B5EF4-FFF2-40B4-BE49-F238E27FC236}">
                <a16:creationId xmlns:a16="http://schemas.microsoft.com/office/drawing/2014/main" id="{AD505757-B223-39CE-EB3B-B6B26A27BA1E}"/>
              </a:ext>
            </a:extLst>
          </p:cNvPr>
          <p:cNvSpPr>
            <a:spLocks noGrp="1" noChangeArrowheads="1"/>
          </p:cNvSpPr>
          <p:nvPr>
            <p:ph type="body" idx="1"/>
          </p:nvPr>
        </p:nvSpPr>
        <p:spPr>
          <a:xfrm>
            <a:off x="725009" y="1375469"/>
            <a:ext cx="10709430" cy="4614335"/>
          </a:xfrm>
        </p:spPr>
        <p:txBody>
          <a:bodyPr>
            <a:normAutofit/>
          </a:bodyPr>
          <a:lstStyle/>
          <a:p>
            <a:pPr eaLnBrk="1" hangingPunct="1"/>
            <a:r>
              <a:rPr lang="el-GR" altLang="el-GR" sz="2400" b="1" dirty="0"/>
              <a:t>Δεν παγιώνονται</a:t>
            </a:r>
            <a:r>
              <a:rPr lang="el-GR" altLang="el-GR" sz="2400" dirty="0"/>
              <a:t> κάποια μέλη στον ρόλο του αμφισβητία και κάποια άλλα στον ρόλο του «καλού μαθητή», κ.λπ. </a:t>
            </a:r>
          </a:p>
          <a:p>
            <a:pPr lvl="1">
              <a:buFont typeface="Wingdings" panose="05000000000000000000" pitchFamily="2" charset="2"/>
              <a:buChar char="ü"/>
            </a:pPr>
            <a:r>
              <a:rPr lang="el-GR" altLang="el-GR" sz="2200" b="1" dirty="0"/>
              <a:t>«Απελευθερώνονται»</a:t>
            </a:r>
            <a:r>
              <a:rPr lang="el-GR" altLang="el-GR" sz="2200" dirty="0"/>
              <a:t> από αυτό το φορτίο και μπορούν να είναι στην ομάδα περισσότερο «ο εαυτός τους». Αναπτύσσουν και άλλες πλευρές τους-φωνές-ρόλους!</a:t>
            </a:r>
          </a:p>
          <a:p>
            <a:pPr eaLnBrk="1" hangingPunct="1"/>
            <a:r>
              <a:rPr lang="el-GR" altLang="el-GR" sz="2400" dirty="0"/>
              <a:t>Αποτελεί </a:t>
            </a:r>
            <a:r>
              <a:rPr lang="el-GR" altLang="el-GR" sz="2400" b="1" dirty="0"/>
              <a:t>κλειδί στην διαχείριση δύσκολων συμπεριφορών</a:t>
            </a:r>
            <a:r>
              <a:rPr lang="el-GR" altLang="el-GR" sz="2400" dirty="0"/>
              <a:t> και στη δημιουργία καλού συγκινησιακού κλίματος στη λειτουργία μιας ομάδας.</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CF40E1-AB8D-9830-251C-DD40366596E5}"/>
              </a:ext>
            </a:extLst>
          </p:cNvPr>
          <p:cNvSpPr>
            <a:spLocks noGrp="1"/>
          </p:cNvSpPr>
          <p:nvPr>
            <p:ph type="title"/>
          </p:nvPr>
        </p:nvSpPr>
        <p:spPr>
          <a:xfrm>
            <a:off x="1066800" y="642594"/>
            <a:ext cx="10058400" cy="857732"/>
          </a:xfrm>
        </p:spPr>
        <p:txBody>
          <a:bodyPr>
            <a:normAutofit/>
          </a:bodyPr>
          <a:lstStyle/>
          <a:p>
            <a:r>
              <a:rPr lang="el-GR" sz="4000" dirty="0"/>
              <a:t>Υποομάδες – εχθρικότητα προς τον συντονιστή   </a:t>
            </a:r>
          </a:p>
        </p:txBody>
      </p:sp>
      <p:sp>
        <p:nvSpPr>
          <p:cNvPr id="3" name="Θέση περιεχομένου 2">
            <a:extLst>
              <a:ext uri="{FF2B5EF4-FFF2-40B4-BE49-F238E27FC236}">
                <a16:creationId xmlns:a16="http://schemas.microsoft.com/office/drawing/2014/main" id="{63FD3674-A247-9053-61EE-72890A92C89C}"/>
              </a:ext>
            </a:extLst>
          </p:cNvPr>
          <p:cNvSpPr>
            <a:spLocks noGrp="1"/>
          </p:cNvSpPr>
          <p:nvPr>
            <p:ph idx="1"/>
          </p:nvPr>
        </p:nvSpPr>
        <p:spPr>
          <a:xfrm>
            <a:off x="951390" y="1605969"/>
            <a:ext cx="10058400" cy="4608565"/>
          </a:xfrm>
        </p:spPr>
        <p:txBody>
          <a:bodyPr>
            <a:normAutofit fontScale="92500" lnSpcReduction="20000"/>
          </a:bodyPr>
          <a:lstStyle/>
          <a:p>
            <a:r>
              <a:rPr lang="el-GR" sz="2400" b="1" dirty="0"/>
              <a:t>Δυσλειτουργικές.</a:t>
            </a:r>
            <a:r>
              <a:rPr lang="el-GR" sz="2400" dirty="0"/>
              <a:t> Διασπαστικές </a:t>
            </a:r>
            <a:r>
              <a:rPr lang="el-GR" sz="2400" dirty="0" err="1"/>
              <a:t>ενδοομαδικές</a:t>
            </a:r>
            <a:r>
              <a:rPr lang="el-GR" sz="2400" dirty="0"/>
              <a:t> και </a:t>
            </a:r>
            <a:r>
              <a:rPr lang="el-GR" sz="2400" dirty="0" err="1"/>
              <a:t>εξωομαδικές</a:t>
            </a:r>
            <a:r>
              <a:rPr lang="el-GR" sz="2400" dirty="0"/>
              <a:t> φατρίες – «Κρυφές σχέσεις»*</a:t>
            </a:r>
          </a:p>
          <a:p>
            <a:pPr marL="731520" lvl="1" indent="-457200">
              <a:buFont typeface="+mj-lt"/>
              <a:buAutoNum type="arabicPeriod"/>
            </a:pPr>
            <a:r>
              <a:rPr lang="el-GR" sz="2400" dirty="0"/>
              <a:t>Αυταρχικός συντονιστής - Ματαίωση από τον θεραπευτή</a:t>
            </a:r>
          </a:p>
          <a:p>
            <a:pPr marL="731520" lvl="1" indent="-457200">
              <a:buFont typeface="+mj-lt"/>
              <a:buAutoNum type="arabicPeriod"/>
            </a:pPr>
            <a:r>
              <a:rPr lang="el-GR" sz="2400" dirty="0"/>
              <a:t>Έλλειψη συνοχής στην ομάδα</a:t>
            </a:r>
          </a:p>
          <a:p>
            <a:pPr lvl="1"/>
            <a:endParaRPr lang="el-GR" sz="2400" dirty="0"/>
          </a:p>
          <a:p>
            <a:pPr marL="548640" lvl="2" indent="0">
              <a:buNone/>
            </a:pPr>
            <a:r>
              <a:rPr lang="el-GR" sz="2200" i="1" dirty="0"/>
              <a:t>«Δεν υπάρχει δεσμός που να συνδέει ομάδα/φυλή/εθνικότητα/κοινωνική τάξη/θρησκευτική πίστη, κ.λπ., που να μην απειλείται από την τεράστια σπουδαιότητα που αποκτούν ο ένας για τον άλλον δύο ερωτευμένοι άνθρωποι»,</a:t>
            </a:r>
            <a:r>
              <a:rPr lang="el-GR" sz="2200" dirty="0"/>
              <a:t> </a:t>
            </a:r>
          </a:p>
          <a:p>
            <a:pPr marL="0" indent="0" algn="r">
              <a:buNone/>
            </a:pPr>
            <a:r>
              <a:rPr lang="en-US" sz="2600" dirty="0"/>
              <a:t>Freud </a:t>
            </a:r>
            <a:r>
              <a:rPr lang="el-GR" sz="2600" dirty="0"/>
              <a:t>(στο </a:t>
            </a:r>
            <a:r>
              <a:rPr lang="en-US" sz="2600" dirty="0"/>
              <a:t>Yalom, 2005, </a:t>
            </a:r>
            <a:r>
              <a:rPr lang="el-GR" sz="2600" dirty="0"/>
              <a:t>σελ. 471)</a:t>
            </a:r>
          </a:p>
          <a:p>
            <a:pPr marL="0" indent="0">
              <a:buNone/>
            </a:pPr>
            <a:endParaRPr lang="el-GR" sz="2400" b="1" dirty="0"/>
          </a:p>
          <a:p>
            <a:r>
              <a:rPr lang="el-GR" sz="2400" b="1" dirty="0"/>
              <a:t>Μη δυσλειτουργικές. </a:t>
            </a:r>
            <a:r>
              <a:rPr lang="el-GR" sz="2400" dirty="0"/>
              <a:t> Το ίδιο! Έρχονται στην ομάδα και υφίστανται  θεραπευτική διεργασία!</a:t>
            </a:r>
          </a:p>
          <a:p>
            <a:pPr lvl="1">
              <a:buFont typeface="Wingdings" panose="05000000000000000000" pitchFamily="2" charset="2"/>
              <a:buChar char="ü"/>
            </a:pPr>
            <a:r>
              <a:rPr lang="el-GR" sz="2200" dirty="0"/>
              <a:t>Κάθε επαφή μπορεί να αποδειχθεί ωφέλιμη αρκεί να μην εγκαταλείπονται οι στόχοι της ομάδας!</a:t>
            </a:r>
          </a:p>
          <a:p>
            <a:pPr lvl="1">
              <a:buFont typeface="Wingdings" panose="05000000000000000000" pitchFamily="2" charset="2"/>
              <a:buChar char="ü"/>
            </a:pPr>
            <a:r>
              <a:rPr lang="el-GR" sz="2200" dirty="0">
                <a:highlight>
                  <a:srgbClr val="FFFF00"/>
                </a:highlight>
              </a:rPr>
              <a:t>ΔΕΝ ΤΟ ΕΝΘΑΡΡΎΝΟΥΜΕ!</a:t>
            </a:r>
          </a:p>
        </p:txBody>
      </p:sp>
      <p:sp>
        <p:nvSpPr>
          <p:cNvPr id="4" name="Θέση αριθμού διαφάνειας 3">
            <a:extLst>
              <a:ext uri="{FF2B5EF4-FFF2-40B4-BE49-F238E27FC236}">
                <a16:creationId xmlns:a16="http://schemas.microsoft.com/office/drawing/2014/main" id="{3575D8A8-43A6-E423-ECA7-CEA272D5EA30}"/>
              </a:ext>
            </a:extLst>
          </p:cNvPr>
          <p:cNvSpPr>
            <a:spLocks noGrp="1"/>
          </p:cNvSpPr>
          <p:nvPr>
            <p:ph type="sldNum" sz="quarter" idx="12"/>
          </p:nvPr>
        </p:nvSpPr>
        <p:spPr/>
        <p:txBody>
          <a:bodyPr/>
          <a:lstStyle/>
          <a:p>
            <a:fld id="{29A67EF4-6AD0-4895-A677-9D84EEBBB660}" type="slidenum">
              <a:rPr lang="el-GR" smtClean="0"/>
              <a:t>45</a:t>
            </a:fld>
            <a:endParaRPr lang="el-GR"/>
          </a:p>
        </p:txBody>
      </p:sp>
    </p:spTree>
    <p:extLst>
      <p:ext uri="{BB962C8B-B14F-4D97-AF65-F5344CB8AC3E}">
        <p14:creationId xmlns:p14="http://schemas.microsoft.com/office/powerpoint/2010/main" val="7780238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157390-EBB3-32B2-0B02-9E7D420A5879}"/>
              </a:ext>
            </a:extLst>
          </p:cNvPr>
          <p:cNvSpPr txBox="1">
            <a:spLocks noGrp="1"/>
          </p:cNvSpPr>
          <p:nvPr>
            <p:ph type="title"/>
          </p:nvPr>
        </p:nvSpPr>
        <p:spPr>
          <a:xfrm>
            <a:off x="1066803" y="642594"/>
            <a:ext cx="10058400" cy="617037"/>
          </a:xfrm>
        </p:spPr>
        <p:txBody>
          <a:bodyPr>
            <a:normAutofit fontScale="90000"/>
          </a:bodyPr>
          <a:lstStyle/>
          <a:p>
            <a:pPr lvl="0"/>
            <a:r>
              <a:rPr lang="el-GR" sz="3200" dirty="0"/>
              <a:t>Υποομάδες - </a:t>
            </a:r>
            <a:r>
              <a:rPr lang="en-US" sz="2900" dirty="0">
                <a:solidFill>
                  <a:srgbClr val="000000"/>
                </a:solidFill>
                <a:cs typeface="Times New Roman" pitchFamily="18"/>
              </a:rPr>
              <a:t>Functional Subgrouping</a:t>
            </a:r>
            <a:r>
              <a:rPr lang="el-GR" sz="2900" dirty="0">
                <a:solidFill>
                  <a:srgbClr val="000000"/>
                </a:solidFill>
                <a:cs typeface="Times New Roman" pitchFamily="18"/>
              </a:rPr>
              <a:t>, </a:t>
            </a:r>
            <a:r>
              <a:rPr lang="en-US" sz="2900" dirty="0">
                <a:solidFill>
                  <a:srgbClr val="000000"/>
                </a:solidFill>
                <a:cs typeface="Times New Roman" pitchFamily="18"/>
              </a:rPr>
              <a:t>Agazarian, 2008</a:t>
            </a:r>
            <a:br>
              <a:rPr lang="el-GR" sz="1400" dirty="0">
                <a:latin typeface="Calibri" pitchFamily="34"/>
                <a:cs typeface="Times New Roman" pitchFamily="18"/>
              </a:rPr>
            </a:br>
            <a:endParaRPr lang="el-GR" sz="3900" dirty="0"/>
          </a:p>
        </p:txBody>
      </p:sp>
      <p:sp>
        <p:nvSpPr>
          <p:cNvPr id="3" name="Θέση περιεχομένου 2">
            <a:extLst>
              <a:ext uri="{FF2B5EF4-FFF2-40B4-BE49-F238E27FC236}">
                <a16:creationId xmlns:a16="http://schemas.microsoft.com/office/drawing/2014/main" id="{C635BD1D-A969-409B-1B30-AEA78F12E283}"/>
              </a:ext>
            </a:extLst>
          </p:cNvPr>
          <p:cNvSpPr txBox="1">
            <a:spLocks noGrp="1"/>
          </p:cNvSpPr>
          <p:nvPr>
            <p:ph idx="1"/>
          </p:nvPr>
        </p:nvSpPr>
        <p:spPr>
          <a:xfrm>
            <a:off x="656948" y="1259631"/>
            <a:ext cx="10209320" cy="5458410"/>
          </a:xfrm>
        </p:spPr>
        <p:txBody>
          <a:bodyPr/>
          <a:lstStyle/>
          <a:p>
            <a:pPr algn="just">
              <a:lnSpc>
                <a:spcPct val="87000"/>
              </a:lnSpc>
              <a:spcBef>
                <a:spcPts val="0"/>
              </a:spcBef>
            </a:pPr>
            <a:r>
              <a:rPr lang="en-US" sz="2200" dirty="0">
                <a:cs typeface="Times New Roman" pitchFamily="18"/>
              </a:rPr>
              <a:t>T</a:t>
            </a:r>
            <a:r>
              <a:rPr lang="el-GR" sz="2200" dirty="0" err="1">
                <a:cs typeface="Times New Roman" pitchFamily="18"/>
              </a:rPr>
              <a:t>εχνική</a:t>
            </a:r>
            <a:r>
              <a:rPr lang="el-GR" sz="2200" dirty="0">
                <a:cs typeface="Times New Roman" pitchFamily="18"/>
              </a:rPr>
              <a:t> </a:t>
            </a:r>
            <a:r>
              <a:rPr lang="el-GR" sz="2200" b="1" dirty="0">
                <a:cs typeface="Times New Roman" pitchFamily="18"/>
              </a:rPr>
              <a:t>«</a:t>
            </a:r>
            <a:r>
              <a:rPr lang="en-GB" sz="2200" b="1" dirty="0">
                <a:cs typeface="Times New Roman" pitchFamily="18"/>
              </a:rPr>
              <a:t>functional subgroups</a:t>
            </a:r>
            <a:r>
              <a:rPr lang="el-GR" sz="2200" b="1" dirty="0">
                <a:cs typeface="Times New Roman" pitchFamily="18"/>
              </a:rPr>
              <a:t>».</a:t>
            </a:r>
            <a:r>
              <a:rPr lang="el-GR" sz="2200" dirty="0">
                <a:cs typeface="Times New Roman" pitchFamily="18"/>
              </a:rPr>
              <a:t> Οι υποομάδες συστήνονται με κριτήριο τις δύο αντίθετες πλευρές («μαύρο-άσπρο») κάθε θέματος που αναφύεται στην </a:t>
            </a:r>
            <a:r>
              <a:rPr lang="el-GR" sz="2200" b="1" dirty="0">
                <a:cs typeface="Times New Roman" pitchFamily="18"/>
              </a:rPr>
              <a:t>«ομάδα ως όλον»</a:t>
            </a:r>
            <a:r>
              <a:rPr lang="el-GR" sz="2200" dirty="0">
                <a:cs typeface="Times New Roman" pitchFamily="18"/>
              </a:rPr>
              <a:t>  (</a:t>
            </a:r>
            <a:r>
              <a:rPr lang="en-GB" sz="2200" dirty="0">
                <a:cs typeface="Times New Roman" pitchFamily="18"/>
              </a:rPr>
              <a:t>the group</a:t>
            </a:r>
            <a:r>
              <a:rPr lang="el-GR" sz="2200" dirty="0">
                <a:cs typeface="Times New Roman" pitchFamily="18"/>
              </a:rPr>
              <a:t>-</a:t>
            </a:r>
            <a:r>
              <a:rPr lang="en-GB" sz="2200" dirty="0">
                <a:cs typeface="Times New Roman" pitchFamily="18"/>
              </a:rPr>
              <a:t>as</a:t>
            </a:r>
            <a:r>
              <a:rPr lang="el-GR" sz="2200" dirty="0">
                <a:cs typeface="Times New Roman" pitchFamily="18"/>
              </a:rPr>
              <a:t>-</a:t>
            </a:r>
            <a:r>
              <a:rPr lang="en-GB" sz="2200" dirty="0">
                <a:cs typeface="Times New Roman" pitchFamily="18"/>
              </a:rPr>
              <a:t>a</a:t>
            </a:r>
            <a:r>
              <a:rPr lang="el-GR" sz="2200" dirty="0">
                <a:cs typeface="Times New Roman" pitchFamily="18"/>
              </a:rPr>
              <a:t>-</a:t>
            </a:r>
            <a:r>
              <a:rPr lang="en-GB" sz="2200" dirty="0">
                <a:cs typeface="Times New Roman" pitchFamily="18"/>
              </a:rPr>
              <a:t>whole</a:t>
            </a:r>
            <a:r>
              <a:rPr lang="el-GR" sz="2200" dirty="0">
                <a:cs typeface="Times New Roman" pitchFamily="18"/>
              </a:rPr>
              <a:t>), πράγμα που επιτρέπει στα </a:t>
            </a:r>
            <a:r>
              <a:rPr lang="el-GR" sz="2200" b="1" dirty="0">
                <a:cs typeface="Times New Roman" pitchFamily="18"/>
              </a:rPr>
              <a:t>άτομα </a:t>
            </a:r>
            <a:r>
              <a:rPr lang="el-GR" sz="2200" dirty="0">
                <a:cs typeface="Times New Roman" pitchFamily="18"/>
              </a:rPr>
              <a:t>να διαλέξουν ποια πλευρά της σύγκρουσης έχει θεραπευτική αξία για τη δουλειά τους.  </a:t>
            </a:r>
          </a:p>
          <a:p>
            <a:pPr marL="617220" lvl="1" indent="-342900" algn="just">
              <a:lnSpc>
                <a:spcPct val="87000"/>
              </a:lnSpc>
              <a:spcBef>
                <a:spcPts val="0"/>
              </a:spcBef>
              <a:buFont typeface="Courier New" pitchFamily="49"/>
              <a:buChar char="o"/>
            </a:pPr>
            <a:r>
              <a:rPr lang="el-GR" sz="2000" dirty="0">
                <a:cs typeface="Times New Roman" pitchFamily="18"/>
              </a:rPr>
              <a:t>Οι “Α” σε μια ομάδα θέλουν να κάνουν τους “Β” “Α” και το αντίστροφο. Και, αν δεν κατορθωθεί αυτό, αρχίζουν οι συγκρούσεις, οι απορρίψεις και οι φυγές. </a:t>
            </a:r>
          </a:p>
          <a:p>
            <a:pPr marL="617220" lvl="1" indent="-342900" algn="just">
              <a:lnSpc>
                <a:spcPct val="87000"/>
              </a:lnSpc>
              <a:spcBef>
                <a:spcPts val="0"/>
              </a:spcBef>
              <a:buFont typeface="Courier New" pitchFamily="49"/>
              <a:buChar char="o"/>
            </a:pPr>
            <a:r>
              <a:rPr lang="el-GR" sz="2000" dirty="0">
                <a:cs typeface="Times New Roman" pitchFamily="18"/>
              </a:rPr>
              <a:t>Η λύση είναι οι “Β” να μιλούν μόνο στους “Β” και οι “Α” μόνο στους “Α”. </a:t>
            </a:r>
          </a:p>
          <a:p>
            <a:pPr marL="342900" lvl="0" indent="-342900" algn="just">
              <a:lnSpc>
                <a:spcPct val="87000"/>
              </a:lnSpc>
              <a:spcBef>
                <a:spcPts val="0"/>
              </a:spcBef>
              <a:buFont typeface="Courier New" pitchFamily="49"/>
              <a:buChar char="o"/>
            </a:pPr>
            <a:endParaRPr lang="en-US" sz="2200" dirty="0">
              <a:cs typeface="Times New Roman" pitchFamily="18"/>
            </a:endParaRPr>
          </a:p>
          <a:p>
            <a:pPr marL="342900" lvl="0" indent="-342900" algn="just">
              <a:lnSpc>
                <a:spcPct val="87000"/>
              </a:lnSpc>
              <a:spcBef>
                <a:spcPts val="0"/>
              </a:spcBef>
              <a:buFont typeface="Courier New" pitchFamily="49"/>
              <a:buChar char="o"/>
            </a:pPr>
            <a:r>
              <a:rPr lang="el-GR" sz="2200" dirty="0">
                <a:cs typeface="Times New Roman" pitchFamily="18"/>
              </a:rPr>
              <a:t>Μέσα σε αυτήν την «εσωτερική συνομιλία» υποομάδων, οι “Α” ανακαλύπτουν πολύ γρήγορα ότι είναι “Α1”, “Α2”, “Α3”, κ.τ.λ. και πολλές φορές ότι δεν είναι καν “Α”, ίσως είναι και “</a:t>
            </a:r>
            <a:r>
              <a:rPr lang="en-US" sz="2200" dirty="0">
                <a:cs typeface="Times New Roman" pitchFamily="18"/>
              </a:rPr>
              <a:t>B</a:t>
            </a:r>
            <a:r>
              <a:rPr lang="el-GR" sz="2200" dirty="0">
                <a:cs typeface="Times New Roman" pitchFamily="18"/>
              </a:rPr>
              <a:t>” και οι “Β” το ίδιο, κ.τ.λ. Και τότε κάποιοι “Β” βρίσκουν κοινά με κάποιους “Α” και τότε αρχίζει πραγματικά κάποια σύγκλιση και αρχίζεις και φτιάχνεις σύστημα με </a:t>
            </a:r>
            <a:r>
              <a:rPr lang="el-GR" sz="2200" b="1" dirty="0">
                <a:cs typeface="Times New Roman" pitchFamily="18"/>
              </a:rPr>
              <a:t>περισσότερη πολυπλοκότητα</a:t>
            </a:r>
            <a:r>
              <a:rPr lang="el-GR" sz="2200" dirty="0">
                <a:cs typeface="Times New Roman" pitchFamily="18"/>
              </a:rPr>
              <a:t> και </a:t>
            </a:r>
            <a:r>
              <a:rPr lang="el-GR" sz="2200" b="1" dirty="0">
                <a:cs typeface="Times New Roman" pitchFamily="18"/>
              </a:rPr>
              <a:t>μεγαλύτερη πηγή</a:t>
            </a:r>
            <a:r>
              <a:rPr lang="el-GR" sz="2200" dirty="0">
                <a:cs typeface="Times New Roman" pitchFamily="18"/>
              </a:rPr>
              <a:t> λύσεων.</a:t>
            </a:r>
          </a:p>
          <a:p>
            <a:pPr marL="0" lvl="0" algn="just">
              <a:lnSpc>
                <a:spcPct val="87000"/>
              </a:lnSpc>
              <a:spcBef>
                <a:spcPts val="0"/>
              </a:spcBef>
            </a:pPr>
            <a:endParaRPr lang="el-GR" sz="2200" dirty="0">
              <a:cs typeface="Times New Roman" pitchFamily="18"/>
            </a:endParaRPr>
          </a:p>
          <a:p>
            <a:pPr marL="0" lvl="0" algn="just">
              <a:lnSpc>
                <a:spcPct val="87000"/>
              </a:lnSpc>
              <a:spcBef>
                <a:spcPts val="0"/>
              </a:spcBef>
            </a:pPr>
            <a:r>
              <a:rPr lang="el-GR" sz="2200" dirty="0">
                <a:cs typeface="Times New Roman" pitchFamily="18"/>
              </a:rPr>
              <a:t>Το </a:t>
            </a:r>
            <a:r>
              <a:rPr lang="en-US" sz="2200" b="1" dirty="0">
                <a:cs typeface="Times New Roman" pitchFamily="18"/>
              </a:rPr>
              <a:t>functional subgrouping</a:t>
            </a:r>
            <a:r>
              <a:rPr lang="el-GR" sz="2200" dirty="0">
                <a:cs typeface="Times New Roman" pitchFamily="18"/>
              </a:rPr>
              <a:t>  αυξάνει το </a:t>
            </a:r>
            <a:r>
              <a:rPr lang="en-US" sz="2200" dirty="0">
                <a:cs typeface="Times New Roman" pitchFamily="18"/>
              </a:rPr>
              <a:t>social engagement state </a:t>
            </a:r>
            <a:r>
              <a:rPr lang="el-GR" sz="2200" dirty="0">
                <a:cs typeface="Times New Roman" pitchFamily="18"/>
              </a:rPr>
              <a:t>του μέλους μιας ομάδας.</a:t>
            </a:r>
          </a:p>
          <a:p>
            <a:pPr lvl="0">
              <a:lnSpc>
                <a:spcPct val="80000"/>
              </a:lnSpc>
            </a:pPr>
            <a:endParaRPr lang="el-GR" sz="1700" dirty="0"/>
          </a:p>
        </p:txBody>
      </p:sp>
      <p:sp>
        <p:nvSpPr>
          <p:cNvPr id="4" name="Θέση αριθμού διαφάνειας 3">
            <a:extLst>
              <a:ext uri="{FF2B5EF4-FFF2-40B4-BE49-F238E27FC236}">
                <a16:creationId xmlns:a16="http://schemas.microsoft.com/office/drawing/2014/main" id="{03FD34B3-10FF-C1C5-3B8C-506883747D6A}"/>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C34B271-2800-4508-9357-F59392F893C8}" type="slidenum">
              <a:rPr/>
              <a:t>46</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AE0F33-E4D5-30C3-0FF5-097CB2366895}"/>
              </a:ext>
            </a:extLst>
          </p:cNvPr>
          <p:cNvSpPr>
            <a:spLocks noGrp="1"/>
          </p:cNvSpPr>
          <p:nvPr>
            <p:ph type="title"/>
          </p:nvPr>
        </p:nvSpPr>
        <p:spPr/>
        <p:txBody>
          <a:bodyPr/>
          <a:lstStyle/>
          <a:p>
            <a:r>
              <a:rPr lang="en-US" dirty="0"/>
              <a:t>Functional subgrouping</a:t>
            </a:r>
            <a:endParaRPr lang="el-GR" dirty="0"/>
          </a:p>
        </p:txBody>
      </p:sp>
      <p:sp>
        <p:nvSpPr>
          <p:cNvPr id="3" name="Θέση περιεχομένου 2">
            <a:extLst>
              <a:ext uri="{FF2B5EF4-FFF2-40B4-BE49-F238E27FC236}">
                <a16:creationId xmlns:a16="http://schemas.microsoft.com/office/drawing/2014/main" id="{0994BC40-1587-69F1-471C-7098182012BF}"/>
              </a:ext>
            </a:extLst>
          </p:cNvPr>
          <p:cNvSpPr>
            <a:spLocks noGrp="1"/>
          </p:cNvSpPr>
          <p:nvPr>
            <p:ph idx="1"/>
          </p:nvPr>
        </p:nvSpPr>
        <p:spPr/>
        <p:txBody>
          <a:bodyPr/>
          <a:lstStyle/>
          <a:p>
            <a:r>
              <a:rPr lang="it-IT" dirty="0"/>
              <a:t>https://youtu.be/3A_ZsQgmbAM</a:t>
            </a:r>
            <a:endParaRPr lang="el-GR" dirty="0"/>
          </a:p>
        </p:txBody>
      </p:sp>
      <p:sp>
        <p:nvSpPr>
          <p:cNvPr id="4" name="Θέση αριθμού διαφάνειας 3">
            <a:extLst>
              <a:ext uri="{FF2B5EF4-FFF2-40B4-BE49-F238E27FC236}">
                <a16:creationId xmlns:a16="http://schemas.microsoft.com/office/drawing/2014/main" id="{B8A55873-EE67-6E8E-FA29-37F0465B6024}"/>
              </a:ext>
            </a:extLst>
          </p:cNvPr>
          <p:cNvSpPr>
            <a:spLocks noGrp="1"/>
          </p:cNvSpPr>
          <p:nvPr>
            <p:ph type="sldNum" sz="quarter" idx="12"/>
          </p:nvPr>
        </p:nvSpPr>
        <p:spPr/>
        <p:txBody>
          <a:bodyPr/>
          <a:lstStyle/>
          <a:p>
            <a:fld id="{29A67EF4-6AD0-4895-A677-9D84EEBBB660}" type="slidenum">
              <a:rPr lang="el-GR" smtClean="0"/>
              <a:t>47</a:t>
            </a:fld>
            <a:endParaRPr lang="el-GR"/>
          </a:p>
        </p:txBody>
      </p:sp>
    </p:spTree>
    <p:extLst>
      <p:ext uri="{BB962C8B-B14F-4D97-AF65-F5344CB8AC3E}">
        <p14:creationId xmlns:p14="http://schemas.microsoft.com/office/powerpoint/2010/main" val="40849778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61E7D-0C1E-213E-B3DB-25D732DFAC1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75CB182-A415-2B43-5A53-39466D6D19C6}"/>
              </a:ext>
            </a:extLst>
          </p:cNvPr>
          <p:cNvSpPr>
            <a:spLocks noGrp="1"/>
          </p:cNvSpPr>
          <p:nvPr>
            <p:ph type="title"/>
          </p:nvPr>
        </p:nvSpPr>
        <p:spPr/>
        <p:txBody>
          <a:bodyPr/>
          <a:lstStyle/>
          <a:p>
            <a:r>
              <a:rPr lang="el-GR" dirty="0"/>
              <a:t>Άσκηση Ι</a:t>
            </a:r>
            <a:r>
              <a:rPr lang="en-US" dirty="0"/>
              <a:t>I</a:t>
            </a:r>
            <a:r>
              <a:rPr lang="el-GR" dirty="0"/>
              <a:t>Ι  - 20΄</a:t>
            </a:r>
          </a:p>
        </p:txBody>
      </p:sp>
      <p:sp>
        <p:nvSpPr>
          <p:cNvPr id="3" name="Θέση περιεχομένου 2">
            <a:extLst>
              <a:ext uri="{FF2B5EF4-FFF2-40B4-BE49-F238E27FC236}">
                <a16:creationId xmlns:a16="http://schemas.microsoft.com/office/drawing/2014/main" id="{0DA9D15E-1EFF-25E7-DDEA-D9055EB5281E}"/>
              </a:ext>
            </a:extLst>
          </p:cNvPr>
          <p:cNvSpPr>
            <a:spLocks noGrp="1"/>
          </p:cNvSpPr>
          <p:nvPr>
            <p:ph idx="1"/>
          </p:nvPr>
        </p:nvSpPr>
        <p:spPr/>
        <p:txBody>
          <a:bodyPr>
            <a:normAutofit/>
          </a:bodyPr>
          <a:lstStyle/>
          <a:p>
            <a:r>
              <a:rPr lang="el-GR" sz="2400" dirty="0"/>
              <a:t>Σε μικρές ομάδες των …… ατόμων</a:t>
            </a:r>
          </a:p>
          <a:p>
            <a:r>
              <a:rPr lang="el-GR" sz="2400" dirty="0"/>
              <a:t>Συζητήστε</a:t>
            </a:r>
            <a:r>
              <a:rPr lang="en-US" sz="2400" dirty="0"/>
              <a:t> </a:t>
            </a:r>
            <a:r>
              <a:rPr lang="el-GR" sz="2400" dirty="0"/>
              <a:t>με βάση ό,τι ακούσατε έως τώρα:  Σκέψεις και συναισθήματα.</a:t>
            </a:r>
          </a:p>
          <a:p>
            <a:endParaRPr lang="el-GR" sz="2400" dirty="0"/>
          </a:p>
          <a:p>
            <a:r>
              <a:rPr lang="el-GR" sz="2400" dirty="0"/>
              <a:t>Επιστροφή στην Ολομέλεια: 1 εκπρόσωπος, βασικό συμπέρασμα  </a:t>
            </a:r>
          </a:p>
        </p:txBody>
      </p:sp>
      <p:sp>
        <p:nvSpPr>
          <p:cNvPr id="4" name="Θέση αριθμού διαφάνειας 3">
            <a:extLst>
              <a:ext uri="{FF2B5EF4-FFF2-40B4-BE49-F238E27FC236}">
                <a16:creationId xmlns:a16="http://schemas.microsoft.com/office/drawing/2014/main" id="{609571A7-0849-66AA-9255-AF83916EC09D}"/>
              </a:ext>
            </a:extLst>
          </p:cNvPr>
          <p:cNvSpPr>
            <a:spLocks noGrp="1"/>
          </p:cNvSpPr>
          <p:nvPr>
            <p:ph type="sldNum" sz="quarter" idx="12"/>
          </p:nvPr>
        </p:nvSpPr>
        <p:spPr/>
        <p:txBody>
          <a:bodyPr/>
          <a:lstStyle/>
          <a:p>
            <a:fld id="{29A67EF4-6AD0-4895-A677-9D84EEBBB660}" type="slidenum">
              <a:rPr lang="el-GR" smtClean="0"/>
              <a:t>48</a:t>
            </a:fld>
            <a:endParaRPr lang="el-GR"/>
          </a:p>
        </p:txBody>
      </p:sp>
    </p:spTree>
    <p:extLst>
      <p:ext uri="{BB962C8B-B14F-4D97-AF65-F5344CB8AC3E}">
        <p14:creationId xmlns:p14="http://schemas.microsoft.com/office/powerpoint/2010/main" val="35505227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1F5CAF-B1F4-A665-63CE-69D01F7F3CBC}"/>
              </a:ext>
            </a:extLst>
          </p:cNvPr>
          <p:cNvSpPr>
            <a:spLocks noGrp="1"/>
          </p:cNvSpPr>
          <p:nvPr>
            <p:ph type="title"/>
          </p:nvPr>
        </p:nvSpPr>
        <p:spPr>
          <a:xfrm>
            <a:off x="1021655" y="482796"/>
            <a:ext cx="10058400" cy="768956"/>
          </a:xfrm>
        </p:spPr>
        <p:txBody>
          <a:bodyPr>
            <a:normAutofit/>
          </a:bodyPr>
          <a:lstStyle/>
          <a:p>
            <a:r>
              <a:rPr lang="el-GR" sz="4000" dirty="0"/>
              <a:t>Στάδια εξέλιξης της ομάδας, </a:t>
            </a:r>
            <a:r>
              <a:rPr lang="en-US" sz="4000" dirty="0"/>
              <a:t>Yalom, </a:t>
            </a:r>
            <a:r>
              <a:rPr lang="el-GR" sz="4000" dirty="0"/>
              <a:t>κεφ.11</a:t>
            </a:r>
          </a:p>
        </p:txBody>
      </p:sp>
      <p:sp>
        <p:nvSpPr>
          <p:cNvPr id="3" name="Θέση περιεχομένου 2">
            <a:extLst>
              <a:ext uri="{FF2B5EF4-FFF2-40B4-BE49-F238E27FC236}">
                <a16:creationId xmlns:a16="http://schemas.microsoft.com/office/drawing/2014/main" id="{347F92EF-0999-2B5C-454B-C2BC67272991}"/>
              </a:ext>
            </a:extLst>
          </p:cNvPr>
          <p:cNvSpPr>
            <a:spLocks noGrp="1"/>
          </p:cNvSpPr>
          <p:nvPr>
            <p:ph idx="1"/>
          </p:nvPr>
        </p:nvSpPr>
        <p:spPr>
          <a:xfrm>
            <a:off x="880369" y="1251752"/>
            <a:ext cx="10058400" cy="5059017"/>
          </a:xfrm>
        </p:spPr>
        <p:txBody>
          <a:bodyPr>
            <a:normAutofit lnSpcReduction="10000"/>
          </a:bodyPr>
          <a:lstStyle/>
          <a:p>
            <a:r>
              <a:rPr lang="el-GR" sz="2400" b="1" dirty="0"/>
              <a:t>Αρχικό στάδιο</a:t>
            </a:r>
            <a:r>
              <a:rPr lang="el-GR" sz="2400" dirty="0"/>
              <a:t>: Προσανατολισμός, διστακτική συμμετοχή, αναζήτηση νοήματος, εξάρτηση</a:t>
            </a:r>
            <a:r>
              <a:rPr lang="en-US" sz="2400" dirty="0"/>
              <a:t> (</a:t>
            </a:r>
            <a:r>
              <a:rPr lang="en-US" sz="2400" b="1" dirty="0"/>
              <a:t>f</a:t>
            </a:r>
            <a:r>
              <a:rPr lang="el-GR" sz="2400" b="1" dirty="0"/>
              <a:t>ο</a:t>
            </a:r>
            <a:r>
              <a:rPr lang="en-US" sz="2400" b="1" dirty="0" err="1"/>
              <a:t>rming</a:t>
            </a:r>
            <a:r>
              <a:rPr lang="en-US" sz="2400" b="1" dirty="0"/>
              <a:t>)</a:t>
            </a:r>
            <a:r>
              <a:rPr lang="el-GR" sz="2400" b="1" dirty="0"/>
              <a:t>, </a:t>
            </a:r>
            <a:r>
              <a:rPr lang="el-GR" sz="2400" dirty="0"/>
              <a:t>δίνονται συμβουλές, κ.λπ.</a:t>
            </a:r>
          </a:p>
          <a:p>
            <a:pPr lvl="1">
              <a:buFont typeface="Wingdings" panose="05000000000000000000" pitchFamily="2" charset="2"/>
              <a:buChar char="ü"/>
            </a:pPr>
            <a:r>
              <a:rPr lang="el-GR" sz="2400" b="1" dirty="0">
                <a:solidFill>
                  <a:srgbClr val="FF0000"/>
                </a:solidFill>
              </a:rPr>
              <a:t>Μέσα ή έξω?</a:t>
            </a:r>
          </a:p>
          <a:p>
            <a:r>
              <a:rPr lang="el-GR" sz="2400" b="1" dirty="0"/>
              <a:t>Δεύτερο στάδιο</a:t>
            </a:r>
            <a:r>
              <a:rPr lang="el-GR" sz="2400" dirty="0"/>
              <a:t>: Σύγκρουση κυριαρχία, </a:t>
            </a:r>
            <a:r>
              <a:rPr lang="el-GR" sz="2400" dirty="0" err="1"/>
              <a:t>εξέργεση</a:t>
            </a:r>
            <a:r>
              <a:rPr lang="el-GR" sz="2400" dirty="0"/>
              <a:t> (</a:t>
            </a:r>
            <a:r>
              <a:rPr lang="en-US" sz="2400" b="1" dirty="0"/>
              <a:t>storming</a:t>
            </a:r>
            <a:r>
              <a:rPr lang="en-US" sz="2400" dirty="0"/>
              <a:t>)- </a:t>
            </a:r>
            <a:r>
              <a:rPr lang="el-GR" sz="2400" dirty="0"/>
              <a:t>μεταξύ μελών ή μεταξύ μέλους/μελών και θεραπευτή*. Τα μέλη νιώθουν ελεύθερα να ασκούν κριτική, αναδεικνύεται μια ιεραρχία ελέγχου/μια κοινωνική ιεραρχία – «πρέπει», «οφείλεις», κ.λπ. – *</a:t>
            </a:r>
            <a:r>
              <a:rPr lang="el-GR" sz="2400" b="1" dirty="0"/>
              <a:t>επίθεση στο ρόλο του θ. και όχι επίθεση στο πρόσωπο </a:t>
            </a:r>
          </a:p>
          <a:p>
            <a:pPr lvl="1">
              <a:buFont typeface="Wingdings" panose="05000000000000000000" pitchFamily="2" charset="2"/>
              <a:buChar char="ü"/>
            </a:pPr>
            <a:r>
              <a:rPr lang="el-GR" sz="2400" b="1" dirty="0">
                <a:solidFill>
                  <a:srgbClr val="FF0000"/>
                </a:solidFill>
              </a:rPr>
              <a:t>«από πάνω ή από κάτω»?</a:t>
            </a:r>
            <a:endParaRPr lang="en-US" sz="2400" b="1" dirty="0">
              <a:solidFill>
                <a:srgbClr val="FF0000"/>
              </a:solidFill>
            </a:endParaRPr>
          </a:p>
          <a:p>
            <a:r>
              <a:rPr lang="el-GR" sz="2400" b="1" dirty="0"/>
              <a:t>Τρίτο στάδιο: Ανάπτυξη συνεκτικότητας (</a:t>
            </a:r>
            <a:r>
              <a:rPr lang="en-US" sz="2400" b="1" dirty="0"/>
              <a:t>pairing)</a:t>
            </a:r>
            <a:endParaRPr lang="el-GR" sz="2400" b="1" dirty="0"/>
          </a:p>
          <a:p>
            <a:pPr lvl="1">
              <a:buFont typeface="Wingdings" panose="05000000000000000000" pitchFamily="2" charset="2"/>
              <a:buChar char="ü"/>
            </a:pPr>
            <a:r>
              <a:rPr lang="el-GR" sz="2400" b="1" dirty="0">
                <a:solidFill>
                  <a:srgbClr val="FF0000"/>
                </a:solidFill>
              </a:rPr>
              <a:t>Κοντά ή μακριά?</a:t>
            </a:r>
            <a:endParaRPr lang="en-US" sz="2400" b="1" dirty="0">
              <a:solidFill>
                <a:srgbClr val="FF0000"/>
              </a:solidFill>
            </a:endParaRPr>
          </a:p>
          <a:p>
            <a:pPr lvl="1">
              <a:buFont typeface="Wingdings" panose="05000000000000000000" pitchFamily="2" charset="2"/>
              <a:buChar char="ü"/>
            </a:pPr>
            <a:r>
              <a:rPr lang="el-GR" sz="2000" b="1" dirty="0">
                <a:solidFill>
                  <a:srgbClr val="FF0000"/>
                </a:solidFill>
              </a:rPr>
              <a:t>ΝΑΙ χωρίς θυμό και ΌΧΙ χωρίς ενοχή!</a:t>
            </a:r>
            <a:endParaRPr lang="en-US" sz="2000" b="1" dirty="0">
              <a:solidFill>
                <a:srgbClr val="FF0000"/>
              </a:solidFill>
            </a:endParaRPr>
          </a:p>
          <a:p>
            <a:pPr marL="0" indent="0">
              <a:buNone/>
            </a:pPr>
            <a:r>
              <a:rPr lang="el-GR" sz="2200" b="1" dirty="0">
                <a:solidFill>
                  <a:srgbClr val="002060"/>
                </a:solidFill>
              </a:rPr>
              <a:t>Τα όρια μεταξύ φάσεων όχι σαφώς διακριτά. Άλλοτε γραμμική ανάπτυξη, άλλοτε κυκλική με επαναληπτικό χαρακτήρα. </a:t>
            </a:r>
          </a:p>
          <a:p>
            <a:endParaRPr lang="el-GR" dirty="0"/>
          </a:p>
        </p:txBody>
      </p:sp>
      <p:sp>
        <p:nvSpPr>
          <p:cNvPr id="4" name="Θέση αριθμού διαφάνειας 3">
            <a:extLst>
              <a:ext uri="{FF2B5EF4-FFF2-40B4-BE49-F238E27FC236}">
                <a16:creationId xmlns:a16="http://schemas.microsoft.com/office/drawing/2014/main" id="{9BB6945F-C636-1DA3-973B-0EEACF8DEC7F}"/>
              </a:ext>
            </a:extLst>
          </p:cNvPr>
          <p:cNvSpPr>
            <a:spLocks noGrp="1"/>
          </p:cNvSpPr>
          <p:nvPr>
            <p:ph type="sldNum" sz="quarter" idx="12"/>
          </p:nvPr>
        </p:nvSpPr>
        <p:spPr/>
        <p:txBody>
          <a:bodyPr/>
          <a:lstStyle/>
          <a:p>
            <a:fld id="{29A67EF4-6AD0-4895-A677-9D84EEBBB660}" type="slidenum">
              <a:rPr lang="el-GR" smtClean="0"/>
              <a:t>49</a:t>
            </a:fld>
            <a:endParaRPr lang="el-GR"/>
          </a:p>
        </p:txBody>
      </p:sp>
    </p:spTree>
    <p:extLst>
      <p:ext uri="{BB962C8B-B14F-4D97-AF65-F5344CB8AC3E}">
        <p14:creationId xmlns:p14="http://schemas.microsoft.com/office/powerpoint/2010/main" val="509882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7" name="Rectangle 7176">
            <a:extLst>
              <a:ext uri="{FF2B5EF4-FFF2-40B4-BE49-F238E27FC236}">
                <a16:creationId xmlns:a16="http://schemas.microsoft.com/office/drawing/2014/main" id="{CF29F844-713A-4FCF-AAE0-F600375E7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7179" name="Rectangle 7178">
            <a:extLst>
              <a:ext uri="{FF2B5EF4-FFF2-40B4-BE49-F238E27FC236}">
                <a16:creationId xmlns:a16="http://schemas.microsoft.com/office/drawing/2014/main" id="{C75EC574-A302-4180-8E31-8B5448B8A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7181" name="Rectangle 7180">
            <a:extLst>
              <a:ext uri="{FF2B5EF4-FFF2-40B4-BE49-F238E27FC236}">
                <a16:creationId xmlns:a16="http://schemas.microsoft.com/office/drawing/2014/main" id="{282E2A95-1A08-4118-83C6-B1CA5648E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7183" name="Rectangle 7182">
            <a:extLst>
              <a:ext uri="{FF2B5EF4-FFF2-40B4-BE49-F238E27FC236}">
                <a16:creationId xmlns:a16="http://schemas.microsoft.com/office/drawing/2014/main" id="{2FFEFC7E-85EE-4AC9-A351-FBEB13A1D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7185" name="Rectangle 7184">
            <a:extLst>
              <a:ext uri="{FF2B5EF4-FFF2-40B4-BE49-F238E27FC236}">
                <a16:creationId xmlns:a16="http://schemas.microsoft.com/office/drawing/2014/main" id="{68DC0EC7-60EA-4BD3-BC04-D547DE1B2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0122" y="413053"/>
            <a:ext cx="8212114" cy="6064596"/>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pic>
        <p:nvPicPr>
          <p:cNvPr id="7172" name="Picture 4" descr="Οµαδική Ψυχοθεραπεία και ∆ιαπροσωπική Νευροβιολογία">
            <a:extLst>
              <a:ext uri="{FF2B5EF4-FFF2-40B4-BE49-F238E27FC236}">
                <a16:creationId xmlns:a16="http://schemas.microsoft.com/office/drawing/2014/main" id="{7CD44A1B-F387-B2E0-9CA7-94805C86604F}"/>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bwMode="auto">
          <a:xfrm>
            <a:off x="1962833" y="882398"/>
            <a:ext cx="5121612" cy="5121612"/>
          </a:xfrm>
          <a:prstGeom prst="rect">
            <a:avLst/>
          </a:prstGeom>
          <a:noFill/>
          <a:extLst>
            <a:ext uri="{909E8E84-426E-40DD-AFC4-6F175D3DCCD1}">
              <a14:hiddenFill xmlns:a14="http://schemas.microsoft.com/office/drawing/2010/main">
                <a:solidFill>
                  <a:srgbClr val="FFFFFF"/>
                </a:solidFill>
              </a14:hiddenFill>
            </a:ext>
          </a:extLst>
        </p:spPr>
      </p:pic>
      <p:sp>
        <p:nvSpPr>
          <p:cNvPr id="4" name="Θέση αριθμού διαφάνειας 3">
            <a:extLst>
              <a:ext uri="{FF2B5EF4-FFF2-40B4-BE49-F238E27FC236}">
                <a16:creationId xmlns:a16="http://schemas.microsoft.com/office/drawing/2014/main" id="{801BDB33-88A5-6E4E-C981-97E5A4F205FF}"/>
              </a:ext>
            </a:extLst>
          </p:cNvPr>
          <p:cNvSpPr>
            <a:spLocks noGrp="1"/>
          </p:cNvSpPr>
          <p:nvPr>
            <p:ph type="sldNum" sz="quarter" idx="12"/>
          </p:nvPr>
        </p:nvSpPr>
        <p:spPr>
          <a:xfrm>
            <a:off x="10304780" y="6156304"/>
            <a:ext cx="1463040" cy="274320"/>
          </a:xfrm>
        </p:spPr>
        <p:txBody>
          <a:bodyPr vert="horz" lIns="91440" tIns="45720" rIns="91440" bIns="45720" rtlCol="0" anchor="b">
            <a:normAutofit/>
          </a:bodyPr>
          <a:lstStyle/>
          <a:p>
            <a:pPr defTabSz="914400">
              <a:spcAft>
                <a:spcPts val="600"/>
              </a:spcAft>
            </a:pPr>
            <a:fld id="{29A67EF4-6AD0-4895-A677-9D84EEBBB660}" type="slidenum">
              <a:rPr lang="en-US" smtClean="0"/>
              <a:pPr defTabSz="914400">
                <a:spcAft>
                  <a:spcPts val="600"/>
                </a:spcAft>
              </a:pPr>
              <a:t>5</a:t>
            </a:fld>
            <a:endParaRPr lang="en-US"/>
          </a:p>
        </p:txBody>
      </p:sp>
      <p:sp>
        <p:nvSpPr>
          <p:cNvPr id="7187" name="Rectangle 7186">
            <a:extLst>
              <a:ext uri="{FF2B5EF4-FFF2-40B4-BE49-F238E27FC236}">
                <a16:creationId xmlns:a16="http://schemas.microsoft.com/office/drawing/2014/main" id="{CB2511BB-FC4C-45F3-94EB-661D6806C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56699"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68145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3E2FB9-ADF6-4DAF-8DB6-0BA5F201FB54}"/>
              </a:ext>
            </a:extLst>
          </p:cNvPr>
          <p:cNvSpPr txBox="1">
            <a:spLocks noGrp="1"/>
          </p:cNvSpPr>
          <p:nvPr>
            <p:ph type="title"/>
          </p:nvPr>
        </p:nvSpPr>
        <p:spPr>
          <a:xfrm>
            <a:off x="558798" y="276221"/>
            <a:ext cx="10515600" cy="727076"/>
          </a:xfrm>
        </p:spPr>
        <p:txBody>
          <a:bodyPr>
            <a:normAutofit/>
          </a:bodyPr>
          <a:lstStyle/>
          <a:p>
            <a:pPr lvl="0"/>
            <a:r>
              <a:rPr lang="el-GR" sz="3200" b="1" dirty="0"/>
              <a:t>Ομάδα: </a:t>
            </a:r>
            <a:r>
              <a:rPr lang="en-US" sz="3200" b="1" dirty="0"/>
              <a:t>Fight, Flight, Pairing</a:t>
            </a:r>
            <a:r>
              <a:rPr lang="el-GR" sz="3200" b="1" dirty="0"/>
              <a:t> </a:t>
            </a:r>
          </a:p>
        </p:txBody>
      </p:sp>
      <p:sp>
        <p:nvSpPr>
          <p:cNvPr id="3" name="Θέση περιεχομένου 2">
            <a:extLst>
              <a:ext uri="{FF2B5EF4-FFF2-40B4-BE49-F238E27FC236}">
                <a16:creationId xmlns:a16="http://schemas.microsoft.com/office/drawing/2014/main" id="{D3ECEAC8-F1A4-4155-99D8-B9981B49E05B}"/>
              </a:ext>
            </a:extLst>
          </p:cNvPr>
          <p:cNvSpPr txBox="1">
            <a:spLocks noGrp="1"/>
          </p:cNvSpPr>
          <p:nvPr>
            <p:ph idx="1"/>
          </p:nvPr>
        </p:nvSpPr>
        <p:spPr>
          <a:xfrm>
            <a:off x="558798" y="1070771"/>
            <a:ext cx="11067145" cy="5787228"/>
          </a:xfrm>
        </p:spPr>
        <p:txBody>
          <a:bodyPr>
            <a:normAutofit lnSpcReduction="10000"/>
          </a:bodyPr>
          <a:lstStyle/>
          <a:p>
            <a:pPr lvl="0" algn="just">
              <a:spcBef>
                <a:spcPts val="0"/>
              </a:spcBef>
            </a:pPr>
            <a:r>
              <a:rPr lang="el-GR" sz="2400" b="1" dirty="0"/>
              <a:t>Προηγείται μία περίοδος κατά την οποία τα μέλη φοβούνται την οικειότητα</a:t>
            </a:r>
            <a:r>
              <a:rPr lang="el-GR" sz="2400" dirty="0"/>
              <a:t>, την αποκάλυψη και την εξερεύνηση του εαυτού τους. Ο θεραπευτής  </a:t>
            </a:r>
            <a:r>
              <a:rPr lang="el-GR" sz="2400" b="1" dirty="0"/>
              <a:t>εξιδανικεύεται</a:t>
            </a:r>
            <a:r>
              <a:rPr lang="el-GR" sz="2400" dirty="0"/>
              <a:t> και γίνεται ένα ιδεώδες με το οποίο κάθε μέλος ταυτίζεται κι επιθυμεί να έχει μία ιδιαίτερη, μυστική σχέση, </a:t>
            </a:r>
          </a:p>
          <a:p>
            <a:pPr lvl="0" algn="just">
              <a:spcBef>
                <a:spcPts val="0"/>
              </a:spcBef>
            </a:pPr>
            <a:r>
              <a:rPr lang="el-GR" sz="2400" dirty="0"/>
              <a:t>Μετά, αρχίζουν να αναπτύσσονται </a:t>
            </a:r>
            <a:r>
              <a:rPr lang="el-GR" sz="2400" b="1" dirty="0"/>
              <a:t>αλληλεπιδράσεις.</a:t>
            </a:r>
          </a:p>
          <a:p>
            <a:pPr lvl="0" algn="just">
              <a:spcBef>
                <a:spcPts val="0"/>
              </a:spcBef>
            </a:pPr>
            <a:r>
              <a:rPr lang="el-GR" sz="2400" dirty="0"/>
              <a:t>Χτίζονται </a:t>
            </a:r>
            <a:r>
              <a:rPr lang="el-GR" sz="2400" b="1" dirty="0"/>
              <a:t>σχέσεις.</a:t>
            </a:r>
          </a:p>
          <a:p>
            <a:pPr lvl="0" algn="just">
              <a:spcBef>
                <a:spcPts val="0"/>
              </a:spcBef>
            </a:pPr>
            <a:r>
              <a:rPr lang="el-GR" sz="2400" dirty="0"/>
              <a:t>Αρχίζει να εγκαθίσταται αυτό που ο </a:t>
            </a:r>
            <a:r>
              <a:rPr lang="el-GR" sz="2400" b="1" dirty="0" err="1"/>
              <a:t>Erikson</a:t>
            </a:r>
            <a:r>
              <a:rPr lang="el-GR" sz="2400" dirty="0"/>
              <a:t> ονομάζει </a:t>
            </a:r>
            <a:r>
              <a:rPr lang="el-GR" sz="2400" b="1" dirty="0"/>
              <a:t>βασική εμπιστοσύνη  </a:t>
            </a:r>
          </a:p>
          <a:p>
            <a:pPr marL="0" lvl="0" indent="0" algn="just">
              <a:spcBef>
                <a:spcPts val="0"/>
              </a:spcBef>
              <a:buNone/>
            </a:pPr>
            <a:endParaRPr lang="el-GR" sz="2400" dirty="0"/>
          </a:p>
          <a:p>
            <a:pPr lvl="0" algn="just">
              <a:spcBef>
                <a:spcPts val="0"/>
              </a:spcBef>
            </a:pPr>
            <a:r>
              <a:rPr lang="el-GR" sz="2400" dirty="0"/>
              <a:t>Απαιτείται </a:t>
            </a:r>
            <a:r>
              <a:rPr lang="el-GR" sz="2400" b="1" dirty="0"/>
              <a:t>χρόνος</a:t>
            </a:r>
            <a:r>
              <a:rPr lang="el-GR" sz="2400" b="1" dirty="0">
                <a:solidFill>
                  <a:srgbClr val="FFFF00"/>
                </a:solidFill>
              </a:rPr>
              <a:t>…………………………………..</a:t>
            </a:r>
          </a:p>
          <a:p>
            <a:pPr lvl="1" algn="just">
              <a:spcBef>
                <a:spcPts val="0"/>
              </a:spcBef>
            </a:pPr>
            <a:endParaRPr lang="el-GR" sz="2400" dirty="0"/>
          </a:p>
          <a:p>
            <a:pPr lvl="0" algn="just">
              <a:spcBef>
                <a:spcPts val="0"/>
              </a:spcBef>
              <a:buFont typeface="Wingdings" panose="05000000000000000000" pitchFamily="2" charset="2"/>
              <a:buChar char="ü"/>
            </a:pPr>
            <a:r>
              <a:rPr lang="el-GR" sz="2400" dirty="0"/>
              <a:t>Η στάση/τεχνική/επιστημοσύνη/σοφία του </a:t>
            </a:r>
            <a:r>
              <a:rPr lang="el-GR" sz="2400" b="1" dirty="0"/>
              <a:t>θεραπευτή: Σταδιακά ενθαρρύνει την επικοινωνία μεταξύ των μελών της ομάδας</a:t>
            </a:r>
            <a:r>
              <a:rPr lang="el-GR" sz="2400" dirty="0"/>
              <a:t>, ούτως ώστε να αναπτυχθεί μία </a:t>
            </a:r>
            <a:r>
              <a:rPr lang="el-GR" sz="2400" b="1" dirty="0"/>
              <a:t>συζήτηση,</a:t>
            </a:r>
            <a:r>
              <a:rPr lang="el-GR" sz="2400" dirty="0"/>
              <a:t> που ο </a:t>
            </a:r>
            <a:r>
              <a:rPr lang="el-GR" sz="2400" b="1" dirty="0" err="1"/>
              <a:t>Foulkes</a:t>
            </a:r>
            <a:r>
              <a:rPr lang="el-GR" sz="2400" dirty="0"/>
              <a:t> χαρακτηρίζει ως </a:t>
            </a:r>
            <a:r>
              <a:rPr lang="el-GR" sz="2400" b="1" dirty="0"/>
              <a:t>«ελευθέρως ρέουσα»,</a:t>
            </a:r>
            <a:r>
              <a:rPr lang="el-GR" sz="2400" dirty="0"/>
              <a:t> με απώτερο στόχο </a:t>
            </a:r>
            <a:r>
              <a:rPr lang="el-GR" sz="2400" b="1" dirty="0"/>
              <a:t>την κατανόηση της σε ένα βαθύτερο-ασυνείδητο επίπεδο</a:t>
            </a:r>
            <a:r>
              <a:rPr lang="el-GR" sz="2400" dirty="0"/>
              <a:t> και </a:t>
            </a:r>
            <a:r>
              <a:rPr lang="el-GR" sz="2400" b="1" dirty="0"/>
              <a:t>την απόδοση νοήματος σε αυτήν</a:t>
            </a:r>
            <a:r>
              <a:rPr lang="el-GR" sz="2400" dirty="0"/>
              <a:t> (</a:t>
            </a:r>
            <a:r>
              <a:rPr lang="el-GR" sz="2400" dirty="0" err="1"/>
              <a:t>Pines</a:t>
            </a:r>
            <a:r>
              <a:rPr lang="el-GR" sz="2400" dirty="0"/>
              <a:t>, 2015).  </a:t>
            </a:r>
          </a:p>
          <a:p>
            <a:pPr lvl="1" algn="just">
              <a:spcBef>
                <a:spcPts val="0"/>
              </a:spcBef>
              <a:buFont typeface="Wingdings" panose="05000000000000000000" pitchFamily="2" charset="2"/>
              <a:buChar char="ü"/>
            </a:pPr>
            <a:r>
              <a:rPr lang="el-GR" sz="2200" b="1" dirty="0"/>
              <a:t>Ελευθέρως ρέουσα συζήτηση: </a:t>
            </a:r>
            <a:r>
              <a:rPr lang="el-GR" sz="2200" dirty="0"/>
              <a:t>Στην πράξη είναι μία ελεύθερη, από τη συνήθη κοινωνική λογοκρισία, συζήτηση σχετικά με τις σκέψεις και τα συναισθήματα των μελών μιας ομάδας.</a:t>
            </a:r>
          </a:p>
        </p:txBody>
      </p:sp>
      <p:sp>
        <p:nvSpPr>
          <p:cNvPr id="4" name="Θέση αριθμού διαφάνειας 3">
            <a:extLst>
              <a:ext uri="{FF2B5EF4-FFF2-40B4-BE49-F238E27FC236}">
                <a16:creationId xmlns:a16="http://schemas.microsoft.com/office/drawing/2014/main" id="{16B7C114-15AC-49DF-AD23-1B21E23BDA8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B842E89-4370-444B-90C7-EFE40ED9EF76}" type="slidenum">
              <a:rPr lang="el-GR" sz="1200" b="0" i="0" u="none" strike="noStrike" kern="1200" cap="none" spc="0" baseline="0">
                <a:solidFill>
                  <a:srgbClr val="898989"/>
                </a:solidFill>
                <a:uFillTx/>
                <a:latin typeface="Calibri"/>
              </a:rPr>
              <a:t>50</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6E22E1D4-3E52-4231-9F05-75146BBD71B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59C9925-DDF5-4C3D-8363-204B11160671}" type="slidenum">
              <a:rPr lang="el-GR" sz="1200" b="0" i="0" u="none" strike="noStrike" kern="1200" cap="none" spc="0" baseline="0">
                <a:solidFill>
                  <a:srgbClr val="898989"/>
                </a:solidFill>
                <a:uFillTx/>
                <a:latin typeface="Calibri"/>
              </a:rPr>
              <a:t>50</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8C0FFF30-3622-4687-8C01-953CD32B8B94}"/>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099D7A6-260B-49AB-B1A1-80EA94B4B99B}" type="slidenum">
              <a:rPr lang="el-GR" sz="1200" b="0" i="0" u="none" strike="noStrike" kern="1200" cap="none" spc="0" baseline="0">
                <a:solidFill>
                  <a:srgbClr val="898989"/>
                </a:solidFill>
                <a:uFillTx/>
                <a:latin typeface="Calibri"/>
              </a:rPr>
              <a:t>50</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AAC58F-0BBB-304F-01C6-F516FB5AA48E}"/>
              </a:ext>
            </a:extLst>
          </p:cNvPr>
          <p:cNvSpPr>
            <a:spLocks noGrp="1"/>
          </p:cNvSpPr>
          <p:nvPr>
            <p:ph type="title"/>
          </p:nvPr>
        </p:nvSpPr>
        <p:spPr>
          <a:xfrm>
            <a:off x="1066800" y="642594"/>
            <a:ext cx="10058400" cy="751200"/>
          </a:xfrm>
        </p:spPr>
        <p:txBody>
          <a:bodyPr>
            <a:normAutofit fontScale="90000"/>
          </a:bodyPr>
          <a:lstStyle/>
          <a:p>
            <a:r>
              <a:rPr lang="el-GR" dirty="0"/>
              <a:t> </a:t>
            </a:r>
            <a:r>
              <a:rPr lang="el-GR" sz="4000" dirty="0"/>
              <a:t>1</a:t>
            </a:r>
            <a:r>
              <a:rPr lang="el-GR" sz="4000" baseline="30000" dirty="0"/>
              <a:t>η</a:t>
            </a:r>
            <a:r>
              <a:rPr lang="el-GR" sz="4000" dirty="0"/>
              <a:t> συνάντηση</a:t>
            </a:r>
          </a:p>
        </p:txBody>
      </p:sp>
      <p:sp>
        <p:nvSpPr>
          <p:cNvPr id="3" name="Θέση περιεχομένου 2">
            <a:extLst>
              <a:ext uri="{FF2B5EF4-FFF2-40B4-BE49-F238E27FC236}">
                <a16:creationId xmlns:a16="http://schemas.microsoft.com/office/drawing/2014/main" id="{AA3C1E61-A14D-2E5B-5002-5445679E8D42}"/>
              </a:ext>
            </a:extLst>
          </p:cNvPr>
          <p:cNvSpPr>
            <a:spLocks noGrp="1"/>
          </p:cNvSpPr>
          <p:nvPr>
            <p:ph idx="1"/>
          </p:nvPr>
        </p:nvSpPr>
        <p:spPr>
          <a:xfrm>
            <a:off x="1021655" y="1437461"/>
            <a:ext cx="10058400" cy="4777074"/>
          </a:xfrm>
        </p:spPr>
        <p:txBody>
          <a:bodyPr/>
          <a:lstStyle/>
          <a:p>
            <a:r>
              <a:rPr lang="el-GR" sz="2400" b="1" dirty="0"/>
              <a:t>Η πρώτη συνεδρία είναι πάντα επιτυχημένη!</a:t>
            </a:r>
          </a:p>
          <a:p>
            <a:r>
              <a:rPr lang="el-GR" sz="2400" dirty="0"/>
              <a:t>Σύντομη εισαγωγή δήλωση για τον σκοπό, τη μέθοδο και τους στόχους, ζητήματα εχεμύθειας, πληρωμές, απουσίες, χρήση ενικού ή πληθυντικού (πολιτισμικό)</a:t>
            </a:r>
          </a:p>
          <a:p>
            <a:r>
              <a:rPr lang="el-GR" sz="2400" dirty="0"/>
              <a:t>κ.λπ.</a:t>
            </a:r>
          </a:p>
          <a:p>
            <a:r>
              <a:rPr lang="el-GR" sz="2400" dirty="0"/>
              <a:t>Πρόταση να αυτοσυστηθούν ή, αν μείνει ο θ. σιωπηλός, κάποιος άλλος το προτείνει.</a:t>
            </a:r>
          </a:p>
          <a:p>
            <a:r>
              <a:rPr lang="el-GR" sz="2400" dirty="0"/>
              <a:t>Ηχηρή σιωπή.</a:t>
            </a:r>
          </a:p>
          <a:p>
            <a:r>
              <a:rPr lang="el-GR" sz="2400" dirty="0"/>
              <a:t>Ξεκινά αυτός/ή που προορίζεται να κυριαρχήσει στα πρώτα στάδια της ομάδας, λέγοντας </a:t>
            </a:r>
            <a:r>
              <a:rPr lang="el-GR" sz="2400" i="1" dirty="0"/>
              <a:t>«μάλλον θα κάνω εγώ την αρχή» </a:t>
            </a:r>
            <a:r>
              <a:rPr lang="el-GR" sz="2400" dirty="0"/>
              <a:t>ή κάτι τέτοιο.</a:t>
            </a:r>
          </a:p>
          <a:p>
            <a:pPr marL="0" indent="0">
              <a:buNone/>
            </a:pPr>
            <a:r>
              <a:rPr lang="el-GR" sz="2400" dirty="0"/>
              <a:t> </a:t>
            </a:r>
          </a:p>
          <a:p>
            <a:endParaRPr lang="el-GR" dirty="0"/>
          </a:p>
        </p:txBody>
      </p:sp>
      <p:sp>
        <p:nvSpPr>
          <p:cNvPr id="4" name="Θέση αριθμού διαφάνειας 3">
            <a:extLst>
              <a:ext uri="{FF2B5EF4-FFF2-40B4-BE49-F238E27FC236}">
                <a16:creationId xmlns:a16="http://schemas.microsoft.com/office/drawing/2014/main" id="{5CDC4547-C25E-4E84-1D13-8F9464CF9165}"/>
              </a:ext>
            </a:extLst>
          </p:cNvPr>
          <p:cNvSpPr>
            <a:spLocks noGrp="1"/>
          </p:cNvSpPr>
          <p:nvPr>
            <p:ph type="sldNum" sz="quarter" idx="12"/>
          </p:nvPr>
        </p:nvSpPr>
        <p:spPr/>
        <p:txBody>
          <a:bodyPr/>
          <a:lstStyle/>
          <a:p>
            <a:fld id="{29A67EF4-6AD0-4895-A677-9D84EEBBB660}" type="slidenum">
              <a:rPr lang="el-GR" smtClean="0"/>
              <a:t>51</a:t>
            </a:fld>
            <a:endParaRPr lang="el-GR"/>
          </a:p>
        </p:txBody>
      </p:sp>
    </p:spTree>
    <p:extLst>
      <p:ext uri="{BB962C8B-B14F-4D97-AF65-F5344CB8AC3E}">
        <p14:creationId xmlns:p14="http://schemas.microsoft.com/office/powerpoint/2010/main" val="8076115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E339C8-F21A-3DAC-D753-9E493E52EEBD}"/>
              </a:ext>
            </a:extLst>
          </p:cNvPr>
          <p:cNvSpPr>
            <a:spLocks noGrp="1"/>
          </p:cNvSpPr>
          <p:nvPr>
            <p:ph type="title"/>
          </p:nvPr>
        </p:nvSpPr>
        <p:spPr>
          <a:xfrm>
            <a:off x="1066800" y="642594"/>
            <a:ext cx="10058400" cy="1088552"/>
          </a:xfrm>
        </p:spPr>
        <p:txBody>
          <a:bodyPr>
            <a:normAutofit/>
          </a:bodyPr>
          <a:lstStyle/>
          <a:p>
            <a:r>
              <a:rPr lang="el-GR" sz="3600" dirty="0"/>
              <a:t>Συμβουλευτική ομάδα- Θεραπευτική Ομάδα</a:t>
            </a:r>
          </a:p>
        </p:txBody>
      </p:sp>
      <p:sp>
        <p:nvSpPr>
          <p:cNvPr id="6" name="Θέση κειμένου 5">
            <a:extLst>
              <a:ext uri="{FF2B5EF4-FFF2-40B4-BE49-F238E27FC236}">
                <a16:creationId xmlns:a16="http://schemas.microsoft.com/office/drawing/2014/main" id="{CC4D7DB1-4C4A-F374-0804-711AF7F9183A}"/>
              </a:ext>
            </a:extLst>
          </p:cNvPr>
          <p:cNvSpPr>
            <a:spLocks noGrp="1"/>
          </p:cNvSpPr>
          <p:nvPr>
            <p:ph type="body" idx="1"/>
          </p:nvPr>
        </p:nvSpPr>
        <p:spPr>
          <a:xfrm>
            <a:off x="1063752" y="1731146"/>
            <a:ext cx="4754880" cy="640080"/>
          </a:xfrm>
        </p:spPr>
        <p:txBody>
          <a:bodyPr>
            <a:normAutofit/>
          </a:bodyPr>
          <a:lstStyle/>
          <a:p>
            <a:r>
              <a:rPr lang="el-GR" sz="2800" b="1" dirty="0"/>
              <a:t>Στόχος</a:t>
            </a:r>
          </a:p>
        </p:txBody>
      </p:sp>
      <p:sp>
        <p:nvSpPr>
          <p:cNvPr id="7" name="Θέση περιεχομένου 6">
            <a:extLst>
              <a:ext uri="{FF2B5EF4-FFF2-40B4-BE49-F238E27FC236}">
                <a16:creationId xmlns:a16="http://schemas.microsoft.com/office/drawing/2014/main" id="{E86BB97B-698B-8351-CA09-2D071DD0849A}"/>
              </a:ext>
            </a:extLst>
          </p:cNvPr>
          <p:cNvSpPr>
            <a:spLocks noGrp="1"/>
          </p:cNvSpPr>
          <p:nvPr>
            <p:ph sz="half" idx="2"/>
          </p:nvPr>
        </p:nvSpPr>
        <p:spPr>
          <a:xfrm>
            <a:off x="1063752" y="2394374"/>
            <a:ext cx="4754880" cy="3200400"/>
          </a:xfrm>
        </p:spPr>
        <p:txBody>
          <a:bodyPr>
            <a:normAutofit/>
          </a:bodyPr>
          <a:lstStyle/>
          <a:p>
            <a:r>
              <a:rPr lang="el-GR" sz="2400" dirty="0"/>
              <a:t>Απόφαση για κάποιο συγκεκριμένο θέμα.</a:t>
            </a:r>
          </a:p>
        </p:txBody>
      </p:sp>
      <p:sp>
        <p:nvSpPr>
          <p:cNvPr id="8" name="Θέση κειμένου 7">
            <a:extLst>
              <a:ext uri="{FF2B5EF4-FFF2-40B4-BE49-F238E27FC236}">
                <a16:creationId xmlns:a16="http://schemas.microsoft.com/office/drawing/2014/main" id="{04A44C8D-B5AD-E124-DB1B-BBB06D3991A3}"/>
              </a:ext>
            </a:extLst>
          </p:cNvPr>
          <p:cNvSpPr>
            <a:spLocks noGrp="1"/>
          </p:cNvSpPr>
          <p:nvPr>
            <p:ph type="body" sz="quarter" idx="3"/>
          </p:nvPr>
        </p:nvSpPr>
        <p:spPr>
          <a:xfrm>
            <a:off x="6370320" y="1754738"/>
            <a:ext cx="4754880" cy="640080"/>
          </a:xfrm>
        </p:spPr>
        <p:txBody>
          <a:bodyPr>
            <a:normAutofit/>
          </a:bodyPr>
          <a:lstStyle/>
          <a:p>
            <a:r>
              <a:rPr lang="el-GR" sz="2800" b="1" dirty="0"/>
              <a:t>Στόχος </a:t>
            </a:r>
          </a:p>
        </p:txBody>
      </p:sp>
      <p:sp>
        <p:nvSpPr>
          <p:cNvPr id="9" name="Θέση περιεχομένου 8">
            <a:extLst>
              <a:ext uri="{FF2B5EF4-FFF2-40B4-BE49-F238E27FC236}">
                <a16:creationId xmlns:a16="http://schemas.microsoft.com/office/drawing/2014/main" id="{327E2633-1F69-ECA6-9977-6EFA2759016A}"/>
              </a:ext>
            </a:extLst>
          </p:cNvPr>
          <p:cNvSpPr>
            <a:spLocks noGrp="1"/>
          </p:cNvSpPr>
          <p:nvPr>
            <p:ph sz="quarter" idx="4"/>
          </p:nvPr>
        </p:nvSpPr>
        <p:spPr>
          <a:xfrm>
            <a:off x="6370320" y="2418410"/>
            <a:ext cx="4754880" cy="3200400"/>
          </a:xfrm>
        </p:spPr>
        <p:txBody>
          <a:bodyPr>
            <a:normAutofit/>
          </a:bodyPr>
          <a:lstStyle/>
          <a:p>
            <a:r>
              <a:rPr lang="el-GR" sz="2400" dirty="0"/>
              <a:t>Με αφορμή ένα συγκεκριμένο θέμα ο άνθρωπος σιγά σιγά ανακαλύπτει πλευρές του ψυχικές που προσδιορίζουν τη συμπεριφορά του, «χρωματίζουν» την οπτική του, το ήθος του, και καθοδηγούν τις επιλογές του.</a:t>
            </a:r>
          </a:p>
        </p:txBody>
      </p:sp>
      <p:sp>
        <p:nvSpPr>
          <p:cNvPr id="5" name="Θέση αριθμού διαφάνειας 4">
            <a:extLst>
              <a:ext uri="{FF2B5EF4-FFF2-40B4-BE49-F238E27FC236}">
                <a16:creationId xmlns:a16="http://schemas.microsoft.com/office/drawing/2014/main" id="{0BD54640-293B-EDB4-D10A-488524945FEC}"/>
              </a:ext>
            </a:extLst>
          </p:cNvPr>
          <p:cNvSpPr>
            <a:spLocks noGrp="1"/>
          </p:cNvSpPr>
          <p:nvPr>
            <p:ph type="sldNum" sz="quarter" idx="12"/>
          </p:nvPr>
        </p:nvSpPr>
        <p:spPr/>
        <p:txBody>
          <a:bodyPr/>
          <a:lstStyle/>
          <a:p>
            <a:fld id="{29A67EF4-6AD0-4895-A677-9D84EEBBB660}" type="slidenum">
              <a:rPr lang="el-GR" smtClean="0"/>
              <a:t>52</a:t>
            </a:fld>
            <a:endParaRPr lang="el-GR"/>
          </a:p>
        </p:txBody>
      </p:sp>
    </p:spTree>
    <p:extLst>
      <p:ext uri="{BB962C8B-B14F-4D97-AF65-F5344CB8AC3E}">
        <p14:creationId xmlns:p14="http://schemas.microsoft.com/office/powerpoint/2010/main" val="25010387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DA4DE7-878C-11BA-D2DA-2CE8ABAAC52F}"/>
              </a:ext>
            </a:extLst>
          </p:cNvPr>
          <p:cNvSpPr>
            <a:spLocks noGrp="1"/>
          </p:cNvSpPr>
          <p:nvPr>
            <p:ph type="title"/>
          </p:nvPr>
        </p:nvSpPr>
        <p:spPr/>
        <p:txBody>
          <a:bodyPr>
            <a:normAutofit/>
          </a:bodyPr>
          <a:lstStyle/>
          <a:p>
            <a:r>
              <a:rPr lang="el-GR" sz="3600" dirty="0"/>
              <a:t>Ειδικός ψυχικής υγείας</a:t>
            </a:r>
          </a:p>
        </p:txBody>
      </p:sp>
      <p:sp>
        <p:nvSpPr>
          <p:cNvPr id="3" name="Θέση κειμένου 2">
            <a:extLst>
              <a:ext uri="{FF2B5EF4-FFF2-40B4-BE49-F238E27FC236}">
                <a16:creationId xmlns:a16="http://schemas.microsoft.com/office/drawing/2014/main" id="{17860C60-8D4A-BE3E-EAD8-8C546972DF02}"/>
              </a:ext>
            </a:extLst>
          </p:cNvPr>
          <p:cNvSpPr>
            <a:spLocks noGrp="1"/>
          </p:cNvSpPr>
          <p:nvPr>
            <p:ph type="body" idx="1"/>
          </p:nvPr>
        </p:nvSpPr>
        <p:spPr>
          <a:xfrm>
            <a:off x="1063753" y="1843514"/>
            <a:ext cx="4754880" cy="640080"/>
          </a:xfrm>
        </p:spPr>
        <p:txBody>
          <a:bodyPr>
            <a:normAutofit/>
          </a:bodyPr>
          <a:lstStyle/>
          <a:p>
            <a:r>
              <a:rPr lang="el-GR" sz="2400" b="1" dirty="0"/>
              <a:t>Σύμβουλος </a:t>
            </a:r>
          </a:p>
        </p:txBody>
      </p:sp>
      <p:sp>
        <p:nvSpPr>
          <p:cNvPr id="4" name="Θέση περιεχομένου 3">
            <a:extLst>
              <a:ext uri="{FF2B5EF4-FFF2-40B4-BE49-F238E27FC236}">
                <a16:creationId xmlns:a16="http://schemas.microsoft.com/office/drawing/2014/main" id="{1D201376-EF16-6CA9-62D3-DA18C67C0CEC}"/>
              </a:ext>
            </a:extLst>
          </p:cNvPr>
          <p:cNvSpPr>
            <a:spLocks noGrp="1"/>
          </p:cNvSpPr>
          <p:nvPr>
            <p:ph sz="half" idx="2"/>
          </p:nvPr>
        </p:nvSpPr>
        <p:spPr>
          <a:xfrm>
            <a:off x="1069848" y="2755897"/>
            <a:ext cx="10055352" cy="3714669"/>
          </a:xfrm>
        </p:spPr>
        <p:txBody>
          <a:bodyPr>
            <a:normAutofit/>
          </a:bodyPr>
          <a:lstStyle/>
          <a:p>
            <a:pPr algn="ctr"/>
            <a:r>
              <a:rPr lang="el-GR" sz="2800" b="1" dirty="0">
                <a:solidFill>
                  <a:srgbClr val="FF0000"/>
                </a:solidFill>
              </a:rPr>
              <a:t>Καλή προσωπικότητα- συγκροτημένη!</a:t>
            </a:r>
          </a:p>
          <a:p>
            <a:pPr algn="ctr"/>
            <a:r>
              <a:rPr lang="el-GR" sz="2800" b="1" dirty="0">
                <a:solidFill>
                  <a:srgbClr val="FF0000"/>
                </a:solidFill>
              </a:rPr>
              <a:t>Θεραπεία!</a:t>
            </a:r>
          </a:p>
          <a:p>
            <a:pPr algn="ctr"/>
            <a:r>
              <a:rPr lang="el-GR" sz="2800" b="1" dirty="0">
                <a:solidFill>
                  <a:srgbClr val="FF0000"/>
                </a:solidFill>
              </a:rPr>
              <a:t>Μια 4-5ετή εκπαίδευση σε μια – όποια – συμβουλευτική/ψυχοθεραπευτική προσέγγιση!</a:t>
            </a:r>
          </a:p>
          <a:p>
            <a:pPr algn="ctr"/>
            <a:r>
              <a:rPr lang="el-GR" sz="2800" b="1" dirty="0">
                <a:solidFill>
                  <a:srgbClr val="FF0000"/>
                </a:solidFill>
              </a:rPr>
              <a:t>Θεραπεία!</a:t>
            </a:r>
          </a:p>
          <a:p>
            <a:pPr algn="ctr"/>
            <a:r>
              <a:rPr lang="el-GR" sz="2800" b="1" dirty="0">
                <a:solidFill>
                  <a:srgbClr val="FF0000"/>
                </a:solidFill>
              </a:rPr>
              <a:t>Συζήτηση με συναδέλφους – ομότιμους!</a:t>
            </a:r>
          </a:p>
          <a:p>
            <a:pPr algn="ctr"/>
            <a:endParaRPr lang="el-GR" dirty="0"/>
          </a:p>
        </p:txBody>
      </p:sp>
      <p:sp>
        <p:nvSpPr>
          <p:cNvPr id="5" name="Θέση κειμένου 4">
            <a:extLst>
              <a:ext uri="{FF2B5EF4-FFF2-40B4-BE49-F238E27FC236}">
                <a16:creationId xmlns:a16="http://schemas.microsoft.com/office/drawing/2014/main" id="{E4A14693-DB92-E56E-A1D5-55BE5165022D}"/>
              </a:ext>
            </a:extLst>
          </p:cNvPr>
          <p:cNvSpPr>
            <a:spLocks noGrp="1"/>
          </p:cNvSpPr>
          <p:nvPr>
            <p:ph type="body" sz="quarter" idx="3"/>
          </p:nvPr>
        </p:nvSpPr>
        <p:spPr>
          <a:xfrm>
            <a:off x="6325175" y="1831144"/>
            <a:ext cx="4754880" cy="640080"/>
          </a:xfrm>
        </p:spPr>
        <p:txBody>
          <a:bodyPr>
            <a:normAutofit/>
          </a:bodyPr>
          <a:lstStyle/>
          <a:p>
            <a:r>
              <a:rPr lang="el-GR" sz="2800" b="1" dirty="0"/>
              <a:t>Ψυχοθεραπευτής </a:t>
            </a:r>
          </a:p>
        </p:txBody>
      </p:sp>
      <p:sp>
        <p:nvSpPr>
          <p:cNvPr id="7" name="Θέση αριθμού διαφάνειας 6">
            <a:extLst>
              <a:ext uri="{FF2B5EF4-FFF2-40B4-BE49-F238E27FC236}">
                <a16:creationId xmlns:a16="http://schemas.microsoft.com/office/drawing/2014/main" id="{88DEA3A2-5F85-47D6-A5FA-F2C0C1A038B1}"/>
              </a:ext>
            </a:extLst>
          </p:cNvPr>
          <p:cNvSpPr>
            <a:spLocks noGrp="1"/>
          </p:cNvSpPr>
          <p:nvPr>
            <p:ph type="sldNum" sz="quarter" idx="12"/>
          </p:nvPr>
        </p:nvSpPr>
        <p:spPr/>
        <p:txBody>
          <a:bodyPr/>
          <a:lstStyle/>
          <a:p>
            <a:fld id="{29A67EF4-6AD0-4895-A677-9D84EEBBB660}" type="slidenum">
              <a:rPr lang="el-GR" smtClean="0"/>
              <a:t>53</a:t>
            </a:fld>
            <a:endParaRPr lang="el-GR"/>
          </a:p>
        </p:txBody>
      </p:sp>
    </p:spTree>
    <p:extLst>
      <p:ext uri="{BB962C8B-B14F-4D97-AF65-F5344CB8AC3E}">
        <p14:creationId xmlns:p14="http://schemas.microsoft.com/office/powerpoint/2010/main" val="32077695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AEEE0220-4678-2269-BA33-2D9F3E588BE7}"/>
              </a:ext>
            </a:extLst>
          </p:cNvPr>
          <p:cNvSpPr>
            <a:spLocks noGrp="1"/>
          </p:cNvSpPr>
          <p:nvPr>
            <p:ph type="title"/>
          </p:nvPr>
        </p:nvSpPr>
        <p:spPr>
          <a:xfrm>
            <a:off x="1066800" y="642594"/>
            <a:ext cx="10058400" cy="831099"/>
          </a:xfrm>
        </p:spPr>
        <p:txBody>
          <a:bodyPr>
            <a:normAutofit/>
          </a:bodyPr>
          <a:lstStyle/>
          <a:p>
            <a:r>
              <a:rPr lang="el-GR" sz="3600" dirty="0"/>
              <a:t>Ομαδικό περιβάλλον Ι</a:t>
            </a:r>
          </a:p>
        </p:txBody>
      </p:sp>
      <p:sp>
        <p:nvSpPr>
          <p:cNvPr id="7" name="Θέση περιεχομένου 6">
            <a:extLst>
              <a:ext uri="{FF2B5EF4-FFF2-40B4-BE49-F238E27FC236}">
                <a16:creationId xmlns:a16="http://schemas.microsoft.com/office/drawing/2014/main" id="{09AE72E5-324C-A842-85B9-8D9CE1C912B8}"/>
              </a:ext>
            </a:extLst>
          </p:cNvPr>
          <p:cNvSpPr>
            <a:spLocks noGrp="1"/>
          </p:cNvSpPr>
          <p:nvPr>
            <p:ph idx="1"/>
          </p:nvPr>
        </p:nvSpPr>
        <p:spPr>
          <a:xfrm>
            <a:off x="870735" y="1429304"/>
            <a:ext cx="10058400" cy="4891229"/>
          </a:xfrm>
        </p:spPr>
        <p:txBody>
          <a:bodyPr>
            <a:normAutofit/>
          </a:bodyPr>
          <a:lstStyle/>
          <a:p>
            <a:pPr marR="0" algn="just">
              <a:spcBef>
                <a:spcPts val="0"/>
              </a:spcBef>
              <a:spcAft>
                <a:spcPts val="0"/>
              </a:spcAft>
              <a:buFont typeface="Courier New" panose="02070309020205020404" pitchFamily="49" charset="0"/>
              <a:buChar char="o"/>
            </a:pPr>
            <a:r>
              <a:rPr lang="el-GR" sz="2400" dirty="0">
                <a:solidFill>
                  <a:srgbClr val="000000"/>
                </a:solidFill>
                <a:effectLst/>
                <a:ea typeface="Times New Roman" panose="02020603050405020304" pitchFamily="18" charset="0"/>
              </a:rPr>
              <a:t> Βάσει της θεώρησης της έννοιας του «μητέρα-περιβάλλον» κατά </a:t>
            </a:r>
            <a:r>
              <a:rPr lang="en-US" sz="2400" b="1" dirty="0">
                <a:solidFill>
                  <a:srgbClr val="000000"/>
                </a:solidFill>
                <a:effectLst/>
                <a:ea typeface="Times New Roman" panose="02020603050405020304" pitchFamily="18" charset="0"/>
              </a:rPr>
              <a:t>Winnicott</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 μια βασική λειτουργία του ομαδικού περιβάλλοντος είναι </a:t>
            </a:r>
            <a:r>
              <a:rPr lang="el-GR" sz="2400" b="1" dirty="0">
                <a:solidFill>
                  <a:srgbClr val="000000"/>
                </a:solidFill>
                <a:effectLst/>
                <a:ea typeface="Times New Roman" panose="02020603050405020304" pitchFamily="18" charset="0"/>
              </a:rPr>
              <a:t>να μπορέσει το άτομο στην παρουσία των άλλων να σκέφτεται για τον εαυτό του</a:t>
            </a:r>
            <a:r>
              <a:rPr lang="el-GR" sz="2400" dirty="0">
                <a:solidFill>
                  <a:srgbClr val="000000"/>
                </a:solidFill>
                <a:effectLst/>
                <a:ea typeface="Times New Roman" panose="02020603050405020304" pitchFamily="18" charset="0"/>
              </a:rPr>
              <a:t>, δηλαδή η ομάδα-περιβάλλον να το βοηθήσει να «στέκεται», να μην χάνει τον εαυτό του στην παρουσία των άλλων, καθώς και των πολλών και διαφορετικών οπτικών που αντιπροσωπεύουν («βασικό σχετίζεσθαι του Εγώ»-</a:t>
            </a:r>
            <a:r>
              <a:rPr lang="en-US" sz="2400" dirty="0">
                <a:solidFill>
                  <a:srgbClr val="000000"/>
                </a:solidFill>
                <a:effectLst/>
                <a:ea typeface="Times New Roman" panose="02020603050405020304" pitchFamily="18" charset="0"/>
              </a:rPr>
              <a:t>basic ego relatedness</a:t>
            </a:r>
            <a:r>
              <a:rPr lang="el-GR" sz="2400" dirty="0">
                <a:solidFill>
                  <a:srgbClr val="000000"/>
                </a:solidFill>
                <a:effectLst/>
                <a:ea typeface="Times New Roman" panose="02020603050405020304" pitchFamily="18" charset="0"/>
              </a:rPr>
              <a:t>). </a:t>
            </a:r>
            <a:endParaRPr lang="el-GR" sz="2400" dirty="0">
              <a:ea typeface="Times New Roman" panose="02020603050405020304" pitchFamily="18" charset="0"/>
            </a:endParaRPr>
          </a:p>
          <a:p>
            <a:pPr algn="just">
              <a:spcBef>
                <a:spcPts val="0"/>
              </a:spcBef>
              <a:buFont typeface="Courier New" panose="02070309020205020404" pitchFamily="49" charset="0"/>
              <a:buChar char="o"/>
            </a:pPr>
            <a:r>
              <a:rPr lang="el-GR" sz="2400" dirty="0">
                <a:solidFill>
                  <a:srgbClr val="000000"/>
                </a:solidFill>
                <a:effectLst/>
                <a:ea typeface="Times New Roman" panose="02020603050405020304" pitchFamily="18" charset="0"/>
              </a:rPr>
              <a:t> </a:t>
            </a:r>
            <a:r>
              <a:rPr lang="en-US" sz="2400" dirty="0">
                <a:solidFill>
                  <a:srgbClr val="000000"/>
                </a:solidFill>
                <a:effectLst/>
                <a:ea typeface="Times New Roman" panose="02020603050405020304" pitchFamily="18" charset="0"/>
              </a:rPr>
              <a:t>K</a:t>
            </a:r>
            <a:r>
              <a:rPr lang="el-GR" sz="2400" dirty="0">
                <a:solidFill>
                  <a:srgbClr val="000000"/>
                </a:solidFill>
                <a:effectLst/>
                <a:ea typeface="Times New Roman" panose="02020603050405020304" pitchFamily="18" charset="0"/>
              </a:rPr>
              <a:t>αι μια επόμενη λειτουργία είναι το </a:t>
            </a:r>
            <a:r>
              <a:rPr lang="el-GR" sz="2400" b="1" dirty="0">
                <a:solidFill>
                  <a:srgbClr val="000000"/>
                </a:solidFill>
                <a:effectLst/>
                <a:ea typeface="Times New Roman" panose="02020603050405020304" pitchFamily="18" charset="0"/>
              </a:rPr>
              <a:t>«</a:t>
            </a:r>
            <a:r>
              <a:rPr lang="el-GR" sz="2400" b="1" dirty="0" err="1">
                <a:solidFill>
                  <a:srgbClr val="000000"/>
                </a:solidFill>
                <a:effectLst/>
                <a:ea typeface="Times New Roman" panose="02020603050405020304" pitchFamily="18" charset="0"/>
              </a:rPr>
              <a:t>ακούειν</a:t>
            </a:r>
            <a:r>
              <a:rPr lang="el-GR" sz="2400" b="1"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και </a:t>
            </a:r>
            <a:r>
              <a:rPr lang="el-GR" sz="2400" b="1" dirty="0">
                <a:solidFill>
                  <a:srgbClr val="000000"/>
                </a:solidFill>
                <a:effectLst/>
                <a:ea typeface="Times New Roman" panose="02020603050405020304" pitchFamily="18" charset="0"/>
              </a:rPr>
              <a:t>«</a:t>
            </a:r>
            <a:r>
              <a:rPr lang="el-GR" sz="2400" b="1" dirty="0" err="1">
                <a:solidFill>
                  <a:srgbClr val="000000"/>
                </a:solidFill>
                <a:effectLst/>
                <a:ea typeface="Times New Roman" panose="02020603050405020304" pitchFamily="18" charset="0"/>
              </a:rPr>
              <a:t>συνθέτειν</a:t>
            </a:r>
            <a:r>
              <a:rPr lang="el-GR" sz="2400" b="1"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δηλαδή, αφού το άτομο καταφέρει να «σταθεί», δηλαδή να σκέφτεται για τον εαυτό του, να αρχίσει να ακούει τις διαφορετικές οπτικές που αντιπροσωπεύουν τα μέλη της ομάδας, τις ποικίλες  απόψεις και συλλογιστικές και να συνθέτει το βέλτιστο για τον εαυτό του στην παρούσα φάση στο εδώ και τώρα! </a:t>
            </a:r>
          </a:p>
          <a:p>
            <a:pPr marL="0" indent="0" algn="just">
              <a:spcBef>
                <a:spcPts val="0"/>
              </a:spcBef>
              <a:buNone/>
            </a:pPr>
            <a:endParaRPr lang="el-GR" sz="2400" dirty="0">
              <a:solidFill>
                <a:srgbClr val="000000"/>
              </a:solidFill>
              <a:effectLst/>
              <a:ea typeface="Times New Roman" panose="02020603050405020304" pitchFamily="18" charset="0"/>
            </a:endParaRPr>
          </a:p>
          <a:p>
            <a:pPr algn="just">
              <a:spcBef>
                <a:spcPts val="0"/>
              </a:spcBef>
              <a:buFont typeface="Courier New" panose="02070309020205020404" pitchFamily="49" charset="0"/>
              <a:buChar char="o"/>
            </a:pPr>
            <a:r>
              <a:rPr lang="el-GR" sz="2400" dirty="0">
                <a:solidFill>
                  <a:srgbClr val="000000"/>
                </a:solidFill>
                <a:effectLst/>
                <a:ea typeface="Times New Roman" panose="02020603050405020304" pitchFamily="18" charset="0"/>
              </a:rPr>
              <a:t>Η </a:t>
            </a:r>
            <a:r>
              <a:rPr lang="el-GR" sz="2400" b="1" dirty="0">
                <a:solidFill>
                  <a:srgbClr val="000000"/>
                </a:solidFill>
                <a:effectLst/>
                <a:ea typeface="Times New Roman" panose="02020603050405020304" pitchFamily="18" charset="0"/>
              </a:rPr>
              <a:t>αυτονομία εντός σχέσεων</a:t>
            </a:r>
            <a:r>
              <a:rPr lang="el-GR" sz="2400" dirty="0">
                <a:solidFill>
                  <a:srgbClr val="000000"/>
                </a:solidFill>
                <a:effectLst/>
                <a:ea typeface="Times New Roman" panose="02020603050405020304" pitchFamily="18" charset="0"/>
              </a:rPr>
              <a:t>!</a:t>
            </a:r>
            <a:endParaRPr lang="el-GR" sz="2400" dirty="0">
              <a:effectLst/>
              <a:ea typeface="Times New Roman" panose="02020603050405020304" pitchFamily="18" charset="0"/>
            </a:endParaRPr>
          </a:p>
          <a:p>
            <a:pPr marL="0" indent="0" algn="just">
              <a:spcBef>
                <a:spcPts val="0"/>
              </a:spcBef>
              <a:buNone/>
            </a:pPr>
            <a:endParaRPr lang="el-GR" sz="2400" dirty="0"/>
          </a:p>
        </p:txBody>
      </p:sp>
      <p:sp>
        <p:nvSpPr>
          <p:cNvPr id="5" name="Θέση αριθμού διαφάνειας 4">
            <a:extLst>
              <a:ext uri="{FF2B5EF4-FFF2-40B4-BE49-F238E27FC236}">
                <a16:creationId xmlns:a16="http://schemas.microsoft.com/office/drawing/2014/main" id="{DDA8AD29-2789-6AED-2269-3415F1C2FEEC}"/>
              </a:ext>
            </a:extLst>
          </p:cNvPr>
          <p:cNvSpPr>
            <a:spLocks noGrp="1"/>
          </p:cNvSpPr>
          <p:nvPr>
            <p:ph type="sldNum" sz="quarter" idx="12"/>
          </p:nvPr>
        </p:nvSpPr>
        <p:spPr/>
        <p:txBody>
          <a:bodyPr/>
          <a:lstStyle/>
          <a:p>
            <a:fld id="{29A67EF4-6AD0-4895-A677-9D84EEBBB660}" type="slidenum">
              <a:rPr lang="el-GR" smtClean="0"/>
              <a:t>54</a:t>
            </a:fld>
            <a:endParaRPr lang="el-GR"/>
          </a:p>
        </p:txBody>
      </p:sp>
    </p:spTree>
    <p:extLst>
      <p:ext uri="{BB962C8B-B14F-4D97-AF65-F5344CB8AC3E}">
        <p14:creationId xmlns:p14="http://schemas.microsoft.com/office/powerpoint/2010/main" val="29285261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325360-F031-56A8-782D-461142AA6B41}"/>
              </a:ext>
            </a:extLst>
          </p:cNvPr>
          <p:cNvSpPr>
            <a:spLocks noGrp="1"/>
          </p:cNvSpPr>
          <p:nvPr>
            <p:ph type="title"/>
          </p:nvPr>
        </p:nvSpPr>
        <p:spPr>
          <a:xfrm>
            <a:off x="1066800" y="642594"/>
            <a:ext cx="10058400" cy="804466"/>
          </a:xfrm>
        </p:spPr>
        <p:txBody>
          <a:bodyPr>
            <a:normAutofit/>
          </a:bodyPr>
          <a:lstStyle/>
          <a:p>
            <a:r>
              <a:rPr lang="el-GR" sz="3600" dirty="0"/>
              <a:t>Ομαδικό περιβάλλον ΙΙ</a:t>
            </a:r>
          </a:p>
        </p:txBody>
      </p:sp>
      <p:sp>
        <p:nvSpPr>
          <p:cNvPr id="3" name="Θέση περιεχομένου 2">
            <a:extLst>
              <a:ext uri="{FF2B5EF4-FFF2-40B4-BE49-F238E27FC236}">
                <a16:creationId xmlns:a16="http://schemas.microsoft.com/office/drawing/2014/main" id="{1C7FF603-5134-817B-CFCD-8B36B836E0F2}"/>
              </a:ext>
            </a:extLst>
          </p:cNvPr>
          <p:cNvSpPr>
            <a:spLocks noGrp="1"/>
          </p:cNvSpPr>
          <p:nvPr>
            <p:ph idx="1"/>
          </p:nvPr>
        </p:nvSpPr>
        <p:spPr>
          <a:xfrm>
            <a:off x="1066800" y="1605969"/>
            <a:ext cx="10058400" cy="4734445"/>
          </a:xfrm>
        </p:spPr>
        <p:txBody>
          <a:bodyPr>
            <a:normAutofit fontScale="92500" lnSpcReduction="10000"/>
          </a:bodyPr>
          <a:lstStyle/>
          <a:p>
            <a:pPr marL="0" marR="0" algn="just">
              <a:spcBef>
                <a:spcPts val="0"/>
              </a:spcBef>
              <a:spcAft>
                <a:spcPts val="0"/>
              </a:spcAft>
            </a:pPr>
            <a:r>
              <a:rPr lang="el-GR" sz="2600" dirty="0">
                <a:solidFill>
                  <a:srgbClr val="000000"/>
                </a:solidFill>
                <a:effectLst/>
                <a:ea typeface="Times New Roman" panose="02020603050405020304" pitchFamily="18" charset="0"/>
              </a:rPr>
              <a:t>Για να ξεπεραστούν αυτοί οι φόβοι και να εγκατασταθεί η βασική εμπιστοσύνη χρειάζεται</a:t>
            </a:r>
            <a:r>
              <a:rPr lang="en-US" sz="2600" dirty="0">
                <a:solidFill>
                  <a:srgbClr val="000000"/>
                </a:solidFill>
                <a:effectLst/>
                <a:ea typeface="Times New Roman" panose="02020603050405020304" pitchFamily="18" charset="0"/>
              </a:rPr>
              <a:t> </a:t>
            </a:r>
            <a:r>
              <a:rPr lang="el-GR" sz="2600" dirty="0">
                <a:solidFill>
                  <a:srgbClr val="000000"/>
                </a:solidFill>
                <a:effectLst/>
                <a:ea typeface="Times New Roman" panose="02020603050405020304" pitchFamily="18" charset="0"/>
              </a:rPr>
              <a:t>χρόνος. </a:t>
            </a:r>
          </a:p>
          <a:p>
            <a:pPr marL="0" marR="0" algn="just">
              <a:spcBef>
                <a:spcPts val="0"/>
              </a:spcBef>
              <a:spcAft>
                <a:spcPts val="0"/>
              </a:spcAft>
            </a:pPr>
            <a:endParaRPr lang="el-GR" sz="2600" dirty="0">
              <a:solidFill>
                <a:srgbClr val="000000"/>
              </a:solidFill>
              <a:effectLst/>
              <a:ea typeface="Times New Roman" panose="02020603050405020304" pitchFamily="18" charset="0"/>
            </a:endParaRPr>
          </a:p>
          <a:p>
            <a:pPr marL="434340" lvl="1" indent="-342900" algn="just">
              <a:spcBef>
                <a:spcPts val="0"/>
              </a:spcBef>
              <a:buFont typeface="Wingdings" panose="05000000000000000000" pitchFamily="2" charset="2"/>
              <a:buChar char="ü"/>
            </a:pPr>
            <a:r>
              <a:rPr lang="el-GR" sz="2400" dirty="0">
                <a:solidFill>
                  <a:srgbClr val="000000"/>
                </a:solidFill>
                <a:effectLst/>
                <a:ea typeface="Times New Roman" panose="02020603050405020304" pitchFamily="18" charset="0"/>
              </a:rPr>
              <a:t>Σε αυτή τη διαδικασία συμβάλλει ο</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θεραπευτής</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με τη στάση και την τεχνική του, ο οποίος</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σταδιακά ενθαρρύνει την επικοινωνία μεταξύ των μελών της ομάδας, ούτως ώστε να αναπτυχθεί μία</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συζήτηση</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που ο</a:t>
            </a:r>
            <a:r>
              <a:rPr lang="en-US" sz="2400" dirty="0">
                <a:solidFill>
                  <a:srgbClr val="000000"/>
                </a:solidFill>
                <a:effectLst/>
                <a:ea typeface="Times New Roman" panose="02020603050405020304" pitchFamily="18" charset="0"/>
              </a:rPr>
              <a:t> Foulkes </a:t>
            </a:r>
            <a:r>
              <a:rPr lang="el-GR" sz="2400" dirty="0">
                <a:solidFill>
                  <a:srgbClr val="000000"/>
                </a:solidFill>
                <a:effectLst/>
                <a:ea typeface="Times New Roman" panose="02020603050405020304" pitchFamily="18" charset="0"/>
              </a:rPr>
              <a:t>χαρακτηρίζει ως</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«ελευθέρως ρέουσα»,</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με απώτερο στόχο</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την κατανόησή της σε ένα βαθύτερο-ασυνείδητο επίπεδο</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και</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την απόδοση ενός νοήματος σε αυτήν σε σχέση με το ΕΓΩ.</a:t>
            </a:r>
          </a:p>
          <a:p>
            <a:pPr marL="434340" lvl="1" indent="-342900" algn="just">
              <a:spcBef>
                <a:spcPts val="0"/>
              </a:spcBef>
              <a:buFont typeface="Wingdings" panose="05000000000000000000" pitchFamily="2" charset="2"/>
              <a:buChar char="ü"/>
            </a:pPr>
            <a:endParaRPr lang="el-GR" sz="2600" dirty="0">
              <a:solidFill>
                <a:srgbClr val="000000"/>
              </a:solidFill>
              <a:effectLst/>
              <a:ea typeface="Times New Roman" panose="02020603050405020304" pitchFamily="18" charset="0"/>
            </a:endParaRPr>
          </a:p>
          <a:p>
            <a:pPr marL="434340" lvl="1" indent="-342900" algn="just">
              <a:spcBef>
                <a:spcPts val="0"/>
              </a:spcBef>
              <a:buFont typeface="Wingdings" panose="05000000000000000000" pitchFamily="2" charset="2"/>
              <a:buChar char="ü"/>
            </a:pPr>
            <a:r>
              <a:rPr lang="el-GR" sz="2600" dirty="0">
                <a:solidFill>
                  <a:srgbClr val="000000"/>
                </a:solidFill>
                <a:effectLst/>
                <a:ea typeface="Times New Roman" panose="02020603050405020304" pitchFamily="18" charset="0"/>
              </a:rPr>
              <a:t>Στον χρόνο αυτό πολλές είναι οι τεχνικές που μπορεί να εφαρμοσθούν ώστε να βοηθήσουν στο </a:t>
            </a:r>
            <a:r>
              <a:rPr lang="en-US" sz="2600" i="1" dirty="0">
                <a:solidFill>
                  <a:srgbClr val="000000"/>
                </a:solidFill>
                <a:effectLst/>
                <a:ea typeface="Times New Roman" panose="02020603050405020304" pitchFamily="18" charset="0"/>
              </a:rPr>
              <a:t>EGO RELATEDNESS</a:t>
            </a:r>
            <a:r>
              <a:rPr lang="el-GR" sz="2600" dirty="0">
                <a:solidFill>
                  <a:srgbClr val="000000"/>
                </a:solidFill>
                <a:effectLst/>
                <a:ea typeface="Times New Roman" panose="02020603050405020304" pitchFamily="18" charset="0"/>
              </a:rPr>
              <a:t>, καθώς και στο </a:t>
            </a:r>
            <a:r>
              <a:rPr lang="en-US" sz="2600" i="1" dirty="0">
                <a:solidFill>
                  <a:srgbClr val="000000"/>
                </a:solidFill>
                <a:effectLst/>
                <a:ea typeface="Times New Roman" panose="02020603050405020304" pitchFamily="18" charset="0"/>
              </a:rPr>
              <a:t>EGO TRAINING IN ACTION</a:t>
            </a:r>
            <a:r>
              <a:rPr lang="el-GR" sz="2600" dirty="0">
                <a:solidFill>
                  <a:srgbClr val="000000"/>
                </a:solidFill>
                <a:effectLst/>
                <a:ea typeface="Times New Roman" panose="02020603050405020304" pitchFamily="18" charset="0"/>
              </a:rPr>
              <a:t>! </a:t>
            </a:r>
            <a:r>
              <a:rPr lang="en-US" sz="2600" dirty="0">
                <a:solidFill>
                  <a:srgbClr val="000000"/>
                </a:solidFill>
                <a:effectLst/>
                <a:ea typeface="Times New Roman" panose="02020603050405020304" pitchFamily="18" charset="0"/>
              </a:rPr>
              <a:t> </a:t>
            </a:r>
            <a:endParaRPr lang="el-GR" sz="2600" dirty="0">
              <a:effectLst/>
              <a:ea typeface="Times New Roman" panose="02020603050405020304" pitchFamily="18" charset="0"/>
            </a:endParaRPr>
          </a:p>
          <a:p>
            <a:pPr marL="0" marR="0" algn="just">
              <a:spcBef>
                <a:spcPts val="0"/>
              </a:spcBef>
              <a:spcAft>
                <a:spcPts val="0"/>
              </a:spcAft>
            </a:pPr>
            <a:endParaRPr lang="el-GR" sz="2400" dirty="0">
              <a:effectLst/>
              <a:ea typeface="Times New Roman" panose="02020603050405020304" pitchFamily="18" charset="0"/>
            </a:endParaRPr>
          </a:p>
          <a:p>
            <a:pPr marL="0" marR="0" indent="0" algn="just">
              <a:spcBef>
                <a:spcPts val="0"/>
              </a:spcBef>
              <a:spcAft>
                <a:spcPts val="0"/>
              </a:spcAft>
              <a:buNone/>
            </a:pPr>
            <a:r>
              <a:rPr lang="el-GR" sz="1800" dirty="0">
                <a:effectLst/>
                <a:latin typeface="Calibri" panose="020F0502020204030204" pitchFamily="34" charset="0"/>
                <a:ea typeface="Times New Roman" panose="02020603050405020304" pitchFamily="18" charset="0"/>
              </a:rPr>
              <a:t> </a:t>
            </a:r>
            <a:endParaRPr lang="el-GR" sz="1800" dirty="0">
              <a:effectLst/>
              <a:latin typeface="Times New Roman" panose="02020603050405020304" pitchFamily="18" charset="0"/>
              <a:ea typeface="Times New Roman" panose="02020603050405020304" pitchFamily="18" charset="0"/>
            </a:endParaRPr>
          </a:p>
          <a:p>
            <a:endParaRPr lang="el-GR" dirty="0"/>
          </a:p>
        </p:txBody>
      </p:sp>
      <p:sp>
        <p:nvSpPr>
          <p:cNvPr id="4" name="Θέση αριθμού διαφάνειας 3">
            <a:extLst>
              <a:ext uri="{FF2B5EF4-FFF2-40B4-BE49-F238E27FC236}">
                <a16:creationId xmlns:a16="http://schemas.microsoft.com/office/drawing/2014/main" id="{A5469A53-4158-6C76-24B4-BB8A30C0BEFE}"/>
              </a:ext>
            </a:extLst>
          </p:cNvPr>
          <p:cNvSpPr>
            <a:spLocks noGrp="1"/>
          </p:cNvSpPr>
          <p:nvPr>
            <p:ph type="sldNum" sz="quarter" idx="12"/>
          </p:nvPr>
        </p:nvSpPr>
        <p:spPr/>
        <p:txBody>
          <a:bodyPr/>
          <a:lstStyle/>
          <a:p>
            <a:fld id="{29A67EF4-6AD0-4895-A677-9D84EEBBB660}" type="slidenum">
              <a:rPr lang="el-GR" smtClean="0"/>
              <a:t>55</a:t>
            </a:fld>
            <a:endParaRPr lang="el-GR"/>
          </a:p>
        </p:txBody>
      </p:sp>
    </p:spTree>
    <p:extLst>
      <p:ext uri="{BB962C8B-B14F-4D97-AF65-F5344CB8AC3E}">
        <p14:creationId xmlns:p14="http://schemas.microsoft.com/office/powerpoint/2010/main" val="34427979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txBox="1">
            <a:spLocks noGrp="1"/>
          </p:cNvSpPr>
          <p:nvPr>
            <p:ph type="title"/>
          </p:nvPr>
        </p:nvSpPr>
        <p:spPr>
          <a:xfrm>
            <a:off x="1066803" y="491060"/>
            <a:ext cx="10058400" cy="449848"/>
          </a:xfrm>
        </p:spPr>
        <p:txBody>
          <a:bodyPr>
            <a:normAutofit fontScale="90000"/>
          </a:bodyPr>
          <a:lstStyle/>
          <a:p>
            <a:pPr lvl="0"/>
            <a:r>
              <a:rPr lang="el-GR" sz="3200" b="1"/>
              <a:t>Βιβλιογραφία  </a:t>
            </a:r>
          </a:p>
        </p:txBody>
      </p:sp>
      <p:sp>
        <p:nvSpPr>
          <p:cNvPr id="3" name="Θέση περιεχομένου 2"/>
          <p:cNvSpPr txBox="1">
            <a:spLocks noGrp="1"/>
          </p:cNvSpPr>
          <p:nvPr>
            <p:ph idx="1"/>
          </p:nvPr>
        </p:nvSpPr>
        <p:spPr>
          <a:xfrm>
            <a:off x="496958" y="1007595"/>
            <a:ext cx="11270976" cy="5850404"/>
          </a:xfrm>
        </p:spPr>
        <p:txBody>
          <a:bodyPr>
            <a:normAutofit fontScale="85000" lnSpcReduction="20000"/>
          </a:bodyPr>
          <a:lstStyle/>
          <a:p>
            <a:pPr marL="0" lvl="0" indent="0">
              <a:lnSpc>
                <a:spcPct val="60000"/>
              </a:lnSpc>
              <a:buNone/>
            </a:pPr>
            <a:endParaRPr lang="en-US" sz="2200" dirty="0">
              <a:latin typeface="Gill Sans MT"/>
            </a:endParaRPr>
          </a:p>
          <a:p>
            <a:pPr marL="0" marR="190500" lvl="0" indent="0" algn="just" fontAlgn="base">
              <a:spcBef>
                <a:spcPts val="0"/>
              </a:spcBef>
              <a:spcAft>
                <a:spcPts val="0"/>
              </a:spcAft>
              <a:buNone/>
            </a:pPr>
            <a:r>
              <a:rPr lang="el-GR" sz="1900" b="1" dirty="0">
                <a:effectLst/>
                <a:ea typeface="Times New Roman" panose="02020603050405020304" pitchFamily="18" charset="0"/>
                <a:cs typeface="Calibri" panose="020F0502020204030204" pitchFamily="34" charset="0"/>
              </a:rPr>
              <a:t>Ελληνική </a:t>
            </a:r>
          </a:p>
          <a:p>
            <a:pPr marL="342900" marR="190500" indent="-342900" algn="just" fontAlgn="base">
              <a:spcBef>
                <a:spcPts val="0"/>
              </a:spcBef>
              <a:buFont typeface="+mj-lt"/>
              <a:buAutoNum type="arabicPeriod"/>
            </a:pPr>
            <a:r>
              <a:rPr lang="en-US" sz="1800" dirty="0" err="1">
                <a:effectLst/>
                <a:ea typeface="Times New Roman" panose="02020603050405020304" pitchFamily="18" charset="0"/>
                <a:cs typeface="Calibri" panose="020F0502020204030204" pitchFamily="34" charset="0"/>
              </a:rPr>
              <a:t>Agazarian</a:t>
            </a:r>
            <a:r>
              <a:rPr lang="en-US" sz="1800" dirty="0">
                <a:effectLst/>
                <a:ea typeface="Times New Roman" panose="02020603050405020304" pitchFamily="18" charset="0"/>
                <a:cs typeface="Calibri" panose="020F0502020204030204" pitchFamily="34" charset="0"/>
              </a:rPr>
              <a:t>, Y. </a:t>
            </a:r>
            <a:r>
              <a:rPr lang="en-GB" sz="1800" dirty="0">
                <a:effectLst/>
                <a:ea typeface="Calibri" panose="020F0502020204030204" pitchFamily="34" charset="0"/>
                <a:cs typeface="Times New Roman" panose="02020603050405020304" pitchFamily="18" charset="0"/>
              </a:rPr>
              <a:t>Systems</a:t>
            </a:r>
            <a:r>
              <a:rPr lang="en-US" sz="1800" dirty="0">
                <a:effectLst/>
                <a:ea typeface="Calibri" panose="020F0502020204030204" pitchFamily="34" charset="0"/>
                <a:cs typeface="Times New Roman" panose="02020603050405020304" pitchFamily="18" charset="0"/>
              </a:rPr>
              <a:t>-</a:t>
            </a:r>
            <a:r>
              <a:rPr lang="en-GB" sz="1800" dirty="0" err="1">
                <a:effectLst/>
                <a:ea typeface="Calibri" panose="020F0502020204030204" pitchFamily="34" charset="0"/>
                <a:cs typeface="Times New Roman" panose="02020603050405020304" pitchFamily="18" charset="0"/>
              </a:rPr>
              <a:t>Centered</a:t>
            </a:r>
            <a:r>
              <a:rPr lang="en-GB" sz="1800" dirty="0">
                <a:effectLst/>
                <a:ea typeface="Calibri" panose="020F0502020204030204" pitchFamily="34" charset="0"/>
                <a:cs typeface="Times New Roman" panose="02020603050405020304" pitchFamily="18" charset="0"/>
              </a:rPr>
              <a:t> Therapy for Groups</a:t>
            </a:r>
            <a:r>
              <a:rPr lang="en-US" sz="1800" dirty="0">
                <a:effectLst/>
                <a:ea typeface="Calibri" panose="020F0502020204030204" pitchFamily="34" charset="0"/>
                <a:cs typeface="Times New Roman" panose="02020603050405020304" pitchFamily="18" charset="0"/>
              </a:rPr>
              <a:t> (</a:t>
            </a:r>
            <a:r>
              <a:rPr lang="en-GB" sz="1800" dirty="0">
                <a:effectLst/>
                <a:ea typeface="Calibri" panose="020F0502020204030204" pitchFamily="34" charset="0"/>
                <a:cs typeface="Times New Roman" panose="02020603050405020304" pitchFamily="18" charset="0"/>
              </a:rPr>
              <a:t>SCT</a:t>
            </a:r>
            <a:r>
              <a:rPr lang="en-US" sz="1800" dirty="0">
                <a:effectLst/>
                <a:ea typeface="Calibri" panose="020F0502020204030204" pitchFamily="34" charset="0"/>
                <a:cs typeface="Times New Roman" panose="02020603050405020304" pitchFamily="18" charset="0"/>
              </a:rPr>
              <a:t>). Y</a:t>
            </a:r>
            <a:r>
              <a:rPr lang="el-GR" sz="1800" dirty="0" err="1">
                <a:effectLst/>
                <a:ea typeface="Calibri" panose="020F0502020204030204" pitchFamily="34" charset="0"/>
                <a:cs typeface="Times New Roman" panose="02020603050405020304" pitchFamily="18" charset="0"/>
              </a:rPr>
              <a:t>πο</a:t>
            </a:r>
            <a:r>
              <a:rPr lang="el-GR" sz="1800" dirty="0">
                <a:effectLst/>
                <a:ea typeface="Calibri" panose="020F0502020204030204" pitchFamily="34" charset="0"/>
                <a:cs typeface="Times New Roman" panose="02020603050405020304" pitchFamily="18" charset="0"/>
              </a:rPr>
              <a:t>-ομάδες, Όρια, Θέματα εξουσίας, Θέματα οικειότητας</a:t>
            </a:r>
            <a:r>
              <a:rPr lang="en-US" sz="1800" dirty="0">
                <a:effectLst/>
                <a:ea typeface="Calibri" panose="020F0502020204030204" pitchFamily="34" charset="0"/>
                <a:cs typeface="Times New Roman" panose="02020603050405020304" pitchFamily="18" charset="0"/>
              </a:rPr>
              <a:t>. </a:t>
            </a:r>
            <a:r>
              <a:rPr lang="el-GR" sz="1800" dirty="0">
                <a:effectLst/>
                <a:ea typeface="Calibri" panose="020F0502020204030204" pitchFamily="34" charset="0"/>
                <a:cs typeface="Times New Roman" panose="02020603050405020304" pitchFamily="18" charset="0"/>
              </a:rPr>
              <a:t>Ζωή και αλληλεξάρτηση στην ομάδ</a:t>
            </a:r>
            <a:r>
              <a:rPr lang="el-GR" sz="1800" dirty="0">
                <a:ea typeface="Calibri" panose="020F0502020204030204" pitchFamily="34" charset="0"/>
                <a:cs typeface="Times New Roman" panose="02020603050405020304" pitchFamily="18" charset="0"/>
              </a:rPr>
              <a:t>α. </a:t>
            </a:r>
            <a:r>
              <a:rPr lang="el-GR" sz="1800" i="1" dirty="0">
                <a:ea typeface="Calibri" panose="020F0502020204030204" pitchFamily="34" charset="0"/>
                <a:cs typeface="Times New Roman" panose="02020603050405020304" pitchFamily="18" charset="0"/>
              </a:rPr>
              <a:t>Σημειώσεις για το μάθημα. Δ. Σκαλή. </a:t>
            </a:r>
            <a:r>
              <a:rPr lang="el-GR" sz="1800" i="1" dirty="0">
                <a:effectLst/>
                <a:ea typeface="Calibri" panose="020F0502020204030204" pitchFamily="34" charset="0"/>
                <a:cs typeface="Times New Roman" panose="02020603050405020304" pitchFamily="18" charset="0"/>
              </a:rPr>
              <a:t>   </a:t>
            </a:r>
          </a:p>
          <a:p>
            <a:pPr marL="342900" marR="190500" lvl="0" indent="-342900" algn="just" fontAlgn="base">
              <a:spcBef>
                <a:spcPts val="0"/>
              </a:spcBef>
              <a:spcAft>
                <a:spcPts val="0"/>
              </a:spcAft>
              <a:buFont typeface="+mj-lt"/>
              <a:buAutoNum type="arabicPeriod"/>
            </a:pPr>
            <a:r>
              <a:rPr lang="el-GR" sz="1900" dirty="0">
                <a:effectLst/>
                <a:ea typeface="Times New Roman" panose="02020603050405020304" pitchFamily="18" charset="0"/>
                <a:cs typeface="Calibri" panose="020F0502020204030204" pitchFamily="34" charset="0"/>
              </a:rPr>
              <a:t>Βασιλείου, Γ. (1987). Ο άνθρωπος ως σύστημα: μια παρουσίαση για τον παιδοψυχίατρο. Στο </a:t>
            </a:r>
            <a:r>
              <a:rPr lang="el-GR" sz="1900" dirty="0" err="1">
                <a:effectLst/>
                <a:ea typeface="Times New Roman" panose="02020603050405020304" pitchFamily="18" charset="0"/>
                <a:cs typeface="Calibri" panose="020F0502020204030204" pitchFamily="34" charset="0"/>
              </a:rPr>
              <a:t>Τσιάντης</a:t>
            </a:r>
            <a:r>
              <a:rPr lang="el-GR" sz="1900" dirty="0">
                <a:effectLst/>
                <a:ea typeface="Times New Roman" panose="02020603050405020304" pitchFamily="18" charset="0"/>
                <a:cs typeface="Calibri" panose="020F0502020204030204" pitchFamily="34" charset="0"/>
              </a:rPr>
              <a:t>, Ι., Μανωλόπουλος, Σ., </a:t>
            </a:r>
            <a:r>
              <a:rPr lang="el-GR" sz="1900" i="1" dirty="0">
                <a:effectLst/>
                <a:ea typeface="Times New Roman" panose="02020603050405020304" pitchFamily="18" charset="0"/>
                <a:cs typeface="Calibri" panose="020F0502020204030204" pitchFamily="34" charset="0"/>
              </a:rPr>
              <a:t>Σύγχρονα Θέματα Παιδοψυχιατρικής</a:t>
            </a:r>
            <a:r>
              <a:rPr lang="el-GR" sz="1900" dirty="0">
                <a:effectLst/>
                <a:ea typeface="Times New Roman" panose="02020603050405020304" pitchFamily="18" charset="0"/>
                <a:cs typeface="Calibri" panose="020F0502020204030204" pitchFamily="34" charset="0"/>
              </a:rPr>
              <a:t>, 1</a:t>
            </a:r>
            <a:r>
              <a:rPr lang="el-GR" sz="1900" baseline="30000" dirty="0">
                <a:effectLst/>
                <a:ea typeface="Times New Roman" panose="02020603050405020304" pitchFamily="18" charset="0"/>
                <a:cs typeface="Calibri" panose="020F0502020204030204" pitchFamily="34" charset="0"/>
              </a:rPr>
              <a:t>ος</a:t>
            </a:r>
            <a:r>
              <a:rPr lang="el-GR" sz="1900" dirty="0">
                <a:effectLst/>
                <a:ea typeface="Times New Roman" panose="02020603050405020304" pitchFamily="18" charset="0"/>
                <a:cs typeface="Calibri" panose="020F0502020204030204" pitchFamily="34" charset="0"/>
              </a:rPr>
              <a:t> τόμος, </a:t>
            </a:r>
            <a:r>
              <a:rPr lang="el-GR" sz="1900" dirty="0" err="1">
                <a:effectLst/>
                <a:ea typeface="Times New Roman" panose="02020603050405020304" pitchFamily="18" charset="0"/>
                <a:cs typeface="Calibri" panose="020F0502020204030204" pitchFamily="34" charset="0"/>
              </a:rPr>
              <a:t>Γ΄μέρος</a:t>
            </a:r>
            <a:r>
              <a:rPr lang="el-GR" sz="1900" dirty="0">
                <a:effectLst/>
                <a:ea typeface="Times New Roman" panose="02020603050405020304" pitchFamily="18" charset="0"/>
                <a:cs typeface="Calibri" panose="020F0502020204030204" pitchFamily="34" charset="0"/>
              </a:rPr>
              <a:t>, 259-273. Αθήνα: Καστανιώτης</a:t>
            </a:r>
            <a:r>
              <a:rPr lang="el-GR" sz="1900" b="1" dirty="0">
                <a:effectLst/>
                <a:ea typeface="Times New Roman" panose="02020603050405020304" pitchFamily="18" charset="0"/>
                <a:cs typeface="Calibri" panose="020F0502020204030204" pitchFamily="34" charset="0"/>
              </a:rPr>
              <a:t>.</a:t>
            </a:r>
            <a:endParaRPr lang="el-GR" sz="1900" b="1" dirty="0">
              <a:ea typeface="Times New Roman" panose="02020603050405020304" pitchFamily="18" charset="0"/>
              <a:cs typeface="Calibri" panose="020F0502020204030204" pitchFamily="34" charset="0"/>
            </a:endParaRPr>
          </a:p>
          <a:p>
            <a:pPr marL="342900" marR="190500" lvl="0" indent="-342900" algn="just" fontAlgn="base">
              <a:spcBef>
                <a:spcPts val="0"/>
              </a:spcBef>
              <a:spcAft>
                <a:spcPts val="0"/>
              </a:spcAft>
              <a:buFont typeface="+mj-lt"/>
              <a:buAutoNum type="arabicPeriod"/>
            </a:pPr>
            <a:r>
              <a:rPr lang="en-US" sz="1800" dirty="0">
                <a:ea typeface="Times New Roman" panose="02020603050405020304" pitchFamily="18" charset="0"/>
              </a:rPr>
              <a:t>Gantt, S. (2019). </a:t>
            </a:r>
            <a:r>
              <a:rPr lang="el-GR" sz="1800" kern="100" dirty="0">
                <a:solidFill>
                  <a:srgbClr val="000000"/>
                </a:solidFill>
                <a:effectLst/>
                <a:ea typeface="Calibri" panose="020F0502020204030204" pitchFamily="34" charset="0"/>
              </a:rPr>
              <a:t>General Systems in </a:t>
            </a:r>
            <a:r>
              <a:rPr lang="el-GR" sz="1800" kern="100" dirty="0" err="1">
                <a:solidFill>
                  <a:srgbClr val="000000"/>
                </a:solidFill>
                <a:effectLst/>
                <a:ea typeface="Calibri" panose="020F0502020204030204" pitchFamily="34" charset="0"/>
              </a:rPr>
              <a:t>Group</a:t>
            </a:r>
            <a:r>
              <a:rPr lang="el-GR" sz="1800" kern="100" dirty="0">
                <a:solidFill>
                  <a:srgbClr val="000000"/>
                </a:solidFill>
                <a:effectLst/>
                <a:ea typeface="Calibri" panose="020F0502020204030204" pitchFamily="34" charset="0"/>
              </a:rPr>
              <a:t> </a:t>
            </a:r>
            <a:r>
              <a:rPr lang="el-GR" sz="1800" kern="100" dirty="0" err="1">
                <a:solidFill>
                  <a:srgbClr val="000000"/>
                </a:solidFill>
                <a:effectLst/>
                <a:ea typeface="Calibri" panose="020F0502020204030204" pitchFamily="34" charset="0"/>
              </a:rPr>
              <a:t>Therapy</a:t>
            </a:r>
            <a:r>
              <a:rPr lang="en-US" sz="1800" kern="100" dirty="0">
                <a:solidFill>
                  <a:srgbClr val="000000"/>
                </a:solidFill>
                <a:effectLst/>
                <a:ea typeface="Calibri" panose="020F0502020204030204" pitchFamily="34" charset="0"/>
              </a:rPr>
              <a:t>-</a:t>
            </a:r>
            <a:r>
              <a:rPr lang="en-US" sz="1800" kern="100" dirty="0">
                <a:solidFill>
                  <a:srgbClr val="000000"/>
                </a:solidFill>
                <a:ea typeface="Calibri" panose="020F0502020204030204" pitchFamily="34" charset="0"/>
              </a:rPr>
              <a:t>F</a:t>
            </a:r>
            <a:r>
              <a:rPr lang="en-US" sz="1800" kern="100" dirty="0">
                <a:solidFill>
                  <a:srgbClr val="000000"/>
                </a:solidFill>
                <a:effectLst/>
                <a:ea typeface="Calibri" panose="020F0502020204030204" pitchFamily="34" charset="0"/>
              </a:rPr>
              <a:t>unctional </a:t>
            </a:r>
            <a:r>
              <a:rPr lang="en-US" sz="1800" kern="100" dirty="0">
                <a:solidFill>
                  <a:srgbClr val="000000"/>
                </a:solidFill>
                <a:ea typeface="Calibri" panose="020F0502020204030204" pitchFamily="34" charset="0"/>
              </a:rPr>
              <a:t>S</a:t>
            </a:r>
            <a:r>
              <a:rPr lang="en-US" sz="1800" kern="100" dirty="0">
                <a:solidFill>
                  <a:srgbClr val="000000"/>
                </a:solidFill>
                <a:effectLst/>
                <a:ea typeface="Calibri" panose="020F0502020204030204" pitchFamily="34" charset="0"/>
              </a:rPr>
              <a:t>ubgrouping.  </a:t>
            </a:r>
            <a:endParaRPr lang="el-GR" sz="1800" kern="100" dirty="0">
              <a:solidFill>
                <a:srgbClr val="000000"/>
              </a:solidFill>
              <a:effectLst/>
              <a:ea typeface="Calibri" panose="020F0502020204030204" pitchFamily="34" charset="0"/>
            </a:endParaRPr>
          </a:p>
          <a:p>
            <a:pPr marL="342900" marR="0" lvl="0" indent="-342900" algn="just">
              <a:spcBef>
                <a:spcPts val="0"/>
              </a:spcBef>
              <a:spcAft>
                <a:spcPts val="0"/>
              </a:spcAft>
              <a:buFont typeface="+mj-lt"/>
              <a:buAutoNum type="arabicPeriod"/>
            </a:pPr>
            <a:r>
              <a:rPr lang="el-GR" sz="1900" dirty="0" err="1">
                <a:effectLst/>
                <a:highlight>
                  <a:srgbClr val="FFFF00"/>
                </a:highlight>
                <a:ea typeface="Times New Roman" panose="02020603050405020304" pitchFamily="18" charset="0"/>
                <a:cs typeface="Calibri" panose="020F0502020204030204" pitchFamily="34" charset="0"/>
              </a:rPr>
              <a:t>Κυβέλου</a:t>
            </a:r>
            <a:r>
              <a:rPr lang="el-GR" sz="1900" dirty="0">
                <a:effectLst/>
                <a:highlight>
                  <a:srgbClr val="FFFF00"/>
                </a:highlight>
                <a:ea typeface="Times New Roman" panose="02020603050405020304" pitchFamily="18" charset="0"/>
                <a:cs typeface="Calibri" panose="020F0502020204030204" pitchFamily="34" charset="0"/>
              </a:rPr>
              <a:t> Ευ. (2010). Ψυχοσυναισθηματική εξέλιξη και ψυχική παραμόρφωση.  </a:t>
            </a:r>
            <a:r>
              <a:rPr lang="el-GR" sz="1900" u="sng" dirty="0">
                <a:effectLst/>
                <a:highlight>
                  <a:srgbClr val="FFFF00"/>
                </a:highlight>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http://e-psychotherapia.blogspot.com/2010/10/dw-winnicott.html</a:t>
            </a:r>
            <a:endParaRPr lang="el-GR" sz="1900" dirty="0">
              <a:effectLst/>
              <a:ea typeface="Times New Roman" panose="02020603050405020304" pitchFamily="18" charset="0"/>
            </a:endParaRPr>
          </a:p>
          <a:p>
            <a:pPr marL="342900" marR="190500" lvl="0" indent="-342900" algn="just" fontAlgn="base">
              <a:spcBef>
                <a:spcPts val="0"/>
              </a:spcBef>
              <a:spcAft>
                <a:spcPts val="0"/>
              </a:spcAft>
              <a:buFont typeface="+mj-lt"/>
              <a:buAutoNum type="arabicPeriod"/>
            </a:pPr>
            <a:r>
              <a:rPr lang="el-GR" sz="1900" dirty="0" err="1">
                <a:effectLst/>
                <a:ea typeface="Times New Roman" panose="02020603050405020304" pitchFamily="18" charset="0"/>
                <a:cs typeface="Calibri" panose="020F0502020204030204" pitchFamily="34" charset="0"/>
              </a:rPr>
              <a:t>Ναυρίδης</a:t>
            </a:r>
            <a:r>
              <a:rPr lang="el-GR" sz="1900" dirty="0">
                <a:effectLst/>
                <a:ea typeface="Times New Roman" panose="02020603050405020304" pitchFamily="18" charset="0"/>
                <a:cs typeface="Calibri" panose="020F0502020204030204" pitchFamily="34" charset="0"/>
              </a:rPr>
              <a:t>, </a:t>
            </a:r>
            <a:r>
              <a:rPr lang="en-US" sz="1900" dirty="0">
                <a:effectLst/>
                <a:ea typeface="Times New Roman" panose="02020603050405020304" pitchFamily="18" charset="0"/>
                <a:cs typeface="Calibri" panose="020F0502020204030204" pitchFamily="34" charset="0"/>
              </a:rPr>
              <a:t>K</a:t>
            </a:r>
            <a:r>
              <a:rPr lang="el-GR" sz="1900" dirty="0">
                <a:effectLst/>
                <a:ea typeface="Times New Roman" panose="02020603050405020304" pitchFamily="18" charset="0"/>
                <a:cs typeface="Calibri" panose="020F0502020204030204" pitchFamily="34" charset="0"/>
              </a:rPr>
              <a:t>. (2005).  Ψυχολογία των ομάδων. </a:t>
            </a:r>
            <a:r>
              <a:rPr lang="en-US" sz="1900" dirty="0">
                <a:effectLst/>
                <a:ea typeface="Times New Roman" panose="02020603050405020304" pitchFamily="18" charset="0"/>
                <a:cs typeface="Calibri" panose="020F0502020204030204" pitchFamily="34" charset="0"/>
              </a:rPr>
              <a:t>A</a:t>
            </a:r>
            <a:r>
              <a:rPr lang="el-GR" sz="1900" dirty="0" err="1">
                <a:effectLst/>
                <a:ea typeface="Times New Roman" panose="02020603050405020304" pitchFamily="18" charset="0"/>
                <a:cs typeface="Calibri" panose="020F0502020204030204" pitchFamily="34" charset="0"/>
              </a:rPr>
              <a:t>θήνα</a:t>
            </a:r>
            <a:r>
              <a:rPr lang="el-GR" sz="1900" dirty="0">
                <a:effectLst/>
                <a:ea typeface="Times New Roman" panose="02020603050405020304" pitchFamily="18" charset="0"/>
                <a:cs typeface="Calibri" panose="020F0502020204030204" pitchFamily="34" charset="0"/>
              </a:rPr>
              <a:t>: </a:t>
            </a:r>
            <a:r>
              <a:rPr lang="el-GR" sz="1900" dirty="0" err="1">
                <a:effectLst/>
                <a:ea typeface="Times New Roman" panose="02020603050405020304" pitchFamily="18" charset="0"/>
                <a:cs typeface="Calibri" panose="020F0502020204030204" pitchFamily="34" charset="0"/>
              </a:rPr>
              <a:t>Παπαζήση</a:t>
            </a:r>
            <a:r>
              <a:rPr lang="el-GR" sz="1900" dirty="0">
                <a:effectLst/>
                <a:ea typeface="Times New Roman" panose="02020603050405020304" pitchFamily="18" charset="0"/>
                <a:cs typeface="Calibri" panose="020F0502020204030204" pitchFamily="34" charset="0"/>
              </a:rPr>
              <a:t>.</a:t>
            </a:r>
            <a:endParaRPr lang="el-GR" sz="1900" dirty="0">
              <a:effectLst/>
              <a:ea typeface="Times New Roman" panose="02020603050405020304" pitchFamily="18" charset="0"/>
            </a:endParaRPr>
          </a:p>
          <a:p>
            <a:pPr marL="342900" marR="0" lvl="0" indent="-342900" algn="just">
              <a:spcBef>
                <a:spcPts val="0"/>
              </a:spcBef>
              <a:spcAft>
                <a:spcPts val="0"/>
              </a:spcAft>
              <a:buFont typeface="+mj-lt"/>
              <a:buAutoNum type="arabicPeriod"/>
            </a:pPr>
            <a:r>
              <a:rPr lang="el-GR" sz="1900" b="1" kern="1200" dirty="0">
                <a:effectLst/>
                <a:highlight>
                  <a:srgbClr val="FFFF00"/>
                </a:highlight>
                <a:ea typeface="+mn-ea"/>
                <a:cs typeface="Calibri" panose="020F0502020204030204" pitchFamily="34" charset="0"/>
              </a:rPr>
              <a:t>Σκαλή, Θ., </a:t>
            </a:r>
            <a:r>
              <a:rPr lang="el-GR" sz="1900" b="1" kern="1200" dirty="0" err="1">
                <a:effectLst/>
                <a:highlight>
                  <a:srgbClr val="FFFF00"/>
                </a:highlight>
                <a:ea typeface="+mn-ea"/>
                <a:cs typeface="Calibri" panose="020F0502020204030204" pitchFamily="34" charset="0"/>
              </a:rPr>
              <a:t>Μωρόγιαννης</a:t>
            </a:r>
            <a:r>
              <a:rPr lang="el-GR" sz="1900" b="1" kern="1200" dirty="0">
                <a:effectLst/>
                <a:highlight>
                  <a:srgbClr val="FFFF00"/>
                </a:highlight>
                <a:ea typeface="+mn-ea"/>
                <a:cs typeface="Calibri" panose="020F0502020204030204" pitchFamily="34" charset="0"/>
              </a:rPr>
              <a:t>, Κ. (2021), </a:t>
            </a:r>
            <a:r>
              <a:rPr lang="el-GR" sz="1900" b="1" kern="1200" dirty="0" err="1">
                <a:effectLst/>
                <a:highlight>
                  <a:srgbClr val="FFFF00"/>
                </a:highlight>
                <a:ea typeface="+mn-ea"/>
                <a:cs typeface="Calibri" panose="020F0502020204030204" pitchFamily="34" charset="0"/>
              </a:rPr>
              <a:t>επιμ</a:t>
            </a:r>
            <a:r>
              <a:rPr lang="el-GR" sz="1900" b="1" kern="1200" dirty="0">
                <a:effectLst/>
                <a:highlight>
                  <a:srgbClr val="FFFF00"/>
                </a:highlight>
                <a:ea typeface="+mn-ea"/>
                <a:cs typeface="Calibri" panose="020F0502020204030204" pitchFamily="34" charset="0"/>
              </a:rPr>
              <a:t>. Ομαδική Ψυχοθεραπεία και Διαπροσωπική Νευροβιολογία  Αθήνα: Τόπος.</a:t>
            </a:r>
            <a:endParaRPr lang="el-GR" sz="1900" dirty="0">
              <a:effectLst/>
              <a:ea typeface="Times New Roman" panose="02020603050405020304" pitchFamily="18" charset="0"/>
            </a:endParaRPr>
          </a:p>
          <a:p>
            <a:pPr marL="342900" marR="0" lvl="0" indent="-342900" algn="just">
              <a:spcBef>
                <a:spcPts val="0"/>
              </a:spcBef>
              <a:spcAft>
                <a:spcPts val="0"/>
              </a:spcAft>
              <a:buFont typeface="+mj-lt"/>
              <a:buAutoNum type="arabicPeriod"/>
            </a:pPr>
            <a:r>
              <a:rPr lang="el-GR" sz="1900" dirty="0">
                <a:effectLst/>
                <a:highlight>
                  <a:srgbClr val="FFFF00"/>
                </a:highlight>
                <a:ea typeface="Times New Roman" panose="02020603050405020304" pitchFamily="18" charset="0"/>
                <a:cs typeface="Calibri" panose="020F0502020204030204" pitchFamily="34" charset="0"/>
              </a:rPr>
              <a:t>Τελώνη, Λ. (2018). Γιατί η Ομάδα?</a:t>
            </a:r>
          </a:p>
          <a:p>
            <a:pPr marL="342900" indent="-342900" algn="just">
              <a:spcBef>
                <a:spcPts val="0"/>
              </a:spcBef>
              <a:buFont typeface="+mj-lt"/>
              <a:buAutoNum type="arabicPeriod"/>
            </a:pPr>
            <a:r>
              <a:rPr lang="en-US" sz="1900" dirty="0"/>
              <a:t>X</a:t>
            </a:r>
            <a:r>
              <a:rPr lang="el-GR" sz="1900" dirty="0" err="1"/>
              <a:t>ρηστάκης</a:t>
            </a:r>
            <a:r>
              <a:rPr lang="el-GR" sz="1900" dirty="0"/>
              <a:t>, Α,Ν., </a:t>
            </a:r>
            <a:r>
              <a:rPr lang="en-US" sz="1900" dirty="0"/>
              <a:t>Fowler, </a:t>
            </a:r>
            <a:r>
              <a:rPr lang="el-GR" sz="1900" dirty="0"/>
              <a:t>Η. </a:t>
            </a:r>
            <a:r>
              <a:rPr lang="en-US" sz="1900" dirty="0"/>
              <a:t>J. (20</a:t>
            </a:r>
            <a:r>
              <a:rPr lang="el-GR" sz="1900" dirty="0"/>
              <a:t>10</a:t>
            </a:r>
            <a:r>
              <a:rPr lang="en-US" sz="1900" dirty="0"/>
              <a:t>). </a:t>
            </a:r>
            <a:r>
              <a:rPr lang="el-GR" sz="1900" dirty="0"/>
              <a:t>Συνδεδεμένοι. Αθήνα: Κάτοπτρο.</a:t>
            </a:r>
            <a:endParaRPr lang="en-US" sz="1900" dirty="0"/>
          </a:p>
          <a:p>
            <a:pPr marL="0" marR="0" indent="0" algn="just">
              <a:spcBef>
                <a:spcPts val="0"/>
              </a:spcBef>
              <a:spcAft>
                <a:spcPts val="0"/>
              </a:spcAft>
              <a:buNone/>
            </a:pPr>
            <a:endParaRPr lang="el-GR" sz="1900" b="1" dirty="0">
              <a:effectLst/>
              <a:ea typeface="Times New Roman" panose="02020603050405020304" pitchFamily="18" charset="0"/>
              <a:cs typeface="Calibri" panose="020F0502020204030204" pitchFamily="34" charset="0"/>
            </a:endParaRPr>
          </a:p>
          <a:p>
            <a:pPr marL="0" marR="0" indent="0" algn="just">
              <a:spcBef>
                <a:spcPts val="0"/>
              </a:spcBef>
              <a:spcAft>
                <a:spcPts val="0"/>
              </a:spcAft>
              <a:buNone/>
            </a:pPr>
            <a:r>
              <a:rPr lang="el-GR" sz="1900" b="1" dirty="0">
                <a:effectLst/>
                <a:ea typeface="Times New Roman" panose="02020603050405020304" pitchFamily="18" charset="0"/>
                <a:cs typeface="Calibri" panose="020F0502020204030204" pitchFamily="34" charset="0"/>
              </a:rPr>
              <a:t>Ξ</a:t>
            </a:r>
            <a:r>
              <a:rPr lang="el-GR" sz="1900" b="1" dirty="0">
                <a:effectLst/>
                <a:ea typeface="Times New Roman" panose="02020603050405020304" pitchFamily="18" charset="0"/>
              </a:rPr>
              <a:t>ένη </a:t>
            </a:r>
            <a:endParaRPr lang="el-GR" sz="1900" dirty="0">
              <a:effectLst/>
              <a:ea typeface="Times New Roman" panose="02020603050405020304" pitchFamily="18" charset="0"/>
            </a:endParaRPr>
          </a:p>
          <a:p>
            <a:pPr marL="342900" marR="0" lvl="0" indent="-342900" algn="just">
              <a:spcBef>
                <a:spcPts val="0"/>
              </a:spcBef>
              <a:spcAft>
                <a:spcPts val="0"/>
              </a:spcAft>
              <a:buFont typeface="+mj-lt"/>
              <a:buAutoNum type="arabicPeriod"/>
            </a:pPr>
            <a:r>
              <a:rPr lang="en-US" sz="1900" dirty="0">
                <a:effectLst/>
                <a:ea typeface="Times New Roman" panose="02020603050405020304" pitchFamily="18" charset="0"/>
                <a:cs typeface="Calibri" panose="020F0502020204030204" pitchFamily="34" charset="0"/>
              </a:rPr>
              <a:t>Foulkes, S. H. (1964). Therapeutic group analysis. Reprinted 1984. London: </a:t>
            </a:r>
            <a:r>
              <a:rPr lang="en-US" sz="1900" dirty="0" err="1">
                <a:effectLst/>
                <a:ea typeface="Times New Roman" panose="02020603050405020304" pitchFamily="18" charset="0"/>
                <a:cs typeface="Calibri" panose="020F0502020204030204" pitchFamily="34" charset="0"/>
              </a:rPr>
              <a:t>Karnac</a:t>
            </a:r>
            <a:r>
              <a:rPr lang="en-US" sz="1900" dirty="0">
                <a:effectLst/>
                <a:ea typeface="Times New Roman" panose="02020603050405020304" pitchFamily="18" charset="0"/>
                <a:cs typeface="Calibri" panose="020F0502020204030204" pitchFamily="34" charset="0"/>
              </a:rPr>
              <a:t> Books. </a:t>
            </a:r>
            <a:endParaRPr lang="el-GR" sz="1900" dirty="0">
              <a:effectLst/>
              <a:ea typeface="Times New Roman" panose="02020603050405020304" pitchFamily="18" charset="0"/>
            </a:endParaRPr>
          </a:p>
          <a:p>
            <a:pPr marL="342900" marR="0" lvl="0" indent="-342900" algn="just">
              <a:spcBef>
                <a:spcPts val="0"/>
              </a:spcBef>
              <a:spcAft>
                <a:spcPts val="0"/>
              </a:spcAft>
              <a:buFont typeface="+mj-lt"/>
              <a:buAutoNum type="arabicPeriod"/>
            </a:pPr>
            <a:r>
              <a:rPr lang="en-US" sz="1900" kern="1200" dirty="0">
                <a:effectLst/>
                <a:ea typeface="+mn-ea"/>
                <a:cs typeface="Calibri" panose="020F0502020204030204" pitchFamily="34" charset="0"/>
              </a:rPr>
              <a:t>Holmes, J. (1993).  </a:t>
            </a:r>
            <a:r>
              <a:rPr lang="en-US" sz="1900" kern="1200" dirty="0" err="1">
                <a:effectLst/>
                <a:ea typeface="+mn-ea"/>
                <a:cs typeface="Calibri" panose="020F0502020204030204" pitchFamily="34" charset="0"/>
              </a:rPr>
              <a:t>Jonh</a:t>
            </a:r>
            <a:r>
              <a:rPr lang="en-US" sz="1900" kern="1200" dirty="0">
                <a:effectLst/>
                <a:ea typeface="+mn-ea"/>
                <a:cs typeface="Calibri" panose="020F0502020204030204" pitchFamily="34" charset="0"/>
              </a:rPr>
              <a:t> Bowlby and </a:t>
            </a:r>
            <a:r>
              <a:rPr lang="el-GR" sz="1900" kern="1200" dirty="0">
                <a:effectLst/>
                <a:ea typeface="+mn-ea"/>
                <a:cs typeface="Calibri" panose="020F0502020204030204" pitchFamily="34" charset="0"/>
              </a:rPr>
              <a:t>Α</a:t>
            </a:r>
            <a:r>
              <a:rPr lang="en-US" sz="1900" kern="1200" dirty="0" err="1">
                <a:effectLst/>
                <a:ea typeface="+mn-ea"/>
                <a:cs typeface="Calibri" panose="020F0502020204030204" pitchFamily="34" charset="0"/>
              </a:rPr>
              <a:t>ttachment</a:t>
            </a:r>
            <a:r>
              <a:rPr lang="en-US" sz="1900" kern="1200" dirty="0">
                <a:effectLst/>
                <a:ea typeface="+mn-ea"/>
                <a:cs typeface="Calibri" panose="020F0502020204030204" pitchFamily="34" charset="0"/>
              </a:rPr>
              <a:t> </a:t>
            </a:r>
            <a:r>
              <a:rPr lang="el-GR" sz="1900" kern="1200" dirty="0">
                <a:effectLst/>
                <a:ea typeface="+mn-ea"/>
                <a:cs typeface="Calibri" panose="020F0502020204030204" pitchFamily="34" charset="0"/>
              </a:rPr>
              <a:t>Τ</a:t>
            </a:r>
            <a:r>
              <a:rPr lang="en-US" sz="1900" kern="1200" dirty="0" err="1">
                <a:effectLst/>
                <a:ea typeface="+mn-ea"/>
                <a:cs typeface="Calibri" panose="020F0502020204030204" pitchFamily="34" charset="0"/>
              </a:rPr>
              <a:t>heory</a:t>
            </a:r>
            <a:r>
              <a:rPr lang="en-US" sz="1900" kern="1200" dirty="0">
                <a:effectLst/>
                <a:ea typeface="+mn-ea"/>
                <a:cs typeface="Calibri" panose="020F0502020204030204" pitchFamily="34" charset="0"/>
              </a:rPr>
              <a:t>. London: </a:t>
            </a:r>
            <a:r>
              <a:rPr lang="el-GR" sz="1900" kern="1200" dirty="0" err="1">
                <a:effectLst/>
                <a:ea typeface="+mn-ea"/>
                <a:cs typeface="Calibri" panose="020F0502020204030204" pitchFamily="34" charset="0"/>
              </a:rPr>
              <a:t>London</a:t>
            </a:r>
            <a:endParaRPr lang="el-GR" sz="1900" dirty="0">
              <a:effectLst/>
              <a:ea typeface="Times New Roman" panose="02020603050405020304" pitchFamily="18" charset="0"/>
            </a:endParaRPr>
          </a:p>
          <a:p>
            <a:pPr marL="342900" marR="0" lvl="0" indent="-342900" algn="just">
              <a:spcBef>
                <a:spcPts val="0"/>
              </a:spcBef>
              <a:spcAft>
                <a:spcPts val="0"/>
              </a:spcAft>
              <a:buFont typeface="+mj-lt"/>
              <a:buAutoNum type="arabicPeriod"/>
            </a:pPr>
            <a:r>
              <a:rPr lang="en-US" sz="1900" dirty="0" err="1">
                <a:effectLst/>
                <a:highlight>
                  <a:srgbClr val="FFFF00"/>
                </a:highlight>
                <a:ea typeface="Times New Roman" panose="02020603050405020304" pitchFamily="18" charset="0"/>
              </a:rPr>
              <a:t>Vassiliou</a:t>
            </a:r>
            <a:r>
              <a:rPr lang="en-US" sz="1900" dirty="0">
                <a:effectLst/>
                <a:highlight>
                  <a:srgbClr val="FFFF00"/>
                </a:highlight>
                <a:ea typeface="Times New Roman" panose="02020603050405020304" pitchFamily="18" charset="0"/>
              </a:rPr>
              <a:t> G., </a:t>
            </a:r>
            <a:r>
              <a:rPr lang="en-US" sz="1900" dirty="0" err="1">
                <a:effectLst/>
                <a:highlight>
                  <a:srgbClr val="FFFF00"/>
                </a:highlight>
                <a:ea typeface="Times New Roman" panose="02020603050405020304" pitchFamily="18" charset="0"/>
              </a:rPr>
              <a:t>Vassiliou</a:t>
            </a:r>
            <a:r>
              <a:rPr lang="en-US" sz="1900" dirty="0">
                <a:effectLst/>
                <a:highlight>
                  <a:srgbClr val="FFFF00"/>
                </a:highlight>
                <a:ea typeface="Times New Roman" panose="02020603050405020304" pitchFamily="18" charset="0"/>
              </a:rPr>
              <a:t>, V. (1983): On the Diogenes Search: Outlining a Dialectic-Systemic Approach Concerning the Functioning of Anthropos and his </a:t>
            </a:r>
            <a:r>
              <a:rPr lang="en-US" sz="1900" dirty="0" err="1">
                <a:effectLst/>
                <a:highlight>
                  <a:srgbClr val="FFFF00"/>
                </a:highlight>
                <a:ea typeface="Times New Roman" panose="02020603050405020304" pitchFamily="18" charset="0"/>
              </a:rPr>
              <a:t>Syprasystems</a:t>
            </a:r>
            <a:r>
              <a:rPr lang="en-US" sz="1900" dirty="0">
                <a:effectLst/>
                <a:highlight>
                  <a:srgbClr val="FFFF00"/>
                </a:highlight>
                <a:ea typeface="Times New Roman" panose="02020603050405020304" pitchFamily="18" charset="0"/>
              </a:rPr>
              <a:t>. In “The Evolution of Group Analysis”, Ed M. Pines, Routledge and Kegan Paul, London</a:t>
            </a:r>
            <a:endParaRPr lang="el-GR" sz="1900" dirty="0">
              <a:effectLst/>
              <a:ea typeface="Times New Roman" panose="02020603050405020304" pitchFamily="18" charset="0"/>
            </a:endParaRPr>
          </a:p>
          <a:p>
            <a:pPr marL="342900" marR="0" lvl="0" indent="-342900" algn="just">
              <a:spcBef>
                <a:spcPts val="0"/>
              </a:spcBef>
              <a:spcAft>
                <a:spcPts val="0"/>
              </a:spcAft>
              <a:buFont typeface="+mj-lt"/>
              <a:buAutoNum type="arabicPeriod"/>
            </a:pPr>
            <a:r>
              <a:rPr lang="en-US" sz="1900" kern="1200" dirty="0">
                <a:effectLst/>
                <a:ea typeface="+mn-ea"/>
                <a:cs typeface="Calibri" panose="020F0502020204030204" pitchFamily="34" charset="0"/>
              </a:rPr>
              <a:t> </a:t>
            </a:r>
            <a:r>
              <a:rPr lang="en-US" sz="1900" kern="1200" dirty="0">
                <a:effectLst/>
                <a:highlight>
                  <a:srgbClr val="FFFF00"/>
                </a:highlight>
                <a:ea typeface="+mn-ea"/>
                <a:cs typeface="Calibri" panose="020F0502020204030204" pitchFamily="34" charset="0"/>
              </a:rPr>
              <a:t>Yalom, I.D., </a:t>
            </a:r>
            <a:r>
              <a:rPr lang="en-US" sz="1900" kern="1200" dirty="0" err="1">
                <a:effectLst/>
                <a:highlight>
                  <a:srgbClr val="FFFF00"/>
                </a:highlight>
                <a:ea typeface="+mn-ea"/>
                <a:cs typeface="Calibri" panose="020F0502020204030204" pitchFamily="34" charset="0"/>
              </a:rPr>
              <a:t>Leszcz</a:t>
            </a:r>
            <a:r>
              <a:rPr lang="en-US" sz="1900" kern="1200" dirty="0">
                <a:effectLst/>
                <a:highlight>
                  <a:srgbClr val="FFFF00"/>
                </a:highlight>
                <a:ea typeface="+mn-ea"/>
                <a:cs typeface="Calibri" panose="020F0502020204030204" pitchFamily="34" charset="0"/>
              </a:rPr>
              <a:t>, M. (2006). </a:t>
            </a:r>
            <a:r>
              <a:rPr lang="el-GR" sz="1900" kern="1200" dirty="0">
                <a:effectLst/>
                <a:highlight>
                  <a:srgbClr val="FFFF00"/>
                </a:highlight>
                <a:ea typeface="+mn-ea"/>
                <a:cs typeface="Calibri" panose="020F0502020204030204" pitchFamily="34" charset="0"/>
              </a:rPr>
              <a:t>Θεωρία και πράξη της ομαδικής ψυχοθεραπείας, </a:t>
            </a:r>
            <a:r>
              <a:rPr lang="el-GR" sz="1900" kern="1200" dirty="0" err="1">
                <a:effectLst/>
                <a:highlight>
                  <a:srgbClr val="FFFF00"/>
                </a:highlight>
                <a:ea typeface="+mn-ea"/>
                <a:cs typeface="Calibri" panose="020F0502020204030204" pitchFamily="34" charset="0"/>
              </a:rPr>
              <a:t>επιμ</a:t>
            </a:r>
            <a:r>
              <a:rPr lang="el-GR" sz="1900" kern="1200" dirty="0">
                <a:effectLst/>
                <a:highlight>
                  <a:srgbClr val="FFFF00"/>
                </a:highlight>
                <a:ea typeface="+mn-ea"/>
                <a:cs typeface="Calibri" panose="020F0502020204030204" pitchFamily="34" charset="0"/>
              </a:rPr>
              <a:t>. Γ. Ζέρβας. Αθήνα: Άγρα.</a:t>
            </a:r>
            <a:endParaRPr lang="el-GR" sz="1900" dirty="0">
              <a:effectLst/>
              <a:ea typeface="Times New Roman" panose="02020603050405020304" pitchFamily="18" charset="0"/>
            </a:endParaRPr>
          </a:p>
          <a:p>
            <a:pPr marL="45720" marR="0" indent="0" algn="just">
              <a:spcBef>
                <a:spcPts val="0"/>
              </a:spcBef>
              <a:spcAft>
                <a:spcPts val="0"/>
              </a:spcAft>
              <a:buNone/>
            </a:pPr>
            <a:r>
              <a:rPr lang="el-GR" sz="1900" dirty="0">
                <a:effectLst/>
                <a:ea typeface="Calibri" panose="020F0502020204030204" pitchFamily="34" charset="0"/>
                <a:cs typeface="Calibri" panose="020F0502020204030204" pitchFamily="34" charset="0"/>
              </a:rPr>
              <a:t> </a:t>
            </a:r>
            <a:r>
              <a:rPr lang="el-GR" sz="1900" dirty="0">
                <a:effectLst/>
                <a:ea typeface="Times New Roman" panose="02020603050405020304" pitchFamily="18" charset="0"/>
                <a:cs typeface="Calibri" panose="020F0502020204030204" pitchFamily="34" charset="0"/>
              </a:rPr>
              <a:t> </a:t>
            </a:r>
            <a:endParaRPr lang="el-GR" sz="1900" dirty="0">
              <a:effectLst/>
              <a:ea typeface="Times New Roman" panose="02020603050405020304" pitchFamily="18" charset="0"/>
            </a:endParaRPr>
          </a:p>
          <a:p>
            <a:pPr marL="0" marR="0" indent="0" algn="just">
              <a:spcBef>
                <a:spcPts val="0"/>
              </a:spcBef>
              <a:spcAft>
                <a:spcPts val="0"/>
              </a:spcAft>
              <a:buNone/>
            </a:pPr>
            <a:endParaRPr lang="el-GR" sz="1900" dirty="0">
              <a:effectLst/>
              <a:ea typeface="Calibri" panose="020F0502020204030204" pitchFamily="34" charset="0"/>
            </a:endParaRPr>
          </a:p>
          <a:p>
            <a:pPr marL="457200" marR="0" algn="just">
              <a:spcBef>
                <a:spcPts val="0"/>
              </a:spcBef>
              <a:spcAft>
                <a:spcPts val="0"/>
              </a:spcAft>
            </a:pPr>
            <a:endParaRPr lang="el-GR" sz="1900" dirty="0">
              <a:effectLst/>
              <a:ea typeface="Calibri" panose="020F0502020204030204" pitchFamily="34" charset="0"/>
            </a:endParaRPr>
          </a:p>
          <a:p>
            <a:pPr lvl="0">
              <a:lnSpc>
                <a:spcPct val="60000"/>
              </a:lnSpc>
            </a:pPr>
            <a:endParaRPr lang="en-US" sz="1500" dirty="0"/>
          </a:p>
          <a:p>
            <a:pPr marL="0" lvl="0" indent="0">
              <a:spcBef>
                <a:spcPts val="0"/>
              </a:spcBef>
              <a:buNone/>
            </a:pPr>
            <a:endParaRPr lang="el-GR" sz="1500" dirty="0"/>
          </a:p>
          <a:p>
            <a:pPr lvl="0">
              <a:lnSpc>
                <a:spcPct val="60000"/>
              </a:lnSpc>
            </a:pPr>
            <a:endParaRPr lang="el-GR" sz="1500" dirty="0"/>
          </a:p>
          <a:p>
            <a:pPr marL="0" lvl="0" indent="0">
              <a:lnSpc>
                <a:spcPct val="60000"/>
              </a:lnSpc>
              <a:buNone/>
            </a:pPr>
            <a:r>
              <a:rPr lang="el-GR" sz="1900" dirty="0"/>
              <a:t> </a:t>
            </a:r>
            <a:endParaRPr lang="en-US" sz="1900" dirty="0"/>
          </a:p>
          <a:p>
            <a:pPr lvl="0">
              <a:lnSpc>
                <a:spcPct val="60000"/>
              </a:lnSpc>
            </a:pPr>
            <a:endParaRPr lang="el-GR" sz="2200" dirty="0"/>
          </a:p>
          <a:p>
            <a:pPr lvl="0">
              <a:lnSpc>
                <a:spcPct val="60000"/>
              </a:lnSpc>
            </a:pPr>
            <a:endParaRPr lang="el-GR" sz="800" dirty="0"/>
          </a:p>
        </p:txBody>
      </p:sp>
      <p:sp>
        <p:nvSpPr>
          <p:cNvPr id="4" name="Θέση αριθμού διαφάνειας 7"/>
          <p:cNvSpPr txBox="1"/>
          <p:nvPr/>
        </p:nvSpPr>
        <p:spPr>
          <a:xfrm>
            <a:off x="10469880" y="6307668"/>
            <a:ext cx="1463040" cy="274320"/>
          </a:xfrm>
          <a:prstGeom prst="rect">
            <a:avLst/>
          </a:prstGeom>
          <a:noFill/>
          <a:ln>
            <a:noFill/>
          </a:ln>
        </p:spPr>
        <p:txBody>
          <a:bodyPr vert="horz" wrap="square" lIns="91440" tIns="45720" rIns="91440" bIns="45720" anchor="b" anchorCtr="0" compatLnSpc="1"/>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F4480B-2244-4638-B055-7DC1F21E0257}" type="slidenum">
              <a:rPr/>
              <a:t>56</a:t>
            </a:fld>
            <a:endParaRPr lang="el-GR" sz="1000" b="0" i="0" u="none" strike="noStrike" kern="1200" cap="none" spc="0" baseline="0">
              <a:solidFill>
                <a:srgbClr val="404040"/>
              </a:solidFill>
              <a:uFillTx/>
              <a:latin typeface="Century Gothic"/>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txBox="1">
            <a:spLocks noGrp="1"/>
          </p:cNvSpPr>
          <p:nvPr>
            <p:ph idx="1"/>
          </p:nvPr>
        </p:nvSpPr>
        <p:spPr>
          <a:xfrm>
            <a:off x="8286750" y="542925"/>
            <a:ext cx="3762376" cy="5334000"/>
          </a:xfrm>
        </p:spPr>
        <p:txBody>
          <a:bodyPr anchorCtr="1"/>
          <a:lstStyle/>
          <a:p>
            <a:pPr marL="0" lvl="0" indent="0" algn="ctr">
              <a:buNone/>
            </a:pPr>
            <a:endParaRPr lang="en-US" sz="4000" b="1" dirty="0"/>
          </a:p>
          <a:p>
            <a:pPr lvl="1" algn="ctr"/>
            <a:r>
              <a:rPr lang="en-US" sz="2800" b="1" dirty="0"/>
              <a:t>Unfinished business?</a:t>
            </a:r>
            <a:endParaRPr lang="el-GR" sz="2800" b="1" dirty="0"/>
          </a:p>
          <a:p>
            <a:pPr lvl="1" algn="ctr"/>
            <a:r>
              <a:rPr lang="en-US" sz="2800" b="1" dirty="0" err="1"/>
              <a:t>Surprisings</a:t>
            </a:r>
            <a:r>
              <a:rPr lang="en-US" sz="2800" b="1" dirty="0"/>
              <a:t> and learnings?</a:t>
            </a:r>
            <a:endParaRPr lang="el-GR" sz="2800" b="1" dirty="0"/>
          </a:p>
          <a:p>
            <a:pPr lvl="1" algn="ctr"/>
            <a:r>
              <a:rPr lang="en-US" sz="2800" b="1" dirty="0"/>
              <a:t>Generalization</a:t>
            </a:r>
            <a:r>
              <a:rPr lang="el-GR" sz="2800" b="1" dirty="0"/>
              <a:t>?</a:t>
            </a:r>
            <a:endParaRPr lang="en-US" sz="2800" b="1" dirty="0"/>
          </a:p>
          <a:p>
            <a:pPr lvl="1" algn="ctr"/>
            <a:r>
              <a:rPr lang="en-US" sz="2800" b="1" dirty="0"/>
              <a:t>Emotions? </a:t>
            </a:r>
            <a:endParaRPr lang="el-GR" sz="2800" b="1" dirty="0"/>
          </a:p>
          <a:p>
            <a:pPr lvl="1" algn="ctr"/>
            <a:endParaRPr lang="en-US" sz="2800" b="1" dirty="0"/>
          </a:p>
          <a:p>
            <a:pPr lvl="1" algn="ctr"/>
            <a:r>
              <a:rPr lang="el-GR" sz="2800" b="1" dirty="0"/>
              <a:t>Τι παίρνεις μαζί σου</a:t>
            </a:r>
            <a:r>
              <a:rPr lang="en-US" sz="2800" b="1" dirty="0"/>
              <a:t>?</a:t>
            </a:r>
            <a:endParaRPr lang="el-GR" sz="2800" b="1" dirty="0"/>
          </a:p>
          <a:p>
            <a:pPr lvl="0" algn="ctr"/>
            <a:endParaRPr lang="el-GR" sz="4000" b="1" dirty="0"/>
          </a:p>
          <a:p>
            <a:pPr marL="0" lvl="0" indent="0" algn="ctr">
              <a:buNone/>
            </a:pPr>
            <a:endParaRPr lang="el-GR" sz="4000" dirty="0"/>
          </a:p>
          <a:p>
            <a:pPr marL="0" lvl="0" indent="0" algn="ctr">
              <a:buNone/>
            </a:pPr>
            <a:endParaRPr lang="el-GR" sz="4000" dirty="0"/>
          </a:p>
        </p:txBody>
      </p:sp>
      <p:sp>
        <p:nvSpPr>
          <p:cNvPr id="10" name="Θέση κειμένου 9">
            <a:extLst>
              <a:ext uri="{FF2B5EF4-FFF2-40B4-BE49-F238E27FC236}">
                <a16:creationId xmlns:a16="http://schemas.microsoft.com/office/drawing/2014/main" id="{AF6C2A67-EB01-2E52-B070-3A3DE2AA80C3}"/>
              </a:ext>
            </a:extLst>
          </p:cNvPr>
          <p:cNvSpPr>
            <a:spLocks noGrp="1"/>
          </p:cNvSpPr>
          <p:nvPr>
            <p:ph type="body" sz="half" idx="2"/>
          </p:nvPr>
        </p:nvSpPr>
        <p:spPr>
          <a:xfrm>
            <a:off x="1506696" y="4425955"/>
            <a:ext cx="4149403" cy="4591050"/>
          </a:xfrm>
        </p:spPr>
        <p:txBody>
          <a:bodyPr/>
          <a:lstStyle/>
          <a:p>
            <a:pPr marL="0" indent="0" algn="ctr">
              <a:buNone/>
            </a:pPr>
            <a:r>
              <a:rPr lang="el-GR" sz="2400" b="1" dirty="0">
                <a:latin typeface="Comic Sans MS" panose="030F0702030302020204" pitchFamily="66" charset="0"/>
              </a:rPr>
              <a:t>Σας ευχαριστώ πολύ!!!</a:t>
            </a:r>
          </a:p>
          <a:p>
            <a:pPr marL="0" indent="0" algn="ctr">
              <a:buNone/>
            </a:pPr>
            <a:endParaRPr lang="en-US" sz="2400" dirty="0">
              <a:latin typeface="Comic Sans MS" panose="030F0702030302020204" pitchFamily="66" charset="0"/>
            </a:endParaRPr>
          </a:p>
          <a:p>
            <a:pPr marL="0" indent="0" algn="ctr">
              <a:buNone/>
            </a:pPr>
            <a:r>
              <a:rPr lang="el-GR" sz="2400" dirty="0">
                <a:latin typeface="Comic Sans MS" panose="030F0702030302020204" pitchFamily="66" charset="0"/>
              </a:rPr>
              <a:t>Δώρα Σκαλή</a:t>
            </a:r>
          </a:p>
          <a:p>
            <a:pPr marL="0" indent="0" algn="ctr">
              <a:buNone/>
            </a:pPr>
            <a:r>
              <a:rPr lang="en-US" sz="2400" dirty="0">
                <a:latin typeface="Comic Sans MS" panose="030F0702030302020204" pitchFamily="66" charset="0"/>
              </a:rPr>
              <a:t>dskalis@yahoo.gr</a:t>
            </a:r>
            <a:endParaRPr lang="el-GR" sz="2400" dirty="0">
              <a:latin typeface="Comic Sans MS" panose="030F0702030302020204" pitchFamily="66" charset="0"/>
            </a:endParaRPr>
          </a:p>
          <a:p>
            <a:pPr algn="ctr"/>
            <a:endParaRPr lang="el-GR" dirty="0"/>
          </a:p>
        </p:txBody>
      </p:sp>
      <p:sp>
        <p:nvSpPr>
          <p:cNvPr id="4" name="Θέση αριθμού διαφάνειας 3"/>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69F12C-833B-408D-8CCA-79D6BE8590F5}" type="slidenum">
              <a:rPr/>
              <a:t>57</a:t>
            </a:fld>
            <a:endParaRPr lang="el-GR" sz="1200" b="0" i="0" u="none" strike="noStrike" kern="1200" cap="none" spc="0" baseline="0">
              <a:solidFill>
                <a:srgbClr val="898989"/>
              </a:solidFill>
              <a:uFillTx/>
              <a:latin typeface="Calibri"/>
            </a:endParaRPr>
          </a:p>
        </p:txBody>
      </p:sp>
      <p:sp>
        <p:nvSpPr>
          <p:cNvPr id="5" name="Θέση αριθμού διαφάνειας 4"/>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A7C0733-833F-4B78-8EA7-022C3CD37980}" type="slidenum">
              <a:rPr/>
              <a:t>57</a:t>
            </a:fld>
            <a:endParaRPr lang="el-GR" sz="1200" b="0" i="0" u="none" strike="noStrike" kern="1200" cap="none" spc="0" baseline="0">
              <a:solidFill>
                <a:srgbClr val="898989"/>
              </a:solidFill>
              <a:uFillTx/>
              <a:latin typeface="Calibri"/>
            </a:endParaRPr>
          </a:p>
        </p:txBody>
      </p:sp>
      <p:pic>
        <p:nvPicPr>
          <p:cNvPr id="8194" name="Picture 2" descr="omadiki psixotherapeia - Κωνσταντίνος Ζαμπάς">
            <a:extLst>
              <a:ext uri="{FF2B5EF4-FFF2-40B4-BE49-F238E27FC236}">
                <a16:creationId xmlns:a16="http://schemas.microsoft.com/office/drawing/2014/main" id="{EBAA5F66-8A1B-90C1-16D2-6438325988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9307" y="542925"/>
            <a:ext cx="3671887" cy="347662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2F39ED2-D6E2-6648-ED68-B30865AD15F9}"/>
              </a:ext>
            </a:extLst>
          </p:cNvPr>
          <p:cNvSpPr txBox="1"/>
          <p:nvPr/>
        </p:nvSpPr>
        <p:spPr>
          <a:xfrm>
            <a:off x="347659" y="6598369"/>
            <a:ext cx="6467475" cy="246221"/>
          </a:xfrm>
          <a:prstGeom prst="rect">
            <a:avLst/>
          </a:prstGeom>
          <a:noFill/>
        </p:spPr>
        <p:txBody>
          <a:bodyPr wrap="square">
            <a:spAutoFit/>
          </a:bodyPr>
          <a:lstStyle/>
          <a:p>
            <a:r>
              <a:rPr lang="en-US" sz="1000" dirty="0"/>
              <a:t>https://www.google.com/search?q=%CE%BF%CE%BC%CE%B1%CE%B4%CE%B9%CE%BA%CE%AE</a:t>
            </a:r>
            <a:endParaRPr lang="el-GR" sz="1000" dirty="0"/>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anim calcmode="lin" valueType="num">
                                      <p:cBhvr additive="base">
                                        <p:cTn id="1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D64F9490-1884-92BE-E649-CAB3F2F620F4}"/>
              </a:ext>
            </a:extLst>
          </p:cNvPr>
          <p:cNvSpPr>
            <a:spLocks noGrp="1"/>
          </p:cNvSpPr>
          <p:nvPr>
            <p:ph type="title"/>
          </p:nvPr>
        </p:nvSpPr>
        <p:spPr/>
        <p:txBody>
          <a:bodyPr>
            <a:normAutofit fontScale="90000"/>
          </a:bodyPr>
          <a:lstStyle/>
          <a:p>
            <a:r>
              <a:rPr lang="el-GR" dirty="0"/>
              <a:t>Γιατί να το ξέρω αυτό?</a:t>
            </a:r>
            <a:br>
              <a:rPr lang="el-GR" dirty="0"/>
            </a:br>
            <a:r>
              <a:rPr lang="el-GR" sz="2700" dirty="0">
                <a:highlight>
                  <a:srgbClr val="FFFF00"/>
                </a:highlight>
              </a:rPr>
              <a:t>Πού μου χρειάζεται στην ομαδική συμβουλευτική το  να ξέρω για διαπροσωπική </a:t>
            </a:r>
            <a:r>
              <a:rPr lang="el-GR" sz="2700" dirty="0" err="1">
                <a:highlight>
                  <a:srgbClr val="FFFF00"/>
                </a:highlight>
              </a:rPr>
              <a:t>νευροβιολογία</a:t>
            </a:r>
            <a:r>
              <a:rPr lang="el-GR" sz="2700" dirty="0">
                <a:highlight>
                  <a:srgbClr val="FFFF00"/>
                </a:highlight>
              </a:rPr>
              <a:t>?</a:t>
            </a:r>
          </a:p>
        </p:txBody>
      </p:sp>
      <p:sp>
        <p:nvSpPr>
          <p:cNvPr id="4" name="Θέση περιεχομένου 3">
            <a:extLst>
              <a:ext uri="{FF2B5EF4-FFF2-40B4-BE49-F238E27FC236}">
                <a16:creationId xmlns:a16="http://schemas.microsoft.com/office/drawing/2014/main" id="{D6C97E48-8930-C2C6-9DE5-30C184B91CB4}"/>
              </a:ext>
            </a:extLst>
          </p:cNvPr>
          <p:cNvSpPr>
            <a:spLocks noGrp="1"/>
          </p:cNvSpPr>
          <p:nvPr>
            <p:ph idx="1"/>
          </p:nvPr>
        </p:nvSpPr>
        <p:spPr/>
        <p:txBody>
          <a:bodyPr>
            <a:normAutofit fontScale="92500" lnSpcReduction="20000"/>
          </a:bodyPr>
          <a:lstStyle/>
          <a:p>
            <a:pPr algn="l" fontAlgn="base"/>
            <a:r>
              <a:rPr lang="el-GR" sz="2400" b="0" i="0" dirty="0">
                <a:solidFill>
                  <a:srgbClr val="000000"/>
                </a:solidFill>
                <a:effectLst/>
              </a:rPr>
              <a:t>Οι </a:t>
            </a:r>
            <a:r>
              <a:rPr lang="el-GR" sz="2400" b="0" i="0" dirty="0" err="1">
                <a:solidFill>
                  <a:srgbClr val="000000"/>
                </a:solidFill>
                <a:effectLst/>
              </a:rPr>
              <a:t>οµαδικές</a:t>
            </a:r>
            <a:r>
              <a:rPr lang="el-GR" sz="2400" b="0" i="0" dirty="0">
                <a:solidFill>
                  <a:srgbClr val="000000"/>
                </a:solidFill>
                <a:effectLst/>
              </a:rPr>
              <a:t> διεργασίες </a:t>
            </a:r>
            <a:r>
              <a:rPr lang="el-GR" sz="2400" b="0" i="0" dirty="0" err="1">
                <a:solidFill>
                  <a:srgbClr val="000000"/>
                </a:solidFill>
                <a:effectLst/>
              </a:rPr>
              <a:t>αλληλεπιδρούν</a:t>
            </a:r>
            <a:r>
              <a:rPr lang="el-GR" sz="2400" b="0" i="0" dirty="0">
                <a:solidFill>
                  <a:srgbClr val="000000"/>
                </a:solidFill>
                <a:effectLst/>
              </a:rPr>
              <a:t> µε τον εγκέφαλο και ενισχύουν την ανάπτυξή του, καθώς και τις επανορθωτικές του διεργασίες.</a:t>
            </a:r>
          </a:p>
          <a:p>
            <a:pPr lvl="1" fontAlgn="base">
              <a:buFont typeface="Wingdings" panose="05000000000000000000" pitchFamily="2" charset="2"/>
              <a:buChar char="ü"/>
            </a:pPr>
            <a:r>
              <a:rPr lang="el-GR" sz="2000" dirty="0">
                <a:solidFill>
                  <a:srgbClr val="000000"/>
                </a:solidFill>
              </a:rPr>
              <a:t>Ασχέτως της προσέγγισης!</a:t>
            </a:r>
            <a:r>
              <a:rPr lang="el-GR" sz="2000" b="0" i="0" dirty="0">
                <a:solidFill>
                  <a:srgbClr val="000000"/>
                </a:solidFill>
                <a:effectLst/>
              </a:rPr>
              <a:t> </a:t>
            </a:r>
          </a:p>
          <a:p>
            <a:pPr algn="l" fontAlgn="base"/>
            <a:r>
              <a:rPr lang="el-GR" sz="2400" dirty="0">
                <a:solidFill>
                  <a:srgbClr val="000000"/>
                </a:solidFill>
              </a:rPr>
              <a:t>Η</a:t>
            </a:r>
            <a:r>
              <a:rPr lang="el-GR" sz="2400" b="0" i="0" dirty="0">
                <a:solidFill>
                  <a:srgbClr val="000000"/>
                </a:solidFill>
                <a:effectLst/>
              </a:rPr>
              <a:t> ∆</a:t>
            </a:r>
            <a:r>
              <a:rPr lang="el-GR" sz="2400" b="0" i="0" dirty="0" err="1">
                <a:solidFill>
                  <a:srgbClr val="000000"/>
                </a:solidFill>
                <a:effectLst/>
              </a:rPr>
              <a:t>ιαπροσωπική</a:t>
            </a:r>
            <a:r>
              <a:rPr lang="el-GR" sz="2400" b="0" i="0" dirty="0">
                <a:solidFill>
                  <a:srgbClr val="000000"/>
                </a:solidFill>
                <a:effectLst/>
              </a:rPr>
              <a:t> </a:t>
            </a:r>
            <a:r>
              <a:rPr lang="el-GR" sz="2400" b="0" i="0" dirty="0" err="1">
                <a:solidFill>
                  <a:srgbClr val="000000"/>
                </a:solidFill>
                <a:effectLst/>
              </a:rPr>
              <a:t>Νευροβιολογία</a:t>
            </a:r>
            <a:r>
              <a:rPr lang="el-GR" sz="2400" b="0" i="0" dirty="0">
                <a:solidFill>
                  <a:srgbClr val="000000"/>
                </a:solidFill>
                <a:effectLst/>
              </a:rPr>
              <a:t> εστιάζει στον τρόπο που τα ανθρώπινα όντα, µέσω των αλληλεπιδράσεών τους, </a:t>
            </a:r>
            <a:r>
              <a:rPr lang="el-GR" sz="2400" b="1" i="0" dirty="0" err="1">
                <a:solidFill>
                  <a:srgbClr val="000000"/>
                </a:solidFill>
                <a:effectLst/>
              </a:rPr>
              <a:t>διαµορφώνουν</a:t>
            </a:r>
            <a:r>
              <a:rPr lang="el-GR" sz="2400" b="1" i="0" dirty="0">
                <a:solidFill>
                  <a:srgbClr val="000000"/>
                </a:solidFill>
                <a:effectLst/>
              </a:rPr>
              <a:t> το ένα τον εγκέφαλο του άλλου</a:t>
            </a:r>
            <a:r>
              <a:rPr lang="el-GR" sz="2400" b="0" i="0" dirty="0">
                <a:solidFill>
                  <a:srgbClr val="000000"/>
                </a:solidFill>
                <a:effectLst/>
              </a:rPr>
              <a:t>, καθ’ όλη τη διάρκεια της ζωής τους.</a:t>
            </a:r>
          </a:p>
          <a:p>
            <a:pPr lvl="1" fontAlgn="base">
              <a:buFont typeface="Wingdings" panose="05000000000000000000" pitchFamily="2" charset="2"/>
              <a:buChar char="ü"/>
            </a:pPr>
            <a:r>
              <a:rPr lang="el-GR" sz="2200" b="0" i="0" dirty="0">
                <a:solidFill>
                  <a:srgbClr val="000000"/>
                </a:solidFill>
                <a:effectLst/>
              </a:rPr>
              <a:t>Απαραίτητη γνώση για κάθε επαγγελματία που συντονίζει θεραπευτικές και μη θεραπευτικές </a:t>
            </a:r>
            <a:r>
              <a:rPr lang="el-GR" sz="2200" b="0" i="0" dirty="0" err="1">
                <a:solidFill>
                  <a:srgbClr val="000000"/>
                </a:solidFill>
                <a:effectLst/>
              </a:rPr>
              <a:t>οµάδες</a:t>
            </a:r>
            <a:r>
              <a:rPr lang="el-GR" sz="2200" b="0" i="0" dirty="0">
                <a:solidFill>
                  <a:srgbClr val="000000"/>
                </a:solidFill>
                <a:effectLst/>
              </a:rPr>
              <a:t>. </a:t>
            </a:r>
          </a:p>
          <a:p>
            <a:pPr algn="l" fontAlgn="base"/>
            <a:r>
              <a:rPr lang="el-GR" sz="2400" b="0" i="0" dirty="0">
                <a:solidFill>
                  <a:srgbClr val="000000"/>
                </a:solidFill>
                <a:effectLst/>
              </a:rPr>
              <a:t>Η </a:t>
            </a:r>
            <a:r>
              <a:rPr lang="el-GR" sz="2400" b="0" i="0" dirty="0" err="1">
                <a:solidFill>
                  <a:srgbClr val="000000"/>
                </a:solidFill>
                <a:effectLst/>
              </a:rPr>
              <a:t>οµάδα</a:t>
            </a:r>
            <a:r>
              <a:rPr lang="el-GR" sz="2400" b="0" i="0" dirty="0">
                <a:solidFill>
                  <a:srgbClr val="000000"/>
                </a:solidFill>
                <a:effectLst/>
              </a:rPr>
              <a:t> αποτελεί ένα µ</a:t>
            </a:r>
            <a:r>
              <a:rPr lang="el-GR" sz="2400" b="0" i="0" dirty="0" err="1">
                <a:solidFill>
                  <a:srgbClr val="000000"/>
                </a:solidFill>
                <a:effectLst/>
              </a:rPr>
              <a:t>οναδικό</a:t>
            </a:r>
            <a:r>
              <a:rPr lang="el-GR" sz="2400" b="0" i="0" dirty="0">
                <a:solidFill>
                  <a:srgbClr val="000000"/>
                </a:solidFill>
                <a:effectLst/>
              </a:rPr>
              <a:t> περιβάλλον που έχει την ικανότητα να </a:t>
            </a:r>
            <a:r>
              <a:rPr lang="el-GR" sz="2400" b="1" i="0" dirty="0">
                <a:solidFill>
                  <a:srgbClr val="000000"/>
                </a:solidFill>
                <a:effectLst/>
              </a:rPr>
              <a:t>πυροδοτεί</a:t>
            </a:r>
            <a:r>
              <a:rPr lang="el-GR" sz="2400" b="0" i="0" dirty="0">
                <a:solidFill>
                  <a:srgbClr val="000000"/>
                </a:solidFill>
                <a:effectLst/>
              </a:rPr>
              <a:t>, να </a:t>
            </a:r>
            <a:r>
              <a:rPr lang="el-GR" sz="2400" b="1" i="0" dirty="0">
                <a:solidFill>
                  <a:srgbClr val="000000"/>
                </a:solidFill>
                <a:effectLst/>
              </a:rPr>
              <a:t>ενισχύει</a:t>
            </a:r>
            <a:r>
              <a:rPr lang="el-GR" sz="2400" b="0" i="0" dirty="0">
                <a:solidFill>
                  <a:srgbClr val="000000"/>
                </a:solidFill>
                <a:effectLst/>
              </a:rPr>
              <a:t>, να </a:t>
            </a:r>
            <a:r>
              <a:rPr lang="el-GR" sz="2400" b="1" i="0" dirty="0" err="1">
                <a:solidFill>
                  <a:srgbClr val="000000"/>
                </a:solidFill>
                <a:effectLst/>
              </a:rPr>
              <a:t>εµπεριέχει</a:t>
            </a:r>
            <a:r>
              <a:rPr lang="el-GR" sz="2400" b="1" i="0" dirty="0">
                <a:solidFill>
                  <a:srgbClr val="000000"/>
                </a:solidFill>
                <a:effectLst/>
              </a:rPr>
              <a:t> και να παρέχει συνήχηση </a:t>
            </a:r>
            <a:r>
              <a:rPr lang="el-GR" sz="2400" b="0" i="0" dirty="0">
                <a:solidFill>
                  <a:srgbClr val="000000"/>
                </a:solidFill>
                <a:effectLst/>
              </a:rPr>
              <a:t>σε µ</a:t>
            </a:r>
            <a:r>
              <a:rPr lang="el-GR" sz="2400" b="0" i="0" dirty="0" err="1">
                <a:solidFill>
                  <a:srgbClr val="000000"/>
                </a:solidFill>
                <a:effectLst/>
              </a:rPr>
              <a:t>ια</a:t>
            </a:r>
            <a:r>
              <a:rPr lang="el-GR" sz="2400" b="0" i="0" dirty="0">
                <a:solidFill>
                  <a:srgbClr val="000000"/>
                </a:solidFill>
                <a:effectLst/>
              </a:rPr>
              <a:t> ευρεία </a:t>
            </a:r>
            <a:r>
              <a:rPr lang="el-GR" sz="2400" b="0" i="0" dirty="0" err="1">
                <a:solidFill>
                  <a:srgbClr val="000000"/>
                </a:solidFill>
                <a:effectLst/>
              </a:rPr>
              <a:t>κλίµακα</a:t>
            </a:r>
            <a:r>
              <a:rPr lang="el-GR" sz="2400" b="0" i="0" dirty="0">
                <a:solidFill>
                  <a:srgbClr val="000000"/>
                </a:solidFill>
                <a:effectLst/>
              </a:rPr>
              <a:t> ανθρώπινων </a:t>
            </a:r>
            <a:r>
              <a:rPr lang="el-GR" sz="2400" b="0" i="0" dirty="0" err="1">
                <a:solidFill>
                  <a:srgbClr val="000000"/>
                </a:solidFill>
                <a:effectLst/>
              </a:rPr>
              <a:t>εµπειριών</a:t>
            </a:r>
            <a:r>
              <a:rPr lang="el-GR" sz="2400" b="0" i="0" dirty="0">
                <a:solidFill>
                  <a:srgbClr val="000000"/>
                </a:solidFill>
                <a:effectLst/>
              </a:rPr>
              <a:t>, </a:t>
            </a:r>
            <a:r>
              <a:rPr lang="el-GR" sz="2400" b="0" i="0" dirty="0" err="1">
                <a:solidFill>
                  <a:srgbClr val="000000"/>
                </a:solidFill>
                <a:effectLst/>
              </a:rPr>
              <a:t>δηµιουργώντας</a:t>
            </a:r>
            <a:r>
              <a:rPr lang="el-GR" sz="2400" b="0" i="0" dirty="0">
                <a:solidFill>
                  <a:srgbClr val="000000"/>
                </a:solidFill>
                <a:effectLst/>
              </a:rPr>
              <a:t> έτσι τις απαραίτητες συνθήκες για την αλλαγή των </a:t>
            </a:r>
            <a:r>
              <a:rPr lang="el-GR" sz="2400" b="0" i="0" dirty="0" err="1">
                <a:solidFill>
                  <a:srgbClr val="000000"/>
                </a:solidFill>
                <a:effectLst/>
              </a:rPr>
              <a:t>νευρωνικών</a:t>
            </a:r>
            <a:r>
              <a:rPr lang="el-GR" sz="2400" b="0" i="0" dirty="0">
                <a:solidFill>
                  <a:srgbClr val="000000"/>
                </a:solidFill>
                <a:effectLst/>
              </a:rPr>
              <a:t> µ</a:t>
            </a:r>
            <a:r>
              <a:rPr lang="el-GR" sz="2400" b="0" i="0" dirty="0" err="1">
                <a:solidFill>
                  <a:srgbClr val="000000"/>
                </a:solidFill>
                <a:effectLst/>
              </a:rPr>
              <a:t>ονοπατιών</a:t>
            </a:r>
            <a:r>
              <a:rPr lang="el-GR" sz="2400" b="0" i="0" dirty="0">
                <a:solidFill>
                  <a:srgbClr val="000000"/>
                </a:solidFill>
                <a:effectLst/>
              </a:rPr>
              <a:t> του εγκεφάλου και των συνακόλουθων </a:t>
            </a:r>
            <a:r>
              <a:rPr lang="el-GR" sz="2400" b="0" i="0" dirty="0" err="1">
                <a:solidFill>
                  <a:srgbClr val="000000"/>
                </a:solidFill>
                <a:effectLst/>
              </a:rPr>
              <a:t>συµπεριφορών</a:t>
            </a:r>
            <a:r>
              <a:rPr lang="el-GR" sz="2400" b="0" i="0" dirty="0">
                <a:solidFill>
                  <a:srgbClr val="000000"/>
                </a:solidFill>
                <a:effectLst/>
              </a:rPr>
              <a:t>.</a:t>
            </a:r>
          </a:p>
          <a:p>
            <a:pPr marL="0" indent="0">
              <a:buNone/>
            </a:pPr>
            <a:endParaRPr lang="el-GR" dirty="0"/>
          </a:p>
        </p:txBody>
      </p:sp>
      <p:sp>
        <p:nvSpPr>
          <p:cNvPr id="2" name="Θέση αριθμού διαφάνειας 1">
            <a:extLst>
              <a:ext uri="{FF2B5EF4-FFF2-40B4-BE49-F238E27FC236}">
                <a16:creationId xmlns:a16="http://schemas.microsoft.com/office/drawing/2014/main" id="{61015403-C61F-9146-91C4-03DBBE53FB22}"/>
              </a:ext>
            </a:extLst>
          </p:cNvPr>
          <p:cNvSpPr>
            <a:spLocks noGrp="1"/>
          </p:cNvSpPr>
          <p:nvPr>
            <p:ph type="sldNum" sz="quarter" idx="12"/>
          </p:nvPr>
        </p:nvSpPr>
        <p:spPr/>
        <p:txBody>
          <a:bodyPr/>
          <a:lstStyle/>
          <a:p>
            <a:fld id="{29A67EF4-6AD0-4895-A677-9D84EEBBB660}" type="slidenum">
              <a:rPr lang="el-GR" smtClean="0"/>
              <a:t>6</a:t>
            </a:fld>
            <a:endParaRPr lang="el-GR"/>
          </a:p>
        </p:txBody>
      </p:sp>
    </p:spTree>
    <p:extLst>
      <p:ext uri="{BB962C8B-B14F-4D97-AF65-F5344CB8AC3E}">
        <p14:creationId xmlns:p14="http://schemas.microsoft.com/office/powerpoint/2010/main" val="140871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7757E1-A1B1-5CAF-1636-AD865CAAD026}"/>
              </a:ext>
            </a:extLst>
          </p:cNvPr>
          <p:cNvSpPr txBox="1">
            <a:spLocks noGrp="1"/>
          </p:cNvSpPr>
          <p:nvPr>
            <p:ph type="title"/>
          </p:nvPr>
        </p:nvSpPr>
        <p:spPr>
          <a:xfrm>
            <a:off x="807868" y="311481"/>
            <a:ext cx="10154050" cy="786777"/>
          </a:xfrm>
        </p:spPr>
        <p:txBody>
          <a:bodyPr>
            <a:normAutofit/>
          </a:bodyPr>
          <a:lstStyle/>
          <a:p>
            <a:pPr lvl="0"/>
            <a:r>
              <a:rPr lang="el-GR" sz="3600" dirty="0"/>
              <a:t>Ερευνητικά δεδομένα αποτελεσματικότητας </a:t>
            </a:r>
            <a:r>
              <a:rPr lang="en-US" sz="3600" dirty="0"/>
              <a:t>O</a:t>
            </a:r>
            <a:r>
              <a:rPr lang="el-GR" sz="3600" dirty="0" err="1"/>
              <a:t>μάδας</a:t>
            </a:r>
            <a:endParaRPr lang="el-GR" sz="3600" dirty="0"/>
          </a:p>
        </p:txBody>
      </p:sp>
      <p:sp>
        <p:nvSpPr>
          <p:cNvPr id="3" name="Θέση περιεχομένου 2">
            <a:extLst>
              <a:ext uri="{FF2B5EF4-FFF2-40B4-BE49-F238E27FC236}">
                <a16:creationId xmlns:a16="http://schemas.microsoft.com/office/drawing/2014/main" id="{FF462340-C4E7-1E85-322B-97C769D1D044}"/>
              </a:ext>
            </a:extLst>
          </p:cNvPr>
          <p:cNvSpPr txBox="1">
            <a:spLocks noGrp="1"/>
          </p:cNvSpPr>
          <p:nvPr>
            <p:ph idx="1"/>
          </p:nvPr>
        </p:nvSpPr>
        <p:spPr>
          <a:xfrm>
            <a:off x="676275" y="1460497"/>
            <a:ext cx="10753725" cy="4895853"/>
          </a:xfrm>
        </p:spPr>
        <p:txBody>
          <a:bodyPr>
            <a:normAutofit/>
          </a:bodyPr>
          <a:lstStyle/>
          <a:p>
            <a:pPr lvl="0"/>
            <a:r>
              <a:rPr lang="el-GR" sz="2400" dirty="0"/>
              <a:t>Ποικίλα ερευνητικά δεδομένα υποδεικνύουν σαφώς πια ότι η ομαδική διεργασία/θεραπεία είναι μια αποτελεσματική μορφή σχετίζεσθαι/ψυχοθεραπείας,  σε ό,τι αφορά το ουσιαστικό όφελος του ατόμου/ασθενούς, βάσει:</a:t>
            </a:r>
          </a:p>
          <a:p>
            <a:pPr marL="731520" lvl="1" indent="-457200">
              <a:buFont typeface="+mj-lt"/>
              <a:buAutoNum type="arabicPeriod"/>
            </a:pPr>
            <a:r>
              <a:rPr lang="el-GR" sz="2400" dirty="0"/>
              <a:t>Των </a:t>
            </a:r>
            <a:r>
              <a:rPr lang="el-GR" sz="2400" b="1" dirty="0"/>
              <a:t>απόψεων των θεραπ</a:t>
            </a:r>
            <a:r>
              <a:rPr lang="el-GR" sz="2400" dirty="0"/>
              <a:t>ευτών και των αξιολογήσεων των ασθενών. </a:t>
            </a:r>
          </a:p>
          <a:p>
            <a:pPr marL="731520" lvl="1" indent="-457200">
              <a:buFont typeface="+mj-lt"/>
              <a:buAutoNum type="arabicPeriod"/>
            </a:pPr>
            <a:r>
              <a:rPr lang="el-GR" sz="2400" dirty="0"/>
              <a:t>Της </a:t>
            </a:r>
            <a:r>
              <a:rPr lang="el-GR" sz="2400" b="1" dirty="0"/>
              <a:t>ερευνητικής μεθόδου συσχέτισης </a:t>
            </a:r>
            <a:r>
              <a:rPr lang="el-GR" sz="2400" b="1" dirty="0" err="1"/>
              <a:t>ενδοθεραπευτικών</a:t>
            </a:r>
            <a:r>
              <a:rPr lang="el-GR" sz="2400" b="1" dirty="0"/>
              <a:t> μεταβλητών </a:t>
            </a:r>
            <a:r>
              <a:rPr lang="el-GR" sz="2400" dirty="0"/>
              <a:t>αναφορικά με το θεραπευτικό αποτέλεσμα (</a:t>
            </a:r>
            <a:r>
              <a:rPr lang="el-GR" sz="2400" dirty="0" err="1"/>
              <a:t>Siegel</a:t>
            </a:r>
            <a:r>
              <a:rPr lang="el-GR" sz="2400" dirty="0"/>
              <a:t>, 2012. </a:t>
            </a:r>
            <a:r>
              <a:rPr lang="el-GR" sz="2400" dirty="0" err="1"/>
              <a:t>Schore</a:t>
            </a:r>
            <a:r>
              <a:rPr lang="el-GR" sz="2400" dirty="0"/>
              <a:t>, 2012. </a:t>
            </a:r>
            <a:r>
              <a:rPr lang="en-US" sz="2400" dirty="0"/>
              <a:t>C</a:t>
            </a:r>
            <a:r>
              <a:rPr lang="el-GR" sz="2400" dirty="0" err="1"/>
              <a:t>ozolino</a:t>
            </a:r>
            <a:r>
              <a:rPr lang="el-GR" sz="2400" dirty="0"/>
              <a:t>, 2017).  </a:t>
            </a:r>
          </a:p>
          <a:p>
            <a:pPr marL="731520" lvl="1" indent="-457200">
              <a:buFont typeface="+mj-lt"/>
              <a:buAutoNum type="arabicPeriod"/>
            </a:pPr>
            <a:r>
              <a:rPr lang="el-GR" sz="2400" dirty="0"/>
              <a:t>Των </a:t>
            </a:r>
            <a:r>
              <a:rPr lang="el-GR" sz="2400" dirty="0" err="1"/>
              <a:t>νευροεπιστημών</a:t>
            </a:r>
            <a:r>
              <a:rPr lang="el-GR" sz="2400" dirty="0"/>
              <a:t> και των όσων απέδειξαν</a:t>
            </a:r>
          </a:p>
        </p:txBody>
      </p:sp>
      <p:sp>
        <p:nvSpPr>
          <p:cNvPr id="4" name="Θέση αριθμού διαφάνειας 4">
            <a:extLst>
              <a:ext uri="{FF2B5EF4-FFF2-40B4-BE49-F238E27FC236}">
                <a16:creationId xmlns:a16="http://schemas.microsoft.com/office/drawing/2014/main" id="{ECF10EB3-22E4-8BCA-B85F-2790DE0D9F1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B63999D-83D4-4697-8E4E-F8B4F7C9E327}" type="slidenum">
              <a:rPr/>
              <a:t>7</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E51A8971-3945-30B4-A8F7-DF41493A59C9}"/>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DF5C5FD-4B55-43F3-965C-9ABC91D81339}" type="slidenum">
              <a:rPr/>
              <a:t>7</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EAB3CBEC-4F14-B4EA-8323-AD935D13CA4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24708C8-F3EA-4814-8F14-6C7B78D0324F}" type="slidenum">
              <a:rPr/>
              <a:t>7</a:t>
            </a:fld>
            <a:endParaRPr lang="el-GR" sz="1200" b="0" i="0" u="none" strike="noStrike" kern="1200" cap="none" spc="0" baseline="0">
              <a:solidFill>
                <a:srgbClr val="898989"/>
              </a:solidFill>
              <a:uFillTx/>
              <a:latin typeface="Calibri"/>
            </a:endParaRPr>
          </a:p>
        </p:txBody>
      </p:sp>
    </p:spTree>
    <p:extLst>
      <p:ext uri="{BB962C8B-B14F-4D97-AF65-F5344CB8AC3E}">
        <p14:creationId xmlns:p14="http://schemas.microsoft.com/office/powerpoint/2010/main" val="129279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71FADB25-1A55-925B-17F6-46B0DD89A721}"/>
              </a:ext>
            </a:extLst>
          </p:cNvPr>
          <p:cNvSpPr>
            <a:spLocks noGrp="1"/>
          </p:cNvSpPr>
          <p:nvPr>
            <p:ph type="title"/>
          </p:nvPr>
        </p:nvSpPr>
        <p:spPr/>
        <p:txBody>
          <a:bodyPr/>
          <a:lstStyle/>
          <a:p>
            <a:r>
              <a:rPr lang="el-GR" dirty="0"/>
              <a:t>Άσκηση Ι – 20΄</a:t>
            </a:r>
          </a:p>
        </p:txBody>
      </p:sp>
      <p:sp>
        <p:nvSpPr>
          <p:cNvPr id="4" name="Θέση περιεχομένου 3">
            <a:extLst>
              <a:ext uri="{FF2B5EF4-FFF2-40B4-BE49-F238E27FC236}">
                <a16:creationId xmlns:a16="http://schemas.microsoft.com/office/drawing/2014/main" id="{9C38DC3B-9AB6-B61C-B64B-519E94C1B32B}"/>
              </a:ext>
            </a:extLst>
          </p:cNvPr>
          <p:cNvSpPr>
            <a:spLocks noGrp="1"/>
          </p:cNvSpPr>
          <p:nvPr>
            <p:ph idx="1"/>
          </p:nvPr>
        </p:nvSpPr>
        <p:spPr/>
        <p:txBody>
          <a:bodyPr>
            <a:normAutofit/>
          </a:bodyPr>
          <a:lstStyle/>
          <a:p>
            <a:r>
              <a:rPr lang="el-GR" sz="2400" dirty="0"/>
              <a:t>Σε μικρές ομάδες των …… ατόμων</a:t>
            </a:r>
          </a:p>
          <a:p>
            <a:r>
              <a:rPr lang="el-GR" sz="2400" dirty="0"/>
              <a:t>Συζητήστε: </a:t>
            </a:r>
          </a:p>
          <a:p>
            <a:pPr marL="274320" lvl="1" indent="0">
              <a:buNone/>
            </a:pPr>
            <a:r>
              <a:rPr lang="el-GR" sz="2200" dirty="0"/>
              <a:t>1. Πώς σκέφτομαι τα σχετικά με τη διαπροσωπική </a:t>
            </a:r>
            <a:r>
              <a:rPr lang="el-GR" sz="2200" dirty="0" err="1"/>
              <a:t>νευροβιολογία</a:t>
            </a:r>
            <a:r>
              <a:rPr lang="el-GR" sz="2200" dirty="0"/>
              <a:t>?</a:t>
            </a:r>
          </a:p>
          <a:p>
            <a:pPr marL="274320" lvl="1" indent="0">
              <a:buNone/>
            </a:pPr>
            <a:r>
              <a:rPr lang="el-GR" sz="2200" dirty="0"/>
              <a:t>2. Με ποια κριτήρια θα επέλεγα τα μέλη μιας ομάδας? </a:t>
            </a:r>
          </a:p>
          <a:p>
            <a:r>
              <a:rPr lang="el-GR" sz="2400" dirty="0"/>
              <a:t>Σκέψεις και προβληματισμοί</a:t>
            </a:r>
          </a:p>
          <a:p>
            <a:endParaRPr lang="el-GR" sz="2400" dirty="0"/>
          </a:p>
          <a:p>
            <a:r>
              <a:rPr lang="el-GR" sz="2400" dirty="0"/>
              <a:t>Επιστροφή στην Ολομέλεια: 1 εκπρόσωπος, περίληψη των κριτηρίων και 1 ερώτημα!</a:t>
            </a:r>
          </a:p>
        </p:txBody>
      </p:sp>
      <p:sp>
        <p:nvSpPr>
          <p:cNvPr id="2" name="Θέση αριθμού διαφάνειας 1">
            <a:extLst>
              <a:ext uri="{FF2B5EF4-FFF2-40B4-BE49-F238E27FC236}">
                <a16:creationId xmlns:a16="http://schemas.microsoft.com/office/drawing/2014/main" id="{591ED185-ED31-9299-697C-676850FBB303}"/>
              </a:ext>
            </a:extLst>
          </p:cNvPr>
          <p:cNvSpPr>
            <a:spLocks noGrp="1"/>
          </p:cNvSpPr>
          <p:nvPr>
            <p:ph type="sldNum" sz="quarter" idx="12"/>
          </p:nvPr>
        </p:nvSpPr>
        <p:spPr/>
        <p:txBody>
          <a:bodyPr/>
          <a:lstStyle/>
          <a:p>
            <a:fld id="{29A67EF4-6AD0-4895-A677-9D84EEBBB660}" type="slidenum">
              <a:rPr lang="el-GR" smtClean="0"/>
              <a:t>8</a:t>
            </a:fld>
            <a:endParaRPr lang="el-GR"/>
          </a:p>
        </p:txBody>
      </p:sp>
    </p:spTree>
    <p:extLst>
      <p:ext uri="{BB962C8B-B14F-4D97-AF65-F5344CB8AC3E}">
        <p14:creationId xmlns:p14="http://schemas.microsoft.com/office/powerpoint/2010/main" val="4131384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0">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2" name="Τίτλος 1">
            <a:extLst>
              <a:ext uri="{FF2B5EF4-FFF2-40B4-BE49-F238E27FC236}">
                <a16:creationId xmlns:a16="http://schemas.microsoft.com/office/drawing/2014/main" id="{68EA06EA-3729-0704-18AA-9A4C6161DD93}"/>
              </a:ext>
            </a:extLst>
          </p:cNvPr>
          <p:cNvSpPr>
            <a:spLocks noGrp="1"/>
          </p:cNvSpPr>
          <p:nvPr>
            <p:ph type="title"/>
          </p:nvPr>
        </p:nvSpPr>
        <p:spPr>
          <a:xfrm>
            <a:off x="687754" y="875324"/>
            <a:ext cx="3536510" cy="5093520"/>
          </a:xfrm>
        </p:spPr>
        <p:txBody>
          <a:bodyPr>
            <a:normAutofit/>
          </a:bodyPr>
          <a:lstStyle/>
          <a:p>
            <a:pPr algn="ctr"/>
            <a:r>
              <a:rPr lang="el-GR" sz="4000" dirty="0"/>
              <a:t>Κριτήρια </a:t>
            </a:r>
            <a:r>
              <a:rPr lang="el-GR" sz="4000" dirty="0">
                <a:solidFill>
                  <a:srgbClr val="FF0000"/>
                </a:solidFill>
              </a:rPr>
              <a:t>επιλογής</a:t>
            </a:r>
            <a:r>
              <a:rPr lang="el-GR" sz="4000" dirty="0"/>
              <a:t> μελών σε μια ομάδα (Ι)</a:t>
            </a:r>
          </a:p>
        </p:txBody>
      </p:sp>
      <p:sp>
        <p:nvSpPr>
          <p:cNvPr id="21" name="Rectangle 12">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3" name="Θέση περιεχομένου 2">
            <a:extLst>
              <a:ext uri="{FF2B5EF4-FFF2-40B4-BE49-F238E27FC236}">
                <a16:creationId xmlns:a16="http://schemas.microsoft.com/office/drawing/2014/main" id="{4A0E76AC-3FB0-3B10-B5EA-951A227AB5FA}"/>
              </a:ext>
            </a:extLst>
          </p:cNvPr>
          <p:cNvSpPr>
            <a:spLocks noGrp="1"/>
          </p:cNvSpPr>
          <p:nvPr>
            <p:ph idx="1"/>
          </p:nvPr>
        </p:nvSpPr>
        <p:spPr>
          <a:xfrm>
            <a:off x="5478124" y="559477"/>
            <a:ext cx="5647076" cy="5475563"/>
          </a:xfrm>
        </p:spPr>
        <p:txBody>
          <a:bodyPr anchor="ctr">
            <a:normAutofit/>
          </a:bodyPr>
          <a:lstStyle/>
          <a:p>
            <a:pPr marL="0" indent="0">
              <a:buNone/>
            </a:pPr>
            <a:r>
              <a:rPr lang="el-GR" sz="2000" b="1" dirty="0"/>
              <a:t>Γενικά </a:t>
            </a:r>
          </a:p>
          <a:p>
            <a:pPr lvl="1"/>
            <a:r>
              <a:rPr lang="el-GR" sz="2000" dirty="0"/>
              <a:t>Το μέλος να έχει την ικανότητα και την προθυμία να εξετάζει τη διαπροσωπική του συμπεριφορά, να </a:t>
            </a:r>
            <a:r>
              <a:rPr lang="el-GR" sz="2000" dirty="0" err="1"/>
              <a:t>αυτοαποκαλύπτεται</a:t>
            </a:r>
            <a:r>
              <a:rPr lang="el-GR" sz="2000" dirty="0"/>
              <a:t>, </a:t>
            </a:r>
            <a:r>
              <a:rPr lang="el-GR" sz="2000" b="1" dirty="0"/>
              <a:t>να προσφέρει και να δέχεται ανατροφοδότηση</a:t>
            </a:r>
            <a:r>
              <a:rPr lang="el-GR" sz="2000" dirty="0"/>
              <a:t>. </a:t>
            </a:r>
          </a:p>
          <a:p>
            <a:pPr lvl="1"/>
            <a:r>
              <a:rPr lang="el-GR" sz="2000" dirty="0"/>
              <a:t>Τακτική παρουσία- αποκλείονται τα μέλη που - για οποιοδήποτε λόγο - ενδέχεται να κάνουν τακτικές απουσίες.</a:t>
            </a:r>
          </a:p>
          <a:p>
            <a:pPr marL="0" indent="0">
              <a:buNone/>
            </a:pPr>
            <a:r>
              <a:rPr lang="el-GR" sz="2000" b="1" dirty="0"/>
              <a:t> </a:t>
            </a:r>
            <a:endParaRPr lang="el-GR" sz="2000" dirty="0"/>
          </a:p>
        </p:txBody>
      </p:sp>
      <p:sp>
        <p:nvSpPr>
          <p:cNvPr id="4" name="Θέση αριθμού διαφάνειας 3">
            <a:extLst>
              <a:ext uri="{FF2B5EF4-FFF2-40B4-BE49-F238E27FC236}">
                <a16:creationId xmlns:a16="http://schemas.microsoft.com/office/drawing/2014/main" id="{0AACDE57-293C-1D87-3CAE-7E8A2BA07297}"/>
              </a:ext>
            </a:extLst>
          </p:cNvPr>
          <p:cNvSpPr>
            <a:spLocks noGrp="1"/>
          </p:cNvSpPr>
          <p:nvPr>
            <p:ph type="sldNum" sz="quarter" idx="12"/>
          </p:nvPr>
        </p:nvSpPr>
        <p:spPr>
          <a:xfrm>
            <a:off x="11066609" y="6307672"/>
            <a:ext cx="822960" cy="274320"/>
          </a:xfrm>
        </p:spPr>
        <p:txBody>
          <a:bodyPr>
            <a:normAutofit/>
          </a:bodyPr>
          <a:lstStyle/>
          <a:p>
            <a:pPr>
              <a:spcAft>
                <a:spcPts val="600"/>
              </a:spcAft>
            </a:pPr>
            <a:fld id="{29A67EF4-6AD0-4895-A677-9D84EEBBB660}" type="slidenum">
              <a:rPr lang="el-GR" smtClean="0"/>
              <a:pPr>
                <a:spcAft>
                  <a:spcPts val="600"/>
                </a:spcAft>
              </a:pPr>
              <a:t>9</a:t>
            </a:fld>
            <a:endParaRPr lang="el-GR"/>
          </a:p>
        </p:txBody>
      </p:sp>
    </p:spTree>
    <p:extLst>
      <p:ext uri="{BB962C8B-B14F-4D97-AF65-F5344CB8AC3E}">
        <p14:creationId xmlns:p14="http://schemas.microsoft.com/office/powerpoint/2010/main" val="22913846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απούνι">
  <a:themeElements>
    <a:clrScheme name="Σαπούνι">
      <a:dk1>
        <a:sysClr val="windowText" lastClr="000000"/>
      </a:dk1>
      <a:lt1>
        <a:sysClr val="window" lastClr="FFFFFF"/>
      </a:lt1>
      <a:dk2>
        <a:srgbClr val="736059"/>
      </a:dk2>
      <a:lt2>
        <a:srgbClr val="E7E0C7"/>
      </a:lt2>
      <a:accent1>
        <a:srgbClr val="92B0C8"/>
      </a:accent1>
      <a:accent2>
        <a:srgbClr val="E37C3D"/>
      </a:accent2>
      <a:accent3>
        <a:srgbClr val="A5AB81"/>
      </a:accent3>
      <a:accent4>
        <a:srgbClr val="E9B635"/>
      </a:accent4>
      <a:accent5>
        <a:srgbClr val="7BA79D"/>
      </a:accent5>
      <a:accent6>
        <a:srgbClr val="968C8C"/>
      </a:accent6>
      <a:hlink>
        <a:srgbClr val="F7A115"/>
      </a:hlink>
      <a:folHlink>
        <a:srgbClr val="969696"/>
      </a:folHlink>
    </a:clrScheme>
    <a:fontScheme name="Σαπούνι">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Σαπούνι</Template>
  <TotalTime>9020</TotalTime>
  <Words>5255</Words>
  <Application>Microsoft Office PowerPoint</Application>
  <PresentationFormat>Ευρεία οθόνη</PresentationFormat>
  <Paragraphs>553</Paragraphs>
  <Slides>57</Slides>
  <Notes>2</Notes>
  <HiddenSlides>0</HiddenSlides>
  <MMClips>0</MMClips>
  <ScaleCrop>false</ScaleCrop>
  <HeadingPairs>
    <vt:vector size="6" baseType="variant">
      <vt:variant>
        <vt:lpstr>Γραμματοσειρές που χρησιμοποιούνται</vt:lpstr>
      </vt:variant>
      <vt:variant>
        <vt:i4>12</vt:i4>
      </vt:variant>
      <vt:variant>
        <vt:lpstr>Θέμα</vt:lpstr>
      </vt:variant>
      <vt:variant>
        <vt:i4>1</vt:i4>
      </vt:variant>
      <vt:variant>
        <vt:lpstr>Τίτλοι διαφανειών</vt:lpstr>
      </vt:variant>
      <vt:variant>
        <vt:i4>57</vt:i4>
      </vt:variant>
    </vt:vector>
  </HeadingPairs>
  <TitlesOfParts>
    <vt:vector size="70" baseType="lpstr">
      <vt:lpstr>Google Sans</vt:lpstr>
      <vt:lpstr>Calibri</vt:lpstr>
      <vt:lpstr>Calibri Light</vt:lpstr>
      <vt:lpstr>Century Gothic</vt:lpstr>
      <vt:lpstr>Century Schoolbook</vt:lpstr>
      <vt:lpstr>Comic Sans MS</vt:lpstr>
      <vt:lpstr>Courier New</vt:lpstr>
      <vt:lpstr>Garamond</vt:lpstr>
      <vt:lpstr>Gill Sans MT</vt:lpstr>
      <vt:lpstr>Open Sans</vt:lpstr>
      <vt:lpstr>Times New Roman</vt:lpstr>
      <vt:lpstr>Wingdings</vt:lpstr>
      <vt:lpstr>Σαπούνι</vt:lpstr>
      <vt:lpstr> ΣΧΟΛΗ ΑΝΘΡΩΠΙΣΤΙΚΩΝ &amp; ΚΟΙΝΩΝΙΚΩΝ ΕΠΙΣΤΗΜΩΝ ΠΑΙΔΑΓΩΓΙΚΟ ΤΜΗΜΑ ΕΙΔΙΚΗΣ ΑΓΩΓΗΣ Πρόγραμμα Μεταπτυχιακών Σπουδών Συμβουλευτική στην Ειδική Αγωγή, την Εκπαίδευση και την Υγεία Ακαδ. ετος 2024-25    </vt:lpstr>
      <vt:lpstr>Παρουσίαση του PowerPoint</vt:lpstr>
      <vt:lpstr>Δομή χρόνου και μαθήματος </vt:lpstr>
      <vt:lpstr>Σύγχρονα ερευνητικά δεδομένα.  Νευροβιολογία και (ομαδική) ψυχοθεραπεία</vt:lpstr>
      <vt:lpstr>Παρουσίαση του PowerPoint</vt:lpstr>
      <vt:lpstr>Γιατί να το ξέρω αυτό? Πού μου χρειάζεται στην ομαδική συμβουλευτική το  να ξέρω για διαπροσωπική νευροβιολογία?</vt:lpstr>
      <vt:lpstr>Ερευνητικά δεδομένα αποτελεσματικότητας Oμάδας</vt:lpstr>
      <vt:lpstr>Άσκηση Ι – 20΄</vt:lpstr>
      <vt:lpstr>Κριτήρια επιλογής μελών σε μια ομάδα (Ι)</vt:lpstr>
      <vt:lpstr>Κριτήρια επιλογής/ αποκλεισμού μελών σε μια ομάδα (ΙΙ)</vt:lpstr>
      <vt:lpstr>Κριτήρια επιλογής μελών σε μια ομάδα (ΙΙΙ) ΠΡΟΣΟΧΗ!!!</vt:lpstr>
      <vt:lpstr>Κριτήρια επιλογής μελών σε μια ομάδα (ΙV) 9 βασικοί λόγοι αποχώρησης </vt:lpstr>
      <vt:lpstr>Κριτήρια επιλογής μελών σε μια ομάδα (V)  </vt:lpstr>
      <vt:lpstr>1η συνέντευξη (Ι)  </vt:lpstr>
      <vt:lpstr>1η συνέντευξη (ΙΙ)  </vt:lpstr>
      <vt:lpstr>1η συνέντευξη (ΙΙΙ)  </vt:lpstr>
      <vt:lpstr>Ομάδα- περιβάλλον</vt:lpstr>
      <vt:lpstr>Συνεκτικότητα ομάδας (cohesiveness) (Ι) Yalom, κεφ.3,5</vt:lpstr>
      <vt:lpstr>Συνεκτικότητα ομάδας (cohesiveness) (ΙΙ) Yalom, κεφ.3,5</vt:lpstr>
      <vt:lpstr>Άσκηση ΙΙ  - 20΄</vt:lpstr>
      <vt:lpstr>Θεραπευτικό συμβόλαιο (Ι)</vt:lpstr>
      <vt:lpstr>Θεραπευτικό συμβόλαιο (ΙΙ)</vt:lpstr>
      <vt:lpstr>Θεραπευτικό συμβόλαιο (ΙΙI)- Το νόημα </vt:lpstr>
      <vt:lpstr>Συνδεδεμένοι,  Ν.Α. Χρηστάκης, Fowler H. James </vt:lpstr>
      <vt:lpstr>Θεραπευτικοί παράγοντες (Υalom, 2005) (Ι)</vt:lpstr>
      <vt:lpstr>Θεραπευτικοί παράγοντες (Υalom, 2005) (ΙΙ)</vt:lpstr>
      <vt:lpstr>Θεραπευτικοί παράγοντες/Παράγοντες αλλαγής (ΙΙΙ)</vt:lpstr>
      <vt:lpstr>Θεραπευτικοί παράγοντες (ΙV)  </vt:lpstr>
      <vt:lpstr> Ο ρόλος του ομαδικού συντονιστή (Ι)</vt:lpstr>
      <vt:lpstr> Ο ρόλος του ομαδικού συντονιστή (ΙΙ)</vt:lpstr>
      <vt:lpstr>Η θεραπευτική σχέση</vt:lpstr>
      <vt:lpstr>Παράγοντες που ενδέχεται να επηρεάσουν τη δημιουργία μιας καλής θεραπευτικής σχέσης </vt:lpstr>
      <vt:lpstr> ΣΧΟΛΗ ΑΝΘΡΩΠΙΣΤΙΚΩΝ &amp; ΚΟΙΝΩΝΙΚΩΝ ΕΠΙΣΤΗΜΩΝ ΠΑΙΔΑΓΩΓΙΚΟ ΤΜΗΜΑ ΕΙΔΙΚΗΣ ΑΓΩΓΗΣ Πρόγραμμα Μεταπτυχιακών Σπουδών Συμβουλευτική στην Ειδική Αγωγή, την Εκπαίδευση και την Υγεία Ακαδ. ετος 2024-25    </vt:lpstr>
      <vt:lpstr>Παρουσίαση του PowerPoint</vt:lpstr>
      <vt:lpstr>Δομή χρόνου και μαθήματος </vt:lpstr>
      <vt:lpstr>Παρουσίαση του PowerPoint</vt:lpstr>
      <vt:lpstr>Παρουσίαση του PowerPoint</vt:lpstr>
      <vt:lpstr>Systems Centered Theory (SCT),  Yvonne Agazarian</vt:lpstr>
      <vt:lpstr>Ρόλοι/Φωνές/Εαυτοί σε κάθε ομαδική διεργασία (Ι)</vt:lpstr>
      <vt:lpstr>Ρόλοι/Φωνές/Εαυτοί σε κάθε ομαδική διεργασία (ΙΙ)</vt:lpstr>
      <vt:lpstr>Ρόλοι στην ομαδική διεργασία (ΙΙΙ) </vt:lpstr>
      <vt:lpstr>Ρόλοι στην ομαδική διεργασία (ΙV) </vt:lpstr>
      <vt:lpstr>H ανάδειξη των ρόλων: Ανάλογα με την φάση ανάπτυξης της ομάδας </vt:lpstr>
      <vt:lpstr>«Κέρδος» από την οπτική των  ρόλων</vt:lpstr>
      <vt:lpstr>Υποομάδες – εχθρικότητα προς τον συντονιστή   </vt:lpstr>
      <vt:lpstr>Υποομάδες - Functional Subgrouping, Agazarian, 2008 </vt:lpstr>
      <vt:lpstr>Functional subgrouping</vt:lpstr>
      <vt:lpstr>Άσκηση ΙIΙ  - 20΄</vt:lpstr>
      <vt:lpstr>Στάδια εξέλιξης της ομάδας, Yalom, κεφ.11</vt:lpstr>
      <vt:lpstr>Ομάδα: Fight, Flight, Pairing </vt:lpstr>
      <vt:lpstr> 1η συνάντηση</vt:lpstr>
      <vt:lpstr>Συμβουλευτική ομάδα- Θεραπευτική Ομάδα</vt:lpstr>
      <vt:lpstr>Ειδικός ψυχικής υγείας</vt:lpstr>
      <vt:lpstr>Ομαδικό περιβάλλον Ι</vt:lpstr>
      <vt:lpstr>Ομαδικό περιβάλλον ΙΙ</vt:lpstr>
      <vt:lpstr>Βιβλιογραφία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ιατρικη σχολη, εκπα, 12ο εξαμηνο, Ακαδ. ετος 2019-20</dc:title>
  <dc:creator>Δώρα Σκαλή</dc:creator>
  <cp:lastModifiedBy>Δώρα Σκαλή</cp:lastModifiedBy>
  <cp:revision>387</cp:revision>
  <cp:lastPrinted>2022-09-30T08:27:34Z</cp:lastPrinted>
  <dcterms:created xsi:type="dcterms:W3CDTF">2020-03-30T09:53:51Z</dcterms:created>
  <dcterms:modified xsi:type="dcterms:W3CDTF">2024-12-21T11:41:43Z</dcterms:modified>
</cp:coreProperties>
</file>