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319" r:id="rId3"/>
    <p:sldId id="317" r:id="rId4"/>
    <p:sldId id="330" r:id="rId5"/>
    <p:sldId id="257" r:id="rId6"/>
    <p:sldId id="337" r:id="rId7"/>
    <p:sldId id="256" r:id="rId8"/>
    <p:sldId id="261" r:id="rId9"/>
    <p:sldId id="260" r:id="rId10"/>
    <p:sldId id="280" r:id="rId11"/>
    <p:sldId id="320" r:id="rId12"/>
    <p:sldId id="275" r:id="rId13"/>
    <p:sldId id="338" r:id="rId14"/>
    <p:sldId id="274" r:id="rId15"/>
    <p:sldId id="276" r:id="rId16"/>
    <p:sldId id="277" r:id="rId17"/>
    <p:sldId id="278" r:id="rId18"/>
    <p:sldId id="279" r:id="rId19"/>
    <p:sldId id="321" r:id="rId20"/>
    <p:sldId id="339" r:id="rId21"/>
    <p:sldId id="258" r:id="rId22"/>
    <p:sldId id="295" r:id="rId23"/>
    <p:sldId id="293" r:id="rId24"/>
    <p:sldId id="294" r:id="rId25"/>
    <p:sldId id="324" r:id="rId26"/>
    <p:sldId id="322" r:id="rId27"/>
    <p:sldId id="259" r:id="rId28"/>
    <p:sldId id="323" r:id="rId29"/>
    <p:sldId id="34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6" r:id="rId43"/>
    <p:sldId id="297" r:id="rId44"/>
    <p:sldId id="298" r:id="rId45"/>
    <p:sldId id="299" r:id="rId46"/>
    <p:sldId id="314" r:id="rId47"/>
    <p:sldId id="521" r:id="rId48"/>
    <p:sldId id="522" r:id="rId49"/>
    <p:sldId id="523" r:id="rId50"/>
    <p:sldId id="524" r:id="rId51"/>
    <p:sldId id="525" r:id="rId52"/>
    <p:sldId id="597" r:id="rId53"/>
    <p:sldId id="598" r:id="rId54"/>
    <p:sldId id="326" r:id="rId55"/>
    <p:sldId id="327" r:id="rId56"/>
    <p:sldId id="329" r:id="rId57"/>
    <p:sldId id="328" r:id="rId58"/>
    <p:sldId id="599" r:id="rId59"/>
    <p:sldId id="600" r:id="rId60"/>
    <p:sldId id="601" r:id="rId61"/>
    <p:sldId id="602" r:id="rId62"/>
    <p:sldId id="325" r:id="rId6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8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9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A6A10C-866D-4518-AB28-0ADB4184C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l-G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3D980D7-832C-4D2C-A9B2-F596AFAEE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l-G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BDC181-803E-41B5-83B6-5154AE9CA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3645-5F8C-4FA3-8844-FFC654512AD7}" type="datetimeFigureOut">
              <a:rPr lang="el-GR" smtClean="0"/>
              <a:t>11/5/20</a:t>
            </a:fld>
            <a:endParaRPr lang="el-G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AFF942-81B9-4089-8825-4113B20F6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437F7F-53B7-4D72-9282-1CBCDBAB1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6D26-D33D-48FD-9976-D597DB6056A9}" type="slidenum">
              <a:rPr lang="el-GR" smtClean="0"/>
              <a:t>‹N°›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889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72F59-A5E5-4EE2-AE3A-64E80D7E3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l-G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676410-88CE-4DE6-AF81-63222D03A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l-G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CC7F21-83FC-4652-ACAB-AB1C1D832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3645-5F8C-4FA3-8844-FFC654512AD7}" type="datetimeFigureOut">
              <a:rPr lang="el-GR" smtClean="0"/>
              <a:t>11/5/20</a:t>
            </a:fld>
            <a:endParaRPr lang="el-G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D37EEE-8FC5-4D00-B1F2-B44A1803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040878-5DB9-4AB0-BEE4-18631B1E2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6D26-D33D-48FD-9976-D597DB6056A9}" type="slidenum">
              <a:rPr lang="el-GR" smtClean="0"/>
              <a:t>‹N°›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5388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7231D2B-2280-40FA-8141-03D4292AA3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l-G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92C6957-E380-408D-8558-64A78781E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l-G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ECD008-F296-4A50-B919-0B94DC2F8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3645-5F8C-4FA3-8844-FFC654512AD7}" type="datetimeFigureOut">
              <a:rPr lang="el-GR" smtClean="0"/>
              <a:t>11/5/20</a:t>
            </a:fld>
            <a:endParaRPr lang="el-G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AFF410-7F60-42FB-A409-29722432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CDE5A0-10B3-4A47-BE7F-978CC1860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6D26-D33D-48FD-9976-D597DB6056A9}" type="slidenum">
              <a:rPr lang="el-GR" smtClean="0"/>
              <a:t>‹N°›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76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DB7B95-06B3-435A-A2B0-4FC656745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l-G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676146-B0C1-400C-96C8-53403983D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l-G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E4C784-EA89-4299-A4CF-0F46DF0D6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3645-5F8C-4FA3-8844-FFC654512AD7}" type="datetimeFigureOut">
              <a:rPr lang="el-GR" smtClean="0"/>
              <a:t>11/5/20</a:t>
            </a:fld>
            <a:endParaRPr lang="el-G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03A591-5197-4181-BC89-654E93914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588057-FA79-4883-83C0-63BD48448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6D26-D33D-48FD-9976-D597DB6056A9}" type="slidenum">
              <a:rPr lang="el-GR" smtClean="0"/>
              <a:t>‹N°›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256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7A735E-B6BE-408A-A8B0-7B4D1B7F7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l-G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FB1866-E644-4626-9288-9E0B834A0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833034-E13C-4130-BF5B-F0239C603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3645-5F8C-4FA3-8844-FFC654512AD7}" type="datetimeFigureOut">
              <a:rPr lang="el-GR" smtClean="0"/>
              <a:t>11/5/20</a:t>
            </a:fld>
            <a:endParaRPr lang="el-G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D96112-3886-486D-BD43-4F25168CB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D01896-7C28-46E9-94A4-543A31140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6D26-D33D-48FD-9976-D597DB6056A9}" type="slidenum">
              <a:rPr lang="el-GR" smtClean="0"/>
              <a:t>‹N°›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416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1796FC-0803-4728-97A7-9ECE3646A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l-G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DE5854-5D4F-47E3-A8A6-EA17ED73C8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l-G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E55E39-9979-4227-BB4F-60E95C836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l-G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642892-E5F4-4BA1-866A-E7341096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3645-5F8C-4FA3-8844-FFC654512AD7}" type="datetimeFigureOut">
              <a:rPr lang="el-GR" smtClean="0"/>
              <a:t>11/5/20</a:t>
            </a:fld>
            <a:endParaRPr lang="el-G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9ED75C-A3C1-479B-85F4-E8A7F19DC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E7BD5C0-D551-4602-9939-A5BE8E142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6D26-D33D-48FD-9976-D597DB6056A9}" type="slidenum">
              <a:rPr lang="el-GR" smtClean="0"/>
              <a:t>‹N°›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098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4D6BAE-6716-41E6-AE06-581B67E3E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l-G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378F30-7707-44CF-A74F-D13BDAADE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23BE28B-0A5E-417E-A948-8B2741E2B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l-G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03A4B47-886E-41C3-A282-56F5C2958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0110AB9-AB97-4C4E-9121-8A248243F9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l-G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432F9B0-E365-493A-83E5-C02AEA4C4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3645-5F8C-4FA3-8844-FFC654512AD7}" type="datetimeFigureOut">
              <a:rPr lang="el-GR" smtClean="0"/>
              <a:t>11/5/20</a:t>
            </a:fld>
            <a:endParaRPr lang="el-G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C7B5CF7-C235-422E-8475-EA658D48A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9406B75-DB2F-4372-9C1A-8CA6B771C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6D26-D33D-48FD-9976-D597DB6056A9}" type="slidenum">
              <a:rPr lang="el-GR" smtClean="0"/>
              <a:t>‹N°›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3520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87D558-EAAE-4AD7-AF96-A6F3522D4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l-G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303148B-5FCA-4BB9-BD73-4912F3562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3645-5F8C-4FA3-8844-FFC654512AD7}" type="datetimeFigureOut">
              <a:rPr lang="el-GR" smtClean="0"/>
              <a:t>11/5/20</a:t>
            </a:fld>
            <a:endParaRPr lang="el-G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409C11-25A9-4A0B-A717-067FA57B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17B44C6-6AA0-480D-89B5-ED8485CB5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6D26-D33D-48FD-9976-D597DB6056A9}" type="slidenum">
              <a:rPr lang="el-GR" smtClean="0"/>
              <a:t>‹N°›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0179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0E4842D-A6F9-452B-B01D-966A125B1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3645-5F8C-4FA3-8844-FFC654512AD7}" type="datetimeFigureOut">
              <a:rPr lang="el-GR" smtClean="0"/>
              <a:t>11/5/20</a:t>
            </a:fld>
            <a:endParaRPr lang="el-G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293025-0DA7-44FE-89BF-F30DD61A4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BD28B9-65BE-4803-AAEB-A645CC38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6D26-D33D-48FD-9976-D597DB6056A9}" type="slidenum">
              <a:rPr lang="el-GR" smtClean="0"/>
              <a:t>‹N°›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6682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CF428C-7A29-461D-873D-428F4608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l-G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9A06FA-8023-4C71-A78E-F541CBB2D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l-G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7058D1-F29A-4451-9AEE-134AE71C8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E22557-AD98-4CCE-B7E3-724387F58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3645-5F8C-4FA3-8844-FFC654512AD7}" type="datetimeFigureOut">
              <a:rPr lang="el-GR" smtClean="0"/>
              <a:t>11/5/20</a:t>
            </a:fld>
            <a:endParaRPr lang="el-G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24CFA4-E21E-4F94-B6C8-F1AD06E54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3AA07C-0DA1-4758-A307-8A65B075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6D26-D33D-48FD-9976-D597DB6056A9}" type="slidenum">
              <a:rPr lang="el-GR" smtClean="0"/>
              <a:t>‹N°›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6953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A707DA-8253-42F0-8553-457695C31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l-G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F260A6D-7523-43F5-B1FE-B9C1431362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FC2A50-564E-43D2-A08E-5926E40E4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B475F14-7EA5-43E6-83EE-7C9A4C927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63645-5F8C-4FA3-8844-FFC654512AD7}" type="datetimeFigureOut">
              <a:rPr lang="el-GR" smtClean="0"/>
              <a:t>11/5/20</a:t>
            </a:fld>
            <a:endParaRPr lang="el-G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0F86C9-08DF-4679-A0E5-1B1832FEE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972486-9920-4C70-93C4-ADFC41914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76D26-D33D-48FD-9976-D597DB6056A9}" type="slidenum">
              <a:rPr lang="el-GR" smtClean="0"/>
              <a:t>‹N°›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544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60D5C15-624C-4087-8914-9A40B8155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l-G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940AA8-EFF8-44B4-850E-11BC310EA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l-G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D8D123-65C9-41E1-B261-11ED770872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63645-5F8C-4FA3-8844-FFC654512AD7}" type="datetimeFigureOut">
              <a:rPr lang="el-GR" smtClean="0"/>
              <a:t>11/5/20</a:t>
            </a:fld>
            <a:endParaRPr lang="el-G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DF9374-4575-4057-901F-22A0EB9E9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FFB880-27AC-4103-ACD7-20D0F1CB9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76D26-D33D-48FD-9976-D597DB6056A9}" type="slidenum">
              <a:rPr lang="el-GR" smtClean="0"/>
              <a:t>‹N°›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475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portal.tee.gr/portal/page/portal/SCIENTIFIC_WORK/GR_ENERGEIAS/kenak/tee_kenak/setup_TEEKENAK_1_31_March2018_0.ra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opengov.gr/minenv/?p=4450" TargetMode="Externa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B18B085-7571-49FC-AFCD-DCC8056FE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006" y="3429000"/>
            <a:ext cx="5610225" cy="2990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ΛΟΓΙΣΜΙΚΟ TEE - KENAK">
            <a:extLst>
              <a:ext uri="{FF2B5EF4-FFF2-40B4-BE49-F238E27FC236}">
                <a16:creationId xmlns:a16="http://schemas.microsoft.com/office/drawing/2014/main" id="{DC4D94A8-79FB-4048-9CBC-F1B31709C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17" y="1410003"/>
            <a:ext cx="5351983" cy="370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E » ΚΕΝΑΚ">
            <a:extLst>
              <a:ext uri="{FF2B5EF4-FFF2-40B4-BE49-F238E27FC236}">
                <a16:creationId xmlns:a16="http://schemas.microsoft.com/office/drawing/2014/main" id="{4EDB8006-56C5-410D-89FC-723F88A2F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476" y="252743"/>
            <a:ext cx="1331170" cy="83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561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0236645-17A3-4965-9F60-9588F85A9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380" y="2072723"/>
            <a:ext cx="1053465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19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EB00A31-E82D-4336-B1D5-FEFED04598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431" b="42269"/>
          <a:stretch/>
        </p:blipFill>
        <p:spPr>
          <a:xfrm>
            <a:off x="1070043" y="680936"/>
            <a:ext cx="9815208" cy="563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35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CDE05D4-C047-42AC-962E-F620B3F57B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000" b="61275"/>
          <a:stretch/>
        </p:blipFill>
        <p:spPr>
          <a:xfrm>
            <a:off x="477078" y="620200"/>
            <a:ext cx="10220474" cy="436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65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7B30503-4281-460C-AB97-26AE19B20E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046" b="50000"/>
          <a:stretch/>
        </p:blipFill>
        <p:spPr>
          <a:xfrm>
            <a:off x="709126" y="718456"/>
            <a:ext cx="10542831" cy="549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98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C997C40-18EB-40A6-9BEE-C4EFB8BCD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24550" cy="5048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0FE7ED8-4535-4462-90F9-8A422FB4E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1504950"/>
            <a:ext cx="103632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07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73D2E22-AD29-49B2-8B3E-D032F3F3C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10382250" cy="59436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42DC7C0-757D-4AE1-8AF6-9D59CA9BE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2455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80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8C379D7-14B0-4D68-A258-F70FCFF6D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440" y="118359"/>
            <a:ext cx="1030605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27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1CDE311-1612-4723-B784-12FADD190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361577"/>
            <a:ext cx="102489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625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B3069AA-F88C-4BB6-8140-278145AB6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367" y="0"/>
            <a:ext cx="8539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5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CDE05D4-C047-42AC-962E-F620B3F57B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000" b="61275"/>
          <a:stretch/>
        </p:blipFill>
        <p:spPr>
          <a:xfrm>
            <a:off x="477078" y="620200"/>
            <a:ext cx="10220474" cy="436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33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1DBB80-3250-4024-930E-402B7FD35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477" y="1033408"/>
            <a:ext cx="4591456" cy="24468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2800" dirty="0"/>
              <a:t>Κανονισμός Ενεργειακής Απόδοσης Κτιρίων</a:t>
            </a:r>
          </a:p>
          <a:p>
            <a:pPr lvl="0"/>
            <a:r>
              <a:rPr lang="el-GR" altLang="el-GR" sz="2800" dirty="0"/>
              <a:t>Κ. Εν. Α. 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900" b="0" i="0" u="none" strike="noStrike" cap="none" normalizeH="0" baseline="0" dirty="0">
              <a:ln>
                <a:noFill/>
              </a:ln>
              <a:solidFill>
                <a:srgbClr val="CC3300"/>
              </a:solidFill>
              <a:effectLst/>
              <a:latin typeface="Verdana" panose="020B0604030504040204" pitchFamily="34" charset="0"/>
              <a:cs typeface="Times New Roman" panose="02020603050405020304" pitchFamily="18" charset="0"/>
              <a:hlinkClick r:id="rId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900" b="0" i="0" u="none" strike="noStrike" cap="none" normalizeH="0" baseline="0" dirty="0">
                <a:ln>
                  <a:noFill/>
                </a:ln>
                <a:solidFill>
                  <a:srgbClr val="CC33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  <a:hlinkClick r:id="rId2"/>
              </a:rPr>
              <a:t>Πλήρης νέα εγκατάσταση ΤΕΕ-</a:t>
            </a:r>
            <a:r>
              <a:rPr kumimoji="0" lang="el-GR" altLang="el-GR" sz="900" b="0" i="0" u="none" strike="noStrike" cap="none" normalizeH="0" baseline="0" dirty="0" err="1">
                <a:ln>
                  <a:noFill/>
                </a:ln>
                <a:solidFill>
                  <a:srgbClr val="CC33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  <a:hlinkClick r:id="rId2"/>
              </a:rPr>
              <a:t>Κ.Εν.Α.Κ</a:t>
            </a:r>
            <a:r>
              <a:rPr kumimoji="0" lang="el-GR" altLang="el-GR" sz="900" b="0" i="0" u="none" strike="noStrike" cap="none" normalizeH="0" baseline="0" dirty="0">
                <a:ln>
                  <a:noFill/>
                </a:ln>
                <a:solidFill>
                  <a:srgbClr val="CC3300"/>
                </a:solidFill>
                <a:effectLst/>
                <a:latin typeface="Verdana" panose="020B0604030504040204" pitchFamily="34" charset="0"/>
                <a:cs typeface="Times New Roman" panose="02020603050405020304" pitchFamily="18" charset="0"/>
                <a:hlinkClick r:id="rId2"/>
              </a:rPr>
              <a:t>. 1.31_March2018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el-GR" altLang="el-G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     </a:t>
            </a:r>
            <a:b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ΠΡΟΣΟΧΗ: Το αρχείο αφού αποσυμπιεστεί θα πρέπει να εγκατασταθεί με δικαιώματα διαχειριστή (δεξί κλικ στο αποσυμπιεσμένο εικονίδιο και επιλογή -Εκτέλεση ως Διαχειριστής- ) Μπορείτε να παρακολουθήσετε τη διαδικασία στο </a:t>
            </a:r>
            <a:r>
              <a:rPr kumimoji="0" lang="el-GR" altLang="el-GR" sz="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altLang="el-GR" dirty="0">
              <a:latin typeface="Arial" panose="020B0604020202020204" pitchFamily="34" charset="0"/>
            </a:endParaRPr>
          </a:p>
        </p:txBody>
      </p:sp>
      <p:pic>
        <p:nvPicPr>
          <p:cNvPr id="2050" name="Picture 2" descr="File">
            <a:extLst>
              <a:ext uri="{FF2B5EF4-FFF2-40B4-BE49-F238E27FC236}">
                <a16:creationId xmlns:a16="http://schemas.microsoft.com/office/drawing/2014/main" id="{E0385F23-4656-4114-99A5-D64BCA8B3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120" y="51330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B5ED557-D256-40B3-A4D6-9AF66FC7459A}"/>
              </a:ext>
            </a:extLst>
          </p:cNvPr>
          <p:cNvSpPr/>
          <p:nvPr/>
        </p:nvSpPr>
        <p:spPr>
          <a:xfrm>
            <a:off x="5246185" y="5743517"/>
            <a:ext cx="3451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http://www.kenak.gr/e-library.htm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9547D71-CCA7-4877-93E1-27E16CD20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368" y="1386032"/>
            <a:ext cx="6632292" cy="435748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C2ED657-2722-499B-AA41-54996A4E39EE}"/>
              </a:ext>
            </a:extLst>
          </p:cNvPr>
          <p:cNvSpPr txBox="1"/>
          <p:nvPr/>
        </p:nvSpPr>
        <p:spPr>
          <a:xfrm>
            <a:off x="680936" y="3764603"/>
            <a:ext cx="3774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https://www.youtube.com/channel/UCuZDEMt5CdrL_BHJwgKcTpQ</a:t>
            </a:r>
            <a:endParaRPr lang="el-G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2F9178A-A5D4-4CB3-A3BF-00FD840F7D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936" y="4434694"/>
            <a:ext cx="3831381" cy="152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66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F0114B9-7714-444A-B781-5BCCAE6E83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107" b="66667"/>
          <a:stretch/>
        </p:blipFill>
        <p:spPr>
          <a:xfrm>
            <a:off x="531846" y="746449"/>
            <a:ext cx="10687549" cy="393751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34A35CD-0C46-4A21-B575-7470B5581C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066" b="76735"/>
          <a:stretch/>
        </p:blipFill>
        <p:spPr>
          <a:xfrm>
            <a:off x="307911" y="4945225"/>
            <a:ext cx="5234473" cy="159553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AAF4D97-2F92-4659-B476-6709253EC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000" b="81361"/>
          <a:stretch/>
        </p:blipFill>
        <p:spPr>
          <a:xfrm>
            <a:off x="5645020" y="5103844"/>
            <a:ext cx="6852441" cy="143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20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58B68DB-8786-4339-B903-5DC62EB69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654" y="2910509"/>
            <a:ext cx="6105525" cy="35814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51EDB08-C472-4BAE-8C14-44EDF8001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54" y="2988297"/>
            <a:ext cx="5397435" cy="203381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A90164A-E2B1-4B37-A80E-D5E77BC269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15" y="306960"/>
            <a:ext cx="32289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86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82CA5A7-A38C-4F63-B977-4E31E5A7DF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155" b="63162"/>
          <a:stretch/>
        </p:blipFill>
        <p:spPr>
          <a:xfrm>
            <a:off x="131976" y="235670"/>
            <a:ext cx="11788496" cy="408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50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5DD1615-0E51-46D1-B860-F25BDDB5E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55" y="166196"/>
            <a:ext cx="80010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91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0541BB-99F1-487D-84DF-BBC5B6F9C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96" y="429410"/>
            <a:ext cx="10501214" cy="557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29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82CA5A7-A38C-4F63-B977-4E31E5A7DF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155" b="63162"/>
          <a:stretch/>
        </p:blipFill>
        <p:spPr>
          <a:xfrm>
            <a:off x="131976" y="235670"/>
            <a:ext cx="11788496" cy="408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2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CDE05D4-C047-42AC-962E-F620B3F57B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000" b="61275"/>
          <a:stretch/>
        </p:blipFill>
        <p:spPr>
          <a:xfrm>
            <a:off x="603537" y="1028762"/>
            <a:ext cx="10220474" cy="436526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067A291-9EF5-4ED2-A333-28A8F6974B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5" t="663" r="-1645" b="60903"/>
          <a:stretch/>
        </p:blipFill>
        <p:spPr>
          <a:xfrm>
            <a:off x="216746" y="370092"/>
            <a:ext cx="8867775" cy="56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53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1264C2-4F32-438A-B723-375782FCD1A0}"/>
              </a:ext>
            </a:extLst>
          </p:cNvPr>
          <p:cNvSpPr/>
          <p:nvPr/>
        </p:nvSpPr>
        <p:spPr>
          <a:xfrm>
            <a:off x="481792" y="6138363"/>
            <a:ext cx="4742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https://www.energeiakos.net/dieisdisiaerakenak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817536B-3A9F-4F26-8357-9C69FD3B6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77" y="759198"/>
            <a:ext cx="8867775" cy="1466850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6B1E07B-8390-43B9-A401-3D5C98262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198" y="2226048"/>
            <a:ext cx="809625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095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9E4B1E7-04A6-45CB-BB5B-E4547979CB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974" b="54610"/>
          <a:stretch/>
        </p:blipFill>
        <p:spPr>
          <a:xfrm>
            <a:off x="252919" y="1215958"/>
            <a:ext cx="10281679" cy="403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32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B222B85-3BE5-4132-9F52-8DDB25258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6556" b="46122"/>
          <a:stretch/>
        </p:blipFill>
        <p:spPr>
          <a:xfrm>
            <a:off x="0" y="-1"/>
            <a:ext cx="11915146" cy="569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1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EB00A31-E82D-4336-B1D5-FEFED04598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431" b="42269"/>
          <a:stretch/>
        </p:blipFill>
        <p:spPr>
          <a:xfrm>
            <a:off x="1070043" y="680936"/>
            <a:ext cx="9815208" cy="563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046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750CD0B-F523-44F4-9D79-B2F92005E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57" y="254916"/>
            <a:ext cx="10081322" cy="634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489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71FA1E0-282E-4F45-A6DD-AAEBCD916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08" y="400050"/>
            <a:ext cx="114109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199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A2223BF-2FCC-4C72-94D4-2FBFBF8F2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4" y="113269"/>
            <a:ext cx="4943475" cy="4286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E65760D-6B5A-4187-B6D3-70FC36F60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90" y="541894"/>
            <a:ext cx="5763910" cy="615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52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AFD5CB1-CA9C-413E-AC39-025FDEAE3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30" y="656439"/>
            <a:ext cx="7658100" cy="2038350"/>
          </a:xfrm>
          <a:prstGeom prst="rect">
            <a:avLst/>
          </a:prstGeom>
        </p:spPr>
      </p:pic>
      <p:pic>
        <p:nvPicPr>
          <p:cNvPr id="3074" name="Picture 2" descr="Azimuth and altitude for northern latitudes. | Download Scientific ...">
            <a:extLst>
              <a:ext uri="{FF2B5EF4-FFF2-40B4-BE49-F238E27FC236}">
                <a16:creationId xmlns:a16="http://schemas.microsoft.com/office/drawing/2014/main" id="{3E593A31-A87F-469D-A164-005F81AF3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03" y="2454814"/>
            <a:ext cx="428625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ΗΛΙΑΣΜΟΣ">
            <a:extLst>
              <a:ext uri="{FF2B5EF4-FFF2-40B4-BE49-F238E27FC236}">
                <a16:creationId xmlns:a16="http://schemas.microsoft.com/office/drawing/2014/main" id="{81C62096-63F5-4217-9D84-DCB29DBEB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349" y="4657826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ΗΛΙΑΣΜΟΣ">
            <a:extLst>
              <a:ext uri="{FF2B5EF4-FFF2-40B4-BE49-F238E27FC236}">
                <a16:creationId xmlns:a16="http://schemas.microsoft.com/office/drawing/2014/main" id="{0C2F3EA8-AA4E-417B-ABC6-156732391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92" y="2716751"/>
            <a:ext cx="3465227" cy="328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255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B458729-01BE-4B6B-B244-1E1D54890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699"/>
            <a:ext cx="5953125" cy="3143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8C6EA9D-E668-4161-8E99-4EE0AF285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88" y="513024"/>
            <a:ext cx="73914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151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F516ADF-9ADC-4089-A314-61F71A772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215" y="471929"/>
            <a:ext cx="73056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019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872176B-441F-455A-8CE1-46F092216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0" y="203560"/>
            <a:ext cx="6276975" cy="2857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EFF14EB-766A-44D3-84C4-D6E79ED08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52" y="630810"/>
            <a:ext cx="753427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541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29B6C31-74D8-40F8-B997-87E1DE249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57" y="815713"/>
            <a:ext cx="7762875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859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08F27D-5435-41FB-9AFB-D6594614D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9" y="1151740"/>
            <a:ext cx="74676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230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F35D545-27C0-478E-8B83-C2C7BD35D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58" y="190767"/>
            <a:ext cx="7005157" cy="647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03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6C5EE6F-530E-4E56-AC18-D6B604E20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634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4423D60-A127-44E7-A70A-D2FC9678A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4" y="545281"/>
            <a:ext cx="7620000" cy="34861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BA34957-1F9B-4E06-8799-41CB6225C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4" y="132809"/>
            <a:ext cx="439102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698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37A5B63-12C2-4D99-9CFE-27281BF45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891" y="0"/>
            <a:ext cx="7419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575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3404AA8-B872-434A-85E8-D525E96A6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464"/>
            <a:ext cx="3200400" cy="3905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5EBF02E-0E41-4075-9264-195E675B4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399"/>
            <a:ext cx="7192062" cy="456419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56BD857-3A4B-47BA-AD27-0582FFC4A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209" y="0"/>
            <a:ext cx="5412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120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84718CF-E4C2-46B0-86E2-C006227A6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0" y="69602"/>
            <a:ext cx="6772275" cy="50577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8AE2844-D865-4E15-A0F6-7DE2C6516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432" y="0"/>
            <a:ext cx="4797000" cy="6858000"/>
          </a:xfrm>
          <a:prstGeom prst="rect">
            <a:avLst/>
          </a:prstGeom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B4320C49-0D12-4530-BC04-2AAD044E7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73" y="5610225"/>
            <a:ext cx="3155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dirty="0" err="1">
                <a:latin typeface="Calibri" panose="020F0502020204030204" pitchFamily="34" charset="0"/>
              </a:rPr>
              <a:t>F</a:t>
            </a:r>
            <a:r>
              <a:rPr lang="en-GB" altLang="en-US" baseline="-25000" dirty="0" err="1">
                <a:latin typeface="Calibri" panose="020F0502020204030204" pitchFamily="34" charset="0"/>
              </a:rPr>
              <a:t>ov</a:t>
            </a:r>
            <a:r>
              <a:rPr lang="en-GB" altLang="en-US" dirty="0">
                <a:latin typeface="Calibri" panose="020F0502020204030204" pitchFamily="34" charset="0"/>
              </a:rPr>
              <a:t>=0 </a:t>
            </a:r>
            <a:r>
              <a:rPr lang="en-GB" altLang="en-US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altLang="en-US" dirty="0">
                <a:latin typeface="Calibri" panose="020F0502020204030204" pitchFamily="34" charset="0"/>
                <a:sym typeface="Wingdings" panose="05000000000000000000" pitchFamily="2" charset="2"/>
              </a:rPr>
              <a:t>Πλήρης </a:t>
            </a:r>
            <a:r>
              <a:rPr lang="el-GR" altLang="en-US" dirty="0" err="1">
                <a:latin typeface="Calibri" panose="020F0502020204030204" pitchFamily="34" charset="0"/>
                <a:sym typeface="Wingdings" panose="05000000000000000000" pitchFamily="2" charset="2"/>
              </a:rPr>
              <a:t>σκιαση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25A45A9C-C8EF-4842-94FB-22F5E6987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73" y="6067425"/>
            <a:ext cx="3336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dirty="0" err="1">
                <a:latin typeface="Calibri" panose="020F0502020204030204" pitchFamily="34" charset="0"/>
              </a:rPr>
              <a:t>F</a:t>
            </a:r>
            <a:r>
              <a:rPr lang="en-GB" altLang="en-US" baseline="-25000" dirty="0" err="1">
                <a:latin typeface="Calibri" panose="020F0502020204030204" pitchFamily="34" charset="0"/>
              </a:rPr>
              <a:t>ov</a:t>
            </a:r>
            <a:r>
              <a:rPr lang="en-GB" altLang="en-US" dirty="0">
                <a:latin typeface="Calibri" panose="020F0502020204030204" pitchFamily="34" charset="0"/>
              </a:rPr>
              <a:t>=</a:t>
            </a:r>
            <a:r>
              <a:rPr lang="el-GR" altLang="en-US" dirty="0">
                <a:latin typeface="Calibri" panose="020F0502020204030204" pitchFamily="34" charset="0"/>
              </a:rPr>
              <a:t>1</a:t>
            </a:r>
            <a:r>
              <a:rPr lang="en-GB" altLang="en-US" dirty="0">
                <a:latin typeface="Calibri" panose="020F0502020204030204" pitchFamily="34" charset="0"/>
              </a:rPr>
              <a:t> </a:t>
            </a:r>
            <a:r>
              <a:rPr lang="en-GB" altLang="en-US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altLang="en-US" dirty="0">
                <a:latin typeface="Calibri" panose="020F0502020204030204" pitchFamily="34" charset="0"/>
                <a:sym typeface="Wingdings" panose="05000000000000000000" pitchFamily="2" charset="2"/>
              </a:rPr>
              <a:t>Καθόλου </a:t>
            </a:r>
            <a:r>
              <a:rPr lang="el-GR" altLang="en-US" dirty="0" err="1">
                <a:latin typeface="Calibri" panose="020F0502020204030204" pitchFamily="34" charset="0"/>
                <a:sym typeface="Wingdings" panose="05000000000000000000" pitchFamily="2" charset="2"/>
              </a:rPr>
              <a:t>σκιαση</a:t>
            </a:r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8670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D878F1F-4C96-4C0D-9E7E-D2F6C3A19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20" y="76112"/>
            <a:ext cx="5514975" cy="55816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55F6235-4099-47D1-9756-747E2713A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728" y="0"/>
            <a:ext cx="5094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599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BB4FD58-5F61-469B-8307-D87094A95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46" y="121990"/>
            <a:ext cx="5753100" cy="31242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E2C4C91-1380-49A6-9312-B58DF7F15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96" y="3523027"/>
            <a:ext cx="5314950" cy="29432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199060B-0F2A-4AB1-91B5-9B1AB7B66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656" y="2166108"/>
            <a:ext cx="55816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605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B485098-9228-4D89-95C1-9D69D85385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367" b="47234"/>
          <a:stretch/>
        </p:blipFill>
        <p:spPr>
          <a:xfrm>
            <a:off x="564205" y="486384"/>
            <a:ext cx="10756386" cy="509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680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>
            <a:extLst>
              <a:ext uri="{FF2B5EF4-FFF2-40B4-BE49-F238E27FC236}">
                <a16:creationId xmlns:a16="http://schemas.microsoft.com/office/drawing/2014/main" id="{9A84BD47-5DA3-9545-B85E-1B573D66C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2089"/>
            <a:ext cx="9144000" cy="647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38" name="Text Box 3">
            <a:extLst>
              <a:ext uri="{FF2B5EF4-FFF2-40B4-BE49-F238E27FC236}">
                <a16:creationId xmlns:a16="http://schemas.microsoft.com/office/drawing/2014/main" id="{270BF595-8B69-044A-A1D7-A86A73DE9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517526"/>
            <a:ext cx="31273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alibri" panose="020F0502020204030204" pitchFamily="34" charset="0"/>
              </a:rPr>
              <a:t>5</a:t>
            </a:r>
            <a:endParaRPr lang="en-GB" altLang="en-US" sz="2000" b="1">
              <a:latin typeface="Calibri" panose="020F0502020204030204" pitchFamily="34" charset="0"/>
            </a:endParaRPr>
          </a:p>
        </p:txBody>
      </p:sp>
      <p:sp>
        <p:nvSpPr>
          <p:cNvPr id="65539" name="Rectangle 4">
            <a:extLst>
              <a:ext uri="{FF2B5EF4-FFF2-40B4-BE49-F238E27FC236}">
                <a16:creationId xmlns:a16="http://schemas.microsoft.com/office/drawing/2014/main" id="{50641731-B5F1-E147-B1D7-2EFE9C397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0" y="6172200"/>
            <a:ext cx="533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>
            <a:extLst>
              <a:ext uri="{FF2B5EF4-FFF2-40B4-BE49-F238E27FC236}">
                <a16:creationId xmlns:a16="http://schemas.microsoft.com/office/drawing/2014/main" id="{5C1D3D98-EA5F-D148-B58E-4C64FC1A9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7924800" cy="427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2" name="Text Box 3">
            <a:extLst>
              <a:ext uri="{FF2B5EF4-FFF2-40B4-BE49-F238E27FC236}">
                <a16:creationId xmlns:a16="http://schemas.microsoft.com/office/drawing/2014/main" id="{2D64A465-F44D-AB42-84AE-38DB54341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6" y="1"/>
            <a:ext cx="3597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000" b="1">
                <a:latin typeface="Calibri" panose="020F0502020204030204" pitchFamily="34" charset="0"/>
              </a:rPr>
              <a:t>ΕΠΙΤΡΕΠΟΜΕΝΕΣ ΤΙΜΕΣ </a:t>
            </a:r>
            <a:r>
              <a:rPr lang="en-US" altLang="en-US" sz="2000" b="1">
                <a:latin typeface="Calibri" panose="020F0502020204030204" pitchFamily="34" charset="0"/>
              </a:rPr>
              <a:t>U-value</a:t>
            </a:r>
            <a:endParaRPr lang="en-GB" altLang="en-US" sz="2000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5D93A472-92A6-064A-95AB-1D846A7DC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0275" y="2057400"/>
            <a:ext cx="4953000" cy="1828800"/>
          </a:xfrm>
          <a:prstGeom prst="rect">
            <a:avLst/>
          </a:prstGeom>
          <a:solidFill>
            <a:schemeClr val="bg1"/>
          </a:solidFill>
          <a:ln w="139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67586" name="Line 3">
            <a:extLst>
              <a:ext uri="{FF2B5EF4-FFF2-40B4-BE49-F238E27FC236}">
                <a16:creationId xmlns:a16="http://schemas.microsoft.com/office/drawing/2014/main" id="{AFF9CCE8-B1ED-2A41-94EA-CFFAB2D3159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8275" y="2057400"/>
            <a:ext cx="0" cy="175260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587" name="Freeform 4">
            <a:extLst>
              <a:ext uri="{FF2B5EF4-FFF2-40B4-BE49-F238E27FC236}">
                <a16:creationId xmlns:a16="http://schemas.microsoft.com/office/drawing/2014/main" id="{AF8D07BC-3796-1E4A-8025-557B1C5D03EB}"/>
              </a:ext>
            </a:extLst>
          </p:cNvPr>
          <p:cNvSpPr>
            <a:spLocks/>
          </p:cNvSpPr>
          <p:nvPr/>
        </p:nvSpPr>
        <p:spPr bwMode="auto">
          <a:xfrm>
            <a:off x="4841875" y="152400"/>
            <a:ext cx="4572000" cy="1828800"/>
          </a:xfrm>
          <a:custGeom>
            <a:avLst/>
            <a:gdLst>
              <a:gd name="T0" fmla="*/ 0 w 2880"/>
              <a:gd name="T1" fmla="*/ 2147483646 h 1152"/>
              <a:gd name="T2" fmla="*/ 0 w 2880"/>
              <a:gd name="T3" fmla="*/ 2147483646 h 1152"/>
              <a:gd name="T4" fmla="*/ 2147483646 w 2880"/>
              <a:gd name="T5" fmla="*/ 0 h 1152"/>
              <a:gd name="T6" fmla="*/ 2147483646 w 2880"/>
              <a:gd name="T7" fmla="*/ 2147483646 h 1152"/>
              <a:gd name="T8" fmla="*/ 2147483646 w 2880"/>
              <a:gd name="T9" fmla="*/ 2147483646 h 1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80" h="1152">
                <a:moveTo>
                  <a:pt x="0" y="1152"/>
                </a:moveTo>
                <a:lnTo>
                  <a:pt x="0" y="816"/>
                </a:lnTo>
                <a:lnTo>
                  <a:pt x="1248" y="0"/>
                </a:lnTo>
                <a:lnTo>
                  <a:pt x="2880" y="1152"/>
                </a:lnTo>
                <a:lnTo>
                  <a:pt x="2208" y="1152"/>
                </a:lnTo>
              </a:path>
            </a:pathLst>
          </a:custGeom>
          <a:noFill/>
          <a:ln w="1016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588" name="Line 5">
            <a:extLst>
              <a:ext uri="{FF2B5EF4-FFF2-40B4-BE49-F238E27FC236}">
                <a16:creationId xmlns:a16="http://schemas.microsoft.com/office/drawing/2014/main" id="{DDCCB8C4-0085-1145-B1F1-21F436BA81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89675" y="533400"/>
            <a:ext cx="11430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589" name="Line 6">
            <a:extLst>
              <a:ext uri="{FF2B5EF4-FFF2-40B4-BE49-F238E27FC236}">
                <a16:creationId xmlns:a16="http://schemas.microsoft.com/office/drawing/2014/main" id="{0EEEE0EE-69AC-4D40-95B8-4A3AB5A4DD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0275" y="3810000"/>
            <a:ext cx="0" cy="1828800"/>
          </a:xfrm>
          <a:prstGeom prst="line">
            <a:avLst/>
          </a:prstGeom>
          <a:noFill/>
          <a:ln w="139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590" name="Line 7">
            <a:extLst>
              <a:ext uri="{FF2B5EF4-FFF2-40B4-BE49-F238E27FC236}">
                <a16:creationId xmlns:a16="http://schemas.microsoft.com/office/drawing/2014/main" id="{74BBE698-A839-A343-AB1B-63B6671F772B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7675" y="3886200"/>
            <a:ext cx="0" cy="1828800"/>
          </a:xfrm>
          <a:prstGeom prst="line">
            <a:avLst/>
          </a:prstGeom>
          <a:noFill/>
          <a:ln w="139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591" name="Line 8">
            <a:extLst>
              <a:ext uri="{FF2B5EF4-FFF2-40B4-BE49-F238E27FC236}">
                <a16:creationId xmlns:a16="http://schemas.microsoft.com/office/drawing/2014/main" id="{C94B4F1F-EC8B-E64C-9F2D-93C8A7D100B9}"/>
              </a:ext>
            </a:extLst>
          </p:cNvPr>
          <p:cNvSpPr>
            <a:spLocks noChangeShapeType="1"/>
          </p:cNvSpPr>
          <p:nvPr/>
        </p:nvSpPr>
        <p:spPr bwMode="auto">
          <a:xfrm>
            <a:off x="7051675" y="3886200"/>
            <a:ext cx="0" cy="1828800"/>
          </a:xfrm>
          <a:prstGeom prst="line">
            <a:avLst/>
          </a:prstGeom>
          <a:noFill/>
          <a:ln w="139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592" name="Line 9">
            <a:extLst>
              <a:ext uri="{FF2B5EF4-FFF2-40B4-BE49-F238E27FC236}">
                <a16:creationId xmlns:a16="http://schemas.microsoft.com/office/drawing/2014/main" id="{769D6A95-CA6D-AA47-9669-12FD89A56695}"/>
              </a:ext>
            </a:extLst>
          </p:cNvPr>
          <p:cNvSpPr>
            <a:spLocks noChangeShapeType="1"/>
          </p:cNvSpPr>
          <p:nvPr/>
        </p:nvSpPr>
        <p:spPr bwMode="auto">
          <a:xfrm>
            <a:off x="8423275" y="3810000"/>
            <a:ext cx="0" cy="1828800"/>
          </a:xfrm>
          <a:prstGeom prst="line">
            <a:avLst/>
          </a:prstGeom>
          <a:noFill/>
          <a:ln w="139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593" name="Line 10">
            <a:extLst>
              <a:ext uri="{FF2B5EF4-FFF2-40B4-BE49-F238E27FC236}">
                <a16:creationId xmlns:a16="http://schemas.microsoft.com/office/drawing/2014/main" id="{A8A99415-0504-D44B-8706-13C9C2253A0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3875" y="5257800"/>
            <a:ext cx="1447800" cy="0"/>
          </a:xfrm>
          <a:prstGeom prst="line">
            <a:avLst/>
          </a:prstGeom>
          <a:noFill/>
          <a:ln w="1016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594" name="Freeform 11">
            <a:extLst>
              <a:ext uri="{FF2B5EF4-FFF2-40B4-BE49-F238E27FC236}">
                <a16:creationId xmlns:a16="http://schemas.microsoft.com/office/drawing/2014/main" id="{B0846635-E1DA-F045-9E5D-76E0D4989E4A}"/>
              </a:ext>
            </a:extLst>
          </p:cNvPr>
          <p:cNvSpPr>
            <a:spLocks/>
          </p:cNvSpPr>
          <p:nvPr/>
        </p:nvSpPr>
        <p:spPr bwMode="auto">
          <a:xfrm>
            <a:off x="2784475" y="4953000"/>
            <a:ext cx="6858000" cy="685800"/>
          </a:xfrm>
          <a:custGeom>
            <a:avLst/>
            <a:gdLst>
              <a:gd name="T0" fmla="*/ 0 w 4320"/>
              <a:gd name="T1" fmla="*/ 2147483646 h 432"/>
              <a:gd name="T2" fmla="*/ 2147483646 w 4320"/>
              <a:gd name="T3" fmla="*/ 2147483646 h 432"/>
              <a:gd name="T4" fmla="*/ 2147483646 w 4320"/>
              <a:gd name="T5" fmla="*/ 2147483646 h 432"/>
              <a:gd name="T6" fmla="*/ 2147483646 w 4320"/>
              <a:gd name="T7" fmla="*/ 2147483646 h 432"/>
              <a:gd name="T8" fmla="*/ 2147483646 w 4320"/>
              <a:gd name="T9" fmla="*/ 2147483646 h 432"/>
              <a:gd name="T10" fmla="*/ 2147483646 w 4320"/>
              <a:gd name="T11" fmla="*/ 2147483646 h 432"/>
              <a:gd name="T12" fmla="*/ 2147483646 w 4320"/>
              <a:gd name="T13" fmla="*/ 2147483646 h 432"/>
              <a:gd name="T14" fmla="*/ 2147483646 w 4320"/>
              <a:gd name="T15" fmla="*/ 2147483646 h 432"/>
              <a:gd name="T16" fmla="*/ 2147483646 w 4320"/>
              <a:gd name="T17" fmla="*/ 2147483646 h 432"/>
              <a:gd name="T18" fmla="*/ 2147483646 w 4320"/>
              <a:gd name="T19" fmla="*/ 2147483646 h 432"/>
              <a:gd name="T20" fmla="*/ 2147483646 w 4320"/>
              <a:gd name="T21" fmla="*/ 2147483646 h 432"/>
              <a:gd name="T22" fmla="*/ 2147483646 w 4320"/>
              <a:gd name="T23" fmla="*/ 2147483646 h 432"/>
              <a:gd name="T24" fmla="*/ 2147483646 w 4320"/>
              <a:gd name="T25" fmla="*/ 2147483646 h 432"/>
              <a:gd name="T26" fmla="*/ 2147483646 w 4320"/>
              <a:gd name="T27" fmla="*/ 2147483646 h 432"/>
              <a:gd name="T28" fmla="*/ 2147483646 w 4320"/>
              <a:gd name="T29" fmla="*/ 2147483646 h 432"/>
              <a:gd name="T30" fmla="*/ 2147483646 w 4320"/>
              <a:gd name="T31" fmla="*/ 2147483646 h 432"/>
              <a:gd name="T32" fmla="*/ 2147483646 w 4320"/>
              <a:gd name="T33" fmla="*/ 2147483646 h 432"/>
              <a:gd name="T34" fmla="*/ 2147483646 w 4320"/>
              <a:gd name="T35" fmla="*/ 0 h 432"/>
              <a:gd name="T36" fmla="*/ 2147483646 w 4320"/>
              <a:gd name="T37" fmla="*/ 2147483646 h 432"/>
              <a:gd name="T38" fmla="*/ 2147483646 w 4320"/>
              <a:gd name="T39" fmla="*/ 2147483646 h 432"/>
              <a:gd name="T40" fmla="*/ 2147483646 w 4320"/>
              <a:gd name="T41" fmla="*/ 2147483646 h 432"/>
              <a:gd name="T42" fmla="*/ 2147483646 w 4320"/>
              <a:gd name="T43" fmla="*/ 2147483646 h 432"/>
              <a:gd name="T44" fmla="*/ 2147483646 w 4320"/>
              <a:gd name="T45" fmla="*/ 2147483646 h 43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320" h="432">
                <a:moveTo>
                  <a:pt x="0" y="432"/>
                </a:moveTo>
                <a:cubicBezTo>
                  <a:pt x="56" y="416"/>
                  <a:pt x="112" y="400"/>
                  <a:pt x="144" y="384"/>
                </a:cubicBezTo>
                <a:cubicBezTo>
                  <a:pt x="176" y="368"/>
                  <a:pt x="160" y="352"/>
                  <a:pt x="192" y="336"/>
                </a:cubicBezTo>
                <a:cubicBezTo>
                  <a:pt x="224" y="320"/>
                  <a:pt x="296" y="304"/>
                  <a:pt x="336" y="288"/>
                </a:cubicBezTo>
                <a:cubicBezTo>
                  <a:pt x="376" y="272"/>
                  <a:pt x="376" y="256"/>
                  <a:pt x="432" y="240"/>
                </a:cubicBezTo>
                <a:cubicBezTo>
                  <a:pt x="488" y="224"/>
                  <a:pt x="584" y="200"/>
                  <a:pt x="672" y="192"/>
                </a:cubicBezTo>
                <a:cubicBezTo>
                  <a:pt x="760" y="184"/>
                  <a:pt x="888" y="200"/>
                  <a:pt x="960" y="192"/>
                </a:cubicBezTo>
                <a:cubicBezTo>
                  <a:pt x="1032" y="184"/>
                  <a:pt x="1048" y="144"/>
                  <a:pt x="1104" y="144"/>
                </a:cubicBezTo>
                <a:cubicBezTo>
                  <a:pt x="1160" y="144"/>
                  <a:pt x="1224" y="184"/>
                  <a:pt x="1296" y="192"/>
                </a:cubicBezTo>
                <a:cubicBezTo>
                  <a:pt x="1368" y="200"/>
                  <a:pt x="1488" y="184"/>
                  <a:pt x="1536" y="192"/>
                </a:cubicBezTo>
                <a:cubicBezTo>
                  <a:pt x="1584" y="200"/>
                  <a:pt x="1560" y="240"/>
                  <a:pt x="1584" y="240"/>
                </a:cubicBezTo>
                <a:cubicBezTo>
                  <a:pt x="1608" y="240"/>
                  <a:pt x="1496" y="200"/>
                  <a:pt x="1680" y="192"/>
                </a:cubicBezTo>
                <a:cubicBezTo>
                  <a:pt x="1864" y="184"/>
                  <a:pt x="2488" y="192"/>
                  <a:pt x="2688" y="192"/>
                </a:cubicBezTo>
                <a:cubicBezTo>
                  <a:pt x="2888" y="192"/>
                  <a:pt x="2840" y="200"/>
                  <a:pt x="2880" y="192"/>
                </a:cubicBezTo>
                <a:cubicBezTo>
                  <a:pt x="2920" y="184"/>
                  <a:pt x="2856" y="160"/>
                  <a:pt x="2928" y="144"/>
                </a:cubicBezTo>
                <a:cubicBezTo>
                  <a:pt x="3000" y="128"/>
                  <a:pt x="3232" y="112"/>
                  <a:pt x="3312" y="96"/>
                </a:cubicBezTo>
                <a:cubicBezTo>
                  <a:pt x="3392" y="80"/>
                  <a:pt x="3384" y="64"/>
                  <a:pt x="3408" y="48"/>
                </a:cubicBezTo>
                <a:cubicBezTo>
                  <a:pt x="3432" y="32"/>
                  <a:pt x="3440" y="0"/>
                  <a:pt x="3456" y="0"/>
                </a:cubicBezTo>
                <a:cubicBezTo>
                  <a:pt x="3472" y="0"/>
                  <a:pt x="3464" y="40"/>
                  <a:pt x="3504" y="48"/>
                </a:cubicBezTo>
                <a:cubicBezTo>
                  <a:pt x="3544" y="56"/>
                  <a:pt x="3648" y="32"/>
                  <a:pt x="3696" y="48"/>
                </a:cubicBezTo>
                <a:cubicBezTo>
                  <a:pt x="3744" y="64"/>
                  <a:pt x="3720" y="144"/>
                  <a:pt x="3792" y="144"/>
                </a:cubicBezTo>
                <a:cubicBezTo>
                  <a:pt x="3864" y="144"/>
                  <a:pt x="4040" y="56"/>
                  <a:pt x="4128" y="48"/>
                </a:cubicBezTo>
                <a:cubicBezTo>
                  <a:pt x="4216" y="40"/>
                  <a:pt x="4280" y="80"/>
                  <a:pt x="4320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595" name="Text Box 12">
            <a:extLst>
              <a:ext uri="{FF2B5EF4-FFF2-40B4-BE49-F238E27FC236}">
                <a16:creationId xmlns:a16="http://schemas.microsoft.com/office/drawing/2014/main" id="{8516AD04-86E4-394D-BAB7-D0ED9FD91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476" y="4505326"/>
            <a:ext cx="11714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400">
                <a:latin typeface="Calibri" panose="020F0502020204030204" pitchFamily="34" charset="0"/>
                <a:cs typeface="Arial" panose="020B0604020202020204" pitchFamily="34" charset="0"/>
              </a:rPr>
              <a:t>Πυλωτή</a:t>
            </a:r>
            <a:endParaRPr lang="en-GB" altLang="en-US" sz="2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7596" name="Text Box 13">
            <a:extLst>
              <a:ext uri="{FF2B5EF4-FFF2-40B4-BE49-F238E27FC236}">
                <a16:creationId xmlns:a16="http://schemas.microsoft.com/office/drawing/2014/main" id="{ECBA7789-8CAD-2143-B0F8-882F6D3CE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0889" y="4360864"/>
            <a:ext cx="11714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400">
                <a:latin typeface="Calibri" panose="020F0502020204030204" pitchFamily="34" charset="0"/>
                <a:cs typeface="Arial" panose="020B0604020202020204" pitchFamily="34" charset="0"/>
              </a:rPr>
              <a:t>Πυλωτή</a:t>
            </a:r>
            <a:endParaRPr lang="en-GB" altLang="en-US" sz="2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7597" name="Text Box 14">
            <a:extLst>
              <a:ext uri="{FF2B5EF4-FFF2-40B4-BE49-F238E27FC236}">
                <a16:creationId xmlns:a16="http://schemas.microsoft.com/office/drawing/2014/main" id="{3AF24010-DF19-8945-844D-C03363DA1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7675" y="4198938"/>
            <a:ext cx="133209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400" b="1">
                <a:latin typeface="Calibri" panose="020F0502020204030204" pitchFamily="34" charset="0"/>
                <a:cs typeface="Arial" panose="020B0604020202020204" pitchFamily="34" charset="0"/>
              </a:rPr>
              <a:t>Μη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400" b="1">
                <a:latin typeface="Calibri" panose="020F0502020204030204" pitchFamily="34" charset="0"/>
                <a:cs typeface="Arial" panose="020B0604020202020204" pitchFamily="34" charset="0"/>
              </a:rPr>
              <a:t>θερμαινόμενος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400" b="1">
                <a:latin typeface="Calibri" panose="020F0502020204030204" pitchFamily="34" charset="0"/>
                <a:cs typeface="Arial" panose="020B0604020202020204" pitchFamily="34" charset="0"/>
              </a:rPr>
              <a:t>χώρος</a:t>
            </a:r>
            <a:endParaRPr lang="en-GB" altLang="en-US" sz="1400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7598" name="Text Box 15">
            <a:extLst>
              <a:ext uri="{FF2B5EF4-FFF2-40B4-BE49-F238E27FC236}">
                <a16:creationId xmlns:a16="http://schemas.microsoft.com/office/drawing/2014/main" id="{D7F5FE10-8915-EA4A-9488-5108C4A6F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950" y="3979863"/>
            <a:ext cx="1138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alibri" panose="020F0502020204030204" pitchFamily="34" charset="0"/>
                <a:cs typeface="Arial" panose="020B0604020202020204" pitchFamily="34" charset="0"/>
              </a:rPr>
              <a:t>U &lt;0.</a:t>
            </a:r>
            <a:r>
              <a:rPr lang="el-GR" altLang="en-US" sz="2400">
                <a:latin typeface="Calibri" panose="020F0502020204030204" pitchFamily="34" charset="0"/>
                <a:cs typeface="Arial" panose="020B0604020202020204" pitchFamily="34" charset="0"/>
              </a:rPr>
              <a:t>45</a:t>
            </a:r>
            <a:endParaRPr lang="en-GB" altLang="en-US" sz="2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7599" name="Text Box 16">
            <a:extLst>
              <a:ext uri="{FF2B5EF4-FFF2-40B4-BE49-F238E27FC236}">
                <a16:creationId xmlns:a16="http://schemas.microsoft.com/office/drawing/2014/main" id="{0FB46003-FDE7-054D-8437-E8B184F43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1" y="398464"/>
            <a:ext cx="19960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alibri" panose="020F0502020204030204" pitchFamily="34" charset="0"/>
                <a:cs typeface="Arial" panose="020B0604020202020204" pitchFamily="34" charset="0"/>
              </a:rPr>
              <a:t>U &lt;0.</a:t>
            </a:r>
            <a:r>
              <a:rPr lang="el-GR" altLang="en-US" sz="2400">
                <a:latin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altLang="en-US" sz="2400">
                <a:latin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en-US" altLang="en-US" sz="2000" b="1">
                <a:latin typeface="Calibri" panose="020F0502020204030204" pitchFamily="34" charset="0"/>
                <a:cs typeface="Arial" panose="020B0604020202020204" pitchFamily="34" charset="0"/>
              </a:rPr>
              <a:t>W/m</a:t>
            </a:r>
            <a:r>
              <a:rPr lang="en-US" altLang="en-US" sz="2000" b="1" baseline="30000">
                <a:latin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b="1">
                <a:latin typeface="Calibri" panose="020F0502020204030204" pitchFamily="34" charset="0"/>
                <a:cs typeface="Arial" panose="020B0604020202020204" pitchFamily="34" charset="0"/>
              </a:rPr>
              <a:t>K</a:t>
            </a:r>
            <a:endParaRPr lang="en-GB" altLang="en-US" sz="2000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7600" name="Text Box 17">
            <a:extLst>
              <a:ext uri="{FF2B5EF4-FFF2-40B4-BE49-F238E27FC236}">
                <a16:creationId xmlns:a16="http://schemas.microsoft.com/office/drawing/2014/main" id="{8D68DDE6-C49A-D34E-BA00-56ADAEBB4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1" y="1465264"/>
            <a:ext cx="19960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alibri" panose="020F0502020204030204" pitchFamily="34" charset="0"/>
                <a:cs typeface="Arial" panose="020B0604020202020204" pitchFamily="34" charset="0"/>
              </a:rPr>
              <a:t>U &lt;0.</a:t>
            </a:r>
            <a:r>
              <a:rPr lang="el-GR" altLang="en-US" sz="2400">
                <a:latin typeface="Calibri" panose="020F0502020204030204" pitchFamily="34" charset="0"/>
                <a:cs typeface="Arial" panose="020B0604020202020204" pitchFamily="34" charset="0"/>
              </a:rPr>
              <a:t>45</a:t>
            </a:r>
            <a:r>
              <a:rPr lang="en-US" altLang="en-US" sz="240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>
                <a:latin typeface="Calibri" panose="020F0502020204030204" pitchFamily="34" charset="0"/>
                <a:cs typeface="Arial" panose="020B0604020202020204" pitchFamily="34" charset="0"/>
              </a:rPr>
              <a:t>W/m</a:t>
            </a:r>
            <a:r>
              <a:rPr lang="en-US" altLang="en-US" sz="2000" b="1" baseline="30000">
                <a:latin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b="1">
                <a:latin typeface="Calibri" panose="020F0502020204030204" pitchFamily="34" charset="0"/>
                <a:cs typeface="Arial" panose="020B0604020202020204" pitchFamily="34" charset="0"/>
              </a:rPr>
              <a:t>K</a:t>
            </a:r>
            <a:endParaRPr lang="en-GB" altLang="en-US" sz="2000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7601" name="Rectangle 18">
            <a:extLst>
              <a:ext uri="{FF2B5EF4-FFF2-40B4-BE49-F238E27FC236}">
                <a16:creationId xmlns:a16="http://schemas.microsoft.com/office/drawing/2014/main" id="{A1089C41-33FC-7540-ABDC-9F2195128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7075" y="2362200"/>
            <a:ext cx="1524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1800"/>
          </a:p>
        </p:txBody>
      </p:sp>
      <p:sp>
        <p:nvSpPr>
          <p:cNvPr id="67602" name="Text Box 19">
            <a:extLst>
              <a:ext uri="{FF2B5EF4-FFF2-40B4-BE49-F238E27FC236}">
                <a16:creationId xmlns:a16="http://schemas.microsoft.com/office/drawing/2014/main" id="{15F77039-7BCA-E445-B40E-1A86B556C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962" y="0"/>
            <a:ext cx="35576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2000" b="1">
                <a:latin typeface="Calibri" panose="020F0502020204030204" pitchFamily="34" charset="0"/>
                <a:cs typeface="Arial" panose="020B0604020202020204" pitchFamily="34" charset="0"/>
              </a:rPr>
              <a:t>ΒΟΛΟΣ  Β’ ΚΛΙΜΑΤΙΚΗ ΠΕΡΙΟΧΗ</a:t>
            </a:r>
            <a:endParaRPr lang="en-GB" altLang="en-US" sz="2000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7603" name="Text Box 20">
            <a:extLst>
              <a:ext uri="{FF2B5EF4-FFF2-40B4-BE49-F238E27FC236}">
                <a16:creationId xmlns:a16="http://schemas.microsoft.com/office/drawing/2014/main" id="{1944A00A-692C-4342-87BC-A805893AA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294063"/>
            <a:ext cx="984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alibri" panose="020F0502020204030204" pitchFamily="34" charset="0"/>
                <a:cs typeface="Arial" panose="020B0604020202020204" pitchFamily="34" charset="0"/>
              </a:rPr>
              <a:t>U &lt;</a:t>
            </a:r>
            <a:r>
              <a:rPr lang="el-GR" altLang="en-US" sz="2400">
                <a:latin typeface="Calibri" panose="020F0502020204030204" pitchFamily="34" charset="0"/>
                <a:cs typeface="Arial" panose="020B0604020202020204" pitchFamily="34" charset="0"/>
              </a:rPr>
              <a:t>0.9</a:t>
            </a:r>
            <a:endParaRPr lang="en-GB" altLang="en-US" sz="2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7604" name="Line 21">
            <a:extLst>
              <a:ext uri="{FF2B5EF4-FFF2-40B4-BE49-F238E27FC236}">
                <a16:creationId xmlns:a16="http://schemas.microsoft.com/office/drawing/2014/main" id="{909E524D-5568-F54D-BC64-A2AA723CED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19050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605" name="Line 22">
            <a:extLst>
              <a:ext uri="{FF2B5EF4-FFF2-40B4-BE49-F238E27FC236}">
                <a16:creationId xmlns:a16="http://schemas.microsoft.com/office/drawing/2014/main" id="{5DDFA555-BD55-2E4E-B6EE-6B0665557D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31242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606" name="Line 23">
            <a:extLst>
              <a:ext uri="{FF2B5EF4-FFF2-40B4-BE49-F238E27FC236}">
                <a16:creationId xmlns:a16="http://schemas.microsoft.com/office/drawing/2014/main" id="{6038B46A-9AEA-894F-B0CA-2896077078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3505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607" name="Line 24">
            <a:extLst>
              <a:ext uri="{FF2B5EF4-FFF2-40B4-BE49-F238E27FC236}">
                <a16:creationId xmlns:a16="http://schemas.microsoft.com/office/drawing/2014/main" id="{9ABDDE50-A845-F346-B665-5B8BEBADD83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7338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608" name="Line 25">
            <a:extLst>
              <a:ext uri="{FF2B5EF4-FFF2-40B4-BE49-F238E27FC236}">
                <a16:creationId xmlns:a16="http://schemas.microsoft.com/office/drawing/2014/main" id="{DA0C9902-F0F6-FD43-BE73-4A731774DE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53400" y="838200"/>
            <a:ext cx="609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609" name="Text Box 26">
            <a:extLst>
              <a:ext uri="{FF2B5EF4-FFF2-40B4-BE49-F238E27FC236}">
                <a16:creationId xmlns:a16="http://schemas.microsoft.com/office/drawing/2014/main" id="{871B7EC0-C6B9-6E4D-9450-67350E7ED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5351" y="2532064"/>
            <a:ext cx="16081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alibri" panose="020F0502020204030204" pitchFamily="34" charset="0"/>
                <a:cs typeface="Arial" panose="020B0604020202020204" pitchFamily="34" charset="0"/>
              </a:rPr>
              <a:t>U &lt;</a:t>
            </a:r>
            <a:r>
              <a:rPr lang="el-GR" altLang="en-US" sz="2400">
                <a:latin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altLang="en-US" sz="240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>
                <a:latin typeface="Calibri" panose="020F0502020204030204" pitchFamily="34" charset="0"/>
                <a:cs typeface="Arial" panose="020B0604020202020204" pitchFamily="34" charset="0"/>
              </a:rPr>
              <a:t>W/m</a:t>
            </a:r>
            <a:r>
              <a:rPr lang="en-US" altLang="en-US" sz="2000" b="1" baseline="30000">
                <a:latin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b="1">
                <a:latin typeface="Calibri" panose="020F0502020204030204" pitchFamily="34" charset="0"/>
                <a:cs typeface="Arial" panose="020B0604020202020204" pitchFamily="34" charset="0"/>
              </a:rPr>
              <a:t>K</a:t>
            </a:r>
            <a:endParaRPr lang="en-GB" altLang="en-US" sz="2000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7610" name="Line 27">
            <a:extLst>
              <a:ext uri="{FF2B5EF4-FFF2-40B4-BE49-F238E27FC236}">
                <a16:creationId xmlns:a16="http://schemas.microsoft.com/office/drawing/2014/main" id="{FB84124D-22F1-FB45-93C9-99DBABA8C4B8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2362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611" name="Line 28">
            <a:extLst>
              <a:ext uri="{FF2B5EF4-FFF2-40B4-BE49-F238E27FC236}">
                <a16:creationId xmlns:a16="http://schemas.microsoft.com/office/drawing/2014/main" id="{643D77E2-70C9-4E47-B9F5-2EEE6C34F0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53400" y="27432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612" name="Line 29">
            <a:extLst>
              <a:ext uri="{FF2B5EF4-FFF2-40B4-BE49-F238E27FC236}">
                <a16:creationId xmlns:a16="http://schemas.microsoft.com/office/drawing/2014/main" id="{C1465497-2A19-DA40-85AF-8543D24FF08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24800" y="33528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7613" name="Text Box 30">
            <a:extLst>
              <a:ext uri="{FF2B5EF4-FFF2-40B4-BE49-F238E27FC236}">
                <a16:creationId xmlns:a16="http://schemas.microsoft.com/office/drawing/2014/main" id="{FF544F7F-1CF4-1F4C-BFEE-E08B97755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150" y="2590801"/>
            <a:ext cx="18405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alibri" panose="020F0502020204030204" pitchFamily="34" charset="0"/>
                <a:cs typeface="Arial" panose="020B0604020202020204" pitchFamily="34" charset="0"/>
              </a:rPr>
              <a:t>U &lt;0.</a:t>
            </a:r>
            <a:r>
              <a:rPr lang="el-GR" altLang="en-US" sz="2400">
                <a:latin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altLang="en-US" sz="240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>
                <a:latin typeface="Calibri" panose="020F0502020204030204" pitchFamily="34" charset="0"/>
                <a:cs typeface="Arial" panose="020B0604020202020204" pitchFamily="34" charset="0"/>
              </a:rPr>
              <a:t>W/m</a:t>
            </a:r>
            <a:r>
              <a:rPr lang="en-US" altLang="en-US" sz="2000" b="1" baseline="30000">
                <a:latin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altLang="en-US" sz="2000" b="1">
                <a:latin typeface="Calibri" panose="020F0502020204030204" pitchFamily="34" charset="0"/>
                <a:cs typeface="Arial" panose="020B0604020202020204" pitchFamily="34" charset="0"/>
              </a:rPr>
              <a:t>K</a:t>
            </a:r>
            <a:endParaRPr lang="en-GB" altLang="en-US" sz="2000" b="1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1B300F-EA62-4131-93DA-73BF95AC01C8}"/>
              </a:ext>
            </a:extLst>
          </p:cNvPr>
          <p:cNvSpPr/>
          <p:nvPr/>
        </p:nvSpPr>
        <p:spPr>
          <a:xfrm>
            <a:off x="6782463" y="125222"/>
            <a:ext cx="53194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«Ωφέλιμη επιφάνεια κτιρίου ή κτιριακής μονάδας»: η επιφάνεια δαπέδων των κλειστών στεγασμένων χώρων του κτιρίου που προορίζονται για την εξυπηρέτηση των αναγκών της κύριας χρήσης του. Στην ωφέλιμη επιφάνεια δεν </a:t>
            </a:r>
            <a:r>
              <a:rPr lang="el-GR" sz="1200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προσμετρώνται</a:t>
            </a:r>
            <a:r>
              <a:rPr lang="el-GR" sz="12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: βοηθητικοί χώροι, όπως χώροι αποθήκευσης, στάθμευσης και εγκατάστασης ηλεκτρομηχανολογικού εξοπλισμού του κτιρίου, οι εσωτερικοί εξώστες (πατάρια) με ελεύθερο ύψος μικρότερο του 2,00μ, η επιφάνεια των κοινόχρηστων κλιμακοστασίων και του ανελκυστήρα, η επιφάνεια των </a:t>
            </a:r>
            <a:r>
              <a:rPr lang="el-GR" sz="1200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αιθρίων</a:t>
            </a:r>
            <a:r>
              <a:rPr lang="el-GR" sz="12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και όλων των διαμπερών ανοιγμάτων ή οδεύσεων που λειτουργούν ως φωταγωγοί ή ως αγωγοί κυκλοφορίας του αέρα για το δροσισμό του κτιρίου.</a:t>
            </a:r>
            <a:br>
              <a:rPr lang="el-GR" sz="1200" dirty="0"/>
            </a:br>
            <a:r>
              <a:rPr lang="el-GR" sz="12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Ειδικά για την περίπτωση διαμερίσματος, στην ωφέλιμη επιφάνεια </a:t>
            </a:r>
            <a:r>
              <a:rPr lang="el-GR" sz="1200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προσμετρώνται</a:t>
            </a:r>
            <a:r>
              <a:rPr lang="el-GR" sz="1200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και τυχόν βοηθητικοί χώροι (αποθήκες) που βρίσκονται εντός του διαμερίσματος.</a:t>
            </a:r>
          </a:p>
          <a:p>
            <a:r>
              <a:rPr lang="en-US" sz="1200" dirty="0">
                <a:hlinkClick r:id="rId2"/>
              </a:rPr>
              <a:t>http://www.opengov.gr/minenv/?p=4450</a:t>
            </a:r>
            <a:r>
              <a:rPr lang="el-GR" sz="1200" dirty="0"/>
              <a:t>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BF3157E-A81D-481A-8779-26441C5E06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326" b="43072"/>
          <a:stretch/>
        </p:blipFill>
        <p:spPr>
          <a:xfrm>
            <a:off x="659958" y="342109"/>
            <a:ext cx="5812403" cy="39040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8A524A-86D9-42F6-BA45-9C964AA35B5D}"/>
              </a:ext>
            </a:extLst>
          </p:cNvPr>
          <p:cNvSpPr/>
          <p:nvPr/>
        </p:nvSpPr>
        <p:spPr>
          <a:xfrm>
            <a:off x="659958" y="4524494"/>
            <a:ext cx="5647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b="1" i="0" dirty="0">
                <a:solidFill>
                  <a:srgbClr val="594A46"/>
                </a:solidFill>
                <a:effectLst/>
                <a:latin typeface="Trebuchet MS" panose="020B0603020202020204" pitchFamily="34" charset="0"/>
              </a:rPr>
              <a:t>ΣΗΘ ή Συμπαραγωγή Ηλεκτρισμού και Θερμότητας</a:t>
            </a:r>
          </a:p>
        </p:txBody>
      </p:sp>
    </p:spTree>
    <p:extLst>
      <p:ext uri="{BB962C8B-B14F-4D97-AF65-F5344CB8AC3E}">
        <p14:creationId xmlns:p14="http://schemas.microsoft.com/office/powerpoint/2010/main" val="3544599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026">
            <a:extLst>
              <a:ext uri="{FF2B5EF4-FFF2-40B4-BE49-F238E27FC236}">
                <a16:creationId xmlns:a16="http://schemas.microsoft.com/office/drawing/2014/main" id="{076B2FF7-4412-EB42-80A5-CFA61A103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766764"/>
            <a:ext cx="8001000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AutoShape 1027">
            <a:extLst>
              <a:ext uri="{FF2B5EF4-FFF2-40B4-BE49-F238E27FC236}">
                <a16:creationId xmlns:a16="http://schemas.microsoft.com/office/drawing/2014/main" id="{D9CA27FE-6B54-0E4B-8E88-97C87D620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57200"/>
            <a:ext cx="8229600" cy="5867400"/>
          </a:xfrm>
          <a:prstGeom prst="roundRect">
            <a:avLst>
              <a:gd name="adj" fmla="val 7236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2400"/>
          </a:p>
        </p:txBody>
      </p:sp>
    </p:spTree>
    <p:extLst>
      <p:ext uri="{BB962C8B-B14F-4D97-AF65-F5344CB8AC3E}">
        <p14:creationId xmlns:p14="http://schemas.microsoft.com/office/powerpoint/2010/main" val="9515486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026">
            <a:extLst>
              <a:ext uri="{FF2B5EF4-FFF2-40B4-BE49-F238E27FC236}">
                <a16:creationId xmlns:a16="http://schemas.microsoft.com/office/drawing/2014/main" id="{24572B00-0C50-8149-8435-FCBF6BF95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642939"/>
            <a:ext cx="8115300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7" name="AutoShape 1027">
            <a:extLst>
              <a:ext uri="{FF2B5EF4-FFF2-40B4-BE49-F238E27FC236}">
                <a16:creationId xmlns:a16="http://schemas.microsoft.com/office/drawing/2014/main" id="{08638405-A3A1-7844-89F8-E59A0075E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57200"/>
            <a:ext cx="8229600" cy="5867400"/>
          </a:xfrm>
          <a:prstGeom prst="roundRect">
            <a:avLst>
              <a:gd name="adj" fmla="val 7236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n-US" sz="2400"/>
          </a:p>
        </p:txBody>
      </p:sp>
    </p:spTree>
    <p:extLst>
      <p:ext uri="{BB962C8B-B14F-4D97-AF65-F5344CB8AC3E}">
        <p14:creationId xmlns:p14="http://schemas.microsoft.com/office/powerpoint/2010/main" val="3312481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E59BA4E-78CA-FC44-817E-0120F1037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2" y="116632"/>
            <a:ext cx="692150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801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6819CCF-3D3A-F540-8FF8-D5A39860D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083" y="0"/>
            <a:ext cx="6007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724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brique, bâtiment, texte, signe&#10;&#10;Description générée automatiquement">
            <a:extLst>
              <a:ext uri="{FF2B5EF4-FFF2-40B4-BE49-F238E27FC236}">
                <a16:creationId xmlns:a16="http://schemas.microsoft.com/office/drawing/2014/main" id="{2BD3E73B-46A0-4494-B2F0-CB6D219AC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81" y="215421"/>
            <a:ext cx="1404533" cy="2629764"/>
          </a:xfrm>
          <a:prstGeom prst="rect">
            <a:avLst/>
          </a:prstGeom>
        </p:spPr>
      </p:pic>
      <p:pic>
        <p:nvPicPr>
          <p:cNvPr id="6" name="Image 5" descr="Une image contenant extérieur, brique, bâtiment, homme&#10;&#10;Description générée automatiquement">
            <a:extLst>
              <a:ext uri="{FF2B5EF4-FFF2-40B4-BE49-F238E27FC236}">
                <a16:creationId xmlns:a16="http://schemas.microsoft.com/office/drawing/2014/main" id="{CD14F034-08E5-4B7E-B063-14B9B5183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603" y="253730"/>
            <a:ext cx="1236831" cy="2591455"/>
          </a:xfrm>
          <a:prstGeom prst="rect">
            <a:avLst/>
          </a:prstGeom>
        </p:spPr>
      </p:pic>
      <p:pic>
        <p:nvPicPr>
          <p:cNvPr id="8" name="Image 7" descr="Une image contenant brique, bâtiment, signe, mètre&#10;&#10;Description générée automatiquement">
            <a:extLst>
              <a:ext uri="{FF2B5EF4-FFF2-40B4-BE49-F238E27FC236}">
                <a16:creationId xmlns:a16="http://schemas.microsoft.com/office/drawing/2014/main" id="{6A0ECE00-D45A-4C57-83B9-D93755B010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323" y="253730"/>
            <a:ext cx="3138828" cy="2557564"/>
          </a:xfrm>
          <a:prstGeom prst="rect">
            <a:avLst/>
          </a:prstGeom>
        </p:spPr>
      </p:pic>
      <p:pic>
        <p:nvPicPr>
          <p:cNvPr id="10" name="Image 9" descr="Une image contenant bâtiment, assis, brique&#10;&#10;Description générée automatiquement">
            <a:extLst>
              <a:ext uri="{FF2B5EF4-FFF2-40B4-BE49-F238E27FC236}">
                <a16:creationId xmlns:a16="http://schemas.microsoft.com/office/drawing/2014/main" id="{77255163-8288-4FB8-9ED8-853765AA96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40" y="253730"/>
            <a:ext cx="3474905" cy="2591454"/>
          </a:xfrm>
          <a:prstGeom prst="rect">
            <a:avLst/>
          </a:prstGeom>
        </p:spPr>
      </p:pic>
      <p:pic>
        <p:nvPicPr>
          <p:cNvPr id="12" name="Image 11" descr="Une image contenant brique&#10;&#10;Description générée automatiquement">
            <a:extLst>
              <a:ext uri="{FF2B5EF4-FFF2-40B4-BE49-F238E27FC236}">
                <a16:creationId xmlns:a16="http://schemas.microsoft.com/office/drawing/2014/main" id="{6D1E8186-79AF-4C9C-AA76-64B62D1159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81" y="3020319"/>
            <a:ext cx="7264029" cy="30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256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bâtiment, texte, brique&#10;&#10;Description générée automatiquement">
            <a:extLst>
              <a:ext uri="{FF2B5EF4-FFF2-40B4-BE49-F238E27FC236}">
                <a16:creationId xmlns:a16="http://schemas.microsoft.com/office/drawing/2014/main" id="{6580D15D-6672-4FC9-9C5B-6E613DD0C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71" y="380189"/>
            <a:ext cx="5652774" cy="320931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043360D-CB78-4F39-AA8E-8D9B6BC33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71" y="3744447"/>
            <a:ext cx="8414426" cy="256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328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03C886B-7AC7-45F1-8D04-6ECC82C103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 b="73333"/>
          <a:stretch/>
        </p:blipFill>
        <p:spPr>
          <a:xfrm>
            <a:off x="894945" y="680936"/>
            <a:ext cx="6096000" cy="18288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3DB1C61-C125-4682-B6A9-FC375786E0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787" b="56738"/>
          <a:stretch/>
        </p:blipFill>
        <p:spPr>
          <a:xfrm>
            <a:off x="894945" y="2864797"/>
            <a:ext cx="10389140" cy="296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976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rte, texte&#10;&#10;Description générée automatiquement">
            <a:extLst>
              <a:ext uri="{FF2B5EF4-FFF2-40B4-BE49-F238E27FC236}">
                <a16:creationId xmlns:a16="http://schemas.microsoft.com/office/drawing/2014/main" id="{16B0B31B-6BCF-4001-ABF8-868BD85F8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979" y="0"/>
            <a:ext cx="8502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510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F5D6A51-88BD-4AE9-8431-25FDAD6BDC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260" b="69932"/>
          <a:stretch/>
        </p:blipFill>
        <p:spPr>
          <a:xfrm>
            <a:off x="-1" y="0"/>
            <a:ext cx="12120467" cy="404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905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CBDA7A8-85CC-48EC-A759-0EE9C5F342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668" b="55782"/>
          <a:stretch/>
        </p:blipFill>
        <p:spPr>
          <a:xfrm>
            <a:off x="0" y="597160"/>
            <a:ext cx="12036199" cy="350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8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>
            <a:extLst>
              <a:ext uri="{FF2B5EF4-FFF2-40B4-BE49-F238E27FC236}">
                <a16:creationId xmlns:a16="http://schemas.microsoft.com/office/drawing/2014/main" id="{143154BC-713D-4426-8605-4FFF1663F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692150"/>
            <a:ext cx="8351838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88049E9-9AC6-4DFA-AB69-D8FBD3301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963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98B670F-7332-436D-B440-CAE574A28E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260" b="37551"/>
          <a:stretch/>
        </p:blipFill>
        <p:spPr>
          <a:xfrm>
            <a:off x="1076130" y="429209"/>
            <a:ext cx="7853266" cy="603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337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B18B085-7571-49FC-AFCD-DCC8056FE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006" y="3429000"/>
            <a:ext cx="5610225" cy="2990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ΛΟΓΙΣΜΙΚΟ TEE - KENAK">
            <a:extLst>
              <a:ext uri="{FF2B5EF4-FFF2-40B4-BE49-F238E27FC236}">
                <a16:creationId xmlns:a16="http://schemas.microsoft.com/office/drawing/2014/main" id="{DC4D94A8-79FB-4048-9CBC-F1B31709C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17" y="1410003"/>
            <a:ext cx="5351983" cy="370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E » ΚΕΝΑΚ">
            <a:extLst>
              <a:ext uri="{FF2B5EF4-FFF2-40B4-BE49-F238E27FC236}">
                <a16:creationId xmlns:a16="http://schemas.microsoft.com/office/drawing/2014/main" id="{4EDB8006-56C5-410D-89FC-723F88A2F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476" y="252743"/>
            <a:ext cx="1331170" cy="83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731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3781E48-3F94-40D8-BFB0-82DC58731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" y="245421"/>
            <a:ext cx="1033462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95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19B7B2E-B3FE-4871-96D6-ECD85FB17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180" y="0"/>
            <a:ext cx="104556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02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2D19ADA-5E0D-4324-9A07-A159867DF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1004887"/>
            <a:ext cx="1037272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463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297</Words>
  <Application>Microsoft Macintosh PowerPoint</Application>
  <PresentationFormat>Grand écran</PresentationFormat>
  <Paragraphs>26</Paragraphs>
  <Slides>62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62</vt:i4>
      </vt:variant>
    </vt:vector>
  </HeadingPairs>
  <TitlesOfParts>
    <vt:vector size="69" baseType="lpstr">
      <vt:lpstr>Arial</vt:lpstr>
      <vt:lpstr>Calibri</vt:lpstr>
      <vt:lpstr>Calibri Light</vt:lpstr>
      <vt:lpstr>Times New Roman</vt:lpstr>
      <vt:lpstr>Trebuchet MS</vt:lpstr>
      <vt:lpstr>Verdana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REMY NICOLAS-MICHEL-PHILIPPE</dc:creator>
  <cp:lastModifiedBy>REMY Nicolas</cp:lastModifiedBy>
  <cp:revision>23</cp:revision>
  <dcterms:created xsi:type="dcterms:W3CDTF">2020-04-24T12:20:50Z</dcterms:created>
  <dcterms:modified xsi:type="dcterms:W3CDTF">2020-05-11T06:49:26Z</dcterms:modified>
</cp:coreProperties>
</file>