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01B-1DF7-48CE-870E-21F55F6905D6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5E1D-6C36-475A-B1CD-0238775A26D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23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5E1D-6C36-475A-B1CD-0238775A26D8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0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3595BCD-EBF1-4AE9-A5FA-12D181CC11B7}" type="datetimeFigureOut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6CC417C-5914-4B80-96A1-F3C838DB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851648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 smtClean="0"/>
              <a:t>ΤΟΥΡΙΣΤΙΚΗ ΕΠΕΝΔΥΣΗ ΜΕΓΑΛΗΣ ΚΛΙΜΑΚΑΣ ΣΤΟ «ΚΑΒΟ ΣΙΔΕΡΟ» ΚΡΗΤΗΣ, ΠΕΡΙΦΕΡΕΙΑΚΟ ΠΛΑΙΣΙΟ ΚΡΗΤΗΣ ΚΑΙ ΣΧΕΤΙΚΗ ΝΟΜΟΛΟΓΙΑ ΤΟΥ </a:t>
            </a:r>
            <a:r>
              <a:rPr lang="el-GR" sz="4000" dirty="0" err="1" smtClean="0"/>
              <a:t>Σ.τ.Ε</a:t>
            </a:r>
            <a:r>
              <a:rPr lang="el-GR" sz="4000" dirty="0" smtClean="0"/>
              <a:t>.</a:t>
            </a:r>
            <a:endParaRPr lang="en-US" sz="400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950" cy="1752600"/>
          </a:xfrm>
        </p:spPr>
        <p:txBody>
          <a:bodyPr/>
          <a:lstStyle/>
          <a:p>
            <a:pPr marR="0"/>
            <a:r>
              <a:rPr lang="el-GR" dirty="0" smtClean="0"/>
              <a:t>Μάριος Χαϊνταρλής</a:t>
            </a:r>
          </a:p>
          <a:p>
            <a:pPr marR="0"/>
            <a:r>
              <a:rPr lang="el-GR" dirty="0" smtClean="0"/>
              <a:t>Επίκουρος Καθηγητής Πανεπιστημίου Θεσσαλίας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06678" cy="1828800"/>
          </a:xfrm>
        </p:spPr>
        <p:txBody>
          <a:bodyPr/>
          <a:lstStyle/>
          <a:p>
            <a:pPr algn="ctr"/>
            <a:r>
              <a:rPr lang="el-GR" sz="3600" dirty="0" smtClean="0"/>
              <a:t>Η ΠΕΡΙΟΔΟΣ ΜΕΤΑ ΤΗΝ ΥΠ’ ΑΡΙΘ. 3920/2010 ΑΠΟΦΑΣΗ ΤΟΥ Σ.τ.Ε.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l-GR" sz="2400" dirty="0" smtClean="0"/>
              <a:t>Η υιοθέτηση νέας νομοθεσίας περί Ειδικών Σχεδίων Χωρικής Ανάπτυξης Στρατηγικών Επενδύσεων (ΕΣΧΑΣΕ)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Η εκπόνηση μελέτης ΕΣΧΑΣΕ και Στρατηγικής Μελέτης Περιβαλλοντικών Επιπτώσεων (ΣΜΠΕ) αυτού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Η σύνταξη σχεδίου προεδρικού διατάγματος έγκρισης του ΕΣΧΑΣΕ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Η έκδοση δύο Γνωμοδοτήσεων του Συμβουλίου της Επικρατείας επί του σχεδίου προεδρικού διατάγματος (υπ’ αριθ. 29/20015 και 53/2016)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Η έγκριση ενός πιο «ήπιου» έργου (βλ. από 11/03/2016 προεδρικό διάταγμα περί έγκρισης του ΕΣΧΑΣΕ, ΦΕΚ Α.Α.Π. </a:t>
            </a:r>
            <a:r>
              <a:rPr lang="el-GR" sz="2400" smtClean="0"/>
              <a:t>38/2016).</a:t>
            </a: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dirty="0"/>
              <a:t>Α. </a:t>
            </a:r>
            <a:r>
              <a:rPr lang="el-GR" sz="4000" dirty="0" smtClean="0"/>
              <a:t>Η «ΤΑΥΤΟΤΗΤΑ» ΤΗΣ ΑΔΕΙΟΔΟΤΗΘΕΙΣΑΣ ΕΠΕΝΔΥΣΗΣ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267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1.   Έξι </a:t>
            </a:r>
            <a:r>
              <a:rPr lang="el-GR" sz="8000" dirty="0">
                <a:latin typeface="Calibri" panose="020F0502020204030204" pitchFamily="34" charset="0"/>
              </a:rPr>
              <a:t>(6) τουριστικά «συγκροτήματα – χωριά» συνολικής δυνα­μικότητας επτά χιλιάδων (7.000) </a:t>
            </a:r>
            <a:r>
              <a:rPr lang="el-GR" sz="8000" dirty="0" smtClean="0">
                <a:latin typeface="Calibri" panose="020F0502020204030204" pitchFamily="34" charset="0"/>
              </a:rPr>
              <a:t>κλινών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2.  Τρία </a:t>
            </a:r>
            <a:r>
              <a:rPr lang="el-GR" sz="8000" dirty="0">
                <a:latin typeface="Calibri" panose="020F0502020204030204" pitchFamily="34" charset="0"/>
              </a:rPr>
              <a:t>γήπεδα </a:t>
            </a:r>
            <a:r>
              <a:rPr lang="el-GR" sz="8000" dirty="0" smtClean="0">
                <a:latin typeface="Calibri" panose="020F0502020204030204" pitchFamily="34" charset="0"/>
              </a:rPr>
              <a:t>γκολφ </a:t>
            </a:r>
            <a:r>
              <a:rPr lang="el-GR" sz="8000" dirty="0">
                <a:latin typeface="Calibri" panose="020F0502020204030204" pitchFamily="34" charset="0"/>
              </a:rPr>
              <a:t>και κτίριο εξυπηρέτησης </a:t>
            </a:r>
            <a:r>
              <a:rPr lang="el-GR" sz="8000" dirty="0" smtClean="0">
                <a:latin typeface="Calibri" panose="020F0502020204030204" pitchFamily="34" charset="0"/>
              </a:rPr>
              <a:t>αυτών </a:t>
            </a: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3.  Συνεδριακό </a:t>
            </a:r>
            <a:r>
              <a:rPr lang="el-GR" sz="8000" dirty="0">
                <a:latin typeface="Calibri" panose="020F0502020204030204" pitchFamily="34" charset="0"/>
              </a:rPr>
              <a:t>κέντρο δυναμικότητας 1190 </a:t>
            </a:r>
            <a:r>
              <a:rPr lang="el-GR" sz="8000" dirty="0" smtClean="0">
                <a:latin typeface="Calibri" panose="020F0502020204030204" pitchFamily="34" charset="0"/>
              </a:rPr>
              <a:t>συνέδρων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4.  Δύο </a:t>
            </a:r>
            <a:r>
              <a:rPr lang="el-GR" sz="8000" dirty="0">
                <a:latin typeface="Calibri" panose="020F0502020204030204" pitchFamily="34" charset="0"/>
              </a:rPr>
              <a:t>μονάδες </a:t>
            </a:r>
            <a:r>
              <a:rPr lang="el-GR" sz="8000" dirty="0" smtClean="0">
                <a:latin typeface="Calibri" panose="020F0502020204030204" pitchFamily="34" charset="0"/>
              </a:rPr>
              <a:t>επεξεργασίας λυμάτων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5.   Μία </a:t>
            </a:r>
            <a:r>
              <a:rPr lang="el-GR" sz="8000" dirty="0">
                <a:latin typeface="Calibri" panose="020F0502020204030204" pitchFamily="34" charset="0"/>
              </a:rPr>
              <a:t>μονάδας αφαλάτωσης </a:t>
            </a:r>
            <a:r>
              <a:rPr lang="el-GR" sz="8000" dirty="0" smtClean="0">
                <a:latin typeface="Calibri" panose="020F0502020204030204" pitchFamily="34" charset="0"/>
              </a:rPr>
              <a:t>νερού</a:t>
            </a: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6.   Μονάδες κομποστοποίησης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7.   Αθλητικό </a:t>
            </a:r>
            <a:r>
              <a:rPr lang="el-GR" sz="8000" dirty="0">
                <a:latin typeface="Calibri" panose="020F0502020204030204" pitchFamily="34" charset="0"/>
              </a:rPr>
              <a:t>και </a:t>
            </a:r>
            <a:r>
              <a:rPr lang="el-GR" sz="8000" dirty="0" smtClean="0">
                <a:latin typeface="Calibri" panose="020F0502020204030204" pitchFamily="34" charset="0"/>
              </a:rPr>
              <a:t>διοικητικό κέντρο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8.   Πολιτιστικό </a:t>
            </a:r>
            <a:r>
              <a:rPr lang="el-GR" sz="8000" dirty="0">
                <a:latin typeface="Calibri" panose="020F0502020204030204" pitchFamily="34" charset="0"/>
              </a:rPr>
              <a:t>και </a:t>
            </a:r>
            <a:r>
              <a:rPr lang="el-GR" sz="8000" dirty="0" smtClean="0">
                <a:latin typeface="Calibri" panose="020F0502020204030204" pitchFamily="34" charset="0"/>
              </a:rPr>
              <a:t>περιβαλλοντικό κέντρο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9.   Δεξαμενές ύδρευσης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10. Δίκτυα οδοποιίας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11. Δίκτυα </a:t>
            </a:r>
            <a:r>
              <a:rPr lang="el-GR" sz="8000" dirty="0">
                <a:latin typeface="Calibri" panose="020F0502020204030204" pitchFamily="34" charset="0"/>
              </a:rPr>
              <a:t>ύδρευσης, </a:t>
            </a:r>
            <a:r>
              <a:rPr lang="el-GR" sz="8000" dirty="0" smtClean="0">
                <a:latin typeface="Calibri" panose="020F0502020204030204" pitchFamily="34" charset="0"/>
              </a:rPr>
              <a:t>αποχέτευσης</a:t>
            </a:r>
            <a:r>
              <a:rPr lang="el-GR" sz="8000" dirty="0">
                <a:latin typeface="Calibri" panose="020F0502020204030204" pitchFamily="34" charset="0"/>
              </a:rPr>
              <a:t>, </a:t>
            </a:r>
            <a:r>
              <a:rPr lang="el-GR" sz="8000" dirty="0" smtClean="0">
                <a:latin typeface="Calibri" panose="020F0502020204030204" pitchFamily="34" charset="0"/>
              </a:rPr>
              <a:t>ηλεκτροδότησης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12. Εστιατόρια</a:t>
            </a:r>
            <a:r>
              <a:rPr lang="el-GR" sz="8000" dirty="0">
                <a:latin typeface="Calibri" panose="020F0502020204030204" pitchFamily="34" charset="0"/>
              </a:rPr>
              <a:t>, </a:t>
            </a:r>
            <a:r>
              <a:rPr lang="el-GR" sz="8000" dirty="0" smtClean="0">
                <a:latin typeface="Calibri" panose="020F0502020204030204" pitchFamily="34" charset="0"/>
              </a:rPr>
              <a:t>αναψυκτήρια, εμπορικά καταστήματα </a:t>
            </a:r>
            <a:endParaRPr lang="el-GR" sz="8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8000" dirty="0" smtClean="0">
                <a:latin typeface="Calibri" panose="020F0502020204030204" pitchFamily="34" charset="0"/>
              </a:rPr>
              <a:t>13. Χώροι </a:t>
            </a:r>
            <a:r>
              <a:rPr lang="el-GR" sz="8000" dirty="0">
                <a:latin typeface="Calibri" panose="020F0502020204030204" pitchFamily="34" charset="0"/>
              </a:rPr>
              <a:t>στάθμευσης κ.λπ.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6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dirty="0" smtClean="0"/>
              <a:t>Β. ΒΑΣΙΚΑ ΣΤΟΙΧΕΙΑ ΓΙΑ ΤΟ ΧΩΡΟ ΑΝΑΠΤΥΞΗΣ ΤΟΥ ΕΡΓΟΥ</a:t>
            </a:r>
            <a:r>
              <a:rPr lang="el-GR" sz="1800" dirty="0" smtClean="0"/>
              <a:t/>
            </a:r>
            <a:br>
              <a:rPr lang="el-GR" sz="1800" dirty="0" smtClean="0"/>
            </a:br>
            <a:endParaRPr lang="en-US" sz="18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572000"/>
          </a:xfrm>
        </p:spPr>
        <p:txBody>
          <a:bodyPr>
            <a:normAutofit fontScale="85000" lnSpcReduction="20000"/>
          </a:bodyPr>
          <a:lstStyle/>
          <a:p>
            <a:pPr marL="1371600" lvl="3" indent="-457200"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Ανάπτυξη </a:t>
            </a:r>
            <a:r>
              <a:rPr lang="el-GR" dirty="0">
                <a:latin typeface="Calibri" panose="020F0502020204030204" pitchFamily="34" charset="0"/>
              </a:rPr>
              <a:t>του έργου σε ιδιόκτητη έκταση 25.000 στρεμμάτων ιδιοκτησίας Μονής </a:t>
            </a:r>
            <a:r>
              <a:rPr lang="el-GR" dirty="0" smtClean="0">
                <a:latin typeface="Calibri" panose="020F0502020204030204" pitchFamily="34" charset="0"/>
              </a:rPr>
              <a:t>Τοπλού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l-GR" dirty="0" smtClean="0">
              <a:latin typeface="Calibri" panose="020F0502020204030204" pitchFamily="34" charset="0"/>
            </a:endParaRPr>
          </a:p>
          <a:p>
            <a:pPr marL="1371600" lvl="3" indent="-457200"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Παραχώρηση της έκτασης αυτής από τη Μονή Τοπλού στην εταιρεία «</a:t>
            </a:r>
            <a:r>
              <a:rPr lang="en-US" dirty="0" err="1" smtClean="0">
                <a:latin typeface="Calibri" panose="020F0502020204030204" pitchFamily="34" charset="0"/>
              </a:rPr>
              <a:t>Loyalward</a:t>
            </a:r>
            <a:r>
              <a:rPr lang="en-US" dirty="0" smtClean="0">
                <a:latin typeface="Calibri" panose="020F0502020204030204" pitchFamily="34" charset="0"/>
              </a:rPr>
              <a:t>  Ltd</a:t>
            </a:r>
            <a:r>
              <a:rPr lang="el-GR" dirty="0" smtClean="0">
                <a:latin typeface="Calibri" panose="020F0502020204030204" pitchFamily="34" charset="0"/>
              </a:rPr>
              <a:t>»</a:t>
            </a:r>
          </a:p>
          <a:p>
            <a:pPr marL="1371600" lvl="3" indent="-457200"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Το σύνολο της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ιδιόκτητης έκτασης των 25.000 στρεμμάτων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είναι ενταγμένο στο Δίκτυο «</a:t>
            </a:r>
            <a:r>
              <a:rPr lang="en-US" dirty="0" err="1" smtClean="0">
                <a:latin typeface="Calibri" panose="020F0502020204030204" pitchFamily="34" charset="0"/>
              </a:rPr>
              <a:t>Natura</a:t>
            </a:r>
            <a:r>
              <a:rPr lang="en-US" dirty="0" smtClean="0">
                <a:latin typeface="Calibri" panose="020F0502020204030204" pitchFamily="34" charset="0"/>
              </a:rPr>
              <a:t> 2000</a:t>
            </a:r>
            <a:r>
              <a:rPr lang="el-GR" dirty="0" smtClean="0">
                <a:latin typeface="Calibri" panose="020F0502020204030204" pitchFamily="34" charset="0"/>
              </a:rPr>
              <a:t>»</a:t>
            </a:r>
            <a:endParaRPr lang="en-US" dirty="0" smtClean="0">
              <a:latin typeface="Calibri" panose="020F0502020204030204" pitchFamily="34" charset="0"/>
            </a:endParaRPr>
          </a:p>
          <a:p>
            <a:pPr marL="1371600" lvl="3" indent="-457200"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 Μεγάλο μέρος της έκτασης είναι χαρακτηρισμένο ως «Ζώνη Ειδικής Προστασίας» (Οδηγία 2009/147 για τα άγρια πτηνά)</a:t>
            </a:r>
          </a:p>
          <a:p>
            <a:pPr marL="1371600" lvl="3" indent="-457200"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Ύπαρξη και άλλων προστατευόμενων περιοχών πλησίον της έκτασης ανάπτυξης του έργου (Φοινικόδασος </a:t>
            </a:r>
            <a:r>
              <a:rPr lang="el-GR" dirty="0" err="1" smtClean="0">
                <a:latin typeface="Calibri" panose="020F0502020204030204" pitchFamily="34" charset="0"/>
              </a:rPr>
              <a:t>Βάι</a:t>
            </a:r>
            <a:r>
              <a:rPr lang="el-GR" dirty="0" smtClean="0">
                <a:latin typeface="Calibri" panose="020F0502020204030204" pitchFamily="34" charset="0"/>
              </a:rPr>
              <a:t>, περιοχές αρχαιολογικού ενδιαφέροντος)  </a:t>
            </a:r>
            <a:endParaRPr lang="en-US" dirty="0" smtClean="0">
              <a:latin typeface="Calibri" panose="020F0502020204030204" pitchFamily="34" charset="0"/>
            </a:endParaRPr>
          </a:p>
          <a:p>
            <a:pPr marL="1371600" lvl="3" indent="-457200"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Ένταξη στις περιοχές με επικινδυνότητα / τάση προς ερημοποίηση </a:t>
            </a:r>
            <a:endParaRPr lang="en-US" dirty="0" smtClean="0">
              <a:latin typeface="Calibri" panose="020F0502020204030204" pitchFamily="34" charset="0"/>
            </a:endParaRPr>
          </a:p>
          <a:p>
            <a:pPr marL="1371600" lvl="3" indent="-457200">
              <a:buAutoNum type="arabicPeriod"/>
            </a:pPr>
            <a:endParaRPr lang="el-GR" dirty="0" smtClean="0">
              <a:latin typeface="Calibri" panose="020F0502020204030204" pitchFamily="34" charset="0"/>
            </a:endParaRPr>
          </a:p>
          <a:p>
            <a:pPr marL="914400" lvl="3" indent="0">
              <a:buNone/>
            </a:pPr>
            <a:endParaRPr lang="el-GR" dirty="0" smtClean="0">
              <a:latin typeface="Calibri" panose="020F0502020204030204" pitchFamily="34" charset="0"/>
            </a:endParaRPr>
          </a:p>
          <a:p>
            <a:pPr marL="1371600" lvl="3" indent="-457200">
              <a:buAutoNum type="arabicPeriod"/>
            </a:pPr>
            <a:endParaRPr lang="el-GR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914400" lvl="3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:\Desktop\marios\charti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1439"/>
            <a:ext cx="4454044" cy="633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Desktop\marios\Mi_Tehniki_Krystall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r="15150"/>
          <a:stretch/>
        </p:blipFill>
        <p:spPr bwMode="auto">
          <a:xfrm>
            <a:off x="3657600" y="537882"/>
            <a:ext cx="4975412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ΑΔΡΗ ΑΠΕΙΚΟΝΙΣΗ ΕΠΙΜΕΡΟΥΣ ΕΡΓΩΝ ΕΝΟΣ ΣΥΓΚΡΟΤΗΜΑΤΟΣ - «ΧΩΡΙΟΥ»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71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0"/>
            <a:ext cx="8229600" cy="1981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 smtClean="0"/>
              <a:t>  </a:t>
            </a:r>
            <a:r>
              <a:rPr lang="el-GR" dirty="0"/>
              <a:t>Δ. </a:t>
            </a:r>
            <a:r>
              <a:rPr lang="el-GR" dirty="0" smtClean="0"/>
              <a:t>ΠΡΟΒΛΕΨΕΙΣ ΠΕΡΙΦΕΡΕΙΑΚΟΥ ΠΛΑΙΣΙΟΥ / ΣΧΕΔΙΟΥ ΚΡΗΤΗΣ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51437"/>
          </a:xfrm>
        </p:spPr>
        <p:txBody>
          <a:bodyPr>
            <a:normAutofit fontScale="40000" lnSpcReduction="20000"/>
          </a:bodyPr>
          <a:lstStyle/>
          <a:p>
            <a:r>
              <a:rPr lang="el-GR" i="1" dirty="0" smtClean="0"/>
              <a:t>Για τη ζώνη Γ.3.3  [εντάσσεται και η περιοχή του έργου] προβλέπονται:</a:t>
            </a:r>
          </a:p>
          <a:p>
            <a:r>
              <a:rPr lang="el-GR" i="1" dirty="0" smtClean="0"/>
              <a:t>- </a:t>
            </a:r>
            <a:r>
              <a:rPr lang="el-GR" i="1" dirty="0"/>
              <a:t>«η άσκηση αποτελεσματικής πολιτικής για την προστασία και την ανάδειξη των στοιχείων του πολιτιστικού και του φυσικού </a:t>
            </a:r>
            <a:r>
              <a:rPr lang="el-GR" i="1" dirty="0" smtClean="0"/>
              <a:t>περιβάλλοντος</a:t>
            </a:r>
            <a:r>
              <a:rPr lang="el-GR" i="1" dirty="0"/>
              <a:t>, στους χαρακτηρισμένους παραδοσιακούς και αξιόλογους οικισμούς και μνημειακά - ιστορικά σύνολα, στους οριοθετημένους αρχαιολογικούς </a:t>
            </a:r>
            <a:r>
              <a:rPr lang="el-GR" i="1" dirty="0" smtClean="0"/>
              <a:t>χώρους </a:t>
            </a:r>
            <a:r>
              <a:rPr lang="el-GR" i="1" dirty="0"/>
              <a:t>και στις χαρακτηρισμένες ζώνες και τοπία ιδιαιτέρου φυσικού </a:t>
            </a:r>
            <a:r>
              <a:rPr lang="el-GR" i="1" dirty="0" smtClean="0"/>
              <a:t>κάλλους</a:t>
            </a:r>
            <a:r>
              <a:rPr lang="el-GR" i="1" dirty="0"/>
              <a:t>,  </a:t>
            </a:r>
            <a:endParaRPr lang="el-GR" dirty="0"/>
          </a:p>
          <a:p>
            <a:r>
              <a:rPr lang="el-GR" i="1" dirty="0"/>
              <a:t>- η κατά προτεραιότητα προώθηση των διαχειριστικών σχεδίων στις ζώνες </a:t>
            </a:r>
            <a:r>
              <a:rPr lang="en-GB" i="1" dirty="0"/>
              <a:t>NATURA</a:t>
            </a:r>
            <a:r>
              <a:rPr lang="el-GR" i="1" dirty="0"/>
              <a:t> και </a:t>
            </a:r>
            <a:r>
              <a:rPr lang="en-GB" i="1" dirty="0"/>
              <a:t>SPA</a:t>
            </a:r>
            <a:r>
              <a:rPr lang="el-GR" i="1" dirty="0"/>
              <a:t>,  </a:t>
            </a:r>
            <a:endParaRPr lang="el-GR" dirty="0"/>
          </a:p>
          <a:p>
            <a:r>
              <a:rPr lang="el-GR" i="1" dirty="0"/>
              <a:t>- η θέσπιση ειδικών χρηματοδοτικών κινήτρων για τη διατήρηση των παραδοσιακών δραστηριοτήτων, με οικολογική προσέγγιση και </a:t>
            </a:r>
            <a:r>
              <a:rPr lang="el-GR" i="1" dirty="0" smtClean="0"/>
              <a:t>διαχείριση</a:t>
            </a:r>
            <a:r>
              <a:rPr lang="el-GR" i="1" dirty="0"/>
              <a:t>,  </a:t>
            </a:r>
            <a:endParaRPr lang="el-GR" dirty="0"/>
          </a:p>
          <a:p>
            <a:r>
              <a:rPr lang="el-GR" i="1" dirty="0"/>
              <a:t>- η οριοθέτηση νέων αρχαιολογικών χώρων, από τις αρμόδιες Υπηρεσίες, και η προστασία τους, στις περιοχές όπου εντοπίζονται σημειακά μνημεία και θέσεις ιδιαιτέρου φυσικού κάλλους,  </a:t>
            </a:r>
            <a:endParaRPr lang="el-GR" dirty="0"/>
          </a:p>
          <a:p>
            <a:r>
              <a:rPr lang="el-GR" i="1" dirty="0"/>
              <a:t>- η συνέχιση με έμφαση και ένταση της πολιτικής για χαρακτηρισμό πρόσθετων παραδοσιακών οικισμών και μνημειακών - ιστορικών </a:t>
            </a:r>
            <a:r>
              <a:rPr lang="el-GR" i="1" dirty="0" smtClean="0"/>
              <a:t>συνόλων </a:t>
            </a:r>
            <a:r>
              <a:rPr lang="el-GR" i="1" dirty="0"/>
              <a:t>και η ανάδειξη και προστασία τους και,  </a:t>
            </a:r>
            <a:endParaRPr lang="el-GR" dirty="0"/>
          </a:p>
          <a:p>
            <a:r>
              <a:rPr lang="el-GR" i="1" dirty="0"/>
              <a:t>- η λήψη ειδικών μέτρων για την μη συνέχιση της αποψίλωσης των δασών και η άσκηση πολιτικών για την φυσική επέκταση και ανανέωσή τους, όπως η άμεση θεσμική προστασία της «φυσικής» κληρονομιάς - δάση, χλωρίδα, πανίδα - και των τοπίων και η ανάληψη δράσεων αναβάθμισης και αποτελεσματικών μέτρων προστασίας (διάβρωση εδαφών, </a:t>
            </a:r>
            <a:r>
              <a:rPr lang="el-GR" i="1" dirty="0" smtClean="0"/>
              <a:t>αποψίλωση </a:t>
            </a:r>
            <a:r>
              <a:rPr lang="el-GR" i="1" dirty="0"/>
              <a:t>δασών, φαινόμενα ερημοποίησης, </a:t>
            </a:r>
            <a:r>
              <a:rPr lang="el-GR" i="1" dirty="0" smtClean="0"/>
              <a:t>υφαλμύρωσης κ.λπ.).</a:t>
            </a:r>
            <a:endParaRPr lang="el-GR" dirty="0"/>
          </a:p>
          <a:p>
            <a:r>
              <a:rPr lang="el-GR" i="1" dirty="0"/>
              <a:t> Εντός των περιοχών αυτών ή σε επαφή χωροθετούνται οι </a:t>
            </a:r>
            <a:r>
              <a:rPr lang="el-GR" i="1" dirty="0" smtClean="0"/>
              <a:t>προτεινόμενες </a:t>
            </a:r>
            <a:r>
              <a:rPr lang="en-US" i="1" dirty="0" smtClean="0"/>
              <a:t>“</a:t>
            </a:r>
            <a:r>
              <a:rPr lang="el-GR" i="1" dirty="0" smtClean="0"/>
              <a:t>«ζώνες </a:t>
            </a:r>
            <a:r>
              <a:rPr lang="el-GR" i="1" dirty="0"/>
              <a:t>αναζήτησης ήπιας τουριστικής </a:t>
            </a:r>
            <a:r>
              <a:rPr lang="el-GR" i="1" dirty="0" smtClean="0"/>
              <a:t>ανάπτυξης</a:t>
            </a:r>
            <a:r>
              <a:rPr lang="en-US" i="1" dirty="0" smtClean="0"/>
              <a:t>”</a:t>
            </a:r>
            <a:r>
              <a:rPr lang="el-GR" i="1" dirty="0" smtClean="0"/>
              <a:t> </a:t>
            </a:r>
            <a:r>
              <a:rPr lang="el-GR" i="1" dirty="0"/>
              <a:t>σε ορεινούς ή </a:t>
            </a:r>
            <a:r>
              <a:rPr lang="el-GR" i="1" dirty="0" smtClean="0"/>
              <a:t>ημιορεινούς όγκους».   </a:t>
            </a:r>
          </a:p>
          <a:p>
            <a:endParaRPr lang="el-GR" i="1" dirty="0" smtClean="0"/>
          </a:p>
          <a:p>
            <a:r>
              <a:rPr lang="el-GR" sz="2900" b="1" i="1" dirty="0" smtClean="0"/>
              <a:t>ΚΡΙΣΙΜΗ ΣΗΜΕΙΩΣΗ: Η ΕΚΤΑΣΗ ΤΟΥ ΕΡΓΟΥ ΕΝΤΑΣΣΕΤΑΙ ΣΤΙΣ ΠΕΡΙΟΧΈΣ ΤΟΥ ΠΕΡΙΦΕΡΕΙΑΚΟΥ ΠΛΑΙΣΊΟΥ ΠΟΥ ΧΑΡΑΚΤΗΡΙΖΟΝΤΑΙ:</a:t>
            </a:r>
          </a:p>
          <a:p>
            <a:r>
              <a:rPr lang="el-GR" sz="2900" b="1" i="1" dirty="0" smtClean="0"/>
              <a:t>Α. Ως περιοχές με φέρουσα ικανότητα φυσικού και πολιτιστικού κεφαλαίου </a:t>
            </a:r>
            <a:endParaRPr lang="el-GR" sz="2900" b="1" i="1" dirty="0"/>
          </a:p>
          <a:p>
            <a:r>
              <a:rPr lang="el-GR" sz="2900" b="1" dirty="0" smtClean="0"/>
              <a:t>Β. Ως περιοχές αναζήτησης ήπιας τουριστικής ανάπτυξης </a:t>
            </a:r>
            <a:endParaRPr lang="el-GR" sz="2900" b="1" dirty="0"/>
          </a:p>
          <a:p>
            <a:pPr marL="0" indent="0">
              <a:buNone/>
            </a:pPr>
            <a:endParaRPr lang="el-GR" sz="2900" b="1" dirty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543"/>
            <a:ext cx="4953000" cy="65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143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ΧΑΡΤΗΣ  </a:t>
            </a:r>
            <a:r>
              <a:rPr lang="el-GR" sz="2000" b="1" dirty="0" smtClean="0"/>
              <a:t>Π.1 </a:t>
            </a:r>
            <a:r>
              <a:rPr lang="el-GR" dirty="0" smtClean="0"/>
              <a:t>ΠΕΡΙΦΕΡΕΙΑΚΟΥ ΠΛΑΙΣΙΟΥ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2" descr="A:\Desktop\marios\p1_ypomnim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04800"/>
            <a:ext cx="87655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:\Desktop\marios\p1_ypomnim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0934"/>
            <a:ext cx="8839200" cy="25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ΥΠ’ ΑΡΙΘ. 3920/2010 ΑΠΟΦΑΣΗ ΤΟΥ Σ.τ.Ε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ΤΑ ΝΟΜΙΚΑ ΘΕΜΑΤΑ ΠΟΥ ΤΕΘΗΚΑΝ ΚΑΙ ΚΡΙΘΗΚΑΝ</a:t>
            </a:r>
          </a:p>
          <a:p>
            <a:pPr marL="0" indent="0">
              <a:buNone/>
            </a:pPr>
            <a:r>
              <a:rPr lang="el-GR" sz="2400" dirty="0" smtClean="0"/>
              <a:t>1. Υπάρχει ή όχι υποχρέωση πρόβλεψης μεγάλου έργου τουριστικής ανάπτυξης (όπως και το αδειοδοτηθέν) από εγκεκριμένο χωροταξικό σχέδιο για να αδειοδοτηθεί νόμιμα και πραγματοποιηθεί 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2</a:t>
            </a:r>
            <a:r>
              <a:rPr lang="en-US" sz="2400" dirty="0" smtClean="0"/>
              <a:t>. </a:t>
            </a:r>
            <a:r>
              <a:rPr lang="el-GR" sz="2400" dirty="0" smtClean="0"/>
              <a:t>Υπάρχει ή όχι υποχρέωση σύνταξη </a:t>
            </a:r>
            <a:r>
              <a:rPr lang="el-GR" sz="2400" b="1" dirty="0" smtClean="0"/>
              <a:t>σχεδίου χρήσεων γης</a:t>
            </a:r>
            <a:r>
              <a:rPr lang="el-GR" sz="2400" dirty="0" smtClean="0"/>
              <a:t> για την αδειοδότηση μεγάλου έργου τουριστικής ανάπτυξης (όπως και το αδειοδοτηθέν)  </a:t>
            </a:r>
          </a:p>
          <a:p>
            <a:pPr marL="0" indent="0">
              <a:buNone/>
            </a:pPr>
            <a:r>
              <a:rPr lang="el-GR" sz="2400" dirty="0" smtClean="0"/>
              <a:t>3. Υπάρχει ή όχι παραβίαση του περιφερειακού πλαισίου / σχεδίου Κρήτης από την έκδοση της Α.Ε.Π.Ο. του συγκεκριμένου έργου</a:t>
            </a:r>
          </a:p>
          <a:p>
            <a:pPr marL="0" indent="0">
              <a:buNone/>
            </a:pPr>
            <a:r>
              <a:rPr lang="el-GR" sz="2400" dirty="0" smtClean="0"/>
              <a:t>ΣΗΜΕΙΩΣΗ: Και επί τριών θεμάτων υπήρξε πλειοψηφία (ναι και επί των τριών θεμάτων) και μειοψηφία (όχι).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41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717</TotalTime>
  <Words>737</Words>
  <Application>Microsoft Office PowerPoint</Application>
  <PresentationFormat>Προβολή στην οθόνη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Ηλιοστάσιο</vt:lpstr>
      <vt:lpstr>ΤΟΥΡΙΣΤΙΚΗ ΕΠΕΝΔΥΣΗ ΜΕΓΑΛΗΣ ΚΛΙΜΑΚΑΣ ΣΤΟ «ΚΑΒΟ ΣΙΔΕΡΟ» ΚΡΗΤΗΣ, ΠΕΡΙΦΕΡΕΙΑΚΟ ΠΛΑΙΣΙΟ ΚΡΗΤΗΣ ΚΑΙ ΣΧΕΤΙΚΗ ΝΟΜΟΛΟΓΙΑ ΤΟΥ Σ.τ.Ε.</vt:lpstr>
      <vt:lpstr>Α. Η «ΤΑΥΤΟΤΗΤΑ» ΤΗΣ ΑΔΕΙΟΔΟΤΗΘΕΙΣΑΣ ΕΠΕΝΔΥΣΗΣ</vt:lpstr>
      <vt:lpstr>Β. ΒΑΣΙΚΑ ΣΤΟΙΧΕΙΑ ΓΙΑ ΤΟ ΧΩΡΟ ΑΝΑΠΤΥΞΗΣ ΤΟΥ ΕΡΓΟΥ </vt:lpstr>
      <vt:lpstr>Παρουσίαση του PowerPoint</vt:lpstr>
      <vt:lpstr>Παρουσίαση του PowerPoint</vt:lpstr>
      <vt:lpstr>  Δ. ΠΡΟΒΛΕΨΕΙΣ ΠΕΡΙΦΕΡΕΙΑΚΟΥ ΠΛΑΙΣΙΟΥ / ΣΧΕΔΙΟΥ ΚΡΗΤΗΣ </vt:lpstr>
      <vt:lpstr>Παρουσίαση του PowerPoint</vt:lpstr>
      <vt:lpstr> </vt:lpstr>
      <vt:lpstr>Η ΥΠ’ ΑΡΙΘ. 3920/2010 ΑΠΟΦΑΣΗ ΤΟΥ Σ.τ.Ε</vt:lpstr>
      <vt:lpstr>Η ΠΕΡΙΟΔΟΣ ΜΕΤΑ ΤΗΝ ΥΠ’ ΑΡΙΘ. 3920/2010 ΑΠΟΦΑΣΗ ΤΟΥ Σ.τ.Ε.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ΕΦΑΡΜΟΓΗ ΤΟΥ ΘΕΣΜΟΥ ΤΗΣ ΠΡΑΞΗΣ ΕΦΑΡΜΟΓΗΣ ΣΤΗΝ ΠΡΑΞΗ (ΜΕΛΕΤΗ ΠΕΡΙΠΤΩΣΗΣ / CASE STUDY)</dc:title>
  <dc:creator>Manolis Papadopoulos</dc:creator>
  <cp:lastModifiedBy>Marios Haidarlis</cp:lastModifiedBy>
  <cp:revision>63</cp:revision>
  <cp:lastPrinted>2021-03-26T15:16:27Z</cp:lastPrinted>
  <dcterms:created xsi:type="dcterms:W3CDTF">2006-08-16T00:00:00Z</dcterms:created>
  <dcterms:modified xsi:type="dcterms:W3CDTF">2021-03-26T18:01:42Z</dcterms:modified>
</cp:coreProperties>
</file>