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74" r:id="rId3"/>
    <p:sldId id="269" r:id="rId4"/>
    <p:sldId id="257" r:id="rId5"/>
    <p:sldId id="276" r:id="rId6"/>
    <p:sldId id="275" r:id="rId7"/>
    <p:sldId id="278" r:id="rId8"/>
    <p:sldId id="279" r:id="rId9"/>
    <p:sldId id="288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2503-FA02-4EFC-AE95-4EC38C4AED1F}" type="datetimeFigureOut">
              <a:rPr lang="el-GR" smtClean="0"/>
              <a:t>18/10/2019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9D88-6CDF-4443-ABBF-675B7D7DDF2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7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D0D9-4DDF-4CA4-8BDD-ECA87F002129}" type="datetime1">
              <a:rPr lang="el-GR" smtClean="0"/>
              <a:t>18/10/2019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5F55-80E5-4E69-8555-A3F861907275}" type="datetime1">
              <a:rPr lang="el-GR" smtClean="0"/>
              <a:t>18/10/2019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E30-7131-4D9F-B631-E2DB8C85C210}" type="datetime1">
              <a:rPr lang="el-GR" smtClean="0"/>
              <a:t>18/10/2019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5D6A3-078F-4AE4-B02D-68F72D10E5A7}" type="datetime1">
              <a:rPr lang="el-GR" smtClean="0"/>
              <a:t>18/10/2019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FBBA8-769D-4170-8DA7-4BE44B3E33E5}" type="datetime1">
              <a:rPr lang="el-GR" smtClean="0"/>
              <a:t>18/10/2019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C938-3B67-4220-9625-63FCD876513A}" type="datetime1">
              <a:rPr lang="el-GR" smtClean="0"/>
              <a:t>18/10/2019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FB4B-63DB-4A06-B392-3EE73EF6BF4D}" type="datetime1">
              <a:rPr lang="el-GR" smtClean="0"/>
              <a:t>18/10/2019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7EEA-77C9-49DF-A91D-AE81B78B1309}" type="datetime1">
              <a:rPr lang="el-GR" smtClean="0"/>
              <a:t>18/10/2019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D8B2-DC91-4C7E-B370-E789F5147A40}" type="datetime1">
              <a:rPr lang="el-GR" smtClean="0"/>
              <a:t>18/10/2019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52E6-4640-4659-9478-FF4E88A8A2A1}" type="datetime1">
              <a:rPr lang="el-GR" smtClean="0"/>
              <a:t>18/10/2019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694DC-78B9-4040-B6FB-059ADDF36718}" type="datetime1">
              <a:rPr lang="el-GR" smtClean="0"/>
              <a:t>18/10/2019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5E31AF5-561C-4E0B-A29F-1076FCF9D394}" type="datetime1">
              <a:rPr lang="el-GR" smtClean="0"/>
              <a:t>18/10/2019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l-GR"/>
              <a:t>Βασικές Εννοιες Φυσικής   _ ΠΑΝΕΠΙΣΤΗΜΙΟ ΘΕΣΣΑΛΙΑΣ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0D7EAD-ABF3-4AA5-8707-03A1BB55CEA4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7200" dirty="0" err="1"/>
              <a:t>Βασικες</a:t>
            </a:r>
            <a:r>
              <a:rPr lang="el-GR" sz="7200" dirty="0"/>
              <a:t> </a:t>
            </a:r>
            <a:r>
              <a:rPr lang="el-GR" sz="7200" dirty="0" err="1"/>
              <a:t>Εννοιες</a:t>
            </a:r>
            <a:r>
              <a:rPr lang="el-GR" sz="7200" dirty="0"/>
              <a:t> Φυσικών Επιστημών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Βασιλης</a:t>
            </a:r>
            <a:r>
              <a:rPr lang="el-GR" dirty="0"/>
              <a:t> </a:t>
            </a:r>
            <a:r>
              <a:rPr lang="el-GR" dirty="0" err="1"/>
              <a:t>Κολλιας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Βασικές </a:t>
            </a:r>
            <a:r>
              <a:rPr lang="el-GR" dirty="0" err="1">
                <a:solidFill>
                  <a:srgbClr val="FF0000"/>
                </a:solidFill>
              </a:rPr>
              <a:t>Εννοιες</a:t>
            </a:r>
            <a:r>
              <a:rPr lang="el-GR" dirty="0">
                <a:solidFill>
                  <a:srgbClr val="FF0000"/>
                </a:solidFill>
              </a:rPr>
              <a:t>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11982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ΜΑΘΗΜΑ 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/>
          </a:p>
          <a:p>
            <a:pPr marL="0" indent="0" algn="ctr">
              <a:buNone/>
            </a:pPr>
            <a:r>
              <a:rPr lang="el-GR" smtClean="0"/>
              <a:t>ΟΠΤΙΚΗ</a:t>
            </a: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06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Την προηγούμενη φορά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μοντέλο των ακτινών (για το φως)</a:t>
            </a:r>
            <a:endParaRPr lang="el-GR" dirty="0"/>
          </a:p>
          <a:p>
            <a:r>
              <a:rPr lang="el-GR" dirty="0"/>
              <a:t>Οι εξηγήσεις στη Φυσική είναι ειδικού τύπου αφηγήσεις (λίγοι ήρωες, κάπως βαρετοί)</a:t>
            </a:r>
          </a:p>
          <a:p>
            <a:r>
              <a:rPr lang="el-GR" dirty="0" smtClean="0"/>
              <a:t>Χρήση του μοντέλου στην εξήγηση και πρόβλεψη σκιών</a:t>
            </a:r>
          </a:p>
          <a:p>
            <a:r>
              <a:rPr lang="el-GR" dirty="0" smtClean="0"/>
              <a:t>Άσκηση με κλίμακες ( </a:t>
            </a:r>
            <a:r>
              <a:rPr lang="el-GR" dirty="0" err="1" smtClean="0"/>
              <a:t>ακάρεο</a:t>
            </a:r>
            <a:r>
              <a:rPr lang="el-GR" dirty="0" smtClean="0"/>
              <a:t> </a:t>
            </a:r>
            <a:r>
              <a:rPr lang="en-US" dirty="0" smtClean="0"/>
              <a:t>0,2 mm, </a:t>
            </a:r>
            <a:r>
              <a:rPr lang="el-GR" dirty="0" err="1" smtClean="0"/>
              <a:t>ιος</a:t>
            </a:r>
            <a:r>
              <a:rPr lang="el-GR" dirty="0" smtClean="0"/>
              <a:t> 0,0001 </a:t>
            </a:r>
            <a:r>
              <a:rPr lang="en-US" dirty="0" smtClean="0"/>
              <a:t>mm.</a:t>
            </a:r>
            <a:r>
              <a:rPr lang="el-GR" dirty="0" smtClean="0"/>
              <a:t>  Αν </a:t>
            </a:r>
            <a:r>
              <a:rPr lang="el-GR" dirty="0" err="1" smtClean="0"/>
              <a:t>κανω</a:t>
            </a:r>
            <a:r>
              <a:rPr lang="el-GR" dirty="0" smtClean="0"/>
              <a:t> σε μια μακέτα το </a:t>
            </a:r>
            <a:r>
              <a:rPr lang="el-GR" dirty="0" err="1" smtClean="0"/>
              <a:t>ακάρεο</a:t>
            </a:r>
            <a:r>
              <a:rPr lang="el-GR" dirty="0" smtClean="0"/>
              <a:t> 80 </a:t>
            </a:r>
            <a:r>
              <a:rPr lang="en-US" dirty="0" smtClean="0"/>
              <a:t>cm</a:t>
            </a:r>
            <a:r>
              <a:rPr lang="el-GR" dirty="0" smtClean="0"/>
              <a:t> πόσο μεγάλος πρέπει να </a:t>
            </a:r>
            <a:r>
              <a:rPr lang="el-GR" dirty="0" err="1" smtClean="0"/>
              <a:t>γινει</a:t>
            </a:r>
            <a:r>
              <a:rPr lang="el-GR" dirty="0" smtClean="0"/>
              <a:t> </a:t>
            </a:r>
            <a:r>
              <a:rPr lang="el-GR" dirty="0" err="1" smtClean="0"/>
              <a:t>εκει</a:t>
            </a:r>
            <a:r>
              <a:rPr lang="el-GR" dirty="0" smtClean="0"/>
              <a:t> ο </a:t>
            </a:r>
            <a:r>
              <a:rPr lang="el-GR" dirty="0" err="1" smtClean="0"/>
              <a:t>ιος</a:t>
            </a:r>
            <a:r>
              <a:rPr lang="el-GR" dirty="0" smtClean="0"/>
              <a:t>;)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Βασικές Εννοιες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33548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Απορίες…Ερωτήσεις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5693" y="1624622"/>
            <a:ext cx="8229600" cy="4525963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Βασικές </a:t>
            </a:r>
            <a:r>
              <a:rPr lang="el-GR" dirty="0" err="1">
                <a:solidFill>
                  <a:srgbClr val="FF0000"/>
                </a:solidFill>
              </a:rPr>
              <a:t>Εννοιες</a:t>
            </a:r>
            <a:r>
              <a:rPr lang="el-GR" dirty="0">
                <a:solidFill>
                  <a:srgbClr val="FF0000"/>
                </a:solidFill>
              </a:rPr>
              <a:t>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23795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 της άσκησης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5693" y="1624622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 smtClean="0"/>
              <a:t>Και επεκτάσεις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Βασικές </a:t>
            </a:r>
            <a:r>
              <a:rPr lang="el-GR" dirty="0" err="1">
                <a:solidFill>
                  <a:srgbClr val="FF0000"/>
                </a:solidFill>
              </a:rPr>
              <a:t>Εννοιες</a:t>
            </a:r>
            <a:r>
              <a:rPr lang="el-GR" dirty="0">
                <a:solidFill>
                  <a:srgbClr val="FF0000"/>
                </a:solidFill>
              </a:rPr>
              <a:t>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415099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 smtClean="0"/>
              <a:t>Από τις σκιές στους φακούς και την όραση</a:t>
            </a:r>
            <a:r>
              <a:rPr lang="en-US" sz="4800" dirty="0" smtClean="0"/>
              <a:t>(1/2)</a:t>
            </a:r>
            <a:endParaRPr lang="el-GR" sz="4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5693" y="162462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l-GR" dirty="0" smtClean="0"/>
              <a:t>δρόμος της προόδου στην όραση και τους φακούς (υποστήριξη των ματιών, τηλεσκόπια, αργότερα μικροσκόπια) ήταν μακρύς</a:t>
            </a:r>
          </a:p>
          <a:p>
            <a:r>
              <a:rPr lang="en-US" dirty="0"/>
              <a:t>The publication of Kepler’s Ad </a:t>
            </a:r>
            <a:r>
              <a:rPr lang="en-US" dirty="0" err="1"/>
              <a:t>Vitellionem</a:t>
            </a:r>
            <a:r>
              <a:rPr lang="en-US" dirty="0"/>
              <a:t> </a:t>
            </a:r>
            <a:r>
              <a:rPr lang="en-US" dirty="0" err="1"/>
              <a:t>Paralipomena</a:t>
            </a:r>
            <a:r>
              <a:rPr lang="en-US" dirty="0"/>
              <a:t> (1604) and </a:t>
            </a:r>
            <a:r>
              <a:rPr lang="en-US" dirty="0" smtClean="0"/>
              <a:t>the</a:t>
            </a:r>
            <a:r>
              <a:rPr lang="el-GR" dirty="0" smtClean="0"/>
              <a:t> </a:t>
            </a:r>
            <a:r>
              <a:rPr lang="en-US" dirty="0" smtClean="0"/>
              <a:t>ensuing </a:t>
            </a:r>
            <a:r>
              <a:rPr lang="en-US" dirty="0"/>
              <a:t>debates on the nature of sight, together with Galileo’s </a:t>
            </a:r>
            <a:r>
              <a:rPr lang="en-US" dirty="0" err="1" smtClean="0"/>
              <a:t>Sidereus</a:t>
            </a:r>
            <a:r>
              <a:rPr lang="el-GR" dirty="0" smtClean="0"/>
              <a:t> </a:t>
            </a:r>
            <a:r>
              <a:rPr lang="en-US" dirty="0" err="1" smtClean="0"/>
              <a:t>Nuncius</a:t>
            </a:r>
            <a:r>
              <a:rPr lang="en-US" dirty="0" smtClean="0"/>
              <a:t> </a:t>
            </a:r>
            <a:r>
              <a:rPr lang="en-US" dirty="0"/>
              <a:t>(1611) and development of the telescope, brought </a:t>
            </a:r>
            <a:r>
              <a:rPr lang="en-US" dirty="0" smtClean="0"/>
              <a:t>momentous</a:t>
            </a:r>
            <a:r>
              <a:rPr lang="el-GR" dirty="0" smtClean="0"/>
              <a:t> </a:t>
            </a:r>
            <a:r>
              <a:rPr lang="en-US" dirty="0" smtClean="0"/>
              <a:t>changes </a:t>
            </a:r>
            <a:r>
              <a:rPr lang="en-US" dirty="0"/>
              <a:t>to the European “epistemological and theological convictions</a:t>
            </a:r>
            <a:r>
              <a:rPr lang="en-US" dirty="0" smtClean="0"/>
              <a:t>,”</a:t>
            </a:r>
            <a:r>
              <a:rPr lang="el-GR" dirty="0" smtClean="0"/>
              <a:t>(</a:t>
            </a:r>
            <a:r>
              <a:rPr lang="en-US" dirty="0" err="1" smtClean="0"/>
              <a:t>Mascetti</a:t>
            </a:r>
            <a:r>
              <a:rPr lang="en-US" dirty="0" smtClean="0"/>
              <a:t>, Y. 2018)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Βασικές </a:t>
            </a:r>
            <a:r>
              <a:rPr lang="el-GR" dirty="0" err="1">
                <a:solidFill>
                  <a:srgbClr val="FF0000"/>
                </a:solidFill>
              </a:rPr>
              <a:t>Εννοιες</a:t>
            </a:r>
            <a:r>
              <a:rPr lang="el-GR" dirty="0">
                <a:solidFill>
                  <a:srgbClr val="FF0000"/>
                </a:solidFill>
              </a:rPr>
              <a:t>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3355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dirty="0" smtClean="0"/>
              <a:t>Από τις σκιές στους φακούς και την όραση</a:t>
            </a:r>
            <a:r>
              <a:rPr lang="en-US" sz="4800" dirty="0" smtClean="0"/>
              <a:t>(2/2)</a:t>
            </a:r>
            <a:endParaRPr lang="el-GR" sz="4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45693" y="162462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della</a:t>
            </a:r>
            <a:r>
              <a:rPr lang="en-US" dirty="0" smtClean="0"/>
              <a:t> Porta </a:t>
            </a:r>
            <a:r>
              <a:rPr lang="el-GR" dirty="0" smtClean="0"/>
              <a:t>εισηγείται την </a:t>
            </a:r>
            <a:r>
              <a:rPr lang="el-GR" dirty="0" err="1" smtClean="0"/>
              <a:t>Καμερα</a:t>
            </a:r>
            <a:r>
              <a:rPr lang="el-GR" dirty="0" smtClean="0"/>
              <a:t> με οπή</a:t>
            </a:r>
          </a:p>
          <a:p>
            <a:r>
              <a:rPr lang="el-GR" dirty="0" smtClean="0"/>
              <a:t>Ο Κέπλερ «πατάει» πάνω στον </a:t>
            </a:r>
            <a:r>
              <a:rPr lang="en-US" dirty="0" err="1" smtClean="0"/>
              <a:t>della</a:t>
            </a:r>
            <a:r>
              <a:rPr lang="en-US" dirty="0" smtClean="0"/>
              <a:t> Porta</a:t>
            </a:r>
            <a:r>
              <a:rPr lang="el-GR" dirty="0" smtClean="0"/>
              <a:t>: «Υποστηρίζω ότι η όραση συμβαίνει όταν ένα «είδωλο» όλου του ημισφαιρίου του κόσμου που βρίσκεται μπροστά στο μάτι, και κάτι ακόμα, εμφανίζεται στον άσπρο τοίχο, χρωματισμένο με κόκκινο, στην κοίλη επιφάνεια του αμφιβληστροειδούς»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Άραγε πού συμβαίνει η όραση; Στην επιφάνεια του </a:t>
            </a:r>
            <a:r>
              <a:rPr lang="el-GR" dirty="0" err="1" smtClean="0">
                <a:solidFill>
                  <a:srgbClr val="FF0000"/>
                </a:solidFill>
              </a:rPr>
              <a:t>ματιου</a:t>
            </a:r>
            <a:r>
              <a:rPr lang="el-GR" dirty="0" smtClean="0">
                <a:solidFill>
                  <a:srgbClr val="FF0000"/>
                </a:solidFill>
              </a:rPr>
              <a:t> («αντικατοπτρίζεται») ή κάπου στο εσωτερικό του ματιού;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Βασικές </a:t>
            </a:r>
            <a:r>
              <a:rPr lang="el-GR" dirty="0" err="1">
                <a:solidFill>
                  <a:srgbClr val="FF0000"/>
                </a:solidFill>
              </a:rPr>
              <a:t>Εννοιες</a:t>
            </a:r>
            <a:r>
              <a:rPr lang="el-GR" dirty="0">
                <a:solidFill>
                  <a:srgbClr val="FF0000"/>
                </a:solidFill>
              </a:rPr>
              <a:t> Φυσικής   _ ΠΑΝΕΠΙΣΤΗΜΙΟ ΘΕΣΣΑΛΙΑΣ</a:t>
            </a:r>
          </a:p>
        </p:txBody>
      </p:sp>
    </p:spTree>
    <p:extLst>
      <p:ext uri="{BB962C8B-B14F-4D97-AF65-F5344CB8AC3E}">
        <p14:creationId xmlns:p14="http://schemas.microsoft.com/office/powerpoint/2010/main" val="15085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848872" cy="394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06118"/>
            <a:ext cx="5138936" cy="31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517043" cy="27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4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Σκηνές από το μάθημα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err="1" smtClean="0"/>
              <a:t>Παρουσιαστηκαν</a:t>
            </a:r>
            <a:r>
              <a:rPr lang="el-GR" dirty="0" smtClean="0"/>
              <a:t> οι δυο τρόπο (με </a:t>
            </a:r>
            <a:r>
              <a:rPr lang="el-GR" dirty="0" err="1" smtClean="0"/>
              <a:t>τυπο</a:t>
            </a:r>
            <a:r>
              <a:rPr lang="el-GR" dirty="0" smtClean="0"/>
              <a:t> και με ακτίνες) για να σχηματίσετε το </a:t>
            </a:r>
            <a:r>
              <a:rPr lang="el-GR" dirty="0" err="1" smtClean="0"/>
              <a:t>ειδωλο</a:t>
            </a:r>
            <a:r>
              <a:rPr lang="el-GR" dirty="0" smtClean="0"/>
              <a:t> μιας φωτεινής πηγής</a:t>
            </a:r>
          </a:p>
          <a:p>
            <a:r>
              <a:rPr lang="el-GR" dirty="0" smtClean="0"/>
              <a:t>Στο </a:t>
            </a:r>
            <a:r>
              <a:rPr lang="en-US" dirty="0" smtClean="0"/>
              <a:t>e-class </a:t>
            </a:r>
            <a:r>
              <a:rPr lang="el-GR" dirty="0" err="1" smtClean="0"/>
              <a:t>υπαρχουν</a:t>
            </a:r>
            <a:r>
              <a:rPr lang="el-GR" dirty="0" smtClean="0"/>
              <a:t> </a:t>
            </a:r>
            <a:r>
              <a:rPr lang="el-GR" dirty="0" err="1" smtClean="0"/>
              <a:t>αρκετα</a:t>
            </a:r>
            <a:r>
              <a:rPr lang="el-GR" dirty="0" smtClean="0"/>
              <a:t>  εργαλεία τα </a:t>
            </a:r>
            <a:r>
              <a:rPr lang="el-GR" dirty="0" err="1" smtClean="0"/>
              <a:t>οποια</a:t>
            </a:r>
            <a:r>
              <a:rPr lang="el-GR" dirty="0" smtClean="0"/>
              <a:t> </a:t>
            </a:r>
            <a:r>
              <a:rPr lang="el-GR" dirty="0" err="1" smtClean="0"/>
              <a:t>μπορειτε</a:t>
            </a:r>
            <a:r>
              <a:rPr lang="el-GR" dirty="0" smtClean="0"/>
              <a:t> να χρησιμοποιήσετε για να </a:t>
            </a:r>
            <a:r>
              <a:rPr lang="el-GR" dirty="0" err="1" smtClean="0"/>
              <a:t>κατάνοήσετε</a:t>
            </a:r>
            <a:r>
              <a:rPr lang="el-GR" dirty="0" smtClean="0"/>
              <a:t> καλύτερα το πώς «ψηφίδα την ψηφίδα» δημιουργείται ένα είδωλο.</a:t>
            </a:r>
          </a:p>
          <a:p>
            <a:r>
              <a:rPr lang="el-GR" dirty="0" smtClean="0"/>
              <a:t>Το </a:t>
            </a:r>
            <a:r>
              <a:rPr lang="el-GR" dirty="0" err="1" smtClean="0"/>
              <a:t>ματι</a:t>
            </a:r>
            <a:r>
              <a:rPr lang="el-GR" dirty="0" smtClean="0"/>
              <a:t>/νους </a:t>
            </a:r>
            <a:r>
              <a:rPr lang="el-GR" dirty="0" err="1" smtClean="0"/>
              <a:t>μπορει</a:t>
            </a:r>
            <a:r>
              <a:rPr lang="el-GR" dirty="0" smtClean="0"/>
              <a:t> να «απατηθεί» και να βιώσει </a:t>
            </a:r>
            <a:r>
              <a:rPr lang="el-GR" dirty="0" err="1" smtClean="0"/>
              <a:t>κατι</a:t>
            </a:r>
            <a:r>
              <a:rPr lang="el-GR" dirty="0" smtClean="0"/>
              <a:t> άλλο, αν αλλάξουμε την πορεία των ακτινών πριν φτάσουν στο μάτι (οι ακτίνες δεν μεταφέρουν πληροφορία για την ιστορία τους): Βάση για πολλές οπτικές συσκευές.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Βασικές Εννοιες Φυσικής   _ ΠΑΝΕΠΙΣΤΗΜΙΟ ΘΕΣΣΑΛΙΑΣ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πιχειρηματ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Επιχειρηματικό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πιχειρηματικ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1216</TotalTime>
  <Words>396</Words>
  <Application>Microsoft Office PowerPoint</Application>
  <PresentationFormat>Προβολή στην οθόνη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Επιχειρηματικό</vt:lpstr>
      <vt:lpstr>Βασικες Εννοιες Φυσικών Επιστημών</vt:lpstr>
      <vt:lpstr>ΜΑΘΗΜΑ 3</vt:lpstr>
      <vt:lpstr>Την προηγούμενη φορά</vt:lpstr>
      <vt:lpstr>Απορίες…Ερωτήσεις;</vt:lpstr>
      <vt:lpstr>Λύση της άσκησης </vt:lpstr>
      <vt:lpstr>Από τις σκιές στους φακούς και την όραση(1/2)</vt:lpstr>
      <vt:lpstr>Από τις σκιές στους φακούς και την όραση(2/2)</vt:lpstr>
      <vt:lpstr>Παρουσίαση του PowerPoint</vt:lpstr>
      <vt:lpstr>Σκηνές από το μάθημα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Βασικες Εννοιες Φυσικης</dc:title>
  <dc:creator>ΠΤΔΕ</dc:creator>
  <cp:lastModifiedBy>ΠΤΔΕ</cp:lastModifiedBy>
  <cp:revision>39</cp:revision>
  <dcterms:created xsi:type="dcterms:W3CDTF">2015-09-24T08:39:26Z</dcterms:created>
  <dcterms:modified xsi:type="dcterms:W3CDTF">2019-10-18T13:11:33Z</dcterms:modified>
</cp:coreProperties>
</file>