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2"/>
  </p:notesMasterIdLst>
  <p:handoutMasterIdLst>
    <p:handoutMasterId r:id="rId23"/>
  </p:handoutMasterIdLst>
  <p:sldIdLst>
    <p:sldId id="301" r:id="rId3"/>
    <p:sldId id="257" r:id="rId4"/>
    <p:sldId id="258" r:id="rId5"/>
    <p:sldId id="259" r:id="rId6"/>
    <p:sldId id="261" r:id="rId7"/>
    <p:sldId id="260"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306" r:id="rId2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412" autoAdjust="0"/>
    <p:restoredTop sz="96327" autoAdjust="0"/>
  </p:normalViewPr>
  <p:slideViewPr>
    <p:cSldViewPr snapToGrid="0" snapToObjects="1">
      <p:cViewPr varScale="1">
        <p:scale>
          <a:sx n="101" d="100"/>
          <a:sy n="101" d="100"/>
        </p:scale>
        <p:origin x="1032"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9/14/23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17267816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mtClean="0"/>
            </a:lvl1pPr>
          </a:lstStyle>
          <a:p>
            <a:pPr>
              <a:defRPr/>
            </a:pPr>
            <a:r>
              <a:rPr lang="el-GR"/>
              <a:t>Η Ερευνητική Μεθοδολογία στον Πραγματικό Κόσμο 4η Έκδοση </a:t>
            </a:r>
            <a:endParaRPr lang="en-US"/>
          </a:p>
        </p:txBody>
      </p:sp>
      <p:sp>
        <p:nvSpPr>
          <p:cNvPr id="5" name="Slide Number Placeholder 5"/>
          <p:cNvSpPr>
            <a:spLocks noGrp="1"/>
          </p:cNvSpPr>
          <p:nvPr>
            <p:ph type="sldNum" sz="quarter" idx="12"/>
          </p:nvPr>
        </p:nvSpPr>
        <p:spPr>
          <a:xfrm>
            <a:off x="6553200" y="6356350"/>
            <a:ext cx="2133600" cy="365125"/>
          </a:xfrm>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1844781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a:latin typeface="+mn-lt"/>
              </a:rPr>
              <a:t>Κεφάλαιο 18</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Ομάδες Εστίασης</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t>Ερωτήσεις Ανοιχτής Φύσης</a:t>
            </a:r>
            <a:endParaRPr lang="en-US" dirty="0"/>
          </a:p>
        </p:txBody>
      </p:sp>
      <p:sp>
        <p:nvSpPr>
          <p:cNvPr id="5" name="Content Placeholder 4"/>
          <p:cNvSpPr>
            <a:spLocks noGrp="1"/>
          </p:cNvSpPr>
          <p:nvPr>
            <p:ph type="body" idx="1"/>
          </p:nvPr>
        </p:nvSpPr>
        <p:spPr/>
        <p:txBody>
          <a:bodyPr>
            <a:noAutofit/>
          </a:bodyPr>
          <a:lstStyle/>
          <a:p>
            <a:pPr lvl="0"/>
            <a:r>
              <a:rPr lang="el-GR" sz="2400" dirty="0"/>
              <a:t>Όταν είδατε τα νέα για το Χ, ποια ήταν την άμεση αντίδρασή σας </a:t>
            </a:r>
          </a:p>
          <a:p>
            <a:pPr lvl="1"/>
            <a:r>
              <a:rPr lang="en-US" sz="2400" b="1" dirty="0">
                <a:solidFill>
                  <a:srgbClr val="FF0000"/>
                </a:solidFill>
              </a:rPr>
              <a:t>NOT: </a:t>
            </a:r>
            <a:r>
              <a:rPr lang="el-GR" sz="2400" dirty="0"/>
              <a:t>Όταν είδατε τα νέα για το σεισμό, ποιες ήταν οι πρώτες σας σκέψεις για την αποτελεσματικότητα των υπηρεσιών άμεσης δράσης;</a:t>
            </a:r>
          </a:p>
          <a:p>
            <a:pPr lvl="0"/>
            <a:r>
              <a:rPr lang="el-GR" sz="2400" dirty="0"/>
              <a:t>Τί σκεφτήκατε όταν πρωτοείδατε το Ψ </a:t>
            </a:r>
          </a:p>
          <a:p>
            <a:pPr lvl="1"/>
            <a:r>
              <a:rPr lang="en-US" sz="2400" b="1" dirty="0">
                <a:solidFill>
                  <a:srgbClr val="FF0000"/>
                </a:solidFill>
              </a:rPr>
              <a:t>NOT: </a:t>
            </a:r>
            <a:r>
              <a:rPr lang="el-GR" sz="2400" dirty="0" err="1"/>
              <a:t>Τί</a:t>
            </a:r>
            <a:r>
              <a:rPr lang="el-GR" sz="2400" dirty="0"/>
              <a:t> σκεφτήκατε για την αισθητική της όταν </a:t>
            </a:r>
            <a:r>
              <a:rPr lang="el-GR" sz="2400" dirty="0" err="1"/>
              <a:t>πρωτοείδατε</a:t>
            </a:r>
            <a:r>
              <a:rPr lang="el-GR" sz="2400" dirty="0"/>
              <a:t> τη νέα Πόρσε;</a:t>
            </a:r>
            <a:endParaRPr lang="en-US" sz="2400" dirty="0"/>
          </a:p>
          <a:p>
            <a:pPr lvl="0"/>
            <a:r>
              <a:rPr lang="el-GR" sz="2400" dirty="0"/>
              <a:t>Πως νιώθετε τώρα που θυμάστε το Ω;</a:t>
            </a:r>
          </a:p>
          <a:p>
            <a:pPr lvl="1"/>
            <a:r>
              <a:rPr lang="en-US" sz="2400" b="1" dirty="0">
                <a:solidFill>
                  <a:srgbClr val="FF0000"/>
                </a:solidFill>
              </a:rPr>
              <a:t>NOT: </a:t>
            </a:r>
            <a:r>
              <a:rPr lang="el-GR" sz="2400" dirty="0" err="1"/>
              <a:t>Τί</a:t>
            </a:r>
            <a:r>
              <a:rPr lang="el-GR" sz="2400" dirty="0"/>
              <a:t> νιώθετε τώρα που θυμάστε την αρνητική στάση των καθηγητών σας;</a:t>
            </a:r>
          </a:p>
          <a:p>
            <a:endParaRPr lang="en-US" sz="2400" dirty="0"/>
          </a:p>
        </p:txBody>
      </p:sp>
    </p:spTree>
    <p:extLst>
      <p:ext uri="{BB962C8B-B14F-4D97-AF65-F5344CB8AC3E}">
        <p14:creationId xmlns:p14="http://schemas.microsoft.com/office/powerpoint/2010/main" val="623389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646332"/>
          </a:xfrm>
        </p:spPr>
        <p:txBody>
          <a:bodyPr/>
          <a:lstStyle/>
          <a:p>
            <a:r>
              <a:rPr lang="el-GR" dirty="0"/>
              <a:t>Προσέγγιση της «Χοάνης» </a:t>
            </a:r>
            <a:endParaRPr lang="en-US" dirty="0"/>
          </a:p>
        </p:txBody>
      </p:sp>
      <p:sp>
        <p:nvSpPr>
          <p:cNvPr id="12" name="TextBox 11"/>
          <p:cNvSpPr txBox="1"/>
          <p:nvPr/>
        </p:nvSpPr>
        <p:spPr>
          <a:xfrm>
            <a:off x="941388" y="1008461"/>
            <a:ext cx="7318426" cy="58477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l-GR" sz="1600" b="1" dirty="0">
                <a:latin typeface="+mj-lt"/>
              </a:rPr>
              <a:t>Εισαγωγική Ερώτηση </a:t>
            </a:r>
            <a:endParaRPr lang="en-GB" sz="1600" b="1" dirty="0">
              <a:latin typeface="+mj-lt"/>
            </a:endParaRPr>
          </a:p>
          <a:p>
            <a:pPr algn="ctr"/>
            <a:endParaRPr lang="en-GB" sz="1600" b="1" dirty="0">
              <a:latin typeface="+mj-lt"/>
            </a:endParaRPr>
          </a:p>
        </p:txBody>
      </p:sp>
      <p:sp>
        <p:nvSpPr>
          <p:cNvPr id="13" name="TextBox 12"/>
          <p:cNvSpPr txBox="1"/>
          <p:nvPr/>
        </p:nvSpPr>
        <p:spPr>
          <a:xfrm>
            <a:off x="1953010" y="1864701"/>
            <a:ext cx="5548045" cy="58477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l-GR" sz="1600" b="1" dirty="0">
                <a:latin typeface="+mj-lt"/>
              </a:rPr>
              <a:t>Γενική Ερώτηση</a:t>
            </a:r>
            <a:endParaRPr lang="en-GB" sz="1600" b="1" dirty="0">
              <a:latin typeface="+mj-lt"/>
            </a:endParaRPr>
          </a:p>
          <a:p>
            <a:pPr algn="ctr"/>
            <a:endParaRPr lang="en-GB" sz="1600" b="1" dirty="0">
              <a:latin typeface="+mj-lt"/>
            </a:endParaRPr>
          </a:p>
        </p:txBody>
      </p:sp>
      <p:sp>
        <p:nvSpPr>
          <p:cNvPr id="14" name="TextBox 13"/>
          <p:cNvSpPr txBox="1"/>
          <p:nvPr/>
        </p:nvSpPr>
        <p:spPr>
          <a:xfrm>
            <a:off x="2728708" y="2720941"/>
            <a:ext cx="4243227" cy="58477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l-GR" sz="1600" b="1" dirty="0">
                <a:latin typeface="+mj-lt"/>
              </a:rPr>
              <a:t>Ειδική Ερώτηση</a:t>
            </a:r>
            <a:endParaRPr lang="en-GB" sz="1600" b="1" dirty="0">
              <a:latin typeface="+mj-lt"/>
            </a:endParaRPr>
          </a:p>
          <a:p>
            <a:pPr algn="ctr"/>
            <a:endParaRPr lang="en-GB" sz="1600" b="1" dirty="0">
              <a:latin typeface="+mj-lt"/>
            </a:endParaRPr>
          </a:p>
        </p:txBody>
      </p:sp>
      <p:sp>
        <p:nvSpPr>
          <p:cNvPr id="15" name="TextBox 14"/>
          <p:cNvSpPr txBox="1"/>
          <p:nvPr/>
        </p:nvSpPr>
        <p:spPr>
          <a:xfrm>
            <a:off x="4028388" y="5289661"/>
            <a:ext cx="1797978" cy="58477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l-GR" sz="1600" b="1" dirty="0">
                <a:latin typeface="+mj-lt"/>
              </a:rPr>
              <a:t>Τελική Ερώτηση</a:t>
            </a:r>
            <a:endParaRPr lang="en-GB" sz="1600" b="1" dirty="0">
              <a:latin typeface="+mj-lt"/>
            </a:endParaRPr>
          </a:p>
          <a:p>
            <a:pPr algn="ctr"/>
            <a:endParaRPr lang="en-GB" sz="1600" b="1" dirty="0">
              <a:latin typeface="+mj-lt"/>
            </a:endParaRPr>
          </a:p>
        </p:txBody>
      </p:sp>
      <p:sp>
        <p:nvSpPr>
          <p:cNvPr id="16" name="TextBox 15"/>
          <p:cNvSpPr txBox="1"/>
          <p:nvPr/>
        </p:nvSpPr>
        <p:spPr>
          <a:xfrm>
            <a:off x="3221868" y="3577181"/>
            <a:ext cx="3380198" cy="58477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l-GR" sz="1600" b="1" dirty="0">
                <a:latin typeface="+mj-lt"/>
              </a:rPr>
              <a:t>Ειδική Ερώτηση</a:t>
            </a:r>
            <a:endParaRPr lang="en-GB" sz="1600" b="1" dirty="0">
              <a:latin typeface="+mj-lt"/>
            </a:endParaRPr>
          </a:p>
          <a:p>
            <a:pPr algn="ctr"/>
            <a:endParaRPr lang="en-GB" sz="1600" b="1" dirty="0">
              <a:latin typeface="+mj-lt"/>
            </a:endParaRPr>
          </a:p>
        </p:txBody>
      </p:sp>
      <p:sp>
        <p:nvSpPr>
          <p:cNvPr id="17" name="TextBox 16"/>
          <p:cNvSpPr txBox="1"/>
          <p:nvPr/>
        </p:nvSpPr>
        <p:spPr>
          <a:xfrm>
            <a:off x="3617424" y="4433421"/>
            <a:ext cx="2589087" cy="58477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l-GR" sz="1600" b="1" dirty="0">
                <a:latin typeface="+mj-lt"/>
              </a:rPr>
              <a:t>Ειδική Ερώτηση</a:t>
            </a:r>
            <a:endParaRPr lang="en-GB" sz="1600" b="1" dirty="0">
              <a:latin typeface="+mj-lt"/>
            </a:endParaRPr>
          </a:p>
          <a:p>
            <a:pPr algn="ctr"/>
            <a:endParaRPr lang="en-GB" sz="1600" b="1" dirty="0">
              <a:latin typeface="+mj-lt"/>
            </a:endParaRPr>
          </a:p>
        </p:txBody>
      </p:sp>
    </p:spTree>
    <p:extLst>
      <p:ext uri="{BB962C8B-B14F-4D97-AF65-F5344CB8AC3E}">
        <p14:creationId xmlns:p14="http://schemas.microsoft.com/office/powerpoint/2010/main" val="2129542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Διεξαγωγή της ομαδικής συζήτησης</a:t>
            </a:r>
            <a:endParaRPr lang="en-US" dirty="0"/>
          </a:p>
        </p:txBody>
      </p:sp>
      <p:sp>
        <p:nvSpPr>
          <p:cNvPr id="3" name="Content Placeholder 2"/>
          <p:cNvSpPr>
            <a:spLocks noGrp="1"/>
          </p:cNvSpPr>
          <p:nvPr>
            <p:ph type="body" idx="1"/>
          </p:nvPr>
        </p:nvSpPr>
        <p:spPr/>
        <p:txBody>
          <a:bodyPr>
            <a:noAutofit/>
          </a:bodyPr>
          <a:lstStyle/>
          <a:p>
            <a:pPr lvl="0">
              <a:lnSpc>
                <a:spcPct val="140000"/>
              </a:lnSpc>
            </a:pPr>
            <a:r>
              <a:rPr lang="el-GR" sz="2000" dirty="0"/>
              <a:t>Παρουσιάστε τον εαυτό σας, συμπεριλαμβανομένων των διαπιστευτηρίων σας</a:t>
            </a:r>
            <a:endParaRPr lang="en-US" sz="2000" dirty="0"/>
          </a:p>
          <a:p>
            <a:pPr lvl="0">
              <a:lnSpc>
                <a:spcPct val="140000"/>
              </a:lnSpc>
            </a:pPr>
            <a:r>
              <a:rPr lang="el-GR" sz="2000" dirty="0"/>
              <a:t>Εξηγήστε το σκοπό της ομάδας εστίασης</a:t>
            </a:r>
            <a:r>
              <a:rPr lang="en-US" sz="2000" dirty="0"/>
              <a:t> </a:t>
            </a:r>
            <a:endParaRPr lang="en-GB" sz="2000" dirty="0"/>
          </a:p>
          <a:p>
            <a:pPr lvl="0">
              <a:lnSpc>
                <a:spcPct val="140000"/>
              </a:lnSpc>
            </a:pPr>
            <a:r>
              <a:rPr lang="el-GR" sz="2000" dirty="0"/>
              <a:t>Παρέχετε διαβεβαιώσεις για την εμπιστευτικότητα </a:t>
            </a:r>
            <a:endParaRPr lang="en-GB" sz="2000" dirty="0"/>
          </a:p>
          <a:p>
            <a:pPr lvl="0">
              <a:lnSpc>
                <a:spcPct val="140000"/>
              </a:lnSpc>
            </a:pPr>
            <a:r>
              <a:rPr lang="el-GR" sz="2000" dirty="0"/>
              <a:t>Ζητήστε την άδεια να καταγραφεί ψηφιακά η συνάντηση </a:t>
            </a:r>
            <a:endParaRPr lang="en-US" sz="2000" dirty="0"/>
          </a:p>
          <a:p>
            <a:pPr lvl="0">
              <a:lnSpc>
                <a:spcPct val="140000"/>
              </a:lnSpc>
            </a:pPr>
            <a:r>
              <a:rPr lang="el-GR" sz="2000" dirty="0"/>
              <a:t>Αναφέρετε διαχειριστικά ζητήματα, όπως η εκτιμώμενη διάρκεια της συνεδρίας, το πότε θα γίνουν τα διαλείμματα</a:t>
            </a:r>
            <a:r>
              <a:rPr lang="en-US" sz="2000" dirty="0"/>
              <a:t> </a:t>
            </a:r>
            <a:r>
              <a:rPr lang="el-GR" sz="2000" dirty="0"/>
              <a:t>κτλ</a:t>
            </a:r>
            <a:endParaRPr lang="en-US" sz="2000" dirty="0"/>
          </a:p>
          <a:p>
            <a:pPr>
              <a:lnSpc>
                <a:spcPct val="140000"/>
              </a:lnSpc>
            </a:pPr>
            <a:r>
              <a:rPr lang="el-GR" sz="2000" dirty="0"/>
              <a:t>Ξεκαθαρίστε τους βασικούς κανόνες της συνεδρίας </a:t>
            </a:r>
            <a:endParaRPr lang="en-US" sz="2000" dirty="0"/>
          </a:p>
        </p:txBody>
      </p:sp>
    </p:spTree>
    <p:extLst>
      <p:ext uri="{BB962C8B-B14F-4D97-AF65-F5344CB8AC3E}">
        <p14:creationId xmlns:p14="http://schemas.microsoft.com/office/powerpoint/2010/main" val="1935694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Καταγραφή δεδομένων</a:t>
            </a:r>
            <a:endParaRPr lang="en-US" dirty="0"/>
          </a:p>
        </p:txBody>
      </p:sp>
      <p:sp>
        <p:nvSpPr>
          <p:cNvPr id="3" name="Content Placeholder 2"/>
          <p:cNvSpPr>
            <a:spLocks noGrp="1"/>
          </p:cNvSpPr>
          <p:nvPr>
            <p:ph type="body" idx="1"/>
          </p:nvPr>
        </p:nvSpPr>
        <p:spPr/>
        <p:txBody>
          <a:bodyPr>
            <a:normAutofit/>
          </a:bodyPr>
          <a:lstStyle/>
          <a:p>
            <a:pPr marL="457200" indent="-457200">
              <a:buFont typeface="Arial"/>
              <a:buAutoNum type="arabicPeriod"/>
            </a:pPr>
            <a:r>
              <a:rPr lang="el-GR" sz="2400" b="1" dirty="0"/>
              <a:t>Μνήμη</a:t>
            </a:r>
            <a:r>
              <a:rPr lang="en-GB" sz="2400" dirty="0"/>
              <a:t>: </a:t>
            </a:r>
            <a:r>
              <a:rPr lang="el-GR" sz="2400" dirty="0"/>
              <a:t>ο εξοπλισμός δεν λειτουργήσει καταγράψτε σημειώσεις αμέσως μόλις τελειώσει η ομάδα</a:t>
            </a:r>
            <a:endParaRPr lang="en-GB" sz="2400" dirty="0"/>
          </a:p>
          <a:p>
            <a:pPr marL="457200" lvl="0" indent="-457200">
              <a:buFont typeface="Arial"/>
              <a:buAutoNum type="arabicPeriod"/>
            </a:pPr>
            <a:r>
              <a:rPr lang="el-GR" sz="2400" b="1" dirty="0"/>
              <a:t>Επιτόπιες σημειώσεις</a:t>
            </a:r>
            <a:r>
              <a:rPr lang="en-GB" sz="2400" dirty="0"/>
              <a:t>: </a:t>
            </a:r>
            <a:r>
              <a:rPr lang="el-GR" sz="2400" dirty="0"/>
              <a:t>καταγραφή σημειώσεων και παραθέσεων, παρατηρήσεις των αλληλεπιδράσεων της ομάδας και των σημείων καμπής και αναγνώριση ομιλητών</a:t>
            </a:r>
            <a:r>
              <a:rPr lang="en-US" sz="2400" dirty="0"/>
              <a:t> </a:t>
            </a:r>
          </a:p>
          <a:p>
            <a:pPr marL="457200" indent="-457200">
              <a:buFont typeface="Arial"/>
              <a:buAutoNum type="arabicPeriod"/>
            </a:pPr>
            <a:r>
              <a:rPr lang="el-GR" sz="2400" b="1" dirty="0"/>
              <a:t>Ηχογραφήσεις</a:t>
            </a:r>
            <a:r>
              <a:rPr lang="en-GB" sz="2400" dirty="0"/>
              <a:t>: </a:t>
            </a:r>
            <a:r>
              <a:rPr lang="el-GR" sz="2400" dirty="0"/>
              <a:t>επισκεφτείτε την τοποθεσία της ομάδας εστίασης και να την δοκιμάσουμε πριν από το γεγονός της συνάντησης</a:t>
            </a:r>
            <a:r>
              <a:rPr lang="en-US" sz="2400" dirty="0"/>
              <a:t> </a:t>
            </a:r>
            <a:r>
              <a:rPr lang="el-GR" sz="2400" dirty="0"/>
              <a:t>για να επιβεβαιώσετε ότι όλες οι φωνές ακούγονται καθαρά</a:t>
            </a:r>
            <a:endParaRPr lang="en-GB" sz="2400" dirty="0"/>
          </a:p>
          <a:p>
            <a:endParaRPr lang="en-US" sz="2400" dirty="0"/>
          </a:p>
        </p:txBody>
      </p:sp>
    </p:spTree>
    <p:extLst>
      <p:ext uri="{BB962C8B-B14F-4D97-AF65-F5344CB8AC3E}">
        <p14:creationId xmlns:p14="http://schemas.microsoft.com/office/powerpoint/2010/main" val="1759593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Σχεδιασμός ανάπτυξης προϊόντος ή προγράμματος</a:t>
            </a:r>
            <a:endParaRPr lang="en-US" sz="3600" dirty="0"/>
          </a:p>
        </p:txBody>
      </p:sp>
      <p:pic>
        <p:nvPicPr>
          <p:cNvPr id="7" name="Picture 6" descr="A diagram of a diagram&#10;&#10;Description automatically generated">
            <a:extLst>
              <a:ext uri="{FF2B5EF4-FFF2-40B4-BE49-F238E27FC236}">
                <a16:creationId xmlns:a16="http://schemas.microsoft.com/office/drawing/2014/main" id="{8778E8F6-035A-7FF5-34BF-ACA2EF11EA55}"/>
              </a:ext>
            </a:extLst>
          </p:cNvPr>
          <p:cNvPicPr>
            <a:picLocks noChangeAspect="1"/>
          </p:cNvPicPr>
          <p:nvPr/>
        </p:nvPicPr>
        <p:blipFill>
          <a:blip r:embed="rId2"/>
          <a:stretch>
            <a:fillRect/>
          </a:stretch>
        </p:blipFill>
        <p:spPr>
          <a:xfrm>
            <a:off x="729842" y="1492250"/>
            <a:ext cx="7684316" cy="4362450"/>
          </a:xfrm>
          <a:prstGeom prst="rect">
            <a:avLst/>
          </a:prstGeom>
        </p:spPr>
      </p:pic>
    </p:spTree>
    <p:extLst>
      <p:ext uri="{BB962C8B-B14F-4D97-AF65-F5344CB8AC3E}">
        <p14:creationId xmlns:p14="http://schemas.microsoft.com/office/powerpoint/2010/main" val="581843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Σχεδιασμός αξιολόγησης προϊόντος ή προγράμματος</a:t>
            </a:r>
            <a:endParaRPr lang="en-US" sz="3600" dirty="0"/>
          </a:p>
        </p:txBody>
      </p:sp>
      <p:sp>
        <p:nvSpPr>
          <p:cNvPr id="3" name="Content Placeholder 2"/>
          <p:cNvSpPr>
            <a:spLocks noGrp="1"/>
          </p:cNvSpPr>
          <p:nvPr>
            <p:ph type="body" idx="1"/>
          </p:nvPr>
        </p:nvSpPr>
        <p:spPr/>
        <p:txBody>
          <a:bodyPr/>
          <a:lstStyle/>
          <a:p>
            <a:pPr marL="342900" indent="0">
              <a:buNone/>
            </a:pPr>
            <a:r>
              <a:rPr lang="el-GR" sz="2400" dirty="0"/>
              <a:t>Τέσσερα είδη σχεδιασμού</a:t>
            </a:r>
            <a:r>
              <a:rPr lang="en-GB" sz="2400" dirty="0"/>
              <a:t>:</a:t>
            </a:r>
          </a:p>
          <a:p>
            <a:endParaRPr lang="en-GB" sz="2400" dirty="0"/>
          </a:p>
          <a:p>
            <a:r>
              <a:rPr lang="en-GB" sz="2400" dirty="0"/>
              <a:t>	</a:t>
            </a:r>
            <a:r>
              <a:rPr lang="el-GR" sz="2400" dirty="0"/>
              <a:t>Μονής Κατηγορίας</a:t>
            </a:r>
            <a:r>
              <a:rPr lang="en-US" sz="2400" dirty="0"/>
              <a:t> </a:t>
            </a:r>
            <a:r>
              <a:rPr lang="en-GB" sz="2400" dirty="0"/>
              <a:t>	</a:t>
            </a:r>
            <a:endParaRPr lang="el-GR" sz="2400" dirty="0"/>
          </a:p>
          <a:p>
            <a:r>
              <a:rPr lang="el-GR" sz="2400" dirty="0"/>
              <a:t>	Πολλαπλών Κατηγοριών</a:t>
            </a:r>
            <a:r>
              <a:rPr lang="en-US" sz="2400" dirty="0"/>
              <a:t> </a:t>
            </a:r>
            <a:endParaRPr lang="el-GR" sz="2400" dirty="0"/>
          </a:p>
          <a:p>
            <a:r>
              <a:rPr lang="en-GB" sz="2400" dirty="0"/>
              <a:t>	</a:t>
            </a:r>
            <a:r>
              <a:rPr lang="el-GR" sz="2400" dirty="0"/>
              <a:t>Διπλού Επιπέδου</a:t>
            </a:r>
            <a:r>
              <a:rPr lang="en-US" sz="2400" dirty="0"/>
              <a:t> </a:t>
            </a:r>
            <a:endParaRPr lang="el-GR" sz="2400" dirty="0"/>
          </a:p>
          <a:p>
            <a:r>
              <a:rPr lang="en-GB" sz="2400" dirty="0"/>
              <a:t>	</a:t>
            </a:r>
            <a:r>
              <a:rPr lang="el-GR" sz="2400" dirty="0"/>
              <a:t>Ευρέως Φάσματος</a:t>
            </a:r>
            <a:r>
              <a:rPr lang="en-US" sz="2400" dirty="0"/>
              <a:t> </a:t>
            </a:r>
            <a:endParaRPr lang="en-GB" sz="2400" dirty="0"/>
          </a:p>
          <a:p>
            <a:endParaRPr lang="en-US" sz="2400" dirty="0"/>
          </a:p>
        </p:txBody>
      </p:sp>
    </p:spTree>
    <p:extLst>
      <p:ext uri="{BB962C8B-B14F-4D97-AF65-F5344CB8AC3E}">
        <p14:creationId xmlns:p14="http://schemas.microsoft.com/office/powerpoint/2010/main" val="2728889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Ειδικά Θέματα στην Έρευνα με Ομάδες Εστίασης</a:t>
            </a:r>
            <a:endParaRPr lang="en-US" sz="3600" dirty="0"/>
          </a:p>
        </p:txBody>
      </p:sp>
      <p:sp>
        <p:nvSpPr>
          <p:cNvPr id="3" name="Content Placeholder 2"/>
          <p:cNvSpPr>
            <a:spLocks noGrp="1"/>
          </p:cNvSpPr>
          <p:nvPr>
            <p:ph type="body" idx="1"/>
          </p:nvPr>
        </p:nvSpPr>
        <p:spPr/>
        <p:txBody>
          <a:bodyPr>
            <a:normAutofit/>
          </a:bodyPr>
          <a:lstStyle/>
          <a:p>
            <a:r>
              <a:rPr lang="el-GR" sz="2400" b="1" dirty="0"/>
              <a:t>Ομάδες εστίασης με παιδιά και νέους</a:t>
            </a:r>
            <a:r>
              <a:rPr lang="en-GB" sz="2400" dirty="0"/>
              <a:t>: </a:t>
            </a:r>
            <a:r>
              <a:rPr lang="el-GR" sz="2400" dirty="0"/>
              <a:t>οι συντονιστές θα πρέπει να ελεγχθούν από μία ειδική υπηρεσία, να ζητήσουν την άδεια από τους γονείς ή τους δασκάλους και να χαλαρώσουν την ομάδα πριν ξεκινήσει. </a:t>
            </a:r>
            <a:r>
              <a:rPr lang="en-GB" sz="2400" dirty="0"/>
              <a:t> </a:t>
            </a:r>
          </a:p>
          <a:p>
            <a:r>
              <a:rPr lang="el-GR" sz="2400" b="1" dirty="0"/>
              <a:t>Ομάδες εστίασης και διεθνές κοινό</a:t>
            </a:r>
            <a:r>
              <a:rPr lang="en-GB" sz="2400" dirty="0"/>
              <a:t>: </a:t>
            </a:r>
            <a:r>
              <a:rPr lang="el-GR" sz="2400" dirty="0"/>
              <a:t>είναι καλύτερα να διεξαχθεί η συνάντηση στην τοπική γλώσσα</a:t>
            </a:r>
            <a:r>
              <a:rPr lang="en-US" sz="2400" dirty="0"/>
              <a:t> </a:t>
            </a:r>
            <a:endParaRPr lang="el-GR" sz="2400" dirty="0"/>
          </a:p>
          <a:p>
            <a:r>
              <a:rPr lang="el-GR" sz="2400" b="1" dirty="0"/>
              <a:t>Συζήτηση ευαίσθητων ζητημάτων</a:t>
            </a:r>
            <a:r>
              <a:rPr lang="en-GB" sz="2400" dirty="0"/>
              <a:t>: </a:t>
            </a:r>
            <a:r>
              <a:rPr lang="el-GR" sz="2400" dirty="0"/>
              <a:t>ο συντονιστής θα πρέπει να ελαφρύνει την ατμόσφαιρα</a:t>
            </a:r>
            <a:r>
              <a:rPr lang="en-US" sz="2400" dirty="0"/>
              <a:t> </a:t>
            </a:r>
            <a:r>
              <a:rPr lang="el-GR" sz="2400" dirty="0"/>
              <a:t>και και να αναγνωρίσει οποιαδήποτε ενόχληση</a:t>
            </a:r>
            <a:endParaRPr lang="en-GB" sz="2400" dirty="0"/>
          </a:p>
          <a:p>
            <a:endParaRPr lang="en-US" sz="2400" dirty="0"/>
          </a:p>
        </p:txBody>
      </p:sp>
    </p:spTree>
    <p:extLst>
      <p:ext uri="{BB962C8B-B14F-4D97-AF65-F5344CB8AC3E}">
        <p14:creationId xmlns:p14="http://schemas.microsoft.com/office/powerpoint/2010/main" val="2889264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Επιστημολογικοί Προβληματισμοί</a:t>
            </a:r>
            <a:endParaRPr lang="en-US" dirty="0"/>
          </a:p>
        </p:txBody>
      </p:sp>
      <p:sp>
        <p:nvSpPr>
          <p:cNvPr id="3" name="Content Placeholder 2"/>
          <p:cNvSpPr>
            <a:spLocks noGrp="1"/>
          </p:cNvSpPr>
          <p:nvPr>
            <p:ph type="body" idx="1"/>
          </p:nvPr>
        </p:nvSpPr>
        <p:spPr/>
        <p:txBody>
          <a:bodyPr>
            <a:normAutofit lnSpcReduction="10000"/>
          </a:bodyPr>
          <a:lstStyle/>
          <a:p>
            <a:pPr marL="457200" indent="-457200">
              <a:buFont typeface="Arial"/>
              <a:buAutoNum type="arabicPeriod"/>
            </a:pPr>
            <a:r>
              <a:rPr lang="el-GR" sz="2000" b="1" i="1" u="sng" dirty="0"/>
              <a:t>Κοινωνικός Κονστρουκτιβισμός</a:t>
            </a:r>
            <a:r>
              <a:rPr lang="en-GB" sz="2000" dirty="0"/>
              <a:t>: </a:t>
            </a:r>
            <a:r>
              <a:rPr lang="el-GR" sz="2000" dirty="0"/>
              <a:t>έμφαση στο πως τα μέλη της ομάδας συνεργάζονται και καταλήγουν σε ομοφωνία για τους τρόπους με τους οποίους κατασκευάζονται τα κοινά νοήματα για τα γεγονότα, τα προϊόντα, ή τα θέματα.</a:t>
            </a:r>
            <a:r>
              <a:rPr lang="en-US" sz="2000" dirty="0"/>
              <a:t> </a:t>
            </a:r>
          </a:p>
          <a:p>
            <a:pPr marL="457200" indent="-457200">
              <a:buFont typeface="Arial"/>
              <a:buAutoNum type="arabicPeriod"/>
            </a:pPr>
            <a:r>
              <a:rPr lang="el-GR" sz="2000" b="1" i="1" u="sng" dirty="0"/>
              <a:t>Δομισμός</a:t>
            </a:r>
            <a:r>
              <a:rPr lang="en-US" sz="2000" dirty="0"/>
              <a:t>: </a:t>
            </a:r>
            <a:r>
              <a:rPr lang="el-GR" sz="2000" dirty="0"/>
              <a:t>οι στρατηγικές προσαρμόζονται, με τρόπο ώστε να ευνοούν την </a:t>
            </a:r>
            <a:r>
              <a:rPr lang="el-GR" sz="2000" dirty="0" err="1"/>
              <a:t>αντανακλαστικότητα</a:t>
            </a:r>
            <a:r>
              <a:rPr lang="el-GR" sz="2000" dirty="0"/>
              <a:t> και τη διατύπωση και την ερμηνεία της άποψης του ερευνητή, ως δικαιολογημένα στοιχεία της ανάλυσης</a:t>
            </a:r>
            <a:endParaRPr lang="en-US" sz="2000" dirty="0"/>
          </a:p>
          <a:p>
            <a:pPr marL="457200" indent="-457200">
              <a:buFont typeface="Arial"/>
              <a:buAutoNum type="arabicPeriod"/>
            </a:pPr>
            <a:r>
              <a:rPr lang="el-GR" sz="2000" b="1" i="1" u="sng" dirty="0" err="1"/>
              <a:t>Ερμηνευτισμός</a:t>
            </a:r>
            <a:r>
              <a:rPr lang="en-US" sz="2000" dirty="0"/>
              <a:t>: </a:t>
            </a:r>
            <a:r>
              <a:rPr lang="el-GR" sz="2000" dirty="0"/>
              <a:t>σημειώνει τις απόψεις που εκφράζονται από τους συμμετέχοντες αλλά αρνείται να τις δεχτεί τοις μετρητοίς</a:t>
            </a:r>
            <a:r>
              <a:rPr lang="en-US" sz="2000" dirty="0"/>
              <a:t> </a:t>
            </a:r>
          </a:p>
          <a:p>
            <a:pPr marL="457200" indent="-457200">
              <a:buAutoNum type="arabicPeriod"/>
            </a:pPr>
            <a:r>
              <a:rPr lang="el-GR" sz="2000" b="1" i="1" u="sng" dirty="0"/>
              <a:t>Ρεαλισμός</a:t>
            </a:r>
            <a:r>
              <a:rPr lang="en-US" sz="2000" dirty="0"/>
              <a:t>: </a:t>
            </a:r>
            <a:r>
              <a:rPr lang="el-GR" sz="2000" dirty="0"/>
              <a:t>επιζητά να αναπαραστήσει την πραγματικότητα και να αναλύσει δεδομένα για να ανακαλύψουν προϋπάρχουσες κατηγορίες (σχέσεις) και τη συνεκτικότητα των νοημάτων</a:t>
            </a:r>
            <a:r>
              <a:rPr lang="en-US" sz="2000" dirty="0"/>
              <a:t> </a:t>
            </a:r>
          </a:p>
          <a:p>
            <a:endParaRPr lang="en-US" sz="2000" dirty="0"/>
          </a:p>
        </p:txBody>
      </p:sp>
    </p:spTree>
    <p:extLst>
      <p:ext uri="{BB962C8B-B14F-4D97-AF65-F5344CB8AC3E}">
        <p14:creationId xmlns:p14="http://schemas.microsoft.com/office/powerpoint/2010/main" val="2051313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Δεοντολογικοί Προβληματισμοί</a:t>
            </a:r>
            <a:endParaRPr lang="en-US" dirty="0"/>
          </a:p>
        </p:txBody>
      </p:sp>
      <p:sp>
        <p:nvSpPr>
          <p:cNvPr id="3" name="Content Placeholder 2"/>
          <p:cNvSpPr>
            <a:spLocks noGrp="1"/>
          </p:cNvSpPr>
          <p:nvPr>
            <p:ph idx="1"/>
          </p:nvPr>
        </p:nvSpPr>
        <p:spPr/>
        <p:txBody>
          <a:bodyPr>
            <a:normAutofit/>
          </a:bodyPr>
          <a:lstStyle/>
          <a:p>
            <a:r>
              <a:rPr lang="el-GR" sz="2400" dirty="0"/>
              <a:t>Η πιθανότητα παραβίασης της εμπιστευτικότητας πρέπει να σημειωθεί στα έντυπα εν </a:t>
            </a:r>
            <a:r>
              <a:rPr lang="el-GR" sz="2400" dirty="0" err="1"/>
              <a:t>επιγνώσει</a:t>
            </a:r>
            <a:r>
              <a:rPr lang="el-GR" sz="2400" dirty="0"/>
              <a:t> συναίνεσης </a:t>
            </a:r>
          </a:p>
          <a:p>
            <a:r>
              <a:rPr lang="el-GR" sz="2400" dirty="0"/>
              <a:t>Η χρήση ομάδων συμμετεχόντων ή συνεργατών από τον ίδιο οργανισμό ή τμήμα εργασίας μπορεί να έχει εκτεταμένες συνέπειες μετά το τέλος της συνεδρίασης της ομάδας εστίασης. </a:t>
            </a:r>
            <a:endParaRPr lang="en-US" sz="2400" dirty="0"/>
          </a:p>
          <a:p>
            <a:r>
              <a:rPr lang="el-GR" sz="2400" dirty="0"/>
              <a:t>Παρέχετε ακριβή πληροφόρηση </a:t>
            </a:r>
            <a:r>
              <a:rPr lang="en-US" sz="2400" dirty="0"/>
              <a:t> </a:t>
            </a:r>
            <a:r>
              <a:rPr lang="el-GR" sz="2400" dirty="0"/>
              <a:t>και παρακολουθήστε το πόσο άνετα νιώθουν οι συμμετέχοντες</a:t>
            </a:r>
            <a:endParaRPr lang="en-GB" sz="2400" dirty="0"/>
          </a:p>
          <a:p>
            <a:endParaRPr lang="en-US" sz="2400" dirty="0"/>
          </a:p>
        </p:txBody>
      </p:sp>
    </p:spTree>
    <p:extLst>
      <p:ext uri="{BB962C8B-B14F-4D97-AF65-F5344CB8AC3E}">
        <p14:creationId xmlns:p14="http://schemas.microsoft.com/office/powerpoint/2010/main" val="6222938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fontScale="85000" lnSpcReduction="10000"/>
          </a:bodyPr>
          <a:lstStyle/>
          <a:p>
            <a:pPr marL="0" indent="0">
              <a:buNone/>
            </a:pPr>
            <a:r>
              <a:rPr lang="el-GR" sz="2400" dirty="0"/>
              <a:t>Έχοντας μελετήσει αυτό το κεφάλαιο θα είστε σε θέση να:</a:t>
            </a:r>
          </a:p>
          <a:p>
            <a:pPr lvl="0"/>
            <a:r>
              <a:rPr lang="el-GR" sz="2400" dirty="0"/>
              <a:t>Περιγράφετε τις καταβολές και τον σκοπό των ομάδων εστίασης.</a:t>
            </a:r>
            <a:endParaRPr lang="en-US" sz="2400" dirty="0"/>
          </a:p>
          <a:p>
            <a:pPr lvl="0"/>
            <a:r>
              <a:rPr lang="el-GR" sz="2400" dirty="0"/>
              <a:t>Αναγνωρίζετε καταστάσεις στις οποίες είναι κατάλληλη η χρήση των ομάδων εστίασης.</a:t>
            </a:r>
            <a:endParaRPr lang="en-US" sz="2400" dirty="0"/>
          </a:p>
          <a:p>
            <a:pPr lvl="0"/>
            <a:r>
              <a:rPr lang="el-GR" sz="2400" dirty="0"/>
              <a:t>Προγραμματίζετε μία ομάδα εστίασης συμπεριλαμβανομένης της επιλογής των συμμετεχόντων.</a:t>
            </a:r>
            <a:endParaRPr lang="en-US" sz="2400" dirty="0"/>
          </a:p>
          <a:p>
            <a:pPr lvl="0"/>
            <a:r>
              <a:rPr lang="el-GR" sz="2400" dirty="0"/>
              <a:t>Αναπτύσσετε κατάλληλες ερωτήσεις για μία ομάδα εστίασης.</a:t>
            </a:r>
            <a:endParaRPr lang="en-US" sz="2400" dirty="0"/>
          </a:p>
          <a:p>
            <a:pPr lvl="0"/>
            <a:r>
              <a:rPr lang="el-GR" sz="2400" dirty="0"/>
              <a:t>Διευκολύνετε τη διεξαγωγή μιας έρευνας με βάση μία ομάδα εστίασης, λαμβάνοντας υπόψη επιστημολογικές και δεοντολογικές αρχές.</a:t>
            </a:r>
            <a:endParaRPr lang="en-US" sz="2400" dirty="0"/>
          </a:p>
          <a:p>
            <a:pPr lvl="0"/>
            <a:r>
              <a:rPr lang="el-GR" sz="2400" dirty="0"/>
              <a:t>Προγραμματίζετε προσεγγίσεις ανάλυσης δεδομένων.</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Τι είναι μια Ομάδα Εστίασης</a:t>
            </a:r>
            <a:endParaRPr lang="en-US" dirty="0"/>
          </a:p>
        </p:txBody>
      </p:sp>
      <p:sp>
        <p:nvSpPr>
          <p:cNvPr id="3" name="Content Placeholder 2"/>
          <p:cNvSpPr>
            <a:spLocks noGrp="1"/>
          </p:cNvSpPr>
          <p:nvPr>
            <p:ph type="body" idx="1"/>
          </p:nvPr>
        </p:nvSpPr>
        <p:spPr/>
        <p:txBody>
          <a:bodyPr>
            <a:normAutofit/>
          </a:bodyPr>
          <a:lstStyle/>
          <a:p>
            <a:r>
              <a:rPr lang="el-GR" sz="2400" dirty="0"/>
              <a:t>Μία οργανωμένη συζήτηση ανάμεσα σε μία επιλεγμένη ομάδα ατόμων με στόχο την εκμαίευση πληροφοριών για τις απόψεις τους σχετικά με ένα θέμα</a:t>
            </a:r>
            <a:r>
              <a:rPr lang="en-US" sz="2400" dirty="0"/>
              <a:t> 					</a:t>
            </a:r>
            <a:r>
              <a:rPr lang="en-GB" sz="2400" dirty="0"/>
              <a:t>   </a:t>
            </a:r>
            <a:r>
              <a:rPr lang="el-GR" sz="2400" dirty="0"/>
              <a:t>		</a:t>
            </a:r>
          </a:p>
          <a:p>
            <a:r>
              <a:rPr lang="el-GR" sz="2400" dirty="0"/>
              <a:t>Να αποκτηθεί μία γκάμα οπτικών και να δημιουργηθούν </a:t>
            </a:r>
            <a:r>
              <a:rPr lang="el-GR" sz="2400" dirty="0" err="1"/>
              <a:t>αλληλεπιδράσει</a:t>
            </a:r>
            <a:r>
              <a:rPr lang="el-GR" sz="2400" dirty="0"/>
              <a:t> και συζητήσεις μέσα στην ομάδα.</a:t>
            </a:r>
            <a:r>
              <a:rPr lang="en-US" sz="2400" dirty="0"/>
              <a:t> </a:t>
            </a:r>
          </a:p>
          <a:p>
            <a:endParaRPr lang="en-US" sz="2400" dirty="0"/>
          </a:p>
        </p:txBody>
      </p:sp>
    </p:spTree>
    <p:extLst>
      <p:ext uri="{BB962C8B-B14F-4D97-AF65-F5344CB8AC3E}">
        <p14:creationId xmlns:p14="http://schemas.microsoft.com/office/powerpoint/2010/main" val="1553365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Οι Χρήσεις και τα Οφέλη των Ομάδων Εστίασης</a:t>
            </a:r>
            <a:endParaRPr lang="en-US" sz="3600" dirty="0"/>
          </a:p>
        </p:txBody>
      </p:sp>
      <p:sp>
        <p:nvSpPr>
          <p:cNvPr id="3" name="Content Placeholder 2"/>
          <p:cNvSpPr>
            <a:spLocks noGrp="1"/>
          </p:cNvSpPr>
          <p:nvPr>
            <p:ph type="body" idx="1"/>
          </p:nvPr>
        </p:nvSpPr>
        <p:spPr/>
        <p:txBody>
          <a:bodyPr>
            <a:normAutofit/>
          </a:bodyPr>
          <a:lstStyle/>
          <a:p>
            <a:pPr lvl="0"/>
            <a:r>
              <a:rPr lang="el-GR" sz="2400" dirty="0"/>
              <a:t>Διευκολύνουν τη συλλογή δεδομένων σε ομαδικές καταστάσεις.</a:t>
            </a:r>
            <a:endParaRPr lang="en-GB" sz="2400" dirty="0"/>
          </a:p>
          <a:p>
            <a:pPr lvl="0"/>
            <a:r>
              <a:rPr lang="el-GR" sz="2400" dirty="0"/>
              <a:t>Ενθαρρύνουν μία μεγαλύτερη ποικιλία στις επικοινωνίες ανάμεσα στους συμμετέχοντες.</a:t>
            </a:r>
            <a:endParaRPr lang="en-US" sz="2400" dirty="0"/>
          </a:p>
          <a:p>
            <a:pPr lvl="0"/>
            <a:r>
              <a:rPr lang="el-GR" sz="2400" dirty="0"/>
              <a:t>Δίνουν ιδέες για τη λειτουργία των ομαδικών / κοινωνικών διαδικασιών για τη διατύπωση γνώσης.</a:t>
            </a:r>
            <a:r>
              <a:rPr lang="en-US" sz="2400" dirty="0"/>
              <a:t> </a:t>
            </a:r>
          </a:p>
          <a:p>
            <a:pPr lvl="0"/>
            <a:r>
              <a:rPr lang="el-GR" sz="2400" dirty="0"/>
              <a:t>Ενθαρρύνουν ανοιχτές συζητήσεις για ευαίσθητα θέματα </a:t>
            </a:r>
            <a:endParaRPr lang="en-US" sz="2400" dirty="0"/>
          </a:p>
          <a:p>
            <a:pPr lvl="0"/>
            <a:r>
              <a:rPr lang="el-GR" sz="2400" dirty="0"/>
              <a:t>Χρησιμοποιούν συγκρούσεις μεταξύ των συμμετεχόντων για να ξεκαθαριστεί γιατί πιστεύουν αυτό που κάνουν.</a:t>
            </a:r>
            <a:r>
              <a:rPr lang="en-US" sz="2400" dirty="0"/>
              <a:t> </a:t>
            </a:r>
          </a:p>
        </p:txBody>
      </p:sp>
    </p:spTree>
    <p:extLst>
      <p:ext uri="{BB962C8B-B14F-4D97-AF65-F5344CB8AC3E}">
        <p14:creationId xmlns:p14="http://schemas.microsoft.com/office/powerpoint/2010/main" val="3669522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Οι Χρήσεις και τα Οφέλη των Ομάδων Εστίασης (συνέχεια)</a:t>
            </a:r>
            <a:endParaRPr lang="en-US" sz="3600" dirty="0"/>
          </a:p>
        </p:txBody>
      </p:sp>
      <p:sp>
        <p:nvSpPr>
          <p:cNvPr id="3" name="Content Placeholder 2"/>
          <p:cNvSpPr>
            <a:spLocks noGrp="1"/>
          </p:cNvSpPr>
          <p:nvPr>
            <p:ph type="body" idx="1"/>
          </p:nvPr>
        </p:nvSpPr>
        <p:spPr/>
        <p:txBody>
          <a:bodyPr>
            <a:normAutofit/>
          </a:bodyPr>
          <a:lstStyle/>
          <a:p>
            <a:pPr lvl="0"/>
            <a:r>
              <a:rPr lang="el-GR" sz="2400" dirty="0"/>
              <a:t>Εξερευνούν τα σημεία καμπής στα επιχειρήματα </a:t>
            </a:r>
            <a:endParaRPr lang="en-GB" sz="2400" dirty="0"/>
          </a:p>
          <a:p>
            <a:pPr lvl="0"/>
            <a:r>
              <a:rPr lang="el-GR" sz="2400" dirty="0"/>
              <a:t>Ενθαρρύνουν τη συμμετοχή από ανθρώπους που δεν θέλουν να δώσουν συνέντευξη μόνοι τους.</a:t>
            </a:r>
            <a:r>
              <a:rPr lang="en-US" sz="2400" dirty="0"/>
              <a:t> </a:t>
            </a:r>
          </a:p>
          <a:p>
            <a:pPr lvl="0"/>
            <a:r>
              <a:rPr lang="el-GR" sz="2400" dirty="0"/>
              <a:t>Διευκολύνουν συζητήσεις για ευαίσθητα θέματα ή θέματα ταμπού</a:t>
            </a:r>
            <a:r>
              <a:rPr lang="en-US" sz="2400" dirty="0"/>
              <a:t> </a:t>
            </a:r>
          </a:p>
          <a:p>
            <a:pPr lvl="0"/>
            <a:r>
              <a:rPr lang="el-GR" sz="2400" dirty="0"/>
              <a:t>Βοηθούν να ενδυναμωθούν και να παρακινηθούν οι συμμετέχοντες ως μέρος ενός έργου έρευνας δράσης.</a:t>
            </a:r>
            <a:r>
              <a:rPr lang="en-US" sz="2400" dirty="0"/>
              <a:t> </a:t>
            </a:r>
            <a:endParaRPr lang="en-GB" sz="5400" dirty="0"/>
          </a:p>
        </p:txBody>
      </p:sp>
    </p:spTree>
    <p:extLst>
      <p:ext uri="{BB962C8B-B14F-4D97-AF65-F5344CB8AC3E}">
        <p14:creationId xmlns:p14="http://schemas.microsoft.com/office/powerpoint/2010/main" val="1282545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Οι Περιορισμοί των Ομάδων Εστίασης</a:t>
            </a:r>
            <a:endParaRPr lang="en-US" sz="3600" dirty="0"/>
          </a:p>
        </p:txBody>
      </p:sp>
      <p:sp>
        <p:nvSpPr>
          <p:cNvPr id="3" name="Content Placeholder 2"/>
          <p:cNvSpPr>
            <a:spLocks noGrp="1"/>
          </p:cNvSpPr>
          <p:nvPr>
            <p:ph type="body" idx="1"/>
          </p:nvPr>
        </p:nvSpPr>
        <p:spPr/>
        <p:txBody>
          <a:bodyPr>
            <a:normAutofit/>
          </a:bodyPr>
          <a:lstStyle/>
          <a:p>
            <a:pPr lvl="0"/>
            <a:r>
              <a:rPr lang="el-GR" sz="2400" dirty="0"/>
              <a:t>Οι συντονιστές έχουν μικρότερο έλεγχο ή επιρροή στις διαδικασίες και στα αποτελέσματα </a:t>
            </a:r>
            <a:endParaRPr lang="en-US" sz="2400" dirty="0"/>
          </a:p>
          <a:p>
            <a:pPr lvl="0"/>
            <a:r>
              <a:rPr lang="el-GR" sz="2400" dirty="0"/>
              <a:t>Να εντοπιστούν και να πειστούν οι συμμετέχοντες να λάβουν μέρος </a:t>
            </a:r>
            <a:endParaRPr lang="en-US" sz="2400" dirty="0"/>
          </a:p>
          <a:p>
            <a:pPr lvl="0"/>
            <a:r>
              <a:rPr lang="el-GR" sz="2400" dirty="0"/>
              <a:t>Αποτελούνται από δείγματα ευκολίας</a:t>
            </a:r>
            <a:r>
              <a:rPr lang="en-US" sz="2400" dirty="0"/>
              <a:t> </a:t>
            </a:r>
          </a:p>
          <a:p>
            <a:pPr lvl="0"/>
            <a:r>
              <a:rPr lang="el-GR" sz="2400" dirty="0"/>
              <a:t>Δυνατότητα για παραβίαση της εμπιστευτικότητας.</a:t>
            </a:r>
            <a:r>
              <a:rPr lang="en-US" sz="2400" dirty="0"/>
              <a:t> </a:t>
            </a:r>
          </a:p>
          <a:p>
            <a:pPr lvl="0"/>
            <a:r>
              <a:rPr lang="el-GR" sz="2400" dirty="0"/>
              <a:t>Τα αποτελέσματα μπορεί να αλλοιωθούν από τον συντονιστή</a:t>
            </a:r>
            <a:r>
              <a:rPr lang="en-US" sz="2400" dirty="0"/>
              <a:t> </a:t>
            </a:r>
          </a:p>
        </p:txBody>
      </p:sp>
    </p:spTree>
    <p:extLst>
      <p:ext uri="{BB962C8B-B14F-4D97-AF65-F5344CB8AC3E}">
        <p14:creationId xmlns:p14="http://schemas.microsoft.com/office/powerpoint/2010/main" val="2401490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4868656" cy="1066799"/>
          </a:xfrm>
        </p:spPr>
        <p:txBody>
          <a:bodyPr>
            <a:noAutofit/>
          </a:bodyPr>
          <a:lstStyle/>
          <a:p>
            <a:r>
              <a:rPr lang="el-GR" sz="3600" dirty="0"/>
              <a:t>Σχεδιασμός και Διαχείριση μίας Ομάδας Εστίασης</a:t>
            </a:r>
            <a:endParaRPr lang="en-US" sz="3600" dirty="0"/>
          </a:p>
        </p:txBody>
      </p:sp>
      <p:sp>
        <p:nvSpPr>
          <p:cNvPr id="3" name="Text Placeholder 2">
            <a:extLst>
              <a:ext uri="{FF2B5EF4-FFF2-40B4-BE49-F238E27FC236}">
                <a16:creationId xmlns:a16="http://schemas.microsoft.com/office/drawing/2014/main" id="{6F8B0376-5213-92AF-6519-810B4513753E}"/>
              </a:ext>
            </a:extLst>
          </p:cNvPr>
          <p:cNvSpPr>
            <a:spLocks noGrp="1"/>
          </p:cNvSpPr>
          <p:nvPr>
            <p:ph type="body" idx="1"/>
          </p:nvPr>
        </p:nvSpPr>
        <p:spPr>
          <a:xfrm>
            <a:off x="660400" y="6083300"/>
            <a:ext cx="3911600" cy="646216"/>
          </a:xfrm>
        </p:spPr>
        <p:txBody>
          <a:bodyPr/>
          <a:lstStyle/>
          <a:p>
            <a:pPr algn="r"/>
            <a:r>
              <a:rPr lang="el-GR" sz="1000" dirty="0"/>
              <a:t>Πηγή: Προσαρμογή από </a:t>
            </a:r>
            <a:r>
              <a:rPr lang="en-US" sz="1000" dirty="0"/>
              <a:t>Stewart et al., 2007</a:t>
            </a:r>
          </a:p>
        </p:txBody>
      </p:sp>
      <p:pic>
        <p:nvPicPr>
          <p:cNvPr id="8" name="Picture 7" descr="A diagram with blue and white text&#10;&#10;Description automatically generated">
            <a:extLst>
              <a:ext uri="{FF2B5EF4-FFF2-40B4-BE49-F238E27FC236}">
                <a16:creationId xmlns:a16="http://schemas.microsoft.com/office/drawing/2014/main" id="{B60124CB-BB82-D322-5454-1C670EC08FF9}"/>
              </a:ext>
            </a:extLst>
          </p:cNvPr>
          <p:cNvPicPr>
            <a:picLocks noChangeAspect="1"/>
          </p:cNvPicPr>
          <p:nvPr/>
        </p:nvPicPr>
        <p:blipFill>
          <a:blip r:embed="rId2"/>
          <a:stretch>
            <a:fillRect/>
          </a:stretch>
        </p:blipFill>
        <p:spPr>
          <a:xfrm>
            <a:off x="5325856" y="0"/>
            <a:ext cx="3360944" cy="6858000"/>
          </a:xfrm>
          <a:prstGeom prst="rect">
            <a:avLst/>
          </a:prstGeom>
        </p:spPr>
      </p:pic>
    </p:spTree>
    <p:extLst>
      <p:ext uri="{BB962C8B-B14F-4D97-AF65-F5344CB8AC3E}">
        <p14:creationId xmlns:p14="http://schemas.microsoft.com/office/powerpoint/2010/main" val="1667752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Συγκεντρώνοντας Συμμετέχοντες</a:t>
            </a:r>
            <a:endParaRPr lang="en-US" dirty="0"/>
          </a:p>
        </p:txBody>
      </p:sp>
      <p:sp>
        <p:nvSpPr>
          <p:cNvPr id="3" name="Content Placeholder 2"/>
          <p:cNvSpPr>
            <a:spLocks noGrp="1"/>
          </p:cNvSpPr>
          <p:nvPr>
            <p:ph type="body" idx="1"/>
          </p:nvPr>
        </p:nvSpPr>
        <p:spPr/>
        <p:txBody>
          <a:bodyPr>
            <a:normAutofit/>
          </a:bodyPr>
          <a:lstStyle/>
          <a:p>
            <a:r>
              <a:rPr lang="el-GR" sz="2400" dirty="0"/>
              <a:t>Η ομοιογένεια βοηθά τις ομάδες εστίασης να δημιουργήσουν αλληλεπιδράσεις. Έτσι μπορούν να χρησιμοποιηθούν</a:t>
            </a:r>
            <a:r>
              <a:rPr lang="el-GR" sz="2400" i="1" dirty="0"/>
              <a:t> πολλαπλές</a:t>
            </a:r>
            <a:r>
              <a:rPr lang="el-GR" sz="2400" dirty="0"/>
              <a:t> ομοιογενείς ομάδες, κάθε ομάδα επιλέγεται για να αναπαραστήσει διαφορετικά είδη ενδιαφερόμενων μελών ή διαφορετικά επίπεδα κύρους.</a:t>
            </a:r>
            <a:r>
              <a:rPr lang="en-US" sz="2400" dirty="0"/>
              <a:t> </a:t>
            </a:r>
            <a:endParaRPr lang="el-GR" sz="2400" dirty="0"/>
          </a:p>
          <a:p>
            <a:r>
              <a:rPr lang="el-GR" sz="2400" dirty="0"/>
              <a:t>Ιδανικό μέγεθος </a:t>
            </a:r>
            <a:r>
              <a:rPr lang="en-US" sz="2400" dirty="0"/>
              <a:t>= 6 </a:t>
            </a:r>
            <a:r>
              <a:rPr lang="el-GR" sz="2400" dirty="0"/>
              <a:t>συμμετέχοντες</a:t>
            </a:r>
            <a:r>
              <a:rPr lang="en-US" sz="2400" dirty="0"/>
              <a:t>, </a:t>
            </a:r>
            <a:r>
              <a:rPr lang="el-GR" sz="2400" dirty="0"/>
              <a:t>όχι περισσότεροι από </a:t>
            </a:r>
            <a:r>
              <a:rPr lang="en-US" sz="2400" dirty="0"/>
              <a:t>8-12 </a:t>
            </a:r>
          </a:p>
          <a:p>
            <a:r>
              <a:rPr lang="el-GR" sz="2400" dirty="0"/>
              <a:t>Εξακριβώστε την </a:t>
            </a:r>
            <a:r>
              <a:rPr lang="el-GR" sz="2400" dirty="0" err="1"/>
              <a:t>επιλεξιμότητας</a:t>
            </a:r>
            <a:r>
              <a:rPr lang="el-GR" sz="2400" dirty="0"/>
              <a:t> (διαλογή) των συμμετεχόντων</a:t>
            </a:r>
            <a:r>
              <a:rPr lang="en-US" sz="2400" dirty="0"/>
              <a:t> </a:t>
            </a:r>
            <a:r>
              <a:rPr lang="el-GR" sz="2400" dirty="0"/>
              <a:t>και συνέχεια επικοινωνήστε μαζί τους</a:t>
            </a:r>
            <a:endParaRPr lang="en-GB" sz="2400" dirty="0"/>
          </a:p>
          <a:p>
            <a:endParaRPr lang="en-US" sz="2400" dirty="0"/>
          </a:p>
        </p:txBody>
      </p:sp>
    </p:spTree>
    <p:extLst>
      <p:ext uri="{BB962C8B-B14F-4D97-AF65-F5344CB8AC3E}">
        <p14:creationId xmlns:p14="http://schemas.microsoft.com/office/powerpoint/2010/main" val="3152368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042453032"/>
              </p:ext>
            </p:extLst>
          </p:nvPr>
        </p:nvGraphicFramePr>
        <p:xfrm>
          <a:off x="272541" y="185718"/>
          <a:ext cx="8598917" cy="5910282"/>
        </p:xfrm>
        <a:graphic>
          <a:graphicData uri="http://schemas.openxmlformats.org/drawingml/2006/table">
            <a:tbl>
              <a:tblPr firstRow="1" bandRow="1">
                <a:tableStyleId>{FABFCF23-3B69-468F-B69F-88F6DE6A72F2}</a:tableStyleId>
              </a:tblPr>
              <a:tblGrid>
                <a:gridCol w="4251217">
                  <a:extLst>
                    <a:ext uri="{9D8B030D-6E8A-4147-A177-3AD203B41FA5}">
                      <a16:colId xmlns:a16="http://schemas.microsoft.com/office/drawing/2014/main" val="3504662424"/>
                    </a:ext>
                  </a:extLst>
                </a:gridCol>
                <a:gridCol w="4347700">
                  <a:extLst>
                    <a:ext uri="{9D8B030D-6E8A-4147-A177-3AD203B41FA5}">
                      <a16:colId xmlns:a16="http://schemas.microsoft.com/office/drawing/2014/main" val="1982313090"/>
                    </a:ext>
                  </a:extLst>
                </a:gridCol>
              </a:tblGrid>
              <a:tr h="611626">
                <a:tc gridSpan="2">
                  <a:txBody>
                    <a:bodyPr/>
                    <a:lstStyle/>
                    <a:p>
                      <a:pPr algn="ctr">
                        <a:lnSpc>
                          <a:spcPct val="150000"/>
                        </a:lnSpc>
                        <a:spcAft>
                          <a:spcPts val="0"/>
                        </a:spcAft>
                        <a:tabLst>
                          <a:tab pos="1828800" algn="ctr"/>
                          <a:tab pos="3200400" algn="ctr"/>
                          <a:tab pos="4572000" algn="ctr"/>
                        </a:tabLst>
                      </a:pPr>
                      <a:r>
                        <a:rPr lang="el-GR" sz="2200" dirty="0">
                          <a:effectLst/>
                        </a:rPr>
                        <a:t>Αποτελεσματικός Συντονιστής</a:t>
                      </a:r>
                      <a:endParaRPr lang="en-GB" sz="2200" b="1" i="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algn="ctr">
                        <a:lnSpc>
                          <a:spcPct val="150000"/>
                        </a:lnSpc>
                        <a:spcAft>
                          <a:spcPts val="0"/>
                        </a:spcAft>
                        <a:tabLst>
                          <a:tab pos="1828800" algn="ctr"/>
                          <a:tab pos="3200400" algn="ctr"/>
                          <a:tab pos="4572000" algn="ctr"/>
                        </a:tabLst>
                      </a:pPr>
                      <a:endParaRPr lang="en-GB" sz="1400" b="1" i="1"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802783044"/>
                  </a:ext>
                </a:extLst>
              </a:tr>
              <a:tr h="919783">
                <a:tc>
                  <a:txBody>
                    <a:bodyPr/>
                    <a:lstStyle/>
                    <a:p>
                      <a:pPr lvl="0" algn="l"/>
                      <a:r>
                        <a:rPr lang="el-GR" sz="1800" kern="1200" dirty="0">
                          <a:effectLst/>
                        </a:rPr>
                        <a:t>Να δώσει μία καλή πρώτη εντύπωση. Να εδραιώσει τον τόνο μέσω οπτικής επαφής, χαμόγελου, κτλ.</a:t>
                      </a:r>
                      <a:endParaRPr lang="en-US" sz="1800" kern="1200" dirty="0">
                        <a:solidFill>
                          <a:schemeClr val="tx1"/>
                        </a:solidFill>
                        <a:effectLst/>
                        <a:latin typeface="+mn-lt"/>
                        <a:ea typeface="+mn-ea"/>
                        <a:cs typeface="+mn-cs"/>
                      </a:endParaRPr>
                    </a:p>
                  </a:txBody>
                  <a:tcPr marL="68580" marR="68580" marT="0" marB="0" anchor="ctr"/>
                </a:tc>
                <a:tc>
                  <a:txBody>
                    <a:bodyPr/>
                    <a:lstStyle/>
                    <a:p>
                      <a:pPr lvl="0" algn="l"/>
                      <a:r>
                        <a:rPr lang="el-GR" sz="1800" kern="1200" dirty="0">
                          <a:effectLst/>
                        </a:rPr>
                        <a:t>Να ζητά προσωπικές ιστορίες</a:t>
                      </a:r>
                      <a:r>
                        <a:rPr lang="en-US" dirty="0">
                          <a:effectLst/>
                        </a:rPr>
                        <a:t> </a:t>
                      </a:r>
                      <a:endParaRPr lang="en-GB" sz="1800" dirty="0"/>
                    </a:p>
                  </a:txBody>
                  <a:tcPr marL="68580" marR="68580" marT="0" marB="0" anchor="ctr"/>
                </a:tc>
                <a:extLst>
                  <a:ext uri="{0D108BD9-81ED-4DB2-BD59-A6C34878D82A}">
                    <a16:rowId xmlns:a16="http://schemas.microsoft.com/office/drawing/2014/main" val="4145258058"/>
                  </a:ext>
                </a:extLst>
              </a:tr>
              <a:tr h="1005726">
                <a:tc>
                  <a:txBody>
                    <a:bodyPr/>
                    <a:lstStyle/>
                    <a:p>
                      <a:pPr lvl="0" algn="l"/>
                      <a:r>
                        <a:rPr lang="el-GR" sz="1800" dirty="0"/>
                        <a:t>Να είναι ξεκάθαρος για τις προθέσεις και τις προσδοκίες. </a:t>
                      </a:r>
                      <a:endParaRPr lang="en-US" sz="1800" dirty="0">
                        <a:solidFill>
                          <a:srgbClr val="FFFFFF"/>
                        </a:solidFill>
                      </a:endParaRPr>
                    </a:p>
                  </a:txBody>
                  <a:tcPr marL="68580" marR="68580" marT="0" marB="0" anchor="ctr"/>
                </a:tc>
                <a:tc>
                  <a:txBody>
                    <a:bodyPr/>
                    <a:lstStyle/>
                    <a:p>
                      <a:pPr lvl="0" algn="l"/>
                      <a:r>
                        <a:rPr lang="el-GR" sz="1800" dirty="0"/>
                        <a:t>Να αποκαλύπτει πράγματα για τον εαυτό του για να ενθαρρύνει</a:t>
                      </a:r>
                      <a:r>
                        <a:rPr lang="el-GR" sz="1800" baseline="0" dirty="0"/>
                        <a:t> </a:t>
                      </a:r>
                      <a:r>
                        <a:rPr lang="el-GR" sz="1800" dirty="0"/>
                        <a:t>τους συμμετέχοντες να αποκαλύψουν πράγματα για εκείνους.</a:t>
                      </a:r>
                      <a:endParaRPr lang="el-GR" sz="1800" dirty="0">
                        <a:solidFill>
                          <a:srgbClr val="FFFFFF"/>
                        </a:solidFill>
                      </a:endParaRPr>
                    </a:p>
                  </a:txBody>
                  <a:tcPr marL="68580" marR="68580" marT="0" marB="0" anchor="ctr"/>
                </a:tc>
                <a:extLst>
                  <a:ext uri="{0D108BD9-81ED-4DB2-BD59-A6C34878D82A}">
                    <a16:rowId xmlns:a16="http://schemas.microsoft.com/office/drawing/2014/main" val="2237763124"/>
                  </a:ext>
                </a:extLst>
              </a:tr>
              <a:tr h="778954">
                <a:tc>
                  <a:txBody>
                    <a:bodyPr/>
                    <a:lstStyle/>
                    <a:p>
                      <a:pPr lvl="0" algn="l"/>
                      <a:r>
                        <a:rPr lang="el-GR" sz="1800" kern="1200" dirty="0">
                          <a:effectLst/>
                        </a:rPr>
                        <a:t>Να</a:t>
                      </a:r>
                      <a:r>
                        <a:rPr lang="el-GR" sz="1800" kern="1200" baseline="0" dirty="0">
                          <a:effectLst/>
                        </a:rPr>
                        <a:t> δημιουργήσει</a:t>
                      </a:r>
                      <a:r>
                        <a:rPr lang="el-GR" sz="1800" kern="1200" dirty="0">
                          <a:effectLst/>
                        </a:rPr>
                        <a:t> μία άνετη ατμόσφαιρα για τους συμμετέχοντες</a:t>
                      </a:r>
                      <a:r>
                        <a:rPr lang="en-US" dirty="0">
                          <a:effectLst/>
                        </a:rPr>
                        <a:t> </a:t>
                      </a:r>
                      <a:endParaRPr lang="en-US" sz="1800" dirty="0"/>
                    </a:p>
                  </a:txBody>
                  <a:tcPr marL="68580" marR="68580" marT="0" marB="0" anchor="ctr"/>
                </a:tc>
                <a:tc>
                  <a:txBody>
                    <a:bodyPr/>
                    <a:lstStyle/>
                    <a:p>
                      <a:pPr lvl="0" algn="l"/>
                      <a:r>
                        <a:rPr lang="el-GR" sz="1800" kern="1200" dirty="0">
                          <a:effectLst/>
                        </a:rPr>
                        <a:t>Να είναι άνετος με τις στιγμές σιωπής</a:t>
                      </a:r>
                      <a:r>
                        <a:rPr lang="en-US" dirty="0">
                          <a:effectLst/>
                        </a:rPr>
                        <a:t> </a:t>
                      </a:r>
                      <a:endParaRPr lang="en-GB" sz="1800" dirty="0"/>
                    </a:p>
                  </a:txBody>
                  <a:tcPr marL="68580" marR="68580" marT="0" marB="0" anchor="ctr"/>
                </a:tc>
                <a:extLst>
                  <a:ext uri="{0D108BD9-81ED-4DB2-BD59-A6C34878D82A}">
                    <a16:rowId xmlns:a16="http://schemas.microsoft.com/office/drawing/2014/main" val="2623825498"/>
                  </a:ext>
                </a:extLst>
              </a:tr>
              <a:tr h="90072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800" dirty="0"/>
                        <a:t>Να είναι σε εγρήγορση</a:t>
                      </a:r>
                      <a:r>
                        <a:rPr lang="el-GR" sz="1800" baseline="0" dirty="0"/>
                        <a:t> -</a:t>
                      </a:r>
                      <a:r>
                        <a:rPr lang="el-GR" sz="1800" dirty="0"/>
                        <a:t> να ακούει, να κοιτά, να αισθάνεται τι συμβαίνει στην αίθουσα.</a:t>
                      </a:r>
                      <a:endParaRPr lang="el-GR" sz="1800" dirty="0">
                        <a:solidFill>
                          <a:srgbClr val="FFFFFF"/>
                        </a:solidFill>
                      </a:endParaRPr>
                    </a:p>
                  </a:txBody>
                  <a:tcPr marL="68580" marR="68580" marT="0" marB="0" anchor="ctr"/>
                </a:tc>
                <a:tc>
                  <a:txBody>
                    <a:bodyPr/>
                    <a:lstStyle/>
                    <a:p>
                      <a:pPr lvl="0" algn="l"/>
                      <a:r>
                        <a:rPr lang="el-GR" sz="1800" dirty="0"/>
                        <a:t>Να φέρνει</a:t>
                      </a:r>
                      <a:r>
                        <a:rPr lang="el-GR" sz="1800" baseline="0" dirty="0"/>
                        <a:t> </a:t>
                      </a:r>
                      <a:r>
                        <a:rPr lang="el-GR" sz="1800" dirty="0"/>
                        <a:t>στο προσκήνιο μοτίβα (συνέπειες και ασυνέπειες).</a:t>
                      </a:r>
                      <a:endParaRPr lang="el-GR" sz="1800" dirty="0">
                        <a:solidFill>
                          <a:srgbClr val="FFFFFF"/>
                        </a:solidFill>
                      </a:endParaRPr>
                    </a:p>
                  </a:txBody>
                  <a:tcPr marL="68580" marR="68580" marT="0" marB="0" anchor="ctr"/>
                </a:tc>
                <a:extLst>
                  <a:ext uri="{0D108BD9-81ED-4DB2-BD59-A6C34878D82A}">
                    <a16:rowId xmlns:a16="http://schemas.microsoft.com/office/drawing/2014/main" val="189265555"/>
                  </a:ext>
                </a:extLst>
              </a:tr>
              <a:tr h="75429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800" kern="1200" dirty="0">
                          <a:effectLst/>
                        </a:rPr>
                        <a:t>Να</a:t>
                      </a:r>
                      <a:r>
                        <a:rPr lang="el-GR" sz="1800" kern="1200" baseline="0" dirty="0">
                          <a:effectLst/>
                        </a:rPr>
                        <a:t> είναι </a:t>
                      </a:r>
                      <a:r>
                        <a:rPr lang="el-GR" sz="1800" kern="1200" dirty="0">
                          <a:effectLst/>
                        </a:rPr>
                        <a:t>ο εαυτός του – να αποφεύγει να είναι πολύ τυπικός.</a:t>
                      </a:r>
                      <a:endParaRPr lang="en-US" sz="1800" kern="1200" dirty="0">
                        <a:effectLst/>
                      </a:endParaRPr>
                    </a:p>
                    <a:p>
                      <a:pPr lvl="0" algn="l"/>
                      <a:endParaRPr lang="en-US" sz="1800" kern="1200" dirty="0">
                        <a:solidFill>
                          <a:schemeClr val="tx1"/>
                        </a:solidFill>
                        <a:effectLst/>
                        <a:latin typeface="+mn-lt"/>
                        <a:ea typeface="+mn-ea"/>
                        <a:cs typeface="+mn-cs"/>
                      </a:endParaRPr>
                    </a:p>
                  </a:txBody>
                  <a:tcPr marL="68580" marR="68580" marT="0" marB="0" anchor="ctr"/>
                </a:tc>
                <a:tc>
                  <a:txBody>
                    <a:bodyPr/>
                    <a:lstStyle/>
                    <a:p>
                      <a:pPr lvl="0" algn="l"/>
                      <a:r>
                        <a:rPr lang="el-GR" sz="1800" kern="1200" dirty="0">
                          <a:effectLst/>
                        </a:rPr>
                        <a:t>Να είναι</a:t>
                      </a:r>
                      <a:r>
                        <a:rPr lang="el-GR" sz="1800" kern="1200" baseline="0" dirty="0">
                          <a:effectLst/>
                        </a:rPr>
                        <a:t> </a:t>
                      </a:r>
                      <a:r>
                        <a:rPr lang="el-GR" sz="1800" kern="1200" dirty="0">
                          <a:effectLst/>
                        </a:rPr>
                        <a:t>πολιτισμικά ευαίσθητος.</a:t>
                      </a:r>
                      <a:endParaRPr lang="en-GB" sz="1800" dirty="0"/>
                    </a:p>
                  </a:txBody>
                  <a:tcPr marL="68580" marR="68580" marT="0" marB="0" anchor="ctr"/>
                </a:tc>
                <a:extLst>
                  <a:ext uri="{0D108BD9-81ED-4DB2-BD59-A6C34878D82A}">
                    <a16:rowId xmlns:a16="http://schemas.microsoft.com/office/drawing/2014/main" val="2972606681"/>
                  </a:ext>
                </a:extLst>
              </a:tr>
              <a:tr h="778954">
                <a:tc>
                  <a:txBody>
                    <a:bodyPr/>
                    <a:lstStyle/>
                    <a:p>
                      <a:pPr lvl="0" algn="l"/>
                      <a:r>
                        <a:rPr lang="el-GR" sz="1800" dirty="0"/>
                        <a:t>Να χρησιμοποιεί ξεκάθαρη γλώσσα </a:t>
                      </a:r>
                      <a:endParaRPr lang="en-GB" sz="1800" dirty="0">
                        <a:solidFill>
                          <a:srgbClr val="FFFFFF"/>
                        </a:solidFill>
                      </a:endParaRPr>
                    </a:p>
                  </a:txBody>
                  <a:tcPr marL="68580" marR="68580" marT="0" marB="0" anchor="ctr"/>
                </a:tc>
                <a:tc>
                  <a:txBody>
                    <a:bodyPr/>
                    <a:lstStyle/>
                    <a:p>
                      <a:pPr algn="l">
                        <a:lnSpc>
                          <a:spcPct val="150000"/>
                        </a:lnSpc>
                        <a:spcAft>
                          <a:spcPts val="0"/>
                        </a:spcAft>
                      </a:pPr>
                      <a:r>
                        <a:rPr lang="el-GR" sz="1800" dirty="0">
                          <a:effectLst/>
                        </a:rPr>
                        <a:t>Να το διασκεδάζει.</a:t>
                      </a:r>
                      <a:endParaRPr lang="en-GB" sz="1800" dirty="0">
                        <a:solidFill>
                          <a:srgbClr val="FFFFFF"/>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729533056"/>
                  </a:ext>
                </a:extLst>
              </a:tr>
            </a:tbl>
          </a:graphicData>
        </a:graphic>
      </p:graphicFrame>
    </p:spTree>
    <p:extLst>
      <p:ext uri="{BB962C8B-B14F-4D97-AF65-F5344CB8AC3E}">
        <p14:creationId xmlns:p14="http://schemas.microsoft.com/office/powerpoint/2010/main" val="2614198851"/>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14</TotalTime>
  <Words>1296</Words>
  <Application>Microsoft Macintosh PowerPoint</Application>
  <PresentationFormat>On-screen Show (4:3)</PresentationFormat>
  <Paragraphs>105</Paragraphs>
  <Slides>19</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Τι είναι μια Ομάδα Εστίασης</vt:lpstr>
      <vt:lpstr>Οι Χρήσεις και τα Οφέλη των Ομάδων Εστίασης</vt:lpstr>
      <vt:lpstr>Οι Χρήσεις και τα Οφέλη των Ομάδων Εστίασης (συνέχεια)</vt:lpstr>
      <vt:lpstr>Οι Περιορισμοί των Ομάδων Εστίασης</vt:lpstr>
      <vt:lpstr>Σχεδιασμός και Διαχείριση μίας Ομάδας Εστίασης</vt:lpstr>
      <vt:lpstr>Συγκεντρώνοντας Συμμετέχοντες</vt:lpstr>
      <vt:lpstr>PowerPoint Presentation</vt:lpstr>
      <vt:lpstr>Ερωτήσεις Ανοιχτής Φύσης</vt:lpstr>
      <vt:lpstr>Προσέγγιση της «Χοάνης» </vt:lpstr>
      <vt:lpstr>Διεξαγωγή της ομαδικής συζήτησης</vt:lpstr>
      <vt:lpstr>Καταγραφή δεδομένων</vt:lpstr>
      <vt:lpstr>Σχεδιασμός ανάπτυξης προϊόντος ή προγράμματος</vt:lpstr>
      <vt:lpstr>Σχεδιασμός αξιολόγησης προϊόντος ή προγράμματος</vt:lpstr>
      <vt:lpstr>Ειδικά Θέματα στην Έρευνα με Ομάδες Εστίασης</vt:lpstr>
      <vt:lpstr>Επιστημολογικοί Προβληματισμοί</vt:lpstr>
      <vt:lpstr>Δεοντολογικοί Προβληματισμοί</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3</cp:revision>
  <dcterms:created xsi:type="dcterms:W3CDTF">2023-09-14T14:18:57Z</dcterms:created>
  <dcterms:modified xsi:type="dcterms:W3CDTF">2023-09-14T14:33:20Z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