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8" r:id="rId2"/>
    <p:sldId id="373" r:id="rId3"/>
    <p:sldId id="374" r:id="rId4"/>
    <p:sldId id="375" r:id="rId5"/>
    <p:sldId id="377" r:id="rId6"/>
    <p:sldId id="414" r:id="rId7"/>
    <p:sldId id="376" r:id="rId8"/>
    <p:sldId id="413" r:id="rId9"/>
    <p:sldId id="411" r:id="rId10"/>
    <p:sldId id="412" r:id="rId11"/>
    <p:sldId id="383" r:id="rId12"/>
    <p:sldId id="415" r:id="rId13"/>
    <p:sldId id="417" r:id="rId14"/>
    <p:sldId id="384" r:id="rId15"/>
    <p:sldId id="409" r:id="rId16"/>
    <p:sldId id="385" r:id="rId17"/>
    <p:sldId id="427" r:id="rId18"/>
    <p:sldId id="416" r:id="rId19"/>
    <p:sldId id="386" r:id="rId20"/>
    <p:sldId id="387" r:id="rId21"/>
    <p:sldId id="388" r:id="rId22"/>
    <p:sldId id="389" r:id="rId23"/>
    <p:sldId id="418" r:id="rId24"/>
    <p:sldId id="419" r:id="rId25"/>
    <p:sldId id="420" r:id="rId26"/>
    <p:sldId id="422" r:id="rId27"/>
    <p:sldId id="423" r:id="rId28"/>
    <p:sldId id="390" r:id="rId29"/>
    <p:sldId id="426" r:id="rId30"/>
    <p:sldId id="410" r:id="rId31"/>
    <p:sldId id="428" r:id="rId32"/>
    <p:sldId id="429" r:id="rId33"/>
    <p:sldId id="430" r:id="rId34"/>
    <p:sldId id="431" r:id="rId35"/>
    <p:sldId id="432" r:id="rId36"/>
    <p:sldId id="433" r:id="rId37"/>
    <p:sldId id="391" r:id="rId38"/>
    <p:sldId id="392" r:id="rId39"/>
    <p:sldId id="393" r:id="rId40"/>
    <p:sldId id="394" r:id="rId41"/>
    <p:sldId id="395" r:id="rId42"/>
    <p:sldId id="396" r:id="rId43"/>
    <p:sldId id="397" r:id="rId44"/>
    <p:sldId id="398" r:id="rId45"/>
    <p:sldId id="399" r:id="rId46"/>
    <p:sldId id="400" r:id="rId47"/>
    <p:sldId id="402" r:id="rId48"/>
    <p:sldId id="403" r:id="rId49"/>
    <p:sldId id="404" r:id="rId50"/>
    <p:sldId id="406" r:id="rId51"/>
    <p:sldId id="407" r:id="rId5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F7E92-C4FC-2E17-715F-9FECA9397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3AF03-A12A-241A-7CE7-B76E1C18E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7A5DD-69EE-006A-39C2-F88694FC8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36E-5244-48C6-B55F-52988A085077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2D415-D122-23C1-E3BD-3DE46678B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404C9-A210-F173-B052-0829AD0F7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EBF6B-0758-42CC-99F9-F46C12B3D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223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903EF-E739-CF7A-E817-9A4BB9B7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B68427-F495-88EB-606A-C985CE4EE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48F14-E2CB-D1FE-98EC-3341AC402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36E-5244-48C6-B55F-52988A085077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E8FA6-6C3B-5B67-451E-4B3665059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1C01D-9985-DAE0-B9C2-42A671D45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EBF6B-0758-42CC-99F9-F46C12B3D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4850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FCE782-BB75-9296-C0CA-D88548A118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47576-514A-642A-71DB-E3F569BA0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1E28E-382E-637B-B78E-9C85B408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36E-5244-48C6-B55F-52988A085077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CD469-D1B4-1DBF-440E-A006CB2D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141A2-83B4-88B6-6649-BFBDD6D53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EBF6B-0758-42CC-99F9-F46C12B3D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7285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BBDDE-4BB3-4819-FB61-EA6633FA6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70C9F-83CB-544A-E949-5002B25CB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64CF0-FA42-73C1-A4FB-1A0E44240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36E-5244-48C6-B55F-52988A085077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719DC-BCEB-506A-4E32-D497C403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8C949-BC4A-5860-FA95-3E7381AB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EBF6B-0758-42CC-99F9-F46C12B3D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015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DCE50-4C5D-189C-1E55-28B30C9F7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E2A83-DB57-A25D-1AB3-7CBB7DF46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8E72F-53F3-7B23-6E85-D0C95298B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36E-5244-48C6-B55F-52988A085077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0AFED-30D8-E2F1-7E82-1C7795456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CFB3C-C7C6-B1EC-86ED-60B087C86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EBF6B-0758-42CC-99F9-F46C12B3D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3000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27C8A-D64F-C4EC-C193-A5163207F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B347A-4641-1D36-5E95-5F6489EB99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FB207-17D1-4B03-14E4-6A8C7B40F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D92F7-2582-3DEB-2CA1-F2BB0E231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36E-5244-48C6-B55F-52988A085077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DD5D9-5E4C-3F70-D0EA-2E3B1315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EBF13-2CEE-EF3F-1263-ED974AEA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EBF6B-0758-42CC-99F9-F46C12B3D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1377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F0A6A-445A-9458-9485-233F24EC4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10265-E453-D696-34C8-A42698BFA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A29B20-D031-851B-72B9-05D05DCD2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453CF-EDD6-94E6-2780-F1C567A18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3173F8-FA93-84E8-4F8E-9857FE7020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F1C94D-0541-9B39-6863-B7C9B698C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36E-5244-48C6-B55F-52988A085077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506651-E94D-AC71-AE6A-7DE6C8A7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F4E1C2-D9F2-8D12-571C-BD75BEFA6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EBF6B-0758-42CC-99F9-F46C12B3D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702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B1CF2-4B0B-0422-ECD5-1954D4A42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FEC528-82D3-E8FF-39F3-3D2D4190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36E-5244-48C6-B55F-52988A085077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20036C-D361-63AB-F524-69CF10C0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6CE10-131A-01E6-11DF-C662C6826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EBF6B-0758-42CC-99F9-F46C12B3D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16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FCD1D0-AB65-D60C-D930-91BD680F6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36E-5244-48C6-B55F-52988A085077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51E024-EE55-3CDF-BAE6-074A1A669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27C2B-6CF6-D333-DE20-1C3ACA831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EBF6B-0758-42CC-99F9-F46C12B3D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1538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BD49C-F136-8CF6-6268-3B8302697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8F216-AE82-01A0-4910-108C95629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BF77D-B763-6083-9B0F-E7691915E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87089-936F-4840-8A63-9E1B2FC5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36E-5244-48C6-B55F-52988A085077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E2CCF-FF90-EEE2-D1F3-0AAF538AC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D4766-2753-DEEE-3414-DD7409775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EBF6B-0758-42CC-99F9-F46C12B3D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1153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18DA6-1346-C523-BBC3-56E8B5AC4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261D5C-CDB7-1C12-DA0F-EA9689E122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08C14-A852-2107-9F86-FB817BCE1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5B827-EC01-B228-0E3C-BEA98372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36E-5244-48C6-B55F-52988A085077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6AE9B-32A6-190B-3212-866BA0956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7A9F8-C1C1-1E02-9B34-EF96ABF19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EBF6B-0758-42CC-99F9-F46C12B3D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5343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1F6C09-1494-1EDA-9F55-B39F5EE6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85B4C-440C-FE6B-921B-37A5B38D6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1B3A0-21D5-24A1-C10A-2E0078535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63536E-5244-48C6-B55F-52988A085077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C446D-B59E-ECFD-C4D8-DE8E19F9B2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82192-617B-60C9-E171-0F283A2C8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0EBF6B-0758-42CC-99F9-F46C12B3D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745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4FCBF-2C88-246B-92B9-FF323614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Τραύμα στο θώρακα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AF806-F5B3-F67C-ECCA-E9944CA71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Χαράλαμπος Κωστάκης </a:t>
            </a:r>
            <a:r>
              <a:rPr lang="en-US" dirty="0"/>
              <a:t>DVM, PhD </a:t>
            </a:r>
            <a:r>
              <a:rPr lang="el-GR"/>
              <a:t>ΑΠΘ</a:t>
            </a:r>
          </a:p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3273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F5DE-B0D9-8238-938E-D0D5F575B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Θωρακοκέντηση</a:t>
            </a:r>
          </a:p>
        </p:txBody>
      </p:sp>
      <p:pic>
        <p:nvPicPr>
          <p:cNvPr id="7" name="Picture 6" descr="A picture containing text, indoor">
            <a:extLst>
              <a:ext uri="{FF2B5EF4-FFF2-40B4-BE49-F238E27FC236}">
                <a16:creationId xmlns:a16="http://schemas.microsoft.com/office/drawing/2014/main" id="{95647155-4577-E257-6D66-3003D5BEB4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36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D47CF1FC-B936-180B-6BF9-061D5BDF0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" r="2" b="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24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46A2A-465B-48FB-BA25-D4337741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Πλευριτική συλλογή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EE566-3208-B3C0-3F22-682F165E2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Όλα τα είδη πλευριτικής συλλογής μπορούν να εμφανιστούν μετά από τραύμα αλλά ο </a:t>
            </a:r>
            <a:r>
              <a:rPr lang="el-GR" dirty="0" err="1"/>
              <a:t>πυοθώρακας</a:t>
            </a:r>
            <a:r>
              <a:rPr lang="el-GR" dirty="0"/>
              <a:t> συνήθως εκδηλώνεται σε βάθος χρόνου (ημέρες)</a:t>
            </a:r>
          </a:p>
          <a:p>
            <a:r>
              <a:rPr lang="el-GR" dirty="0"/>
              <a:t>Αρχική σταθεροποίηση και διαγνωστική διερεύνηση κοινές για όλα τα είδη συλλογής</a:t>
            </a:r>
          </a:p>
          <a:p>
            <a:r>
              <a:rPr lang="el-GR" dirty="0"/>
              <a:t>Κλινική εικόνα/ακροαστικά ευρήματα/ιστορικό τραύματος</a:t>
            </a:r>
          </a:p>
          <a:p>
            <a:r>
              <a:rPr lang="el-GR" dirty="0"/>
              <a:t>Θωρακοκέντηση/ανάλυση υγρού</a:t>
            </a:r>
          </a:p>
          <a:p>
            <a:r>
              <a:rPr lang="el-GR" dirty="0"/>
              <a:t>Υπέρηχος (</a:t>
            </a:r>
            <a:r>
              <a:rPr lang="en-US" dirty="0"/>
              <a:t>TFAST)</a:t>
            </a:r>
          </a:p>
          <a:p>
            <a:r>
              <a:rPr lang="el-GR" dirty="0"/>
              <a:t>Ακτινογραφία</a:t>
            </a:r>
          </a:p>
          <a:p>
            <a:endParaRPr lang="el-GR" dirty="0"/>
          </a:p>
          <a:p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818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FD711-84C0-1F71-59C5-CC03BBD5B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Παθολογία πλευριτικής συλλογής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1392E-FCC3-7F5B-F5D4-831AF4D0D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Η πλευριτική κοιλότητα έχει φυσιολογικά αρνητική πίεση, η οποία διατηρεί τις κυψελίδες ανοικτές. Όταν αρχίζει να ↑ η πίεση οι κυψελίδες αρχίζουν να </a:t>
            </a:r>
            <a:r>
              <a:rPr lang="el-GR" dirty="0" err="1"/>
              <a:t>κολαψάρουν</a:t>
            </a:r>
            <a:r>
              <a:rPr lang="el-GR" dirty="0"/>
              <a:t> (</a:t>
            </a:r>
            <a:r>
              <a:rPr lang="el-GR" dirty="0" err="1"/>
              <a:t>ατελεκτασία</a:t>
            </a:r>
            <a:r>
              <a:rPr lang="el-GR" dirty="0"/>
              <a:t>) και ↓ η ανταλλαγή αερίων. Αυτό προκαλεί αντισταθμιστική ταχύπνοια και η αντιστάθμιση εξαρτάται άμεσα από τις λειτουργικές παρακαταθήκες του πνεύμονα</a:t>
            </a:r>
          </a:p>
          <a:p>
            <a:r>
              <a:rPr lang="el-GR" dirty="0"/>
              <a:t>Η ↑ ενδοθωρακική πίεση επιδρά και στα μεγάλα αγγεία της καρδιάς, κυρίως την οπίσθια κοίλη φλέβα, και αρχίζει να ↓ η φλεβική επιστροφή στην καρδιά (υπόταση)</a:t>
            </a:r>
          </a:p>
        </p:txBody>
      </p:sp>
    </p:spTree>
    <p:extLst>
      <p:ext uri="{BB962C8B-B14F-4D97-AF65-F5344CB8AC3E}">
        <p14:creationId xmlns:p14="http://schemas.microsoft.com/office/powerpoint/2010/main" val="2452172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A168E-B009-7120-D567-2DE5AFBD8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Επιπλέον…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924C-89D7-2EBF-8923-82C0B781D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u="sng" dirty="0"/>
              <a:t>Έμφαση στο κυκλοφορικό στον </a:t>
            </a:r>
            <a:r>
              <a:rPr lang="el-GR" u="sng" dirty="0" err="1"/>
              <a:t>αιμοθώρακα</a:t>
            </a:r>
            <a:r>
              <a:rPr lang="el-GR" u="sng" dirty="0"/>
              <a:t> </a:t>
            </a:r>
            <a:r>
              <a:rPr lang="el-GR" dirty="0"/>
              <a:t>καθώς η απώλεια αίματος που μπορεί να προκαλέσει συμπτώματα </a:t>
            </a:r>
            <a:r>
              <a:rPr lang="el-GR" dirty="0" err="1"/>
              <a:t>υποογκαιμίας</a:t>
            </a:r>
            <a:r>
              <a:rPr lang="el-GR" dirty="0"/>
              <a:t> </a:t>
            </a:r>
            <a:r>
              <a:rPr lang="en-US" dirty="0"/>
              <a:t>(10 – 15% </a:t>
            </a:r>
            <a:r>
              <a:rPr lang="el-GR" dirty="0"/>
              <a:t>συνολικού όγκου αίματος) είναι συνήθως μικρότερη από την ποσότητα που μπορεί να προκαλέσει αναπνευστική δυσχέρεια (&gt;20</a:t>
            </a:r>
            <a:r>
              <a:rPr lang="en-US" dirty="0"/>
              <a:t>ml/kg)</a:t>
            </a:r>
            <a:endParaRPr lang="el-GR" dirty="0"/>
          </a:p>
          <a:p>
            <a:r>
              <a:rPr lang="el-GR" dirty="0"/>
              <a:t>Π.χ. Για 20</a:t>
            </a:r>
            <a:r>
              <a:rPr lang="en-US" dirty="0"/>
              <a:t>kg </a:t>
            </a:r>
            <a:r>
              <a:rPr lang="el-GR" dirty="0"/>
              <a:t>σκύλο 15</a:t>
            </a:r>
            <a:r>
              <a:rPr lang="en-US" dirty="0"/>
              <a:t>%x(90x20)=270ml </a:t>
            </a:r>
            <a:r>
              <a:rPr lang="el-GR" dirty="0"/>
              <a:t>ενώ 20</a:t>
            </a:r>
            <a:r>
              <a:rPr lang="en-US" dirty="0"/>
              <a:t>x20=400ml</a:t>
            </a:r>
            <a:endParaRPr lang="el-GR" dirty="0"/>
          </a:p>
          <a:p>
            <a:r>
              <a:rPr lang="el-GR" dirty="0"/>
              <a:t>Στον πνευμοθώρακα υπό τάση, όπου η ενδοθωρακική πίεση αυξάνεται διαρκώς, μπορεί να ξεπεράσει την πίεση της οπίσθιας κοίλης φλέβας, προκαλώντας </a:t>
            </a:r>
            <a:r>
              <a:rPr lang="en-US" dirty="0"/>
              <a:t>shock </a:t>
            </a:r>
            <a:r>
              <a:rPr lang="el-GR" dirty="0"/>
              <a:t>και σοβαρή υποξαιμία, εξαιρετικά επείγον</a:t>
            </a:r>
          </a:p>
          <a:p>
            <a:r>
              <a:rPr lang="el-GR" dirty="0"/>
              <a:t>Σε υποψία πνευμοθώρακα υπό τάση ανοίγεται τρύπα στο θωρακικό τοίχωμα (σε ετοιμότητα για διασωλήνωση/θετικό αερισμό)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1323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BD1A5-9981-EE9D-DBF8-4E8310D9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Ανάλυση πλευριτικού υγρού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C5AC2-5802-468D-D31E-690D7F35D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Στον </a:t>
            </a:r>
            <a:r>
              <a:rPr lang="el-GR" dirty="0" err="1"/>
              <a:t>αιμοθώρακα</a:t>
            </a:r>
            <a:r>
              <a:rPr lang="el-GR" dirty="0"/>
              <a:t> υπολογίζεται </a:t>
            </a:r>
            <a:r>
              <a:rPr lang="en-US" dirty="0"/>
              <a:t>HCT </a:t>
            </a:r>
            <a:r>
              <a:rPr lang="el-GR" dirty="0"/>
              <a:t>πλευριτικού υγρού. Τυπικά πρέπει να είναι &gt;10% αλλά σε πρόσφατη αιμορραγία μπορεί να φτάσει το 50% του </a:t>
            </a:r>
            <a:r>
              <a:rPr lang="en-US" dirty="0"/>
              <a:t>HCT </a:t>
            </a:r>
            <a:r>
              <a:rPr lang="el-GR" dirty="0"/>
              <a:t>του ζώου. Εάν συμβεί </a:t>
            </a:r>
            <a:r>
              <a:rPr lang="el-GR" dirty="0" err="1"/>
              <a:t>ιατρογενής</a:t>
            </a:r>
            <a:r>
              <a:rPr lang="el-GR" dirty="0"/>
              <a:t> «επιμόλυνση» με αίμα (π.χ. τρώση αγγείου κατά τη θωρακοκέντηση) θα πήξει</a:t>
            </a:r>
          </a:p>
          <a:p>
            <a:r>
              <a:rPr lang="el-GR" dirty="0"/>
              <a:t>Σε </a:t>
            </a:r>
            <a:r>
              <a:rPr lang="el-GR" dirty="0" err="1"/>
              <a:t>χυλοθώρακα</a:t>
            </a:r>
            <a:r>
              <a:rPr lang="el-GR" dirty="0"/>
              <a:t> υπολογίζονται </a:t>
            </a:r>
            <a:r>
              <a:rPr lang="el-GR" dirty="0" err="1"/>
              <a:t>τριγλυκερίδια</a:t>
            </a:r>
            <a:r>
              <a:rPr lang="el-GR" dirty="0"/>
              <a:t> στο πλευριτικό υγρό και πρέπει να είναι υψηλότερα από αυτά του αίματος</a:t>
            </a:r>
          </a:p>
          <a:p>
            <a:r>
              <a:rPr lang="el-GR" dirty="0"/>
              <a:t>Σε </a:t>
            </a:r>
            <a:r>
              <a:rPr lang="el-GR" dirty="0" err="1"/>
              <a:t>πυοθώρακα</a:t>
            </a:r>
            <a:r>
              <a:rPr lang="el-GR" dirty="0"/>
              <a:t> το υγρό έχει χαρακτηριστικά εξιδρώματος, είναι συνήθως διαγνωστική η κυτταρολογική του εικόνα (εκφυλισμένα ή μη ουδετερόφιλα ± κόκκοι ή βακτήρια) και συστήνεται αποστολή δείγματος για καλλιέργεια και αντιβιόγραμμα</a:t>
            </a:r>
          </a:p>
        </p:txBody>
      </p:sp>
    </p:spTree>
    <p:extLst>
      <p:ext uri="{BB962C8B-B14F-4D97-AF65-F5344CB8AC3E}">
        <p14:creationId xmlns:p14="http://schemas.microsoft.com/office/powerpoint/2010/main" val="3575809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6A97E-AE83-CF59-6AAD-F15D5DD51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α/α</a:t>
            </a:r>
          </a:p>
        </p:txBody>
      </p:sp>
      <p:pic>
        <p:nvPicPr>
          <p:cNvPr id="5" name="Content Placeholder 4" descr="X-ray of a dog&#10;&#10;Description automatically generated">
            <a:extLst>
              <a:ext uri="{FF2B5EF4-FFF2-40B4-BE49-F238E27FC236}">
                <a16:creationId xmlns:a16="http://schemas.microsoft.com/office/drawing/2014/main" id="{8F21B53E-757E-0D8B-AB0B-764D0D392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3" y="14497"/>
            <a:ext cx="7535333" cy="6843503"/>
          </a:xfrm>
        </p:spPr>
      </p:pic>
    </p:spTree>
    <p:extLst>
      <p:ext uri="{BB962C8B-B14F-4D97-AF65-F5344CB8AC3E}">
        <p14:creationId xmlns:p14="http://schemas.microsoft.com/office/powerpoint/2010/main" val="1623040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78B0D-9CFE-31FC-0308-9CF5DB96C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Απεικονιστικά ευρήματα</a:t>
            </a:r>
            <a:r>
              <a:rPr lang="en-US" dirty="0"/>
              <a:t> (</a:t>
            </a:r>
            <a:r>
              <a:rPr lang="el-GR" dirty="0"/>
              <a:t>α/α</a:t>
            </a:r>
            <a:r>
              <a:rPr lang="en-US" dirty="0"/>
              <a:t>)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ACE11-3915-3EFC-7A67-B94678994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Απόσταση πνεύμονα από το θωρακικό τοίχωμα και το διάφραγμα (υφής μαλακών μορίων για υγρό, αέρα για πνευμοθώρακα)</a:t>
            </a:r>
          </a:p>
          <a:p>
            <a:r>
              <a:rPr lang="el-GR" dirty="0"/>
              <a:t>Διαγράφονται οι λοβοί</a:t>
            </a:r>
          </a:p>
          <a:p>
            <a:r>
              <a:rPr lang="el-GR" dirty="0"/>
              <a:t>Ανύψωση καρδιακής σκιάς από το στέρνο (πνευμοθώρακας) ή ασαφή όρια καρδιακής σκιάς (υγρή πλευριτική συλλογή)</a:t>
            </a:r>
          </a:p>
          <a:p>
            <a:r>
              <a:rPr lang="el-GR" dirty="0"/>
              <a:t>Πυκνωτικός πνεύμονας</a:t>
            </a:r>
            <a:endParaRPr lang="en-US" dirty="0"/>
          </a:p>
          <a:p>
            <a:r>
              <a:rPr lang="el-GR" dirty="0"/>
              <a:t>Μετατόπιση διαφράγματος οπισθίως</a:t>
            </a:r>
          </a:p>
        </p:txBody>
      </p:sp>
    </p:spTree>
    <p:extLst>
      <p:ext uri="{BB962C8B-B14F-4D97-AF65-F5344CB8AC3E}">
        <p14:creationId xmlns:p14="http://schemas.microsoft.com/office/powerpoint/2010/main" val="3108876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11608-81F8-EAC0-D03D-457A62424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Προσοχή…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02733-AD9B-D4C2-667E-582BD9847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u="sng" dirty="0"/>
              <a:t>Δεν</a:t>
            </a:r>
            <a:r>
              <a:rPr lang="el-GR" dirty="0"/>
              <a:t> πάμε το ζώο στο ακτινολογικό αν δεν έχει σταθεροποιηθεί το αναπνευστικό του</a:t>
            </a:r>
          </a:p>
          <a:p>
            <a:r>
              <a:rPr lang="el-GR" u="sng" dirty="0"/>
              <a:t>Δεν</a:t>
            </a:r>
            <a:r>
              <a:rPr lang="el-GR" dirty="0"/>
              <a:t> το πιέζουμε για να βγάλουμε πλάγια λήψη ( η στερνική κατάκλιση είναι η πιο άνετη για το αναπνευστικό)</a:t>
            </a:r>
          </a:p>
          <a:p>
            <a:r>
              <a:rPr lang="el-GR" dirty="0"/>
              <a:t>Μπορούμε να βγάλουμε μία λήψη «όπως βολεύεται μόνο του στο τραπέζι»</a:t>
            </a:r>
          </a:p>
          <a:p>
            <a:r>
              <a:rPr lang="el-GR" dirty="0"/>
              <a:t>Συνήθως η διάγνωση γίνεται με θωρακοκέντηση και η ακτινογραφία μετά απλά ελέγχει αν έγινε πλήρης κένωση της πλευριτικής κοιλότητας </a:t>
            </a:r>
          </a:p>
        </p:txBody>
      </p:sp>
    </p:spTree>
    <p:extLst>
      <p:ext uri="{BB962C8B-B14F-4D97-AF65-F5344CB8AC3E}">
        <p14:creationId xmlns:p14="http://schemas.microsoft.com/office/powerpoint/2010/main" val="3554607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5E638-EFB2-FDC9-8A32-DCE64E59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Πνευμοθώρακας</a:t>
            </a:r>
          </a:p>
        </p:txBody>
      </p:sp>
      <p:pic>
        <p:nvPicPr>
          <p:cNvPr id="5" name="Content Placeholder 4" descr="A picture containing bed, mosquito net&#10;&#10;Description automatically generated">
            <a:extLst>
              <a:ext uri="{FF2B5EF4-FFF2-40B4-BE49-F238E27FC236}">
                <a16:creationId xmlns:a16="http://schemas.microsoft.com/office/drawing/2014/main" id="{FFB23B83-BE41-9E83-17D6-13D81C108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3552"/>
            <a:ext cx="6195399" cy="4351338"/>
          </a:xfrm>
        </p:spPr>
      </p:pic>
      <p:pic>
        <p:nvPicPr>
          <p:cNvPr id="9" name="Picture 8" descr="X-ray of a person's chest&#10;&#10;Description automatically generated with medium confidence">
            <a:extLst>
              <a:ext uri="{FF2B5EF4-FFF2-40B4-BE49-F238E27FC236}">
                <a16:creationId xmlns:a16="http://schemas.microsoft.com/office/drawing/2014/main" id="{7863B031-B67C-00BE-B9CD-CF31BAE8D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357" y="1690688"/>
            <a:ext cx="3403443" cy="435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45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D9E6D-4945-93D6-101D-DFE4FE553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Υγρή πλευριτική συλλογή</a:t>
            </a:r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170C838A-7431-3CBD-564F-B6CB9CE72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1537"/>
            <a:ext cx="6133434" cy="4351338"/>
          </a:xfrm>
        </p:spPr>
      </p:pic>
      <p:pic>
        <p:nvPicPr>
          <p:cNvPr id="7" name="Picture 6" descr="A picture containing x-ray film, ctenophore&#10;&#10;Description automatically generated">
            <a:extLst>
              <a:ext uri="{FF2B5EF4-FFF2-40B4-BE49-F238E27FC236}">
                <a16:creationId xmlns:a16="http://schemas.microsoft.com/office/drawing/2014/main" id="{90CE893C-B9D5-3B72-8DCE-0D279AC885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596" y="2141537"/>
            <a:ext cx="5891404" cy="416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77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6DB-EAFC-B909-834E-1224C646C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Ταξινόμηση/αιτιολογία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B2A21-62CD-A5C8-6AD8-674D63847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Ανάλογα με το αν το τραύμα εκτείνεται μέχρι τη θωρακική κοιλότητα, αν υπάρχει δηλαδή επικοινωνία της θωρακικής κοιλότητας με το περιβάλλον, τα τραύματα διακρίνονται σε κλειστά ή θλαστικά τραύματα και ανοικτά ή </a:t>
            </a:r>
            <a:r>
              <a:rPr lang="el-GR" dirty="0" err="1"/>
              <a:t>διατιτραίνοντα</a:t>
            </a:r>
            <a:endParaRPr lang="el-GR" dirty="0"/>
          </a:p>
          <a:p>
            <a:r>
              <a:rPr lang="el-GR" dirty="0"/>
              <a:t>Κλειστά τραύματα προκαλούνται από τροχαίο ατύχημα, πτώση από ύψος, κακοποίηση και δάγκωμα</a:t>
            </a:r>
          </a:p>
          <a:p>
            <a:r>
              <a:rPr lang="el-GR" dirty="0"/>
              <a:t>Ανοικτά τραύματα προκαλούνται από </a:t>
            </a:r>
            <a:r>
              <a:rPr lang="el-GR" dirty="0" err="1"/>
              <a:t>δαγκωμα</a:t>
            </a:r>
            <a:r>
              <a:rPr lang="el-GR" dirty="0"/>
              <a:t>, πυροβολισμό, ανασκολοπισμό και Σεπτέμβρη – Φλεβάρη Τετάρτη, Σάββατο και Κυριακή</a:t>
            </a:r>
          </a:p>
        </p:txBody>
      </p:sp>
    </p:spTree>
    <p:extLst>
      <p:ext uri="{BB962C8B-B14F-4D97-AF65-F5344CB8AC3E}">
        <p14:creationId xmlns:p14="http://schemas.microsoft.com/office/powerpoint/2010/main" val="2664467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CBE4A-6CED-413F-DD69-73F3BC027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TFAST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C6703-B6A6-D1AE-2609-BE8843F66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Η πλευριτική συλλογή εντοπίζεται εύκολα με τον υπέρηχο αλλά δύσκολα διαχωρίζεται το είδος της συλλογής (υγρό ↔ αέρας)</a:t>
            </a:r>
            <a:endParaRPr lang="en-US" dirty="0"/>
          </a:p>
          <a:p>
            <a:r>
              <a:rPr lang="el-GR" dirty="0"/>
              <a:t>Η εντόπιση της συλλογής σε σχέση με τη βαρύτητα είναι που δίνει την τελική διάγνωση</a:t>
            </a:r>
          </a:p>
          <a:p>
            <a:r>
              <a:rPr lang="el-GR" dirty="0"/>
              <a:t>Ανάλογα του βάθους του θώρακα που καταλαμβάνει η συλλογή (σε 3</a:t>
            </a:r>
            <a:r>
              <a:rPr lang="el-GR" baseline="30000" dirty="0"/>
              <a:t>α</a:t>
            </a:r>
            <a:r>
              <a:rPr lang="el-GR" dirty="0"/>
              <a:t> του θωρακικού τοιχώματος) κατατάσσεται σε ήπια, μέτρια και σοβαρή</a:t>
            </a:r>
          </a:p>
          <a:p>
            <a:r>
              <a:rPr lang="el-GR" dirty="0"/>
              <a:t>Ήπιες πλευριτικές συλλογές εντοπίζονται «στις γωνίες»</a:t>
            </a:r>
          </a:p>
        </p:txBody>
      </p:sp>
    </p:spTree>
    <p:extLst>
      <p:ext uri="{BB962C8B-B14F-4D97-AF65-F5344CB8AC3E}">
        <p14:creationId xmlns:p14="http://schemas.microsoft.com/office/powerpoint/2010/main" val="2475494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868B0-F280-9C3C-EF23-0DB6855B9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“Glide” sign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08108-3232-8B28-D399-9B7FEA6D8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/>
              <a:t>Όταν τα πέταλα του </a:t>
            </a:r>
            <a:r>
              <a:rPr lang="el-GR" dirty="0" err="1"/>
              <a:t>υπεζωκότα</a:t>
            </a:r>
            <a:r>
              <a:rPr lang="el-GR" dirty="0"/>
              <a:t> είναι σε επαφή γλιστράει με την αναπνοή το </a:t>
            </a:r>
            <a:r>
              <a:rPr lang="el-GR" dirty="0" err="1"/>
              <a:t>περισπλάχνιο</a:t>
            </a:r>
            <a:r>
              <a:rPr lang="el-GR" dirty="0"/>
              <a:t> πέταλο πάνω στο περίτονο με αποτέλεσμα η γραμμή του </a:t>
            </a:r>
            <a:r>
              <a:rPr lang="el-GR" dirty="0" err="1"/>
              <a:t>υπεζωκότα</a:t>
            </a:r>
            <a:r>
              <a:rPr lang="el-GR" dirty="0"/>
              <a:t> να μοιάζει να λαμπυρίζει</a:t>
            </a:r>
          </a:p>
          <a:p>
            <a:r>
              <a:rPr lang="el-GR" dirty="0"/>
              <a:t>Φυσιολογικά εμφανίζονται κάτω από τη γραμμή του </a:t>
            </a:r>
            <a:r>
              <a:rPr lang="el-GR" dirty="0" err="1"/>
              <a:t>υπεζωκότα</a:t>
            </a:r>
            <a:r>
              <a:rPr lang="el-GR" dirty="0"/>
              <a:t> μικρά </a:t>
            </a:r>
            <a:r>
              <a:rPr lang="en-US" dirty="0"/>
              <a:t>artifacts</a:t>
            </a:r>
            <a:r>
              <a:rPr lang="el-GR" dirty="0"/>
              <a:t> (παράσιτα)</a:t>
            </a:r>
            <a:r>
              <a:rPr lang="en-US" dirty="0"/>
              <a:t> </a:t>
            </a:r>
            <a:r>
              <a:rPr lang="el-GR" dirty="0"/>
              <a:t>σαν ουρά κομήτη</a:t>
            </a:r>
          </a:p>
          <a:p>
            <a:r>
              <a:rPr lang="el-GR" dirty="0"/>
              <a:t>Σε πλευριτική συλλογή, οπότε τα πέταλα του </a:t>
            </a:r>
            <a:r>
              <a:rPr lang="el-GR" dirty="0" err="1"/>
              <a:t>υπεζωκότα</a:t>
            </a:r>
            <a:r>
              <a:rPr lang="el-GR" dirty="0"/>
              <a:t> δεν είναι σε επαφή, η γραμμή φαίνεται ακίνητη </a:t>
            </a:r>
          </a:p>
        </p:txBody>
      </p:sp>
    </p:spTree>
    <p:extLst>
      <p:ext uri="{BB962C8B-B14F-4D97-AF65-F5344CB8AC3E}">
        <p14:creationId xmlns:p14="http://schemas.microsoft.com/office/powerpoint/2010/main" val="1280359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1F5C4-F656-E0B5-A87F-F6500C0E8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“Glide” sign</a:t>
            </a:r>
            <a:endParaRPr lang="el-GR" dirty="0"/>
          </a:p>
        </p:txBody>
      </p:sp>
      <p:pic>
        <p:nvPicPr>
          <p:cNvPr id="5" name="Content Placeholder 4" descr="A picture containing x-ray film, screenshot, medical imaging, radiology&#10;&#10;Description automatically generated">
            <a:extLst>
              <a:ext uri="{FF2B5EF4-FFF2-40B4-BE49-F238E27FC236}">
                <a16:creationId xmlns:a16="http://schemas.microsoft.com/office/drawing/2014/main" id="{6143D40B-3294-58D8-A33D-B02288321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7" y="1696004"/>
            <a:ext cx="5412639" cy="4351338"/>
          </a:xfrm>
        </p:spPr>
      </p:pic>
      <p:pic>
        <p:nvPicPr>
          <p:cNvPr id="7" name="Picture 6" descr="A picture containing text, screenshot, medical imaging&#10;&#10;Description automatically generated">
            <a:extLst>
              <a:ext uri="{FF2B5EF4-FFF2-40B4-BE49-F238E27FC236}">
                <a16:creationId xmlns:a16="http://schemas.microsoft.com/office/drawing/2014/main" id="{E85E8D17-67AD-B14E-2ED2-83D58CC90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839" y="1690687"/>
            <a:ext cx="5805044" cy="435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92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7062-96E1-836C-E716-141C4142C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Αντιμετώπιση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73BC4-ABF8-6CDD-2CFE-745164A76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Θωρακοκέντηση/</a:t>
            </a:r>
            <a:r>
              <a:rPr lang="el-GR" dirty="0" err="1"/>
              <a:t>ήσεις</a:t>
            </a:r>
            <a:endParaRPr lang="el-GR" dirty="0"/>
          </a:p>
          <a:p>
            <a:r>
              <a:rPr lang="el-GR" dirty="0"/>
              <a:t>Τοποθέτηση καθετήρα/ων θώρακα</a:t>
            </a:r>
          </a:p>
          <a:p>
            <a:r>
              <a:rPr lang="el-GR" dirty="0"/>
              <a:t>Συνεχής αναρρόφηση</a:t>
            </a:r>
          </a:p>
          <a:p>
            <a:r>
              <a:rPr lang="el-GR" dirty="0"/>
              <a:t>Πλευρόδεση με αίμα (πνευμοθώρακας)</a:t>
            </a:r>
          </a:p>
          <a:p>
            <a:r>
              <a:rPr lang="el-GR" dirty="0"/>
              <a:t>Χειρουργική αντιμετώπιση</a:t>
            </a:r>
          </a:p>
        </p:txBody>
      </p:sp>
    </p:spTree>
    <p:extLst>
      <p:ext uri="{BB962C8B-B14F-4D97-AF65-F5344CB8AC3E}">
        <p14:creationId xmlns:p14="http://schemas.microsoft.com/office/powerpoint/2010/main" val="3385016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B1EC7-C622-DFE0-12FE-740089080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Καθετήρες θώρακος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8B1A3-AFEF-C987-2039-062FCDB19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/>
              <a:t>Ενδείκνυνται όταν υπάρχει συνεχής διαρροή και απαιτούνται συχνές θωρακοκεντήσεις (&gt;2/</a:t>
            </a:r>
            <a:r>
              <a:rPr lang="en-US" dirty="0"/>
              <a:t>h)</a:t>
            </a:r>
            <a:r>
              <a:rPr lang="el-GR" dirty="0"/>
              <a:t>, όταν υπάρχει μεγάλη διαρροή (υπό τάση) και μετά από θωρακοτομή</a:t>
            </a:r>
          </a:p>
          <a:p>
            <a:r>
              <a:rPr lang="el-GR" dirty="0"/>
              <a:t>Απαιτείται ηρέμηση ή αναισθησία και μεσοπλεύριος αποκλεισμός (θωρακοκέντηση για σταθεροποίηση)</a:t>
            </a:r>
            <a:endParaRPr lang="en-US" dirty="0"/>
          </a:p>
          <a:p>
            <a:r>
              <a:rPr lang="el-GR" dirty="0"/>
              <a:t>Συστήνεται λήψη ακτινογραφίας μετά την τοποθέτηση για έλεγχο της πορείας του καθετήρα</a:t>
            </a:r>
          </a:p>
          <a:p>
            <a:r>
              <a:rPr lang="el-GR" dirty="0"/>
              <a:t>Είναι επώδυνες και ενοχλητικές (αναλγησία </a:t>
            </a:r>
            <a:r>
              <a:rPr lang="el-GR"/>
              <a:t>και κολλάρο Ελισσάβετ</a:t>
            </a:r>
            <a:r>
              <a:rPr lang="el-GR" dirty="0"/>
              <a:t>)</a:t>
            </a:r>
          </a:p>
          <a:p>
            <a:r>
              <a:rPr lang="el-GR" dirty="0"/>
              <a:t>Μπορούν να συνδεθούν με συσκευή συνεχούς αναρρόφησης και να χρησιμοποιηθούν για </a:t>
            </a:r>
            <a:r>
              <a:rPr lang="el-GR" dirty="0" err="1"/>
              <a:t>πλευρόδεση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30529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2DF24-3436-0F64-8F2F-87C6CCAC8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Καθετήρες θώρακος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F268F4E-4F91-5A1F-02B8-696757F55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6779268" cy="4067561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E4A1717-1E6A-7170-5835-E1E13FBC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624" y="1690689"/>
            <a:ext cx="5447375" cy="373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42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6E9C2-5DD5-39B7-91F4-003B94D4A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>
            <a:normAutofit/>
          </a:bodyPr>
          <a:lstStyle/>
          <a:p>
            <a:r>
              <a:rPr lang="el-GR" dirty="0"/>
              <a:t>Συνεχής αναρρόφηση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2378F-1A10-7AAF-6275-5F99D439A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06650"/>
            <a:ext cx="5181508" cy="3722438"/>
          </a:xfrm>
        </p:spPr>
        <p:txBody>
          <a:bodyPr>
            <a:normAutofit/>
          </a:bodyPr>
          <a:lstStyle/>
          <a:p>
            <a:r>
              <a:rPr lang="el-GR" dirty="0"/>
              <a:t>Όταν η συλλογή δεν ελέγχεται με περιοδικές αναρροφήσεις</a:t>
            </a:r>
          </a:p>
          <a:p>
            <a:r>
              <a:rPr lang="el-GR" dirty="0"/>
              <a:t>Επιταχύνει τη «συγκόλληση» των πετάλων του </a:t>
            </a:r>
            <a:r>
              <a:rPr lang="el-GR" dirty="0" err="1"/>
              <a:t>υπεζοκώτα</a:t>
            </a:r>
            <a:endParaRPr lang="el-GR" dirty="0"/>
          </a:p>
          <a:p>
            <a:r>
              <a:rPr lang="el-GR" dirty="0"/>
              <a:t>Ελεγχόμενη πίεση (&lt;20</a:t>
            </a:r>
            <a:r>
              <a:rPr lang="en-US" dirty="0"/>
              <a:t>cmH</a:t>
            </a:r>
            <a:r>
              <a:rPr lang="en-US" baseline="-25000" dirty="0"/>
              <a:t>2</a:t>
            </a:r>
            <a:r>
              <a:rPr lang="en-US" dirty="0"/>
              <a:t>O)</a:t>
            </a:r>
          </a:p>
          <a:p>
            <a:r>
              <a:rPr lang="el-GR" dirty="0"/>
              <a:t>Όταν η πλευριτική κοιλότητα είναι άδεια «ρουφάει» αέρα απ’ έξω</a:t>
            </a:r>
          </a:p>
        </p:txBody>
      </p:sp>
      <p:pic>
        <p:nvPicPr>
          <p:cNvPr id="5" name="Picture 4" descr="Text, calendar&#10;&#10;Description automatically generated">
            <a:extLst>
              <a:ext uri="{FF2B5EF4-FFF2-40B4-BE49-F238E27FC236}">
                <a16:creationId xmlns:a16="http://schemas.microsoft.com/office/drawing/2014/main" id="{5DCF77AF-953B-0E28-B1CD-154969524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8" b="3677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32304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24C57-A490-4FC3-11A6-7B7A5D76C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Πλευρόδεση με αίμα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ACEB1-BE1A-3D9C-5815-866E3A338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Χορηγείται φρέσκο αίμα (χωρίς αντιπηκτικό) ώστε η </a:t>
            </a:r>
            <a:r>
              <a:rPr lang="el-GR" dirty="0" err="1"/>
              <a:t>ινική</a:t>
            </a:r>
            <a:r>
              <a:rPr lang="el-GR" dirty="0"/>
              <a:t> που παράγεται κατά την πήξη να σταματήσει τη διαρροή και να «κολλήσει» τα δύο πέταλα του </a:t>
            </a:r>
            <a:r>
              <a:rPr lang="el-GR" dirty="0" err="1"/>
              <a:t>υπεζοκώτα</a:t>
            </a:r>
            <a:endParaRPr lang="el-GR" dirty="0"/>
          </a:p>
          <a:p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Κένωση </a:t>
            </a:r>
            <a:r>
              <a:rPr lang="el-GR" dirty="0" err="1">
                <a:solidFill>
                  <a:schemeClr val="bg1">
                    <a:lumMod val="50000"/>
                  </a:schemeClr>
                </a:solidFill>
              </a:rPr>
              <a:t>θώρακα→αιμοληψία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 (5 – 10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ml/kg)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→άμεση χορήγηση του αίματος από </a:t>
            </a:r>
            <a:r>
              <a:rPr lang="el-GR" dirty="0" err="1">
                <a:solidFill>
                  <a:schemeClr val="bg1">
                    <a:lumMod val="50000"/>
                  </a:schemeClr>
                </a:solidFill>
              </a:rPr>
              <a:t>θωρακοστομία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 ή με θωρακοκέντηση σε ένα ή και τα δύο ημιθωράκια→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flushing 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με </a:t>
            </a:r>
            <a:r>
              <a:rPr lang="el-GR" dirty="0" err="1">
                <a:solidFill>
                  <a:schemeClr val="bg1">
                    <a:lumMod val="50000"/>
                  </a:schemeClr>
                </a:solidFill>
              </a:rPr>
              <a:t>ορό→αλλαγές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 κατάκλισης (/15΄)→όχι αναρρόφηση για κάποιες ώρες</a:t>
            </a:r>
          </a:p>
          <a:p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&gt;60% αρκεί μία χορήγηση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Συχνότερη επιπλοκή η επιμόλυνση</a:t>
            </a:r>
          </a:p>
          <a:p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Και σε (3) γάτες με αίμα αιμοδότη</a:t>
            </a:r>
          </a:p>
        </p:txBody>
      </p:sp>
    </p:spTree>
    <p:extLst>
      <p:ext uri="{BB962C8B-B14F-4D97-AF65-F5344CB8AC3E}">
        <p14:creationId xmlns:p14="http://schemas.microsoft.com/office/powerpoint/2010/main" val="1133797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401A-0FDF-DBF7-62B9-2045CD1AD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Αντιμετώπιση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AFB4A-D1D2-3149-D2FE-0F5612FCB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Ερευνητική θωρακοτομή (μέση </a:t>
            </a:r>
            <a:r>
              <a:rPr lang="el-GR" dirty="0" err="1"/>
              <a:t>στερνοτομή</a:t>
            </a:r>
            <a:r>
              <a:rPr lang="el-GR" dirty="0"/>
              <a:t>) ειδικά σε επίμονο πνευμοθώρακα και </a:t>
            </a:r>
            <a:r>
              <a:rPr lang="el-GR" dirty="0" err="1"/>
              <a:t>αιμοθώρακα</a:t>
            </a:r>
            <a:endParaRPr lang="el-GR" dirty="0"/>
          </a:p>
          <a:p>
            <a:r>
              <a:rPr lang="el-GR" dirty="0"/>
              <a:t>Μετατραυματικός </a:t>
            </a:r>
            <a:r>
              <a:rPr lang="el-GR" dirty="0" err="1"/>
              <a:t>χυλοθώρακας</a:t>
            </a:r>
            <a:r>
              <a:rPr lang="el-GR" dirty="0"/>
              <a:t> σπάνια απαιτεί χειρουργική αντιμετώπιση, συνήθως αυτοπεριορίζεται σε 10 ημέρες</a:t>
            </a:r>
            <a:endParaRPr lang="en-US" dirty="0"/>
          </a:p>
          <a:p>
            <a:r>
              <a:rPr lang="el-GR" dirty="0"/>
              <a:t>Σε σοβαρό </a:t>
            </a:r>
            <a:r>
              <a:rPr lang="el-GR" dirty="0" err="1"/>
              <a:t>αιμοθώρακα</a:t>
            </a:r>
            <a:r>
              <a:rPr lang="el-GR" dirty="0"/>
              <a:t> υποστήριξη κυκλοφορικού με κρυσταλλοειδή (απώλεια &lt;20% συνολικού όγκου αίματος) ή ολικό αίμα/παράγωγα αίματος</a:t>
            </a:r>
          </a:p>
        </p:txBody>
      </p:sp>
    </p:spTree>
    <p:extLst>
      <p:ext uri="{BB962C8B-B14F-4D97-AF65-F5344CB8AC3E}">
        <p14:creationId xmlns:p14="http://schemas.microsoft.com/office/powerpoint/2010/main" val="1644447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F969-797A-A5C6-09D2-4C6024FE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Νοσηλεία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3DFF1-89A0-C331-2C25-BA350D3F1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Εντατική νοσηλεία</a:t>
            </a:r>
          </a:p>
          <a:p>
            <a:r>
              <a:rPr lang="en-US" dirty="0"/>
              <a:t>Cage rest</a:t>
            </a:r>
          </a:p>
          <a:p>
            <a:r>
              <a:rPr lang="el-GR" dirty="0"/>
              <a:t>Αναλγησία</a:t>
            </a:r>
          </a:p>
          <a:p>
            <a:r>
              <a:rPr lang="el-GR" dirty="0"/>
              <a:t>Κένωση του θώρακα κατ’ ανάγκη</a:t>
            </a:r>
          </a:p>
          <a:p>
            <a:r>
              <a:rPr lang="el-GR" dirty="0"/>
              <a:t>Ο</a:t>
            </a:r>
            <a:r>
              <a:rPr lang="el-GR" baseline="-25000" dirty="0"/>
              <a:t>2</a:t>
            </a:r>
            <a:r>
              <a:rPr lang="el-GR" dirty="0"/>
              <a:t> (αυξάνει το ρυθμό απορρόφησης του αέρα από την πλευριτική κοιλότητα)</a:t>
            </a:r>
          </a:p>
          <a:p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Οίδημα </a:t>
            </a:r>
            <a:r>
              <a:rPr lang="el-GR" dirty="0" err="1">
                <a:solidFill>
                  <a:schemeClr val="bg1">
                    <a:lumMod val="50000"/>
                  </a:schemeClr>
                </a:solidFill>
              </a:rPr>
              <a:t>επανέκπτυξης</a:t>
            </a:r>
            <a:endParaRPr lang="el-G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123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BB5B4-E70B-51F3-7CC6-AF08F014D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Παθολογία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A5E3D-85FE-9EFC-ADEC-F4D999031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Πνευμοθώρακας/</a:t>
            </a:r>
            <a:r>
              <a:rPr lang="el-GR" dirty="0" err="1"/>
              <a:t>πνευμομεσοπνευμόνιο</a:t>
            </a:r>
            <a:r>
              <a:rPr lang="el-GR" dirty="0"/>
              <a:t> (ρήξη πνεύμονα, βρόγχου, τραχείας, οισοφάγου ή ανοικτό τραύμα)</a:t>
            </a:r>
          </a:p>
          <a:p>
            <a:r>
              <a:rPr lang="el-GR" dirty="0" err="1"/>
              <a:t>Αιμοθώρακας</a:t>
            </a:r>
            <a:r>
              <a:rPr lang="el-GR" dirty="0"/>
              <a:t> (Ρήξη πνεύμονα, αγγείων του πνεύμονα, μεσοπλεύριων αγγείων, μεγάλων αγγείων της καρδιάς)</a:t>
            </a:r>
          </a:p>
          <a:p>
            <a:r>
              <a:rPr lang="el-GR" dirty="0" err="1"/>
              <a:t>Χυλοθώρακας</a:t>
            </a:r>
            <a:r>
              <a:rPr lang="el-GR" dirty="0"/>
              <a:t> (θωρακικός πόρος)</a:t>
            </a:r>
          </a:p>
          <a:p>
            <a:r>
              <a:rPr lang="el-GR" dirty="0" err="1"/>
              <a:t>Πυοθώρακας</a:t>
            </a:r>
            <a:r>
              <a:rPr lang="el-GR" dirty="0"/>
              <a:t> (σηπτικό τραύμα), σήψη</a:t>
            </a:r>
          </a:p>
          <a:p>
            <a:r>
              <a:rPr lang="el-GR" dirty="0"/>
              <a:t>Πνευμονικές αιμορραγίες (θλάση πνεύμονα)</a:t>
            </a:r>
          </a:p>
          <a:p>
            <a:r>
              <a:rPr lang="el-GR" dirty="0"/>
              <a:t>Κατάγματα πλευρών/ασταθής θώρακας (</a:t>
            </a:r>
            <a:r>
              <a:rPr lang="en-US" dirty="0"/>
              <a:t>flail chest)/ </a:t>
            </a:r>
            <a:r>
              <a:rPr lang="el-GR" dirty="0" err="1"/>
              <a:t>ψευδοασταθής</a:t>
            </a:r>
            <a:r>
              <a:rPr lang="el-GR" dirty="0"/>
              <a:t> θώρακας (ρήξη μεσοπλεύριων μυών)</a:t>
            </a:r>
          </a:p>
        </p:txBody>
      </p:sp>
    </p:spTree>
    <p:extLst>
      <p:ext uri="{BB962C8B-B14F-4D97-AF65-F5344CB8AC3E}">
        <p14:creationId xmlns:p14="http://schemas.microsoft.com/office/powerpoint/2010/main" val="3461112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0135B-8FE4-EEB0-CD6A-5503003E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Διαφραγματοκήλη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53428-4DE6-5ABB-84AB-03BC28FD6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Διαφραγματοκήλη λέγεται η ρήξη του διαφράγματος και η είσοδος κοιλιακών σπλάχνων στην πλευριτική κοιλότητα</a:t>
            </a:r>
          </a:p>
          <a:p>
            <a:r>
              <a:rPr lang="el-GR" dirty="0"/>
              <a:t>Προκαλείται και από κλειστά (λόγω απότομης συμπίεσης/</a:t>
            </a:r>
            <a:r>
              <a:rPr lang="el-GR" dirty="0" err="1"/>
              <a:t>αποσυμπίεσης</a:t>
            </a:r>
            <a:r>
              <a:rPr lang="el-GR" dirty="0"/>
              <a:t>) και από ανοικτά τραύματα (τρώση του διαφράγματος)</a:t>
            </a:r>
          </a:p>
          <a:p>
            <a:r>
              <a:rPr lang="el-GR" dirty="0"/>
              <a:t>Όλα τα κοιλιακά σπλάχνα μπορεί να εισέλθουν στην πλευριτική κοιλότητα εκτός από την ουροδόχο κύστη, το απευθυσμένο και τη φυσιολογικού μεγέθους μήτρα</a:t>
            </a:r>
          </a:p>
        </p:txBody>
      </p:sp>
    </p:spTree>
    <p:extLst>
      <p:ext uri="{BB962C8B-B14F-4D97-AF65-F5344CB8AC3E}">
        <p14:creationId xmlns:p14="http://schemas.microsoft.com/office/powerpoint/2010/main" val="3522698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58965-6741-E122-3A9E-1C271A553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Διαφραγματοκήλη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6BC99-E0C2-4940-BDBB-E2EF56BC7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/>
              <a:t>Όσον αφορά στην παθολογία, κλινική εικόνα, διάγνωση και αρχική σταθεροποίηση δεν διαφέρει πολύ από μία πλευριτική συλλογή</a:t>
            </a:r>
          </a:p>
          <a:p>
            <a:r>
              <a:rPr lang="el-GR" dirty="0"/>
              <a:t>Ανάλογα το σπλάχνο, και κατά πόσο ή όχι συνεχίζει να λειτουργεί, μπορεί να εμφανιστούν συμπτώματα και από τα κοιλιακά όργανα (πχ. ίκτερος σε στραγγαλισμό/δυσλειτουργία του ήπατος)</a:t>
            </a:r>
          </a:p>
          <a:p>
            <a:r>
              <a:rPr lang="el-GR" dirty="0"/>
              <a:t>Η πιο επείγουσα περίπτωση είναι η είσοδος του στομάχου στο θώρακα καθώς το στομάχι μπορεί απότομα να αυξηθεί σε μέγεθος (συνήθως διάταση από αέρια) και να επιδεινώσει ραγδαία την κλινική εικόνα</a:t>
            </a:r>
          </a:p>
          <a:p>
            <a:r>
              <a:rPr lang="el-GR" dirty="0"/>
              <a:t>Η θεραπεία είναι 100% χειρουργική, χρειάζεται επιστροφή των σπλάχνων στην κοιλιά και αποκατάσταση της ρήξης του διαφράγματος</a:t>
            </a:r>
          </a:p>
        </p:txBody>
      </p:sp>
    </p:spTree>
    <p:extLst>
      <p:ext uri="{BB962C8B-B14F-4D97-AF65-F5344CB8AC3E}">
        <p14:creationId xmlns:p14="http://schemas.microsoft.com/office/powerpoint/2010/main" val="1756912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3A86B-A8C1-B083-C885-4695C632F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Διάγνωση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90CE0-DAC0-F2F1-9FD4-443CE5646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Κλινική εικόνα (ταχύπνοια, επιφανειακή αναπνοή, δύσπνοια </a:t>
            </a:r>
            <a:r>
              <a:rPr lang="el-GR" dirty="0" err="1"/>
              <a:t>κλπ</a:t>
            </a:r>
            <a:r>
              <a:rPr lang="el-GR" dirty="0"/>
              <a:t>)</a:t>
            </a:r>
          </a:p>
          <a:p>
            <a:r>
              <a:rPr lang="el-GR" dirty="0"/>
              <a:t>Ιστορικό τραύματος</a:t>
            </a:r>
          </a:p>
          <a:p>
            <a:r>
              <a:rPr lang="el-GR" dirty="0"/>
              <a:t>Ακρόαση (</a:t>
            </a:r>
            <a:r>
              <a:rPr lang="el-GR" dirty="0" err="1"/>
              <a:t>βυθιότητα</a:t>
            </a:r>
            <a:r>
              <a:rPr lang="el-GR" dirty="0"/>
              <a:t>/σιγή/βορβορυγμοί)</a:t>
            </a:r>
          </a:p>
          <a:p>
            <a:r>
              <a:rPr lang="el-GR" u="sng" dirty="0"/>
              <a:t>Ήπια</a:t>
            </a:r>
            <a:r>
              <a:rPr lang="el-GR" dirty="0"/>
              <a:t> ψηλάφηση κοιλίας (απουσία σπλάχνων)</a:t>
            </a:r>
          </a:p>
          <a:p>
            <a:r>
              <a:rPr lang="el-GR" dirty="0"/>
              <a:t>Υπέρηχος (παρουσία σπλάχνων στο θώρακα, απουσία σπλάχνων από την κοιλιά)</a:t>
            </a:r>
          </a:p>
          <a:p>
            <a:r>
              <a:rPr lang="el-GR" dirty="0"/>
              <a:t>Ακτινογραφία</a:t>
            </a:r>
          </a:p>
          <a:p>
            <a:r>
              <a:rPr lang="el-GR" dirty="0"/>
              <a:t>Θωρακοκέντηση?</a:t>
            </a:r>
          </a:p>
        </p:txBody>
      </p:sp>
    </p:spTree>
    <p:extLst>
      <p:ext uri="{BB962C8B-B14F-4D97-AF65-F5344CB8AC3E}">
        <p14:creationId xmlns:p14="http://schemas.microsoft.com/office/powerpoint/2010/main" val="1794023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FABB5-5743-E871-2DE5-BB22640C6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α/α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BEA5E-1F29-8F10-64F8-EB14CF3AA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Μετά την αρχική σταθεροποίηση (ειδικά εάν δεν γίνει θωρακοκέντηση)</a:t>
            </a:r>
          </a:p>
          <a:p>
            <a:r>
              <a:rPr lang="el-GR" dirty="0"/>
              <a:t>Όσο το δυνατόν πιο ήπιοι χειρισμοί</a:t>
            </a:r>
          </a:p>
          <a:p>
            <a:r>
              <a:rPr lang="el-GR" dirty="0"/>
              <a:t>Όχι απαραίτητα πλάγια λήψη («όπως κάτσει»)</a:t>
            </a:r>
          </a:p>
          <a:p>
            <a:r>
              <a:rPr lang="en-US" dirty="0"/>
              <a:t>Flow-by O</a:t>
            </a:r>
            <a:r>
              <a:rPr lang="en-US" baseline="-25000" dirty="0"/>
              <a:t>2</a:t>
            </a:r>
          </a:p>
          <a:p>
            <a:r>
              <a:rPr lang="el-GR" dirty="0"/>
              <a:t>Σε ετοιμότητα για διασωλήνωση της τραχείας και παροχή θετικού αερισμού</a:t>
            </a:r>
          </a:p>
        </p:txBody>
      </p:sp>
    </p:spTree>
    <p:extLst>
      <p:ext uri="{BB962C8B-B14F-4D97-AF65-F5344CB8AC3E}">
        <p14:creationId xmlns:p14="http://schemas.microsoft.com/office/powerpoint/2010/main" val="37614431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977E7-9D39-3803-3016-87F7EAF04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α/α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FC2D3-B4FC-C156-3261-8D65C87B6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Ακεραιότητα διαφράγματος</a:t>
            </a:r>
          </a:p>
          <a:p>
            <a:r>
              <a:rPr lang="el-GR" dirty="0"/>
              <a:t>Παρουσία σπλάχνων στη θωρακική κοιλότητα</a:t>
            </a:r>
          </a:p>
          <a:p>
            <a:r>
              <a:rPr lang="el-GR" dirty="0" err="1"/>
              <a:t>Ατελεκτασία</a:t>
            </a:r>
            <a:r>
              <a:rPr lang="el-GR" dirty="0"/>
              <a:t> του πνεύμονα</a:t>
            </a:r>
          </a:p>
          <a:p>
            <a:r>
              <a:rPr lang="el-GR" dirty="0"/>
              <a:t>Υγρή πλευριτική συλλογή</a:t>
            </a:r>
          </a:p>
          <a:p>
            <a:r>
              <a:rPr lang="el-GR" dirty="0"/>
              <a:t>Πνευμοθώρακας</a:t>
            </a:r>
          </a:p>
        </p:txBody>
      </p:sp>
    </p:spTree>
    <p:extLst>
      <p:ext uri="{BB962C8B-B14F-4D97-AF65-F5344CB8AC3E}">
        <p14:creationId xmlns:p14="http://schemas.microsoft.com/office/powerpoint/2010/main" val="2941216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6A97E-AE83-CF59-6AAD-F15D5DD51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α/α</a:t>
            </a:r>
          </a:p>
        </p:txBody>
      </p:sp>
      <p:pic>
        <p:nvPicPr>
          <p:cNvPr id="5" name="Content Placeholder 4" descr="X-ray of a dog&#10;&#10;Description automatically generated">
            <a:extLst>
              <a:ext uri="{FF2B5EF4-FFF2-40B4-BE49-F238E27FC236}">
                <a16:creationId xmlns:a16="http://schemas.microsoft.com/office/drawing/2014/main" id="{8F21B53E-757E-0D8B-AB0B-764D0D392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3" y="14497"/>
            <a:ext cx="7535333" cy="6843503"/>
          </a:xfrm>
        </p:spPr>
      </p:pic>
    </p:spTree>
    <p:extLst>
      <p:ext uri="{BB962C8B-B14F-4D97-AF65-F5344CB8AC3E}">
        <p14:creationId xmlns:p14="http://schemas.microsoft.com/office/powerpoint/2010/main" val="579853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8A3B0-F67C-0821-8EEF-C3931A92E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 descr="An x-ray of a dog&#10;&#10;Description automatically generated">
            <a:extLst>
              <a:ext uri="{FF2B5EF4-FFF2-40B4-BE49-F238E27FC236}">
                <a16:creationId xmlns:a16="http://schemas.microsoft.com/office/drawing/2014/main" id="{B1A36A2B-6826-CF00-69CF-E0FE3CD82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17" y="2561431"/>
            <a:ext cx="5801783" cy="4351338"/>
          </a:xfrm>
        </p:spPr>
      </p:pic>
      <p:pic>
        <p:nvPicPr>
          <p:cNvPr id="7" name="Picture 6" descr="X-ray of a dog&#10;&#10;Description automatically generated">
            <a:extLst>
              <a:ext uri="{FF2B5EF4-FFF2-40B4-BE49-F238E27FC236}">
                <a16:creationId xmlns:a16="http://schemas.microsoft.com/office/drawing/2014/main" id="{1C0C9E31-78D3-D8B8-EB3C-A781752B9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17" y="4008884"/>
            <a:ext cx="4942784" cy="2903885"/>
          </a:xfrm>
          <a:prstGeom prst="rect">
            <a:avLst/>
          </a:prstGeom>
        </p:spPr>
      </p:pic>
      <p:pic>
        <p:nvPicPr>
          <p:cNvPr id="9" name="Picture 8" descr="An x-ray of a dog&#10;&#10;Description automatically generated">
            <a:extLst>
              <a:ext uri="{FF2B5EF4-FFF2-40B4-BE49-F238E27FC236}">
                <a16:creationId xmlns:a16="http://schemas.microsoft.com/office/drawing/2014/main" id="{B9108FB9-D56F-BB93-5860-014B5E130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1042" cy="407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41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3ECE6-22EC-30C5-B88B-A0F0EDDB2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Πνευμονικές αιμορραγίες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2F7AE-A1B1-313D-0646-7410CB5B6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/>
              <a:t>Θλάση του πνευμονικού παρεγχύματος λόγω συμπίεσης/</a:t>
            </a:r>
            <a:r>
              <a:rPr lang="el-GR" dirty="0" err="1"/>
              <a:t>αποσυμπίεσης</a:t>
            </a:r>
            <a:r>
              <a:rPr lang="el-GR" dirty="0"/>
              <a:t> που προκαλεί ρήξη κυψελίδων και αγγείων και βλάβη στο ενδοθήλιο</a:t>
            </a:r>
          </a:p>
          <a:p>
            <a:r>
              <a:rPr lang="el-GR" dirty="0"/>
              <a:t>Συχνές μετά από θλαστικό τραύμα (έως 50% μετά από τροχαίο)</a:t>
            </a:r>
          </a:p>
          <a:p>
            <a:r>
              <a:rPr lang="el-GR" dirty="0"/>
              <a:t>Δυσχεραίνουν την ανταλλαγή αερίων</a:t>
            </a:r>
          </a:p>
        </p:txBody>
      </p:sp>
    </p:spTree>
    <p:extLst>
      <p:ext uri="{BB962C8B-B14F-4D97-AF65-F5344CB8AC3E}">
        <p14:creationId xmlns:p14="http://schemas.microsoft.com/office/powerpoint/2010/main" val="2519234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9826-5FE0-F8B1-4FEC-BAE7FEBB0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Απεικονιστικά ευρήματα (α/α)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D5219-53A1-A876-77A5-C1FA63177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Καθυστερημένη εμφάνιση στις ακτινογραφίες</a:t>
            </a:r>
            <a:r>
              <a:rPr lang="el-GR" dirty="0"/>
              <a:t> (τουλάχιστον 4- 6</a:t>
            </a:r>
            <a:r>
              <a:rPr lang="en-US" dirty="0"/>
              <a:t>h, </a:t>
            </a:r>
            <a:r>
              <a:rPr lang="el-GR" dirty="0"/>
              <a:t>έως 48</a:t>
            </a:r>
            <a:r>
              <a:rPr lang="en-US" dirty="0"/>
              <a:t>h)</a:t>
            </a:r>
            <a:endParaRPr lang="el-GR" dirty="0"/>
          </a:p>
          <a:p>
            <a:r>
              <a:rPr lang="el-GR" dirty="0"/>
              <a:t>Ασαφής εικόνα με διάμεσου τύπου αλλοιώσεις, ίσως βρογχικού (αν δεν είναι γεμάτοι οι βρόγχοι με αίμα), </a:t>
            </a:r>
            <a:r>
              <a:rPr lang="el-GR" dirty="0" err="1"/>
              <a:t>δδ</a:t>
            </a:r>
            <a:r>
              <a:rPr lang="el-GR" dirty="0"/>
              <a:t> με πνευμονία και νεοπλασία</a:t>
            </a:r>
          </a:p>
          <a:p>
            <a:r>
              <a:rPr lang="el-GR" dirty="0"/>
              <a:t>Συνήθως κοντά σε «σκληρές» δομές όπως η ΣΣ, οι πλευρές, το ήπαρ και η καρδιά</a:t>
            </a:r>
          </a:p>
          <a:p>
            <a:r>
              <a:rPr lang="el-GR" dirty="0"/>
              <a:t>Σε αμφιβολία, η απεικονιστική τους εικόνα βελτιώνεται μέρα με τη μέρα και συνήθως εξαφανίζονται εντός 1 </a:t>
            </a:r>
            <a:r>
              <a:rPr lang="el-GR" dirty="0" err="1"/>
              <a:t>εβδμάδας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08287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B1DEB-0C94-9DD8-4DD5-AF63DD55C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Πνευμονικές αιμορραγίες</a:t>
            </a:r>
          </a:p>
        </p:txBody>
      </p:sp>
      <p:pic>
        <p:nvPicPr>
          <p:cNvPr id="5" name="Content Placeholder 4" descr="A close-up of a fetus&#10;&#10;Description automatically generated with low confidence">
            <a:extLst>
              <a:ext uri="{FF2B5EF4-FFF2-40B4-BE49-F238E27FC236}">
                <a16:creationId xmlns:a16="http://schemas.microsoft.com/office/drawing/2014/main" id="{C0E74B66-1B1F-E020-8F11-3CE0F89A0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00" y="2227811"/>
            <a:ext cx="5448800" cy="4290744"/>
          </a:xfrm>
        </p:spPr>
      </p:pic>
      <p:pic>
        <p:nvPicPr>
          <p:cNvPr id="7" name="Picture 6" descr="A close-up of a person's chest&#10;&#10;Description automatically generated with low confidence">
            <a:extLst>
              <a:ext uri="{FF2B5EF4-FFF2-40B4-BE49-F238E27FC236}">
                <a16:creationId xmlns:a16="http://schemas.microsoft.com/office/drawing/2014/main" id="{D984E0E7-6457-08F4-B081-696C8F6AD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89" y="2227811"/>
            <a:ext cx="3241369" cy="41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57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26B90-531F-524A-3960-8FF72BCD2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Παθολογία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69C32-59E0-8EEB-43A7-1764D5EB0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/>
              <a:t>Διαφραγματοκήλη</a:t>
            </a:r>
          </a:p>
          <a:p>
            <a:r>
              <a:rPr lang="el-GR" dirty="0" err="1"/>
              <a:t>Μετατραυματική</a:t>
            </a:r>
            <a:r>
              <a:rPr lang="el-GR" dirty="0"/>
              <a:t> μυοκαρδίτιδα</a:t>
            </a:r>
            <a:endParaRPr lang="en-US" dirty="0"/>
          </a:p>
          <a:p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Περικαρδιακή συλλογή (</a:t>
            </a:r>
            <a:r>
              <a:rPr lang="el-GR" dirty="0" err="1">
                <a:solidFill>
                  <a:schemeClr val="bg1">
                    <a:lumMod val="50000"/>
                  </a:schemeClr>
                </a:solidFill>
              </a:rPr>
              <a:t>αιμοπερικάρδιο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l-GR" dirty="0" err="1">
                <a:solidFill>
                  <a:schemeClr val="bg1">
                    <a:lumMod val="50000"/>
                  </a:schemeClr>
                </a:solidFill>
              </a:rPr>
              <a:t>πνευμοπερικάρδιο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) πολύ σπάνια</a:t>
            </a:r>
          </a:p>
          <a:p>
            <a:r>
              <a:rPr lang="el-GR" dirty="0" err="1"/>
              <a:t>Μετατραυματικές</a:t>
            </a:r>
            <a:r>
              <a:rPr lang="el-GR" dirty="0"/>
              <a:t> διαταραχές πήξης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39935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AC4B8-4881-CA36-24B8-3AD9B2492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U/S (</a:t>
            </a:r>
            <a:r>
              <a:rPr lang="en-US" dirty="0" err="1"/>
              <a:t>VetBLUE</a:t>
            </a:r>
            <a:r>
              <a:rPr lang="en-US" dirty="0"/>
              <a:t>)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1E104-A33F-EE59-EF06-3E660DB28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/>
              <a:t>Όσο αυξάνει το υγρό περιεχόμενο του πνεύμονα (</a:t>
            </a:r>
            <a:r>
              <a:rPr lang="el-GR" dirty="0" err="1"/>
              <a:t>πν</a:t>
            </a:r>
            <a:r>
              <a:rPr lang="el-GR" dirty="0"/>
              <a:t>. οίδημα, </a:t>
            </a:r>
            <a:r>
              <a:rPr lang="el-GR" dirty="0" err="1"/>
              <a:t>πν</a:t>
            </a:r>
            <a:r>
              <a:rPr lang="el-GR" dirty="0"/>
              <a:t>. αιμορραγίες) ή/και μειώνεται η περιεκτικότητα σε αέρα (</a:t>
            </a:r>
            <a:r>
              <a:rPr lang="el-GR" dirty="0" err="1"/>
              <a:t>ατελεκτασία</a:t>
            </a:r>
            <a:r>
              <a:rPr lang="el-GR" dirty="0"/>
              <a:t>), ο πνεύμονας χαρακτηρίζεται «υγρός»</a:t>
            </a:r>
          </a:p>
          <a:p>
            <a:r>
              <a:rPr lang="el-GR" dirty="0"/>
              <a:t>Η διαφοροποίηση βασίζεται στην κατανομή των «υγρών» περιοχών στο </a:t>
            </a:r>
            <a:r>
              <a:rPr lang="el-GR" dirty="0" err="1"/>
              <a:t>ημιθωράκιο</a:t>
            </a:r>
            <a:r>
              <a:rPr lang="el-GR" dirty="0"/>
              <a:t> (</a:t>
            </a:r>
            <a:r>
              <a:rPr lang="el-GR" dirty="0" err="1"/>
              <a:t>πν</a:t>
            </a:r>
            <a:r>
              <a:rPr lang="el-GR" dirty="0"/>
              <a:t>. οίδημα ↔ </a:t>
            </a:r>
            <a:r>
              <a:rPr lang="el-GR" dirty="0" err="1"/>
              <a:t>εισρόφηση</a:t>
            </a:r>
            <a:r>
              <a:rPr lang="el-GR" dirty="0"/>
              <a:t> ↔ </a:t>
            </a:r>
            <a:r>
              <a:rPr lang="el-GR" dirty="0" err="1"/>
              <a:t>πν</a:t>
            </a:r>
            <a:r>
              <a:rPr lang="el-GR" dirty="0"/>
              <a:t>. αιμορραγία)</a:t>
            </a:r>
          </a:p>
          <a:p>
            <a:r>
              <a:rPr lang="el-GR" dirty="0"/>
              <a:t>Σε θλάση πνεύμονα, η προσβεβλημένη περιοχή απεικονίζεται «υγρή»</a:t>
            </a:r>
          </a:p>
        </p:txBody>
      </p:sp>
    </p:spTree>
    <p:extLst>
      <p:ext uri="{BB962C8B-B14F-4D97-AF65-F5344CB8AC3E}">
        <p14:creationId xmlns:p14="http://schemas.microsoft.com/office/powerpoint/2010/main" val="698231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E20D3-FC2D-243A-39AA-FE373EFD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 lines”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6802A-B6C7-4B49-E427-936B9A04D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&gt;3 B lines </a:t>
            </a:r>
            <a:r>
              <a:rPr lang="el-GR" dirty="0"/>
              <a:t>ανά </a:t>
            </a:r>
            <a:r>
              <a:rPr lang="el-GR" dirty="0" err="1"/>
              <a:t>μεσοπλέυριο</a:t>
            </a:r>
            <a:r>
              <a:rPr lang="el-GR" dirty="0"/>
              <a:t> υποδηλώνουν μεγάλη συγκέντρωση υγρού στον πνεύμονα</a:t>
            </a:r>
          </a:p>
        </p:txBody>
      </p:sp>
      <p:pic>
        <p:nvPicPr>
          <p:cNvPr id="7" name="Picture 6" descr="A picture containing screenshot, medical imaging, obstetric ultrasonography, radiology&#10;&#10;Description automatically generated">
            <a:extLst>
              <a:ext uri="{FF2B5EF4-FFF2-40B4-BE49-F238E27FC236}">
                <a16:creationId xmlns:a16="http://schemas.microsoft.com/office/drawing/2014/main" id="{1083AC4A-550B-F2BB-BA8E-2C51C6B6C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65" y="2389446"/>
            <a:ext cx="2976562" cy="4468554"/>
          </a:xfrm>
          <a:prstGeom prst="rect">
            <a:avLst/>
          </a:prstGeom>
        </p:spPr>
      </p:pic>
      <p:pic>
        <p:nvPicPr>
          <p:cNvPr id="9" name="Picture 8" descr="A picture containing screenshot, medical imaging, radiology, black and white&#10;&#10;Description automatically generated">
            <a:extLst>
              <a:ext uri="{FF2B5EF4-FFF2-40B4-BE49-F238E27FC236}">
                <a16:creationId xmlns:a16="http://schemas.microsoft.com/office/drawing/2014/main" id="{CFCF46F5-A620-698A-1995-705B2B1B6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3" y="3077179"/>
            <a:ext cx="85725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37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5A710-D3F6-88CC-9BDC-F0611B9B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Αντιμετώπιση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F66F3-71FE-6FB4-E244-48D408BB6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Συντηρητική</a:t>
            </a:r>
          </a:p>
          <a:p>
            <a:r>
              <a:rPr lang="en-US" dirty="0"/>
              <a:t>O</a:t>
            </a:r>
            <a:r>
              <a:rPr lang="en-US" baseline="-25000" dirty="0"/>
              <a:t>2</a:t>
            </a:r>
          </a:p>
          <a:p>
            <a:r>
              <a:rPr lang="en-US" dirty="0"/>
              <a:t>Cage rest</a:t>
            </a:r>
          </a:p>
          <a:p>
            <a:r>
              <a:rPr lang="el-GR" dirty="0"/>
              <a:t>Αναλγησία</a:t>
            </a:r>
          </a:p>
          <a:p>
            <a:r>
              <a:rPr lang="el-GR" dirty="0"/>
              <a:t>Κρυσταλλοειδή (θεωρητικά μπορούν να επιδεινώσουν το οίδημα λόγω βλάβης στο ενδοθήλιο των αγγείων, κλινικά δεν υπάρχει καμία τέτοια αντένδειξη</a:t>
            </a:r>
            <a:r>
              <a:rPr lang="en-US" dirty="0"/>
              <a:t>, </a:t>
            </a:r>
            <a:r>
              <a:rPr lang="el-GR" dirty="0"/>
              <a:t>προσοχή όμως εάν υπάρχει ενεργός αιμορραγία)</a:t>
            </a:r>
          </a:p>
          <a:p>
            <a:r>
              <a:rPr lang="el-GR" dirty="0" err="1"/>
              <a:t>Αντιβιοθεραπεία</a:t>
            </a:r>
            <a:r>
              <a:rPr lang="el-GR" dirty="0"/>
              <a:t> εάν υπάρχει και άλλη ένδειξη (προδιαθέτουν σε πνευμονία στον άνθρωπο, στο σκύλο μάλλον όχι)</a:t>
            </a:r>
          </a:p>
          <a:p>
            <a:r>
              <a:rPr lang="el-GR" dirty="0"/>
              <a:t>Μηχανικός αερισμός σε σοβαρή υποξαιμία</a:t>
            </a:r>
          </a:p>
        </p:txBody>
      </p:sp>
    </p:spTree>
    <p:extLst>
      <p:ext uri="{BB962C8B-B14F-4D97-AF65-F5344CB8AC3E}">
        <p14:creationId xmlns:p14="http://schemas.microsoft.com/office/powerpoint/2010/main" val="4233568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422D7-AAC7-CCED-1FF8-279DA6E49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Πρόγνωση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54342-A4ED-245C-03BB-C89FBD5C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/>
              <a:t>Πολύ καλή</a:t>
            </a:r>
          </a:p>
          <a:p>
            <a:r>
              <a:rPr lang="el-GR" dirty="0"/>
              <a:t>Μέσος όρος νοσηλείας ≈ 48</a:t>
            </a:r>
            <a:r>
              <a:rPr lang="en-US" dirty="0"/>
              <a:t>h</a:t>
            </a:r>
          </a:p>
          <a:p>
            <a:r>
              <a:rPr lang="el-GR" dirty="0"/>
              <a:t>Θνησιμότητα ≈ 7%</a:t>
            </a:r>
          </a:p>
        </p:txBody>
      </p:sp>
    </p:spTree>
    <p:extLst>
      <p:ext uri="{BB962C8B-B14F-4D97-AF65-F5344CB8AC3E}">
        <p14:creationId xmlns:p14="http://schemas.microsoft.com/office/powerpoint/2010/main" val="15554121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B647C-F8AB-3DCA-B23C-FFADA6A7E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Κατάγματα πλευρών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64CC3-E682-641E-786B-91337AABB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Συχνά και στα ανοικτά και στα κλειστά τραύματα του θώρακα</a:t>
            </a:r>
          </a:p>
          <a:p>
            <a:r>
              <a:rPr lang="el-GR" dirty="0"/>
              <a:t>Ίδια πλευρά με το τραύμα, συχνότερα στις οπίσθιες πλευρές και στη μεσότητα της πλευράς</a:t>
            </a:r>
          </a:p>
          <a:p>
            <a:r>
              <a:rPr lang="el-GR" dirty="0"/>
              <a:t>Πολλαπλά κατάγματα συνεχόμενων πλευρών προκαλούν ασταθή θώρακα (</a:t>
            </a:r>
            <a:r>
              <a:rPr lang="en-US" dirty="0"/>
              <a:t>flail chest), </a:t>
            </a:r>
            <a:r>
              <a:rPr lang="el-GR" dirty="0"/>
              <a:t>ένα τμήμα του θωρακικού τοιχώματος που κινείται αντίστροφα από το υπόλοιπο κατά την αναπνοή (</a:t>
            </a:r>
            <a:r>
              <a:rPr lang="el-GR" dirty="0" err="1"/>
              <a:t>δδ</a:t>
            </a:r>
            <a:r>
              <a:rPr lang="el-GR" dirty="0"/>
              <a:t> </a:t>
            </a:r>
            <a:r>
              <a:rPr lang="el-GR" dirty="0" err="1"/>
              <a:t>ψευδο</a:t>
            </a:r>
            <a:r>
              <a:rPr lang="el-GR" dirty="0"/>
              <a:t>-ασταθής θώρακας που οφείλεται σε ρήξη μεσοπλεύριων μαλακών ιστών)</a:t>
            </a:r>
          </a:p>
          <a:p>
            <a:r>
              <a:rPr lang="el-GR" dirty="0"/>
              <a:t>Πολύ συχνά συνοδεύονται από πνευμονικές αιμορραγίες, οι οποίες ευθύνονται περισσότερο για την αναπνευστική δυσχέρεια παρά τα κατάγματα των πλευρών</a:t>
            </a:r>
          </a:p>
          <a:p>
            <a:r>
              <a:rPr lang="el-GR" dirty="0"/>
              <a:t>Επώδυνα</a:t>
            </a:r>
          </a:p>
        </p:txBody>
      </p:sp>
    </p:spTree>
    <p:extLst>
      <p:ext uri="{BB962C8B-B14F-4D97-AF65-F5344CB8AC3E}">
        <p14:creationId xmlns:p14="http://schemas.microsoft.com/office/powerpoint/2010/main" val="15486595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5D092-AD13-8764-928A-C80C06BB1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Απεικονιστικά ευρήματα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E2298-7599-CE6D-9A82-909541028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Εύκολη διάγνωση με 2 κάθετες λήψεις</a:t>
            </a:r>
          </a:p>
          <a:p>
            <a:r>
              <a:rPr lang="el-GR" dirty="0"/>
              <a:t>Συνήθως από την πλευρά του τραυματισμού</a:t>
            </a:r>
          </a:p>
        </p:txBody>
      </p:sp>
      <p:pic>
        <p:nvPicPr>
          <p:cNvPr id="5" name="Picture 4" descr="A picture containing x-ray film, blur&#10;&#10;Description automatically generated">
            <a:extLst>
              <a:ext uri="{FF2B5EF4-FFF2-40B4-BE49-F238E27FC236}">
                <a16:creationId xmlns:a16="http://schemas.microsoft.com/office/drawing/2014/main" id="{97AA7964-7A10-2B0F-6779-13C2751C0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672" y="0"/>
            <a:ext cx="4529328" cy="6858000"/>
          </a:xfrm>
          <a:prstGeom prst="rect">
            <a:avLst/>
          </a:prstGeom>
        </p:spPr>
      </p:pic>
      <p:pic>
        <p:nvPicPr>
          <p:cNvPr id="7" name="Picture 6" descr="A picture containing x-ray film, person, head covering&#10;&#10;Description automatically generated">
            <a:extLst>
              <a:ext uri="{FF2B5EF4-FFF2-40B4-BE49-F238E27FC236}">
                <a16:creationId xmlns:a16="http://schemas.microsoft.com/office/drawing/2014/main" id="{5A5B40B0-9901-4175-0E49-587DAAF98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80" y="2759470"/>
            <a:ext cx="3013625" cy="409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80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59E8-DF84-56A3-4F58-B53F86CB5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Αντιμετώπιση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F2DC4-1686-4623-2B94-2291E540F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Συχνότερα συντηρητική </a:t>
            </a:r>
          </a:p>
          <a:p>
            <a:r>
              <a:rPr lang="el-GR" dirty="0"/>
              <a:t>Αναλγησία</a:t>
            </a:r>
          </a:p>
          <a:p>
            <a:r>
              <a:rPr lang="el-GR" dirty="0"/>
              <a:t>Ακινητοποίηση θωρακικού τοιχώματος (χωρίς να δυσχεραίνει την αναπνοή) ώστε τυχόν αιχμηρά </a:t>
            </a:r>
            <a:r>
              <a:rPr lang="el-GR" dirty="0" err="1"/>
              <a:t>καταγματικά</a:t>
            </a:r>
            <a:r>
              <a:rPr lang="el-GR" dirty="0"/>
              <a:t> άκρα να μην τραυματίσουν μαλακούς ιστούς</a:t>
            </a:r>
          </a:p>
          <a:p>
            <a:r>
              <a:rPr lang="el-GR" dirty="0"/>
              <a:t>Σε </a:t>
            </a:r>
            <a:r>
              <a:rPr lang="en-US" dirty="0"/>
              <a:t>flail chest </a:t>
            </a:r>
            <a:r>
              <a:rPr lang="el-GR" dirty="0"/>
              <a:t>πλάγια κατάκλιση στην πλευρά του τραύματος</a:t>
            </a:r>
          </a:p>
          <a:p>
            <a:r>
              <a:rPr lang="el-GR" dirty="0"/>
              <a:t>Χειρουργική αντιμετώπιση μόνο σε εκτεταμένα τραύματα του θωρακικού τοιχώματος ή αν υπάρχει μεγάλη </a:t>
            </a:r>
            <a:r>
              <a:rPr lang="el-GR" dirty="0" err="1"/>
              <a:t>παρεκτόπιση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022908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B47E-58AA-3D6A-87F1-D6AEE891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Πρόγνωση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D0233-5EF1-283E-B5FD-78C2DF249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Πολύ καλή</a:t>
            </a:r>
          </a:p>
          <a:p>
            <a:r>
              <a:rPr lang="el-GR" dirty="0"/>
              <a:t>Ανεξάρτητη από συντηρητική ή χειρουργική αντιμετώπιση</a:t>
            </a:r>
          </a:p>
          <a:p>
            <a:r>
              <a:rPr lang="el-GR" dirty="0"/>
              <a:t>Χειροτερεύει ανάλογα με τα </a:t>
            </a:r>
            <a:r>
              <a:rPr lang="el-GR" dirty="0" err="1"/>
              <a:t>συνοδά</a:t>
            </a:r>
            <a:r>
              <a:rPr lang="el-GR" dirty="0"/>
              <a:t> προβλήματα </a:t>
            </a:r>
            <a:r>
              <a:rPr lang="el-GR" dirty="0" err="1"/>
              <a:t>γι</a:t>
            </a:r>
            <a:r>
              <a:rPr lang="el-GR" dirty="0"/>
              <a:t> αυτό και συνδέεται με το ΑΤΤ </a:t>
            </a:r>
          </a:p>
          <a:p>
            <a:r>
              <a:rPr lang="el-GR" dirty="0"/>
              <a:t>Δυσμενής πρόγνωση με ΑΤΤ &gt; 5</a:t>
            </a:r>
          </a:p>
        </p:txBody>
      </p:sp>
    </p:spTree>
    <p:extLst>
      <p:ext uri="{BB962C8B-B14F-4D97-AF65-F5344CB8AC3E}">
        <p14:creationId xmlns:p14="http://schemas.microsoft.com/office/powerpoint/2010/main" val="34408585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F986D-D2DA-2D5E-2344-FA0268EF5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Μετατραυματική</a:t>
            </a:r>
            <a:r>
              <a:rPr lang="el-GR" dirty="0"/>
              <a:t> μυοκαρδίτιδα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88BA5-ED92-78C4-ABBE-102CD5CC1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Θλάση του μυοκαρδίου μετά από τραυματισμό συχνά προκαλεί </a:t>
            </a:r>
            <a:r>
              <a:rPr lang="el-GR" b="1" dirty="0"/>
              <a:t>κοιλιακές αρρυθμίες</a:t>
            </a:r>
            <a:r>
              <a:rPr lang="el-GR" dirty="0"/>
              <a:t> (εκτακτοσυστολές, κοιλιακή ταχυκαρδία, κοιλιακός ινιδισμός) και έχουν αναφερθεί και κολπικός ινιδισμός και </a:t>
            </a:r>
            <a:r>
              <a:rPr lang="el-GR" dirty="0" err="1"/>
              <a:t>φλεβοκομβική</a:t>
            </a:r>
            <a:r>
              <a:rPr lang="el-GR" dirty="0"/>
              <a:t> ταχυκαρδία</a:t>
            </a:r>
          </a:p>
          <a:p>
            <a:r>
              <a:rPr lang="el-GR" dirty="0"/>
              <a:t>Δεν εντοπίζονται ειδικά κλινικά συμπτώματα (αδυναμία, εύκολη κόπωση) αλλά μπορεί να καλύπτονται από τη γενικότερη κατάσταση του ζώου</a:t>
            </a:r>
          </a:p>
          <a:p>
            <a:r>
              <a:rPr lang="el-GR" dirty="0"/>
              <a:t>Δεν συσχετίζονται με το ΑΤΤ και δεν αναφέρεται θνησιμότητα λόγω των αρρυθμιών αλλά περιπλέκονται εάν συνυπάρχει </a:t>
            </a:r>
            <a:r>
              <a:rPr lang="el-GR" dirty="0" err="1"/>
              <a:t>υποογκαιμία</a:t>
            </a:r>
            <a:r>
              <a:rPr lang="el-GR" dirty="0"/>
              <a:t>, γαλακτική οξέωση και διαταραχές του </a:t>
            </a:r>
            <a:r>
              <a:rPr lang="en-US" dirty="0"/>
              <a:t>K</a:t>
            </a:r>
            <a:r>
              <a:rPr lang="en-US" baseline="30000" dirty="0"/>
              <a:t>+</a:t>
            </a:r>
            <a:endParaRPr lang="el-GR" baseline="30000" dirty="0"/>
          </a:p>
          <a:p>
            <a:r>
              <a:rPr lang="el-GR" dirty="0"/>
              <a:t>Έχουν αναφερθεί ρήξη της καρδιάς και στο σκύλο και τη γάτα και ρήξη </a:t>
            </a:r>
            <a:r>
              <a:rPr lang="el-GR" dirty="0" err="1"/>
              <a:t>μεσοκοιλιακού</a:t>
            </a:r>
            <a:r>
              <a:rPr lang="el-GR" dirty="0"/>
              <a:t> διαφράγματος μετά από σοβαρό τραυματισμό</a:t>
            </a:r>
          </a:p>
        </p:txBody>
      </p:sp>
    </p:spTree>
    <p:extLst>
      <p:ext uri="{BB962C8B-B14F-4D97-AF65-F5344CB8AC3E}">
        <p14:creationId xmlns:p14="http://schemas.microsoft.com/office/powerpoint/2010/main" val="2302634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A795B-6EB0-9D2A-47F3-FAEEFF571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Μετατραυματική</a:t>
            </a:r>
            <a:r>
              <a:rPr lang="el-GR" dirty="0"/>
              <a:t> μυοκαρδίτιδα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5311B-FB10-D764-CE9E-98598CF9C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Σε μελέτη σε 30 σκύλους με τροχαίο ατύχημα το αρχικό ΗΚΓ εντόπισε αρρυθμίες σε 4 ενώ με τη χρήση </a:t>
            </a:r>
            <a:r>
              <a:rPr lang="en-US" dirty="0"/>
              <a:t>Holter </a:t>
            </a:r>
            <a:r>
              <a:rPr lang="el-GR" dirty="0"/>
              <a:t>εντοπίστηκαν σε 29/30</a:t>
            </a:r>
          </a:p>
          <a:p>
            <a:r>
              <a:rPr lang="el-GR" dirty="0"/>
              <a:t>Εμφανίζονται έως και 48</a:t>
            </a:r>
            <a:r>
              <a:rPr lang="en-US" dirty="0"/>
              <a:t>h </a:t>
            </a:r>
            <a:r>
              <a:rPr lang="el-GR" dirty="0"/>
              <a:t>μετά τον τραυματισμό και διαρκούν </a:t>
            </a:r>
            <a:r>
              <a:rPr lang="en-US" dirty="0"/>
              <a:t>max</a:t>
            </a:r>
            <a:r>
              <a:rPr lang="el-GR" dirty="0"/>
              <a:t> 96</a:t>
            </a:r>
            <a:r>
              <a:rPr lang="en-US" dirty="0"/>
              <a:t>h</a:t>
            </a:r>
            <a:r>
              <a:rPr lang="el-GR" dirty="0"/>
              <a:t> (από την εμφάνισή τους)</a:t>
            </a:r>
          </a:p>
          <a:p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Σε βιοχημικό έλεγχο μπορεί να βρεθούν υψηλά επίπεδα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CK, LDH, AST(↓ 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ειδικότητα)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και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CnTI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l-GR" dirty="0"/>
              <a:t>Ανταποκρίνονται στη χορήγηση </a:t>
            </a:r>
            <a:r>
              <a:rPr lang="el-GR" dirty="0" err="1"/>
              <a:t>λιδοκαΐνης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19016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E1E1D-5DC8-20EC-D4E6-287D4C506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Αρχική διερεύνηση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E085F-7FD5-EE48-1FE9-F79A7348B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Κλινική εξέταση (επισκόπηση, ψηλάφηση, ακρόαση)</a:t>
            </a:r>
            <a:endParaRPr lang="en-US" dirty="0"/>
          </a:p>
          <a:p>
            <a:r>
              <a:rPr lang="en-US" dirty="0"/>
              <a:t>SpO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l-GR" dirty="0"/>
              <a:t>ή ανάλυση αερίων αίματος για έλεγχο οξυγόνωσης</a:t>
            </a:r>
          </a:p>
          <a:p>
            <a:r>
              <a:rPr lang="el-GR" dirty="0"/>
              <a:t>Καρδιακή συχνότητα, πιέσεις, βλεννογόνοι, ΧΕΤ, σφυγμός για έλεγχο κυκλοφορικού</a:t>
            </a:r>
          </a:p>
          <a:p>
            <a:endParaRPr lang="el-GR" b="1" dirty="0"/>
          </a:p>
          <a:p>
            <a:r>
              <a:rPr lang="el-GR" dirty="0"/>
              <a:t>ΓΕΑ, </a:t>
            </a:r>
            <a:r>
              <a:rPr lang="en-US" dirty="0" err="1"/>
              <a:t>tp</a:t>
            </a:r>
            <a:r>
              <a:rPr lang="en-US" dirty="0"/>
              <a:t> </a:t>
            </a:r>
            <a:r>
              <a:rPr lang="el-GR" dirty="0"/>
              <a:t>για αιμορραγία,</a:t>
            </a:r>
            <a:r>
              <a:rPr lang="en-US" dirty="0"/>
              <a:t> PT, PTT </a:t>
            </a:r>
            <a:r>
              <a:rPr lang="el-GR" dirty="0"/>
              <a:t>σε υποψία διαταραχής πήξης</a:t>
            </a:r>
          </a:p>
          <a:p>
            <a:r>
              <a:rPr lang="el-GR" dirty="0"/>
              <a:t>ΗΚΓ για αρρυθμίες/περικαρδιακή συλλογή</a:t>
            </a:r>
          </a:p>
          <a:p>
            <a:r>
              <a:rPr lang="el-GR" dirty="0"/>
              <a:t>Υπέρηχο κοιλιάς/θώρακα/καρδιάς για συλλογές</a:t>
            </a:r>
          </a:p>
          <a:p>
            <a:r>
              <a:rPr lang="el-GR" dirty="0"/>
              <a:t>Ακτινογραφίες ή  </a:t>
            </a:r>
            <a:r>
              <a:rPr lang="en-US" dirty="0"/>
              <a:t>CT</a:t>
            </a:r>
            <a:r>
              <a:rPr lang="el-GR" dirty="0"/>
              <a:t> μόλις το επιτρέψει η κατάσταση του ζώου (συλλογή, κατάγματα πλευρών, </a:t>
            </a:r>
            <a:r>
              <a:rPr lang="el-GR" dirty="0" err="1"/>
              <a:t>πν</a:t>
            </a:r>
            <a:r>
              <a:rPr lang="el-GR" dirty="0"/>
              <a:t>. αιμορραγίες, διαφραγματοκήλη)</a:t>
            </a:r>
            <a:r>
              <a:rPr lang="en-US" dirty="0"/>
              <a:t>. </a:t>
            </a:r>
            <a:r>
              <a:rPr lang="el-GR" dirty="0"/>
              <a:t>75% έχουν απεικονιστικά ευρήματα</a:t>
            </a:r>
          </a:p>
          <a:p>
            <a:r>
              <a:rPr lang="el-GR" dirty="0"/>
              <a:t>ΑΤΤ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0E0597C3-0C8B-DAF4-CA00-C83B6AA3D0E3}"/>
              </a:ext>
            </a:extLst>
          </p:cNvPr>
          <p:cNvSpPr/>
          <p:nvPr/>
        </p:nvSpPr>
        <p:spPr>
          <a:xfrm>
            <a:off x="10583332" y="1840088"/>
            <a:ext cx="327378" cy="132556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2ED84C-D2ED-8BD4-4CC8-1BF875CCB42B}"/>
              </a:ext>
            </a:extLst>
          </p:cNvPr>
          <p:cNvSpPr txBox="1"/>
          <p:nvPr/>
        </p:nvSpPr>
        <p:spPr>
          <a:xfrm>
            <a:off x="10910710" y="2318203"/>
            <a:ext cx="1636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</a:t>
            </a:r>
            <a:r>
              <a:rPr lang="el-GR" baseline="30000" dirty="0"/>
              <a:t>ο</a:t>
            </a:r>
            <a:r>
              <a:rPr lang="el-GR" dirty="0"/>
              <a:t>βάθμια</a:t>
            </a:r>
          </a:p>
        </p:txBody>
      </p:sp>
    </p:spTree>
    <p:extLst>
      <p:ext uri="{BB962C8B-B14F-4D97-AF65-F5344CB8AC3E}">
        <p14:creationId xmlns:p14="http://schemas.microsoft.com/office/powerpoint/2010/main" val="1184258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5C5A9-B188-0875-D890-9B5AD1816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Διαταραχές πήξης του αίματος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3BD86-B81D-82BC-C4F3-04C4558DB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Το βαρύ τραύμα μπορεί να προκαλέσει διαταραχή πήξης του αίματος (≈15% στον άνθρωπο) με τουλάχιστον 2 μηχανισμούς</a:t>
            </a:r>
          </a:p>
          <a:p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Η διαταραχή που σχετίζεται με το τραύμα και το σοκ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ACOTS) 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προϋποθέτει βαρύ τραύμα, εκτεταμένη καταστροφή ιστών και ↑ </a:t>
            </a:r>
            <a:r>
              <a:rPr lang="el-GR" dirty="0" err="1">
                <a:solidFill>
                  <a:schemeClr val="bg1">
                    <a:lumMod val="50000"/>
                  </a:schemeClr>
                </a:solidFill>
              </a:rPr>
              <a:t>κατεχολαμινών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 και χαρακτηρίζεται από ↑πηκτικότητα και </a:t>
            </a:r>
            <a:r>
              <a:rPr lang="el-GR" dirty="0" err="1">
                <a:solidFill>
                  <a:schemeClr val="bg1">
                    <a:lumMod val="50000"/>
                  </a:schemeClr>
                </a:solidFill>
              </a:rPr>
              <a:t>ινωδόλυση</a:t>
            </a:r>
            <a:endParaRPr lang="el-GR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Η διαταραχή που σχετίζεται με την ανάνηψη με υγρά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RAC) 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προϋποθέτει επιθετική χορήγηση υγρών (αραίωση κ </a:t>
            </a:r>
            <a:r>
              <a:rPr lang="el-GR" dirty="0" err="1">
                <a:solidFill>
                  <a:schemeClr val="bg1">
                    <a:lumMod val="50000"/>
                  </a:schemeClr>
                </a:solidFill>
              </a:rPr>
              <a:t>υπασβεστιαιμία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) ± οξέωση ± υποθερμία και χαρακτηρίζεται από ↓</a:t>
            </a:r>
            <a:r>
              <a:rPr lang="el-GR" dirty="0" err="1">
                <a:solidFill>
                  <a:schemeClr val="bg1">
                    <a:lumMod val="50000"/>
                  </a:schemeClr>
                </a:solidFill>
              </a:rPr>
              <a:t>ινωδογόνο</a:t>
            </a:r>
            <a:endParaRPr lang="el-G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428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A5055-214C-F5DF-E51C-DF56667D6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Διαταραχές πήξης του αίματος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847EC-424A-5600-2D8F-48BEA0A89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Στο σκύλο και τη γάτα τα πράγματα είναι ακόμη θολά και δεν υπάρχουν αρκετές έρευνες αλλά έχουν βρεθεί διαταραχές πήξης μετά από τραυματισμό σε ποσοστά 2% – 47.2%</a:t>
            </a:r>
          </a:p>
          <a:p>
            <a:r>
              <a:rPr lang="el-GR" dirty="0"/>
              <a:t>Στο σκύλο η πιθανότητα εμφάνισης διαταραχής πήξης έχει συσχετιστεί με ΑΤΤ &gt;5</a:t>
            </a:r>
          </a:p>
          <a:p>
            <a:r>
              <a:rPr lang="el-GR" dirty="0"/>
              <a:t>Διάγνωση με έλεγχο πηκτικότητας (</a:t>
            </a:r>
            <a:r>
              <a:rPr lang="en-US" dirty="0"/>
              <a:t>PT, PTT)</a:t>
            </a:r>
          </a:p>
          <a:p>
            <a:r>
              <a:rPr lang="el-GR" dirty="0"/>
              <a:t>Αντιμετώπιση με ολικό αίμα ή </a:t>
            </a:r>
            <a:r>
              <a:rPr lang="el-GR" dirty="0" err="1"/>
              <a:t>φρεσκοκατεψυγμένο</a:t>
            </a:r>
            <a:r>
              <a:rPr lang="el-GR" dirty="0"/>
              <a:t> πλάσμα (παράγοντες πήξης) ± </a:t>
            </a:r>
            <a:r>
              <a:rPr lang="el-GR" dirty="0" err="1"/>
              <a:t>αντιινωδολυτικά</a:t>
            </a:r>
            <a:r>
              <a:rPr lang="el-GR" dirty="0"/>
              <a:t> (</a:t>
            </a:r>
            <a:r>
              <a:rPr lang="en-US" dirty="0"/>
              <a:t>ACOTS)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11602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F8496-8E36-1F62-7C41-E258F6FF4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Κλινική εικόνα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6B6BA-A610-1B35-EC02-6E703B0F8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l-GR" dirty="0"/>
          </a:p>
          <a:p>
            <a:r>
              <a:rPr lang="el-GR" dirty="0"/>
              <a:t>Ταχύπνοια, επιφανειακή αναπνοή</a:t>
            </a:r>
          </a:p>
          <a:p>
            <a:r>
              <a:rPr lang="el-GR" dirty="0"/>
              <a:t>Δύσπνοια/κυάνωση/</a:t>
            </a:r>
            <a:r>
              <a:rPr lang="el-GR" dirty="0" err="1"/>
              <a:t>ορθοπνοϊκή</a:t>
            </a:r>
            <a:r>
              <a:rPr lang="el-GR" dirty="0"/>
              <a:t> στάση</a:t>
            </a:r>
          </a:p>
          <a:p>
            <a:r>
              <a:rPr lang="el-GR" dirty="0" err="1"/>
              <a:t>Βυθιότητα</a:t>
            </a:r>
            <a:r>
              <a:rPr lang="el-GR" dirty="0"/>
              <a:t> ή σιγή αναπνευστικών ήχων και καρδιακών τόνων</a:t>
            </a:r>
            <a:r>
              <a:rPr lang="en-US" dirty="0"/>
              <a:t>, </a:t>
            </a:r>
            <a:r>
              <a:rPr lang="el-GR" dirty="0"/>
              <a:t>παρασιτικοί ήχοι</a:t>
            </a:r>
            <a:endParaRPr lang="en-US" dirty="0"/>
          </a:p>
          <a:p>
            <a:r>
              <a:rPr lang="el-GR" dirty="0"/>
              <a:t>Κοιλιακή «παράδοξη» αναπνοή</a:t>
            </a:r>
          </a:p>
          <a:p>
            <a:r>
              <a:rPr lang="el-GR" dirty="0"/>
              <a:t>Ταχυκαρδία (υπόταση)</a:t>
            </a:r>
          </a:p>
          <a:p>
            <a:r>
              <a:rPr lang="el-GR" dirty="0"/>
              <a:t>Τραύμα, ασταθής θώρακας, υποδόριο εμφύσημα, ήχος κατά την αναπνοή</a:t>
            </a:r>
          </a:p>
        </p:txBody>
      </p:sp>
    </p:spTree>
    <p:extLst>
      <p:ext uri="{BB962C8B-B14F-4D97-AF65-F5344CB8AC3E}">
        <p14:creationId xmlns:p14="http://schemas.microsoft.com/office/powerpoint/2010/main" val="517035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4290C-644A-1070-5E29-579AA366C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Αρχική σταθεροποίηση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ECA5D-72FA-E580-0262-B927D0865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Παροχή Ο</a:t>
            </a:r>
            <a:r>
              <a:rPr lang="el-GR" baseline="-25000" dirty="0"/>
              <a:t>2</a:t>
            </a:r>
            <a:r>
              <a:rPr lang="el-GR" dirty="0"/>
              <a:t> με οποιοδήποτε τρόπο δεν στρεσάρει το ζώο</a:t>
            </a:r>
            <a:endParaRPr lang="en-US" dirty="0"/>
          </a:p>
          <a:p>
            <a:r>
              <a:rPr lang="el-GR" dirty="0"/>
              <a:t>Τοποθέτηση φλεβοκαθετήρα, έναρξη χορήγησης υγρών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, προσοχή στον υπερβολικό ρυθμό χορήγησης σε πνευμονικές αιμορραγίες και περικαρδιακή συλλογή</a:t>
            </a:r>
          </a:p>
          <a:p>
            <a:r>
              <a:rPr lang="el-GR" dirty="0"/>
              <a:t>Αναλγησία/ηρέμηση</a:t>
            </a:r>
          </a:p>
          <a:p>
            <a:r>
              <a:rPr lang="el-GR" u="sng" dirty="0"/>
              <a:t>Θωρακοκέντηση</a:t>
            </a:r>
            <a:r>
              <a:rPr lang="el-GR" dirty="0"/>
              <a:t>, με προσοχή εάν δεν έχει αποκλειστεί η διαφραγματοκήλη</a:t>
            </a:r>
            <a:r>
              <a:rPr lang="en-US" dirty="0"/>
              <a:t> (</a:t>
            </a:r>
            <a:r>
              <a:rPr lang="el-GR" dirty="0"/>
              <a:t>τρώση σπλάχνου)</a:t>
            </a:r>
          </a:p>
          <a:p>
            <a:r>
              <a:rPr lang="el-GR" dirty="0"/>
              <a:t>Εάν υπάρχει ανοικτό τραύμα στο θώρακα πρέπει να κλείσει πρόχειρα</a:t>
            </a:r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20979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850AB-0968-D70F-7E8B-F729FB796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Αρχική σταθεροποίηση</a:t>
            </a:r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D7AB9BD1-762E-138D-BCB6-8BE855E85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49" y="1792206"/>
            <a:ext cx="4964207" cy="3729586"/>
          </a:xfrm>
        </p:spPr>
      </p:pic>
      <p:pic>
        <p:nvPicPr>
          <p:cNvPr id="7" name="Picture 6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F5B86EDE-734A-42D5-049A-C0A85B226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64" y="1792206"/>
            <a:ext cx="4964208" cy="3729586"/>
          </a:xfrm>
          <a:prstGeom prst="rect">
            <a:avLst/>
          </a:prstGeom>
        </p:spPr>
      </p:pic>
      <p:pic>
        <p:nvPicPr>
          <p:cNvPr id="4" name="Picture 3" descr="A close-up of a cigarette&#10;&#10;Description automatically generated with low confidence">
            <a:extLst>
              <a:ext uri="{FF2B5EF4-FFF2-40B4-BE49-F238E27FC236}">
                <a16:creationId xmlns:a16="http://schemas.microsoft.com/office/drawing/2014/main" id="{313AFAA7-4E80-D3E0-A593-557EB8C68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37" y="5105400"/>
            <a:ext cx="260032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02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0D49B-AE6C-3CBE-4666-28D3C90B9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Θωρακοκέντηση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D541E-34B9-05CC-0D44-853080264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Στερνική κατάκλιση ιδανικά, </a:t>
            </a:r>
            <a:r>
              <a:rPr lang="en-US" dirty="0"/>
              <a:t>flow by O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l-GR" dirty="0"/>
              <a:t>χειρουργική αντισηψία πεδίου, άσηπτη τεχνική</a:t>
            </a:r>
          </a:p>
          <a:p>
            <a:r>
              <a:rPr lang="el-GR" dirty="0"/>
              <a:t>Πεταλούδα 18 – 22</a:t>
            </a:r>
            <a:r>
              <a:rPr lang="en-US" dirty="0"/>
              <a:t>G</a:t>
            </a:r>
            <a:r>
              <a:rPr lang="el-GR" dirty="0"/>
              <a:t>, </a:t>
            </a:r>
            <a:r>
              <a:rPr lang="en-US" dirty="0"/>
              <a:t>3-way, </a:t>
            </a:r>
            <a:r>
              <a:rPr lang="el-GR" dirty="0"/>
              <a:t>σύριγγα </a:t>
            </a:r>
            <a:r>
              <a:rPr lang="en-US" dirty="0"/>
              <a:t>60ml</a:t>
            </a:r>
            <a:endParaRPr lang="el-GR" dirty="0"/>
          </a:p>
          <a:p>
            <a:r>
              <a:rPr lang="el-GR" dirty="0"/>
              <a:t>Είσοδος 7</a:t>
            </a:r>
            <a:r>
              <a:rPr lang="el-GR" baseline="30000" dirty="0"/>
              <a:t>ο</a:t>
            </a:r>
            <a:r>
              <a:rPr lang="el-GR" dirty="0"/>
              <a:t> – 10</a:t>
            </a:r>
            <a:r>
              <a:rPr lang="el-GR" baseline="30000" dirty="0"/>
              <a:t>ο</a:t>
            </a:r>
            <a:r>
              <a:rPr lang="el-GR" dirty="0"/>
              <a:t> μεσοπλεύριο, ακριβώς προσθίως της προηγούμενης πλευράς</a:t>
            </a:r>
            <a:endParaRPr lang="en-US" dirty="0"/>
          </a:p>
          <a:p>
            <a:r>
              <a:rPr lang="el-GR" dirty="0"/>
              <a:t>Ανάλογα με το είδος της συλλογής αυτή κινείται με τη βαρύτητα, ο αέρας «προς τα πάνω», το υγρό «προς τα κάτω»</a:t>
            </a:r>
            <a:endParaRPr lang="en-US" dirty="0"/>
          </a:p>
          <a:p>
            <a:r>
              <a:rPr lang="el-GR" dirty="0"/>
              <a:t>Αίσθηση «τριβής» στην άκρη της βελόνας, ανάσυρση</a:t>
            </a:r>
          </a:p>
        </p:txBody>
      </p:sp>
    </p:spTree>
    <p:extLst>
      <p:ext uri="{BB962C8B-B14F-4D97-AF65-F5344CB8AC3E}">
        <p14:creationId xmlns:p14="http://schemas.microsoft.com/office/powerpoint/2010/main" val="1620474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2386</Words>
  <Application>Microsoft Office PowerPoint</Application>
  <PresentationFormat>Widescreen</PresentationFormat>
  <Paragraphs>232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Aptos</vt:lpstr>
      <vt:lpstr>Aptos Display</vt:lpstr>
      <vt:lpstr>Arial</vt:lpstr>
      <vt:lpstr>Office Theme</vt:lpstr>
      <vt:lpstr>Τραύμα στο θώρακα</vt:lpstr>
      <vt:lpstr>Ταξινόμηση/αιτιολογία</vt:lpstr>
      <vt:lpstr>Παθολογία</vt:lpstr>
      <vt:lpstr>Παθολογία</vt:lpstr>
      <vt:lpstr>Αρχική διερεύνηση</vt:lpstr>
      <vt:lpstr>Κλινική εικόνα</vt:lpstr>
      <vt:lpstr>Αρχική σταθεροποίηση</vt:lpstr>
      <vt:lpstr>Αρχική σταθεροποίηση</vt:lpstr>
      <vt:lpstr>Θωρακοκέντηση</vt:lpstr>
      <vt:lpstr>Θωρακοκέντηση</vt:lpstr>
      <vt:lpstr>Πλευριτική συλλογή</vt:lpstr>
      <vt:lpstr>Παθολογία πλευριτικής συλλογής</vt:lpstr>
      <vt:lpstr>Επιπλέον…</vt:lpstr>
      <vt:lpstr>Ανάλυση πλευριτικού υγρού</vt:lpstr>
      <vt:lpstr>α/α</vt:lpstr>
      <vt:lpstr>Απεικονιστικά ευρήματα (α/α)</vt:lpstr>
      <vt:lpstr>Προσοχή…</vt:lpstr>
      <vt:lpstr>Πνευμοθώρακας</vt:lpstr>
      <vt:lpstr>Υγρή πλευριτική συλλογή</vt:lpstr>
      <vt:lpstr>TFAST</vt:lpstr>
      <vt:lpstr>“Glide” sign</vt:lpstr>
      <vt:lpstr>“Glide” sign</vt:lpstr>
      <vt:lpstr>Αντιμετώπιση</vt:lpstr>
      <vt:lpstr>Καθετήρες θώρακος</vt:lpstr>
      <vt:lpstr>Καθετήρες θώρακος</vt:lpstr>
      <vt:lpstr>Συνεχής αναρρόφηση</vt:lpstr>
      <vt:lpstr>Πλευρόδεση με αίμα</vt:lpstr>
      <vt:lpstr>Αντιμετώπιση</vt:lpstr>
      <vt:lpstr>Νοσηλεία</vt:lpstr>
      <vt:lpstr>Διαφραγματοκήλη</vt:lpstr>
      <vt:lpstr>Διαφραγματοκήλη</vt:lpstr>
      <vt:lpstr>Διάγνωση</vt:lpstr>
      <vt:lpstr>α/α</vt:lpstr>
      <vt:lpstr>α/α</vt:lpstr>
      <vt:lpstr>α/α</vt:lpstr>
      <vt:lpstr>PowerPoint Presentation</vt:lpstr>
      <vt:lpstr>Πνευμονικές αιμορραγίες</vt:lpstr>
      <vt:lpstr>Απεικονιστικά ευρήματα (α/α)</vt:lpstr>
      <vt:lpstr>Πνευμονικές αιμορραγίες</vt:lpstr>
      <vt:lpstr>U/S (VetBLUE)</vt:lpstr>
      <vt:lpstr>“B lines”</vt:lpstr>
      <vt:lpstr>Αντιμετώπιση</vt:lpstr>
      <vt:lpstr>Πρόγνωση</vt:lpstr>
      <vt:lpstr>Κατάγματα πλευρών</vt:lpstr>
      <vt:lpstr>Απεικονιστικά ευρήματα</vt:lpstr>
      <vt:lpstr>Αντιμετώπιση</vt:lpstr>
      <vt:lpstr>Πρόγνωση</vt:lpstr>
      <vt:lpstr>Μετατραυματική μυοκαρδίτιδα</vt:lpstr>
      <vt:lpstr>Μετατραυματική μυοκαρδίτιδα</vt:lpstr>
      <vt:lpstr>Διαταραχές πήξης του αίματος</vt:lpstr>
      <vt:lpstr>Διαταραχές πήξης του αίματος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Τραύμα στο θώρακα</dc:title>
  <dc:creator>Babis Kostakis</dc:creator>
  <cp:lastModifiedBy>Babis Kostakis</cp:lastModifiedBy>
  <cp:revision>1</cp:revision>
  <dcterms:created xsi:type="dcterms:W3CDTF">2024-01-23T13:04:41Z</dcterms:created>
  <dcterms:modified xsi:type="dcterms:W3CDTF">2024-01-23T13:05:17Z</dcterms:modified>
</cp:coreProperties>
</file>