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67" r:id="rId3"/>
    <p:sldId id="268" r:id="rId4"/>
    <p:sldId id="269" r:id="rId5"/>
    <p:sldId id="274" r:id="rId6"/>
    <p:sldId id="276" r:id="rId7"/>
    <p:sldId id="278" r:id="rId8"/>
    <p:sldId id="277" r:id="rId9"/>
    <p:sldId id="271" r:id="rId10"/>
    <p:sldId id="282" r:id="rId11"/>
    <p:sldId id="259" r:id="rId12"/>
    <p:sldId id="266" r:id="rId13"/>
    <p:sldId id="281" r:id="rId14"/>
    <p:sldId id="270" r:id="rId15"/>
    <p:sldId id="279" r:id="rId16"/>
    <p:sldId id="280" r:id="rId17"/>
    <p:sldId id="272" r:id="rId18"/>
    <p:sldId id="273" r:id="rId19"/>
    <p:sldId id="262" r:id="rId20"/>
    <p:sldId id="263" r:id="rId21"/>
    <p:sldId id="264" r:id="rId22"/>
    <p:sldId id="265" r:id="rId23"/>
    <p:sldId id="260" r:id="rId24"/>
    <p:sldId id="261" r:id="rId25"/>
    <p:sldId id="258" r:id="rId26"/>
    <p:sldId id="275" r:id="rId27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1A1D3"/>
    <a:srgbClr val="A5C4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C8556F5-B053-48F7-8AA4-C85E32B556F6}" v="38" dt="2025-11-26T11:33:08.2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5303" autoAdjust="0"/>
  </p:normalViewPr>
  <p:slideViewPr>
    <p:cSldViewPr snapToGrid="0">
      <p:cViewPr varScale="1">
        <p:scale>
          <a:sx n="83" d="100"/>
          <a:sy n="83" d="100"/>
        </p:scale>
        <p:origin x="163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astasia Fakidou" userId="e67ff20b748ec855" providerId="LiveId" clId="{2E459570-0008-4478-8443-77AF439D13CA}"/>
    <pc:docChg chg="undo custSel addSld modSld">
      <pc:chgData name="Anastasia Fakidou" userId="e67ff20b748ec855" providerId="LiveId" clId="{2E459570-0008-4478-8443-77AF439D13CA}" dt="2025-11-26T11:33:13.692" v="1371" actId="20577"/>
      <pc:docMkLst>
        <pc:docMk/>
      </pc:docMkLst>
      <pc:sldChg chg="modSp mod modNotesTx">
        <pc:chgData name="Anastasia Fakidou" userId="e67ff20b748ec855" providerId="LiveId" clId="{2E459570-0008-4478-8443-77AF439D13CA}" dt="2025-11-26T10:56:24.194" v="719" actId="1076"/>
        <pc:sldMkLst>
          <pc:docMk/>
          <pc:sldMk cId="3493941303" sldId="266"/>
        </pc:sldMkLst>
        <pc:spChg chg="mod">
          <ac:chgData name="Anastasia Fakidou" userId="e67ff20b748ec855" providerId="LiveId" clId="{2E459570-0008-4478-8443-77AF439D13CA}" dt="2025-11-26T10:54:18.090" v="715" actId="1076"/>
          <ac:spMkLst>
            <pc:docMk/>
            <pc:sldMk cId="3493941303" sldId="266"/>
            <ac:spMk id="7" creationId="{1E8597DE-F7F1-81F7-B619-7B40CD4E8C5A}"/>
          </ac:spMkLst>
        </pc:spChg>
        <pc:picChg chg="mod">
          <ac:chgData name="Anastasia Fakidou" userId="e67ff20b748ec855" providerId="LiveId" clId="{2E459570-0008-4478-8443-77AF439D13CA}" dt="2025-11-26T10:56:24.194" v="719" actId="1076"/>
          <ac:picMkLst>
            <pc:docMk/>
            <pc:sldMk cId="3493941303" sldId="266"/>
            <ac:picMk id="5" creationId="{074F835F-92A6-45FE-627F-AE219740C451}"/>
          </ac:picMkLst>
        </pc:picChg>
      </pc:sldChg>
      <pc:sldChg chg="modSp mod">
        <pc:chgData name="Anastasia Fakidou" userId="e67ff20b748ec855" providerId="LiveId" clId="{2E459570-0008-4478-8443-77AF439D13CA}" dt="2025-11-26T11:29:08.430" v="1350" actId="20577"/>
        <pc:sldMkLst>
          <pc:docMk/>
          <pc:sldMk cId="2107905493" sldId="267"/>
        </pc:sldMkLst>
        <pc:graphicFrameChg chg="mod modGraphic">
          <ac:chgData name="Anastasia Fakidou" userId="e67ff20b748ec855" providerId="LiveId" clId="{2E459570-0008-4478-8443-77AF439D13CA}" dt="2025-11-26T11:29:08.430" v="1350" actId="20577"/>
          <ac:graphicFrameMkLst>
            <pc:docMk/>
            <pc:sldMk cId="2107905493" sldId="267"/>
            <ac:graphicFrameMk id="2" creationId="{0AA79FFC-6D5D-114E-0924-A476B001A32E}"/>
          </ac:graphicFrameMkLst>
        </pc:graphicFrameChg>
      </pc:sldChg>
      <pc:sldChg chg="modSp mod modNotesTx">
        <pc:chgData name="Anastasia Fakidou" userId="e67ff20b748ec855" providerId="LiveId" clId="{2E459570-0008-4478-8443-77AF439D13CA}" dt="2025-11-26T11:33:13.692" v="1371" actId="20577"/>
        <pc:sldMkLst>
          <pc:docMk/>
          <pc:sldMk cId="883760920" sldId="268"/>
        </pc:sldMkLst>
        <pc:spChg chg="mod">
          <ac:chgData name="Anastasia Fakidou" userId="e67ff20b748ec855" providerId="LiveId" clId="{2E459570-0008-4478-8443-77AF439D13CA}" dt="2025-11-26T11:31:18.756" v="1359" actId="20577"/>
          <ac:spMkLst>
            <pc:docMk/>
            <pc:sldMk cId="883760920" sldId="268"/>
            <ac:spMk id="5" creationId="{98CEAB74-947B-1D20-292A-5DE2ED018B2D}"/>
          </ac:spMkLst>
        </pc:spChg>
        <pc:picChg chg="mod">
          <ac:chgData name="Anastasia Fakidou" userId="e67ff20b748ec855" providerId="LiveId" clId="{2E459570-0008-4478-8443-77AF439D13CA}" dt="2025-11-26T11:31:12.364" v="1351" actId="1076"/>
          <ac:picMkLst>
            <pc:docMk/>
            <pc:sldMk cId="883760920" sldId="268"/>
            <ac:picMk id="3" creationId="{378325CB-C3D9-BC30-E27A-2ED70E9BD3F9}"/>
          </ac:picMkLst>
        </pc:picChg>
      </pc:sldChg>
      <pc:sldChg chg="modNotesTx">
        <pc:chgData name="Anastasia Fakidou" userId="e67ff20b748ec855" providerId="LiveId" clId="{2E459570-0008-4478-8443-77AF439D13CA}" dt="2025-11-26T10:38:46.832" v="414" actId="20577"/>
        <pc:sldMkLst>
          <pc:docMk/>
          <pc:sldMk cId="2065189027" sldId="269"/>
        </pc:sldMkLst>
      </pc:sldChg>
      <pc:sldChg chg="addSp modSp mod modNotesTx">
        <pc:chgData name="Anastasia Fakidou" userId="e67ff20b748ec855" providerId="LiveId" clId="{2E459570-0008-4478-8443-77AF439D13CA}" dt="2025-11-26T11:19:26.231" v="1225" actId="1076"/>
        <pc:sldMkLst>
          <pc:docMk/>
          <pc:sldMk cId="1896716962" sldId="271"/>
        </pc:sldMkLst>
        <pc:spChg chg="mod">
          <ac:chgData name="Anastasia Fakidou" userId="e67ff20b748ec855" providerId="LiveId" clId="{2E459570-0008-4478-8443-77AF439D13CA}" dt="2025-11-26T11:12:55.665" v="1181" actId="1076"/>
          <ac:spMkLst>
            <pc:docMk/>
            <pc:sldMk cId="1896716962" sldId="271"/>
            <ac:spMk id="2" creationId="{320D1F5B-D67B-C50E-E5EB-38D1E23EB9DA}"/>
          </ac:spMkLst>
        </pc:spChg>
        <pc:spChg chg="mod">
          <ac:chgData name="Anastasia Fakidou" userId="e67ff20b748ec855" providerId="LiveId" clId="{2E459570-0008-4478-8443-77AF439D13CA}" dt="2025-11-26T11:19:26.231" v="1225" actId="1076"/>
          <ac:spMkLst>
            <pc:docMk/>
            <pc:sldMk cId="1896716962" sldId="271"/>
            <ac:spMk id="6" creationId="{40D66872-5B89-D74E-F9D6-E0A17ABD4365}"/>
          </ac:spMkLst>
        </pc:spChg>
        <pc:picChg chg="add mod modCrop">
          <ac:chgData name="Anastasia Fakidou" userId="e67ff20b748ec855" providerId="LiveId" clId="{2E459570-0008-4478-8443-77AF439D13CA}" dt="2025-11-26T11:14:09.908" v="1198" actId="1440"/>
          <ac:picMkLst>
            <pc:docMk/>
            <pc:sldMk cId="1896716962" sldId="271"/>
            <ac:picMk id="4" creationId="{5D7C8CD1-B2BC-AA3E-CA77-4E105BE45174}"/>
          </ac:picMkLst>
        </pc:picChg>
        <pc:picChg chg="mod">
          <ac:chgData name="Anastasia Fakidou" userId="e67ff20b748ec855" providerId="LiveId" clId="{2E459570-0008-4478-8443-77AF439D13CA}" dt="2025-11-26T11:19:21.212" v="1223" actId="1076"/>
          <ac:picMkLst>
            <pc:docMk/>
            <pc:sldMk cId="1896716962" sldId="271"/>
            <ac:picMk id="7" creationId="{F7F72F04-765C-A6D7-68FC-C178F20C0EDE}"/>
          </ac:picMkLst>
        </pc:picChg>
        <pc:picChg chg="add mod">
          <ac:chgData name="Anastasia Fakidou" userId="e67ff20b748ec855" providerId="LiveId" clId="{2E459570-0008-4478-8443-77AF439D13CA}" dt="2025-11-26T11:19:23.322" v="1224" actId="1076"/>
          <ac:picMkLst>
            <pc:docMk/>
            <pc:sldMk cId="1896716962" sldId="271"/>
            <ac:picMk id="8" creationId="{C8A17B0A-166E-284F-57BD-AEA5BF1D8234}"/>
          </ac:picMkLst>
        </pc:picChg>
      </pc:sldChg>
      <pc:sldChg chg="modNotesTx">
        <pc:chgData name="Anastasia Fakidou" userId="e67ff20b748ec855" providerId="LiveId" clId="{2E459570-0008-4478-8443-77AF439D13CA}" dt="2025-11-26T11:28:31.671" v="1338" actId="20577"/>
        <pc:sldMkLst>
          <pc:docMk/>
          <pc:sldMk cId="1979622730" sldId="272"/>
        </pc:sldMkLst>
      </pc:sldChg>
      <pc:sldChg chg="addSp modSp mod modNotesTx">
        <pc:chgData name="Anastasia Fakidou" userId="e67ff20b748ec855" providerId="LiveId" clId="{2E459570-0008-4478-8443-77AF439D13CA}" dt="2025-11-26T11:21:26.482" v="1265" actId="14100"/>
        <pc:sldMkLst>
          <pc:docMk/>
          <pc:sldMk cId="2275102060" sldId="274"/>
        </pc:sldMkLst>
        <pc:spChg chg="add mod">
          <ac:chgData name="Anastasia Fakidou" userId="e67ff20b748ec855" providerId="LiveId" clId="{2E459570-0008-4478-8443-77AF439D13CA}" dt="2025-11-26T11:21:04.105" v="1262" actId="1076"/>
          <ac:spMkLst>
            <pc:docMk/>
            <pc:sldMk cId="2275102060" sldId="274"/>
            <ac:spMk id="4" creationId="{CDEE9903-D697-84C2-91F0-A236C9FD79C4}"/>
          </ac:spMkLst>
        </pc:spChg>
        <pc:picChg chg="mod">
          <ac:chgData name="Anastasia Fakidou" userId="e67ff20b748ec855" providerId="LiveId" clId="{2E459570-0008-4478-8443-77AF439D13CA}" dt="2025-11-26T11:21:26.482" v="1265" actId="14100"/>
          <ac:picMkLst>
            <pc:docMk/>
            <pc:sldMk cId="2275102060" sldId="274"/>
            <ac:picMk id="3" creationId="{6D130812-2403-EF45-62F0-62E2F0E3FEC8}"/>
          </ac:picMkLst>
        </pc:picChg>
      </pc:sldChg>
      <pc:sldChg chg="modSp mod">
        <pc:chgData name="Anastasia Fakidou" userId="e67ff20b748ec855" providerId="LiveId" clId="{2E459570-0008-4478-8443-77AF439D13CA}" dt="2025-11-26T10:33:03.216" v="349" actId="1076"/>
        <pc:sldMkLst>
          <pc:docMk/>
          <pc:sldMk cId="1819456329" sldId="276"/>
        </pc:sldMkLst>
        <pc:picChg chg="mod">
          <ac:chgData name="Anastasia Fakidou" userId="e67ff20b748ec855" providerId="LiveId" clId="{2E459570-0008-4478-8443-77AF439D13CA}" dt="2025-11-26T10:33:03.216" v="349" actId="1076"/>
          <ac:picMkLst>
            <pc:docMk/>
            <pc:sldMk cId="1819456329" sldId="276"/>
            <ac:picMk id="3" creationId="{15542A7D-D28B-3A87-4913-E3EAE38B404A}"/>
          </ac:picMkLst>
        </pc:picChg>
        <pc:picChg chg="mod">
          <ac:chgData name="Anastasia Fakidou" userId="e67ff20b748ec855" providerId="LiveId" clId="{2E459570-0008-4478-8443-77AF439D13CA}" dt="2025-11-26T10:33:01.076" v="348" actId="1076"/>
          <ac:picMkLst>
            <pc:docMk/>
            <pc:sldMk cId="1819456329" sldId="276"/>
            <ac:picMk id="5" creationId="{07673068-9F69-CA6E-39FB-EEFFC2DC3ADF}"/>
          </ac:picMkLst>
        </pc:picChg>
      </pc:sldChg>
      <pc:sldChg chg="modSp mod modNotesTx">
        <pc:chgData name="Anastasia Fakidou" userId="e67ff20b748ec855" providerId="LiveId" clId="{2E459570-0008-4478-8443-77AF439D13CA}" dt="2025-11-26T11:27:31.389" v="1337" actId="115"/>
        <pc:sldMkLst>
          <pc:docMk/>
          <pc:sldMk cId="1403507364" sldId="279"/>
        </pc:sldMkLst>
        <pc:spChg chg="mod">
          <ac:chgData name="Anastasia Fakidou" userId="e67ff20b748ec855" providerId="LiveId" clId="{2E459570-0008-4478-8443-77AF439D13CA}" dt="2025-11-26T11:23:12.769" v="1288" actId="1076"/>
          <ac:spMkLst>
            <pc:docMk/>
            <pc:sldMk cId="1403507364" sldId="279"/>
            <ac:spMk id="9" creationId="{7A767B30-D729-DF93-4360-ADE1802125B4}"/>
          </ac:spMkLst>
        </pc:spChg>
        <pc:spChg chg="mod">
          <ac:chgData name="Anastasia Fakidou" userId="e67ff20b748ec855" providerId="LiveId" clId="{2E459570-0008-4478-8443-77AF439D13CA}" dt="2025-11-26T11:24:19.153" v="1301" actId="14100"/>
          <ac:spMkLst>
            <pc:docMk/>
            <pc:sldMk cId="1403507364" sldId="279"/>
            <ac:spMk id="16" creationId="{7A091212-132B-164B-9304-1F6F58B44587}"/>
          </ac:spMkLst>
        </pc:spChg>
        <pc:spChg chg="mod">
          <ac:chgData name="Anastasia Fakidou" userId="e67ff20b748ec855" providerId="LiveId" clId="{2E459570-0008-4478-8443-77AF439D13CA}" dt="2025-11-26T11:24:23.961" v="1302" actId="14100"/>
          <ac:spMkLst>
            <pc:docMk/>
            <pc:sldMk cId="1403507364" sldId="279"/>
            <ac:spMk id="17" creationId="{1D22A032-9718-0823-6B55-600DF946D926}"/>
          </ac:spMkLst>
        </pc:spChg>
        <pc:spChg chg="mod">
          <ac:chgData name="Anastasia Fakidou" userId="e67ff20b748ec855" providerId="LiveId" clId="{2E459570-0008-4478-8443-77AF439D13CA}" dt="2025-11-26T11:23:05.048" v="1286" actId="14100"/>
          <ac:spMkLst>
            <pc:docMk/>
            <pc:sldMk cId="1403507364" sldId="279"/>
            <ac:spMk id="27" creationId="{DF9E516F-F274-59CB-7F1F-47226DA0FEDC}"/>
          </ac:spMkLst>
        </pc:spChg>
        <pc:picChg chg="mod">
          <ac:chgData name="Anastasia Fakidou" userId="e67ff20b748ec855" providerId="LiveId" clId="{2E459570-0008-4478-8443-77AF439D13CA}" dt="2025-11-26T11:23:10.137" v="1287" actId="1076"/>
          <ac:picMkLst>
            <pc:docMk/>
            <pc:sldMk cId="1403507364" sldId="279"/>
            <ac:picMk id="3" creationId="{36C5A4C3-671D-3B47-62E1-12C6E53BB1AE}"/>
          </ac:picMkLst>
        </pc:picChg>
        <pc:picChg chg="mod">
          <ac:chgData name="Anastasia Fakidou" userId="e67ff20b748ec855" providerId="LiveId" clId="{2E459570-0008-4478-8443-77AF439D13CA}" dt="2025-11-26T11:23:19.716" v="1291" actId="1076"/>
          <ac:picMkLst>
            <pc:docMk/>
            <pc:sldMk cId="1403507364" sldId="279"/>
            <ac:picMk id="15" creationId="{9792EB5B-4A39-8117-A481-26D5123CD562}"/>
          </ac:picMkLst>
        </pc:picChg>
        <pc:picChg chg="mod">
          <ac:chgData name="Anastasia Fakidou" userId="e67ff20b748ec855" providerId="LiveId" clId="{2E459570-0008-4478-8443-77AF439D13CA}" dt="2025-11-26T11:23:18.604" v="1290" actId="1076"/>
          <ac:picMkLst>
            <pc:docMk/>
            <pc:sldMk cId="1403507364" sldId="279"/>
            <ac:picMk id="19" creationId="{675D5EC2-2B62-063F-4B8D-468F84431FE1}"/>
          </ac:picMkLst>
        </pc:picChg>
        <pc:picChg chg="mod">
          <ac:chgData name="Anastasia Fakidou" userId="e67ff20b748ec855" providerId="LiveId" clId="{2E459570-0008-4478-8443-77AF439D13CA}" dt="2025-11-26T11:22:53.500" v="1283" actId="1076"/>
          <ac:picMkLst>
            <pc:docMk/>
            <pc:sldMk cId="1403507364" sldId="279"/>
            <ac:picMk id="21" creationId="{F2D6FC98-CBED-A3DA-433A-67E56B6C686D}"/>
          </ac:picMkLst>
        </pc:picChg>
      </pc:sldChg>
      <pc:sldChg chg="addSp modSp new mod">
        <pc:chgData name="Anastasia Fakidou" userId="e67ff20b748ec855" providerId="LiveId" clId="{2E459570-0008-4478-8443-77AF439D13CA}" dt="2025-11-26T11:22:15.360" v="1278" actId="1076"/>
        <pc:sldMkLst>
          <pc:docMk/>
          <pc:sldMk cId="988066900" sldId="281"/>
        </pc:sldMkLst>
        <pc:spChg chg="add mod">
          <ac:chgData name="Anastasia Fakidou" userId="e67ff20b748ec855" providerId="LiveId" clId="{2E459570-0008-4478-8443-77AF439D13CA}" dt="2025-11-26T11:21:46.336" v="1269" actId="20577"/>
          <ac:spMkLst>
            <pc:docMk/>
            <pc:sldMk cId="988066900" sldId="281"/>
            <ac:spMk id="7" creationId="{6A93A793-0894-8C69-8907-E7F7EC852194}"/>
          </ac:spMkLst>
        </pc:spChg>
        <pc:spChg chg="add mod">
          <ac:chgData name="Anastasia Fakidou" userId="e67ff20b748ec855" providerId="LiveId" clId="{2E459570-0008-4478-8443-77AF439D13CA}" dt="2025-11-26T11:22:09.695" v="1276" actId="1076"/>
          <ac:spMkLst>
            <pc:docMk/>
            <pc:sldMk cId="988066900" sldId="281"/>
            <ac:spMk id="9" creationId="{BD378687-9F8A-6098-024B-5FCE6948811F}"/>
          </ac:spMkLst>
        </pc:spChg>
        <pc:picChg chg="add mod">
          <ac:chgData name="Anastasia Fakidou" userId="e67ff20b748ec855" providerId="LiveId" clId="{2E459570-0008-4478-8443-77AF439D13CA}" dt="2025-11-26T11:22:15.360" v="1278" actId="1076"/>
          <ac:picMkLst>
            <pc:docMk/>
            <pc:sldMk cId="988066900" sldId="281"/>
            <ac:picMk id="3" creationId="{FE798E14-E719-9777-12B8-658D55F1097C}"/>
          </ac:picMkLst>
        </pc:picChg>
        <pc:picChg chg="add mod modCrop">
          <ac:chgData name="Anastasia Fakidou" userId="e67ff20b748ec855" providerId="LiveId" clId="{2E459570-0008-4478-8443-77AF439D13CA}" dt="2025-11-26T11:22:12.138" v="1277" actId="1076"/>
          <ac:picMkLst>
            <pc:docMk/>
            <pc:sldMk cId="988066900" sldId="281"/>
            <ac:picMk id="5" creationId="{FCAC7A6C-35D1-D1BB-55A4-01586B4CA26A}"/>
          </ac:picMkLst>
        </pc:picChg>
      </pc:sldChg>
      <pc:sldChg chg="addSp modSp new mod modNotesTx">
        <pc:chgData name="Anastasia Fakidou" userId="e67ff20b748ec855" providerId="LiveId" clId="{2E459570-0008-4478-8443-77AF439D13CA}" dt="2025-11-26T11:08:47.437" v="1079" actId="20577"/>
        <pc:sldMkLst>
          <pc:docMk/>
          <pc:sldMk cId="1217696189" sldId="282"/>
        </pc:sldMkLst>
        <pc:spChg chg="add mod">
          <ac:chgData name="Anastasia Fakidou" userId="e67ff20b748ec855" providerId="LiveId" clId="{2E459570-0008-4478-8443-77AF439D13CA}" dt="2025-11-26T11:03:02.747" v="774" actId="1076"/>
          <ac:spMkLst>
            <pc:docMk/>
            <pc:sldMk cId="1217696189" sldId="282"/>
            <ac:spMk id="3" creationId="{D7DBB772-48E8-C6D5-36F5-F2D46E4453C9}"/>
          </ac:spMkLst>
        </pc:spChg>
        <pc:picChg chg="add mod">
          <ac:chgData name="Anastasia Fakidou" userId="e67ff20b748ec855" providerId="LiveId" clId="{2E459570-0008-4478-8443-77AF439D13CA}" dt="2025-11-26T11:05:14.375" v="792" actId="1076"/>
          <ac:picMkLst>
            <pc:docMk/>
            <pc:sldMk cId="1217696189" sldId="282"/>
            <ac:picMk id="5" creationId="{7B7C809F-17A0-14B2-2C04-FB20C0A645C9}"/>
          </ac:picMkLst>
        </pc:pic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1AC6D0-80CC-4906-AC1C-B2DC778660FE}" type="doc">
      <dgm:prSet loTypeId="urn:microsoft.com/office/officeart/2005/8/layout/pyramid2" loCatId="pyramid" qsTypeId="urn:microsoft.com/office/officeart/2005/8/quickstyle/3d5" qsCatId="3D" csTypeId="urn:microsoft.com/office/officeart/2005/8/colors/colorful1" csCatId="colorful" phldr="1"/>
      <dgm:spPr/>
      <dgm:t>
        <a:bodyPr/>
        <a:lstStyle/>
        <a:p>
          <a:endParaRPr lang="el-GR"/>
        </a:p>
      </dgm:t>
    </dgm:pt>
    <dgm:pt modelId="{970D04A0-4112-4D07-BC10-E89465DA4A99}">
      <dgm:prSet phldrT="[Κείμενο]"/>
      <dgm:spPr/>
      <dgm:t>
        <a:bodyPr/>
        <a:lstStyle/>
        <a:p>
          <a:r>
            <a:rPr lang="el-GR" dirty="0"/>
            <a:t>Διευθυντής/</a:t>
          </a:r>
          <a:r>
            <a:rPr lang="el-GR" dirty="0" err="1"/>
            <a:t>ντρια</a:t>
          </a:r>
          <a:r>
            <a:rPr lang="el-GR" dirty="0"/>
            <a:t>  Εκπαίδευσης </a:t>
          </a:r>
        </a:p>
      </dgm:t>
    </dgm:pt>
    <dgm:pt modelId="{418C084B-E55B-4D15-BA44-69538FC45257}" type="parTrans" cxnId="{C85F8DEE-F194-46CE-B118-C5229E7A4F2D}">
      <dgm:prSet/>
      <dgm:spPr/>
      <dgm:t>
        <a:bodyPr/>
        <a:lstStyle/>
        <a:p>
          <a:endParaRPr lang="el-GR"/>
        </a:p>
      </dgm:t>
    </dgm:pt>
    <dgm:pt modelId="{2F428B5F-A13E-46C2-BB31-7B1039237942}" type="sibTrans" cxnId="{C85F8DEE-F194-46CE-B118-C5229E7A4F2D}">
      <dgm:prSet/>
      <dgm:spPr/>
      <dgm:t>
        <a:bodyPr/>
        <a:lstStyle/>
        <a:p>
          <a:endParaRPr lang="el-GR"/>
        </a:p>
      </dgm:t>
    </dgm:pt>
    <dgm:pt modelId="{5DDD4300-A1DB-4C5F-8013-282D6EBCED38}">
      <dgm:prSet phldrT="[Κείμενο]"/>
      <dgm:spPr/>
      <dgm:t>
        <a:bodyPr/>
        <a:lstStyle/>
        <a:p>
          <a:r>
            <a:rPr lang="el-GR" b="1" dirty="0"/>
            <a:t>Επόπτης/</a:t>
          </a:r>
          <a:r>
            <a:rPr lang="el-GR" b="1" dirty="0" err="1"/>
            <a:t>τρια</a:t>
          </a:r>
          <a:r>
            <a:rPr lang="el-GR" b="1" dirty="0"/>
            <a:t> Ποιότητας της </a:t>
          </a:r>
          <a:r>
            <a:rPr lang="el-GR" b="1" dirty="0" err="1"/>
            <a:t>Εκπ</a:t>
          </a:r>
          <a:r>
            <a:rPr lang="el-GR" b="1" dirty="0"/>
            <a:t>/</a:t>
          </a:r>
          <a:r>
            <a:rPr lang="el-GR" b="1" dirty="0" err="1"/>
            <a:t>σης</a:t>
          </a:r>
          <a:endParaRPr lang="el-GR" b="1" dirty="0"/>
        </a:p>
        <a:p>
          <a:r>
            <a:rPr lang="el-GR" b="1" dirty="0"/>
            <a:t>Σύμβουλος Εκπαίδευσης</a:t>
          </a:r>
        </a:p>
      </dgm:t>
    </dgm:pt>
    <dgm:pt modelId="{0CC94156-C61A-4C53-BF9A-B0766103CEBC}" type="parTrans" cxnId="{28D41004-7F02-4E12-9AAB-7986F75E258B}">
      <dgm:prSet/>
      <dgm:spPr/>
      <dgm:t>
        <a:bodyPr/>
        <a:lstStyle/>
        <a:p>
          <a:endParaRPr lang="el-GR"/>
        </a:p>
      </dgm:t>
    </dgm:pt>
    <dgm:pt modelId="{BF335350-1B6F-46A4-B938-A643AC4E430C}" type="sibTrans" cxnId="{28D41004-7F02-4E12-9AAB-7986F75E258B}">
      <dgm:prSet/>
      <dgm:spPr/>
      <dgm:t>
        <a:bodyPr/>
        <a:lstStyle/>
        <a:p>
          <a:endParaRPr lang="el-GR"/>
        </a:p>
      </dgm:t>
    </dgm:pt>
    <dgm:pt modelId="{33974130-B651-4070-836A-6A933EB7C0EB}">
      <dgm:prSet phldrT="[Κείμενο]"/>
      <dgm:spPr/>
      <dgm:t>
        <a:bodyPr/>
        <a:lstStyle/>
        <a:p>
          <a:r>
            <a:rPr lang="el-GR" dirty="0"/>
            <a:t>Σχολική Μονάδα: </a:t>
          </a:r>
        </a:p>
        <a:p>
          <a:r>
            <a:rPr lang="el-GR" dirty="0"/>
            <a:t>Δ/</a:t>
          </a:r>
          <a:r>
            <a:rPr lang="el-GR" dirty="0" err="1"/>
            <a:t>ντής</a:t>
          </a:r>
          <a:r>
            <a:rPr lang="el-GR" dirty="0"/>
            <a:t> σχολείου, </a:t>
          </a:r>
          <a:r>
            <a:rPr lang="el-GR" dirty="0" err="1"/>
            <a:t>Εκπ</a:t>
          </a:r>
          <a:r>
            <a:rPr lang="el-GR" dirty="0"/>
            <a:t>/</a:t>
          </a:r>
          <a:r>
            <a:rPr lang="el-GR" dirty="0" err="1"/>
            <a:t>κοί</a:t>
          </a:r>
          <a:r>
            <a:rPr lang="el-GR" dirty="0"/>
            <a:t> </a:t>
          </a:r>
        </a:p>
      </dgm:t>
    </dgm:pt>
    <dgm:pt modelId="{98B1B835-0143-48E7-A941-DBB73EEA7625}" type="parTrans" cxnId="{EE9242FE-F26F-4486-A7C1-A76E45D4D59F}">
      <dgm:prSet/>
      <dgm:spPr/>
      <dgm:t>
        <a:bodyPr/>
        <a:lstStyle/>
        <a:p>
          <a:endParaRPr lang="el-GR"/>
        </a:p>
      </dgm:t>
    </dgm:pt>
    <dgm:pt modelId="{2E3F9533-F587-4862-A91A-243C22F92CC1}" type="sibTrans" cxnId="{EE9242FE-F26F-4486-A7C1-A76E45D4D59F}">
      <dgm:prSet/>
      <dgm:spPr/>
      <dgm:t>
        <a:bodyPr/>
        <a:lstStyle/>
        <a:p>
          <a:endParaRPr lang="el-GR"/>
        </a:p>
      </dgm:t>
    </dgm:pt>
    <dgm:pt modelId="{1B2EB9BC-A720-4B44-A2F0-52AA7B85F07E}">
      <dgm:prSet/>
      <dgm:spPr/>
      <dgm:t>
        <a:bodyPr/>
        <a:lstStyle/>
        <a:p>
          <a:r>
            <a:rPr lang="el-GR" dirty="0"/>
            <a:t>Περιφερειακός Διευθυντής </a:t>
          </a:r>
          <a:r>
            <a:rPr lang="el-GR" dirty="0" err="1"/>
            <a:t>Εκπ</a:t>
          </a:r>
          <a:r>
            <a:rPr lang="el-GR" dirty="0"/>
            <a:t>/</a:t>
          </a:r>
          <a:r>
            <a:rPr lang="el-GR" dirty="0" err="1"/>
            <a:t>σης</a:t>
          </a:r>
          <a:r>
            <a:rPr lang="el-GR" dirty="0"/>
            <a:t> </a:t>
          </a:r>
        </a:p>
        <a:p>
          <a:r>
            <a:rPr lang="el-GR" dirty="0"/>
            <a:t>Περιφερειακός Επόπτης Ποιότητας </a:t>
          </a:r>
          <a:r>
            <a:rPr lang="el-GR" dirty="0" err="1"/>
            <a:t>Εκπ</a:t>
          </a:r>
          <a:r>
            <a:rPr lang="el-GR" dirty="0"/>
            <a:t>/</a:t>
          </a:r>
          <a:r>
            <a:rPr lang="el-GR" dirty="0" err="1"/>
            <a:t>σης</a:t>
          </a:r>
          <a:endParaRPr lang="el-GR" dirty="0"/>
        </a:p>
      </dgm:t>
    </dgm:pt>
    <dgm:pt modelId="{91E39DA4-9C4C-4143-8782-1B04F11365DB}" type="parTrans" cxnId="{4D01604D-E90F-4A9E-B013-B7066723B9FE}">
      <dgm:prSet/>
      <dgm:spPr/>
      <dgm:t>
        <a:bodyPr/>
        <a:lstStyle/>
        <a:p>
          <a:endParaRPr lang="el-GR"/>
        </a:p>
      </dgm:t>
    </dgm:pt>
    <dgm:pt modelId="{88C6DB66-094A-4CBD-B9BF-F9108CC087AC}" type="sibTrans" cxnId="{4D01604D-E90F-4A9E-B013-B7066723B9FE}">
      <dgm:prSet/>
      <dgm:spPr/>
      <dgm:t>
        <a:bodyPr/>
        <a:lstStyle/>
        <a:p>
          <a:endParaRPr lang="el-GR"/>
        </a:p>
      </dgm:t>
    </dgm:pt>
    <dgm:pt modelId="{8142FC0F-3A7D-409A-9239-BBCE77D4E353}">
      <dgm:prSet/>
      <dgm:spPr/>
      <dgm:t>
        <a:bodyPr/>
        <a:lstStyle/>
        <a:p>
          <a:r>
            <a:rPr lang="el-GR" dirty="0"/>
            <a:t>Υ.ΠΑΙ.Θ.Α. &amp; Ι.Ε.Π.</a:t>
          </a:r>
        </a:p>
      </dgm:t>
    </dgm:pt>
    <dgm:pt modelId="{9E8A8A04-CD56-4C08-92AD-6750BA5BA9B5}" type="parTrans" cxnId="{12AF3F7E-9176-4A43-AEE2-A301DE7947A3}">
      <dgm:prSet/>
      <dgm:spPr/>
      <dgm:t>
        <a:bodyPr/>
        <a:lstStyle/>
        <a:p>
          <a:endParaRPr lang="el-GR"/>
        </a:p>
      </dgm:t>
    </dgm:pt>
    <dgm:pt modelId="{51D5FECC-0789-4217-9508-87A4C2BF6942}" type="sibTrans" cxnId="{12AF3F7E-9176-4A43-AEE2-A301DE7947A3}">
      <dgm:prSet/>
      <dgm:spPr/>
      <dgm:t>
        <a:bodyPr/>
        <a:lstStyle/>
        <a:p>
          <a:endParaRPr lang="el-GR"/>
        </a:p>
      </dgm:t>
    </dgm:pt>
    <dgm:pt modelId="{E5348FD3-B94C-49E3-ADC1-68BBE8004A70}" type="pres">
      <dgm:prSet presAssocID="{6B1AC6D0-80CC-4906-AC1C-B2DC778660FE}" presName="compositeShape" presStyleCnt="0">
        <dgm:presLayoutVars>
          <dgm:dir/>
          <dgm:resizeHandles/>
        </dgm:presLayoutVars>
      </dgm:prSet>
      <dgm:spPr/>
    </dgm:pt>
    <dgm:pt modelId="{9975C5FC-6239-4E59-90F8-714B5B60E21B}" type="pres">
      <dgm:prSet presAssocID="{6B1AC6D0-80CC-4906-AC1C-B2DC778660FE}" presName="pyramid" presStyleLbl="node1" presStyleIdx="0" presStyleCnt="1"/>
      <dgm:spPr/>
    </dgm:pt>
    <dgm:pt modelId="{E5BDBE11-0275-4284-AAD1-6DE4DE433DA2}" type="pres">
      <dgm:prSet presAssocID="{6B1AC6D0-80CC-4906-AC1C-B2DC778660FE}" presName="theList" presStyleCnt="0"/>
      <dgm:spPr/>
    </dgm:pt>
    <dgm:pt modelId="{A3BE8F9B-C64D-468C-BB79-9D54E173091D}" type="pres">
      <dgm:prSet presAssocID="{8142FC0F-3A7D-409A-9239-BBCE77D4E353}" presName="aNode" presStyleLbl="fgAcc1" presStyleIdx="0" presStyleCnt="5">
        <dgm:presLayoutVars>
          <dgm:bulletEnabled val="1"/>
        </dgm:presLayoutVars>
      </dgm:prSet>
      <dgm:spPr/>
    </dgm:pt>
    <dgm:pt modelId="{B219F15E-7AB6-430D-AB40-1024456698E5}" type="pres">
      <dgm:prSet presAssocID="{8142FC0F-3A7D-409A-9239-BBCE77D4E353}" presName="aSpace" presStyleCnt="0"/>
      <dgm:spPr/>
    </dgm:pt>
    <dgm:pt modelId="{C4BF3824-78F3-465B-A33C-F4235BA271F1}" type="pres">
      <dgm:prSet presAssocID="{1B2EB9BC-A720-4B44-A2F0-52AA7B85F07E}" presName="aNode" presStyleLbl="fgAcc1" presStyleIdx="1" presStyleCnt="5">
        <dgm:presLayoutVars>
          <dgm:bulletEnabled val="1"/>
        </dgm:presLayoutVars>
      </dgm:prSet>
      <dgm:spPr/>
    </dgm:pt>
    <dgm:pt modelId="{BB904F38-EF7A-4EA7-AECD-3C426134B63A}" type="pres">
      <dgm:prSet presAssocID="{1B2EB9BC-A720-4B44-A2F0-52AA7B85F07E}" presName="aSpace" presStyleCnt="0"/>
      <dgm:spPr/>
    </dgm:pt>
    <dgm:pt modelId="{E43ADD4D-F324-4909-9CEC-6579F976D9B1}" type="pres">
      <dgm:prSet presAssocID="{970D04A0-4112-4D07-BC10-E89465DA4A99}" presName="aNode" presStyleLbl="fgAcc1" presStyleIdx="2" presStyleCnt="5">
        <dgm:presLayoutVars>
          <dgm:bulletEnabled val="1"/>
        </dgm:presLayoutVars>
      </dgm:prSet>
      <dgm:spPr/>
    </dgm:pt>
    <dgm:pt modelId="{C1318F12-05A5-44F4-9A8A-2F1DE4246816}" type="pres">
      <dgm:prSet presAssocID="{970D04A0-4112-4D07-BC10-E89465DA4A99}" presName="aSpace" presStyleCnt="0"/>
      <dgm:spPr/>
    </dgm:pt>
    <dgm:pt modelId="{C2DE6B6B-7EBE-4563-8B5E-74F6E2A82F07}" type="pres">
      <dgm:prSet presAssocID="{5DDD4300-A1DB-4C5F-8013-282D6EBCED38}" presName="aNode" presStyleLbl="fgAcc1" presStyleIdx="3" presStyleCnt="5">
        <dgm:presLayoutVars>
          <dgm:bulletEnabled val="1"/>
        </dgm:presLayoutVars>
      </dgm:prSet>
      <dgm:spPr/>
    </dgm:pt>
    <dgm:pt modelId="{950A288B-E994-4765-B5CD-9A8C19C6E816}" type="pres">
      <dgm:prSet presAssocID="{5DDD4300-A1DB-4C5F-8013-282D6EBCED38}" presName="aSpace" presStyleCnt="0"/>
      <dgm:spPr/>
    </dgm:pt>
    <dgm:pt modelId="{9A3E54B5-AC49-4FC5-B2D6-50F0A8A8208D}" type="pres">
      <dgm:prSet presAssocID="{33974130-B651-4070-836A-6A933EB7C0EB}" presName="aNode" presStyleLbl="fgAcc1" presStyleIdx="4" presStyleCnt="5">
        <dgm:presLayoutVars>
          <dgm:bulletEnabled val="1"/>
        </dgm:presLayoutVars>
      </dgm:prSet>
      <dgm:spPr/>
    </dgm:pt>
    <dgm:pt modelId="{5797493A-DDEF-4CB8-B92E-3E3A2E3B8752}" type="pres">
      <dgm:prSet presAssocID="{33974130-B651-4070-836A-6A933EB7C0EB}" presName="aSpace" presStyleCnt="0"/>
      <dgm:spPr/>
    </dgm:pt>
  </dgm:ptLst>
  <dgm:cxnLst>
    <dgm:cxn modelId="{28D41004-7F02-4E12-9AAB-7986F75E258B}" srcId="{6B1AC6D0-80CC-4906-AC1C-B2DC778660FE}" destId="{5DDD4300-A1DB-4C5F-8013-282D6EBCED38}" srcOrd="3" destOrd="0" parTransId="{0CC94156-C61A-4C53-BF9A-B0766103CEBC}" sibTransId="{BF335350-1B6F-46A4-B938-A643AC4E430C}"/>
    <dgm:cxn modelId="{B1AA770D-3ECA-4ABB-9CFF-E807845EC182}" type="presOf" srcId="{6B1AC6D0-80CC-4906-AC1C-B2DC778660FE}" destId="{E5348FD3-B94C-49E3-ADC1-68BBE8004A70}" srcOrd="0" destOrd="0" presId="urn:microsoft.com/office/officeart/2005/8/layout/pyramid2"/>
    <dgm:cxn modelId="{34875314-B532-4AA8-99A5-A0A2A9ABD581}" type="presOf" srcId="{33974130-B651-4070-836A-6A933EB7C0EB}" destId="{9A3E54B5-AC49-4FC5-B2D6-50F0A8A8208D}" srcOrd="0" destOrd="0" presId="urn:microsoft.com/office/officeart/2005/8/layout/pyramid2"/>
    <dgm:cxn modelId="{33D7C53C-9D7D-49FD-AD30-7FA2360926B3}" type="presOf" srcId="{1B2EB9BC-A720-4B44-A2F0-52AA7B85F07E}" destId="{C4BF3824-78F3-465B-A33C-F4235BA271F1}" srcOrd="0" destOrd="0" presId="urn:microsoft.com/office/officeart/2005/8/layout/pyramid2"/>
    <dgm:cxn modelId="{6BDFB668-84FF-4C88-9E43-2B4DC46B8D9A}" type="presOf" srcId="{970D04A0-4112-4D07-BC10-E89465DA4A99}" destId="{E43ADD4D-F324-4909-9CEC-6579F976D9B1}" srcOrd="0" destOrd="0" presId="urn:microsoft.com/office/officeart/2005/8/layout/pyramid2"/>
    <dgm:cxn modelId="{4D01604D-E90F-4A9E-B013-B7066723B9FE}" srcId="{6B1AC6D0-80CC-4906-AC1C-B2DC778660FE}" destId="{1B2EB9BC-A720-4B44-A2F0-52AA7B85F07E}" srcOrd="1" destOrd="0" parTransId="{91E39DA4-9C4C-4143-8782-1B04F11365DB}" sibTransId="{88C6DB66-094A-4CBD-B9BF-F9108CC087AC}"/>
    <dgm:cxn modelId="{12AF3F7E-9176-4A43-AEE2-A301DE7947A3}" srcId="{6B1AC6D0-80CC-4906-AC1C-B2DC778660FE}" destId="{8142FC0F-3A7D-409A-9239-BBCE77D4E353}" srcOrd="0" destOrd="0" parTransId="{9E8A8A04-CD56-4C08-92AD-6750BA5BA9B5}" sibTransId="{51D5FECC-0789-4217-9508-87A4C2BF6942}"/>
    <dgm:cxn modelId="{20BC7DAC-C4C4-4E17-80A3-73B63454880B}" type="presOf" srcId="{8142FC0F-3A7D-409A-9239-BBCE77D4E353}" destId="{A3BE8F9B-C64D-468C-BB79-9D54E173091D}" srcOrd="0" destOrd="0" presId="urn:microsoft.com/office/officeart/2005/8/layout/pyramid2"/>
    <dgm:cxn modelId="{C0AD52B0-344E-4A89-AD12-1476B1101EE4}" type="presOf" srcId="{5DDD4300-A1DB-4C5F-8013-282D6EBCED38}" destId="{C2DE6B6B-7EBE-4563-8B5E-74F6E2A82F07}" srcOrd="0" destOrd="0" presId="urn:microsoft.com/office/officeart/2005/8/layout/pyramid2"/>
    <dgm:cxn modelId="{C85F8DEE-F194-46CE-B118-C5229E7A4F2D}" srcId="{6B1AC6D0-80CC-4906-AC1C-B2DC778660FE}" destId="{970D04A0-4112-4D07-BC10-E89465DA4A99}" srcOrd="2" destOrd="0" parTransId="{418C084B-E55B-4D15-BA44-69538FC45257}" sibTransId="{2F428B5F-A13E-46C2-BB31-7B1039237942}"/>
    <dgm:cxn modelId="{EE9242FE-F26F-4486-A7C1-A76E45D4D59F}" srcId="{6B1AC6D0-80CC-4906-AC1C-B2DC778660FE}" destId="{33974130-B651-4070-836A-6A933EB7C0EB}" srcOrd="4" destOrd="0" parTransId="{98B1B835-0143-48E7-A941-DBB73EEA7625}" sibTransId="{2E3F9533-F587-4862-A91A-243C22F92CC1}"/>
    <dgm:cxn modelId="{A71E7D99-59B1-41CE-83F0-BDA294B3CCF8}" type="presParOf" srcId="{E5348FD3-B94C-49E3-ADC1-68BBE8004A70}" destId="{9975C5FC-6239-4E59-90F8-714B5B60E21B}" srcOrd="0" destOrd="0" presId="urn:microsoft.com/office/officeart/2005/8/layout/pyramid2"/>
    <dgm:cxn modelId="{1EF4B885-E0D5-4983-B626-74928A2FA940}" type="presParOf" srcId="{E5348FD3-B94C-49E3-ADC1-68BBE8004A70}" destId="{E5BDBE11-0275-4284-AAD1-6DE4DE433DA2}" srcOrd="1" destOrd="0" presId="urn:microsoft.com/office/officeart/2005/8/layout/pyramid2"/>
    <dgm:cxn modelId="{28C88396-3B53-4243-A568-A59E2DA1D4EF}" type="presParOf" srcId="{E5BDBE11-0275-4284-AAD1-6DE4DE433DA2}" destId="{A3BE8F9B-C64D-468C-BB79-9D54E173091D}" srcOrd="0" destOrd="0" presId="urn:microsoft.com/office/officeart/2005/8/layout/pyramid2"/>
    <dgm:cxn modelId="{3522C808-A365-40E9-B22C-A603FFC0AB41}" type="presParOf" srcId="{E5BDBE11-0275-4284-AAD1-6DE4DE433DA2}" destId="{B219F15E-7AB6-430D-AB40-1024456698E5}" srcOrd="1" destOrd="0" presId="urn:microsoft.com/office/officeart/2005/8/layout/pyramid2"/>
    <dgm:cxn modelId="{0F6A5AA0-BEED-41C8-8E3E-55185DEA5CD3}" type="presParOf" srcId="{E5BDBE11-0275-4284-AAD1-6DE4DE433DA2}" destId="{C4BF3824-78F3-465B-A33C-F4235BA271F1}" srcOrd="2" destOrd="0" presId="urn:microsoft.com/office/officeart/2005/8/layout/pyramid2"/>
    <dgm:cxn modelId="{CDD228C5-74AB-4C08-8F65-FE0DD4FE01E3}" type="presParOf" srcId="{E5BDBE11-0275-4284-AAD1-6DE4DE433DA2}" destId="{BB904F38-EF7A-4EA7-AECD-3C426134B63A}" srcOrd="3" destOrd="0" presId="urn:microsoft.com/office/officeart/2005/8/layout/pyramid2"/>
    <dgm:cxn modelId="{9D211502-5409-47CF-A1FC-9B16C4E780B3}" type="presParOf" srcId="{E5BDBE11-0275-4284-AAD1-6DE4DE433DA2}" destId="{E43ADD4D-F324-4909-9CEC-6579F976D9B1}" srcOrd="4" destOrd="0" presId="urn:microsoft.com/office/officeart/2005/8/layout/pyramid2"/>
    <dgm:cxn modelId="{7EA32089-A3D5-44A9-AF88-F3D87874DD2A}" type="presParOf" srcId="{E5BDBE11-0275-4284-AAD1-6DE4DE433DA2}" destId="{C1318F12-05A5-44F4-9A8A-2F1DE4246816}" srcOrd="5" destOrd="0" presId="urn:microsoft.com/office/officeart/2005/8/layout/pyramid2"/>
    <dgm:cxn modelId="{B025EDB5-1992-4ED4-9771-90940837474D}" type="presParOf" srcId="{E5BDBE11-0275-4284-AAD1-6DE4DE433DA2}" destId="{C2DE6B6B-7EBE-4563-8B5E-74F6E2A82F07}" srcOrd="6" destOrd="0" presId="urn:microsoft.com/office/officeart/2005/8/layout/pyramid2"/>
    <dgm:cxn modelId="{1E613672-D370-4FE3-B70F-593DF4E2E91E}" type="presParOf" srcId="{E5BDBE11-0275-4284-AAD1-6DE4DE433DA2}" destId="{950A288B-E994-4765-B5CD-9A8C19C6E816}" srcOrd="7" destOrd="0" presId="urn:microsoft.com/office/officeart/2005/8/layout/pyramid2"/>
    <dgm:cxn modelId="{4DA8FFD6-DB85-49C5-9EF3-0E46A77B2486}" type="presParOf" srcId="{E5BDBE11-0275-4284-AAD1-6DE4DE433DA2}" destId="{9A3E54B5-AC49-4FC5-B2D6-50F0A8A8208D}" srcOrd="8" destOrd="0" presId="urn:microsoft.com/office/officeart/2005/8/layout/pyramid2"/>
    <dgm:cxn modelId="{E5B79E89-EB91-49BC-9D0D-FA1B674EEF34}" type="presParOf" srcId="{E5BDBE11-0275-4284-AAD1-6DE4DE433DA2}" destId="{5797493A-DDEF-4CB8-B92E-3E3A2E3B8752}" srcOrd="9" destOrd="0" presId="urn:microsoft.com/office/officeart/2005/8/layout/pyramid2"/>
  </dgm:cxnLst>
  <dgm:bg>
    <a:blipFill>
      <a:blip xmlns:r="http://schemas.openxmlformats.org/officeDocument/2006/relationships" r:embed="rId1">
        <a:extLst>
          <a:ext uri="{28A0092B-C50C-407E-A947-70E740481C1C}">
            <a14:useLocalDpi xmlns:a14="http://schemas.microsoft.com/office/drawing/2010/main" val="0"/>
          </a:ext>
        </a:extLst>
      </a:blip>
      <a:stretch>
        <a:fillRect/>
      </a:stretch>
    </a:blip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75C5FC-6239-4E59-90F8-714B5B60E21B}">
      <dsp:nvSpPr>
        <dsp:cNvPr id="0" name=""/>
        <dsp:cNvSpPr/>
      </dsp:nvSpPr>
      <dsp:spPr>
        <a:xfrm>
          <a:off x="752258" y="0"/>
          <a:ext cx="6870209" cy="6870209"/>
        </a:xfrm>
        <a:prstGeom prst="triangl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BE8F9B-C64D-468C-BB79-9D54E173091D}">
      <dsp:nvSpPr>
        <dsp:cNvPr id="0" name=""/>
        <dsp:cNvSpPr/>
      </dsp:nvSpPr>
      <dsp:spPr>
        <a:xfrm>
          <a:off x="4187362" y="687691"/>
          <a:ext cx="4465635" cy="97685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700" kern="1200" dirty="0"/>
            <a:t>Υ.ΠΑΙ.Θ.Α. &amp; Ι.Ε.Π.</a:t>
          </a:r>
        </a:p>
      </dsp:txBody>
      <dsp:txXfrm>
        <a:off x="4235048" y="735377"/>
        <a:ext cx="4370263" cy="881485"/>
      </dsp:txXfrm>
    </dsp:sp>
    <dsp:sp modelId="{C4BF3824-78F3-465B-A33C-F4235BA271F1}">
      <dsp:nvSpPr>
        <dsp:cNvPr id="0" name=""/>
        <dsp:cNvSpPr/>
      </dsp:nvSpPr>
      <dsp:spPr>
        <a:xfrm>
          <a:off x="4187362" y="1786656"/>
          <a:ext cx="4465635" cy="97685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700" kern="1200" dirty="0"/>
            <a:t>Περιφερειακός Διευθυντής </a:t>
          </a:r>
          <a:r>
            <a:rPr lang="el-GR" sz="1700" kern="1200" dirty="0" err="1"/>
            <a:t>Εκπ</a:t>
          </a:r>
          <a:r>
            <a:rPr lang="el-GR" sz="1700" kern="1200" dirty="0"/>
            <a:t>/</a:t>
          </a:r>
          <a:r>
            <a:rPr lang="el-GR" sz="1700" kern="1200" dirty="0" err="1"/>
            <a:t>σης</a:t>
          </a:r>
          <a:r>
            <a:rPr lang="el-GR" sz="1700" kern="1200" dirty="0"/>
            <a:t> 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700" kern="1200" dirty="0"/>
            <a:t>Περιφερειακός Επόπτης Ποιότητας </a:t>
          </a:r>
          <a:r>
            <a:rPr lang="el-GR" sz="1700" kern="1200" dirty="0" err="1"/>
            <a:t>Εκπ</a:t>
          </a:r>
          <a:r>
            <a:rPr lang="el-GR" sz="1700" kern="1200" dirty="0"/>
            <a:t>/</a:t>
          </a:r>
          <a:r>
            <a:rPr lang="el-GR" sz="1700" kern="1200" dirty="0" err="1"/>
            <a:t>σης</a:t>
          </a:r>
          <a:endParaRPr lang="el-GR" sz="1700" kern="1200" dirty="0"/>
        </a:p>
      </dsp:txBody>
      <dsp:txXfrm>
        <a:off x="4235048" y="1834342"/>
        <a:ext cx="4370263" cy="881485"/>
      </dsp:txXfrm>
    </dsp:sp>
    <dsp:sp modelId="{E43ADD4D-F324-4909-9CEC-6579F976D9B1}">
      <dsp:nvSpPr>
        <dsp:cNvPr id="0" name=""/>
        <dsp:cNvSpPr/>
      </dsp:nvSpPr>
      <dsp:spPr>
        <a:xfrm>
          <a:off x="4187362" y="2885621"/>
          <a:ext cx="4465635" cy="97685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700" kern="1200" dirty="0"/>
            <a:t>Διευθυντής/</a:t>
          </a:r>
          <a:r>
            <a:rPr lang="el-GR" sz="1700" kern="1200" dirty="0" err="1"/>
            <a:t>ντρια</a:t>
          </a:r>
          <a:r>
            <a:rPr lang="el-GR" sz="1700" kern="1200" dirty="0"/>
            <a:t>  Εκπαίδευσης </a:t>
          </a:r>
        </a:p>
      </dsp:txBody>
      <dsp:txXfrm>
        <a:off x="4235048" y="2933307"/>
        <a:ext cx="4370263" cy="881485"/>
      </dsp:txXfrm>
    </dsp:sp>
    <dsp:sp modelId="{C2DE6B6B-7EBE-4563-8B5E-74F6E2A82F07}">
      <dsp:nvSpPr>
        <dsp:cNvPr id="0" name=""/>
        <dsp:cNvSpPr/>
      </dsp:nvSpPr>
      <dsp:spPr>
        <a:xfrm>
          <a:off x="4187362" y="3984587"/>
          <a:ext cx="4465635" cy="97685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700" b="1" kern="1200" dirty="0"/>
            <a:t>Επόπτης/</a:t>
          </a:r>
          <a:r>
            <a:rPr lang="el-GR" sz="1700" b="1" kern="1200" dirty="0" err="1"/>
            <a:t>τρια</a:t>
          </a:r>
          <a:r>
            <a:rPr lang="el-GR" sz="1700" b="1" kern="1200" dirty="0"/>
            <a:t> Ποιότητας της </a:t>
          </a:r>
          <a:r>
            <a:rPr lang="el-GR" sz="1700" b="1" kern="1200" dirty="0" err="1"/>
            <a:t>Εκπ</a:t>
          </a:r>
          <a:r>
            <a:rPr lang="el-GR" sz="1700" b="1" kern="1200" dirty="0"/>
            <a:t>/</a:t>
          </a:r>
          <a:r>
            <a:rPr lang="el-GR" sz="1700" b="1" kern="1200" dirty="0" err="1"/>
            <a:t>σης</a:t>
          </a:r>
          <a:endParaRPr lang="el-GR" sz="1700" b="1" kern="1200" dirty="0"/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700" b="1" kern="1200" dirty="0"/>
            <a:t>Σύμβουλος Εκπαίδευσης</a:t>
          </a:r>
        </a:p>
      </dsp:txBody>
      <dsp:txXfrm>
        <a:off x="4235048" y="4032273"/>
        <a:ext cx="4370263" cy="881485"/>
      </dsp:txXfrm>
    </dsp:sp>
    <dsp:sp modelId="{9A3E54B5-AC49-4FC5-B2D6-50F0A8A8208D}">
      <dsp:nvSpPr>
        <dsp:cNvPr id="0" name=""/>
        <dsp:cNvSpPr/>
      </dsp:nvSpPr>
      <dsp:spPr>
        <a:xfrm>
          <a:off x="4187362" y="5083552"/>
          <a:ext cx="4465635" cy="97685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700" kern="1200" dirty="0"/>
            <a:t>Σχολική Μονάδα: 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700" kern="1200" dirty="0"/>
            <a:t>Δ/</a:t>
          </a:r>
          <a:r>
            <a:rPr lang="el-GR" sz="1700" kern="1200" dirty="0" err="1"/>
            <a:t>ντής</a:t>
          </a:r>
          <a:r>
            <a:rPr lang="el-GR" sz="1700" kern="1200" dirty="0"/>
            <a:t> σχολείου, </a:t>
          </a:r>
          <a:r>
            <a:rPr lang="el-GR" sz="1700" kern="1200" dirty="0" err="1"/>
            <a:t>Εκπ</a:t>
          </a:r>
          <a:r>
            <a:rPr lang="el-GR" sz="1700" kern="1200" dirty="0"/>
            <a:t>/</a:t>
          </a:r>
          <a:r>
            <a:rPr lang="el-GR" sz="1700" kern="1200" dirty="0" err="1"/>
            <a:t>κοί</a:t>
          </a:r>
          <a:r>
            <a:rPr lang="el-GR" sz="1700" kern="1200" dirty="0"/>
            <a:t> </a:t>
          </a:r>
        </a:p>
      </dsp:txBody>
      <dsp:txXfrm>
        <a:off x="4235048" y="5131238"/>
        <a:ext cx="4370263" cy="8814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2A77B1-736D-4FDB-B712-A6F1D1B04035}" type="datetimeFigureOut">
              <a:rPr lang="el-GR" smtClean="0"/>
              <a:t>26/11/2025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D471EF-694D-4B63-B9DF-2A9119C15B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78248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1epal-siatist.koz.sch.gr/?page_id=738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-lesxi.gr/%CE%B7-%CE%B5%CE%BA%CF%80%CE%B1%CE%B9%CE%B4%CE%B5%CF%85%CF%84%CE%B9%CE%BA%CE%B7-%CF%80%CE%BF%CE%BB%CE%B9%CF%84%CE%B9%CE%BA%CE%B7-%CF%83%CF%84%CE%B7%CE%BD-%CE%B5%CE%BB%CE%BB%CE%B1%CE%B4%CE%B1-%CF%84/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lfavita.gr/ekpaideysi/anakoinoseis/312106_i-antidrastiki-axiologisi-den-ehei-kamia-shesi-me-tin-anabathmisi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lfavita.gr/ekpaideysi/488186_nees-theseis-psyhologon-kai-koinonikon-leitoyrgon-sta-kedasy-tropopoiisi-sdey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pecial.gr/pinakes-moriodotisis-simvoulwn-ekpaideusis-anakoinwthikan-apo-to-ypourgeio-paideias/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el.wikipedia.org/wiki/%CE%A4%CE%B7%CE%BB%CE%AD%CE%BC%CE%B1%CF%87%CE%BF%CF%82_(%CE%BC%CF%85%CE%B8%CE%BF%CE%BB%CE%BF%CE%B3%CE%AF%CE%B1)" TargetMode="External"/><Relationship Id="rId3" Type="http://schemas.openxmlformats.org/officeDocument/2006/relationships/hyperlink" Target="https://el.wikipedia.org/wiki/%CE%9C%CE%AD%CE%BD%CF%84%CF%89%CF%81_%28%CE%BC%CF%85%CE%B8%CE%BF%CE%BB%CE%BF%CE%B3%CE%AF%CE%B1%29" TargetMode="External"/><Relationship Id="rId7" Type="http://schemas.openxmlformats.org/officeDocument/2006/relationships/hyperlink" Target="https://el.wikipedia.org/wiki/%CE%91%CE%B8%CE%B7%CE%BD%CE%AC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el.wikipedia.org/wiki/%CE%A4%CF%81%CF%89%CE%B9%CE%BA%CF%8C%CF%82_%CF%80%CF%8C%CE%BB%CE%B5%CE%BC%CE%BF%CF%82" TargetMode="External"/><Relationship Id="rId5" Type="http://schemas.openxmlformats.org/officeDocument/2006/relationships/hyperlink" Target="https://el.wikipedia.org/wiki/%CE%9F%CE%B4%CF%85%CF%83%CF%83%CE%AD%CE%B1%CF%82" TargetMode="External"/><Relationship Id="rId10" Type="http://schemas.openxmlformats.org/officeDocument/2006/relationships/hyperlink" Target="https://el.wikipedia.org/wiki/%CE%91%CF%81%CF%87%CE%B1%CE%AF%CE%B1_%CE%A3%CF%80%CE%AC%CF%81%CF%84%CE%B7" TargetMode="External"/><Relationship Id="rId4" Type="http://schemas.openxmlformats.org/officeDocument/2006/relationships/hyperlink" Target="https://el.wikipedia.org/wiki/%CE%9F%CE%B4%CF%8D%CF%83%CF%83%CE%B5%CE%B9%CE%B1" TargetMode="External"/><Relationship Id="rId9" Type="http://schemas.openxmlformats.org/officeDocument/2006/relationships/hyperlink" Target="https://el.wikipedia.org/wiki/%CE%A0%CF%8D%CE%BB%CE%BF%CF%82" TargetMode="Externa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str.gr/%CE%B1%CE%BB%CE%BB%CE%B1%CE%B3%CE%AE-%CE%B7%CE%BC%CE%AD%CF%81%CE%B1%CF%82-%CF%83%CE%B5%CE%BC%CE%B9%CE%BD%CE%AC%CF%81%CE%B9%CE%BF-%CF%88%CF%85%CF%87%CE%BF%CE%B3%CE%B7%CF%81%CE%B9%CE%B1%CF%84%CF%81/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Τι ξέρετε ή τι σκέφτεστε όταν ακούτε «Σύμβουλοι </a:t>
            </a:r>
            <a:r>
              <a:rPr lang="el-GR" dirty="0" err="1"/>
              <a:t>Εκπ</a:t>
            </a:r>
            <a:r>
              <a:rPr lang="el-GR" dirty="0"/>
              <a:t>/</a:t>
            </a:r>
            <a:r>
              <a:rPr lang="el-GR" dirty="0" err="1"/>
              <a:t>σης</a:t>
            </a:r>
            <a:r>
              <a:rPr lang="el-GR" dirty="0"/>
              <a:t>»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D471EF-694D-4B63-B9DF-2A9119C15BE7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890556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Πηγή εικόνας: </a:t>
            </a:r>
            <a:r>
              <a:rPr lang="en-GB" dirty="0"/>
              <a:t>https://4gym-aigiou.ach.sch.gr/?p=1110</a:t>
            </a:r>
            <a:endParaRPr lang="el-GR" dirty="0"/>
          </a:p>
          <a:p>
            <a:endParaRPr lang="el-GR" dirty="0"/>
          </a:p>
          <a:p>
            <a:r>
              <a:rPr lang="el-GR" dirty="0"/>
              <a:t>Οι 6 άξονες του εσωτερικού κανονισμού: Προσέλευση/αποχώρηση, Συμπεριφορά, Παιδαγωγικός έλεγχος, Πρόληψη </a:t>
            </a:r>
            <a:r>
              <a:rPr lang="el-GR" dirty="0" err="1"/>
              <a:t>σχολ</a:t>
            </a:r>
            <a:r>
              <a:rPr lang="el-GR" dirty="0"/>
              <a:t>. βίας-εκφοβισμού, Ποιότητα </a:t>
            </a:r>
            <a:r>
              <a:rPr lang="el-GR" dirty="0" err="1"/>
              <a:t>σχολ</a:t>
            </a:r>
            <a:r>
              <a:rPr lang="el-GR" dirty="0"/>
              <a:t>. χώρου, </a:t>
            </a:r>
            <a:r>
              <a:rPr lang="el-GR" dirty="0" err="1"/>
              <a:t>Σχολ</a:t>
            </a:r>
            <a:r>
              <a:rPr lang="el-GR" dirty="0"/>
              <a:t>. δραστηριότητες</a:t>
            </a:r>
          </a:p>
          <a:p>
            <a:endParaRPr lang="el-GR" dirty="0"/>
          </a:p>
          <a:p>
            <a:r>
              <a:rPr lang="el-GR" dirty="0"/>
              <a:t>Η Υπογραφή,  της υπογραφής την υπογραφή, ώ υπογραφή….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D471EF-694D-4B63-B9DF-2A9119C15BE7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74678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Πηγή εικόνας:</a:t>
            </a:r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 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https://1epal-siatist.koz.sch.gr/?page_id=738</a:t>
            </a:r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l">
              <a:buNone/>
            </a:pPr>
            <a:endParaRPr lang="el-GR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l">
              <a:buNone/>
            </a:pPr>
            <a:r>
              <a:rPr lang="el-GR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§3 Έργο του Συμβούλου Εκπαίδευσης</a:t>
            </a:r>
            <a:endParaRPr lang="el-GR" sz="18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l">
              <a:buNone/>
            </a:pPr>
            <a:r>
              <a:rPr lang="el-GR" sz="1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lang="el-GR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παιδαγωγική και επιστημονική καθοδήγηση </a:t>
            </a:r>
            <a:r>
              <a:rPr lang="el-GR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των εκπαιδευτικών και των μελών του Ε.Ε.Π. και </a:t>
            </a:r>
            <a:r>
              <a:rPr lang="el-GR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Ειδικoύ</a:t>
            </a:r>
            <a:r>
              <a:rPr lang="el-GR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Βοηθητικού</a:t>
            </a:r>
            <a:r>
              <a:rPr lang="el-GR" sz="1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Προσω</a:t>
            </a:r>
            <a:r>
              <a:rPr lang="el-GR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πικού (Ε.Β.Π.), </a:t>
            </a:r>
          </a:p>
          <a:p>
            <a:pPr marL="0" indent="0" algn="l">
              <a:buNone/>
            </a:pPr>
            <a:r>
              <a:rPr lang="el-GR" sz="1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η </a:t>
            </a:r>
            <a:r>
              <a:rPr lang="el-GR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επιμόρφωση</a:t>
            </a:r>
            <a:r>
              <a:rPr lang="el-GR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η ανάπτυξη καινοτόμων πρωτοβουλιών στον χώρο της εκπαίδευσης, καθώς και </a:t>
            </a:r>
          </a:p>
          <a:p>
            <a:pPr marL="0" indent="0" algn="l">
              <a:buNone/>
            </a:pPr>
            <a:r>
              <a:rPr lang="el-GR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η </a:t>
            </a:r>
            <a:r>
              <a:rPr lang="el-GR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αξιολόγηση</a:t>
            </a:r>
            <a:r>
              <a:rPr lang="el-GR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των εκπαιδευτικών και των μελών του Ε.Ε.Π. και Ε.Β.Π. και </a:t>
            </a:r>
          </a:p>
          <a:p>
            <a:pPr marL="0" indent="0" algn="l">
              <a:buNone/>
            </a:pPr>
            <a:r>
              <a:rPr lang="el-GR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η </a:t>
            </a:r>
            <a:r>
              <a:rPr lang="el-GR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συμμετοχή στη διαδικασία του Συλλογικού </a:t>
            </a:r>
            <a:r>
              <a:rPr lang="el-GR" sz="1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lang="el-GR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ρογραμματισμού και της </a:t>
            </a:r>
            <a:r>
              <a:rPr lang="el-GR" sz="1800" b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lang="el-GR" sz="1800" b="1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υτοαξιολόγησης</a:t>
            </a:r>
            <a:r>
              <a:rPr lang="el-GR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του έργου της σχολικής μονάδας </a:t>
            </a:r>
            <a:r>
              <a:rPr lang="el-GR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και των δομών υποστήριξης της Πρωτοβάθμιας και Δευτεροβάθμιας εκπαίδευσης.</a:t>
            </a:r>
          </a:p>
          <a:p>
            <a:pPr algn="l"/>
            <a:endParaRPr lang="el-GR" sz="1800" b="0" i="0" u="none" strike="noStrike" baseline="0" dirty="0">
              <a:latin typeface="MyriadPro-Regular"/>
            </a:endParaRPr>
          </a:p>
          <a:p>
            <a:pPr algn="l"/>
            <a:endParaRPr lang="el-GR" sz="1800" b="0" i="0" u="none" strike="noStrike" baseline="0" dirty="0">
              <a:latin typeface="MyriadPro-Regular"/>
            </a:endParaRPr>
          </a:p>
          <a:p>
            <a:pPr algn="l"/>
            <a:r>
              <a:rPr lang="el-GR" sz="1800" b="0" i="0" u="none" strike="noStrike" baseline="0" dirty="0">
                <a:latin typeface="MyriadPro-Regular"/>
              </a:rPr>
              <a:t>Κέντρα Διεπιστημονικής Αξιολόγησης, Συμβουλευτικής και Υποστήριξης (ΚΕ.Δ.Α.Σ.Υ.)</a:t>
            </a:r>
          </a:p>
          <a:p>
            <a:pPr algn="l"/>
            <a:r>
              <a:rPr lang="el-GR" sz="1800" b="0" i="0" u="none" strike="noStrike" baseline="0" dirty="0">
                <a:latin typeface="MyriadPro-Regular"/>
              </a:rPr>
              <a:t>Κέντρα Εκπαίδευσης για το Περιβάλλον και την </a:t>
            </a:r>
            <a:r>
              <a:rPr lang="el-GR" sz="1800" b="0" i="0" u="none" strike="noStrike" baseline="0" dirty="0" err="1">
                <a:latin typeface="MyriadPro-Regular"/>
              </a:rPr>
              <a:t>Αειφορία</a:t>
            </a:r>
            <a:r>
              <a:rPr lang="el-GR" sz="1800" b="0" i="0" u="none" strike="noStrike" baseline="0" dirty="0">
                <a:latin typeface="MyriadPro-Regular"/>
              </a:rPr>
              <a:t> (Κ.Ε.ΠΕ.Α.).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D471EF-694D-4B63-B9DF-2A9119C15BE7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277551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Πηγή εικόνας: </a:t>
            </a: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https://www.e-lesxi.gr/%CE%B7-%CE%B5%CE%BA%CF%80%CE%B1%CE%B9%CE%B4%CE%B5%CF%85%CF%84%CE%B9%CE%BA%CE%B7-%CF%80%CE%BF%CE%BB%CE%B9%CF%84%CE%B9%CE%BA%CE%B7-%CF%83%CF%84%CE%B7%CE%BD-%CE%B5%CE%BB%CE%BB%CE%B1%CE%B4%CE%B1-%CF%84/</a:t>
            </a:r>
            <a:r>
              <a:rPr lang="el-G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endParaRPr lang="el-GR" dirty="0"/>
          </a:p>
          <a:p>
            <a:endParaRPr lang="el-GR" dirty="0"/>
          </a:p>
          <a:p>
            <a:r>
              <a:rPr lang="el-GR" dirty="0"/>
              <a:t>Συλλογικός προγραμματισμός: 3 λειτουργίες με 9 άξονες</a:t>
            </a:r>
          </a:p>
          <a:p>
            <a:r>
              <a:rPr lang="el-GR" dirty="0"/>
              <a:t>Σύνολο Σχεδίων Δράσης: 80-150 ή 170</a:t>
            </a:r>
          </a:p>
          <a:p>
            <a:r>
              <a:rPr lang="el-GR" dirty="0"/>
              <a:t>Έκθεση αξιολόγησης τον Ιούνιο: τα σχολεία η εσωτερική </a:t>
            </a:r>
            <a:r>
              <a:rPr lang="el-GR" dirty="0" err="1"/>
              <a:t>αξιολ</a:t>
            </a:r>
            <a:r>
              <a:rPr lang="el-GR" dirty="0"/>
              <a:t>. σε  4/</a:t>
            </a:r>
            <a:r>
              <a:rPr lang="el-GR" dirty="0" err="1"/>
              <a:t>βαθμη</a:t>
            </a:r>
            <a:r>
              <a:rPr lang="el-GR" dirty="0"/>
              <a:t>, αλλά  η </a:t>
            </a:r>
            <a:r>
              <a:rPr lang="el-GR" dirty="0" err="1"/>
              <a:t>εξωτερ</a:t>
            </a:r>
            <a:r>
              <a:rPr lang="el-GR" dirty="0"/>
              <a:t>. </a:t>
            </a:r>
            <a:r>
              <a:rPr lang="el-GR" dirty="0" err="1"/>
              <a:t>Αξιολ</a:t>
            </a:r>
            <a:r>
              <a:rPr lang="el-GR" dirty="0"/>
              <a:t>. οι ΣΕ </a:t>
            </a:r>
            <a:r>
              <a:rPr lang="el-GR" dirty="0" err="1"/>
              <a:t>σε</a:t>
            </a:r>
            <a:r>
              <a:rPr lang="el-GR" dirty="0"/>
              <a:t> 10/</a:t>
            </a:r>
            <a:r>
              <a:rPr lang="el-GR" dirty="0" err="1"/>
              <a:t>βαθμη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D471EF-694D-4B63-B9DF-2A9119C15BE7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365465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D471EF-694D-4B63-B9DF-2A9119C15BE7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164374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Πηγή εικόνας: </a:t>
            </a: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https://www.alfavita.gr/ekpaideysi/anakoinoseis/312106_i-antidrastiki-axiologisi-den-ehei-kamia-shesi-me-tin-anabathmisi</a:t>
            </a:r>
            <a:r>
              <a:rPr lang="el-G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D471EF-694D-4B63-B9DF-2A9119C15BE7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289399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l-GR" sz="1800" b="1" i="0" u="none" strike="noStrike" baseline="0" dirty="0">
                <a:latin typeface="MyriadPro-Regular"/>
              </a:rPr>
              <a:t>ΚΕΔΑΣΥ:</a:t>
            </a:r>
            <a:r>
              <a:rPr lang="el-GR" sz="1800" b="0" i="0" u="none" strike="noStrike" baseline="0" dirty="0">
                <a:latin typeface="MyriadPro-Regular"/>
              </a:rPr>
              <a:t> Η ειδική επιτροπή παρακολούθησης της λειτουργίας των ΚΕ.Δ.Α.Σ.Υ. συγκροτείται με απόφαση του Περιφερειακού Διευθυντή Εκπαίδευσης και αποτελείται από: α) τον Περιφερειακό Επόπτη Ποιότητας</a:t>
            </a:r>
          </a:p>
          <a:p>
            <a:pPr algn="l"/>
            <a:r>
              <a:rPr lang="el-GR" sz="1800" b="0" i="0" u="none" strike="noStrike" baseline="0" dirty="0">
                <a:latin typeface="MyriadPro-Regular"/>
              </a:rPr>
              <a:t>της Εκπαίδευσης, ως Πρόεδρο, β) τον Προϊστάμενο της Αυτοτελούς Διεύθυνσης Διοικητικής, Οικονομικής και Παιδαγωγικής Υποστήριξης της Περιφερειακής Διεύθυνσης Πρωτοβάθμιας και Δευτεροβάθμιας Εκπαίδευσης, γ) έναν </a:t>
            </a:r>
            <a:r>
              <a:rPr lang="el-GR" sz="1800" b="1" i="0" u="none" strike="noStrike" baseline="0" dirty="0">
                <a:latin typeface="MyriadPro-Regular"/>
              </a:rPr>
              <a:t>Σύμβουλο Εκπαίδευσης Ειδικής Αγωγής </a:t>
            </a:r>
            <a:r>
              <a:rPr lang="el-GR" sz="1800" b="0" i="0" u="none" strike="noStrike" baseline="0" dirty="0">
                <a:latin typeface="MyriadPro-Regular"/>
              </a:rPr>
              <a:t>και Εκπαίδευσης, </a:t>
            </a:r>
            <a:r>
              <a:rPr lang="el-GR" sz="1800" b="1" i="0" u="none" strike="noStrike" baseline="0" dirty="0">
                <a:latin typeface="MyriadPro-Regular"/>
              </a:rPr>
              <a:t>δ) έναν Σύμβουλο Εκπαίδευσης από κάθε βαθμίδα εκπαίδευσης</a:t>
            </a:r>
            <a:r>
              <a:rPr lang="el-GR" sz="1800" b="0" i="0" u="none" strike="noStrike" baseline="0" dirty="0">
                <a:latin typeface="MyriadPro-Regular"/>
              </a:rPr>
              <a:t>, ε) έναν Σύμβουλο Εκπαίδευσης Ψυχολόγων και στ) έναν Σύμβουλο Εκπαίδευσης Κοινωνικών Λειτουργών.</a:t>
            </a:r>
          </a:p>
          <a:p>
            <a:pPr algn="l"/>
            <a:endParaRPr lang="el-GR" sz="1800" b="0" i="0" u="none" strike="noStrike" baseline="0" dirty="0">
              <a:latin typeface="MyriadPro-Regular"/>
            </a:endParaRPr>
          </a:p>
          <a:p>
            <a:pPr algn="l"/>
            <a:r>
              <a:rPr lang="el-GR" b="1" dirty="0"/>
              <a:t>ΕΔΥ (</a:t>
            </a:r>
            <a:r>
              <a:rPr lang="el-GR" dirty="0"/>
              <a:t>Επιτροπή Διεπιστημονικής Υποστήριξης):   </a:t>
            </a:r>
            <a:r>
              <a:rPr lang="el-GR" sz="1800" dirty="0">
                <a:solidFill>
                  <a:srgbClr val="000000"/>
                </a:solidFill>
                <a:latin typeface="Adobe Clean DC"/>
              </a:rPr>
              <a:t>ε) η </a:t>
            </a:r>
            <a:r>
              <a:rPr lang="el-GR" sz="1800" b="0" i="0" u="none" strike="noStrike" baseline="0" dirty="0">
                <a:latin typeface="MyriadPro-Regular"/>
              </a:rPr>
              <a:t>Ε.Δ.Υ. </a:t>
            </a:r>
            <a:r>
              <a:rPr lang="el-GR" sz="1800" b="0" i="0" u="sng" strike="noStrike" baseline="0" dirty="0">
                <a:latin typeface="MyriadPro-Regular"/>
              </a:rPr>
              <a:t>συνεργάζεται υποχρεωτικά </a:t>
            </a:r>
            <a:r>
              <a:rPr lang="el-GR" sz="1800" b="0" i="0" u="none" strike="noStrike" baseline="0" dirty="0">
                <a:latin typeface="MyriadPro-Regular"/>
              </a:rPr>
              <a:t>με </a:t>
            </a:r>
            <a:r>
              <a:rPr lang="el-GR" sz="1800" dirty="0">
                <a:solidFill>
                  <a:srgbClr val="000000"/>
                </a:solidFill>
                <a:latin typeface="Adobe Clean DC"/>
              </a:rPr>
              <a:t>τον </a:t>
            </a:r>
            <a:r>
              <a:rPr lang="el-GR" sz="1800" b="1" dirty="0">
                <a:solidFill>
                  <a:srgbClr val="000000"/>
                </a:solidFill>
                <a:latin typeface="Adobe Clean DC"/>
              </a:rPr>
              <a:t>Σύμβουλο Εκπαίδευσης Ειδικής Αγωγής </a:t>
            </a:r>
            <a:r>
              <a:rPr lang="el-GR" sz="1800" dirty="0">
                <a:solidFill>
                  <a:srgbClr val="000000"/>
                </a:solidFill>
                <a:latin typeface="Adobe Clean DC"/>
              </a:rPr>
              <a:t>και Ενταξιακής Εκπαίδευσης που έχει την παιδαγωγική ευθύνη της σχολικής μονάδας για τα ζητήματα της ενταξιακής εκπαίδευσης, </a:t>
            </a:r>
            <a:r>
              <a:rPr lang="el-GR" sz="1800" b="1" dirty="0">
                <a:solidFill>
                  <a:srgbClr val="000000"/>
                </a:solidFill>
                <a:latin typeface="Adobe Clean DC"/>
              </a:rPr>
              <a:t>τον Σύμβουλο Εκπαίδευσης που έχει την παιδαγωγική ευθύνη της σχολικής μονάδας </a:t>
            </a:r>
            <a:r>
              <a:rPr lang="el-GR" sz="1800" dirty="0">
                <a:solidFill>
                  <a:srgbClr val="000000"/>
                </a:solidFill>
                <a:latin typeface="Adobe Clean DC"/>
              </a:rPr>
              <a:t>και  τους Συμβούλους Εκπαίδευσης των μελών του  Ε.Ε.Π. της Περιφερειακής Διεύθυνσης Πρωτοβάθμιας και Δευτεροβάθμιας Εκπαίδευσης.</a:t>
            </a:r>
          </a:p>
          <a:p>
            <a:pPr algn="l"/>
            <a:endParaRPr lang="el-GR" sz="1800" dirty="0">
              <a:solidFill>
                <a:prstClr val="black"/>
              </a:solidFill>
              <a:latin typeface="Adobe Clean DC"/>
            </a:endParaRPr>
          </a:p>
          <a:p>
            <a:endParaRPr lang="el-GR" dirty="0"/>
          </a:p>
          <a:p>
            <a:r>
              <a:rPr lang="el-GR" b="1" i="1" dirty="0"/>
              <a:t>ΣΔΕΥ: </a:t>
            </a:r>
            <a:r>
              <a:rPr lang="el-GR" i="1" dirty="0"/>
              <a:t>Σχολικό Δίκτυο Εκπαιδευτικής Υποστήριξης: </a:t>
            </a:r>
            <a:r>
              <a:rPr lang="el-GR" dirty="0"/>
              <a:t>αποτελούν δομές συνεργασίας σχολικών μονάδων, με κεντρικό σχολείο (ΚΥ), που λειτουργεί ως </a:t>
            </a:r>
            <a:r>
              <a:rPr lang="el-GR" b="1" dirty="0"/>
              <a:t>κόμβος υποστήριξης</a:t>
            </a:r>
            <a:r>
              <a:rPr lang="el-GR" dirty="0"/>
              <a:t>. Σε κάθε δίκτυο συμμετέχουν Δημοτικά, Νηπιαγωγεία, Γυμνάσια και Λύκεια, τα οποία συνδέονται με τα αντίστοιχα </a:t>
            </a:r>
            <a:r>
              <a:rPr lang="el-GR" b="1" dirty="0">
                <a:hlinkClick r:id="rId3"/>
              </a:rPr>
              <a:t>(ΚΕ.Δ.Α.Σ.Υ.)</a:t>
            </a:r>
            <a:r>
              <a:rPr lang="el-GR" dirty="0"/>
              <a:t>.</a:t>
            </a:r>
            <a:endParaRPr lang="el-GR" i="1" dirty="0"/>
          </a:p>
          <a:p>
            <a:endParaRPr lang="el-GR" dirty="0"/>
          </a:p>
          <a:p>
            <a:r>
              <a:rPr lang="el-GR" dirty="0"/>
              <a:t>Πηγή εικόνας: </a:t>
            </a:r>
            <a:r>
              <a:rPr lang="en-GB" dirty="0"/>
              <a:t>https://www.especial.gr/3iologisi-mathitwn-apo-kedasy-diadikasia-parapompis-eggrafo/</a:t>
            </a:r>
            <a:endParaRPr lang="el-GR" dirty="0"/>
          </a:p>
          <a:p>
            <a:r>
              <a:rPr lang="el-GR" dirty="0"/>
              <a:t>Πηγή εικόνας: </a:t>
            </a:r>
            <a:r>
              <a:rPr lang="en-GB" dirty="0"/>
              <a:t>https://blogs.sch.gr/dimleokar/2024/09/22/epitropi-diepistimonikis-ypostirixis-edy/</a:t>
            </a:r>
            <a:r>
              <a:rPr lang="el-GR" dirty="0"/>
              <a:t> </a:t>
            </a:r>
          </a:p>
          <a:p>
            <a:pPr algn="l"/>
            <a:endParaRPr lang="el-GR" dirty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D471EF-694D-4B63-B9DF-2A9119C15BE7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614455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z="1800" dirty="0">
                <a:solidFill>
                  <a:srgbClr val="000000"/>
                </a:solidFill>
                <a:latin typeface="Adobe Clean DC"/>
              </a:rPr>
              <a:t>ζ) οργανώνουν επιμορφωτικά προγράμματα και παρέχουν επιμόρφωση σε εκπαιδευτικούς, δια ζώσης ή εξ αποστάσεως, σε συνεργασία με  τον Περιφερειακό Επόπτη Ποιότητας της Εκπαίδευσης ή τους Επόπτες Ποιότητας της Εκπαίδευσης των Διευθύνσεων Εκπαίδευσης και τους Συμβούλους Εκπαίδευσης της έδρας του Κ.Ε.ΠΕ.Α.,</a:t>
            </a:r>
          </a:p>
          <a:p>
            <a:r>
              <a:rPr lang="el-GR" sz="1800" dirty="0">
                <a:solidFill>
                  <a:srgbClr val="000000"/>
                </a:solidFill>
                <a:latin typeface="Adobe Clean DC"/>
              </a:rPr>
              <a:t>κατόπιν έγκρισης του Περιφερειακού Επόπτη Ποιότητας της Εκπαίδευσης,</a:t>
            </a:r>
            <a:endParaRPr lang="el-GR" sz="1800" dirty="0">
              <a:solidFill>
                <a:prstClr val="black"/>
              </a:solidFill>
              <a:latin typeface="Adobe Clean DC"/>
            </a:endParaRPr>
          </a:p>
          <a:p>
            <a:r>
              <a:rPr lang="el-GR" dirty="0"/>
              <a:t>Πηγή εικόνας:  </a:t>
            </a:r>
            <a:r>
              <a:rPr lang="en-GB" dirty="0"/>
              <a:t>http://1gym-ag-dimitr.att.sch.gr/?cat=10</a:t>
            </a:r>
            <a:r>
              <a:rPr lang="el-GR" dirty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dirty="0"/>
              <a:t>Πηγή εικόνας: </a:t>
            </a:r>
            <a:r>
              <a:rPr lang="en-GB" dirty="0"/>
              <a:t>https://www.kpemaronias.gr/</a:t>
            </a:r>
            <a:r>
              <a:rPr lang="el-GR" dirty="0"/>
              <a:t>  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D471EF-694D-4B63-B9DF-2A9119C15BE7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027651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Πηγή εικόνας: </a:t>
            </a: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https://www.especial.gr/pinakes-moriodotisis-simvoulwn-ekpaideusis-anakoinwthikan-apo-to-ypourgeio-paideias/</a:t>
            </a:r>
            <a:r>
              <a:rPr lang="el-G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sz="1200" dirty="0">
              <a:solidFill>
                <a:srgbClr val="467886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200" b="1" u="sng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Όσοι πιστοί προσέλθετε………………….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sz="1200" dirty="0">
              <a:solidFill>
                <a:srgbClr val="467886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D471EF-694D-4B63-B9DF-2A9119C15BE7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864308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Πηγή εικόνας:</a:t>
            </a:r>
          </a:p>
          <a:p>
            <a:r>
              <a:rPr lang="en-GB" dirty="0"/>
              <a:t>https://www.e-shop.gr/oi-sxolikoi-symboyloi-miloyn-gia-ton-rolo-to-ergo-toys-kai-tin-axiologisi-ton-ekpaideytikon-p-BKS.0020176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D471EF-694D-4B63-B9DF-2A9119C15BE7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872506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Σας ευχαριστώ</a:t>
            </a:r>
          </a:p>
          <a:p>
            <a:r>
              <a:rPr lang="en-GB" dirty="0"/>
              <a:t>https://www.especial.gr/pinakes-moriodotisis-simvoulwn-ekpaideusis-anakoinwthikan-apo-to-ypourgeio-paideias/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D471EF-694D-4B63-B9DF-2A9119C15BE7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146434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Η θέση των ΣΕ στην ιεραρχική πυραμίδα στη δομή του </a:t>
            </a:r>
            <a:r>
              <a:rPr lang="el-GR" dirty="0" err="1"/>
              <a:t>εκπ</a:t>
            </a:r>
            <a:r>
              <a:rPr lang="el-GR" dirty="0"/>
              <a:t>/</a:t>
            </a:r>
            <a:r>
              <a:rPr lang="el-GR" dirty="0" err="1"/>
              <a:t>κού</a:t>
            </a:r>
            <a:r>
              <a:rPr lang="el-GR" dirty="0"/>
              <a:t> συστήματος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D471EF-694D-4B63-B9DF-2A9119C15BE7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2433913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en-GB" sz="1200" b="0" i="0" u="none" strike="noStrike" baseline="0" dirty="0">
                <a:latin typeface="MyriadPro-Regular"/>
              </a:rPr>
              <a:t>https://www.epal-elefth.gr/www/news/anakoinwseis/prosklisi-gia-enimerosi-goneon-kai-kidemonon/</a:t>
            </a:r>
            <a:r>
              <a:rPr lang="el-GR" sz="1200" b="0" i="0" u="none" strike="noStrike" baseline="0" dirty="0">
                <a:latin typeface="MyriadPro-Regular"/>
              </a:rPr>
              <a:t> </a:t>
            </a:r>
          </a:p>
          <a:p>
            <a:pPr marL="0" indent="0" algn="l">
              <a:buNone/>
            </a:pPr>
            <a:endParaRPr lang="el-GR" sz="1200" b="0" i="0" u="none" strike="noStrike" baseline="0" dirty="0">
              <a:latin typeface="MyriadPro-Regular"/>
            </a:endParaRPr>
          </a:p>
          <a:p>
            <a:pPr marL="0" indent="0" algn="l">
              <a:buNone/>
            </a:pPr>
            <a:r>
              <a:rPr lang="el-GR" sz="1200" b="0" i="0" u="none" strike="noStrike" baseline="0" dirty="0">
                <a:latin typeface="MyriadPro-Regular"/>
              </a:rPr>
              <a:t>1. Συνιστώνται οκτακόσιες (800) θέσεις Συμβούλων Εκπαίδευσης στην Π/</a:t>
            </a:r>
            <a:r>
              <a:rPr lang="el-GR" sz="1200" b="0" i="0" u="none" strike="noStrike" baseline="0" dirty="0" err="1">
                <a:latin typeface="MyriadPro-Regular"/>
              </a:rPr>
              <a:t>βαθμια</a:t>
            </a:r>
            <a:r>
              <a:rPr lang="el-GR" sz="1200" b="0" i="0" u="none" strike="noStrike" baseline="0" dirty="0">
                <a:latin typeface="MyriadPro-Regular"/>
              </a:rPr>
              <a:t> &amp; Δ/</a:t>
            </a:r>
            <a:r>
              <a:rPr lang="el-GR" sz="1200" b="0" i="0" u="none" strike="noStrike" baseline="0" dirty="0" err="1">
                <a:latin typeface="MyriadPro-Regular"/>
              </a:rPr>
              <a:t>βαθμια</a:t>
            </a:r>
            <a:r>
              <a:rPr lang="el-GR" sz="1200" b="0" i="0" u="none" strike="noStrike" baseline="0" dirty="0">
                <a:latin typeface="MyriadPro-Regular"/>
              </a:rPr>
              <a:t> Εκπ</a:t>
            </a:r>
            <a:r>
              <a:rPr lang="el-GR" sz="1200" dirty="0">
                <a:latin typeface="MyriadPro-Regular"/>
              </a:rPr>
              <a:t>/</a:t>
            </a:r>
            <a:r>
              <a:rPr lang="el-GR" sz="1200" dirty="0" err="1">
                <a:latin typeface="MyriadPro-Regular"/>
              </a:rPr>
              <a:t>ση</a:t>
            </a:r>
            <a:r>
              <a:rPr lang="el-GR" sz="1200" dirty="0">
                <a:latin typeface="MyriadPro-Regular"/>
              </a:rPr>
              <a:t>,</a:t>
            </a:r>
            <a:r>
              <a:rPr lang="el-GR" sz="1200" b="0" i="0" u="none" strike="noStrike" baseline="0" dirty="0">
                <a:latin typeface="MyriadPro-Regular"/>
              </a:rPr>
              <a:t> οι οποίες πληρούνται από εκπαιδευτικούς και μέλη του </a:t>
            </a:r>
            <a:r>
              <a:rPr lang="el-GR" sz="1200" b="0" i="0" u="none" strike="noStrike" baseline="0" dirty="0" err="1">
                <a:latin typeface="MyriadPro-Regular"/>
              </a:rPr>
              <a:t>Ειδικoύ</a:t>
            </a:r>
            <a:r>
              <a:rPr lang="el-GR" sz="1200" b="0" i="0" u="none" strike="noStrike" baseline="0" dirty="0">
                <a:latin typeface="MyriadPro-Regular"/>
              </a:rPr>
              <a:t> Εκπαιδευτικού Προσωπικού (Ε.Ε.Π.) που επιλέγονται σύμφωνα με τα άρθρα 30 έως 49 και οι οποίες κατανέμονται σε κλάδους.  Δασκάλων (ΠΕ70): διακόσιες σαράντα (240) θέσεις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200" b="0" i="0" u="none" strike="noStrike" baseline="0" dirty="0">
                <a:latin typeface="MyriadPro-Regular"/>
              </a:rPr>
              <a:t>α) Νηπιαγωγών (ΠΕ60): εβδομήντα τρεις (73) θέσεις.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200" b="0" i="0" u="none" strike="noStrike" baseline="0" dirty="0">
                <a:latin typeface="MyriadPro-Regular"/>
              </a:rPr>
              <a:t>ΠΕ: Πανεπιστημιακής Εκπ/</a:t>
            </a:r>
            <a:r>
              <a:rPr lang="el-GR" sz="1200" b="0" i="0" u="none" strike="noStrike" baseline="0" dirty="0" err="1">
                <a:latin typeface="MyriadPro-Regular"/>
              </a:rPr>
              <a:t>σης</a:t>
            </a:r>
            <a:r>
              <a:rPr lang="el-GR" sz="1200" b="0" i="0" u="none" strike="noStrike" baseline="0" dirty="0">
                <a:latin typeface="MyriadPro-Regular"/>
              </a:rPr>
              <a:t>, ΤΕ: Τεχνολογικής Εκπ/</a:t>
            </a:r>
            <a:r>
              <a:rPr lang="el-GR" sz="1200" b="0" i="0" u="none" strike="noStrike" baseline="0" dirty="0" err="1">
                <a:latin typeface="MyriadPro-Regular"/>
              </a:rPr>
              <a:t>σης</a:t>
            </a:r>
            <a:r>
              <a:rPr lang="el-GR" sz="1200" b="0" i="0" u="none" strike="noStrike" baseline="0" dirty="0">
                <a:latin typeface="MyriadPro-Regular"/>
              </a:rPr>
              <a:t> Πηγή εικόνας: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sz="1200" b="0" i="0" u="none" strike="noStrike" baseline="0" dirty="0">
              <a:latin typeface="MyriadPro-Regular"/>
            </a:endParaRPr>
          </a:p>
          <a:p>
            <a:r>
              <a:rPr lang="el-GR" sz="1200" b="1" i="0" u="none" strike="noStrike" baseline="0" dirty="0">
                <a:latin typeface="MyriadPro-Regular"/>
              </a:rPr>
              <a:t>Ειδικό Εκπαιδευτικό Προσωπικό</a:t>
            </a:r>
            <a:r>
              <a:rPr lang="el-GR" sz="1200" b="0" i="0" u="none" strike="noStrike" baseline="0" dirty="0">
                <a:latin typeface="MyriadPro-Regular"/>
              </a:rPr>
              <a:t>: </a:t>
            </a:r>
            <a:r>
              <a:rPr lang="el-GR" dirty="0"/>
              <a:t>Αποτελεί κλάδο της Εκπαίδευσης και ασκεί το εκπαιδευτικό του λειτούργημα: </a:t>
            </a:r>
          </a:p>
          <a:p>
            <a:pPr>
              <a:buFont typeface="+mj-lt"/>
              <a:buAutoNum type="arabicPeriod"/>
            </a:pPr>
            <a:r>
              <a:rPr lang="el-GR" u="sng" dirty="0"/>
              <a:t> Στις Σχολικές Μονάδες Ειδικής Αγωγής και Εκπαίδευσης (ΣΜΕΑΕ), </a:t>
            </a:r>
            <a:r>
              <a:rPr lang="el-GR" dirty="0"/>
              <a:t>δηλαδή στα Ειδικά Σχολεία και Ειδικά Νηπιαγωγεία της Πρωτοβάθμιας Εκπαίδευσης, στα Γυμνάσια και Λύκεια Ειδικής Αγωγής και Εκπαίδευσης, στα Ενιαία Ειδικά Επαγγελματικά Γυμνάσια-Λύκεια (ΕΝΕΕΓΥΛ) και στα Εργαστήρια Ειδικής Επαγγελματικής Εκπαίδευσης (ΕΕΕΕΚ) της Δευτεροβάθμιας Εκπαίδευσης. </a:t>
            </a:r>
          </a:p>
          <a:p>
            <a:pPr>
              <a:buFont typeface="+mj-lt"/>
              <a:buAutoNum type="arabicPeriod"/>
            </a:pPr>
            <a:r>
              <a:rPr lang="el-GR" dirty="0"/>
              <a:t> Στα Κέντρα Διεπιστημονικής Αξιολόγησης και Συμβουλευτικής Υποστήριξης </a:t>
            </a:r>
            <a:r>
              <a:rPr lang="el-GR" u="sng" dirty="0"/>
              <a:t>(ΚΕΔΑΣΥ) </a:t>
            </a:r>
            <a:r>
              <a:rPr lang="el-GR" dirty="0"/>
              <a:t>και στα Σχολικά Δίκτυα Εκπαιδευτικής Υποστήριξης (ΣΔΕΥ)/ΚΕΔΑΣΥ των Επιτροπών Διεπιστημονικής Υποστήριξης (ΕΔΥ) (</a:t>
            </a:r>
            <a:r>
              <a:rPr lang="el-GR" dirty="0" err="1"/>
              <a:t>Κοιν</a:t>
            </a:r>
            <a:r>
              <a:rPr lang="el-GR" dirty="0"/>
              <a:t>. Λειτουργοί-ΠΕ30, Ψυχολόγοι-ΠΕ23). </a:t>
            </a:r>
          </a:p>
          <a:p>
            <a:pPr>
              <a:buFont typeface="+mj-lt"/>
              <a:buAutoNum type="arabicPeriod"/>
            </a:pPr>
            <a:r>
              <a:rPr lang="el-GR" dirty="0"/>
              <a:t> Στα </a:t>
            </a:r>
            <a:r>
              <a:rPr lang="el-GR" u="sng" dirty="0"/>
              <a:t>Γενικά Σχολεία</a:t>
            </a:r>
            <a:r>
              <a:rPr lang="el-GR" dirty="0"/>
              <a:t>, δηλαδή στο Πρόγραμμα covid (</a:t>
            </a:r>
            <a:r>
              <a:rPr lang="el-GR" dirty="0" err="1"/>
              <a:t>Κοιν</a:t>
            </a:r>
            <a:r>
              <a:rPr lang="el-GR" dirty="0"/>
              <a:t>. Λειτουργοί-ΠΕ30, Ψυχολόγοι-ΠΕ23), στα σχολεία Πρωτοβάθμιας και Δευτεροβάθμιας Γενικής και Επαγγελματικής εκπαίδευσης (</a:t>
            </a:r>
            <a:r>
              <a:rPr lang="el-GR" dirty="0" err="1"/>
              <a:t>Κοιν</a:t>
            </a:r>
            <a:r>
              <a:rPr lang="el-GR" dirty="0"/>
              <a:t>. Λειτουργοί-ΠΕ30, Ψυχολόγοι-ΠΕ23), στα ΕΠΑΛ (Ψυχολόγοι-ΠΕ23) και ως Παράλληλη Στήριξη (Σχολικοί Νοσηλευτές-ΠΕ25). </a:t>
            </a:r>
          </a:p>
          <a:p>
            <a:r>
              <a:rPr lang="el-GR" dirty="0"/>
              <a:t>Οι </a:t>
            </a:r>
            <a:r>
              <a:rPr lang="el-GR" b="1" dirty="0"/>
              <a:t>κλάδοι </a:t>
            </a:r>
            <a:r>
              <a:rPr lang="el-GR" dirty="0"/>
              <a:t>που το αποτελούν είναι: </a:t>
            </a:r>
            <a:r>
              <a:rPr lang="el-GR" b="1" dirty="0"/>
              <a:t>ΠΕ21-Λογοθεραπευτών,  ΠΕ22-Επαγγελματικών Συμβούλων, ΠΕ23-Ψυχολόγων,  ΠΕ-24-Παιδοψυχιάτρων, ΠΕ25-Σχολικών Νοσηλευτών, ΠΕ28-Φυσικοθεραπευτών, ΠΕ29-Εργοθεραπευτών, ΠΕ30 Κοινωνικών Λειτουργών, ΠΕ31-Ειδικών στη Νοηματική Γλώσσα, Ειδικών Επαγγελματικού Προσανατολισμού Τυφλών και Ειδικών στις Δεξιότητες Καθημερινής Διαβίωσης και Κινητικότητας Τυφλών.</a:t>
            </a:r>
            <a:endParaRPr lang="el-GR" dirty="0"/>
          </a:p>
          <a:p>
            <a:endParaRPr lang="el-GR" b="1" dirty="0"/>
          </a:p>
          <a:p>
            <a:r>
              <a:rPr lang="el-GR" b="1" dirty="0"/>
              <a:t>Β. Το Ειδικό Βοηθητικό Προσωπικό (ΕΒΠ) </a:t>
            </a:r>
            <a:r>
              <a:rPr lang="el-GR" dirty="0"/>
              <a:t>Ο κλάδος Ειδικού Βοηθητικού Προσωπικού συστήθηκε με τις διατάξεις της περίπτωσης γ) της παραγράφου 4 και της περίπτωσης γ) της παραγράφου 5 του άρθρου 3 του ν. 2817/2000 (ΦΕΚ 78 τ. Α΄), ορίστηκαν τα τυπικά προσόντα του διορισμού του (</a:t>
            </a:r>
            <a:r>
              <a:rPr lang="el-GR" u="sng" dirty="0"/>
              <a:t>απόφοιτοι Τεχνικών και Επαγγελματικών Λυκείων </a:t>
            </a:r>
            <a:r>
              <a:rPr lang="el-GR" dirty="0"/>
              <a:t>κ.λπ.) και κατηγοριοποιήθηκε ως </a:t>
            </a:r>
            <a:r>
              <a:rPr lang="el-GR" b="1" dirty="0"/>
              <a:t>ΔΕ 1</a:t>
            </a:r>
            <a:r>
              <a:rPr lang="el-GR" b="0" dirty="0"/>
              <a:t> και ασκεί το εκπαιδευτικό του λειτούργημα: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Στις </a:t>
            </a:r>
            <a:r>
              <a:rPr lang="el-GR" b="0" dirty="0"/>
              <a:t>Σχολικές Μονάδες Ειδικής Αγωγής και Εκπαίδευσης </a:t>
            </a:r>
            <a:r>
              <a:rPr lang="el-GR" b="1" dirty="0"/>
              <a:t>(ΣΜΕΑΕ), </a:t>
            </a:r>
            <a:r>
              <a:rPr lang="el-GR" b="0" dirty="0"/>
              <a:t>δηλαδή στα Ειδικά Σχολεία και Ειδικά Νηπιαγωγεία της Πρωτοβάθμιας Εκπαίδευσης </a:t>
            </a:r>
            <a:r>
              <a:rPr lang="el-GR" dirty="0"/>
              <a:t>και στα Γυμνάσια και Λύκεια Ειδικής Αγωγής και Εκπαίδευσης, στα Ενιαία Ειδικά Επαγγελματικά Γυμνάσια-Λύκεια (ΕΝΕΕΓΥΛ) και στα Εργαστήρια Ειδικής Επαγγελματικής Εκπαίδευσης (ΕΕΕΕΚ) της Δευτεροβάθμιας Εκπαίδευσης.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Στα Γενικά σχολεία, ως</a:t>
            </a:r>
            <a:r>
              <a:rPr lang="el-GR" b="1" dirty="0"/>
              <a:t> Παράλληλη Στήριξη. </a:t>
            </a:r>
            <a:endParaRPr lang="el-GR" dirty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D471EF-694D-4B63-B9DF-2A9119C15BE7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315068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Πηγή εικόνας: </a:t>
            </a:r>
            <a:r>
              <a:rPr lang="en-GB" dirty="0"/>
              <a:t>https://www.nextdeal.gr/asfalistis/ekpaideysi/78236/mentoring-i-syghroni-methodos-epaggelmatikis-kai-prosopikis-anaptyxis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D471EF-694D-4B63-B9DF-2A9119C15BE7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17494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Πηγή εικόνας: </a:t>
            </a:r>
            <a:r>
              <a:rPr lang="en-GB" dirty="0"/>
              <a:t>https://www.epal-elefth.gr/www/news/anakoinwseis/prosklisi-gia-enimerosi-goneon-kai-kidemonon/</a:t>
            </a:r>
            <a:r>
              <a:rPr lang="el-GR" dirty="0"/>
              <a:t> </a:t>
            </a:r>
          </a:p>
          <a:p>
            <a:endParaRPr lang="el-GR" dirty="0"/>
          </a:p>
          <a:p>
            <a:r>
              <a:rPr lang="el-G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Νηπιαγωγών (ΠΕ60</a:t>
            </a:r>
            <a:r>
              <a:rPr lang="el-G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): 73 </a:t>
            </a:r>
            <a:r>
              <a:rPr lang="el-G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θέσεις</a:t>
            </a:r>
          </a:p>
          <a:p>
            <a:r>
              <a:rPr lang="el-G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Ειδικής Αγωγής και Ενταξιακής Εκπαίδευσης: 45 θέσεις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D471EF-694D-4B63-B9DF-2A9119C15BE7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097820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Πηγή εικόνας: </a:t>
            </a: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https://el.wikipedia.org/wiki/%CE%9C%CE%AD%CE%BD%CF%84%CF%89%CF%81_%28%CE%BC%CF%85%CE%B8%CE%BF%CE%BB%CE%BF%CE%B3%CE%AF%CE%B1%29</a:t>
            </a:r>
            <a:r>
              <a:rPr lang="el-G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l-GR" dirty="0"/>
          </a:p>
          <a:p>
            <a:endParaRPr lang="el-GR" dirty="0"/>
          </a:p>
          <a:p>
            <a:r>
              <a:rPr lang="el-GR" dirty="0"/>
              <a:t>Ο </a:t>
            </a:r>
            <a:r>
              <a:rPr lang="el-GR" dirty="0" err="1"/>
              <a:t>Μέντωρ</a:t>
            </a:r>
            <a:r>
              <a:rPr lang="el-GR" dirty="0"/>
              <a:t> ήταν ένα πρόσωπο της </a:t>
            </a:r>
            <a:r>
              <a:rPr lang="el-GR" i="1" dirty="0">
                <a:hlinkClick r:id="rId4" tooltip="Οδύσσεια"/>
              </a:rPr>
              <a:t>Οδύσσειας</a:t>
            </a:r>
            <a:r>
              <a:rPr lang="el-GR" dirty="0"/>
              <a:t> στο οποίο ο </a:t>
            </a:r>
            <a:r>
              <a:rPr lang="el-GR" dirty="0">
                <a:hlinkClick r:id="rId5" tooltip="Οδυσσέας"/>
              </a:rPr>
              <a:t>Οδυσσέας</a:t>
            </a:r>
            <a:r>
              <a:rPr lang="el-GR" dirty="0"/>
              <a:t> εμπιστεύθηκε «τα του οίκου του» όταν έφευγε για τον </a:t>
            </a:r>
            <a:r>
              <a:rPr lang="el-GR" dirty="0">
                <a:hlinkClick r:id="rId6" tooltip="Τρωικός πόλεμος"/>
              </a:rPr>
              <a:t>Τρωικό Πόλεμο</a:t>
            </a:r>
            <a:r>
              <a:rPr lang="el-GR" dirty="0"/>
              <a:t>. Τη μορφή του Μέντορα έπαιρνε η θεά </a:t>
            </a:r>
            <a:r>
              <a:rPr lang="el-GR" dirty="0">
                <a:hlinkClick r:id="rId7" tooltip="Αθηνά"/>
              </a:rPr>
              <a:t>Αθηνά</a:t>
            </a:r>
            <a:r>
              <a:rPr lang="el-GR" dirty="0"/>
              <a:t> σε πολλές περιστάσεις, όπως για να συνοδεύσει τον </a:t>
            </a:r>
            <a:r>
              <a:rPr lang="el-GR" dirty="0">
                <a:hlinkClick r:id="rId8" tooltip="Τηλέμαχος (μυθολογία)"/>
              </a:rPr>
              <a:t>Τηλέμαχο</a:t>
            </a:r>
            <a:r>
              <a:rPr lang="el-GR" dirty="0"/>
              <a:t> στην </a:t>
            </a:r>
            <a:r>
              <a:rPr lang="el-GR" dirty="0" err="1">
                <a:hlinkClick r:id="rId9" tooltip="Πύλος"/>
              </a:rPr>
              <a:t>Πύλο</a:t>
            </a:r>
            <a:r>
              <a:rPr lang="el-GR" dirty="0"/>
              <a:t> και στη </a:t>
            </a:r>
            <a:r>
              <a:rPr lang="el-GR" dirty="0">
                <a:hlinkClick r:id="rId10" tooltip="Αρχαία Σπάρτη"/>
              </a:rPr>
              <a:t>Σπάρτη</a:t>
            </a:r>
            <a:r>
              <a:rPr lang="el-GR" dirty="0"/>
              <a:t> σε αναζήτηση του πατέρα του, ή για να προστρέξει σε βοήθεια του Οδυσσέα κατά τη «</a:t>
            </a:r>
            <a:r>
              <a:rPr lang="el-GR" dirty="0" err="1"/>
              <a:t>μνηστηροφονία</a:t>
            </a:r>
            <a:r>
              <a:rPr lang="el-GR" dirty="0"/>
              <a:t>». </a:t>
            </a:r>
            <a:r>
              <a:rPr lang="el-GR" dirty="0" err="1"/>
              <a:t>Μέντωρ</a:t>
            </a:r>
            <a:r>
              <a:rPr lang="el-GR" dirty="0"/>
              <a:t>: σύμβουλος και φίλος που δρα ως πνευματικός οδηγός και καθοδηγητής</a:t>
            </a:r>
          </a:p>
          <a:p>
            <a:endParaRPr lang="el-GR" dirty="0"/>
          </a:p>
          <a:p>
            <a:r>
              <a:rPr lang="el-GR" dirty="0"/>
              <a:t>Τηλέμαχος: ευσταλής νέος-που έχει ωραίο παράστημα· λεβεντόκορμος</a:t>
            </a:r>
          </a:p>
          <a:p>
            <a:r>
              <a:rPr lang="el-GR" dirty="0"/>
              <a:t>Μέντορας με ταινία στα μαλλιά, </a:t>
            </a:r>
            <a:r>
              <a:rPr lang="el-GR" dirty="0" err="1"/>
              <a:t>διαδούμενος</a:t>
            </a:r>
            <a:r>
              <a:rPr lang="el-GR" dirty="0"/>
              <a:t> </a:t>
            </a:r>
          </a:p>
          <a:p>
            <a:endParaRPr lang="el-GR" dirty="0"/>
          </a:p>
          <a:p>
            <a:r>
              <a:rPr lang="el-G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πεδίο Α1 </a:t>
            </a:r>
            <a:r>
              <a:rPr lang="el-G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(διδακτικό και παιδαγωγικό έργο στο πλαίσιο της γενικής και ειδικής διδακτικής του γνωστικού αντικειμένου) από </a:t>
            </a:r>
            <a:r>
              <a:rPr lang="el-G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Σύμβουλο Εκπαίδευσης Επιστημονικής Ευθύνης (ειδικότητας), </a:t>
            </a:r>
          </a:p>
          <a:p>
            <a:r>
              <a:rPr lang="el-G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πεδίο Α2 (παιδαγωγικό κλίμα και διαχείρισης της τάξης) &amp; </a:t>
            </a:r>
            <a:r>
              <a:rPr lang="el-G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πεδίο Β </a:t>
            </a:r>
            <a:r>
              <a:rPr lang="el-G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(υπηρεσιακή συνέπεια και επάρκεια) </a:t>
            </a:r>
            <a:r>
              <a:rPr lang="el-G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από Σύμβουλο Εκπαίδευσης Παιδαγωγικής Ευθύνης </a:t>
            </a:r>
          </a:p>
          <a:p>
            <a:endParaRPr lang="el-GR" sz="1200" b="1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l-G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Αριθμός σχολείων Μαγνησίας ΠΕ70: 20-30     ΠΕ60: 130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D471EF-694D-4B63-B9DF-2A9119C15BE7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295016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Ειδικότερα, έργο του Συμβούλου Εκπαίδευσης είναι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η υποστήριξη για την κάλυψη των καθημερινών διδακτικών και εκπαιδευτικών αναγκών, </a:t>
            </a:r>
            <a:r>
              <a:rPr lang="el-GR" sz="1200" b="0" i="0" u="sng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η παρακολούθηση διδασκαλιών </a:t>
            </a:r>
            <a:r>
              <a:rPr lang="el-GR" sz="1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και </a:t>
            </a:r>
            <a:r>
              <a:rPr lang="el-GR" sz="1200" b="0" i="0" u="sng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η παρουσίαση δειγματικών διδασκαλιών</a:t>
            </a:r>
            <a:r>
              <a:rPr lang="el-GR" sz="1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η παρακολούθηση και υποστήριξη της λειτουργίας </a:t>
            </a:r>
            <a:r>
              <a:rPr lang="el-GR" sz="1200" b="0" i="0" u="sng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των σχολικών εργαστηρίων </a:t>
            </a:r>
            <a:r>
              <a:rPr lang="el-GR" sz="1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και </a:t>
            </a:r>
            <a:r>
              <a:rPr lang="el-GR" sz="1200" b="0" i="0" u="sng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βιβλιοθηκών,</a:t>
            </a:r>
            <a:r>
              <a:rPr lang="el-GR" sz="1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η υποστήριξη της αξιοποίησης του υλικού και του εξοπλισμού τους και η </a:t>
            </a:r>
            <a:r>
              <a:rPr lang="el-GR" sz="1200" b="0" i="0" u="sng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ανάληψη πρωτοβουλιών με σκοπό τη βελτίωση της διδασκαλίας σε κάθε μάθημα,</a:t>
            </a:r>
            <a:r>
              <a:rPr lang="el-GR" sz="1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τη </a:t>
            </a:r>
            <a:r>
              <a:rPr lang="el-GR" sz="1200" b="0" i="0" u="sng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διασφάλιση της ποιότητας του εκπαιδευτικού έργου </a:t>
            </a:r>
            <a:r>
              <a:rPr lang="el-GR" sz="1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και την εν γένει ομαλή λειτουργία της σχολικής μονάδας, και η παρακολούθηση και υποστήριξη της λειτουργίας των δομών υποστήριξης της Πρωτοβάθμιας και Δευτεροβάθμιας εκπαίδευσης. </a:t>
            </a:r>
          </a:p>
          <a:p>
            <a:r>
              <a:rPr lang="en-GB" dirty="0"/>
              <a:t>Assistance= </a:t>
            </a:r>
            <a:r>
              <a:rPr lang="el-GR" dirty="0"/>
              <a:t>συνδρομή</a:t>
            </a:r>
            <a:endParaRPr lang="en-GB" dirty="0"/>
          </a:p>
          <a:p>
            <a:r>
              <a:rPr lang="en-GB" dirty="0"/>
              <a:t>Guidance= </a:t>
            </a:r>
            <a:r>
              <a:rPr lang="el-GR" dirty="0"/>
              <a:t>καθοδήγηση </a:t>
            </a:r>
          </a:p>
          <a:p>
            <a:endParaRPr lang="el-GR" dirty="0"/>
          </a:p>
          <a:p>
            <a:pPr algn="l"/>
            <a:r>
              <a:rPr lang="el-GR" sz="1200" b="0" i="0" u="none" strike="noStrike" baseline="0" dirty="0">
                <a:latin typeface="MyriadPro-Regular"/>
              </a:rPr>
              <a:t>Κέντρα Διεπιστημονικής Αξιολόγησης, Συμβουλευτικής και Υποστήριξης (ΚΕ.Δ.Α.Σ.Υ.)</a:t>
            </a:r>
          </a:p>
          <a:p>
            <a:pPr algn="l"/>
            <a:r>
              <a:rPr lang="el-GR" sz="1200" b="0" i="0" u="none" strike="noStrike" baseline="0" dirty="0">
                <a:latin typeface="MyriadPro-Regular"/>
              </a:rPr>
              <a:t>Κέντρα Εκπαίδευσης για το Περιβάλλον και την </a:t>
            </a:r>
            <a:r>
              <a:rPr lang="el-GR" sz="1200" b="0" i="0" u="none" strike="noStrike" baseline="0" dirty="0" err="1">
                <a:latin typeface="MyriadPro-Regular"/>
              </a:rPr>
              <a:t>Αειφορία</a:t>
            </a:r>
            <a:r>
              <a:rPr lang="el-GR" sz="1200" b="0" i="0" u="none" strike="noStrike" baseline="0" dirty="0">
                <a:latin typeface="MyriadPro-Regular"/>
              </a:rPr>
              <a:t> (Κ.Ε.ΠΕ.Α.).</a:t>
            </a:r>
            <a:endParaRPr lang="el-GR" dirty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D471EF-694D-4B63-B9DF-2A9119C15BE7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161468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Φθίνουσα καθοδήγηση –&gt;   </a:t>
            </a:r>
            <a:r>
              <a:rPr lang="el-GR" dirty="0" err="1"/>
              <a:t>Ενδοσχολικός</a:t>
            </a:r>
            <a:r>
              <a:rPr lang="el-GR" dirty="0"/>
              <a:t> Συντονιστής, Μέντορας</a:t>
            </a:r>
          </a:p>
          <a:p>
            <a:endParaRPr lang="el-GR" dirty="0"/>
          </a:p>
          <a:p>
            <a:r>
              <a:rPr lang="el-GR" dirty="0"/>
              <a:t>Πηγή εικόνας: </a:t>
            </a:r>
            <a:r>
              <a:rPr lang="en-GB" dirty="0"/>
              <a:t>https://pt.linkedin.com/pulse/ganhei-uma-mentoria-e-agora-etienne-du-jardin</a:t>
            </a:r>
            <a:endParaRPr lang="el-GR" dirty="0"/>
          </a:p>
          <a:p>
            <a:r>
              <a:rPr lang="el-GR" dirty="0"/>
              <a:t>Πηγή εικόνας: </a:t>
            </a:r>
            <a:r>
              <a:rPr lang="en-GB" dirty="0"/>
              <a:t>https://www.shutterstock.com/es/image-vector/business-mentor-helps-improve-holding-stairs-2250975123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D471EF-694D-4B63-B9DF-2A9119C15BE7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967226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D471EF-694D-4B63-B9DF-2A9119C15BE7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259152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dirty="0"/>
              <a:t>Να εμπνέει, να εισάγει-υποστηρίζει καινοτόμα προγράμματα</a:t>
            </a:r>
          </a:p>
          <a:p>
            <a:endParaRPr lang="el-GR" dirty="0"/>
          </a:p>
          <a:p>
            <a:endParaRPr lang="el-GR" dirty="0"/>
          </a:p>
          <a:p>
            <a:r>
              <a:rPr lang="el-GR" dirty="0"/>
              <a:t>Πηγή εικόνας: </a:t>
            </a:r>
            <a:r>
              <a:rPr lang="en-GB" dirty="0"/>
              <a:t>https://mujeres.expansion.mx/actualidad/2021/07/15/buscas-mentora-esto-hara-que-lo-consigas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D471EF-694D-4B63-B9DF-2A9119C15BE7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07095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Πηγή εικόνας: </a:t>
            </a: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https://www.nstr.gr/%CE%B1%CE%BB%CE%BB%CE%B1%CE%B3%CE%AE-%CE%B7%CE%BC%CE%AD%CF%81%CE%B1%CF%82-%CF%83%CE%B5%CE%BC%CE%B9%CE%BD%CE%AC%CF%81%CE%B9%CE%BF-%CF%88%CF%85%CF%87%CE%BF%CE%B3%CE%B7%CF%81%CE%B9%CE%B1%CF%84%CF%81/</a:t>
            </a:r>
            <a:r>
              <a:rPr lang="el-G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sz="12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Πότε; Ως 2 ημερίδες ανά χρόνο, Ιούνιο, Σεπτέμβρη, </a:t>
            </a:r>
            <a:r>
              <a:rPr lang="el-GR" sz="12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ενδοσχολική</a:t>
            </a:r>
            <a:r>
              <a:rPr lang="el-GR" sz="1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επιμόρφωση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sz="12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sz="12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Ειδικότερα, έργο του Συμβούλου Εκπαίδευσης είναι η υποστήριξη για την κάλυψη των καθημερινών διδακτικών και εκπαιδευτικών αναγκών, η παρακολούθηση διδασκαλιών και η παρουσίαση δειγματικών διδασκαλιών, η παρακολούθηση και υποστήριξη της λειτουργίας των σχολικών εργαστηρίων και βιβλιοθηκών, η υποστήριξη της αξιοποίησης του υλικού και του εξοπλισμού τους και η ανάληψη πρωτοβουλιών με σκοπό τη βελτίωση της διδασκαλίας σε κάθε μάθημα, τη διασφάλιση της ποιότητας του εκπαιδευτικού έργου και την εν γένει ομαλή λειτουργία της σχολικής μονάδας, καθώς και η παρακολούθηση και υποστήριξη της λειτουργίας των δομών υποστήριξης της Πρωτοβάθμιας και Δευτεροβάθμιας εκπαίδευσης. 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D471EF-694D-4B63-B9DF-2A9119C15BE7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266366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A554C92-DE0C-9658-1A35-6937DECEBE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571C74C2-DEBF-E073-58FE-C92B58DA56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332D0F6F-B462-74B0-7D8D-F9FD67D378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C114D-93B2-4FF6-AAF5-33AE2F025540}" type="datetimeFigureOut">
              <a:rPr lang="el-GR" smtClean="0"/>
              <a:t>26/11/2025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5820487-EE1A-C61A-8624-1811230EC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5C44BB93-4AF8-CF76-B469-E75769EAD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3E4DF-B0F7-4C17-94A5-F62485F819E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539266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BA5594B-5650-83C3-D0B5-5D4A7456F4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F6FDC6FC-47A9-F8AE-F16E-13BFAB9559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B6680F4-FE15-CAB5-5E57-4343AD48D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C114D-93B2-4FF6-AAF5-33AE2F025540}" type="datetimeFigureOut">
              <a:rPr lang="el-GR" smtClean="0"/>
              <a:t>26/11/2025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A3577A3-114F-38BE-5D1F-50CADD553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3AD11C96-1137-E181-2929-50B7C5AAF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3E4DF-B0F7-4C17-94A5-F62485F819E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7408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B1653423-C9D4-D3ED-BACC-B47F393A8F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0CFE4E19-24AA-F4F9-1BAF-7106004145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EAE47282-3BBE-96A7-C857-F36FA7786D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C114D-93B2-4FF6-AAF5-33AE2F025540}" type="datetimeFigureOut">
              <a:rPr lang="el-GR" smtClean="0"/>
              <a:t>26/11/2025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03795F7-8AB2-B1D8-A8AB-747C59309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1DECAE1-1FB3-937E-3C4D-E42DAE2BF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3E4DF-B0F7-4C17-94A5-F62485F819E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35078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749725A-1558-F525-FC58-0ECE9DACE5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D68675B-2264-E98F-7DD9-81D43B2978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5BA58D8-6844-999B-7962-55D2AF61E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C114D-93B2-4FF6-AAF5-33AE2F025540}" type="datetimeFigureOut">
              <a:rPr lang="el-GR" smtClean="0"/>
              <a:t>26/11/2025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35B5A1A-3EB7-E49B-4FD2-67B66C472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30FF3544-99E7-ADD5-794D-0D22CEDE7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3E4DF-B0F7-4C17-94A5-F62485F819E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93127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72FE0D2-F302-38F3-4136-9EFC8EFA5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1EA04B68-0B70-1A87-200F-4EFB0CC8D1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59B6FC50-B82C-5EBA-4E4C-7DF85B272A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C114D-93B2-4FF6-AAF5-33AE2F025540}" type="datetimeFigureOut">
              <a:rPr lang="el-GR" smtClean="0"/>
              <a:t>26/11/2025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D159B85-7559-D5C6-2D8B-15B9AB4AC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B2CEBD6-3022-59AB-E74F-BDB243E02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3E4DF-B0F7-4C17-94A5-F62485F819E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265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52D6157-FBA0-FF9A-DF61-386E554C9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793A10B-D0ED-F006-71AB-61E0AAE046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756F24A2-8D16-71B1-528E-F8C2ACB6A7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4813AB12-0C4A-A41D-F707-966ABB985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C114D-93B2-4FF6-AAF5-33AE2F025540}" type="datetimeFigureOut">
              <a:rPr lang="el-GR" smtClean="0"/>
              <a:t>26/11/2025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D597EED0-F30A-5F04-959C-57543DBD3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1749E2D5-A749-AA3B-A5BC-93222A649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3E4DF-B0F7-4C17-94A5-F62485F819E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28855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035F1A7-0E48-3475-B413-47C033699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7DD186F4-6C67-0B6E-194F-A5CA7D28F1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82673110-2DEA-ABE8-620A-4C7F83FBC5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05E52681-431B-BA13-6CBB-4AD517576F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56B97908-BD54-E935-A754-274A02A84C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58217FA4-53C1-1C7D-E164-622E9A26E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C114D-93B2-4FF6-AAF5-33AE2F025540}" type="datetimeFigureOut">
              <a:rPr lang="el-GR" smtClean="0"/>
              <a:t>26/11/2025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F1F247D9-64FF-1749-0A1C-B9350426D9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3D5A800E-B889-21EE-FFBD-F365ACB97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3E4DF-B0F7-4C17-94A5-F62485F819E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81168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35D1EEF-DBA4-8939-F921-808D2E7D8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712E1DBD-1FA9-6F81-C9F7-27231AF07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C114D-93B2-4FF6-AAF5-33AE2F025540}" type="datetimeFigureOut">
              <a:rPr lang="el-GR" smtClean="0"/>
              <a:t>26/11/2025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60E17749-1D31-709F-5EF1-8C8EE030D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39D4C491-3276-5587-9173-815059C69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3E4DF-B0F7-4C17-94A5-F62485F819E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6220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3FD0A113-2B0F-A5AA-4E48-97445F278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C114D-93B2-4FF6-AAF5-33AE2F025540}" type="datetimeFigureOut">
              <a:rPr lang="el-GR" smtClean="0"/>
              <a:t>26/11/2025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A7D86CB2-4945-613C-F761-3B16CA7D2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664B5AFB-0859-51B3-ACCC-559569B61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3E4DF-B0F7-4C17-94A5-F62485F819E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69326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21DB1D1-668B-DEEF-D814-D03DCF4F0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9DDE39F-1E36-B3EF-3EAB-D28651CF0E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2D914BA8-8C97-F5A0-75AD-DFA6109DC3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17707ED9-9B14-818B-E526-E30A4EB56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C114D-93B2-4FF6-AAF5-33AE2F025540}" type="datetimeFigureOut">
              <a:rPr lang="el-GR" smtClean="0"/>
              <a:t>26/11/2025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6F6ABF52-2104-662D-77E7-FF35127A1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94BE4EB-6BD1-8B30-FA9F-39482DC80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3E4DF-B0F7-4C17-94A5-F62485F819E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52445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13BA795-4328-7D53-58DC-BF4D896B4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D7317BA2-0484-D83D-BA2B-1AB4FDC7C8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2D50A314-80CD-19A7-ADBE-C876966514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A85C687C-301F-E2CC-2772-6807DA8BFD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C114D-93B2-4FF6-AAF5-33AE2F025540}" type="datetimeFigureOut">
              <a:rPr lang="el-GR" smtClean="0"/>
              <a:t>26/11/2025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D6CAE349-7071-DB00-A1B5-F3EED2482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1C13C19-9F19-E63D-DEBF-AB19DDCDA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3E4DF-B0F7-4C17-94A5-F62485F819E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63312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C0CE5DF6-4963-B19C-BCF8-3DF2A74A9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CF5AD488-FA1F-2371-AB58-8B7062EF6D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E2B66D4-6F00-67B6-6B19-B8DCDB5251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E1C114D-93B2-4FF6-AAF5-33AE2F025540}" type="datetimeFigureOut">
              <a:rPr lang="el-GR" smtClean="0"/>
              <a:t>26/11/2025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DD77807-5993-DE5E-BADF-DC77959854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54A6D927-280C-210E-4D29-42357F6813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7B3E4DF-B0F7-4C17-94A5-F62485F819E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89351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xoleio.eisodos.com/" TargetMode="Externa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especial.gr/pinakes-moriodotisis-simvoulwn-ekpaideusis-anakoinwthikan-apo-to-ypourgeio-paideias/" TargetMode="External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hyperlink" Target="https://www.alfavita.gr/ekpaideysi/anakoinoseis/312106_i-antidrastiki-axiologisi-den-ehei-kamia-shesi-me-tin-anabathmisi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ernment.gov.gr/to-schedio-nomou-gia-tis-nees-domes-ipostirixis-tou-ekpedeftikou-ergou-stin-protovathmia-ke-defterovathmia-ekpedefsi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hyperlink" Target="https://www.nstr.gr/%CE%B1%CE%BB%CE%BB%CE%B1%CE%B3%CE%AE-%CE%B7%CE%BC%CE%AD%CF%81%CE%B1%CF%82-%CF%83%CE%B5%CE%BC%CE%B9%CE%BD%CE%AC%CF%81%CE%B9%CE%BF-%CF%88%CF%85%CF%87%CE%BF%CE%B3%CE%B7%CF%81%CE%B9%CE%B1%CF%84%CF%81/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prika.com/fundamental_library/salesforce-resource-management/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id="{A93898FF-D987-4B0E-BFB4-85F5EB356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FEB84055-029C-4E86-8844-D05D96C024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A2842C0-6210-4FDB-B1FF-C14C927377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62380"/>
          </a:xfrm>
          <a:prstGeom prst="rect">
            <a:avLst/>
          </a:prstGeom>
        </p:spPr>
      </p:pic>
      <p:sp>
        <p:nvSpPr>
          <p:cNvPr id="7" name="Rectangle 13">
            <a:extLst>
              <a:ext uri="{FF2B5EF4-FFF2-40B4-BE49-F238E27FC236}">
                <a16:creationId xmlns:a16="http://schemas.microsoft.com/office/drawing/2014/main" id="{799037F2-4CAF-446B-90DB-1480B247AA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15">
            <a:extLst>
              <a:ext uri="{FF2B5EF4-FFF2-40B4-BE49-F238E27FC236}">
                <a16:creationId xmlns:a16="http://schemas.microsoft.com/office/drawing/2014/main" id="{7128589C-AF3D-49CF-BD92-C1D1D2F538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95844" y="1110000"/>
            <a:ext cx="10195740" cy="4629235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7E6B5BAD-E81E-9239-6388-19059657F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2258" y="1446961"/>
            <a:ext cx="8201552" cy="1574779"/>
          </a:xfrm>
        </p:spPr>
        <p:txBody>
          <a:bodyPr anchor="b">
            <a:normAutofit/>
          </a:bodyPr>
          <a:lstStyle/>
          <a:p>
            <a:r>
              <a:rPr lang="el-GR" sz="4800" dirty="0"/>
              <a:t>Σύμβουλοι Εκπαίδευσης: </a:t>
            </a:r>
            <a:br>
              <a:rPr lang="el-GR" sz="4800" dirty="0"/>
            </a:br>
            <a:r>
              <a:rPr lang="el-GR" sz="4800" dirty="0"/>
              <a:t>ρόλος και αρμοδιότητες 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D9A205D3-F88D-8C71-D4AD-D879373A0A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92938" y="3937033"/>
            <a:ext cx="8201552" cy="1118764"/>
          </a:xfrm>
        </p:spPr>
        <p:txBody>
          <a:bodyPr anchor="t">
            <a:noAutofit/>
          </a:bodyPr>
          <a:lstStyle/>
          <a:p>
            <a:r>
              <a:rPr lang="el-GR" sz="3200" dirty="0">
                <a:solidFill>
                  <a:schemeClr val="tx1">
                    <a:alpha val="7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Δρ Αναστασία Φακίδου</a:t>
            </a:r>
          </a:p>
          <a:p>
            <a:r>
              <a:rPr lang="el-GR" sz="3200" dirty="0">
                <a:solidFill>
                  <a:schemeClr val="tx1">
                    <a:alpha val="7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Σύμβουλος Εκπαίδευσης 1</a:t>
            </a:r>
            <a:r>
              <a:rPr lang="el-GR" sz="3200" baseline="30000" dirty="0">
                <a:solidFill>
                  <a:schemeClr val="tx1">
                    <a:alpha val="7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ης</a:t>
            </a:r>
            <a:r>
              <a:rPr lang="el-GR" sz="3200" dirty="0">
                <a:solidFill>
                  <a:schemeClr val="tx1">
                    <a:alpha val="7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Θέσης Μαγνησίας</a:t>
            </a:r>
          </a:p>
          <a:p>
            <a:r>
              <a:rPr lang="en-GB" sz="3200" dirty="0">
                <a:solidFill>
                  <a:schemeClr val="tx1">
                    <a:alpha val="7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M.Ed., Ph.D.</a:t>
            </a:r>
            <a:r>
              <a:rPr lang="el-GR" sz="3200" dirty="0">
                <a:solidFill>
                  <a:schemeClr val="tx1">
                    <a:alpha val="7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GB" sz="3200" dirty="0">
                <a:solidFill>
                  <a:schemeClr val="tx1">
                    <a:alpha val="7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Post Doc</a:t>
            </a:r>
            <a:endParaRPr lang="el-GR" sz="3200" dirty="0">
              <a:solidFill>
                <a:schemeClr val="tx1">
                  <a:alpha val="7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749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7DBB772-48E8-C6D5-36F5-F2D46E4453C9}"/>
              </a:ext>
            </a:extLst>
          </p:cNvPr>
          <p:cNvSpPr txBox="1"/>
          <p:nvPr/>
        </p:nvSpPr>
        <p:spPr>
          <a:xfrm>
            <a:off x="5993758" y="0"/>
            <a:ext cx="609407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l-GR" sz="3200" b="1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Έργο </a:t>
            </a:r>
          </a:p>
          <a:p>
            <a:pPr algn="r"/>
            <a:r>
              <a:rPr lang="el-GR" sz="3200" b="1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Συμβούλων </a:t>
            </a:r>
          </a:p>
          <a:p>
            <a:pPr algn="r"/>
            <a:r>
              <a:rPr lang="el-GR" sz="3200" b="1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Εκπαίδευσης</a:t>
            </a:r>
            <a:endParaRPr lang="el-GR" sz="3200" dirty="0"/>
          </a:p>
        </p:txBody>
      </p:sp>
      <p:pic>
        <p:nvPicPr>
          <p:cNvPr id="5" name="Εικόνα 4" descr="Εικόνα που περιέχει κείμενο, στιγμιότυπο οθόνης, κτίριο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7B7C809F-17A0-14B2-2C04-FB20C0A645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615" y="784830"/>
            <a:ext cx="8768178" cy="5730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6961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F4A9A8F-195D-B8A7-B673-10CBBD928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70" y="765282"/>
            <a:ext cx="3054439" cy="434995"/>
          </a:xfrm>
        </p:spPr>
        <p:txBody>
          <a:bodyPr>
            <a:normAutofit fontScale="90000"/>
          </a:bodyPr>
          <a:lstStyle/>
          <a:p>
            <a:br>
              <a:rPr lang="el-GR" sz="4000" b="1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l-GR" sz="4000" b="1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Έργο Συμβούλων Εκπαίδευσης</a:t>
            </a:r>
            <a:br>
              <a:rPr lang="el-GR" sz="4400" b="1" i="0" u="none" strike="noStrike" baseline="0" dirty="0">
                <a:latin typeface="MyriadPro-Semibold"/>
              </a:rPr>
            </a:br>
            <a:endParaRPr lang="el-GR" dirty="0"/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A2DA66A-DEF7-E4F6-FA86-027A953FE8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970" y="302334"/>
            <a:ext cx="7981707" cy="59862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42A0DD0-9EA4-7AF9-73BD-7B826EEB6949}"/>
              </a:ext>
            </a:extLst>
          </p:cNvPr>
          <p:cNvSpPr txBox="1"/>
          <p:nvPr/>
        </p:nvSpPr>
        <p:spPr>
          <a:xfrm>
            <a:off x="1231877" y="6288613"/>
            <a:ext cx="1135463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</a:t>
            </a:r>
            <a:r>
              <a:rPr lang="el-GR" sz="2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υμμετοχή στη διαδικασία του Συλλογικού </a:t>
            </a:r>
            <a:r>
              <a:rPr lang="el-GR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lang="el-GR" sz="2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ρογραμματισμού της σχολικής μονάδας 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8466150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 descr="Εικόνα που περιέχει ζωγραφιά, ζωγραφική, σκίτσο/σχέδιο, εικονογράφηση&#10;&#10;Περιγραφή που δημιουργήθηκε αυτόματα">
            <a:extLst>
              <a:ext uri="{FF2B5EF4-FFF2-40B4-BE49-F238E27FC236}">
                <a16:creationId xmlns:a16="http://schemas.microsoft.com/office/drawing/2014/main" id="{074F835F-92A6-45FE-627F-AE219740C4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1104" y="136085"/>
            <a:ext cx="7523515" cy="58225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5B4279B-0C64-09D4-9A75-F8087358CECE}"/>
              </a:ext>
            </a:extLst>
          </p:cNvPr>
          <p:cNvSpPr txBox="1"/>
          <p:nvPr/>
        </p:nvSpPr>
        <p:spPr>
          <a:xfrm>
            <a:off x="102429" y="43219"/>
            <a:ext cx="2730639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3200" b="1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Έργο Συμβούλων Εκπαίδευσης</a:t>
            </a:r>
            <a:br>
              <a:rPr lang="el-GR" sz="2000" b="1" i="0" u="none" strike="noStrike" baseline="0" dirty="0">
                <a:latin typeface="MyriadPro-Semibold"/>
              </a:rPr>
            </a:br>
            <a:endParaRPr lang="el-GR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8597DE-F7F1-81F7-B619-7B40CD4E8C5A}"/>
              </a:ext>
            </a:extLst>
          </p:cNvPr>
          <p:cNvSpPr txBox="1"/>
          <p:nvPr/>
        </p:nvSpPr>
        <p:spPr>
          <a:xfrm>
            <a:off x="729841" y="6144094"/>
            <a:ext cx="113579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</a:t>
            </a:r>
            <a:r>
              <a:rPr lang="el-GR" sz="2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υμμετοχή στη διαδικασία της </a:t>
            </a:r>
            <a:r>
              <a:rPr lang="el-GR" sz="2400" b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lang="el-GR" sz="2400" b="1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υτοαξιολόγησης</a:t>
            </a:r>
            <a:r>
              <a:rPr lang="el-GR" sz="2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του έργου της σχολικής μονάδας 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34939413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FE798E14-E719-9777-12B8-658D55F109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084" y="165651"/>
            <a:ext cx="6070790" cy="55553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FCAC7A6C-35D1-D1BB-55A4-01586B4CA26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001" r="6661"/>
          <a:stretch>
            <a:fillRect/>
          </a:stretch>
        </p:blipFill>
        <p:spPr>
          <a:xfrm>
            <a:off x="7025833" y="2505454"/>
            <a:ext cx="4869083" cy="37177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A93A793-0894-8C69-8907-E7F7EC852194}"/>
              </a:ext>
            </a:extLst>
          </p:cNvPr>
          <p:cNvSpPr txBox="1"/>
          <p:nvPr/>
        </p:nvSpPr>
        <p:spPr>
          <a:xfrm>
            <a:off x="7958559" y="165651"/>
            <a:ext cx="423344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l-GR" sz="3200" b="1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Έργο </a:t>
            </a:r>
          </a:p>
          <a:p>
            <a:pPr algn="r"/>
            <a:r>
              <a:rPr lang="el-GR" sz="3200" b="1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Συμβούλων Εκπαίδευσης</a:t>
            </a:r>
            <a:endParaRPr lang="el-GR" sz="3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D378687-9F8A-6098-024B-5FCE6948811F}"/>
              </a:ext>
            </a:extLst>
          </p:cNvPr>
          <p:cNvSpPr txBox="1"/>
          <p:nvPr/>
        </p:nvSpPr>
        <p:spPr>
          <a:xfrm>
            <a:off x="1084161" y="6319329"/>
            <a:ext cx="1081075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</a:t>
            </a:r>
            <a:r>
              <a:rPr lang="el-GR" sz="2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υμμετοχή στη διαδικασία της </a:t>
            </a:r>
            <a:r>
              <a:rPr lang="el-GR" sz="2400" b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lang="el-GR" sz="2400" b="1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υτοαξιολόγησης</a:t>
            </a:r>
            <a:r>
              <a:rPr lang="el-GR" sz="2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του έργου της σχολικής μονάδας 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9880669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Εικόνα που περιέχει άτομο, είδη γραφείου, γραφικός χαρακτήρας, ρουχισμός&#10;&#10;Περιγραφή που δημιουργήθηκε αυτόματα">
            <a:extLst>
              <a:ext uri="{FF2B5EF4-FFF2-40B4-BE49-F238E27FC236}">
                <a16:creationId xmlns:a16="http://schemas.microsoft.com/office/drawing/2014/main" id="{A1259D96-A30F-9827-0AF2-94B1199D26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8312" y="416085"/>
            <a:ext cx="7632506" cy="57243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43AE3E6-BFEF-89A9-49AA-212069ECA81A}"/>
              </a:ext>
            </a:extLst>
          </p:cNvPr>
          <p:cNvSpPr txBox="1"/>
          <p:nvPr/>
        </p:nvSpPr>
        <p:spPr>
          <a:xfrm>
            <a:off x="80387" y="0"/>
            <a:ext cx="268123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3200" b="1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Έργο Συμβούλων Εκπαίδευσης</a:t>
            </a:r>
            <a:endParaRPr lang="el-GR" sz="3200" dirty="0"/>
          </a:p>
        </p:txBody>
      </p:sp>
      <p:sp>
        <p:nvSpPr>
          <p:cNvPr id="7" name="Οβάλ 6">
            <a:extLst>
              <a:ext uri="{FF2B5EF4-FFF2-40B4-BE49-F238E27FC236}">
                <a16:creationId xmlns:a16="http://schemas.microsoft.com/office/drawing/2014/main" id="{11A12770-CBFA-BD05-AFD5-DFEE0338DE67}"/>
              </a:ext>
            </a:extLst>
          </p:cNvPr>
          <p:cNvSpPr/>
          <p:nvPr/>
        </p:nvSpPr>
        <p:spPr>
          <a:xfrm rot="19035902">
            <a:off x="5548706" y="3304032"/>
            <a:ext cx="3128558" cy="758571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267418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 descr="Εικόνα που περιέχει κείμενο, πινακίδα/σήμα, κατάστημα, εσωτερικός χώρος&#10;&#10;Περιγραφή που δημιουργήθηκε αυτόματα">
            <a:extLst>
              <a:ext uri="{FF2B5EF4-FFF2-40B4-BE49-F238E27FC236}">
                <a16:creationId xmlns:a16="http://schemas.microsoft.com/office/drawing/2014/main" id="{36C5A4C3-671D-3B47-62E1-12C6E53BB1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11" t="23736" r="12396" b="41978"/>
          <a:stretch/>
        </p:blipFill>
        <p:spPr>
          <a:xfrm>
            <a:off x="4980790" y="210558"/>
            <a:ext cx="5702826" cy="158487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A767B30-D729-DF93-4360-ADE1802125B4}"/>
              </a:ext>
            </a:extLst>
          </p:cNvPr>
          <p:cNvSpPr txBox="1"/>
          <p:nvPr/>
        </p:nvSpPr>
        <p:spPr>
          <a:xfrm>
            <a:off x="4293842" y="1817598"/>
            <a:ext cx="72549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l-GR" sz="1800" b="0" i="0" u="none" strike="noStrike" baseline="0" dirty="0">
                <a:latin typeface="MyriadPro-Regular"/>
              </a:rPr>
              <a:t>Κέντρο Διεπιστημονικής Αξιολόγησης, Συμβουλευτικής και Υποστήριξης</a:t>
            </a:r>
            <a:endParaRPr lang="el-GR" dirty="0"/>
          </a:p>
        </p:txBody>
      </p:sp>
      <p:pic>
        <p:nvPicPr>
          <p:cNvPr id="15" name="Εικόνα 14" descr="Εικόνα που περιέχει κείμενο, άτομο, στιγμιότυπο οθόνης, αφίσα&#10;&#10;Περιγραφή που δημιουργήθηκε αυτόματα">
            <a:extLst>
              <a:ext uri="{FF2B5EF4-FFF2-40B4-BE49-F238E27FC236}">
                <a16:creationId xmlns:a16="http://schemas.microsoft.com/office/drawing/2014/main" id="{9792EB5B-4A39-8117-A481-26D5123CD5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14" y="1701373"/>
            <a:ext cx="3238500" cy="4582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Ορθογώνιο: Στρογγύλεμα γωνιών 15">
            <a:extLst>
              <a:ext uri="{FF2B5EF4-FFF2-40B4-BE49-F238E27FC236}">
                <a16:creationId xmlns:a16="http://schemas.microsoft.com/office/drawing/2014/main" id="{7A091212-132B-164B-9304-1F6F58B44587}"/>
              </a:ext>
            </a:extLst>
          </p:cNvPr>
          <p:cNvSpPr/>
          <p:nvPr/>
        </p:nvSpPr>
        <p:spPr>
          <a:xfrm>
            <a:off x="180113" y="4065345"/>
            <a:ext cx="1220423" cy="1013153"/>
          </a:xfrm>
          <a:prstGeom prst="roundRect">
            <a:avLst/>
          </a:prstGeom>
          <a:solidFill>
            <a:srgbClr val="A5C49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7" name="Ορθογώνιο: Στρογγύλεμα γωνιών 16">
            <a:extLst>
              <a:ext uri="{FF2B5EF4-FFF2-40B4-BE49-F238E27FC236}">
                <a16:creationId xmlns:a16="http://schemas.microsoft.com/office/drawing/2014/main" id="{1D22A032-9718-0823-6B55-600DF946D926}"/>
              </a:ext>
            </a:extLst>
          </p:cNvPr>
          <p:cNvSpPr/>
          <p:nvPr/>
        </p:nvSpPr>
        <p:spPr>
          <a:xfrm>
            <a:off x="2242898" y="3022037"/>
            <a:ext cx="1175716" cy="855482"/>
          </a:xfrm>
          <a:prstGeom prst="roundRect">
            <a:avLst/>
          </a:prstGeom>
          <a:solidFill>
            <a:srgbClr val="A5C49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19" name="Εικόνα 18">
            <a:extLst>
              <a:ext uri="{FF2B5EF4-FFF2-40B4-BE49-F238E27FC236}">
                <a16:creationId xmlns:a16="http://schemas.microsoft.com/office/drawing/2014/main" id="{675D5EC2-2B62-063F-4B8D-468F84431F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032" y="2573408"/>
            <a:ext cx="3238500" cy="2838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Εικόνα 20" descr="Εικόνα που περιέχει Κινούμενα σχέδια, clipart, εικονογράφηση, ζωγραφιά&#10;&#10;Περιγραφή που δημιουργήθηκε αυτόματα">
            <a:extLst>
              <a:ext uri="{FF2B5EF4-FFF2-40B4-BE49-F238E27FC236}">
                <a16:creationId xmlns:a16="http://schemas.microsoft.com/office/drawing/2014/main" id="{F2D6FC98-CBED-A3DA-433A-67E56B6C686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957" y="3335336"/>
            <a:ext cx="4669929" cy="30059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E56200F5-65D7-6BB7-BA80-9BB6DFC41C8D}"/>
              </a:ext>
            </a:extLst>
          </p:cNvPr>
          <p:cNvSpPr txBox="1"/>
          <p:nvPr/>
        </p:nvSpPr>
        <p:spPr>
          <a:xfrm>
            <a:off x="7238238" y="6060043"/>
            <a:ext cx="47938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l-GR" dirty="0"/>
              <a:t>Τάξεις Υποδοχής-ΖΕΠ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5E10001-A0F7-8013-5020-2E3C2B3D68F3}"/>
              </a:ext>
            </a:extLst>
          </p:cNvPr>
          <p:cNvSpPr txBox="1"/>
          <p:nvPr/>
        </p:nvSpPr>
        <p:spPr>
          <a:xfrm>
            <a:off x="3956317" y="5890766"/>
            <a:ext cx="320153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Συνεργασία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F9E516F-F274-59CB-7F1F-47226DA0FEDC}"/>
              </a:ext>
            </a:extLst>
          </p:cNvPr>
          <p:cNvSpPr txBox="1"/>
          <p:nvPr/>
        </p:nvSpPr>
        <p:spPr>
          <a:xfrm>
            <a:off x="0" y="0"/>
            <a:ext cx="270811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800" b="1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Έργο Συμβούλων Εκπαίδευσης</a:t>
            </a:r>
            <a:endParaRPr lang="el-GR" sz="2800" dirty="0"/>
          </a:p>
        </p:txBody>
      </p:sp>
      <p:sp>
        <p:nvSpPr>
          <p:cNvPr id="28" name="Οβάλ 27">
            <a:extLst>
              <a:ext uri="{FF2B5EF4-FFF2-40B4-BE49-F238E27FC236}">
                <a16:creationId xmlns:a16="http://schemas.microsoft.com/office/drawing/2014/main" id="{67E1652B-C17F-164A-B239-8236264B5781}"/>
              </a:ext>
            </a:extLst>
          </p:cNvPr>
          <p:cNvSpPr/>
          <p:nvPr/>
        </p:nvSpPr>
        <p:spPr>
          <a:xfrm>
            <a:off x="3875930" y="5747657"/>
            <a:ext cx="2973176" cy="961669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35073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Εικόνα που περιέχει εξωτερικός χώρος/ύπαιθρος, κτίριο, ουρανός, δέντρο&#10;&#10;Περιγραφή που δημιουργήθηκε αυτόματα">
            <a:extLst>
              <a:ext uri="{FF2B5EF4-FFF2-40B4-BE49-F238E27FC236}">
                <a16:creationId xmlns:a16="http://schemas.microsoft.com/office/drawing/2014/main" id="{4589D191-0C55-54EA-E968-BA4830DB9C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2862" y="176890"/>
            <a:ext cx="4652028" cy="3101352"/>
          </a:xfrm>
          <a:prstGeom prst="rect">
            <a:avLst/>
          </a:prstGeom>
        </p:spPr>
      </p:pic>
      <p:pic>
        <p:nvPicPr>
          <p:cNvPr id="5" name="Εικόνα 4" descr="Εικόνα που περιέχει clipart, γραφικά, γραμματοσειρά, ζωγραφιά&#10;&#10;Περιγραφή που δημιουργήθηκε αυτόματα">
            <a:extLst>
              <a:ext uri="{FF2B5EF4-FFF2-40B4-BE49-F238E27FC236}">
                <a16:creationId xmlns:a16="http://schemas.microsoft.com/office/drawing/2014/main" id="{F80F5301-4192-7338-A577-5935FD1576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66"/>
          <a:stretch/>
        </p:blipFill>
        <p:spPr>
          <a:xfrm>
            <a:off x="7758772" y="2177414"/>
            <a:ext cx="4199125" cy="4238713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2D39AC5-3F63-1368-4041-92FC7F94E014}"/>
              </a:ext>
            </a:extLst>
          </p:cNvPr>
          <p:cNvSpPr txBox="1"/>
          <p:nvPr/>
        </p:nvSpPr>
        <p:spPr>
          <a:xfrm>
            <a:off x="7069890" y="6479438"/>
            <a:ext cx="609432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l-GR" sz="16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Κέντρο Εκπαίδευσης για το Περιβάλλον και την </a:t>
            </a:r>
            <a:r>
              <a:rPr lang="el-GR" sz="1600" b="0" i="0" u="none" strike="noStrike" baseline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Αειφορία</a:t>
            </a:r>
            <a:endParaRPr lang="el-GR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032FAC0-2525-119A-F243-957131B09092}"/>
              </a:ext>
            </a:extLst>
          </p:cNvPr>
          <p:cNvSpPr txBox="1"/>
          <p:nvPr/>
        </p:nvSpPr>
        <p:spPr>
          <a:xfrm>
            <a:off x="3703630" y="3575527"/>
            <a:ext cx="302204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Συνεργασία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A8E37CA-72F5-DDFE-F49F-8DBEA7215BE0}"/>
              </a:ext>
            </a:extLst>
          </p:cNvPr>
          <p:cNvSpPr txBox="1"/>
          <p:nvPr/>
        </p:nvSpPr>
        <p:spPr>
          <a:xfrm>
            <a:off x="80624" y="20383"/>
            <a:ext cx="274296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3200" b="1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Έργο Συμβούλων Εκπαίδευσης</a:t>
            </a:r>
            <a:endParaRPr lang="el-GR" sz="3200" dirty="0"/>
          </a:p>
        </p:txBody>
      </p:sp>
      <p:pic>
        <p:nvPicPr>
          <p:cNvPr id="10" name="Εικόνα 9" descr="Εικόνα που περιέχει κείμενο, γραφικά, γραφιστική, clipart&#10;&#10;Περιγραφή που δημιουργήθηκε αυτόματα">
            <a:extLst>
              <a:ext uri="{FF2B5EF4-FFF2-40B4-BE49-F238E27FC236}">
                <a16:creationId xmlns:a16="http://schemas.microsoft.com/office/drawing/2014/main" id="{4345033A-F098-5D55-B088-C0BE603699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3" y="4149969"/>
            <a:ext cx="4415937" cy="2708031"/>
          </a:xfrm>
          <a:prstGeom prst="rect">
            <a:avLst/>
          </a:prstGeom>
        </p:spPr>
      </p:pic>
      <p:sp>
        <p:nvSpPr>
          <p:cNvPr id="11" name="Οβάλ 10">
            <a:extLst>
              <a:ext uri="{FF2B5EF4-FFF2-40B4-BE49-F238E27FC236}">
                <a16:creationId xmlns:a16="http://schemas.microsoft.com/office/drawing/2014/main" id="{450F42D4-3469-ED79-33E1-D00A92CCF33F}"/>
              </a:ext>
            </a:extLst>
          </p:cNvPr>
          <p:cNvSpPr/>
          <p:nvPr/>
        </p:nvSpPr>
        <p:spPr>
          <a:xfrm>
            <a:off x="3508614" y="3448636"/>
            <a:ext cx="2973176" cy="961669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645711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Εικόνα που περιέχει παιχνίδι&#10;&#10;Περιγραφή που δημιουργήθηκε αυτόματα">
            <a:extLst>
              <a:ext uri="{FF2B5EF4-FFF2-40B4-BE49-F238E27FC236}">
                <a16:creationId xmlns:a16="http://schemas.microsoft.com/office/drawing/2014/main" id="{F2DB6D9B-1B11-A926-9928-865906D45A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638" y="128099"/>
            <a:ext cx="8802401" cy="66018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423137E-B5F7-FBD2-2954-E30A687917F0}"/>
              </a:ext>
            </a:extLst>
          </p:cNvPr>
          <p:cNvSpPr txBox="1"/>
          <p:nvPr/>
        </p:nvSpPr>
        <p:spPr>
          <a:xfrm>
            <a:off x="9043517" y="6280221"/>
            <a:ext cx="3024600" cy="500836"/>
          </a:xfrm>
          <a:prstGeom prst="rect">
            <a:avLst/>
          </a:prstGeom>
          <a:noFill/>
        </p:spPr>
        <p:txBody>
          <a:bodyPr wrap="square">
            <a:prstTxWarp prst="textFadeLeft">
              <a:avLst/>
            </a:prstTxWarp>
            <a:spAutoFit/>
          </a:bodyPr>
          <a:lstStyle/>
          <a:p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Σας ευχαριστώ</a:t>
            </a:r>
          </a:p>
        </p:txBody>
      </p:sp>
    </p:spTree>
    <p:extLst>
      <p:ext uri="{BB962C8B-B14F-4D97-AF65-F5344CB8AC3E}">
        <p14:creationId xmlns:p14="http://schemas.microsoft.com/office/powerpoint/2010/main" val="19796227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37108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 descr="Εικόνα που περιέχει κείμενο, στιγμιότυπο οθόνης, σχεδίαση, εικονογράφηση&#10;&#10;Περιγραφή που δημιουργήθηκε αυτόματα">
            <a:extLst>
              <a:ext uri="{FF2B5EF4-FFF2-40B4-BE49-F238E27FC236}">
                <a16:creationId xmlns:a16="http://schemas.microsoft.com/office/drawing/2014/main" id="{F9578421-F479-3F6C-11B9-0B734CC01D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026"/>
          <a:stretch/>
        </p:blipFill>
        <p:spPr>
          <a:xfrm>
            <a:off x="132302" y="291402"/>
            <a:ext cx="5355582" cy="63443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19F0E54-7E47-5547-2B86-1F9C729EEEB4}"/>
              </a:ext>
            </a:extLst>
          </p:cNvPr>
          <p:cNvSpPr txBox="1"/>
          <p:nvPr/>
        </p:nvSpPr>
        <p:spPr>
          <a:xfrm>
            <a:off x="6001379" y="6266376"/>
            <a:ext cx="6094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https://www.especial.gr/tag/sumvouloi-ekpaidefsis-eep/</a:t>
            </a:r>
            <a:endParaRPr lang="el-GR" dirty="0"/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A9905A03-FCA7-26E8-AB03-0F5C9C74FF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7232" y="2120202"/>
            <a:ext cx="4232050" cy="2685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103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Διάγραμμα 1">
            <a:extLst>
              <a:ext uri="{FF2B5EF4-FFF2-40B4-BE49-F238E27FC236}">
                <a16:creationId xmlns:a16="http://schemas.microsoft.com/office/drawing/2014/main" id="{0AA79FFC-6D5D-114E-0924-A476B001A3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17850981"/>
              </p:ext>
            </p:extLst>
          </p:nvPr>
        </p:nvGraphicFramePr>
        <p:xfrm>
          <a:off x="1637881" y="-92597"/>
          <a:ext cx="9405257" cy="68702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8EBFF8C-E2C0-2DC5-E1E8-D842B69933FA}"/>
              </a:ext>
            </a:extLst>
          </p:cNvPr>
          <p:cNvSpPr txBox="1"/>
          <p:nvPr/>
        </p:nvSpPr>
        <p:spPr>
          <a:xfrm>
            <a:off x="82062" y="6562168"/>
            <a:ext cx="2379783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Πηγή εικόνας: </a:t>
            </a:r>
            <a:r>
              <a:rPr lang="en-GB" sz="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8"/>
              </a:rPr>
              <a:t>https://www.sxoleio.eisodos.com/</a:t>
            </a:r>
            <a:r>
              <a:rPr lang="el-GR" sz="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079054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 descr="Εικόνα που περιέχει παιχνίδι&#10;&#10;Περιγραφή που δημιουργήθηκε αυτόματα">
            <a:extLst>
              <a:ext uri="{FF2B5EF4-FFF2-40B4-BE49-F238E27FC236}">
                <a16:creationId xmlns:a16="http://schemas.microsoft.com/office/drawing/2014/main" id="{D9A318B7-CFE1-3371-2F60-8F14EDD173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268497" cy="470137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394D91C-37E8-CA62-AF4F-B398E04E1A4B}"/>
              </a:ext>
            </a:extLst>
          </p:cNvPr>
          <p:cNvSpPr txBox="1"/>
          <p:nvPr/>
        </p:nvSpPr>
        <p:spPr>
          <a:xfrm>
            <a:off x="7337809" y="6160868"/>
            <a:ext cx="6094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https://www.edivea.org/elschools1.html</a:t>
            </a:r>
            <a:endParaRPr lang="el-GR" dirty="0"/>
          </a:p>
        </p:txBody>
      </p:sp>
      <p:pic>
        <p:nvPicPr>
          <p:cNvPr id="7" name="Εικόνα 6" descr="Εικόνα που περιέχει σχέδιο με γραμμές, σκίτσο/σχέδιο, τέχνη με γραμμές, ζωγραφιά&#10;&#10;Περιγραφή που δημιουργήθηκε αυτόματα">
            <a:extLst>
              <a:ext uri="{FF2B5EF4-FFF2-40B4-BE49-F238E27FC236}">
                <a16:creationId xmlns:a16="http://schemas.microsoft.com/office/drawing/2014/main" id="{9AF046C5-76B7-428C-6049-4E8A0D4DD7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4484" y="3972604"/>
            <a:ext cx="2981325" cy="204787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C99291B-9D8F-50FA-3F76-CB5FDCD2B7C5}"/>
              </a:ext>
            </a:extLst>
          </p:cNvPr>
          <p:cNvSpPr txBox="1"/>
          <p:nvPr/>
        </p:nvSpPr>
        <p:spPr>
          <a:xfrm>
            <a:off x="0" y="5288840"/>
            <a:ext cx="585818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hlinkClick r:id="rId5"/>
              </a:rPr>
              <a:t>https://www.especial.gr/pinakes-moriodotisis-simvoulwn-ekpaideusis-anakoinwthikan-apo-to-ypourgeio-paideias/</a:t>
            </a:r>
            <a:r>
              <a:rPr lang="el-GR" sz="1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282479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064FB16-041D-050D-0700-1D07A3C76DEC}"/>
              </a:ext>
            </a:extLst>
          </p:cNvPr>
          <p:cNvSpPr txBox="1"/>
          <p:nvPr/>
        </p:nvSpPr>
        <p:spPr>
          <a:xfrm>
            <a:off x="0" y="3626130"/>
            <a:ext cx="609432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https://www.alfavita.gr/ekpaideysi/405594_ypoyrgeio-paideias-symboyloi-ekpaideysis-pote-xekinaei-i-axiologisi-ton</a:t>
            </a:r>
            <a:endParaRPr lang="el-GR" dirty="0"/>
          </a:p>
        </p:txBody>
      </p:sp>
      <p:pic>
        <p:nvPicPr>
          <p:cNvPr id="5" name="Εικόνα 4" descr="Εικόνα που περιέχει άτομο, ανθρώπινο πρόσωπο, χαμόγελο, τοίχος&#10;&#10;Περιγραφή που δημιουργήθηκε αυτόματα">
            <a:extLst>
              <a:ext uri="{FF2B5EF4-FFF2-40B4-BE49-F238E27FC236}">
                <a16:creationId xmlns:a16="http://schemas.microsoft.com/office/drawing/2014/main" id="{190A1851-CFD5-862C-3B3C-A984A5426F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36" y="191478"/>
            <a:ext cx="4579536" cy="343465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4D304AB-EE5F-6C4D-C358-A2837FD4307A}"/>
              </a:ext>
            </a:extLst>
          </p:cNvPr>
          <p:cNvSpPr txBox="1"/>
          <p:nvPr/>
        </p:nvSpPr>
        <p:spPr>
          <a:xfrm>
            <a:off x="9091804" y="0"/>
            <a:ext cx="325315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https://www.amyna.news/ellada/ypourgeio-paideias-arxizei-i-aksiologisi-twn-ekpaideftikwn/</a:t>
            </a:r>
            <a:endParaRPr lang="el-GR" dirty="0"/>
          </a:p>
        </p:txBody>
      </p:sp>
      <p:pic>
        <p:nvPicPr>
          <p:cNvPr id="9" name="Εικόνα 8" descr="Εικόνα που περιέχει αξεσουάρ μόδας, ρουχισμός, αποσκευές και τσάντες, τσάντα χειρός&#10;&#10;Περιγραφή που δημιουργήθηκε αυτόματα">
            <a:extLst>
              <a:ext uri="{FF2B5EF4-FFF2-40B4-BE49-F238E27FC236}">
                <a16:creationId xmlns:a16="http://schemas.microsoft.com/office/drawing/2014/main" id="{84DA147A-4A2F-0BA9-2F6D-DEC16381D5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6545" y="143180"/>
            <a:ext cx="3474775" cy="195456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E6BAED0-2122-56B6-49FB-32CAC844D9F3}"/>
              </a:ext>
            </a:extLst>
          </p:cNvPr>
          <p:cNvSpPr txBox="1"/>
          <p:nvPr/>
        </p:nvSpPr>
        <p:spPr>
          <a:xfrm>
            <a:off x="3868615" y="6211669"/>
            <a:ext cx="82075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Πηγή εικόνας: </a:t>
            </a:r>
            <a:r>
              <a:rPr lang="en-GB" dirty="0">
                <a:hlinkClick r:id="rId4"/>
              </a:rPr>
              <a:t>https://www.alfavita.gr/ekpaideysi/anakoinoseis/312106_i-antidrastiki-axiologisi-den-ehei-kamia-shesi-me-tin-anabathmisi</a:t>
            </a:r>
            <a:r>
              <a:rPr lang="el-GR" dirty="0"/>
              <a:t> </a:t>
            </a:r>
          </a:p>
        </p:txBody>
      </p:sp>
      <p:pic>
        <p:nvPicPr>
          <p:cNvPr id="13" name="Εικόνα 12" descr="Εικόνα που περιέχει άτομο, είδη γραφείου, γραφικός χαρακτήρας, ρουχισμός&#10;&#10;Περιγραφή που δημιουργήθηκε αυτόματα">
            <a:extLst>
              <a:ext uri="{FF2B5EF4-FFF2-40B4-BE49-F238E27FC236}">
                <a16:creationId xmlns:a16="http://schemas.microsoft.com/office/drawing/2014/main" id="{3D67A8A3-3935-B84D-8A3A-1B78DDAF89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7364" y="2276840"/>
            <a:ext cx="5246439" cy="3934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7933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8D248C-97EE-4A92-7524-7808F29CF6EA}"/>
              </a:ext>
            </a:extLst>
          </p:cNvPr>
          <p:cNvSpPr txBox="1"/>
          <p:nvPr/>
        </p:nvSpPr>
        <p:spPr>
          <a:xfrm>
            <a:off x="731856" y="5626227"/>
            <a:ext cx="6094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Πηγή εικόνας: </a:t>
            </a:r>
            <a:r>
              <a:rPr lang="en-GB" dirty="0"/>
              <a:t>https://www.sxoleio.eisodos.com/</a:t>
            </a:r>
            <a:endParaRPr lang="el-GR" dirty="0"/>
          </a:p>
        </p:txBody>
      </p:sp>
      <p:pic>
        <p:nvPicPr>
          <p:cNvPr id="5" name="Εικόνα 4" descr="Εικόνα που περιέχει ζωγραφιά, καρτούν, clipart, εικονογράφηση&#10;&#10;Περιγραφή που δημιουργήθηκε αυτόματα">
            <a:extLst>
              <a:ext uri="{FF2B5EF4-FFF2-40B4-BE49-F238E27FC236}">
                <a16:creationId xmlns:a16="http://schemas.microsoft.com/office/drawing/2014/main" id="{C62DE908-86E4-36F7-D413-36C1061E8B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856" y="390169"/>
            <a:ext cx="5081158" cy="508115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CA538D5-C414-4BCC-7279-BE18736FC30E}"/>
              </a:ext>
            </a:extLst>
          </p:cNvPr>
          <p:cNvSpPr txBox="1"/>
          <p:nvPr/>
        </p:nvSpPr>
        <p:spPr>
          <a:xfrm>
            <a:off x="8460711" y="5688794"/>
            <a:ext cx="333353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https://www.government.gov.gr/to-schedio-nomou-gia-tis-nees-domes-ipostirixis-tou-ekpedeftikou-ergou-stin-protovathmia-ke-defterovathmia-ekpedefsi/</a:t>
            </a:r>
            <a:r>
              <a:rPr lang="el-GR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9" name="Εικόνα 8" descr="Εικόνα που περιέχει κείμενο, στιγμιότυπο οθόνης, διάγραμμα, γραμμή&#10;&#10;Περιγραφή που δημιουργήθηκε αυτόματα">
            <a:extLst>
              <a:ext uri="{FF2B5EF4-FFF2-40B4-BE49-F238E27FC236}">
                <a16:creationId xmlns:a16="http://schemas.microsoft.com/office/drawing/2014/main" id="{968159DC-DC4E-32FD-8AAD-EBCC39C785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2052" y="540353"/>
            <a:ext cx="3672200" cy="4780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2380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3541BC-F805-28F5-FD85-2DDA9DA36C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8D74577-7C67-3F75-4955-E11C9B4C5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695" y="646978"/>
            <a:ext cx="11152632" cy="1325563"/>
          </a:xfrm>
        </p:spPr>
        <p:txBody>
          <a:bodyPr>
            <a:normAutofit fontScale="90000"/>
          </a:bodyPr>
          <a:lstStyle/>
          <a:p>
            <a:r>
              <a:rPr lang="el-GR" sz="4000" b="1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Ν. 4823/2021 </a:t>
            </a:r>
            <a:br>
              <a:rPr lang="el-GR" sz="4000" b="1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l-GR" sz="4000" b="1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Άρθρο 10 Σύμβουλοι Εκπαίδευσης</a:t>
            </a:r>
            <a:br>
              <a:rPr lang="el-GR" sz="4000" b="1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l-GR" sz="4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§3. Έργο του Συμβούλου Εκπαίδευσης</a:t>
            </a:r>
            <a:br>
              <a:rPr lang="el-GR" sz="4400" b="1" i="0" u="none" strike="noStrike" baseline="0" dirty="0">
                <a:latin typeface="MyriadPro-Semibold"/>
              </a:rPr>
            </a:b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7610F8D-C7BA-CC16-282E-FEE935FAC7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872" y="2118233"/>
            <a:ext cx="12192000" cy="4351338"/>
          </a:xfrm>
        </p:spPr>
        <p:txBody>
          <a:bodyPr>
            <a:noAutofit/>
          </a:bodyPr>
          <a:lstStyle/>
          <a:p>
            <a:pPr algn="l"/>
            <a:r>
              <a:rPr lang="el-GR" sz="2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Ειδικότερα, έργο του Συμβούλου Εκπαίδευσης είναι η υποστήριξη για την κάλυψη των καθημερινών διδακτικών και εκπαιδευτικών αναγκών, η παρακολούθηση διδασκαλιών και η παρουσίαση δειγματικών διδασκαλιών, η παρακολούθηση και υποστήριξη της λειτουργίας των σχολικών εργαστηρίων και βιβλιοθηκών, η υποστήριξη της αξιοποίησης του υλικού και του εξοπλισμού τους και η ανάληψη πρωτοβουλιών με σκοπό τη βελτίωση της διδασκαλίας σε κάθε μάθημα, τη διασφάλιση της ποιότητας του εκπαιδευτικού έργου και την εν γένει ομαλή λειτουργία της σχολικής μονάδας, καθώς και η παρακολούθηση και υποστήριξη της λειτουργίας των δομών υποστήριξης της Πρωτοβάθμιας και Δευτεροβάθμιας εκπαίδευσης.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A309BD-CB83-7D07-A622-5EFC375F73B6}"/>
              </a:ext>
            </a:extLst>
          </p:cNvPr>
          <p:cNvSpPr txBox="1"/>
          <p:nvPr/>
        </p:nvSpPr>
        <p:spPr>
          <a:xfrm>
            <a:off x="59436" y="6469571"/>
            <a:ext cx="120731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https://www.nstr.gr/%CE%B1%CE%BB%CE%BB%CE%B1%CE%B3%CE%AE-%CE%B7%CE%BC%CE%AD%CF%81%CE%B1%CF%82-%CF%83%CE%B5%CE%BC%CE%B9%CE%BD%CE%AC%CF%81%CE%B9%CE%BF-%CF%88%CF%85%CF%87%CE%BF%CE%B3%CE%B7%CF%81%CE%B9%CE%B1%CF%84%CF%81/</a:t>
            </a:r>
            <a:r>
              <a:rPr lang="el-GR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7" name="Εικόνα 6" descr="Εικόνα που περιέχει έπιπλα, μπλε, καρέκλα, εσωτερικός χώρος&#10;&#10;Περιγραφή που δημιουργήθηκε αυτόματα">
            <a:extLst>
              <a:ext uri="{FF2B5EF4-FFF2-40B4-BE49-F238E27FC236}">
                <a16:creationId xmlns:a16="http://schemas.microsoft.com/office/drawing/2014/main" id="{BF12FE21-CB77-0DC5-6EFE-8052391304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907" y="4629999"/>
            <a:ext cx="2962224" cy="1693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3967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A65DD0-8E0E-F218-F183-80EF643B1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E84470D-9A92-052E-FDD1-3C764E3EB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888" y="310261"/>
            <a:ext cx="11152632" cy="1325563"/>
          </a:xfrm>
        </p:spPr>
        <p:txBody>
          <a:bodyPr>
            <a:normAutofit fontScale="90000"/>
          </a:bodyPr>
          <a:lstStyle/>
          <a:p>
            <a:r>
              <a:rPr lang="el-GR" sz="4000" b="1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Ν. 4823/2021 </a:t>
            </a:r>
            <a:br>
              <a:rPr lang="el-GR" sz="4000" b="1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l-GR" sz="4000" b="1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Άρθρο 10 Σύμβουλοι Εκπαίδευσης</a:t>
            </a:r>
            <a:br>
              <a:rPr lang="el-GR" sz="4000" b="1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l-GR" sz="4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§3. Έργο του Συμβούλου Εκπαίδευσης</a:t>
            </a:r>
            <a:br>
              <a:rPr lang="el-GR" sz="4400" b="1" i="0" u="none" strike="noStrike" baseline="0" dirty="0">
                <a:latin typeface="MyriadPro-Semibold"/>
              </a:rPr>
            </a:b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69E2E9D-8314-95A1-7A3E-1AA35069B5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872" y="2118233"/>
            <a:ext cx="12192000" cy="4351338"/>
          </a:xfrm>
        </p:spPr>
        <p:txBody>
          <a:bodyPr>
            <a:noAutofit/>
          </a:bodyPr>
          <a:lstStyle/>
          <a:p>
            <a:pPr algn="l"/>
            <a:r>
              <a:rPr lang="el-GR" sz="2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Στο πλαίσιο αυτό συνεργάζεται με το </a:t>
            </a:r>
            <a:r>
              <a:rPr lang="el-GR" sz="20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διδακτικό προσωπικό</a:t>
            </a:r>
            <a:r>
              <a:rPr lang="el-GR" sz="2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των σχολικών μονάδων της αρμοδιότητάς του, τους </a:t>
            </a:r>
            <a:r>
              <a:rPr lang="el-GR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</a:t>
            </a:r>
            <a:r>
              <a:rPr lang="el-GR" sz="20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ιευθυντές και προϊσταμένους </a:t>
            </a:r>
            <a:r>
              <a:rPr lang="el-GR" sz="2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τους και τους </a:t>
            </a:r>
            <a:r>
              <a:rPr lang="el-GR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</a:t>
            </a:r>
            <a:r>
              <a:rPr lang="el-GR" sz="20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υλλόγους γονέων και κηδεμόνων </a:t>
            </a:r>
            <a:r>
              <a:rPr lang="el-GR" sz="2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για κάθε θέμα που αφορά στην αποτελεσματική λειτουργία των σχολικών μονάδων. </a:t>
            </a:r>
          </a:p>
          <a:p>
            <a:pPr algn="l"/>
            <a:r>
              <a:rPr lang="el-GR" sz="2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Ομοίως συνεργάζεται με τους Προϊσταμένους, τους Εκπαιδευτικούς και τα μέλη του Ε.Ε.Π. </a:t>
            </a:r>
            <a:r>
              <a:rPr lang="el-GR" sz="2000" b="0" i="0" u="sng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των δομών υποστήριξης</a:t>
            </a:r>
            <a:r>
              <a:rPr lang="el-GR" sz="2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της Πρωτοβάθμιας και Δευτεροβάθμιας εκπαίδευσης.</a:t>
            </a:r>
            <a:endParaRPr lang="el-GR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7733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F370D3D-082C-2C04-AD3B-6A80CE1017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" y="92286"/>
            <a:ext cx="11795760" cy="560701"/>
          </a:xfrm>
        </p:spPr>
        <p:txBody>
          <a:bodyPr>
            <a:normAutofit fontScale="90000"/>
          </a:bodyPr>
          <a:lstStyle/>
          <a:p>
            <a:r>
              <a:rPr lang="el-GR" sz="3600" b="1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Ν. 4823/2021  Άρθρο 10  Σύμβουλοι Εκπαίδευσης</a:t>
            </a:r>
            <a:endParaRPr lang="el-GR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Εικόνα 4" descr="Εικόνα που περιέχει clipart, καρτούν, εικονογράφηση&#10;&#10;Περιγραφή που δημιουργήθηκε αυτόματα">
            <a:extLst>
              <a:ext uri="{FF2B5EF4-FFF2-40B4-BE49-F238E27FC236}">
                <a16:creationId xmlns:a16="http://schemas.microsoft.com/office/drawing/2014/main" id="{BE0726E7-4A44-FE3F-2921-059BA77AE2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16" y="995250"/>
            <a:ext cx="4121564" cy="318276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234F8A2-7888-3B6A-D459-78F63A3F3C42}"/>
              </a:ext>
            </a:extLst>
          </p:cNvPr>
          <p:cNvSpPr txBox="1"/>
          <p:nvPr/>
        </p:nvSpPr>
        <p:spPr>
          <a:xfrm>
            <a:off x="128016" y="6307098"/>
            <a:ext cx="459470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9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Πηγή εικόνας: </a:t>
            </a:r>
            <a:r>
              <a:rPr lang="en-GB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https://aprika.com/fundamental_library/salesforce-resource-management/</a:t>
            </a:r>
            <a:r>
              <a:rPr lang="el-GR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4" name="Θέση περιεχομένου 3" descr="Εικόνα που περιέχει clipart, καρτούν, εικονογράφηση&#10;&#10;Περιγραφή που δημιουργήθηκε αυτόματα">
            <a:extLst>
              <a:ext uri="{FF2B5EF4-FFF2-40B4-BE49-F238E27FC236}">
                <a16:creationId xmlns:a16="http://schemas.microsoft.com/office/drawing/2014/main" id="{5A765E1C-D4C3-51D1-478C-4E7492D780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8262" y="1613978"/>
            <a:ext cx="4106885" cy="3171428"/>
          </a:xfrm>
          <a:prstGeom prst="rect">
            <a:avLst/>
          </a:prstGeom>
        </p:spPr>
      </p:pic>
      <p:pic>
        <p:nvPicPr>
          <p:cNvPr id="6" name="Εικόνα 5" descr="Εικόνα που περιέχει clipart, καρτούν, εικονογράφηση&#10;&#10;Περιγραφή που δημιουργήθηκε αυτόματα">
            <a:extLst>
              <a:ext uri="{FF2B5EF4-FFF2-40B4-BE49-F238E27FC236}">
                <a16:creationId xmlns:a16="http://schemas.microsoft.com/office/drawing/2014/main" id="{912F35C8-0A5E-1AD6-AD8A-D7547D97EA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9" r="13453"/>
          <a:stretch/>
        </p:blipFill>
        <p:spPr>
          <a:xfrm>
            <a:off x="6856325" y="2797647"/>
            <a:ext cx="3326005" cy="3182763"/>
          </a:xfrm>
          <a:prstGeom prst="rect">
            <a:avLst/>
          </a:prstGeom>
        </p:spPr>
      </p:pic>
      <p:pic>
        <p:nvPicPr>
          <p:cNvPr id="12" name="Εικόνα 11" descr="Εικόνα που περιέχει clipart, καρτούν, εικονογράφηση&#10;&#10;Περιγραφή που δημιουργήθηκε αυτόματα">
            <a:extLst>
              <a:ext uri="{FF2B5EF4-FFF2-40B4-BE49-F238E27FC236}">
                <a16:creationId xmlns:a16="http://schemas.microsoft.com/office/drawing/2014/main" id="{A2F85485-D2D0-3344-B9B4-0E71D49D0E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33" t="10524" r="38755" b="41666"/>
          <a:stretch/>
        </p:blipFill>
        <p:spPr>
          <a:xfrm rot="1527939">
            <a:off x="8396031" y="4403531"/>
            <a:ext cx="1405103" cy="1575963"/>
          </a:xfrm>
          <a:prstGeom prst="flowChartConnector">
            <a:avLst/>
          </a:prstGeom>
        </p:spPr>
      </p:pic>
      <p:pic>
        <p:nvPicPr>
          <p:cNvPr id="13" name="Εικόνα 12" descr="Εικόνα που περιέχει clipart, καρτούν, εικονογράφηση&#10;&#10;Περιγραφή που δημιουργήθηκε αυτόματα">
            <a:extLst>
              <a:ext uri="{FF2B5EF4-FFF2-40B4-BE49-F238E27FC236}">
                <a16:creationId xmlns:a16="http://schemas.microsoft.com/office/drawing/2014/main" id="{220AE10E-CF2B-7B4B-CCEF-DD08F874FC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5" r="69398" b="54085"/>
          <a:stretch/>
        </p:blipFill>
        <p:spPr>
          <a:xfrm rot="20550294">
            <a:off x="1851640" y="2690964"/>
            <a:ext cx="1261253" cy="1330758"/>
          </a:xfrm>
          <a:prstGeom prst="rect">
            <a:avLst/>
          </a:prstGeom>
        </p:spPr>
      </p:pic>
      <p:pic>
        <p:nvPicPr>
          <p:cNvPr id="14" name="Εικόνα 13" descr="Εικόνα που περιέχει clipart, καρτούν, εικονογράφηση&#10;&#10;Περιγραφή που δημιουργήθηκε αυτόματα">
            <a:extLst>
              <a:ext uri="{FF2B5EF4-FFF2-40B4-BE49-F238E27FC236}">
                <a16:creationId xmlns:a16="http://schemas.microsoft.com/office/drawing/2014/main" id="{C5EEBD1B-897A-8DD9-5E86-78550F5C08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5" r="69398" b="54085"/>
          <a:stretch/>
        </p:blipFill>
        <p:spPr>
          <a:xfrm rot="20550294">
            <a:off x="5263398" y="3295845"/>
            <a:ext cx="1261253" cy="133075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41168B1-DE2A-69BC-C867-61481DAB6338}"/>
              </a:ext>
            </a:extLst>
          </p:cNvPr>
          <p:cNvSpPr txBox="1"/>
          <p:nvPr/>
        </p:nvSpPr>
        <p:spPr>
          <a:xfrm>
            <a:off x="5928527" y="636058"/>
            <a:ext cx="626347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sz="32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Π/</a:t>
            </a:r>
            <a:r>
              <a:rPr lang="el-GR" sz="3200" b="0" i="0" u="none" strike="noStrike" baseline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lang="el-GR" sz="3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ά</a:t>
            </a:r>
            <a:r>
              <a:rPr lang="el-GR" sz="3200" b="0" i="0" u="none" strike="noStrike" baseline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θμια</a:t>
            </a:r>
            <a:r>
              <a:rPr lang="el-GR" sz="32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3200" b="1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&amp;</a:t>
            </a:r>
            <a:r>
              <a:rPr lang="el-GR" sz="32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Δ/</a:t>
            </a:r>
            <a:r>
              <a:rPr lang="el-GR" sz="3200" b="0" i="0" u="none" strike="noStrike" baseline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βάθμια</a:t>
            </a:r>
            <a:r>
              <a:rPr lang="el-GR" sz="32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Εκπ</a:t>
            </a:r>
            <a:r>
              <a:rPr lang="el-GR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l-GR" sz="3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ση</a:t>
            </a:r>
            <a:r>
              <a:rPr lang="el-GR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800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20ED7D9-1F52-0F7F-50B2-CCA1138439A2}"/>
              </a:ext>
            </a:extLst>
          </p:cNvPr>
          <p:cNvSpPr txBox="1"/>
          <p:nvPr/>
        </p:nvSpPr>
        <p:spPr>
          <a:xfrm>
            <a:off x="8650669" y="2083928"/>
            <a:ext cx="41068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8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Δασκάλων (ΠΕ70): 240 </a:t>
            </a:r>
            <a:endParaRPr lang="el-GR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Βέλος: Κάτω 18">
            <a:extLst>
              <a:ext uri="{FF2B5EF4-FFF2-40B4-BE49-F238E27FC236}">
                <a16:creationId xmlns:a16="http://schemas.microsoft.com/office/drawing/2014/main" id="{77315E4B-C8E5-39BD-9221-B921356CA8F6}"/>
              </a:ext>
            </a:extLst>
          </p:cNvPr>
          <p:cNvSpPr/>
          <p:nvPr/>
        </p:nvSpPr>
        <p:spPr>
          <a:xfrm>
            <a:off x="11392564" y="1196759"/>
            <a:ext cx="671420" cy="785816"/>
          </a:xfrm>
          <a:prstGeom prst="downArrow">
            <a:avLst>
              <a:gd name="adj1" fmla="val 29047"/>
              <a:gd name="adj2" fmla="val 36086"/>
            </a:avLst>
          </a:prstGeom>
          <a:solidFill>
            <a:srgbClr val="C00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612882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 descr="Εικόνα που περιέχει κείμενο, είδη γραφείου, γραφική ύλη, γενικός εφοδιασμός&#10;&#10;Περιγραφή που δημιουργήθηκε αυτόματα">
            <a:extLst>
              <a:ext uri="{FF2B5EF4-FFF2-40B4-BE49-F238E27FC236}">
                <a16:creationId xmlns:a16="http://schemas.microsoft.com/office/drawing/2014/main" id="{29FC2491-3F97-BEA2-06AC-FA67FF41F7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059" y="153237"/>
            <a:ext cx="10899882" cy="65515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698290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378325CB-C3D9-BC30-E27A-2ED70E9BD3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620"/>
          <a:stretch/>
        </p:blipFill>
        <p:spPr>
          <a:xfrm>
            <a:off x="2226188" y="2679207"/>
            <a:ext cx="7739624" cy="36744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Τίτλος 1">
            <a:extLst>
              <a:ext uri="{FF2B5EF4-FFF2-40B4-BE49-F238E27FC236}">
                <a16:creationId xmlns:a16="http://schemas.microsoft.com/office/drawing/2014/main" id="{1C532AD7-93CE-511F-BE1F-2389AA7E284E}"/>
              </a:ext>
            </a:extLst>
          </p:cNvPr>
          <p:cNvSpPr txBox="1">
            <a:spLocks/>
          </p:cNvSpPr>
          <p:nvPr/>
        </p:nvSpPr>
        <p:spPr>
          <a:xfrm>
            <a:off x="8727391" y="6473145"/>
            <a:ext cx="3395035" cy="384855"/>
          </a:xfrm>
          <a:prstGeom prst="rect">
            <a:avLst/>
          </a:prstGeom>
        </p:spPr>
        <p:txBody>
          <a:bodyPr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Ν. 4823/2021  Άρθρο 10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CEAB74-947B-1D20-292A-5DE2ED018B2D}"/>
              </a:ext>
            </a:extLst>
          </p:cNvPr>
          <p:cNvSpPr txBox="1"/>
          <p:nvPr/>
        </p:nvSpPr>
        <p:spPr>
          <a:xfrm>
            <a:off x="0" y="168116"/>
            <a:ext cx="1232262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sz="32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Σύμβουλοι Εκπαίδευσης Π</a:t>
            </a:r>
            <a:r>
              <a:rPr lang="el-GR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ρωτο</a:t>
            </a:r>
            <a:r>
              <a:rPr lang="el-GR" sz="32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lang="el-GR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ά</a:t>
            </a:r>
            <a:r>
              <a:rPr lang="el-GR" sz="32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θμιας </a:t>
            </a:r>
            <a:r>
              <a:rPr lang="el-GR" sz="3200" b="1" i="0" u="sng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&amp;</a:t>
            </a:r>
            <a:r>
              <a:rPr lang="el-GR" sz="32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Δευτεροβάθμιας Εκπ</a:t>
            </a:r>
            <a:r>
              <a:rPr lang="el-GR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l-GR" sz="3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σης</a:t>
            </a:r>
            <a:r>
              <a:rPr lang="el-GR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Ελλάδος: 800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B022A6-EA9E-6A9C-5704-AE0DC5210847}"/>
              </a:ext>
            </a:extLst>
          </p:cNvPr>
          <p:cNvSpPr txBox="1"/>
          <p:nvPr/>
        </p:nvSpPr>
        <p:spPr>
          <a:xfrm>
            <a:off x="2983398" y="2162954"/>
            <a:ext cx="68137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800" b="1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Δασκάλων (ΠΕ70): </a:t>
            </a:r>
            <a:r>
              <a:rPr lang="el-GR" sz="3600" b="1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240</a:t>
            </a:r>
            <a:endParaRPr lang="el-GR" sz="3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Βέλος: Κάτω 6">
            <a:extLst>
              <a:ext uri="{FF2B5EF4-FFF2-40B4-BE49-F238E27FC236}">
                <a16:creationId xmlns:a16="http://schemas.microsoft.com/office/drawing/2014/main" id="{AB8B6B78-5A8E-1595-1A2F-F4830ABC98E3}"/>
              </a:ext>
            </a:extLst>
          </p:cNvPr>
          <p:cNvSpPr/>
          <p:nvPr/>
        </p:nvSpPr>
        <p:spPr>
          <a:xfrm>
            <a:off x="5851031" y="1204761"/>
            <a:ext cx="671420" cy="785816"/>
          </a:xfrm>
          <a:prstGeom prst="downArrow">
            <a:avLst>
              <a:gd name="adj1" fmla="val 29047"/>
              <a:gd name="adj2" fmla="val 36086"/>
            </a:avLst>
          </a:prstGeom>
          <a:solidFill>
            <a:srgbClr val="C00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Οβάλ 9">
            <a:extLst>
              <a:ext uri="{FF2B5EF4-FFF2-40B4-BE49-F238E27FC236}">
                <a16:creationId xmlns:a16="http://schemas.microsoft.com/office/drawing/2014/main" id="{019D681C-1CFD-AFAE-CDF0-6B3E85B90F5B}"/>
              </a:ext>
            </a:extLst>
          </p:cNvPr>
          <p:cNvSpPr/>
          <p:nvPr/>
        </p:nvSpPr>
        <p:spPr>
          <a:xfrm>
            <a:off x="5851031" y="2162955"/>
            <a:ext cx="800978" cy="64633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37609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A5A4684-DF4C-3671-0753-25055589013C}"/>
              </a:ext>
            </a:extLst>
          </p:cNvPr>
          <p:cNvSpPr txBox="1"/>
          <p:nvPr/>
        </p:nvSpPr>
        <p:spPr>
          <a:xfrm>
            <a:off x="82899" y="81518"/>
            <a:ext cx="286126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3600" b="1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Έργο Συμβούλων Εκπαίδευσης</a:t>
            </a:r>
            <a:endParaRPr lang="el-GR" sz="3600" dirty="0"/>
          </a:p>
        </p:txBody>
      </p:sp>
      <p:pic>
        <p:nvPicPr>
          <p:cNvPr id="9" name="Εικόνα 8" descr="Εικόνα που περιέχει ρουχισμός, ζωγραφική, σκίτσο/σχέδιο, ζωγραφιά&#10;&#10;Περιγραφή που δημιουργήθηκε αυτόματα">
            <a:extLst>
              <a:ext uri="{FF2B5EF4-FFF2-40B4-BE49-F238E27FC236}">
                <a16:creationId xmlns:a16="http://schemas.microsoft.com/office/drawing/2014/main" id="{B8BF2F8B-7899-D664-4104-D279108123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4167" y="324045"/>
            <a:ext cx="5166645" cy="6209910"/>
          </a:xfrm>
          <a:prstGeom prst="rect">
            <a:avLst/>
          </a:prstGeom>
          <a:ln>
            <a:noFill/>
          </a:ln>
          <a:effectLst>
            <a:glow rad="127000">
              <a:schemeClr val="accent2">
                <a:lumMod val="75000"/>
              </a:schemeClr>
            </a:glow>
            <a:softEdge rad="112500"/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58BE9A8-F33D-93D1-3237-9AB1C1FE4280}"/>
              </a:ext>
            </a:extLst>
          </p:cNvPr>
          <p:cNvSpPr txBox="1"/>
          <p:nvPr/>
        </p:nvSpPr>
        <p:spPr>
          <a:xfrm>
            <a:off x="8931203" y="5150734"/>
            <a:ext cx="308801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3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lang="el-GR" sz="32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αιδαγωγική  &amp; Επιστημονική καθοδήγηση </a:t>
            </a:r>
            <a:endParaRPr lang="el-GR" sz="3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AA2FFFF-C6C7-98FF-72C8-92BD8610A63C}"/>
              </a:ext>
            </a:extLst>
          </p:cNvPr>
          <p:cNvSpPr txBox="1"/>
          <p:nvPr/>
        </p:nvSpPr>
        <p:spPr>
          <a:xfrm>
            <a:off x="8588415" y="498240"/>
            <a:ext cx="3430799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Παιδαγωγική &amp; Επιστημονική </a:t>
            </a:r>
          </a:p>
          <a:p>
            <a:pPr algn="ctr"/>
            <a:r>
              <a:rPr lang="el-GR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ευθύνη </a:t>
            </a:r>
          </a:p>
          <a:p>
            <a:pPr algn="ctr"/>
            <a:endParaRPr lang="el-GR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l-GR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αριθμού Χ</a:t>
            </a:r>
          </a:p>
          <a:p>
            <a:pPr algn="ctr"/>
            <a:r>
              <a:rPr lang="el-GR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σχολικών μονάδων</a:t>
            </a:r>
          </a:p>
        </p:txBody>
      </p:sp>
      <p:sp>
        <p:nvSpPr>
          <p:cNvPr id="4" name="Επεξήγηση: Κάτω βέλος 3">
            <a:extLst>
              <a:ext uri="{FF2B5EF4-FFF2-40B4-BE49-F238E27FC236}">
                <a16:creationId xmlns:a16="http://schemas.microsoft.com/office/drawing/2014/main" id="{D023AFEE-47F1-E3DE-F42E-246D116137DA}"/>
              </a:ext>
            </a:extLst>
          </p:cNvPr>
          <p:cNvSpPr/>
          <p:nvPr/>
        </p:nvSpPr>
        <p:spPr>
          <a:xfrm>
            <a:off x="8472667" y="324045"/>
            <a:ext cx="3636433" cy="4826689"/>
          </a:xfrm>
          <a:prstGeom prst="downArrowCallout">
            <a:avLst>
              <a:gd name="adj1" fmla="val 8029"/>
              <a:gd name="adj2" fmla="val 18473"/>
              <a:gd name="adj3" fmla="val 25000"/>
              <a:gd name="adj4" fmla="val 77680"/>
            </a:avLst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5189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 descr="Εικόνα που περιέχει κείμενο, πινακίδα/σήμα, εξωτερικός χώρος/ύπαιθρος, ουρανός&#10;&#10;Περιγραφή που δημιουργήθηκε αυτόματα">
            <a:extLst>
              <a:ext uri="{FF2B5EF4-FFF2-40B4-BE49-F238E27FC236}">
                <a16:creationId xmlns:a16="http://schemas.microsoft.com/office/drawing/2014/main" id="{6D130812-2403-EF45-62F0-62E2F0E3FE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061"/>
          <a:stretch/>
        </p:blipFill>
        <p:spPr>
          <a:xfrm>
            <a:off x="-162046" y="0"/>
            <a:ext cx="12354046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DEE9903-D697-84C2-91F0-A236C9FD79C4}"/>
              </a:ext>
            </a:extLst>
          </p:cNvPr>
          <p:cNvSpPr txBox="1"/>
          <p:nvPr/>
        </p:nvSpPr>
        <p:spPr>
          <a:xfrm>
            <a:off x="9514389" y="486316"/>
            <a:ext cx="2677611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lang="el-GR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ποστήριξη διδακτικών αναγκών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lang="el-GR" sz="1800" b="0" i="0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αρακολούθηση διδασκαλιών  </a:t>
            </a:r>
            <a:endParaRPr lang="el-GR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lang="el-GR" sz="1800" b="0" i="0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αρακολούθηση-υποστήριξη  σχολικών εργαστηρίων </a:t>
            </a:r>
            <a:r>
              <a:rPr lang="el-GR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&amp;</a:t>
            </a:r>
            <a:r>
              <a:rPr lang="el-GR" sz="1800" b="0" i="0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βιβλιοθηκών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lang="el-GR" sz="1800" b="0" i="0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ρωτοβουλίες για βελτίωση της διδασκαλίας κάθε μαθήματος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</a:t>
            </a:r>
            <a:r>
              <a:rPr lang="el-GR" sz="1800" b="0" i="0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ιασφάλιση της ποιότητας του εκπαιδευτικού έργου </a:t>
            </a:r>
            <a:r>
              <a:rPr lang="el-GR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της σχολικής μονάδας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lang="el-GR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αρακολούθηση- υποστήριξη της λειτουργίας των δομών υποστήριξης της </a:t>
            </a:r>
            <a:r>
              <a:rPr lang="el-GR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lang="el-GR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κπ</a:t>
            </a:r>
            <a:r>
              <a:rPr lang="el-GR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l-GR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σης</a:t>
            </a:r>
            <a:r>
              <a:rPr lang="el-GR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(ΚΕ.Δ.Α.Σ.Υ., Κ.Ε.ΠΕ.Α.)</a:t>
            </a:r>
          </a:p>
        </p:txBody>
      </p:sp>
    </p:spTree>
    <p:extLst>
      <p:ext uri="{BB962C8B-B14F-4D97-AF65-F5344CB8AC3E}">
        <p14:creationId xmlns:p14="http://schemas.microsoft.com/office/powerpoint/2010/main" val="22751020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 descr="Εικόνα που περιέχει ζωγραφιά, σκίτσο/σχέδιο, εικονογράφηση, καρτούν&#10;&#10;Περιγραφή που δημιουργήθηκε αυτόματα">
            <a:extLst>
              <a:ext uri="{FF2B5EF4-FFF2-40B4-BE49-F238E27FC236}">
                <a16:creationId xmlns:a16="http://schemas.microsoft.com/office/drawing/2014/main" id="{15542A7D-D28B-3A87-4913-E3EAE38B40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40" t="7704" r="30344" b="11604"/>
          <a:stretch/>
        </p:blipFill>
        <p:spPr>
          <a:xfrm>
            <a:off x="7033846" y="1393931"/>
            <a:ext cx="4921824" cy="51914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Εικόνα 4" descr="Εικόνα που περιέχει παπούτσια, ρουχισμός, Χορός, χορός&#10;&#10;Περιγραφή που δημιουργήθηκε αυτόματα">
            <a:extLst>
              <a:ext uri="{FF2B5EF4-FFF2-40B4-BE49-F238E27FC236}">
                <a16:creationId xmlns:a16="http://schemas.microsoft.com/office/drawing/2014/main" id="{07673068-9F69-CA6E-39FB-EEFFC2DC3A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65" r="6626"/>
          <a:stretch/>
        </p:blipFill>
        <p:spPr>
          <a:xfrm>
            <a:off x="236330" y="411372"/>
            <a:ext cx="6511333" cy="46065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194563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 descr="Εικόνα που περιέχει ζωγραφιά, καρτούν, τέχνη, εικονογράφηση&#10;&#10;Περιγραφή που δημιουργήθηκε αυτόματα">
            <a:extLst>
              <a:ext uri="{FF2B5EF4-FFF2-40B4-BE49-F238E27FC236}">
                <a16:creationId xmlns:a16="http://schemas.microsoft.com/office/drawing/2014/main" id="{0169BBCD-5D9E-238B-BF00-66599F3319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0" y="0"/>
            <a:ext cx="121674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1335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 descr="Εικόνα που περιέχει Χορός, καρτούν, άτομο, εικονογράφηση&#10;&#10;Περιγραφή που δημιουργήθηκε αυτόματα">
            <a:extLst>
              <a:ext uri="{FF2B5EF4-FFF2-40B4-BE49-F238E27FC236}">
                <a16:creationId xmlns:a16="http://schemas.microsoft.com/office/drawing/2014/main" id="{43F9DB9B-12AB-A3B5-A558-06C71E482A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5468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EC0CA2-6EFF-7488-603F-75F0683A01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20D1F5B-D67B-C50E-E5EB-38D1E23EB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71723" y="446420"/>
            <a:ext cx="3219793" cy="1325563"/>
          </a:xfrm>
        </p:spPr>
        <p:txBody>
          <a:bodyPr>
            <a:noAutofit/>
          </a:bodyPr>
          <a:lstStyle/>
          <a:p>
            <a:pPr algn="r"/>
            <a:r>
              <a:rPr lang="el-GR" sz="3600" b="1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Έργο Συμβούλων Εκπαίδευσης</a:t>
            </a:r>
            <a:br>
              <a:rPr lang="el-GR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el-GR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Εικόνα 6" descr="Εικόνα που περιέχει έπιπλα, μπλε, καρέκλα, εσωτερικός χώρος&#10;&#10;Περιγραφή που δημιουργήθηκε αυτόματα">
            <a:extLst>
              <a:ext uri="{FF2B5EF4-FFF2-40B4-BE49-F238E27FC236}">
                <a16:creationId xmlns:a16="http://schemas.microsoft.com/office/drawing/2014/main" id="{F7F72F04-765C-A6D7-68FC-C178F20C0E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84" y="108853"/>
            <a:ext cx="5574895" cy="31878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0D66872-5B89-D74E-F9D6-E0A17ABD4365}"/>
              </a:ext>
            </a:extLst>
          </p:cNvPr>
          <p:cNvSpPr txBox="1"/>
          <p:nvPr/>
        </p:nvSpPr>
        <p:spPr>
          <a:xfrm>
            <a:off x="4265515" y="4364715"/>
            <a:ext cx="291786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3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lang="el-GR" sz="32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πιμόρφωση</a:t>
            </a:r>
            <a:endParaRPr lang="el-GR" sz="3200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5D7C8CD1-B2BC-AA3E-CA77-4E105BE451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9" r="19211"/>
          <a:stretch>
            <a:fillRect/>
          </a:stretch>
        </p:blipFill>
        <p:spPr>
          <a:xfrm>
            <a:off x="6782552" y="1980327"/>
            <a:ext cx="5257522" cy="4768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id="{C8A17B0A-166E-284F-57BD-AEA5BF1D82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816" y="3415594"/>
            <a:ext cx="3246699" cy="32466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96716962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617</TotalTime>
  <Words>2738</Words>
  <Application>Microsoft Office PowerPoint</Application>
  <PresentationFormat>Ευρεία οθόνη</PresentationFormat>
  <Paragraphs>187</Paragraphs>
  <Slides>26</Slides>
  <Notes>21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26</vt:i4>
      </vt:variant>
    </vt:vector>
  </HeadingPairs>
  <TitlesOfParts>
    <vt:vector size="34" baseType="lpstr">
      <vt:lpstr>Adobe Clean DC</vt:lpstr>
      <vt:lpstr>Aptos</vt:lpstr>
      <vt:lpstr>Aptos Display</vt:lpstr>
      <vt:lpstr>Arial</vt:lpstr>
      <vt:lpstr>Calibri</vt:lpstr>
      <vt:lpstr>MyriadPro-Regular</vt:lpstr>
      <vt:lpstr>MyriadPro-Semibold</vt:lpstr>
      <vt:lpstr>Θέμα του Office</vt:lpstr>
      <vt:lpstr>Σύμβουλοι Εκπαίδευσης:  ρόλος και αρμοδιότητες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Έργο Συμβούλων Εκπαίδευσης </vt:lpstr>
      <vt:lpstr>Παρουσίαση του PowerPoint</vt:lpstr>
      <vt:lpstr> Έργο Συμβούλων Εκπαίδευσης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Ν. 4823/2021  Άρθρο 10 Σύμβουλοι Εκπαίδευσης §3. Έργο του Συμβούλου Εκπαίδευσης </vt:lpstr>
      <vt:lpstr>Ν. 4823/2021  Άρθρο 10 Σύμβουλοι Εκπαίδευσης §3. Έργο του Συμβούλου Εκπαίδευσης </vt:lpstr>
      <vt:lpstr>Ν. 4823/2021  Άρθρο 10  Σύμβουλοι Εκπαίδευσης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Anastasia Fakidou</dc:creator>
  <cp:lastModifiedBy>Anastasia Fakidou</cp:lastModifiedBy>
  <cp:revision>1</cp:revision>
  <dcterms:created xsi:type="dcterms:W3CDTF">2024-11-19T06:50:08Z</dcterms:created>
  <dcterms:modified xsi:type="dcterms:W3CDTF">2025-11-26T11:33:13Z</dcterms:modified>
</cp:coreProperties>
</file>