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handoutMasterIdLst>
    <p:handoutMasterId r:id="rId37"/>
  </p:handoutMasterIdLst>
  <p:sldIdLst>
    <p:sldId id="256" r:id="rId2"/>
    <p:sldId id="257" r:id="rId3"/>
    <p:sldId id="258" r:id="rId4"/>
    <p:sldId id="259" r:id="rId5"/>
    <p:sldId id="260" r:id="rId6"/>
    <p:sldId id="261" r:id="rId7"/>
    <p:sldId id="262" r:id="rId8"/>
    <p:sldId id="266" r:id="rId9"/>
    <p:sldId id="265" r:id="rId10"/>
    <p:sldId id="267" r:id="rId11"/>
    <p:sldId id="268" r:id="rId12"/>
    <p:sldId id="269" r:id="rId13"/>
    <p:sldId id="270" r:id="rId14"/>
    <p:sldId id="271" r:id="rId15"/>
    <p:sldId id="272" r:id="rId16"/>
    <p:sldId id="273" r:id="rId17"/>
    <p:sldId id="274" r:id="rId18"/>
    <p:sldId id="275" r:id="rId19"/>
    <p:sldId id="277" r:id="rId20"/>
    <p:sldId id="263" r:id="rId21"/>
    <p:sldId id="286" r:id="rId22"/>
    <p:sldId id="285" r:id="rId23"/>
    <p:sldId id="276" r:id="rId24"/>
    <p:sldId id="278" r:id="rId25"/>
    <p:sldId id="279" r:id="rId26"/>
    <p:sldId id="281" r:id="rId27"/>
    <p:sldId id="282" r:id="rId28"/>
    <p:sldId id="283" r:id="rId29"/>
    <p:sldId id="284" r:id="rId30"/>
    <p:sldId id="289" r:id="rId31"/>
    <p:sldId id="280" r:id="rId32"/>
    <p:sldId id="291" r:id="rId33"/>
    <p:sldId id="290" r:id="rId34"/>
    <p:sldId id="292" r:id="rId35"/>
    <p:sldId id="294" r:id="rId36"/>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92"/>
    <p:restoredTop sz="94668"/>
  </p:normalViewPr>
  <p:slideViewPr>
    <p:cSldViewPr snapToGrid="0">
      <p:cViewPr varScale="1">
        <p:scale>
          <a:sx n="92" d="100"/>
          <a:sy n="92" d="100"/>
        </p:scale>
        <p:origin x="184" y="75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5" d="100"/>
          <a:sy n="95" d="100"/>
        </p:scale>
        <p:origin x="280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F55A98-469D-5093-6C9D-449E9D86FA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a:extLst>
              <a:ext uri="{FF2B5EF4-FFF2-40B4-BE49-F238E27FC236}">
                <a16:creationId xmlns:a16="http://schemas.microsoft.com/office/drawing/2014/main" id="{5FEC0B7D-CDA4-8D87-8732-B697DD8751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4C6E39-6F87-C44A-8C2B-7DFB7AE62704}" type="datetimeFigureOut">
              <a:rPr lang="en-GR" smtClean="0"/>
              <a:t>22/10/25</a:t>
            </a:fld>
            <a:endParaRPr lang="en-GR"/>
          </a:p>
        </p:txBody>
      </p:sp>
      <p:sp>
        <p:nvSpPr>
          <p:cNvPr id="4" name="Footer Placeholder 3">
            <a:extLst>
              <a:ext uri="{FF2B5EF4-FFF2-40B4-BE49-F238E27FC236}">
                <a16:creationId xmlns:a16="http://schemas.microsoft.com/office/drawing/2014/main" id="{6ADAB6D3-0CE7-AD9B-5983-CB0825F175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5" name="Slide Number Placeholder 4">
            <a:extLst>
              <a:ext uri="{FF2B5EF4-FFF2-40B4-BE49-F238E27FC236}">
                <a16:creationId xmlns:a16="http://schemas.microsoft.com/office/drawing/2014/main" id="{D624D279-FB3B-B4CF-3755-964783C60A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C0AA88-2553-104C-BC53-22B85802469A}" type="slidenum">
              <a:rPr lang="en-GR" smtClean="0"/>
              <a:t>‹#›</a:t>
            </a:fld>
            <a:endParaRPr lang="en-GR"/>
          </a:p>
        </p:txBody>
      </p:sp>
    </p:spTree>
    <p:extLst>
      <p:ext uri="{BB962C8B-B14F-4D97-AF65-F5344CB8AC3E}">
        <p14:creationId xmlns:p14="http://schemas.microsoft.com/office/powerpoint/2010/main" val="7553734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R"/>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10/22/25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51824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10/22/25</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66238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10/22/25</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9878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10/22/25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79816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10/22/25</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8957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10/22/25</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70758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10/22/25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19943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10/22/25</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45385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10/22/25</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1344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10/22/25</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184484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10/22/25</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46259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R"/>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10/22/25</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7551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24" r:id="rId6"/>
    <p:sldLayoutId id="2147483719" r:id="rId7"/>
    <p:sldLayoutId id="2147483720" r:id="rId8"/>
    <p:sldLayoutId id="2147483721" r:id="rId9"/>
    <p:sldLayoutId id="2147483723" r:id="rId10"/>
    <p:sldLayoutId id="2147483722"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energy.ec.europa.eu/strategy/affordable-energy_en" TargetMode="External"/><Relationship Id="rId3" Type="http://schemas.openxmlformats.org/officeDocument/2006/relationships/hyperlink" Target="https://commission.europa.eu/news-and-media/news/eu-climate-law-new-way-reach-2040-targets-2025-07-02_en" TargetMode="External"/><Relationship Id="rId7" Type="http://schemas.openxmlformats.org/officeDocument/2006/relationships/hyperlink" Target="https://climate.ec.europa.eu/eu-action/climate-strategies-targets/2030-climate-targets_en" TargetMode="External"/><Relationship Id="rId2" Type="http://schemas.openxmlformats.org/officeDocument/2006/relationships/hyperlink" Target="https://climate.ec.europa.eu/eu-action/european-climate-law_en" TargetMode="External"/><Relationship Id="rId1" Type="http://schemas.openxmlformats.org/officeDocument/2006/relationships/slideLayout" Target="../slideLayouts/slideLayout2.xml"/><Relationship Id="rId6" Type="http://schemas.openxmlformats.org/officeDocument/2006/relationships/hyperlink" Target="https://commission.europa.eu/strategy-and-policy/priorities-2019-2024/european-green-deal_en" TargetMode="External"/><Relationship Id="rId5" Type="http://schemas.openxmlformats.org/officeDocument/2006/relationships/hyperlink" Target="https://climate.ec.europa.eu/eu-action/climate-strategies-targets/2050-long-term-strategy_en" TargetMode="External"/><Relationship Id="rId4" Type="http://schemas.openxmlformats.org/officeDocument/2006/relationships/hyperlink" Target="https://commission.europa.eu/priorities-2024-2029_en" TargetMode="Externa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limate.ec.europa.eu/eu-action/european-climate-law_en" TargetMode="External"/><Relationship Id="rId2" Type="http://schemas.openxmlformats.org/officeDocument/2006/relationships/hyperlink" Target="https://ec.europa.eu/info/strategy/priorities-2019-2024/european-green-deal_en" TargetMode="External"/><Relationship Id="rId1" Type="http://schemas.openxmlformats.org/officeDocument/2006/relationships/slideLayout" Target="../slideLayouts/slideLayout2.xml"/><Relationship Id="rId5" Type="http://schemas.openxmlformats.org/officeDocument/2006/relationships/hyperlink" Target="https://unfccc.int/documents/210328" TargetMode="External"/><Relationship Id="rId4" Type="http://schemas.openxmlformats.org/officeDocument/2006/relationships/hyperlink" Target="https://unfccc.int/process-and-meetings/the-paris-agreement"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limate.ec.europa.eu/document/download/8c629cf1-dab5-4480-8f49-b92f63a0006f_en?filename=transport_report_en.pdf"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metropolegrandparis.fr/en/air-quality?utm_source=chatgpt.com" TargetMode="External"/><Relationship Id="rId2" Type="http://schemas.openxmlformats.org/officeDocument/2006/relationships/hyperlink" Target="https://www.airparif.fr/sites/default/files/document_publication/2012-2022-R%C3%A9sum%C3%A9%20aux%20d%C3%A9cideurs_v20250722_english_version_0.pdf?utm_source=chatgpt.com" TargetMode="External"/><Relationship Id="rId1" Type="http://schemas.openxmlformats.org/officeDocument/2006/relationships/slideLayout" Target="../slideLayouts/slideLayout2.xml"/><Relationship Id="rId4" Type="http://schemas.openxmlformats.org/officeDocument/2006/relationships/hyperlink" Target="https://www.euronoise2018.eu/docs/papers/139_Euronoise2018.pdf?utm_source=chatgpt.com"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www.airparif.fr/sites/default/files/document_publication/2012-2022-R%C3%A9sum%C3%A9%20aux%20d%C3%A9cideurs_v20250722_english_version_0.pdf?utm_source=chatgpt.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lemonde.fr/politique/article/2025/01/21/a-paris-des-nuisances-sonores-en-pleine-mutation_6508541_823448.html?utm_source=chatgpt.com" TargetMode="External"/><Relationship Id="rId2" Type="http://schemas.openxmlformats.org/officeDocument/2006/relationships/hyperlink" Target="https://www.airparif.fr/sites/default/files/document_publication/PR%20-%20Paris%202012-2022.pdf?utm_source=chatgpt.co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paris.fr/pages/l-arbre-a-paris-199"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paris.fr/pages/57-nouvelles-rues-aux-ecoles-dans-paris-8197" TargetMode="External"/><Relationship Id="rId2" Type="http://schemas.openxmlformats.org/officeDocument/2006/relationships/hyperlink" Target="https://www.paris.fr/pages/l-arbre-a-paris-199" TargetMode="External"/><Relationship Id="rId1" Type="http://schemas.openxmlformats.org/officeDocument/2006/relationships/slideLayout" Target="../slideLayouts/slideLayout2.xml"/><Relationship Id="rId4" Type="http://schemas.openxmlformats.org/officeDocument/2006/relationships/hyperlink" Target="https://www.paris.fr/pages/les-rues-vegetales-299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lemonde.fr/planete/article/2024/06/10/paris-covoiturage-reduction-trafic_6423812_3244.html" TargetMode="External"/><Relationship Id="rId2" Type="http://schemas.openxmlformats.org/officeDocument/2006/relationships/hyperlink" Target="https://www.paris.fr/pages/le-plan-velo-de-paris-6210" TargetMode="External"/><Relationship Id="rId1" Type="http://schemas.openxmlformats.org/officeDocument/2006/relationships/slideLayout" Target="../slideLayouts/slideLayout2.xml"/><Relationship Id="rId5" Type="http://schemas.openxmlformats.org/officeDocument/2006/relationships/hyperlink" Target="https://www.paris.fr/pages/permis-de-vegetaliser-5474" TargetMode="External"/><Relationship Id="rId4" Type="http://schemas.openxmlformats.org/officeDocument/2006/relationships/hyperlink" Target="https://www.paris.fr/pages/la-ville-du-15-minutes-6670"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unfccc.int/sites/default/files/english_paris_agreement.pdf?utm_source=chatgpt.com" TargetMode="External"/><Relationship Id="rId2" Type="http://schemas.openxmlformats.org/officeDocument/2006/relationships/hyperlink" Target="https://unfccc.int/most-requested/key-aspects-of-the-paris-agreement?utm_source=chatgpt.com" TargetMode="External"/><Relationship Id="rId1" Type="http://schemas.openxmlformats.org/officeDocument/2006/relationships/slideLayout" Target="../slideLayouts/slideLayout2.xml"/><Relationship Id="rId6" Type="http://schemas.openxmlformats.org/officeDocument/2006/relationships/hyperlink" Target="https://www.brookings.edu/articles/the-paris-agreement-and-its-future/?utm_source=chatgpt.com" TargetMode="External"/><Relationship Id="rId5" Type="http://schemas.openxmlformats.org/officeDocument/2006/relationships/hyperlink" Target="https://en.wikipedia.org/wiki/Paris_Agreement?utm_source=chatgpt.com" TargetMode="External"/><Relationship Id="rId4" Type="http://schemas.openxmlformats.org/officeDocument/2006/relationships/hyperlink" Target="https://treaties.un.org/pages/viewdetails.aspx?chapter=27&amp;clang=_en&amp;mtdsg_no=xxvii-7-d&amp;src=treaty&amp;utm_source=chatgpt.co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E724FA-237F-8740-6DD0-AF93D192D7B0}"/>
              </a:ext>
            </a:extLst>
          </p:cNvPr>
          <p:cNvSpPr>
            <a:spLocks noGrp="1"/>
          </p:cNvSpPr>
          <p:nvPr>
            <p:ph type="ctrTitle"/>
          </p:nvPr>
        </p:nvSpPr>
        <p:spPr>
          <a:xfrm>
            <a:off x="649856" y="3922994"/>
            <a:ext cx="6253317" cy="1701087"/>
          </a:xfrm>
        </p:spPr>
        <p:txBody>
          <a:bodyPr>
            <a:normAutofit/>
          </a:bodyPr>
          <a:lstStyle/>
          <a:p>
            <a:r>
              <a:rPr lang="el-GR" sz="2400" dirty="0"/>
              <a:t>Πολιτικές για την Ατμοσφαιρική Ρύπανση και τον Θόρυβο στο Παρίσι: Στρατηγικές, Εργαλεία και Χωρικές Επιπτώσεις </a:t>
            </a:r>
            <a:endParaRPr lang="en-GR" sz="2400" dirty="0"/>
          </a:p>
        </p:txBody>
      </p:sp>
      <p:sp>
        <p:nvSpPr>
          <p:cNvPr id="3" name="Subtitle 2">
            <a:extLst>
              <a:ext uri="{FF2B5EF4-FFF2-40B4-BE49-F238E27FC236}">
                <a16:creationId xmlns:a16="http://schemas.microsoft.com/office/drawing/2014/main" id="{2760AE38-1F7C-00DD-6836-CEEEEE0E008E}"/>
              </a:ext>
            </a:extLst>
          </p:cNvPr>
          <p:cNvSpPr>
            <a:spLocks noGrp="1"/>
          </p:cNvSpPr>
          <p:nvPr>
            <p:ph type="subTitle" idx="1"/>
          </p:nvPr>
        </p:nvSpPr>
        <p:spPr>
          <a:xfrm>
            <a:off x="6380286" y="6312911"/>
            <a:ext cx="8677356" cy="1021498"/>
          </a:xfrm>
        </p:spPr>
        <p:txBody>
          <a:bodyPr>
            <a:normAutofit/>
          </a:bodyPr>
          <a:lstStyle/>
          <a:p>
            <a:r>
              <a:rPr lang="fr-FR" sz="1400" dirty="0">
                <a:solidFill>
                  <a:schemeClr val="tx1">
                    <a:lumMod val="85000"/>
                    <a:lumOff val="15000"/>
                  </a:schemeClr>
                </a:solidFill>
              </a:rPr>
              <a:t>Nicolas </a:t>
            </a:r>
            <a:r>
              <a:rPr lang="fr-FR" sz="1400" dirty="0" err="1">
                <a:solidFill>
                  <a:schemeClr val="tx1">
                    <a:lumMod val="85000"/>
                    <a:lumOff val="15000"/>
                  </a:schemeClr>
                </a:solidFill>
              </a:rPr>
              <a:t>remY</a:t>
            </a:r>
            <a:r>
              <a:rPr lang="fr-FR" sz="1400" dirty="0">
                <a:solidFill>
                  <a:schemeClr val="tx1">
                    <a:lumMod val="85000"/>
                    <a:lumOff val="15000"/>
                  </a:schemeClr>
                </a:solidFill>
              </a:rPr>
              <a:t> – </a:t>
            </a:r>
            <a:r>
              <a:rPr lang="el-GR" sz="1400" dirty="0">
                <a:solidFill>
                  <a:schemeClr val="tx1">
                    <a:lumMod val="85000"/>
                    <a:lumOff val="15000"/>
                  </a:schemeClr>
                </a:solidFill>
              </a:rPr>
              <a:t>ΤΑΜ ΠΘ </a:t>
            </a:r>
            <a:r>
              <a:rPr lang="fr-FR" sz="1400" dirty="0">
                <a:solidFill>
                  <a:schemeClr val="tx1">
                    <a:lumMod val="85000"/>
                    <a:lumOff val="15000"/>
                  </a:schemeClr>
                </a:solidFill>
              </a:rPr>
              <a:t> </a:t>
            </a:r>
            <a:endParaRPr lang="en-GR" sz="1400" dirty="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Ατμοσφαιρική ρύπανση: Γιατί «ασφυκτιούν» οι Παριζιάνοι; | in.gr">
            <a:extLst>
              <a:ext uri="{FF2B5EF4-FFF2-40B4-BE49-F238E27FC236}">
                <a16:creationId xmlns:a16="http://schemas.microsoft.com/office/drawing/2014/main" id="{8F0E109F-9FDD-CC8A-3D2A-9B67DE66F4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935" t="2734" r="25086" b="-2734"/>
          <a:stretch>
            <a:fillRect/>
          </a:stretch>
        </p:blipFill>
        <p:spPr bwMode="auto">
          <a:xfrm>
            <a:off x="8261618" y="0"/>
            <a:ext cx="3786114" cy="55556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AD042EF-2C4A-EF99-56C8-F9AE42F11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79" y="6078082"/>
            <a:ext cx="2375539" cy="7030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3A8E5ED-DFC9-CFCA-5D8D-6B536C07B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0419" y="6073915"/>
            <a:ext cx="2585605" cy="7072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fter Paris curbed cars, air pollution maps reveal a dramatic ...">
            <a:extLst>
              <a:ext uri="{FF2B5EF4-FFF2-40B4-BE49-F238E27FC236}">
                <a16:creationId xmlns:a16="http://schemas.microsoft.com/office/drawing/2014/main" id="{B1208DCB-1B15-0B33-64D8-A93FBA54E1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240"/>
            <a:ext cx="5544729" cy="36959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nvisible Paris: Noise Maps of Paris">
            <a:extLst>
              <a:ext uri="{FF2B5EF4-FFF2-40B4-BE49-F238E27FC236}">
                <a16:creationId xmlns:a16="http://schemas.microsoft.com/office/drawing/2014/main" id="{5812F10A-1F86-A859-2924-C2CC5A2861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9955" y="0"/>
            <a:ext cx="2801663" cy="18187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Paris Will Become '100% Cyclable' - Bloomberg">
            <a:extLst>
              <a:ext uri="{FF2B5EF4-FFF2-40B4-BE49-F238E27FC236}">
                <a16:creationId xmlns:a16="http://schemas.microsoft.com/office/drawing/2014/main" id="{EA554011-D246-A65C-B1E0-143AEA12D7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9957" y="1843517"/>
            <a:ext cx="2801661" cy="1868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530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28170-60A6-7ED1-9B16-29C2324B45E4}"/>
              </a:ext>
            </a:extLst>
          </p:cNvPr>
          <p:cNvSpPr>
            <a:spLocks noGrp="1"/>
          </p:cNvSpPr>
          <p:nvPr>
            <p:ph type="title"/>
          </p:nvPr>
        </p:nvSpPr>
        <p:spPr/>
        <p:txBody>
          <a:bodyPr/>
          <a:lstStyle/>
          <a:p>
            <a:r>
              <a:rPr lang="en-GR" dirty="0"/>
              <a:t>Climate change explorer </a:t>
            </a:r>
          </a:p>
        </p:txBody>
      </p:sp>
      <p:sp>
        <p:nvSpPr>
          <p:cNvPr id="4" name="TextBox 3">
            <a:extLst>
              <a:ext uri="{FF2B5EF4-FFF2-40B4-BE49-F238E27FC236}">
                <a16:creationId xmlns:a16="http://schemas.microsoft.com/office/drawing/2014/main" id="{0E187930-B03B-5AF4-A00E-9B52AAFCF20F}"/>
              </a:ext>
            </a:extLst>
          </p:cNvPr>
          <p:cNvSpPr txBox="1"/>
          <p:nvPr/>
        </p:nvSpPr>
        <p:spPr>
          <a:xfrm>
            <a:off x="1387736" y="6488668"/>
            <a:ext cx="3249159" cy="369332"/>
          </a:xfrm>
          <a:prstGeom prst="rect">
            <a:avLst/>
          </a:prstGeom>
          <a:noFill/>
        </p:spPr>
        <p:txBody>
          <a:bodyPr wrap="none" rtlCol="0">
            <a:spAutoFit/>
          </a:bodyPr>
          <a:lstStyle/>
          <a:p>
            <a:r>
              <a:rPr lang="en-GB" dirty="0">
                <a:solidFill>
                  <a:schemeClr val="bg1"/>
                </a:solidFill>
              </a:rPr>
              <a:t>https://</a:t>
            </a:r>
            <a:r>
              <a:rPr lang="en-GB" dirty="0" err="1">
                <a:solidFill>
                  <a:schemeClr val="bg1"/>
                </a:solidFill>
              </a:rPr>
              <a:t>ccexplorer.eu</a:t>
            </a:r>
            <a:r>
              <a:rPr lang="en-GB" dirty="0">
                <a:solidFill>
                  <a:schemeClr val="bg1"/>
                </a:solidFill>
              </a:rPr>
              <a:t>/?lang=</a:t>
            </a:r>
            <a:r>
              <a:rPr lang="en-GB" dirty="0" err="1">
                <a:solidFill>
                  <a:schemeClr val="bg1"/>
                </a:solidFill>
              </a:rPr>
              <a:t>en</a:t>
            </a:r>
            <a:endParaRPr lang="en-GR" dirty="0">
              <a:solidFill>
                <a:schemeClr val="bg1"/>
              </a:solidFill>
            </a:endParaRPr>
          </a:p>
        </p:txBody>
      </p:sp>
      <p:pic>
        <p:nvPicPr>
          <p:cNvPr id="7" name="Content Placeholder 6">
            <a:extLst>
              <a:ext uri="{FF2B5EF4-FFF2-40B4-BE49-F238E27FC236}">
                <a16:creationId xmlns:a16="http://schemas.microsoft.com/office/drawing/2014/main" id="{BFF22373-C4F2-3DCA-9DAD-841B8C15434B}"/>
              </a:ext>
            </a:extLst>
          </p:cNvPr>
          <p:cNvPicPr>
            <a:picLocks noGrp="1" noChangeAspect="1"/>
          </p:cNvPicPr>
          <p:nvPr>
            <p:ph idx="1"/>
          </p:nvPr>
        </p:nvPicPr>
        <p:blipFill>
          <a:blip r:embed="rId2"/>
          <a:stretch>
            <a:fillRect/>
          </a:stretch>
        </p:blipFill>
        <p:spPr>
          <a:xfrm>
            <a:off x="1235097" y="2094346"/>
            <a:ext cx="7426859" cy="3760788"/>
          </a:xfrm>
          <a:prstGeom prst="rect">
            <a:avLst/>
          </a:prstGeom>
        </p:spPr>
      </p:pic>
    </p:spTree>
    <p:extLst>
      <p:ext uri="{BB962C8B-B14F-4D97-AF65-F5344CB8AC3E}">
        <p14:creationId xmlns:p14="http://schemas.microsoft.com/office/powerpoint/2010/main" val="2986104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62ECE-7473-1BD8-0BB6-DB0379C39373}"/>
              </a:ext>
            </a:extLst>
          </p:cNvPr>
          <p:cNvSpPr>
            <a:spLocks noGrp="1"/>
          </p:cNvSpPr>
          <p:nvPr>
            <p:ph type="title"/>
          </p:nvPr>
        </p:nvSpPr>
        <p:spPr/>
        <p:txBody>
          <a:bodyPr>
            <a:normAutofit/>
          </a:bodyPr>
          <a:lstStyle/>
          <a:p>
            <a:r>
              <a:rPr lang="el-GR" dirty="0"/>
              <a:t>Η ΕΕ και η συμφωνία του Παρισιού</a:t>
            </a:r>
            <a:endParaRPr lang="en-GR" dirty="0"/>
          </a:p>
        </p:txBody>
      </p:sp>
      <p:sp>
        <p:nvSpPr>
          <p:cNvPr id="3" name="Content Placeholder 2">
            <a:extLst>
              <a:ext uri="{FF2B5EF4-FFF2-40B4-BE49-F238E27FC236}">
                <a16:creationId xmlns:a16="http://schemas.microsoft.com/office/drawing/2014/main" id="{04B8DAD3-949F-8C12-309B-02909678A7D8}"/>
              </a:ext>
            </a:extLst>
          </p:cNvPr>
          <p:cNvSpPr>
            <a:spLocks noGrp="1"/>
          </p:cNvSpPr>
          <p:nvPr>
            <p:ph idx="1"/>
          </p:nvPr>
        </p:nvSpPr>
        <p:spPr/>
        <p:txBody>
          <a:bodyPr/>
          <a:lstStyle/>
          <a:p>
            <a:r>
              <a:rPr lang="el-GR" dirty="0"/>
              <a:t>Η ΕΕ και όλα τα κράτη μέλη της έχουν υπογράψει και επικυρώσει τη συμφωνία του Παρισιού και είναι απόλυτα αποφασισμένα να την εφαρμόσουν.</a:t>
            </a:r>
          </a:p>
          <a:p>
            <a:r>
              <a:rPr lang="el-GR" dirty="0"/>
              <a:t>Με την επικύρωση της συμφωνίας, η ΕΕ και οι χώρες της δεσμεύονται νομικά ως προς τον στόχο της διατήρησης της θερμοκρασίας του πλανήτη εντός ασφαλών ορίων.</a:t>
            </a:r>
          </a:p>
          <a:p>
            <a:r>
              <a:rPr lang="el-GR" dirty="0"/>
              <a:t>Προκειμένου να επιτευχθεί ο στόχος αυτός, η ΕΕ έχει δρομολογήσει, μεταξύ άλλων, τη στρατηγική για την Ευρωπαϊκή Πράσινη Συμφωνία, η οποία προβλέπει μέτρα και κανόνες για τη δραστική μείωση των εκπομπών και τη μεταβολή της οικονομίας της προκειμένου </a:t>
            </a:r>
            <a:r>
              <a:rPr lang="el-GR" b="1" dirty="0">
                <a:highlight>
                  <a:srgbClr val="FFFF00"/>
                </a:highlight>
              </a:rPr>
              <a:t>να γίνει κλιματικά ουδέτερη έως το 2050</a:t>
            </a:r>
            <a:r>
              <a:rPr lang="el-GR" dirty="0">
                <a:highlight>
                  <a:srgbClr val="FFFF00"/>
                </a:highlight>
              </a:rPr>
              <a:t>.</a:t>
            </a:r>
          </a:p>
        </p:txBody>
      </p:sp>
    </p:spTree>
    <p:extLst>
      <p:ext uri="{BB962C8B-B14F-4D97-AF65-F5344CB8AC3E}">
        <p14:creationId xmlns:p14="http://schemas.microsoft.com/office/powerpoint/2010/main" val="1616386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1729F-2619-7AD3-5D42-08E9EDFE4A8F}"/>
              </a:ext>
            </a:extLst>
          </p:cNvPr>
          <p:cNvSpPr>
            <a:spLocks noGrp="1"/>
          </p:cNvSpPr>
          <p:nvPr>
            <p:ph type="title"/>
          </p:nvPr>
        </p:nvSpPr>
        <p:spPr/>
        <p:txBody>
          <a:bodyPr/>
          <a:lstStyle/>
          <a:p>
            <a:r>
              <a:rPr lang="el-GR" dirty="0"/>
              <a:t>Η ΕΕ και η συμφωνία του Παρισιού</a:t>
            </a:r>
            <a:endParaRPr lang="en-GR" dirty="0"/>
          </a:p>
        </p:txBody>
      </p:sp>
      <p:sp>
        <p:nvSpPr>
          <p:cNvPr id="3" name="Content Placeholder 2">
            <a:extLst>
              <a:ext uri="{FF2B5EF4-FFF2-40B4-BE49-F238E27FC236}">
                <a16:creationId xmlns:a16="http://schemas.microsoft.com/office/drawing/2014/main" id="{98D09FCC-FACA-3698-90B0-E0E2F7F089DF}"/>
              </a:ext>
            </a:extLst>
          </p:cNvPr>
          <p:cNvSpPr>
            <a:spLocks noGrp="1"/>
          </p:cNvSpPr>
          <p:nvPr>
            <p:ph idx="1"/>
          </p:nvPr>
        </p:nvSpPr>
        <p:spPr>
          <a:xfrm>
            <a:off x="1097280" y="2108201"/>
            <a:ext cx="8046720" cy="4237181"/>
          </a:xfrm>
        </p:spPr>
        <p:txBody>
          <a:bodyPr>
            <a:normAutofit fontScale="92500" lnSpcReduction="10000"/>
          </a:bodyPr>
          <a:lstStyle/>
          <a:p>
            <a:r>
              <a:rPr lang="el-GR" dirty="0"/>
              <a:t>Όπως ορίζεται στη συμφωνία του Παρισιού, η ΕΕ υπέβαλε τη μακροπρόθεσμη στρατηγική της για μείωση των εκπομπών και τα αναπροσαρμοσμένα σχέδιά της για το κλίμα («εθνικά καθορισμένη συνεισφορά», ΕΚΣ) πριν από το τέλος του 2020.</a:t>
            </a:r>
          </a:p>
          <a:p>
            <a:r>
              <a:rPr lang="el-GR" dirty="0"/>
              <a:t>Η ΕΕ δεσμεύτηκε </a:t>
            </a:r>
            <a:r>
              <a:rPr lang="el-GR" b="1" dirty="0"/>
              <a:t>να μειώσει τις εκπομπές της έως το 2030 κατά τουλάχιστον 55% σε σύγκριση με τα επίπεδα του 1990</a:t>
            </a:r>
            <a:r>
              <a:rPr lang="el-GR" dirty="0"/>
              <a:t>, στο πλαίσιο του στόχου επίτευξης κλιματικής ουδετερότητας έως το 2050.</a:t>
            </a:r>
          </a:p>
          <a:p>
            <a:r>
              <a:rPr lang="el-GR" dirty="0"/>
              <a:t>Τον Σεπτέμβριο του 2025, το Συμβούλιο ενέκρινε </a:t>
            </a:r>
            <a:r>
              <a:rPr lang="el-GR" b="1" dirty="0"/>
              <a:t>δήλωση προθέσεων ενόψει της υποβολής από την ΕΕ της ΕΚΣ της ΕΕ</a:t>
            </a:r>
            <a:r>
              <a:rPr lang="el-GR" dirty="0"/>
              <a:t> και των κρατών μελών της στη σύμβαση-πλαίσιο των Ηνωμένων Εθνών για την κλιματική αλλαγή (</a:t>
            </a:r>
            <a:r>
              <a:rPr lang="en-GB" dirty="0"/>
              <a:t>UNFCCC).</a:t>
            </a:r>
          </a:p>
          <a:p>
            <a:r>
              <a:rPr lang="el-GR" dirty="0"/>
              <a:t>Με τη δήλωση, η οποία δεν είναι η ΕΚΣ της ΕΕ, εκφράζεται η πρόθεση της ΕΕ να υποβάλει την ΕΚΣ για την περίοδο μετά το 2030 πριν από την </a:t>
            </a:r>
            <a:r>
              <a:rPr lang="en-GB" dirty="0"/>
              <a:t>COP30, </a:t>
            </a:r>
            <a:r>
              <a:rPr lang="el-GR" dirty="0"/>
              <a:t>σύμφωνα με τις υποχρεώσεις που απορρέουν από τη συμφωνία του Παρισιού.</a:t>
            </a:r>
          </a:p>
          <a:p>
            <a:endParaRPr lang="en-GR" dirty="0"/>
          </a:p>
        </p:txBody>
      </p:sp>
      <p:pic>
        <p:nvPicPr>
          <p:cNvPr id="2050" name="Picture 2" descr="Γράφημα που δείχνει μείωση των εκπομπών κατά 55% σε σχέση με τα επίπεδα του 1990.">
            <a:extLst>
              <a:ext uri="{FF2B5EF4-FFF2-40B4-BE49-F238E27FC236}">
                <a16:creationId xmlns:a16="http://schemas.microsoft.com/office/drawing/2014/main" id="{E0028AB8-2105-46C5-68DD-75B72D186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99" y="2366509"/>
            <a:ext cx="4776884" cy="2565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203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4C30-2692-BB88-57FE-7058B75D22B4}"/>
              </a:ext>
            </a:extLst>
          </p:cNvPr>
          <p:cNvSpPr>
            <a:spLocks noGrp="1"/>
          </p:cNvSpPr>
          <p:nvPr>
            <p:ph type="title"/>
          </p:nvPr>
        </p:nvSpPr>
        <p:spPr/>
        <p:txBody>
          <a:bodyPr/>
          <a:lstStyle/>
          <a:p>
            <a:r>
              <a:rPr lang="en-GB" dirty="0"/>
              <a:t>2040 climate target</a:t>
            </a:r>
            <a:endParaRPr lang="en-GR" dirty="0"/>
          </a:p>
        </p:txBody>
      </p:sp>
      <p:sp>
        <p:nvSpPr>
          <p:cNvPr id="5" name="Rectangle 3">
            <a:extLst>
              <a:ext uri="{FF2B5EF4-FFF2-40B4-BE49-F238E27FC236}">
                <a16:creationId xmlns:a16="http://schemas.microsoft.com/office/drawing/2014/main" id="{E97F71B1-E7C0-B09E-FC1A-2401BAC922D8}"/>
              </a:ext>
            </a:extLst>
          </p:cNvPr>
          <p:cNvSpPr>
            <a:spLocks noGrp="1" noChangeArrowheads="1"/>
          </p:cNvSpPr>
          <p:nvPr>
            <p:ph idx="1"/>
          </p:nvPr>
        </p:nvSpPr>
        <p:spPr bwMode="auto">
          <a:xfrm>
            <a:off x="1235826" y="2066724"/>
            <a:ext cx="6910647"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R" altLang="en-GR" sz="1600" b="0" i="0" u="none" strike="noStrike" cap="none" normalizeH="0" baseline="0" dirty="0">
                <a:ln>
                  <a:noFill/>
                </a:ln>
                <a:solidFill>
                  <a:srgbClr val="00002E"/>
                </a:solidFill>
                <a:effectLst/>
                <a:latin typeface="Inter"/>
              </a:rPr>
              <a:t>In July 2025, the Commission proposed an amendment to the </a:t>
            </a:r>
            <a:r>
              <a:rPr kumimoji="0" lang="en-GR" altLang="en-GR" sz="1600" b="0" i="0" u="none" strike="noStrike" cap="none" normalizeH="0" baseline="0" dirty="0">
                <a:ln>
                  <a:noFill/>
                </a:ln>
                <a:solidFill>
                  <a:srgbClr val="0046FF"/>
                </a:solidFill>
                <a:effectLst/>
                <a:latin typeface="Inter"/>
                <a:hlinkClick r:id="rId2"/>
              </a:rPr>
              <a:t>European Climate Law</a:t>
            </a:r>
            <a:r>
              <a:rPr kumimoji="0" lang="en-GR" altLang="en-GR" sz="1600" b="0" i="0" u="none" strike="noStrike" cap="none" normalizeH="0" baseline="0" dirty="0">
                <a:ln>
                  <a:noFill/>
                </a:ln>
                <a:solidFill>
                  <a:srgbClr val="00002E"/>
                </a:solidFill>
                <a:effectLst/>
                <a:latin typeface="Inter"/>
              </a:rPr>
              <a:t> to set an </a:t>
            </a:r>
            <a:r>
              <a:rPr kumimoji="0" lang="en-GR" altLang="en-GR" sz="1600" b="0" i="0" u="none" strike="noStrike" cap="none" normalizeH="0" baseline="0" dirty="0">
                <a:ln>
                  <a:noFill/>
                </a:ln>
                <a:solidFill>
                  <a:srgbClr val="0046FF"/>
                </a:solidFill>
                <a:effectLst/>
                <a:latin typeface="Inter"/>
                <a:hlinkClick r:id="rId3"/>
              </a:rPr>
              <a:t>EU climate target for 2040</a:t>
            </a:r>
            <a:r>
              <a:rPr kumimoji="0" lang="en-GR" altLang="en-GR" sz="1600" b="0" i="0" u="none" strike="noStrike" cap="none" normalizeH="0" baseline="0" dirty="0">
                <a:ln>
                  <a:noFill/>
                </a:ln>
                <a:solidFill>
                  <a:srgbClr val="00002E"/>
                </a:solidFill>
                <a:effectLst/>
                <a:latin typeface="Inter"/>
              </a:rPr>
              <a:t>. We recommended reducing the EU’s net greenhouse gas (GHG) emissions by 90% by 2040, relative to 1990, as set out in the </a:t>
            </a:r>
            <a:r>
              <a:rPr kumimoji="0" lang="en-GR" altLang="en-GR" sz="1600" b="0" i="0" u="none" strike="noStrike" cap="none" normalizeH="0" baseline="0" dirty="0">
                <a:ln>
                  <a:noFill/>
                </a:ln>
                <a:solidFill>
                  <a:srgbClr val="0046FF"/>
                </a:solidFill>
                <a:effectLst/>
                <a:latin typeface="Inter"/>
                <a:hlinkClick r:id="rId4"/>
              </a:rPr>
              <a:t>Commission Political Guidelines for 2024-2029</a:t>
            </a:r>
            <a:r>
              <a:rPr kumimoji="0" lang="en-GR" altLang="en-GR" sz="1600" b="0" i="0" u="none" strike="noStrike" cap="none" normalizeH="0" baseline="0" dirty="0">
                <a:ln>
                  <a:noFill/>
                </a:ln>
                <a:solidFill>
                  <a:srgbClr val="00002E"/>
                </a:solidFill>
                <a:effectLst/>
                <a:latin typeface="Inter"/>
              </a:rPr>
              <a:t>.</a:t>
            </a:r>
            <a:endParaRPr kumimoji="0" lang="en-GR" altLang="en-GR"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R" altLang="en-GR" sz="1600" b="0" i="0" u="none" strike="noStrike" cap="none" normalizeH="0" baseline="0" dirty="0">
                <a:ln>
                  <a:noFill/>
                </a:ln>
                <a:solidFill>
                  <a:srgbClr val="00002E"/>
                </a:solidFill>
                <a:effectLst/>
                <a:latin typeface="Inter"/>
              </a:rPr>
              <a:t>The 2040 climate target will reaffirm the EU’s determination to tackle climate change and will shape our path after 2030, to ensure the EU reaches </a:t>
            </a:r>
            <a:r>
              <a:rPr kumimoji="0" lang="en-GR" altLang="en-GR" sz="1600" b="0" i="0" u="none" strike="noStrike" cap="none" normalizeH="0" baseline="0" dirty="0">
                <a:ln>
                  <a:noFill/>
                </a:ln>
                <a:solidFill>
                  <a:srgbClr val="0046FF"/>
                </a:solidFill>
                <a:effectLst/>
                <a:latin typeface="Inter"/>
                <a:hlinkClick r:id="rId5"/>
              </a:rPr>
              <a:t>climate neutrality by 2050</a:t>
            </a:r>
            <a:r>
              <a:rPr kumimoji="0" lang="en-GR" altLang="en-GR" sz="1600" b="0" i="0" u="none" strike="noStrike" cap="none" normalizeH="0" baseline="0" dirty="0">
                <a:ln>
                  <a:noFill/>
                </a:ln>
                <a:solidFill>
                  <a:srgbClr val="00002E"/>
                </a:solidFill>
                <a:effectLst/>
                <a:latin typeface="Inter"/>
              </a:rPr>
              <a:t>. The climate neutrality objective is at the heart of the </a:t>
            </a:r>
            <a:r>
              <a:rPr kumimoji="0" lang="en-GR" altLang="en-GR" sz="1600" b="0" i="0" u="none" strike="noStrike" cap="none" normalizeH="0" baseline="0" dirty="0">
                <a:ln>
                  <a:noFill/>
                </a:ln>
                <a:solidFill>
                  <a:srgbClr val="0046FF"/>
                </a:solidFill>
                <a:effectLst/>
                <a:latin typeface="Inter"/>
                <a:hlinkClick r:id="rId6"/>
              </a:rPr>
              <a:t>European Green Deal</a:t>
            </a:r>
            <a:r>
              <a:rPr kumimoji="0" lang="en-GR" altLang="en-GR" sz="1600" b="0" i="0" u="none" strike="noStrike" cap="none" normalizeH="0" baseline="0" dirty="0">
                <a:ln>
                  <a:noFill/>
                </a:ln>
                <a:solidFill>
                  <a:srgbClr val="00002E"/>
                </a:solidFill>
                <a:effectLst/>
                <a:latin typeface="Inter"/>
              </a:rPr>
              <a:t>, and is a legally binding objective set out in the Climate Law.</a:t>
            </a:r>
            <a:endParaRPr kumimoji="0" lang="en-GR" altLang="en-GR"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R" altLang="en-GR" sz="1600" b="0" i="0" u="none" strike="noStrike" cap="none" normalizeH="0" baseline="0" dirty="0">
                <a:ln>
                  <a:noFill/>
                </a:ln>
                <a:solidFill>
                  <a:srgbClr val="00002E"/>
                </a:solidFill>
                <a:effectLst/>
                <a:latin typeface="Inter"/>
              </a:rPr>
              <a:t>Our </a:t>
            </a:r>
            <a:r>
              <a:rPr kumimoji="0" lang="en-GR" altLang="en-GR" sz="1600" b="0" i="0" u="none" strike="noStrike" cap="none" normalizeH="0" baseline="0" dirty="0">
                <a:ln>
                  <a:noFill/>
                </a:ln>
                <a:solidFill>
                  <a:srgbClr val="0046FF"/>
                </a:solidFill>
                <a:effectLst/>
                <a:latin typeface="Inter"/>
                <a:hlinkClick r:id="rId7"/>
              </a:rPr>
              <a:t>2030 climate target</a:t>
            </a:r>
            <a:r>
              <a:rPr kumimoji="0" lang="en-GR" altLang="en-GR" sz="1600" b="0" i="0" u="none" strike="noStrike" cap="none" normalizeH="0" baseline="0" dirty="0">
                <a:ln>
                  <a:noFill/>
                </a:ln>
                <a:solidFill>
                  <a:srgbClr val="00002E"/>
                </a:solidFill>
                <a:effectLst/>
                <a:latin typeface="Inter"/>
              </a:rPr>
              <a:t> is to reduce net GHG emissions by at least 55% relative to 1990. The 2040 proposal builds on this target and sets out a pragmatic and flexible pathway towards a decarbonised European economy by 2050.</a:t>
            </a:r>
            <a:endParaRPr kumimoji="0" lang="en-GR" altLang="en-GR"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R" altLang="en-GR" sz="1600" b="0" i="0" u="none" strike="noStrike" cap="none" normalizeH="0" baseline="0" dirty="0">
                <a:ln>
                  <a:noFill/>
                </a:ln>
                <a:solidFill>
                  <a:srgbClr val="00002E"/>
                </a:solidFill>
                <a:effectLst/>
                <a:latin typeface="Inter"/>
              </a:rPr>
              <a:t>The proposed 2040 climate target takes full account of the current economic, security and geopolitical landscape in alignment with the </a:t>
            </a:r>
            <a:r>
              <a:rPr kumimoji="0" lang="en-GR" altLang="en-GR" sz="1600" b="0" i="0" u="none" strike="noStrike" cap="none" normalizeH="0" baseline="0" dirty="0">
                <a:ln>
                  <a:noFill/>
                </a:ln>
                <a:solidFill>
                  <a:srgbClr val="0046FF"/>
                </a:solidFill>
                <a:effectLst/>
                <a:latin typeface="Inter"/>
                <a:hlinkClick r:id="rId8"/>
              </a:rPr>
              <a:t>EU Competitiveness Compass</a:t>
            </a:r>
            <a:r>
              <a:rPr kumimoji="0" lang="en-GR" altLang="en-GR" sz="1600" b="0" i="0" u="none" strike="noStrike" cap="none" normalizeH="0" baseline="0" dirty="0">
                <a:ln>
                  <a:noFill/>
                </a:ln>
                <a:solidFill>
                  <a:srgbClr val="00002E"/>
                </a:solidFill>
                <a:effectLst/>
                <a:latin typeface="Inter"/>
              </a:rPr>
              <a:t>, </a:t>
            </a:r>
            <a:r>
              <a:rPr kumimoji="0" lang="en-GR" altLang="en-GR" sz="1600" b="0" i="0" u="none" strike="noStrike" cap="none" normalizeH="0" baseline="0" dirty="0">
                <a:ln>
                  <a:noFill/>
                </a:ln>
                <a:solidFill>
                  <a:srgbClr val="0046FF"/>
                </a:solidFill>
                <a:effectLst/>
                <a:latin typeface="Inter"/>
                <a:hlinkClick r:id="rId8"/>
              </a:rPr>
              <a:t>Clean Industrial Deal</a:t>
            </a:r>
            <a:r>
              <a:rPr kumimoji="0" lang="en-GR" altLang="en-GR" sz="1600" b="0" i="0" u="none" strike="noStrike" cap="none" normalizeH="0" baseline="0" dirty="0">
                <a:ln>
                  <a:noFill/>
                </a:ln>
                <a:solidFill>
                  <a:srgbClr val="00002E"/>
                </a:solidFill>
                <a:effectLst/>
                <a:latin typeface="Inter"/>
              </a:rPr>
              <a:t> and </a:t>
            </a:r>
            <a:r>
              <a:rPr kumimoji="0" lang="en-GR" altLang="en-GR" sz="1600" b="0" i="0" u="none" strike="noStrike" cap="none" normalizeH="0" baseline="0" dirty="0">
                <a:ln>
                  <a:noFill/>
                </a:ln>
                <a:solidFill>
                  <a:srgbClr val="0046FF"/>
                </a:solidFill>
                <a:effectLst/>
                <a:latin typeface="Inter"/>
                <a:hlinkClick r:id="rId8"/>
              </a:rPr>
              <a:t>Affordable Energy Action Plan</a:t>
            </a:r>
            <a:r>
              <a:rPr kumimoji="0" lang="en-GR" altLang="en-GR" sz="1600" b="0" i="0" u="none" strike="noStrike" cap="none" normalizeH="0" baseline="0" dirty="0">
                <a:ln>
                  <a:noFill/>
                </a:ln>
                <a:solidFill>
                  <a:srgbClr val="00002E"/>
                </a:solidFill>
                <a:effectLst/>
                <a:latin typeface="Inter"/>
              </a:rPr>
              <a:t>. It provides the necessary predictability and stability for investments in the EU's clean energy transition and for driving industrial competitiveness.</a:t>
            </a:r>
            <a:endParaRPr kumimoji="0" lang="en-GR" altLang="en-GR" sz="1600" b="0" i="0" u="none" strike="noStrike" cap="none" normalizeH="0" baseline="0" dirty="0">
              <a:ln>
                <a:noFill/>
              </a:ln>
              <a:solidFill>
                <a:schemeClr val="tx1"/>
              </a:solidFill>
              <a:effectLst/>
              <a:latin typeface="Arial" panose="020B0604020202020204" pitchFamily="34" charset="0"/>
            </a:endParaRPr>
          </a:p>
        </p:txBody>
      </p:sp>
      <p:pic>
        <p:nvPicPr>
          <p:cNvPr id="1029" name="Picture 5" descr="Greenhouse gas emissions in the period 2015-2050">
            <a:extLst>
              <a:ext uri="{FF2B5EF4-FFF2-40B4-BE49-F238E27FC236}">
                <a16:creationId xmlns:a16="http://schemas.microsoft.com/office/drawing/2014/main" id="{B706AAE5-2263-3A93-057B-D98B1797F7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81500" y="2066725"/>
            <a:ext cx="3710499" cy="275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664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reenhouse gas emissions in the period 2015-2050">
            <a:extLst>
              <a:ext uri="{FF2B5EF4-FFF2-40B4-BE49-F238E27FC236}">
                <a16:creationId xmlns:a16="http://schemas.microsoft.com/office/drawing/2014/main" id="{21B0CF94-B678-0319-684E-47D28C47D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049" y="0"/>
            <a:ext cx="8512752" cy="631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703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51255-BC07-3490-6C47-E75A7AC84BDF}"/>
              </a:ext>
            </a:extLst>
          </p:cNvPr>
          <p:cNvSpPr>
            <a:spLocks noGrp="1"/>
          </p:cNvSpPr>
          <p:nvPr>
            <p:ph type="title"/>
          </p:nvPr>
        </p:nvSpPr>
        <p:spPr/>
        <p:txBody>
          <a:bodyPr/>
          <a:lstStyle/>
          <a:p>
            <a:r>
              <a:rPr lang="en-GB" dirty="0"/>
              <a:t>2050 long-term strategy</a:t>
            </a:r>
            <a:endParaRPr lang="en-GR" dirty="0"/>
          </a:p>
        </p:txBody>
      </p:sp>
      <p:pic>
        <p:nvPicPr>
          <p:cNvPr id="4" name="Picture 3">
            <a:extLst>
              <a:ext uri="{FF2B5EF4-FFF2-40B4-BE49-F238E27FC236}">
                <a16:creationId xmlns:a16="http://schemas.microsoft.com/office/drawing/2014/main" id="{5250645B-0090-643E-F891-0CA4EFCBD98C}"/>
              </a:ext>
            </a:extLst>
          </p:cNvPr>
          <p:cNvPicPr>
            <a:picLocks noChangeAspect="1"/>
          </p:cNvPicPr>
          <p:nvPr/>
        </p:nvPicPr>
        <p:blipFill>
          <a:blip r:embed="rId2"/>
          <a:stretch>
            <a:fillRect/>
          </a:stretch>
        </p:blipFill>
        <p:spPr>
          <a:xfrm>
            <a:off x="1097280" y="1941530"/>
            <a:ext cx="3027665" cy="4244817"/>
          </a:xfrm>
          <a:prstGeom prst="rect">
            <a:avLst/>
          </a:prstGeom>
        </p:spPr>
      </p:pic>
      <p:sp>
        <p:nvSpPr>
          <p:cNvPr id="6" name="TextBox 5">
            <a:extLst>
              <a:ext uri="{FF2B5EF4-FFF2-40B4-BE49-F238E27FC236}">
                <a16:creationId xmlns:a16="http://schemas.microsoft.com/office/drawing/2014/main" id="{72B88737-3765-0B2E-B0AB-BA1FD0EFD24E}"/>
              </a:ext>
            </a:extLst>
          </p:cNvPr>
          <p:cNvSpPr txBox="1"/>
          <p:nvPr/>
        </p:nvSpPr>
        <p:spPr>
          <a:xfrm>
            <a:off x="4998720" y="3429000"/>
            <a:ext cx="6096000" cy="369332"/>
          </a:xfrm>
          <a:prstGeom prst="rect">
            <a:avLst/>
          </a:prstGeom>
          <a:noFill/>
        </p:spPr>
        <p:txBody>
          <a:bodyPr wrap="square">
            <a:spAutoFit/>
          </a:bodyPr>
          <a:lstStyle/>
          <a:p>
            <a:r>
              <a:rPr lang="en-GR" dirty="0"/>
              <a:t>https://ec.europa.eu/clima/sites/lts/lts_gr_el.pdf</a:t>
            </a:r>
          </a:p>
        </p:txBody>
      </p:sp>
    </p:spTree>
    <p:extLst>
      <p:ext uri="{BB962C8B-B14F-4D97-AF65-F5344CB8AC3E}">
        <p14:creationId xmlns:p14="http://schemas.microsoft.com/office/powerpoint/2010/main" val="3010742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D13C76-01E3-CD32-8120-589BCFC93F2B}"/>
              </a:ext>
            </a:extLst>
          </p:cNvPr>
          <p:cNvPicPr>
            <a:picLocks noChangeAspect="1"/>
          </p:cNvPicPr>
          <p:nvPr/>
        </p:nvPicPr>
        <p:blipFill>
          <a:blip r:embed="rId2"/>
          <a:stretch>
            <a:fillRect/>
          </a:stretch>
        </p:blipFill>
        <p:spPr>
          <a:xfrm>
            <a:off x="5439289" y="114300"/>
            <a:ext cx="6618126" cy="6272645"/>
          </a:xfrm>
          <a:prstGeom prst="rect">
            <a:avLst/>
          </a:prstGeom>
        </p:spPr>
      </p:pic>
      <p:pic>
        <p:nvPicPr>
          <p:cNvPr id="10" name="Picture 9">
            <a:extLst>
              <a:ext uri="{FF2B5EF4-FFF2-40B4-BE49-F238E27FC236}">
                <a16:creationId xmlns:a16="http://schemas.microsoft.com/office/drawing/2014/main" id="{5E923285-8C01-8666-2900-BBD75F0E8C3A}"/>
              </a:ext>
            </a:extLst>
          </p:cNvPr>
          <p:cNvPicPr>
            <a:picLocks noChangeAspect="1"/>
          </p:cNvPicPr>
          <p:nvPr/>
        </p:nvPicPr>
        <p:blipFill>
          <a:blip r:embed="rId3"/>
          <a:stretch>
            <a:fillRect/>
          </a:stretch>
        </p:blipFill>
        <p:spPr>
          <a:xfrm>
            <a:off x="368300" y="114300"/>
            <a:ext cx="5070989" cy="6272645"/>
          </a:xfrm>
          <a:prstGeom prst="rect">
            <a:avLst/>
          </a:prstGeom>
        </p:spPr>
      </p:pic>
    </p:spTree>
    <p:extLst>
      <p:ext uri="{BB962C8B-B14F-4D97-AF65-F5344CB8AC3E}">
        <p14:creationId xmlns:p14="http://schemas.microsoft.com/office/powerpoint/2010/main" val="1357985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C6072-85CA-9587-EFE2-D68C67E73394}"/>
              </a:ext>
            </a:extLst>
          </p:cNvPr>
          <p:cNvSpPr>
            <a:spLocks noGrp="1"/>
          </p:cNvSpPr>
          <p:nvPr>
            <p:ph type="title"/>
          </p:nvPr>
        </p:nvSpPr>
        <p:spPr/>
        <p:txBody>
          <a:bodyPr/>
          <a:lstStyle/>
          <a:p>
            <a:r>
              <a:rPr lang="en-GB" dirty="0"/>
              <a:t>2050 long-term strategy</a:t>
            </a:r>
            <a:endParaRPr lang="en-GR" dirty="0"/>
          </a:p>
        </p:txBody>
      </p:sp>
      <p:sp>
        <p:nvSpPr>
          <p:cNvPr id="4" name="Rectangle 1">
            <a:extLst>
              <a:ext uri="{FF2B5EF4-FFF2-40B4-BE49-F238E27FC236}">
                <a16:creationId xmlns:a16="http://schemas.microsoft.com/office/drawing/2014/main" id="{22879914-182A-EFA0-5E36-089C4EEDF14B}"/>
              </a:ext>
            </a:extLst>
          </p:cNvPr>
          <p:cNvSpPr>
            <a:spLocks noGrp="1" noChangeArrowheads="1"/>
          </p:cNvSpPr>
          <p:nvPr>
            <p:ph idx="1"/>
          </p:nvPr>
        </p:nvSpPr>
        <p:spPr bwMode="auto">
          <a:xfrm>
            <a:off x="1190708" y="1995757"/>
            <a:ext cx="9964972"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R" altLang="en-GR" sz="2000" b="0" i="0" u="none" strike="noStrike" cap="none" normalizeH="0" baseline="0" dirty="0">
                <a:ln>
                  <a:noFill/>
                </a:ln>
                <a:solidFill>
                  <a:srgbClr val="00002E"/>
                </a:solidFill>
                <a:effectLst/>
                <a:latin typeface="Inter"/>
              </a:rPr>
              <a:t>The EU aims to be climate-neutral by 2050 – an economy with net-zero greenhouse gas emissions. This objective is at the heart of the </a:t>
            </a:r>
            <a:r>
              <a:rPr kumimoji="0" lang="en-GR" altLang="en-GR" sz="2000" b="0" i="0" u="none" strike="noStrike" cap="none" normalizeH="0" baseline="0" dirty="0">
                <a:ln>
                  <a:noFill/>
                </a:ln>
                <a:solidFill>
                  <a:srgbClr val="0046FF"/>
                </a:solidFill>
                <a:effectLst/>
                <a:latin typeface="Inter"/>
                <a:hlinkClick r:id="rId2"/>
              </a:rPr>
              <a:t>European Green Deal</a:t>
            </a:r>
            <a:r>
              <a:rPr kumimoji="0" lang="en-GR" altLang="en-GR" sz="2000" b="0" i="0" u="none" strike="noStrike" cap="none" normalizeH="0" baseline="0" dirty="0">
                <a:ln>
                  <a:noFill/>
                </a:ln>
                <a:solidFill>
                  <a:srgbClr val="00002E"/>
                </a:solidFill>
                <a:effectLst/>
                <a:latin typeface="Inter"/>
              </a:rPr>
              <a:t>, and is a legally binding target thanks to the </a:t>
            </a:r>
            <a:r>
              <a:rPr kumimoji="0" lang="en-GR" altLang="en-GR" sz="2000" b="0" i="0" u="none" strike="noStrike" cap="none" normalizeH="0" baseline="0" dirty="0">
                <a:ln>
                  <a:noFill/>
                </a:ln>
                <a:solidFill>
                  <a:srgbClr val="0046FF"/>
                </a:solidFill>
                <a:effectLst/>
                <a:latin typeface="Inter"/>
                <a:hlinkClick r:id="rId3"/>
              </a:rPr>
              <a:t>European Climate Law</a:t>
            </a:r>
            <a:r>
              <a:rPr kumimoji="0" lang="en-GR" altLang="en-GR" sz="2000" b="0" i="0" u="none" strike="noStrike" cap="none" normalizeH="0" baseline="0" dirty="0">
                <a:ln>
                  <a:noFill/>
                </a:ln>
                <a:solidFill>
                  <a:srgbClr val="00002E"/>
                </a:solidFill>
                <a:effectLst/>
                <a:latin typeface="Inter"/>
              </a:rPr>
              <a:t>.</a:t>
            </a:r>
            <a:endParaRPr kumimoji="0" lang="en-GR" altLang="en-G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R" altLang="en-GR" sz="2000" b="0" i="0" u="none" strike="noStrike" cap="none" normalizeH="0" baseline="0" dirty="0">
                <a:ln>
                  <a:noFill/>
                </a:ln>
                <a:solidFill>
                  <a:srgbClr val="00002E"/>
                </a:solidFill>
                <a:effectLst/>
                <a:latin typeface="Inter"/>
              </a:rPr>
              <a:t>The transition to a climate-neutral society is an opportunity to build a better future for all, while leaving no one behind.</a:t>
            </a:r>
            <a:endParaRPr kumimoji="0" lang="en-GR" altLang="en-G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R" altLang="en-GR" sz="2000" b="0" i="0" u="none" strike="noStrike" cap="none" normalizeH="0" baseline="0" dirty="0">
                <a:ln>
                  <a:noFill/>
                </a:ln>
                <a:solidFill>
                  <a:srgbClr val="00002E"/>
                </a:solidFill>
                <a:effectLst/>
                <a:latin typeface="Inter"/>
              </a:rPr>
              <a:t>All parts of society and economic sectors will play a role – from the power sector to industry, transport, buildings, agriculture and forestry.</a:t>
            </a:r>
            <a:endParaRPr kumimoji="0" lang="en-GR" altLang="en-G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R" altLang="en-GR" sz="2000" b="0" i="0" u="none" strike="noStrike" cap="none" normalizeH="0" baseline="0" dirty="0">
                <a:ln>
                  <a:noFill/>
                </a:ln>
                <a:solidFill>
                  <a:srgbClr val="00002E"/>
                </a:solidFill>
                <a:effectLst/>
                <a:latin typeface="Inter"/>
              </a:rPr>
              <a:t>The EU can lead the way by investing in technological solutions, empowering citizens and ensuring action to support a smooth and just transition in key areas such as industrial policy, finance, and research.</a:t>
            </a:r>
            <a:endParaRPr kumimoji="0" lang="en-GR" altLang="en-G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R" altLang="en-GR" sz="2000" b="0" i="0" u="none" strike="noStrike" cap="none" normalizeH="0" baseline="0" dirty="0">
                <a:ln>
                  <a:noFill/>
                </a:ln>
                <a:solidFill>
                  <a:srgbClr val="00002E"/>
                </a:solidFill>
                <a:effectLst/>
                <a:latin typeface="Inter"/>
              </a:rPr>
              <a:t>The pursuit of climate neutrality is also in line with the EU’s commitment to global climate action under the </a:t>
            </a:r>
            <a:r>
              <a:rPr kumimoji="0" lang="en-GR" altLang="en-GR" sz="2000" b="0" i="0" u="none" strike="noStrike" cap="none" normalizeH="0" baseline="0" dirty="0">
                <a:ln>
                  <a:noFill/>
                </a:ln>
                <a:solidFill>
                  <a:srgbClr val="0046FF"/>
                </a:solidFill>
                <a:effectLst/>
                <a:latin typeface="Inter"/>
                <a:hlinkClick r:id="rId4"/>
              </a:rPr>
              <a:t>Paris Agreement</a:t>
            </a:r>
            <a:r>
              <a:rPr kumimoji="0" lang="en-GR" altLang="en-GR" sz="2000" b="0" i="0" u="none" strike="noStrike" cap="none" normalizeH="0" baseline="0" dirty="0">
                <a:ln>
                  <a:noFill/>
                </a:ln>
                <a:solidFill>
                  <a:srgbClr val="00002E"/>
                </a:solidFill>
                <a:effectLst/>
                <a:latin typeface="Inter"/>
              </a:rPr>
              <a:t>. The EU submitted its </a:t>
            </a:r>
            <a:r>
              <a:rPr kumimoji="0" lang="en-GR" altLang="en-GR" sz="2000" b="0" i="0" u="none" strike="noStrike" cap="none" normalizeH="0" baseline="0" dirty="0">
                <a:ln>
                  <a:noFill/>
                </a:ln>
                <a:solidFill>
                  <a:srgbClr val="0046FF"/>
                </a:solidFill>
                <a:effectLst/>
                <a:latin typeface="Inter"/>
                <a:hlinkClick r:id="rId5"/>
              </a:rPr>
              <a:t>long-term strategy </a:t>
            </a:r>
            <a:r>
              <a:rPr kumimoji="0" lang="en-GR" altLang="en-GR" sz="2000" b="0" i="0" u="none" strike="noStrike" cap="none" normalizeH="0" baseline="0" dirty="0">
                <a:ln>
                  <a:noFill/>
                </a:ln>
                <a:solidFill>
                  <a:srgbClr val="00002E"/>
                </a:solidFill>
                <a:effectLst/>
                <a:latin typeface="Inter"/>
              </a:rPr>
              <a:t>to the United Nations Framework Convention on Climate Change (UNFCCC) in March 2020.</a:t>
            </a:r>
            <a:endParaRPr kumimoji="0" lang="en-GR" altLang="en-GR"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53688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8D33A-A5AB-2739-827A-135FEB2C8A8C}"/>
              </a:ext>
            </a:extLst>
          </p:cNvPr>
          <p:cNvSpPr>
            <a:spLocks noGrp="1"/>
          </p:cNvSpPr>
          <p:nvPr>
            <p:ph type="title"/>
          </p:nvPr>
        </p:nvSpPr>
        <p:spPr/>
        <p:txBody>
          <a:bodyPr/>
          <a:lstStyle/>
          <a:p>
            <a:r>
              <a:rPr lang="en-GB" dirty="0"/>
              <a:t>2050 long-term strategy</a:t>
            </a:r>
            <a:endParaRPr lang="en-GR" dirty="0"/>
          </a:p>
        </p:txBody>
      </p:sp>
      <p:pic>
        <p:nvPicPr>
          <p:cNvPr id="4" name="Content Placeholder 3">
            <a:extLst>
              <a:ext uri="{FF2B5EF4-FFF2-40B4-BE49-F238E27FC236}">
                <a16:creationId xmlns:a16="http://schemas.microsoft.com/office/drawing/2014/main" id="{6D911A47-504A-466A-2F30-FEEBE2E4C6D1}"/>
              </a:ext>
            </a:extLst>
          </p:cNvPr>
          <p:cNvPicPr>
            <a:picLocks noGrp="1" noChangeAspect="1"/>
          </p:cNvPicPr>
          <p:nvPr>
            <p:ph idx="1"/>
          </p:nvPr>
        </p:nvPicPr>
        <p:blipFill>
          <a:blip r:embed="rId2"/>
          <a:stretch>
            <a:fillRect/>
          </a:stretch>
        </p:blipFill>
        <p:spPr>
          <a:xfrm>
            <a:off x="2118168" y="2108200"/>
            <a:ext cx="8015989" cy="3760788"/>
          </a:xfrm>
          <a:prstGeom prst="rect">
            <a:avLst/>
          </a:prstGeom>
        </p:spPr>
      </p:pic>
      <p:sp>
        <p:nvSpPr>
          <p:cNvPr id="5" name="TextBox 4">
            <a:extLst>
              <a:ext uri="{FF2B5EF4-FFF2-40B4-BE49-F238E27FC236}">
                <a16:creationId xmlns:a16="http://schemas.microsoft.com/office/drawing/2014/main" id="{D0417980-77A0-76C4-7539-CB645BC7AEBC}"/>
              </a:ext>
            </a:extLst>
          </p:cNvPr>
          <p:cNvSpPr txBox="1"/>
          <p:nvPr/>
        </p:nvSpPr>
        <p:spPr>
          <a:xfrm>
            <a:off x="1791770" y="6386731"/>
            <a:ext cx="9363910" cy="369332"/>
          </a:xfrm>
          <a:prstGeom prst="rect">
            <a:avLst/>
          </a:prstGeom>
          <a:noFill/>
        </p:spPr>
        <p:txBody>
          <a:bodyPr wrap="none" rtlCol="0">
            <a:spAutoFit/>
          </a:bodyPr>
          <a:lstStyle/>
          <a:p>
            <a:r>
              <a:rPr lang="en-GB" dirty="0">
                <a:solidFill>
                  <a:schemeClr val="bg1"/>
                </a:solidFill>
              </a:rPr>
              <a:t>https://</a:t>
            </a:r>
            <a:r>
              <a:rPr lang="en-GB" dirty="0" err="1">
                <a:solidFill>
                  <a:schemeClr val="bg1"/>
                </a:solidFill>
              </a:rPr>
              <a:t>climate.ec.europa.eu</a:t>
            </a:r>
            <a:r>
              <a:rPr lang="en-GB" dirty="0">
                <a:solidFill>
                  <a:schemeClr val="bg1"/>
                </a:solidFill>
              </a:rPr>
              <a:t>/</a:t>
            </a:r>
            <a:r>
              <a:rPr lang="en-GB" dirty="0" err="1">
                <a:solidFill>
                  <a:schemeClr val="bg1"/>
                </a:solidFill>
              </a:rPr>
              <a:t>eu</a:t>
            </a:r>
            <a:r>
              <a:rPr lang="en-GB" dirty="0">
                <a:solidFill>
                  <a:schemeClr val="bg1"/>
                </a:solidFill>
              </a:rPr>
              <a:t>-action/climate-strategies-targets/2050-long-term-strategy_en</a:t>
            </a:r>
            <a:endParaRPr lang="en-GR" dirty="0">
              <a:solidFill>
                <a:schemeClr val="bg1"/>
              </a:solidFill>
            </a:endParaRPr>
          </a:p>
        </p:txBody>
      </p:sp>
    </p:spTree>
    <p:extLst>
      <p:ext uri="{BB962C8B-B14F-4D97-AF65-F5344CB8AC3E}">
        <p14:creationId xmlns:p14="http://schemas.microsoft.com/office/powerpoint/2010/main" val="2128842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00DB0-67FA-5C55-F298-28E4CD784992}"/>
              </a:ext>
            </a:extLst>
          </p:cNvPr>
          <p:cNvPicPr>
            <a:picLocks noChangeAspect="1"/>
          </p:cNvPicPr>
          <p:nvPr/>
        </p:nvPicPr>
        <p:blipFill>
          <a:blip r:embed="rId2"/>
          <a:stretch>
            <a:fillRect/>
          </a:stretch>
        </p:blipFill>
        <p:spPr>
          <a:xfrm>
            <a:off x="1106073" y="0"/>
            <a:ext cx="6628293" cy="6400800"/>
          </a:xfrm>
          <a:prstGeom prst="rect">
            <a:avLst/>
          </a:prstGeom>
        </p:spPr>
      </p:pic>
      <p:sp>
        <p:nvSpPr>
          <p:cNvPr id="5" name="TextBox 4">
            <a:extLst>
              <a:ext uri="{FF2B5EF4-FFF2-40B4-BE49-F238E27FC236}">
                <a16:creationId xmlns:a16="http://schemas.microsoft.com/office/drawing/2014/main" id="{73B6B846-BC3C-751A-FF17-553238CBCD64}"/>
              </a:ext>
            </a:extLst>
          </p:cNvPr>
          <p:cNvSpPr txBox="1"/>
          <p:nvPr/>
        </p:nvSpPr>
        <p:spPr>
          <a:xfrm>
            <a:off x="7734367" y="1951672"/>
            <a:ext cx="4457634" cy="1200329"/>
          </a:xfrm>
          <a:prstGeom prst="rect">
            <a:avLst/>
          </a:prstGeom>
          <a:noFill/>
        </p:spPr>
        <p:txBody>
          <a:bodyPr wrap="square" rtlCol="0">
            <a:spAutoFit/>
          </a:bodyPr>
          <a:lstStyle/>
          <a:p>
            <a:r>
              <a:rPr lang="en-GB" dirty="0">
                <a:hlinkClick r:id="rId3"/>
              </a:rPr>
              <a:t>https://climate.ec.europa.eu/document/download/8c629cf1-dab5-4480-8f49-b92f63a0006f_en?filename=transport_report_en.pdf</a:t>
            </a:r>
            <a:r>
              <a:rPr lang="en-GB" dirty="0"/>
              <a:t> </a:t>
            </a:r>
            <a:endParaRPr lang="en-GR" dirty="0"/>
          </a:p>
        </p:txBody>
      </p:sp>
    </p:spTree>
    <p:extLst>
      <p:ext uri="{BB962C8B-B14F-4D97-AF65-F5344CB8AC3E}">
        <p14:creationId xmlns:p14="http://schemas.microsoft.com/office/powerpoint/2010/main" val="2746772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95A0-B625-0838-A32A-2EBCE8BB1BA3}"/>
              </a:ext>
            </a:extLst>
          </p:cNvPr>
          <p:cNvSpPr>
            <a:spLocks noGrp="1"/>
          </p:cNvSpPr>
          <p:nvPr>
            <p:ph type="title"/>
          </p:nvPr>
        </p:nvSpPr>
        <p:spPr/>
        <p:txBody>
          <a:bodyPr/>
          <a:lstStyle/>
          <a:p>
            <a:r>
              <a:rPr lang="el-GR" dirty="0"/>
              <a:t>Τι είναι η συμφωνία του Παρισιού;</a:t>
            </a:r>
            <a:br>
              <a:rPr lang="el-GR" dirty="0"/>
            </a:br>
            <a:endParaRPr lang="en-GR" dirty="0"/>
          </a:p>
        </p:txBody>
      </p:sp>
      <p:sp>
        <p:nvSpPr>
          <p:cNvPr id="3" name="Content Placeholder 2">
            <a:extLst>
              <a:ext uri="{FF2B5EF4-FFF2-40B4-BE49-F238E27FC236}">
                <a16:creationId xmlns:a16="http://schemas.microsoft.com/office/drawing/2014/main" id="{FB09392A-F801-6893-DE26-E13177BF29A3}"/>
              </a:ext>
            </a:extLst>
          </p:cNvPr>
          <p:cNvSpPr>
            <a:spLocks noGrp="1"/>
          </p:cNvSpPr>
          <p:nvPr>
            <p:ph idx="1"/>
          </p:nvPr>
        </p:nvSpPr>
        <p:spPr>
          <a:xfrm>
            <a:off x="1097280" y="2108201"/>
            <a:ext cx="3985708" cy="3760891"/>
          </a:xfrm>
        </p:spPr>
        <p:txBody>
          <a:bodyPr>
            <a:normAutofit fontScale="92500"/>
          </a:bodyPr>
          <a:lstStyle/>
          <a:p>
            <a:r>
              <a:rPr lang="el-GR" dirty="0"/>
              <a:t>Η συμφωνία του Παρισιού είναι διεθνής συνθήκη η οποία δεσμεύει νομικά τα μέρη που την υπογράφουν να αναλάβουν δράση για </a:t>
            </a:r>
            <a:r>
              <a:rPr lang="el-GR" b="1" dirty="0"/>
              <a:t>την καταπολέμηση της κλιματικής αλλαγής</a:t>
            </a:r>
            <a:r>
              <a:rPr lang="el-GR" dirty="0"/>
              <a:t>.</a:t>
            </a:r>
          </a:p>
          <a:p>
            <a:r>
              <a:rPr lang="el-GR" dirty="0"/>
              <a:t>Το 2015 οι κυβερνήσεις συμφώνησαν από κοινού για πρώτη φορά να καταβάλουν συλλογική προσπάθεια σε μεγάλη κλίμακα για να περιορίσουν την υπερθέρμανση του πλανήτη και να αντιμετωπίσουν τις επιπτώσεις της.</a:t>
            </a:r>
          </a:p>
          <a:p>
            <a:endParaRPr lang="en-GR" dirty="0"/>
          </a:p>
        </p:txBody>
      </p:sp>
      <p:pic>
        <p:nvPicPr>
          <p:cNvPr id="2050" name="Picture 2" descr="Χέρι που σπρώχνει προς τα κάτω θερμόμετρο που δείχνει αύξηση της θερμοκρασίας κατά 1,5°C.">
            <a:extLst>
              <a:ext uri="{FF2B5EF4-FFF2-40B4-BE49-F238E27FC236}">
                <a16:creationId xmlns:a16="http://schemas.microsoft.com/office/drawing/2014/main" id="{07C79A12-B68D-1DD8-8154-F0175946DB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08" r="25046"/>
          <a:stretch>
            <a:fillRect/>
          </a:stretch>
        </p:blipFill>
        <p:spPr bwMode="auto">
          <a:xfrm>
            <a:off x="5688106" y="2242396"/>
            <a:ext cx="3254188" cy="3492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Χέρι που κρατά τον πλανήτη Γη.">
            <a:extLst>
              <a:ext uri="{FF2B5EF4-FFF2-40B4-BE49-F238E27FC236}">
                <a16:creationId xmlns:a16="http://schemas.microsoft.com/office/drawing/2014/main" id="{75357840-42DE-CF0E-2EB8-932216EE2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6941" y="2242396"/>
            <a:ext cx="6375400" cy="349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668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Πρόσκληση για την Πράσινη Συμφωνία»: Εκδηλώσεις ενημέρωσης και δικτύωσης –  ΙδΕΚ">
            <a:extLst>
              <a:ext uri="{FF2B5EF4-FFF2-40B4-BE49-F238E27FC236}">
                <a16:creationId xmlns:a16="http://schemas.microsoft.com/office/drawing/2014/main" id="{752CA454-3965-F7D9-A23C-15B0B20BD5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2086" y="-509191"/>
            <a:ext cx="10196314" cy="6797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711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lobal fine-scale changes in ambient NO2 during COVID-19 lockdowns ...">
            <a:extLst>
              <a:ext uri="{FF2B5EF4-FFF2-40B4-BE49-F238E27FC236}">
                <a16:creationId xmlns:a16="http://schemas.microsoft.com/office/drawing/2014/main" id="{D03B37A8-E1B0-D4AB-E5F7-C65FDA2F9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791303" cy="688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700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169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napInsta.to_AQP58wTDNORfuaZsFSIuGjUGXwMz42_KQisuPzG_9zf-Kf6KyJjxANCLz6BPr5tr0t5nyn3f_mmSVWGwaNwP86u-yiizDH8fDsmU7ug">
            <a:hlinkClick r:id="" action="ppaction://media"/>
            <a:extLst>
              <a:ext uri="{FF2B5EF4-FFF2-40B4-BE49-F238E27FC236}">
                <a16:creationId xmlns:a16="http://schemas.microsoft.com/office/drawing/2014/main" id="{CCD2A0A8-1F97-6034-47D7-AAA2B04A14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70232" y="194872"/>
            <a:ext cx="3414948" cy="6071019"/>
          </a:xfrm>
          <a:prstGeom prst="rect">
            <a:avLst/>
          </a:prstGeom>
        </p:spPr>
      </p:pic>
      <p:pic>
        <p:nvPicPr>
          <p:cNvPr id="7" name="Picture 6" descr="A person smiling with a ribbon around her neck&#10;&#10;AI-generated content may be incorrect.">
            <a:extLst>
              <a:ext uri="{FF2B5EF4-FFF2-40B4-BE49-F238E27FC236}">
                <a16:creationId xmlns:a16="http://schemas.microsoft.com/office/drawing/2014/main" id="{8E19AF47-4B5E-190E-AF16-29F7416BDF7B}"/>
              </a:ext>
            </a:extLst>
          </p:cNvPr>
          <p:cNvPicPr>
            <a:picLocks noChangeAspect="1"/>
          </p:cNvPicPr>
          <p:nvPr/>
        </p:nvPicPr>
        <p:blipFill>
          <a:blip r:embed="rId5"/>
          <a:stretch>
            <a:fillRect/>
          </a:stretch>
        </p:blipFill>
        <p:spPr>
          <a:xfrm>
            <a:off x="5983573" y="455431"/>
            <a:ext cx="4572000" cy="5549900"/>
          </a:xfrm>
          <a:prstGeom prst="rect">
            <a:avLst/>
          </a:prstGeom>
        </p:spPr>
      </p:pic>
    </p:spTree>
    <p:extLst>
      <p:ext uri="{BB962C8B-B14F-4D97-AF65-F5344CB8AC3E}">
        <p14:creationId xmlns:p14="http://schemas.microsoft.com/office/powerpoint/2010/main" val="213684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napInsta.to_AQP5r1lDjrsdII3g6tWSaAN_8EzSNtSGlWDEKTIegozUN_XZsuKaAj1uZ16Csr0NS8bfGLJfbZ1gVKysDm_k4hzZL0X_R3usqnCqozU (1)">
            <a:hlinkClick r:id="" action="ppaction://media"/>
            <a:extLst>
              <a:ext uri="{FF2B5EF4-FFF2-40B4-BE49-F238E27FC236}">
                <a16:creationId xmlns:a16="http://schemas.microsoft.com/office/drawing/2014/main" id="{72BD117C-DA39-DB8C-3C70-245872A3FD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88526" y="269822"/>
            <a:ext cx="3414947" cy="6071016"/>
          </a:xfrm>
          <a:prstGeom prst="rect">
            <a:avLst/>
          </a:prstGeom>
        </p:spPr>
      </p:pic>
    </p:spTree>
    <p:extLst>
      <p:ext uri="{BB962C8B-B14F-4D97-AF65-F5344CB8AC3E}">
        <p14:creationId xmlns:p14="http://schemas.microsoft.com/office/powerpoint/2010/main" val="231542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 screenshot of a screenshot of a cell phone&#10;&#10;AI-generated content may be incorrect.">
            <a:extLst>
              <a:ext uri="{FF2B5EF4-FFF2-40B4-BE49-F238E27FC236}">
                <a16:creationId xmlns:a16="http://schemas.microsoft.com/office/drawing/2014/main" id="{4A438165-D5EA-7411-611B-90D1F5861515}"/>
              </a:ext>
            </a:extLst>
          </p:cNvPr>
          <p:cNvPicPr>
            <a:picLocks noChangeAspect="1"/>
          </p:cNvPicPr>
          <p:nvPr/>
        </p:nvPicPr>
        <p:blipFill>
          <a:blip r:embed="rId2"/>
          <a:stretch>
            <a:fillRect/>
          </a:stretch>
        </p:blipFill>
        <p:spPr>
          <a:xfrm>
            <a:off x="0" y="0"/>
            <a:ext cx="12192000" cy="7186863"/>
          </a:xfrm>
          <a:prstGeom prst="rect">
            <a:avLst/>
          </a:prstGeom>
        </p:spPr>
      </p:pic>
    </p:spTree>
    <p:extLst>
      <p:ext uri="{BB962C8B-B14F-4D97-AF65-F5344CB8AC3E}">
        <p14:creationId xmlns:p14="http://schemas.microsoft.com/office/powerpoint/2010/main" val="1009238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356D0-3517-E37E-C311-DA2B06DCED71}"/>
              </a:ext>
            </a:extLst>
          </p:cNvPr>
          <p:cNvSpPr>
            <a:spLocks noGrp="1"/>
          </p:cNvSpPr>
          <p:nvPr>
            <p:ph type="title"/>
          </p:nvPr>
        </p:nvSpPr>
        <p:spPr/>
        <p:txBody>
          <a:bodyPr/>
          <a:lstStyle/>
          <a:p>
            <a:r>
              <a:rPr lang="en-GB" dirty="0"/>
              <a:t>Measures in Paris to reduce air and noise pollution (2012-2025)</a:t>
            </a:r>
            <a:endParaRPr lang="en-GR" dirty="0"/>
          </a:p>
        </p:txBody>
      </p:sp>
      <p:sp>
        <p:nvSpPr>
          <p:cNvPr id="3" name="Content Placeholder 2">
            <a:extLst>
              <a:ext uri="{FF2B5EF4-FFF2-40B4-BE49-F238E27FC236}">
                <a16:creationId xmlns:a16="http://schemas.microsoft.com/office/drawing/2014/main" id="{670003F5-098E-5098-84DE-02E06181D3A9}"/>
              </a:ext>
            </a:extLst>
          </p:cNvPr>
          <p:cNvSpPr>
            <a:spLocks noGrp="1"/>
          </p:cNvSpPr>
          <p:nvPr>
            <p:ph idx="1"/>
          </p:nvPr>
        </p:nvSpPr>
        <p:spPr/>
        <p:txBody>
          <a:bodyPr>
            <a:normAutofit lnSpcReduction="10000"/>
          </a:bodyPr>
          <a:lstStyle/>
          <a:p>
            <a:r>
              <a:rPr lang="en-GB" b="1" dirty="0"/>
              <a:t>Key measures:</a:t>
            </a:r>
            <a:endParaRPr lang="en-GB" dirty="0"/>
          </a:p>
          <a:p>
            <a:r>
              <a:rPr lang="en-GB" dirty="0"/>
              <a:t>Introduction of a </a:t>
            </a:r>
            <a:r>
              <a:rPr lang="en-GB" b="1" dirty="0"/>
              <a:t>Low Emission Zone (LEZ / ZFE)</a:t>
            </a:r>
            <a:r>
              <a:rPr lang="en-GB" dirty="0"/>
              <a:t> restricting the most polluting vehicles in Paris since 2017; modernisation of the vehicle fleet (an increasing share of </a:t>
            </a:r>
            <a:r>
              <a:rPr lang="en-GB" dirty="0" err="1"/>
              <a:t>Crit’Air</a:t>
            </a:r>
            <a:r>
              <a:rPr lang="en-GB" dirty="0"/>
              <a:t> 1 and electric vehicles). </a:t>
            </a:r>
            <a:r>
              <a:rPr lang="en-GB" dirty="0">
                <a:hlinkClick r:id="rId2"/>
              </a:rPr>
              <a:t>airparif.fr+1</a:t>
            </a:r>
            <a:endParaRPr lang="en-GB" dirty="0"/>
          </a:p>
          <a:p>
            <a:r>
              <a:rPr lang="en-GB" dirty="0"/>
              <a:t>Traffic reduction strategies: expansion of cycling infrastructure, pedestrianisation of streets, reduction of on-street parking spaces, incentives for public transport and active mobility. </a:t>
            </a:r>
            <a:r>
              <a:rPr lang="en-GB" dirty="0">
                <a:hlinkClick r:id="rId3"/>
              </a:rPr>
              <a:t>Métropole du Grand Paris+1</a:t>
            </a:r>
            <a:endParaRPr lang="en-GB" dirty="0"/>
          </a:p>
          <a:p>
            <a:r>
              <a:rPr lang="en-GB" dirty="0"/>
              <a:t>For noise pollution: measurement &amp; mapping (via </a:t>
            </a:r>
            <a:r>
              <a:rPr lang="en-GB" dirty="0" err="1"/>
              <a:t>Bruitparif</a:t>
            </a:r>
            <a:r>
              <a:rPr lang="en-GB" dirty="0"/>
              <a:t>), experimental use of low-noise road surfaces, lowering speed limits (e.g., ring-road reduction), and targeted action in high-exposure zones. </a:t>
            </a:r>
            <a:r>
              <a:rPr lang="en-GB" dirty="0">
                <a:hlinkClick r:id="rId4"/>
              </a:rPr>
              <a:t>euronoise2018.eu+1</a:t>
            </a:r>
            <a:endParaRPr lang="en-GB" dirty="0"/>
          </a:p>
          <a:p>
            <a:endParaRPr lang="en-GR" dirty="0"/>
          </a:p>
        </p:txBody>
      </p:sp>
    </p:spTree>
    <p:extLst>
      <p:ext uri="{BB962C8B-B14F-4D97-AF65-F5344CB8AC3E}">
        <p14:creationId xmlns:p14="http://schemas.microsoft.com/office/powerpoint/2010/main" val="649799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8A70-F29F-B674-4517-F4CF78AD5360}"/>
              </a:ext>
            </a:extLst>
          </p:cNvPr>
          <p:cNvSpPr>
            <a:spLocks noGrp="1"/>
          </p:cNvSpPr>
          <p:nvPr>
            <p:ph type="title"/>
          </p:nvPr>
        </p:nvSpPr>
        <p:spPr/>
        <p:txBody>
          <a:bodyPr/>
          <a:lstStyle/>
          <a:p>
            <a:r>
              <a:rPr lang="en-GB" dirty="0"/>
              <a:t>Measures in Paris to reduce air and noise pollution (2012-2025)</a:t>
            </a:r>
            <a:endParaRPr lang="en-GR" dirty="0"/>
          </a:p>
        </p:txBody>
      </p:sp>
      <p:sp>
        <p:nvSpPr>
          <p:cNvPr id="3" name="Content Placeholder 2">
            <a:extLst>
              <a:ext uri="{FF2B5EF4-FFF2-40B4-BE49-F238E27FC236}">
                <a16:creationId xmlns:a16="http://schemas.microsoft.com/office/drawing/2014/main" id="{DC98E9F6-DB2C-B808-DFC5-0435BEEC092C}"/>
              </a:ext>
            </a:extLst>
          </p:cNvPr>
          <p:cNvSpPr>
            <a:spLocks noGrp="1"/>
          </p:cNvSpPr>
          <p:nvPr>
            <p:ph idx="1"/>
          </p:nvPr>
        </p:nvSpPr>
        <p:spPr/>
        <p:txBody>
          <a:bodyPr/>
          <a:lstStyle/>
          <a:p>
            <a:r>
              <a:rPr lang="en-GB" b="1" dirty="0"/>
              <a:t>Outcomes so far:</a:t>
            </a:r>
            <a:endParaRPr lang="en-GB" dirty="0"/>
          </a:p>
          <a:p>
            <a:r>
              <a:rPr lang="en-GB" dirty="0"/>
              <a:t>Between 2012 and 2022, average NO₂ exposure in Paris fell by ~40%. About 55% of the reduction is attributed to fleet modernisation; approx. 25% to traffic-reduction policies. </a:t>
            </a:r>
            <a:r>
              <a:rPr lang="en-GB" dirty="0">
                <a:hlinkClick r:id="rId2"/>
              </a:rPr>
              <a:t>airparif.fr+1</a:t>
            </a:r>
            <a:endParaRPr lang="en-GB" dirty="0"/>
          </a:p>
          <a:p>
            <a:r>
              <a:rPr lang="en-GB" dirty="0"/>
              <a:t>PM2.5 levels dropped ~28% in the same period. </a:t>
            </a:r>
            <a:r>
              <a:rPr lang="en-GB" dirty="0">
                <a:hlinkClick r:id="rId2"/>
              </a:rPr>
              <a:t>airparif.fr+1</a:t>
            </a:r>
            <a:endParaRPr lang="en-GB" dirty="0"/>
          </a:p>
          <a:p>
            <a:r>
              <a:rPr lang="en-GB" dirty="0"/>
              <a:t>On noise, documented decreases are more modest and variable: early data suggest reductions of ~1–2 dB on major roads when speed limits were lowered; experimental low-noise pavements show potential but wide-scale reduction remains a work in progress.</a:t>
            </a:r>
          </a:p>
        </p:txBody>
      </p:sp>
    </p:spTree>
    <p:extLst>
      <p:ext uri="{BB962C8B-B14F-4D97-AF65-F5344CB8AC3E}">
        <p14:creationId xmlns:p14="http://schemas.microsoft.com/office/powerpoint/2010/main" val="301514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EC9E-C920-8BF9-F341-5C4FF168E227}"/>
              </a:ext>
            </a:extLst>
          </p:cNvPr>
          <p:cNvSpPr>
            <a:spLocks noGrp="1"/>
          </p:cNvSpPr>
          <p:nvPr>
            <p:ph type="title"/>
          </p:nvPr>
        </p:nvSpPr>
        <p:spPr/>
        <p:txBody>
          <a:bodyPr/>
          <a:lstStyle/>
          <a:p>
            <a:r>
              <a:rPr lang="en-GB" dirty="0"/>
              <a:t>Measures in Paris to reduce air and noise pollution (2012-2025)</a:t>
            </a:r>
            <a:endParaRPr lang="en-GR" dirty="0"/>
          </a:p>
        </p:txBody>
      </p:sp>
      <p:sp>
        <p:nvSpPr>
          <p:cNvPr id="3" name="Content Placeholder 2">
            <a:extLst>
              <a:ext uri="{FF2B5EF4-FFF2-40B4-BE49-F238E27FC236}">
                <a16:creationId xmlns:a16="http://schemas.microsoft.com/office/drawing/2014/main" id="{B07A14AE-8846-30B0-9BF9-E50199BE5331}"/>
              </a:ext>
            </a:extLst>
          </p:cNvPr>
          <p:cNvSpPr>
            <a:spLocks noGrp="1"/>
          </p:cNvSpPr>
          <p:nvPr>
            <p:ph idx="1"/>
          </p:nvPr>
        </p:nvSpPr>
        <p:spPr/>
        <p:txBody>
          <a:bodyPr>
            <a:normAutofit fontScale="92500" lnSpcReduction="20000"/>
          </a:bodyPr>
          <a:lstStyle/>
          <a:p>
            <a:r>
              <a:rPr lang="en-GB" sz="2200" b="1" dirty="0"/>
              <a:t>Remain issues </a:t>
            </a:r>
          </a:p>
          <a:p>
            <a:r>
              <a:rPr lang="en-GB" dirty="0"/>
              <a:t>Despite progress, air quality still </a:t>
            </a:r>
            <a:r>
              <a:rPr lang="en-GB" b="1" dirty="0"/>
              <a:t>exceeds</a:t>
            </a:r>
            <a:r>
              <a:rPr lang="en-GB" dirty="0"/>
              <a:t> both the future regulatory limit values for 2030 and the recommendations of the World Health Organization (WHO) for a large part of the population. </a:t>
            </a:r>
            <a:r>
              <a:rPr lang="en-GB" dirty="0">
                <a:hlinkClick r:id="rId2"/>
              </a:rPr>
              <a:t>airparif.fr+1</a:t>
            </a:r>
            <a:endParaRPr lang="en-GB" dirty="0"/>
          </a:p>
          <a:p>
            <a:r>
              <a:rPr lang="en-GB" dirty="0"/>
              <a:t>Urban noise exposure remains significant; while traffic-related noise may decline, other sources (night-life, terrasses, impulsive sounds) are becoming more salient. </a:t>
            </a:r>
            <a:r>
              <a:rPr lang="en-GB" dirty="0">
                <a:hlinkClick r:id="rId3"/>
              </a:rPr>
              <a:t>Le Monde.fr</a:t>
            </a:r>
            <a:endParaRPr lang="en-GB" dirty="0"/>
          </a:p>
          <a:p>
            <a:r>
              <a:rPr lang="en-GB" dirty="0"/>
              <a:t>Attribution: although municipal policies have been central, other factors (national regulation, vehicle technology, the COVID-19 traffic drop) also played important roles. Thus, the reduction cannot be fully credited to one individual or measure.</a:t>
            </a:r>
          </a:p>
          <a:p>
            <a:r>
              <a:rPr lang="en-GB" dirty="0"/>
              <a:t>Implementation challenge: sustaining momentum and transferring local successes into broader systemic change will be key.</a:t>
            </a:r>
          </a:p>
          <a:p>
            <a:endParaRPr lang="en-GR" dirty="0"/>
          </a:p>
        </p:txBody>
      </p:sp>
    </p:spTree>
    <p:extLst>
      <p:ext uri="{BB962C8B-B14F-4D97-AF65-F5344CB8AC3E}">
        <p14:creationId xmlns:p14="http://schemas.microsoft.com/office/powerpoint/2010/main" val="1650868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C270C-7623-7AF7-55DE-C0FE89F1996D}"/>
              </a:ext>
            </a:extLst>
          </p:cNvPr>
          <p:cNvSpPr>
            <a:spLocks noGrp="1"/>
          </p:cNvSpPr>
          <p:nvPr>
            <p:ph type="title"/>
          </p:nvPr>
        </p:nvSpPr>
        <p:spPr/>
        <p:txBody>
          <a:bodyPr/>
          <a:lstStyle/>
          <a:p>
            <a:r>
              <a:rPr lang="en-GB" dirty="0"/>
              <a:t>Measures in Paris to reduce air and noise pollution (2012-2025)</a:t>
            </a:r>
            <a:endParaRPr lang="en-GR" dirty="0"/>
          </a:p>
        </p:txBody>
      </p:sp>
      <p:sp>
        <p:nvSpPr>
          <p:cNvPr id="3" name="Content Placeholder 2">
            <a:extLst>
              <a:ext uri="{FF2B5EF4-FFF2-40B4-BE49-F238E27FC236}">
                <a16:creationId xmlns:a16="http://schemas.microsoft.com/office/drawing/2014/main" id="{1CEA6E28-7ABA-2FB5-72D3-DB709272B042}"/>
              </a:ext>
            </a:extLst>
          </p:cNvPr>
          <p:cNvSpPr>
            <a:spLocks noGrp="1"/>
          </p:cNvSpPr>
          <p:nvPr>
            <p:ph idx="1"/>
          </p:nvPr>
        </p:nvSpPr>
        <p:spPr/>
        <p:txBody>
          <a:bodyPr/>
          <a:lstStyle/>
          <a:p>
            <a:r>
              <a:rPr lang="en-GB" b="1" dirty="0"/>
              <a:t>Conclusion:</a:t>
            </a:r>
            <a:br>
              <a:rPr lang="en-GB" dirty="0"/>
            </a:br>
            <a:r>
              <a:rPr lang="en-GB" dirty="0"/>
              <a:t>The policies deployed in Paris over the past decade demonstrate that municipal-level action can </a:t>
            </a:r>
            <a:r>
              <a:rPr lang="en-GB" i="1" dirty="0"/>
              <a:t>substantially</a:t>
            </a:r>
            <a:r>
              <a:rPr lang="en-GB" dirty="0"/>
              <a:t> reduce air pollution and begin to address noise burdens. While the goal of halving pollution in all its forms has not yet been uniformly achieved, the data show meaningful downward trends. The next phase will require consolidation of gains, targeting remaining hotspots, and integrating air and noise strategies for maximum public health benefit.</a:t>
            </a:r>
            <a:endParaRPr lang="en-GR" dirty="0"/>
          </a:p>
        </p:txBody>
      </p:sp>
    </p:spTree>
    <p:extLst>
      <p:ext uri="{BB962C8B-B14F-4D97-AF65-F5344CB8AC3E}">
        <p14:creationId xmlns:p14="http://schemas.microsoft.com/office/powerpoint/2010/main" val="2239779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237F8-729D-822A-DD75-204B73C85117}"/>
              </a:ext>
            </a:extLst>
          </p:cNvPr>
          <p:cNvSpPr>
            <a:spLocks noGrp="1"/>
          </p:cNvSpPr>
          <p:nvPr>
            <p:ph type="title"/>
          </p:nvPr>
        </p:nvSpPr>
        <p:spPr/>
        <p:txBody>
          <a:bodyPr/>
          <a:lstStyle/>
          <a:p>
            <a:r>
              <a:rPr lang="el-GR" dirty="0"/>
              <a:t>Συμφωνία του Παρισιού;</a:t>
            </a:r>
            <a:br>
              <a:rPr lang="el-GR" dirty="0"/>
            </a:br>
            <a:endParaRPr lang="en-GR" dirty="0"/>
          </a:p>
        </p:txBody>
      </p:sp>
      <p:sp>
        <p:nvSpPr>
          <p:cNvPr id="3" name="Content Placeholder 2">
            <a:extLst>
              <a:ext uri="{FF2B5EF4-FFF2-40B4-BE49-F238E27FC236}">
                <a16:creationId xmlns:a16="http://schemas.microsoft.com/office/drawing/2014/main" id="{7E1A4251-0CAE-794C-0B60-DCBEB4B0A4A5}"/>
              </a:ext>
            </a:extLst>
          </p:cNvPr>
          <p:cNvSpPr>
            <a:spLocks noGrp="1"/>
          </p:cNvSpPr>
          <p:nvPr>
            <p:ph idx="1"/>
          </p:nvPr>
        </p:nvSpPr>
        <p:spPr/>
        <p:txBody>
          <a:bodyPr/>
          <a:lstStyle/>
          <a:p>
            <a:pPr marL="457200" indent="-457200">
              <a:buFont typeface="+mj-lt"/>
              <a:buAutoNum type="arabicPeriod"/>
            </a:pPr>
            <a:r>
              <a:rPr lang="el-GR" b="1" dirty="0"/>
              <a:t>Συγκράτηση της αύξησης της θερμοκρασίας του πλανήτη κάτω από 1,5 °</a:t>
            </a:r>
            <a:r>
              <a:rPr lang="en-GB" b="1" dirty="0"/>
              <a:t>C</a:t>
            </a:r>
          </a:p>
          <a:p>
            <a:pPr marL="457200" indent="-457200">
              <a:buFont typeface="+mj-lt"/>
              <a:buAutoNum type="arabicPeriod"/>
            </a:pPr>
            <a:r>
              <a:rPr lang="el-GR" b="1" dirty="0"/>
              <a:t>Αντιμετώπιση των επιπτώσεων της κλιματικής αλλαγής</a:t>
            </a:r>
          </a:p>
          <a:p>
            <a:r>
              <a:rPr lang="el-GR" dirty="0"/>
              <a:t>Η συμφωνία άρχισε να ισχύει στις 4 Νοεμβρίου 2016, όταν εκπληρώθηκε η προϋπόθεση επικύρωσης από 55 τουλάχιστον χώρες που να αντιπροσωπεύουν τουλάχιστον το 55% των παγκόσμιων εκπομπών αερίων θερμοκηπίου.</a:t>
            </a:r>
          </a:p>
          <a:p>
            <a:r>
              <a:rPr lang="el-GR" dirty="0"/>
              <a:t>Περιλάμβανε </a:t>
            </a:r>
            <a:r>
              <a:rPr lang="el-GR" b="1" dirty="0"/>
              <a:t>σχέδιο δράσης για τον περιορισμό της υπερθέρμανσης του πλανήτη</a:t>
            </a:r>
            <a:r>
              <a:rPr lang="el-GR" dirty="0"/>
              <a:t>.</a:t>
            </a:r>
          </a:p>
        </p:txBody>
      </p:sp>
    </p:spTree>
    <p:extLst>
      <p:ext uri="{BB962C8B-B14F-4D97-AF65-F5344CB8AC3E}">
        <p14:creationId xmlns:p14="http://schemas.microsoft.com/office/powerpoint/2010/main" val="1725252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6A0B8-8EE3-5212-5EC7-0975A3098E94}"/>
              </a:ext>
            </a:extLst>
          </p:cNvPr>
          <p:cNvSpPr>
            <a:spLocks noGrp="1"/>
          </p:cNvSpPr>
          <p:nvPr>
            <p:ph type="title"/>
          </p:nvPr>
        </p:nvSpPr>
        <p:spPr/>
        <p:txBody>
          <a:bodyPr/>
          <a:lstStyle/>
          <a:p>
            <a:endParaRPr lang="en-GR"/>
          </a:p>
        </p:txBody>
      </p:sp>
      <p:sp>
        <p:nvSpPr>
          <p:cNvPr id="3" name="Content Placeholder 2">
            <a:extLst>
              <a:ext uri="{FF2B5EF4-FFF2-40B4-BE49-F238E27FC236}">
                <a16:creationId xmlns:a16="http://schemas.microsoft.com/office/drawing/2014/main" id="{17ACFFEC-581F-0788-0526-B4BD96D6EE26}"/>
              </a:ext>
            </a:extLst>
          </p:cNvPr>
          <p:cNvSpPr>
            <a:spLocks noGrp="1"/>
          </p:cNvSpPr>
          <p:nvPr>
            <p:ph idx="1"/>
          </p:nvPr>
        </p:nvSpPr>
        <p:spPr/>
        <p:txBody>
          <a:bodyPr/>
          <a:lstStyle/>
          <a:p>
            <a:endParaRPr lang="en-GR"/>
          </a:p>
        </p:txBody>
      </p:sp>
      <p:pic>
        <p:nvPicPr>
          <p:cNvPr id="4" name="Picture 6" descr="The Paris Noise Pollution Map">
            <a:extLst>
              <a:ext uri="{FF2B5EF4-FFF2-40B4-BE49-F238E27FC236}">
                <a16:creationId xmlns:a16="http://schemas.microsoft.com/office/drawing/2014/main" id="{E257693B-97ED-AF67-1F27-2AFEABA6F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6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The Paris Noise Pollution Map">
            <a:extLst>
              <a:ext uri="{FF2B5EF4-FFF2-40B4-BE49-F238E27FC236}">
                <a16:creationId xmlns:a16="http://schemas.microsoft.com/office/drawing/2014/main" id="{DF2B2A94-7715-9D91-02C6-CF0D0DB18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22486938"/>
            <a:ext cx="5466430" cy="3072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552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F68FD7-E23A-727B-8537-6C4C0121C26A}"/>
              </a:ext>
            </a:extLst>
          </p:cNvPr>
          <p:cNvPicPr>
            <a:picLocks noChangeAspect="1"/>
          </p:cNvPicPr>
          <p:nvPr/>
        </p:nvPicPr>
        <p:blipFill>
          <a:blip r:embed="rId2"/>
          <a:stretch>
            <a:fillRect/>
          </a:stretch>
        </p:blipFill>
        <p:spPr>
          <a:xfrm>
            <a:off x="-1" y="0"/>
            <a:ext cx="12289141" cy="6337738"/>
          </a:xfrm>
          <a:prstGeom prst="rect">
            <a:avLst/>
          </a:prstGeom>
        </p:spPr>
      </p:pic>
    </p:spTree>
    <p:extLst>
      <p:ext uri="{BB962C8B-B14F-4D97-AF65-F5344CB8AC3E}">
        <p14:creationId xmlns:p14="http://schemas.microsoft.com/office/powerpoint/2010/main" val="1890638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0404-254A-831E-5FD4-7AAF4C88A1CB}"/>
              </a:ext>
            </a:extLst>
          </p:cNvPr>
          <p:cNvSpPr>
            <a:spLocks noGrp="1"/>
          </p:cNvSpPr>
          <p:nvPr>
            <p:ph type="title"/>
          </p:nvPr>
        </p:nvSpPr>
        <p:spPr/>
        <p:txBody>
          <a:bodyPr>
            <a:normAutofit fontScale="90000"/>
          </a:bodyPr>
          <a:lstStyle/>
          <a:p>
            <a:r>
              <a:rPr lang="en-GB" dirty="0"/>
              <a:t>Major Urban Environmental Measures in Paris (2020‑2025) – Summary, Targets, and References</a:t>
            </a:r>
            <a:endParaRPr lang="en-GR" dirty="0"/>
          </a:p>
        </p:txBody>
      </p:sp>
      <p:graphicFrame>
        <p:nvGraphicFramePr>
          <p:cNvPr id="14" name="Table 13">
            <a:extLst>
              <a:ext uri="{FF2B5EF4-FFF2-40B4-BE49-F238E27FC236}">
                <a16:creationId xmlns:a16="http://schemas.microsoft.com/office/drawing/2014/main" id="{3FD6D660-7F74-BADA-D053-62353F0E2AE3}"/>
              </a:ext>
            </a:extLst>
          </p:cNvPr>
          <p:cNvGraphicFramePr>
            <a:graphicFrameLocks noGrp="1"/>
          </p:cNvGraphicFramePr>
          <p:nvPr/>
        </p:nvGraphicFramePr>
        <p:xfrm>
          <a:off x="1096964" y="3350419"/>
          <a:ext cx="10058398" cy="1276033"/>
        </p:xfrm>
        <a:graphic>
          <a:graphicData uri="http://schemas.openxmlformats.org/drawingml/2006/table">
            <a:tbl>
              <a:tblPr firstRow="1" firstCol="1" bandRow="1">
                <a:tableStyleId>{5C22544A-7EE6-4342-B048-85BDC9FD1C3A}</a:tableStyleId>
              </a:tblPr>
              <a:tblGrid>
                <a:gridCol w="1436914">
                  <a:extLst>
                    <a:ext uri="{9D8B030D-6E8A-4147-A177-3AD203B41FA5}">
                      <a16:colId xmlns:a16="http://schemas.microsoft.com/office/drawing/2014/main" val="946323254"/>
                    </a:ext>
                  </a:extLst>
                </a:gridCol>
                <a:gridCol w="1436914">
                  <a:extLst>
                    <a:ext uri="{9D8B030D-6E8A-4147-A177-3AD203B41FA5}">
                      <a16:colId xmlns:a16="http://schemas.microsoft.com/office/drawing/2014/main" val="2714036628"/>
                    </a:ext>
                  </a:extLst>
                </a:gridCol>
                <a:gridCol w="1436914">
                  <a:extLst>
                    <a:ext uri="{9D8B030D-6E8A-4147-A177-3AD203B41FA5}">
                      <a16:colId xmlns:a16="http://schemas.microsoft.com/office/drawing/2014/main" val="1172821458"/>
                    </a:ext>
                  </a:extLst>
                </a:gridCol>
                <a:gridCol w="1436914">
                  <a:extLst>
                    <a:ext uri="{9D8B030D-6E8A-4147-A177-3AD203B41FA5}">
                      <a16:colId xmlns:a16="http://schemas.microsoft.com/office/drawing/2014/main" val="1928341877"/>
                    </a:ext>
                  </a:extLst>
                </a:gridCol>
                <a:gridCol w="1436914">
                  <a:extLst>
                    <a:ext uri="{9D8B030D-6E8A-4147-A177-3AD203B41FA5}">
                      <a16:colId xmlns:a16="http://schemas.microsoft.com/office/drawing/2014/main" val="2630877216"/>
                    </a:ext>
                  </a:extLst>
                </a:gridCol>
                <a:gridCol w="1436914">
                  <a:extLst>
                    <a:ext uri="{9D8B030D-6E8A-4147-A177-3AD203B41FA5}">
                      <a16:colId xmlns:a16="http://schemas.microsoft.com/office/drawing/2014/main" val="727716531"/>
                    </a:ext>
                  </a:extLst>
                </a:gridCol>
                <a:gridCol w="1436914">
                  <a:extLst>
                    <a:ext uri="{9D8B030D-6E8A-4147-A177-3AD203B41FA5}">
                      <a16:colId xmlns:a16="http://schemas.microsoft.com/office/drawing/2014/main" val="213503318"/>
                    </a:ext>
                  </a:extLst>
                </a:gridCol>
              </a:tblGrid>
              <a:tr h="0">
                <a:tc>
                  <a:txBody>
                    <a:bodyPr/>
                    <a:lstStyle/>
                    <a:p>
                      <a:pPr algn="ctr">
                        <a:lnSpc>
                          <a:spcPct val="115000"/>
                        </a:lnSpc>
                        <a:spcAft>
                          <a:spcPts val="800"/>
                        </a:spcAft>
                        <a:buNone/>
                      </a:pPr>
                      <a:r>
                        <a:rPr lang="en-GR" sz="1200" kern="0">
                          <a:effectLst/>
                        </a:rPr>
                        <a:t>Measure Name</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Summary</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Target / Figures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Implementation Year</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Arrondissements Concerned</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Official Link</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Illustration / Photo Link</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41033189"/>
                  </a:ext>
                </a:extLst>
              </a:tr>
              <a:tr h="0">
                <a:tc>
                  <a:txBody>
                    <a:bodyPr/>
                    <a:lstStyle/>
                    <a:p>
                      <a:pPr>
                        <a:lnSpc>
                          <a:spcPct val="115000"/>
                        </a:lnSpc>
                        <a:spcAft>
                          <a:spcPts val="800"/>
                        </a:spcAft>
                        <a:buNone/>
                      </a:pPr>
                      <a:r>
                        <a:rPr lang="en-GR" sz="1200" kern="0">
                          <a:effectLst/>
                        </a:rPr>
                        <a:t>Tree Plan / Tree Planting</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Planting of 170,000 trees in streets, squares, parks, and along the ring road</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170,000 trees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2020‑2026</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Entire city</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hlinkClick r:id="rId2"/>
                        </a:rPr>
                        <a:t>Paris.fr – Tree Plan</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dirty="0">
                          <a:effectLst/>
                          <a:hlinkClick r:id="rId2"/>
                        </a:rPr>
                        <a:t>Tree illustration</a:t>
                      </a:r>
                      <a:endParaRPr lang="en-GR"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32902130"/>
                  </a:ext>
                </a:extLst>
              </a:tr>
            </a:tbl>
          </a:graphicData>
        </a:graphic>
      </p:graphicFrame>
    </p:spTree>
    <p:extLst>
      <p:ext uri="{BB962C8B-B14F-4D97-AF65-F5344CB8AC3E}">
        <p14:creationId xmlns:p14="http://schemas.microsoft.com/office/powerpoint/2010/main" val="1153536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1834E091-AB69-53DD-91D0-6FF54F886C0A}"/>
              </a:ext>
            </a:extLst>
          </p:cNvPr>
          <p:cNvGraphicFramePr>
            <a:graphicFrameLocks noGrp="1"/>
          </p:cNvGraphicFramePr>
          <p:nvPr>
            <p:extLst>
              <p:ext uri="{D42A27DB-BD31-4B8C-83A1-F6EECF244321}">
                <p14:modId xmlns:p14="http://schemas.microsoft.com/office/powerpoint/2010/main" val="567432069"/>
              </p:ext>
            </p:extLst>
          </p:nvPr>
        </p:nvGraphicFramePr>
        <p:xfrm>
          <a:off x="1066801" y="665079"/>
          <a:ext cx="10058398" cy="1276033"/>
        </p:xfrm>
        <a:graphic>
          <a:graphicData uri="http://schemas.openxmlformats.org/drawingml/2006/table">
            <a:tbl>
              <a:tblPr firstRow="1" firstCol="1" bandRow="1">
                <a:tableStyleId>{5C22544A-7EE6-4342-B048-85BDC9FD1C3A}</a:tableStyleId>
              </a:tblPr>
              <a:tblGrid>
                <a:gridCol w="1436914">
                  <a:extLst>
                    <a:ext uri="{9D8B030D-6E8A-4147-A177-3AD203B41FA5}">
                      <a16:colId xmlns:a16="http://schemas.microsoft.com/office/drawing/2014/main" val="1887758193"/>
                    </a:ext>
                  </a:extLst>
                </a:gridCol>
                <a:gridCol w="1436914">
                  <a:extLst>
                    <a:ext uri="{9D8B030D-6E8A-4147-A177-3AD203B41FA5}">
                      <a16:colId xmlns:a16="http://schemas.microsoft.com/office/drawing/2014/main" val="565253213"/>
                    </a:ext>
                  </a:extLst>
                </a:gridCol>
                <a:gridCol w="1436914">
                  <a:extLst>
                    <a:ext uri="{9D8B030D-6E8A-4147-A177-3AD203B41FA5}">
                      <a16:colId xmlns:a16="http://schemas.microsoft.com/office/drawing/2014/main" val="2029866936"/>
                    </a:ext>
                  </a:extLst>
                </a:gridCol>
                <a:gridCol w="1436914">
                  <a:extLst>
                    <a:ext uri="{9D8B030D-6E8A-4147-A177-3AD203B41FA5}">
                      <a16:colId xmlns:a16="http://schemas.microsoft.com/office/drawing/2014/main" val="3020920104"/>
                    </a:ext>
                  </a:extLst>
                </a:gridCol>
                <a:gridCol w="1436914">
                  <a:extLst>
                    <a:ext uri="{9D8B030D-6E8A-4147-A177-3AD203B41FA5}">
                      <a16:colId xmlns:a16="http://schemas.microsoft.com/office/drawing/2014/main" val="2780025969"/>
                    </a:ext>
                  </a:extLst>
                </a:gridCol>
                <a:gridCol w="1436914">
                  <a:extLst>
                    <a:ext uri="{9D8B030D-6E8A-4147-A177-3AD203B41FA5}">
                      <a16:colId xmlns:a16="http://schemas.microsoft.com/office/drawing/2014/main" val="1771431859"/>
                    </a:ext>
                  </a:extLst>
                </a:gridCol>
                <a:gridCol w="1436914">
                  <a:extLst>
                    <a:ext uri="{9D8B030D-6E8A-4147-A177-3AD203B41FA5}">
                      <a16:colId xmlns:a16="http://schemas.microsoft.com/office/drawing/2014/main" val="3066190985"/>
                    </a:ext>
                  </a:extLst>
                </a:gridCol>
              </a:tblGrid>
              <a:tr h="0">
                <a:tc>
                  <a:txBody>
                    <a:bodyPr/>
                    <a:lstStyle/>
                    <a:p>
                      <a:pPr algn="ctr">
                        <a:lnSpc>
                          <a:spcPct val="115000"/>
                        </a:lnSpc>
                        <a:spcAft>
                          <a:spcPts val="800"/>
                        </a:spcAft>
                        <a:buNone/>
                      </a:pPr>
                      <a:r>
                        <a:rPr lang="en-GR" sz="1200" kern="0">
                          <a:effectLst/>
                        </a:rPr>
                        <a:t>Measure Name</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dirty="0">
                          <a:effectLst/>
                        </a:rPr>
                        <a:t>Summary</a:t>
                      </a:r>
                      <a:endParaRPr lang="en-GR"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Target / Figures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Implementation Year</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Arrondissements Concerned</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Official Link</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Illustration / Photo Link</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94829307"/>
                  </a:ext>
                </a:extLst>
              </a:tr>
              <a:tr h="0">
                <a:tc>
                  <a:txBody>
                    <a:bodyPr/>
                    <a:lstStyle/>
                    <a:p>
                      <a:pPr>
                        <a:lnSpc>
                          <a:spcPct val="115000"/>
                        </a:lnSpc>
                        <a:spcAft>
                          <a:spcPts val="800"/>
                        </a:spcAft>
                        <a:buNone/>
                      </a:pPr>
                      <a:r>
                        <a:rPr lang="en-GR" sz="1200" kern="0">
                          <a:effectLst/>
                        </a:rPr>
                        <a:t>Urban Forest at City Hall</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Creation of an urban forest on the forecourt of Paris City Hall</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1 pilot forest</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dirty="0">
                          <a:effectLst/>
                        </a:rPr>
                        <a:t>2022</a:t>
                      </a:r>
                      <a:endParaRPr lang="en-GR"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4th arrondissement</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hlinkClick r:id="rId2"/>
                        </a:rPr>
                        <a:t>Paris.fr – Urban Forest</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dirty="0">
                          <a:effectLst/>
                          <a:hlinkClick r:id="rId2"/>
                        </a:rPr>
                        <a:t>Urban forest photo</a:t>
                      </a:r>
                      <a:endParaRPr lang="en-GR"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030840657"/>
                  </a:ext>
                </a:extLst>
              </a:tr>
            </a:tbl>
          </a:graphicData>
        </a:graphic>
      </p:graphicFrame>
      <p:graphicFrame>
        <p:nvGraphicFramePr>
          <p:cNvPr id="9" name="Table 8">
            <a:extLst>
              <a:ext uri="{FF2B5EF4-FFF2-40B4-BE49-F238E27FC236}">
                <a16:creationId xmlns:a16="http://schemas.microsoft.com/office/drawing/2014/main" id="{AC11411D-AD52-7C2D-9106-A35D6C4436ED}"/>
              </a:ext>
            </a:extLst>
          </p:cNvPr>
          <p:cNvGraphicFramePr>
            <a:graphicFrameLocks noGrp="1"/>
          </p:cNvGraphicFramePr>
          <p:nvPr>
            <p:extLst>
              <p:ext uri="{D42A27DB-BD31-4B8C-83A1-F6EECF244321}">
                <p14:modId xmlns:p14="http://schemas.microsoft.com/office/powerpoint/2010/main" val="2129965924"/>
              </p:ext>
            </p:extLst>
          </p:nvPr>
        </p:nvGraphicFramePr>
        <p:xfrm>
          <a:off x="1066801" y="2330863"/>
          <a:ext cx="10058398" cy="1486345"/>
        </p:xfrm>
        <a:graphic>
          <a:graphicData uri="http://schemas.openxmlformats.org/drawingml/2006/table">
            <a:tbl>
              <a:tblPr firstRow="1" firstCol="1" bandRow="1">
                <a:tableStyleId>{5C22544A-7EE6-4342-B048-85BDC9FD1C3A}</a:tableStyleId>
              </a:tblPr>
              <a:tblGrid>
                <a:gridCol w="1436914">
                  <a:extLst>
                    <a:ext uri="{9D8B030D-6E8A-4147-A177-3AD203B41FA5}">
                      <a16:colId xmlns:a16="http://schemas.microsoft.com/office/drawing/2014/main" val="196326122"/>
                    </a:ext>
                  </a:extLst>
                </a:gridCol>
                <a:gridCol w="1436914">
                  <a:extLst>
                    <a:ext uri="{9D8B030D-6E8A-4147-A177-3AD203B41FA5}">
                      <a16:colId xmlns:a16="http://schemas.microsoft.com/office/drawing/2014/main" val="733808049"/>
                    </a:ext>
                  </a:extLst>
                </a:gridCol>
                <a:gridCol w="1436914">
                  <a:extLst>
                    <a:ext uri="{9D8B030D-6E8A-4147-A177-3AD203B41FA5}">
                      <a16:colId xmlns:a16="http://schemas.microsoft.com/office/drawing/2014/main" val="4033381394"/>
                    </a:ext>
                  </a:extLst>
                </a:gridCol>
                <a:gridCol w="1436914">
                  <a:extLst>
                    <a:ext uri="{9D8B030D-6E8A-4147-A177-3AD203B41FA5}">
                      <a16:colId xmlns:a16="http://schemas.microsoft.com/office/drawing/2014/main" val="550085091"/>
                    </a:ext>
                  </a:extLst>
                </a:gridCol>
                <a:gridCol w="1436914">
                  <a:extLst>
                    <a:ext uri="{9D8B030D-6E8A-4147-A177-3AD203B41FA5}">
                      <a16:colId xmlns:a16="http://schemas.microsoft.com/office/drawing/2014/main" val="17278318"/>
                    </a:ext>
                  </a:extLst>
                </a:gridCol>
                <a:gridCol w="1436914">
                  <a:extLst>
                    <a:ext uri="{9D8B030D-6E8A-4147-A177-3AD203B41FA5}">
                      <a16:colId xmlns:a16="http://schemas.microsoft.com/office/drawing/2014/main" val="3338958018"/>
                    </a:ext>
                  </a:extLst>
                </a:gridCol>
                <a:gridCol w="1436914">
                  <a:extLst>
                    <a:ext uri="{9D8B030D-6E8A-4147-A177-3AD203B41FA5}">
                      <a16:colId xmlns:a16="http://schemas.microsoft.com/office/drawing/2014/main" val="3147916522"/>
                    </a:ext>
                  </a:extLst>
                </a:gridCol>
              </a:tblGrid>
              <a:tr h="0">
                <a:tc>
                  <a:txBody>
                    <a:bodyPr/>
                    <a:lstStyle/>
                    <a:p>
                      <a:pPr algn="ctr">
                        <a:lnSpc>
                          <a:spcPct val="115000"/>
                        </a:lnSpc>
                        <a:spcAft>
                          <a:spcPts val="800"/>
                        </a:spcAft>
                        <a:buNone/>
                      </a:pPr>
                      <a:r>
                        <a:rPr lang="en-GR" sz="1200" kern="0">
                          <a:effectLst/>
                        </a:rPr>
                        <a:t>Measure Name</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Summary</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Target / Figures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Implementation Year</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Arrondissements Concerned</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Official Link</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Illustration / Photo Link</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981637418"/>
                  </a:ext>
                </a:extLst>
              </a:tr>
              <a:tr h="0">
                <a:tc>
                  <a:txBody>
                    <a:bodyPr/>
                    <a:lstStyle/>
                    <a:p>
                      <a:pPr>
                        <a:lnSpc>
                          <a:spcPct val="115000"/>
                        </a:lnSpc>
                        <a:spcAft>
                          <a:spcPts val="800"/>
                        </a:spcAft>
                        <a:buNone/>
                      </a:pPr>
                      <a:r>
                        <a:rPr lang="en-GR" sz="1200" kern="0">
                          <a:effectLst/>
                        </a:rPr>
                        <a:t>“School Streets”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Pedestrianisation and greening in front of schools to improve safety and reduce pollution/noise</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300 streets (100 greened)</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2021‑2025</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Multiple arrondissements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hlinkClick r:id="rId3"/>
                        </a:rPr>
                        <a:t>Paris.fr – School Streets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dirty="0">
                          <a:effectLst/>
                          <a:hlinkClick r:id="rId3"/>
                        </a:rPr>
                        <a:t>School streets photo</a:t>
                      </a:r>
                      <a:endParaRPr lang="en-GR"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69746591"/>
                  </a:ext>
                </a:extLst>
              </a:tr>
            </a:tbl>
          </a:graphicData>
        </a:graphic>
      </p:graphicFrame>
      <p:graphicFrame>
        <p:nvGraphicFramePr>
          <p:cNvPr id="11" name="Table 10">
            <a:extLst>
              <a:ext uri="{FF2B5EF4-FFF2-40B4-BE49-F238E27FC236}">
                <a16:creationId xmlns:a16="http://schemas.microsoft.com/office/drawing/2014/main" id="{12CDF54B-D196-B41F-F68C-09EBE15EFB7C}"/>
              </a:ext>
            </a:extLst>
          </p:cNvPr>
          <p:cNvGraphicFramePr>
            <a:graphicFrameLocks noGrp="1"/>
          </p:cNvGraphicFramePr>
          <p:nvPr>
            <p:extLst>
              <p:ext uri="{D42A27DB-BD31-4B8C-83A1-F6EECF244321}">
                <p14:modId xmlns:p14="http://schemas.microsoft.com/office/powerpoint/2010/main" val="4093122440"/>
              </p:ext>
            </p:extLst>
          </p:nvPr>
        </p:nvGraphicFramePr>
        <p:xfrm>
          <a:off x="1066801" y="4091398"/>
          <a:ext cx="10058398" cy="1486345"/>
        </p:xfrm>
        <a:graphic>
          <a:graphicData uri="http://schemas.openxmlformats.org/drawingml/2006/table">
            <a:tbl>
              <a:tblPr firstRow="1" firstCol="1" bandRow="1">
                <a:tableStyleId>{5C22544A-7EE6-4342-B048-85BDC9FD1C3A}</a:tableStyleId>
              </a:tblPr>
              <a:tblGrid>
                <a:gridCol w="1436914">
                  <a:extLst>
                    <a:ext uri="{9D8B030D-6E8A-4147-A177-3AD203B41FA5}">
                      <a16:colId xmlns:a16="http://schemas.microsoft.com/office/drawing/2014/main" val="1688779008"/>
                    </a:ext>
                  </a:extLst>
                </a:gridCol>
                <a:gridCol w="1436914">
                  <a:extLst>
                    <a:ext uri="{9D8B030D-6E8A-4147-A177-3AD203B41FA5}">
                      <a16:colId xmlns:a16="http://schemas.microsoft.com/office/drawing/2014/main" val="3879381657"/>
                    </a:ext>
                  </a:extLst>
                </a:gridCol>
                <a:gridCol w="1436914">
                  <a:extLst>
                    <a:ext uri="{9D8B030D-6E8A-4147-A177-3AD203B41FA5}">
                      <a16:colId xmlns:a16="http://schemas.microsoft.com/office/drawing/2014/main" val="10297642"/>
                    </a:ext>
                  </a:extLst>
                </a:gridCol>
                <a:gridCol w="1436914">
                  <a:extLst>
                    <a:ext uri="{9D8B030D-6E8A-4147-A177-3AD203B41FA5}">
                      <a16:colId xmlns:a16="http://schemas.microsoft.com/office/drawing/2014/main" val="1053616854"/>
                    </a:ext>
                  </a:extLst>
                </a:gridCol>
                <a:gridCol w="1436914">
                  <a:extLst>
                    <a:ext uri="{9D8B030D-6E8A-4147-A177-3AD203B41FA5}">
                      <a16:colId xmlns:a16="http://schemas.microsoft.com/office/drawing/2014/main" val="2240088935"/>
                    </a:ext>
                  </a:extLst>
                </a:gridCol>
                <a:gridCol w="1436914">
                  <a:extLst>
                    <a:ext uri="{9D8B030D-6E8A-4147-A177-3AD203B41FA5}">
                      <a16:colId xmlns:a16="http://schemas.microsoft.com/office/drawing/2014/main" val="2412195142"/>
                    </a:ext>
                  </a:extLst>
                </a:gridCol>
                <a:gridCol w="1436914">
                  <a:extLst>
                    <a:ext uri="{9D8B030D-6E8A-4147-A177-3AD203B41FA5}">
                      <a16:colId xmlns:a16="http://schemas.microsoft.com/office/drawing/2014/main" val="2542703721"/>
                    </a:ext>
                  </a:extLst>
                </a:gridCol>
              </a:tblGrid>
              <a:tr h="0">
                <a:tc>
                  <a:txBody>
                    <a:bodyPr/>
                    <a:lstStyle/>
                    <a:p>
                      <a:pPr algn="ctr">
                        <a:lnSpc>
                          <a:spcPct val="115000"/>
                        </a:lnSpc>
                        <a:spcAft>
                          <a:spcPts val="800"/>
                        </a:spcAft>
                        <a:buNone/>
                      </a:pPr>
                      <a:r>
                        <a:rPr lang="en-GR" sz="1200" kern="0">
                          <a:effectLst/>
                        </a:rPr>
                        <a:t>Measure Name</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Summary</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Target / Figures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Implementation Year</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Arrondissements Concerned</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Official Link</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GR" sz="1200" kern="0">
                          <a:effectLst/>
                        </a:rPr>
                        <a:t>Illustration / Photo Link</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812986400"/>
                  </a:ext>
                </a:extLst>
              </a:tr>
              <a:tr h="0">
                <a:tc>
                  <a:txBody>
                    <a:bodyPr/>
                    <a:lstStyle/>
                    <a:p>
                      <a:pPr>
                        <a:lnSpc>
                          <a:spcPct val="115000"/>
                        </a:lnSpc>
                        <a:spcAft>
                          <a:spcPts val="800"/>
                        </a:spcAft>
                        <a:buNone/>
                      </a:pPr>
                      <a:r>
                        <a:rPr lang="en-GR" sz="1200" kern="0">
                          <a:effectLst/>
                        </a:rPr>
                        <a:t>Green Streets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Creation of green and traffic-calmed streets prioritising pedestrians and vegetation</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Qualitative</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2020‑2025</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Multiple arrondissements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hlinkClick r:id="rId4"/>
                        </a:rPr>
                        <a:t>Paris.fr – Green Streets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dirty="0">
                          <a:effectLst/>
                          <a:hlinkClick r:id="rId4"/>
                        </a:rPr>
                        <a:t>Green streets photo</a:t>
                      </a:r>
                      <a:endParaRPr lang="en-GR"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526222803"/>
                  </a:ext>
                </a:extLst>
              </a:tr>
            </a:tbl>
          </a:graphicData>
        </a:graphic>
      </p:graphicFrame>
    </p:spTree>
    <p:extLst>
      <p:ext uri="{BB962C8B-B14F-4D97-AF65-F5344CB8AC3E}">
        <p14:creationId xmlns:p14="http://schemas.microsoft.com/office/powerpoint/2010/main" val="2948393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D84145B-316D-090C-7456-6E00F4269B30}"/>
              </a:ext>
            </a:extLst>
          </p:cNvPr>
          <p:cNvGraphicFramePr>
            <a:graphicFrameLocks noGrp="1"/>
          </p:cNvGraphicFramePr>
          <p:nvPr>
            <p:extLst>
              <p:ext uri="{D42A27DB-BD31-4B8C-83A1-F6EECF244321}">
                <p14:modId xmlns:p14="http://schemas.microsoft.com/office/powerpoint/2010/main" val="595342255"/>
              </p:ext>
            </p:extLst>
          </p:nvPr>
        </p:nvGraphicFramePr>
        <p:xfrm>
          <a:off x="1066801" y="1273147"/>
          <a:ext cx="10058398" cy="637985"/>
        </p:xfrm>
        <a:graphic>
          <a:graphicData uri="http://schemas.openxmlformats.org/drawingml/2006/table">
            <a:tbl>
              <a:tblPr firstRow="1" firstCol="1" bandRow="1">
                <a:tableStyleId>{5C22544A-7EE6-4342-B048-85BDC9FD1C3A}</a:tableStyleId>
              </a:tblPr>
              <a:tblGrid>
                <a:gridCol w="1436914">
                  <a:extLst>
                    <a:ext uri="{9D8B030D-6E8A-4147-A177-3AD203B41FA5}">
                      <a16:colId xmlns:a16="http://schemas.microsoft.com/office/drawing/2014/main" val="3045085878"/>
                    </a:ext>
                  </a:extLst>
                </a:gridCol>
                <a:gridCol w="1436914">
                  <a:extLst>
                    <a:ext uri="{9D8B030D-6E8A-4147-A177-3AD203B41FA5}">
                      <a16:colId xmlns:a16="http://schemas.microsoft.com/office/drawing/2014/main" val="3693922361"/>
                    </a:ext>
                  </a:extLst>
                </a:gridCol>
                <a:gridCol w="1436914">
                  <a:extLst>
                    <a:ext uri="{9D8B030D-6E8A-4147-A177-3AD203B41FA5}">
                      <a16:colId xmlns:a16="http://schemas.microsoft.com/office/drawing/2014/main" val="2002039096"/>
                    </a:ext>
                  </a:extLst>
                </a:gridCol>
                <a:gridCol w="1436914">
                  <a:extLst>
                    <a:ext uri="{9D8B030D-6E8A-4147-A177-3AD203B41FA5}">
                      <a16:colId xmlns:a16="http://schemas.microsoft.com/office/drawing/2014/main" val="999702518"/>
                    </a:ext>
                  </a:extLst>
                </a:gridCol>
                <a:gridCol w="1436914">
                  <a:extLst>
                    <a:ext uri="{9D8B030D-6E8A-4147-A177-3AD203B41FA5}">
                      <a16:colId xmlns:a16="http://schemas.microsoft.com/office/drawing/2014/main" val="75816133"/>
                    </a:ext>
                  </a:extLst>
                </a:gridCol>
                <a:gridCol w="1436914">
                  <a:extLst>
                    <a:ext uri="{9D8B030D-6E8A-4147-A177-3AD203B41FA5}">
                      <a16:colId xmlns:a16="http://schemas.microsoft.com/office/drawing/2014/main" val="492735787"/>
                    </a:ext>
                  </a:extLst>
                </a:gridCol>
                <a:gridCol w="1436914">
                  <a:extLst>
                    <a:ext uri="{9D8B030D-6E8A-4147-A177-3AD203B41FA5}">
                      <a16:colId xmlns:a16="http://schemas.microsoft.com/office/drawing/2014/main" val="2458758227"/>
                    </a:ext>
                  </a:extLst>
                </a:gridCol>
              </a:tblGrid>
              <a:tr h="0">
                <a:tc>
                  <a:txBody>
                    <a:bodyPr/>
                    <a:lstStyle/>
                    <a:p>
                      <a:pPr>
                        <a:lnSpc>
                          <a:spcPct val="115000"/>
                        </a:lnSpc>
                        <a:spcAft>
                          <a:spcPts val="800"/>
                        </a:spcAft>
                        <a:buNone/>
                      </a:pPr>
                      <a:r>
                        <a:rPr lang="en-GR" sz="1200" kern="0">
                          <a:effectLst/>
                        </a:rPr>
                        <a:t>Bike Plan / Traffic Hierarchy</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Expansion of bike lanes, prioritisation of bikes &gt; buses &gt; cars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Several km of bike lanes; city target: 100 km of protected lanes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2015‑2025</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Entire city</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hlinkClick r:id="rId2"/>
                        </a:rPr>
                        <a:t>Paris.fr – Bike Plan</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dirty="0">
                          <a:effectLst/>
                          <a:hlinkClick r:id="rId2"/>
                        </a:rPr>
                        <a:t>Bike Plan map</a:t>
                      </a:r>
                      <a:endParaRPr lang="en-GR"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717709758"/>
                  </a:ext>
                </a:extLst>
              </a:tr>
            </a:tbl>
          </a:graphicData>
        </a:graphic>
      </p:graphicFrame>
      <p:graphicFrame>
        <p:nvGraphicFramePr>
          <p:cNvPr id="5" name="Table 4">
            <a:extLst>
              <a:ext uri="{FF2B5EF4-FFF2-40B4-BE49-F238E27FC236}">
                <a16:creationId xmlns:a16="http://schemas.microsoft.com/office/drawing/2014/main" id="{5A99BC68-DF5B-3764-71F2-F8CC637C02CC}"/>
              </a:ext>
            </a:extLst>
          </p:cNvPr>
          <p:cNvGraphicFramePr>
            <a:graphicFrameLocks noGrp="1"/>
          </p:cNvGraphicFramePr>
          <p:nvPr>
            <p:extLst>
              <p:ext uri="{D42A27DB-BD31-4B8C-83A1-F6EECF244321}">
                <p14:modId xmlns:p14="http://schemas.microsoft.com/office/powerpoint/2010/main" val="1027722939"/>
              </p:ext>
            </p:extLst>
          </p:nvPr>
        </p:nvGraphicFramePr>
        <p:xfrm>
          <a:off x="1066801" y="2160079"/>
          <a:ext cx="10058398" cy="1268921"/>
        </p:xfrm>
        <a:graphic>
          <a:graphicData uri="http://schemas.openxmlformats.org/drawingml/2006/table">
            <a:tbl>
              <a:tblPr firstRow="1" firstCol="1" bandRow="1">
                <a:tableStyleId>{5C22544A-7EE6-4342-B048-85BDC9FD1C3A}</a:tableStyleId>
              </a:tblPr>
              <a:tblGrid>
                <a:gridCol w="1436914">
                  <a:extLst>
                    <a:ext uri="{9D8B030D-6E8A-4147-A177-3AD203B41FA5}">
                      <a16:colId xmlns:a16="http://schemas.microsoft.com/office/drawing/2014/main" val="485653206"/>
                    </a:ext>
                  </a:extLst>
                </a:gridCol>
                <a:gridCol w="1436914">
                  <a:extLst>
                    <a:ext uri="{9D8B030D-6E8A-4147-A177-3AD203B41FA5}">
                      <a16:colId xmlns:a16="http://schemas.microsoft.com/office/drawing/2014/main" val="2090838160"/>
                    </a:ext>
                  </a:extLst>
                </a:gridCol>
                <a:gridCol w="1436914">
                  <a:extLst>
                    <a:ext uri="{9D8B030D-6E8A-4147-A177-3AD203B41FA5}">
                      <a16:colId xmlns:a16="http://schemas.microsoft.com/office/drawing/2014/main" val="3568476231"/>
                    </a:ext>
                  </a:extLst>
                </a:gridCol>
                <a:gridCol w="1436914">
                  <a:extLst>
                    <a:ext uri="{9D8B030D-6E8A-4147-A177-3AD203B41FA5}">
                      <a16:colId xmlns:a16="http://schemas.microsoft.com/office/drawing/2014/main" val="3367625847"/>
                    </a:ext>
                  </a:extLst>
                </a:gridCol>
                <a:gridCol w="1436914">
                  <a:extLst>
                    <a:ext uri="{9D8B030D-6E8A-4147-A177-3AD203B41FA5}">
                      <a16:colId xmlns:a16="http://schemas.microsoft.com/office/drawing/2014/main" val="3685480191"/>
                    </a:ext>
                  </a:extLst>
                </a:gridCol>
                <a:gridCol w="1436914">
                  <a:extLst>
                    <a:ext uri="{9D8B030D-6E8A-4147-A177-3AD203B41FA5}">
                      <a16:colId xmlns:a16="http://schemas.microsoft.com/office/drawing/2014/main" val="2829098024"/>
                    </a:ext>
                  </a:extLst>
                </a:gridCol>
                <a:gridCol w="1436914">
                  <a:extLst>
                    <a:ext uri="{9D8B030D-6E8A-4147-A177-3AD203B41FA5}">
                      <a16:colId xmlns:a16="http://schemas.microsoft.com/office/drawing/2014/main" val="2424710299"/>
                    </a:ext>
                  </a:extLst>
                </a:gridCol>
              </a:tblGrid>
              <a:tr h="0">
                <a:tc>
                  <a:txBody>
                    <a:bodyPr/>
                    <a:lstStyle/>
                    <a:p>
                      <a:pPr>
                        <a:lnSpc>
                          <a:spcPct val="115000"/>
                        </a:lnSpc>
                        <a:spcAft>
                          <a:spcPts val="800"/>
                        </a:spcAft>
                        <a:buNone/>
                      </a:pPr>
                      <a:r>
                        <a:rPr lang="en-GR" sz="1200" kern="0">
                          <a:effectLst/>
                        </a:rPr>
                        <a:t>Carpooling Promotion</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Dedicated lanes, incentives, awareness campaigns to reduce single-occupancy vehicles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Qualitative / km of dedicated lanes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2018‑2025</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Ring road, major axes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hlinkClick r:id="rId3"/>
                        </a:rPr>
                        <a:t>Le Monde – Carpooling</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dirty="0">
                          <a:effectLst/>
                          <a:hlinkClick r:id="rId3"/>
                        </a:rPr>
                        <a:t>Carpooling illustration</a:t>
                      </a:r>
                      <a:endParaRPr lang="en-GR"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251090476"/>
                  </a:ext>
                </a:extLst>
              </a:tr>
            </a:tbl>
          </a:graphicData>
        </a:graphic>
      </p:graphicFrame>
      <p:graphicFrame>
        <p:nvGraphicFramePr>
          <p:cNvPr id="6" name="Table 5">
            <a:extLst>
              <a:ext uri="{FF2B5EF4-FFF2-40B4-BE49-F238E27FC236}">
                <a16:creationId xmlns:a16="http://schemas.microsoft.com/office/drawing/2014/main" id="{448CB83E-907D-EDCE-70B2-6A43156F7352}"/>
              </a:ext>
            </a:extLst>
          </p:cNvPr>
          <p:cNvGraphicFramePr>
            <a:graphicFrameLocks noGrp="1"/>
          </p:cNvGraphicFramePr>
          <p:nvPr>
            <p:extLst>
              <p:ext uri="{D42A27DB-BD31-4B8C-83A1-F6EECF244321}">
                <p14:modId xmlns:p14="http://schemas.microsoft.com/office/powerpoint/2010/main" val="3871014971"/>
              </p:ext>
            </p:extLst>
          </p:nvPr>
        </p:nvGraphicFramePr>
        <p:xfrm>
          <a:off x="1066801" y="3677947"/>
          <a:ext cx="10058398" cy="1058609"/>
        </p:xfrm>
        <a:graphic>
          <a:graphicData uri="http://schemas.openxmlformats.org/drawingml/2006/table">
            <a:tbl>
              <a:tblPr firstRow="1" firstCol="1" bandRow="1">
                <a:tableStyleId>{5C22544A-7EE6-4342-B048-85BDC9FD1C3A}</a:tableStyleId>
              </a:tblPr>
              <a:tblGrid>
                <a:gridCol w="1436914">
                  <a:extLst>
                    <a:ext uri="{9D8B030D-6E8A-4147-A177-3AD203B41FA5}">
                      <a16:colId xmlns:a16="http://schemas.microsoft.com/office/drawing/2014/main" val="2848308881"/>
                    </a:ext>
                  </a:extLst>
                </a:gridCol>
                <a:gridCol w="1436914">
                  <a:extLst>
                    <a:ext uri="{9D8B030D-6E8A-4147-A177-3AD203B41FA5}">
                      <a16:colId xmlns:a16="http://schemas.microsoft.com/office/drawing/2014/main" val="781575768"/>
                    </a:ext>
                  </a:extLst>
                </a:gridCol>
                <a:gridCol w="1436914">
                  <a:extLst>
                    <a:ext uri="{9D8B030D-6E8A-4147-A177-3AD203B41FA5}">
                      <a16:colId xmlns:a16="http://schemas.microsoft.com/office/drawing/2014/main" val="1416759536"/>
                    </a:ext>
                  </a:extLst>
                </a:gridCol>
                <a:gridCol w="1436914">
                  <a:extLst>
                    <a:ext uri="{9D8B030D-6E8A-4147-A177-3AD203B41FA5}">
                      <a16:colId xmlns:a16="http://schemas.microsoft.com/office/drawing/2014/main" val="4037718628"/>
                    </a:ext>
                  </a:extLst>
                </a:gridCol>
                <a:gridCol w="1436914">
                  <a:extLst>
                    <a:ext uri="{9D8B030D-6E8A-4147-A177-3AD203B41FA5}">
                      <a16:colId xmlns:a16="http://schemas.microsoft.com/office/drawing/2014/main" val="120484498"/>
                    </a:ext>
                  </a:extLst>
                </a:gridCol>
                <a:gridCol w="1436914">
                  <a:extLst>
                    <a:ext uri="{9D8B030D-6E8A-4147-A177-3AD203B41FA5}">
                      <a16:colId xmlns:a16="http://schemas.microsoft.com/office/drawing/2014/main" val="1953967524"/>
                    </a:ext>
                  </a:extLst>
                </a:gridCol>
                <a:gridCol w="1436914">
                  <a:extLst>
                    <a:ext uri="{9D8B030D-6E8A-4147-A177-3AD203B41FA5}">
                      <a16:colId xmlns:a16="http://schemas.microsoft.com/office/drawing/2014/main" val="1441139677"/>
                    </a:ext>
                  </a:extLst>
                </a:gridCol>
              </a:tblGrid>
              <a:tr h="0">
                <a:tc>
                  <a:txBody>
                    <a:bodyPr/>
                    <a:lstStyle/>
                    <a:p>
                      <a:pPr>
                        <a:lnSpc>
                          <a:spcPct val="115000"/>
                        </a:lnSpc>
                        <a:spcAft>
                          <a:spcPts val="800"/>
                        </a:spcAft>
                        <a:buNone/>
                      </a:pPr>
                      <a:r>
                        <a:rPr lang="en-GR" sz="1200" kern="0">
                          <a:effectLst/>
                        </a:rPr>
                        <a:t>15‑Minute City</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Urban planning so that services, schools, and shops are reachable within 15 minutes on foot</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Qualitative / target: 15-minute accessibility</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dirty="0">
                          <a:effectLst/>
                        </a:rPr>
                        <a:t>2020‑2025</a:t>
                      </a:r>
                      <a:endParaRPr lang="en-GR"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Entire city</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hlinkClick r:id="rId4"/>
                        </a:rPr>
                        <a:t>Paris.fr – 15‑Minute City</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dirty="0">
                          <a:effectLst/>
                          <a:hlinkClick r:id="rId4"/>
                        </a:rPr>
                        <a:t>15‑Minute City map</a:t>
                      </a:r>
                      <a:endParaRPr lang="en-GR"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234390821"/>
                  </a:ext>
                </a:extLst>
              </a:tr>
            </a:tbl>
          </a:graphicData>
        </a:graphic>
      </p:graphicFrame>
      <p:graphicFrame>
        <p:nvGraphicFramePr>
          <p:cNvPr id="7" name="Table 6">
            <a:extLst>
              <a:ext uri="{FF2B5EF4-FFF2-40B4-BE49-F238E27FC236}">
                <a16:creationId xmlns:a16="http://schemas.microsoft.com/office/drawing/2014/main" id="{B832BCD9-E3BD-606C-76B2-3EB6A2F51AA7}"/>
              </a:ext>
            </a:extLst>
          </p:cNvPr>
          <p:cNvGraphicFramePr>
            <a:graphicFrameLocks noGrp="1"/>
          </p:cNvGraphicFramePr>
          <p:nvPr>
            <p:extLst>
              <p:ext uri="{D42A27DB-BD31-4B8C-83A1-F6EECF244321}">
                <p14:modId xmlns:p14="http://schemas.microsoft.com/office/powerpoint/2010/main" val="2830030410"/>
              </p:ext>
            </p:extLst>
          </p:nvPr>
        </p:nvGraphicFramePr>
        <p:xfrm>
          <a:off x="1066801" y="4985503"/>
          <a:ext cx="10058398" cy="848297"/>
        </p:xfrm>
        <a:graphic>
          <a:graphicData uri="http://schemas.openxmlformats.org/drawingml/2006/table">
            <a:tbl>
              <a:tblPr firstRow="1" firstCol="1" bandRow="1">
                <a:tableStyleId>{5C22544A-7EE6-4342-B048-85BDC9FD1C3A}</a:tableStyleId>
              </a:tblPr>
              <a:tblGrid>
                <a:gridCol w="1436914">
                  <a:extLst>
                    <a:ext uri="{9D8B030D-6E8A-4147-A177-3AD203B41FA5}">
                      <a16:colId xmlns:a16="http://schemas.microsoft.com/office/drawing/2014/main" val="599837097"/>
                    </a:ext>
                  </a:extLst>
                </a:gridCol>
                <a:gridCol w="1436914">
                  <a:extLst>
                    <a:ext uri="{9D8B030D-6E8A-4147-A177-3AD203B41FA5}">
                      <a16:colId xmlns:a16="http://schemas.microsoft.com/office/drawing/2014/main" val="3776728920"/>
                    </a:ext>
                  </a:extLst>
                </a:gridCol>
                <a:gridCol w="1436914">
                  <a:extLst>
                    <a:ext uri="{9D8B030D-6E8A-4147-A177-3AD203B41FA5}">
                      <a16:colId xmlns:a16="http://schemas.microsoft.com/office/drawing/2014/main" val="2709087476"/>
                    </a:ext>
                  </a:extLst>
                </a:gridCol>
                <a:gridCol w="1436914">
                  <a:extLst>
                    <a:ext uri="{9D8B030D-6E8A-4147-A177-3AD203B41FA5}">
                      <a16:colId xmlns:a16="http://schemas.microsoft.com/office/drawing/2014/main" val="859265293"/>
                    </a:ext>
                  </a:extLst>
                </a:gridCol>
                <a:gridCol w="1436914">
                  <a:extLst>
                    <a:ext uri="{9D8B030D-6E8A-4147-A177-3AD203B41FA5}">
                      <a16:colId xmlns:a16="http://schemas.microsoft.com/office/drawing/2014/main" val="3537525028"/>
                    </a:ext>
                  </a:extLst>
                </a:gridCol>
                <a:gridCol w="1436914">
                  <a:extLst>
                    <a:ext uri="{9D8B030D-6E8A-4147-A177-3AD203B41FA5}">
                      <a16:colId xmlns:a16="http://schemas.microsoft.com/office/drawing/2014/main" val="4015537270"/>
                    </a:ext>
                  </a:extLst>
                </a:gridCol>
                <a:gridCol w="1436914">
                  <a:extLst>
                    <a:ext uri="{9D8B030D-6E8A-4147-A177-3AD203B41FA5}">
                      <a16:colId xmlns:a16="http://schemas.microsoft.com/office/drawing/2014/main" val="781887022"/>
                    </a:ext>
                  </a:extLst>
                </a:gridCol>
              </a:tblGrid>
              <a:tr h="0">
                <a:tc>
                  <a:txBody>
                    <a:bodyPr/>
                    <a:lstStyle/>
                    <a:p>
                      <a:pPr>
                        <a:lnSpc>
                          <a:spcPct val="115000"/>
                        </a:lnSpc>
                        <a:spcAft>
                          <a:spcPts val="800"/>
                        </a:spcAft>
                        <a:buNone/>
                      </a:pPr>
                      <a:r>
                        <a:rPr lang="en-GR" sz="1200" kern="0">
                          <a:effectLst/>
                        </a:rPr>
                        <a:t>Full-Ground Tree Planting</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Debituming and planting trees in medians, squares, and sidewalks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Qualitative / number of medians planted</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2020‑2025</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rPr>
                        <a:t>Multiple arrondissements</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a:effectLst/>
                          <a:hlinkClick r:id="rId5"/>
                        </a:rPr>
                        <a:t>Paris.fr – Greening Permit</a:t>
                      </a:r>
                      <a:endParaRPr lang="en-GR"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R" sz="1200" kern="0" dirty="0">
                          <a:effectLst/>
                          <a:hlinkClick r:id="rId5"/>
                        </a:rPr>
                        <a:t>Example illustration</a:t>
                      </a:r>
                      <a:endParaRPr lang="en-GR"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55913861"/>
                  </a:ext>
                </a:extLst>
              </a:tr>
            </a:tbl>
          </a:graphicData>
        </a:graphic>
      </p:graphicFrame>
    </p:spTree>
    <p:extLst>
      <p:ext uri="{BB962C8B-B14F-4D97-AF65-F5344CB8AC3E}">
        <p14:creationId xmlns:p14="http://schemas.microsoft.com/office/powerpoint/2010/main" val="3042686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D8C92-0AC8-D43A-D290-35092D467C5B}"/>
              </a:ext>
            </a:extLst>
          </p:cNvPr>
          <p:cNvSpPr>
            <a:spLocks noGrp="1"/>
          </p:cNvSpPr>
          <p:nvPr>
            <p:ph type="title"/>
          </p:nvPr>
        </p:nvSpPr>
        <p:spPr/>
        <p:txBody>
          <a:bodyPr>
            <a:normAutofit/>
          </a:bodyPr>
          <a:lstStyle/>
          <a:p>
            <a:r>
              <a:rPr lang="el-GR" b="1" dirty="0"/>
              <a:t>Κανόνας 3‑30‑300 στην αστική οικολογία</a:t>
            </a:r>
            <a:endParaRPr lang="en-GR" dirty="0"/>
          </a:p>
        </p:txBody>
      </p:sp>
      <p:sp>
        <p:nvSpPr>
          <p:cNvPr id="3" name="Content Placeholder 2">
            <a:extLst>
              <a:ext uri="{FF2B5EF4-FFF2-40B4-BE49-F238E27FC236}">
                <a16:creationId xmlns:a16="http://schemas.microsoft.com/office/drawing/2014/main" id="{66B93150-CEF2-263C-CC94-428F07DA9909}"/>
              </a:ext>
            </a:extLst>
          </p:cNvPr>
          <p:cNvSpPr>
            <a:spLocks noGrp="1"/>
          </p:cNvSpPr>
          <p:nvPr>
            <p:ph idx="1"/>
          </p:nvPr>
        </p:nvSpPr>
        <p:spPr>
          <a:xfrm>
            <a:off x="1097280" y="2108201"/>
            <a:ext cx="5697658" cy="3760891"/>
          </a:xfrm>
        </p:spPr>
        <p:txBody>
          <a:bodyPr>
            <a:normAutofit lnSpcReduction="10000"/>
          </a:bodyPr>
          <a:lstStyle/>
          <a:p>
            <a:r>
              <a:rPr lang="el-GR" dirty="0"/>
              <a:t>Ο κανόνας </a:t>
            </a:r>
            <a:r>
              <a:rPr lang="el-GR" b="1" dirty="0"/>
              <a:t>3‑30‑300</a:t>
            </a:r>
            <a:r>
              <a:rPr lang="el-GR" dirty="0"/>
              <a:t> προβλέπει ότι κάθε κάτοικος πρέπει να έχει:</a:t>
            </a:r>
          </a:p>
          <a:p>
            <a:r>
              <a:rPr lang="el-GR" b="1" dirty="0"/>
              <a:t>Τουλάχιστον 3 δέντρα ορατά από το παράθυρό του</a:t>
            </a:r>
            <a:r>
              <a:rPr lang="el-GR" dirty="0"/>
              <a:t>,</a:t>
            </a:r>
          </a:p>
          <a:p>
            <a:r>
              <a:rPr lang="el-GR" b="1" dirty="0"/>
              <a:t>Περιοχή με τουλάχιστον 30 </a:t>
            </a:r>
            <a:r>
              <a:rPr lang="en-GB" b="1" dirty="0"/>
              <a:t>m² </a:t>
            </a:r>
            <a:r>
              <a:rPr lang="el-GR" b="1" dirty="0"/>
              <a:t>φυσικής σκιάς / δέντρα ανά κάτοικο</a:t>
            </a:r>
            <a:r>
              <a:rPr lang="el-GR" dirty="0"/>
              <a:t>,</a:t>
            </a:r>
          </a:p>
          <a:p>
            <a:r>
              <a:rPr lang="el-GR" b="1" dirty="0"/>
              <a:t>Να βρίσκεται σε απόσταση το πολύ 300 μέτρων από ένα δημόσιο πάρκο</a:t>
            </a:r>
            <a:r>
              <a:rPr lang="el-GR" dirty="0"/>
              <a:t> (τουλάχιστον 1 εκτάριο).</a:t>
            </a:r>
          </a:p>
          <a:p>
            <a:r>
              <a:rPr lang="el-GR" dirty="0"/>
              <a:t>Στόχος: Βελτίωση της πρόσβασης στη φύση στην πόλη, μείωση των οικολογικών ανισοτήτων και ενίσχυση της υγείας και της ευημερίας των κατοίκων.</a:t>
            </a:r>
          </a:p>
          <a:p>
            <a:endParaRPr lang="en-GR" dirty="0"/>
          </a:p>
        </p:txBody>
      </p:sp>
      <p:pic>
        <p:nvPicPr>
          <p:cNvPr id="4" name="Picture 2" descr="La règle des 3/30/300 – Xilam RSE">
            <a:extLst>
              <a:ext uri="{FF2B5EF4-FFF2-40B4-BE49-F238E27FC236}">
                <a16:creationId xmlns:a16="http://schemas.microsoft.com/office/drawing/2014/main" id="{914B27C3-F547-67A4-A907-8010B36D5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9339" y="1299127"/>
            <a:ext cx="3909848" cy="4849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65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2B0DB-E32A-173C-DC84-A8585EC152BA}"/>
              </a:ext>
            </a:extLst>
          </p:cNvPr>
          <p:cNvSpPr>
            <a:spLocks noGrp="1"/>
          </p:cNvSpPr>
          <p:nvPr>
            <p:ph type="title"/>
          </p:nvPr>
        </p:nvSpPr>
        <p:spPr/>
        <p:txBody>
          <a:bodyPr>
            <a:normAutofit/>
          </a:bodyPr>
          <a:lstStyle/>
          <a:p>
            <a:r>
              <a:rPr lang="el-GR" b="1" dirty="0"/>
              <a:t>Κύρια σημεία της συμφωνίας του Παρισιού</a:t>
            </a:r>
            <a:endParaRPr lang="en-GR" dirty="0"/>
          </a:p>
        </p:txBody>
      </p:sp>
      <p:sp>
        <p:nvSpPr>
          <p:cNvPr id="3" name="Content Placeholder 2">
            <a:extLst>
              <a:ext uri="{FF2B5EF4-FFF2-40B4-BE49-F238E27FC236}">
                <a16:creationId xmlns:a16="http://schemas.microsoft.com/office/drawing/2014/main" id="{8D36E9A5-D6D6-AB28-F87A-29FB38B467C1}"/>
              </a:ext>
            </a:extLst>
          </p:cNvPr>
          <p:cNvSpPr>
            <a:spLocks noGrp="1"/>
          </p:cNvSpPr>
          <p:nvPr>
            <p:ph idx="1"/>
          </p:nvPr>
        </p:nvSpPr>
        <p:spPr>
          <a:xfrm>
            <a:off x="1097280" y="2108201"/>
            <a:ext cx="10058400" cy="4252258"/>
          </a:xfrm>
        </p:spPr>
        <p:txBody>
          <a:bodyPr>
            <a:normAutofit fontScale="70000" lnSpcReduction="20000"/>
          </a:bodyPr>
          <a:lstStyle/>
          <a:p>
            <a:r>
              <a:rPr lang="el-GR" b="1" dirty="0"/>
              <a:t>Μακροπρόθεσμος στόχος</a:t>
            </a:r>
          </a:p>
          <a:p>
            <a:r>
              <a:rPr lang="el-GR" dirty="0"/>
              <a:t>Στο τέλος του αιώνα η παγκόσμια μέση αύξηση της θερμοκρασίας δεν θα πρέπει να υπερβαίνει τους 1,5°</a:t>
            </a:r>
            <a:r>
              <a:rPr lang="en-GB" dirty="0"/>
              <a:t>C.</a:t>
            </a:r>
          </a:p>
          <a:p>
            <a:r>
              <a:rPr lang="el-GR" b="1" dirty="0"/>
              <a:t>Διαφάνεια</a:t>
            </a:r>
          </a:p>
          <a:p>
            <a:r>
              <a:rPr lang="el-GR" dirty="0"/>
              <a:t>Οι χώρες γνωστοποιούν μεταξύ τους, καθώς και στο κοινό, την πρόοδό τους ως προς την επίτευξη των στόχων τους, ώστε να υπάρχει διαφάνεια και εποπτεία.</a:t>
            </a:r>
          </a:p>
          <a:p>
            <a:r>
              <a:rPr lang="el-GR" b="1" dirty="0"/>
              <a:t>Συνεισφορές</a:t>
            </a:r>
          </a:p>
          <a:p>
            <a:r>
              <a:rPr lang="el-GR" dirty="0"/>
              <a:t>Οι χώρες δεσμεύονται να αναλάβουν δράση για το κλίμα υποβάλλοντας σχέδια δράσης για το κλίμα προκειμένου να μειώσουν τις εκπομπές τους.</a:t>
            </a:r>
          </a:p>
          <a:p>
            <a:r>
              <a:rPr lang="el-GR" b="1" dirty="0"/>
              <a:t>Αλληλεγγύη</a:t>
            </a:r>
          </a:p>
          <a:p>
            <a:r>
              <a:rPr lang="el-GR" dirty="0"/>
              <a:t>Απαιτείται χρηματοδότηση για το κλίμα προκειμένου να δοθεί στήριξη στις ευάλωτες χώρες ώστε να μειώσουν τις εκπομπές τους, αλλά και να δημιουργήσουν ανθεκτικότητα στην κλιματική αλλαγή.</a:t>
            </a:r>
          </a:p>
          <a:p>
            <a:r>
              <a:rPr lang="el-GR" b="1" dirty="0"/>
              <a:t>Φιλοδοξία</a:t>
            </a:r>
          </a:p>
          <a:p>
            <a:r>
              <a:rPr lang="el-GR" dirty="0"/>
              <a:t>Οι κυβερνήσεις κοινοποιούν ανά πενταετία τα σχέδια δράσης τους, κάθε φορά και με πιο φιλόδοξους στόχους.</a:t>
            </a:r>
          </a:p>
          <a:p>
            <a:endParaRPr lang="en-GR" dirty="0"/>
          </a:p>
        </p:txBody>
      </p:sp>
    </p:spTree>
    <p:extLst>
      <p:ext uri="{BB962C8B-B14F-4D97-AF65-F5344CB8AC3E}">
        <p14:creationId xmlns:p14="http://schemas.microsoft.com/office/powerpoint/2010/main" val="3439850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ECFE-858E-390B-6196-DCC1FBA8704B}"/>
              </a:ext>
            </a:extLst>
          </p:cNvPr>
          <p:cNvSpPr>
            <a:spLocks noGrp="1"/>
          </p:cNvSpPr>
          <p:nvPr>
            <p:ph type="title"/>
          </p:nvPr>
        </p:nvSpPr>
        <p:spPr/>
        <p:txBody>
          <a:bodyPr>
            <a:normAutofit/>
          </a:bodyPr>
          <a:lstStyle/>
          <a:p>
            <a:r>
              <a:rPr lang="en-GB" b="1" dirty="0"/>
              <a:t>UNFCCC: </a:t>
            </a:r>
            <a:r>
              <a:rPr lang="el-GR" b="1" dirty="0"/>
              <a:t>Η παγκόσμια σύμβαση για το κλίμα</a:t>
            </a:r>
            <a:endParaRPr lang="en-GR" dirty="0"/>
          </a:p>
        </p:txBody>
      </p:sp>
      <p:sp>
        <p:nvSpPr>
          <p:cNvPr id="3" name="Content Placeholder 2">
            <a:extLst>
              <a:ext uri="{FF2B5EF4-FFF2-40B4-BE49-F238E27FC236}">
                <a16:creationId xmlns:a16="http://schemas.microsoft.com/office/drawing/2014/main" id="{BCD734B8-6E5A-FF59-61A2-EEB0E3E417E6}"/>
              </a:ext>
            </a:extLst>
          </p:cNvPr>
          <p:cNvSpPr>
            <a:spLocks noGrp="1"/>
          </p:cNvSpPr>
          <p:nvPr>
            <p:ph idx="1"/>
          </p:nvPr>
        </p:nvSpPr>
        <p:spPr/>
        <p:txBody>
          <a:bodyPr>
            <a:normAutofit fontScale="85000" lnSpcReduction="10000"/>
          </a:bodyPr>
          <a:lstStyle/>
          <a:p>
            <a:r>
              <a:rPr lang="el-GR" dirty="0"/>
              <a:t>Η σύμβαση-πλαίσιο των Ηνωμένων Εθνών για την κλιματική αλλαγή (</a:t>
            </a:r>
            <a:r>
              <a:rPr lang="en-GB" dirty="0"/>
              <a:t>UNFCCC) </a:t>
            </a:r>
            <a:r>
              <a:rPr lang="el-GR" dirty="0"/>
              <a:t>είναι η βασική διεθνής συμφωνία στον τομέα της δράσης για το κλίμα. Η συμφωνία του Παρισιού θεσπίστηκε στο πλαίσιο συνεδρίασης των μερών της </a:t>
            </a:r>
            <a:r>
              <a:rPr lang="en-GB" dirty="0"/>
              <a:t>UNFCCC </a:t>
            </a:r>
            <a:r>
              <a:rPr lang="el-GR" dirty="0"/>
              <a:t>το 2015.</a:t>
            </a:r>
          </a:p>
          <a:p>
            <a:r>
              <a:rPr lang="el-GR" dirty="0"/>
              <a:t>Η </a:t>
            </a:r>
            <a:r>
              <a:rPr lang="en-GB" dirty="0"/>
              <a:t>UNFCCC </a:t>
            </a:r>
            <a:r>
              <a:rPr lang="el-GR" dirty="0"/>
              <a:t>είναι μία από τις τρεις συμβάσεις που εγκρίθηκαν κατά την παγκόσμια σύνοδο κορυφής του Ρίο για τη Γη το 1992, όταν η διεθνής κοινότητα αναγνώρισε την </a:t>
            </a:r>
            <a:r>
              <a:rPr lang="el-GR" b="1" dirty="0"/>
              <a:t>ανάγκη να αναλάβει συλλογική δράση</a:t>
            </a:r>
            <a:r>
              <a:rPr lang="el-GR" dirty="0"/>
              <a:t> για την προστασία των ανθρώπων και του περιβάλλοντος και για τον περιορισμό των εκπομπών αερίων θερμοκηπίου.</a:t>
            </a:r>
          </a:p>
          <a:p>
            <a:r>
              <a:rPr lang="el-GR" dirty="0"/>
              <a:t>Έχει επικυρωθεί από </a:t>
            </a:r>
            <a:r>
              <a:rPr lang="el-GR" b="1" dirty="0"/>
              <a:t>όλες σχεδόν τις χώρες στον κόσμο</a:t>
            </a:r>
            <a:r>
              <a:rPr lang="el-GR" dirty="0"/>
              <a:t>.</a:t>
            </a:r>
          </a:p>
          <a:p>
            <a:r>
              <a:rPr lang="el-GR" dirty="0"/>
              <a:t>Το 1997 τα συμβαλλόμενα μέρη της </a:t>
            </a:r>
            <a:r>
              <a:rPr lang="en-GB" dirty="0"/>
              <a:t>UNFCCC </a:t>
            </a:r>
            <a:r>
              <a:rPr lang="el-GR" dirty="0"/>
              <a:t>συνήψαν το πρωτόκολλο του Κιότο, με το οποίο καθορίστηκαν για πρώτη φορά στην ιστορία νομικά δεσμευτικοί στόχοι μείωσης των εκπομπών για τις αναπτυγμένες χώρες· το πρωτόκολλο αυτό έπαψε να ισχύει το 2020.</a:t>
            </a:r>
          </a:p>
          <a:p>
            <a:r>
              <a:rPr lang="el-GR" dirty="0"/>
              <a:t>Με τη συμφωνία του Παρισιού οι χώρες ανανέωσαν τη δέσμευσή τους να αναλάβουν δράση για το κλίμα και συμφώνησαν νέους στόχους για την επιτάχυνση των προσπαθειών να περιοριστεί η υπερθέρμανση του πλανήτη.</a:t>
            </a:r>
          </a:p>
          <a:p>
            <a:endParaRPr lang="en-GR" dirty="0"/>
          </a:p>
        </p:txBody>
      </p:sp>
    </p:spTree>
    <p:extLst>
      <p:ext uri="{BB962C8B-B14F-4D97-AF65-F5344CB8AC3E}">
        <p14:creationId xmlns:p14="http://schemas.microsoft.com/office/powerpoint/2010/main" val="4245815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fographie: État des lieux de l'Accord de Paris | Statista">
            <a:extLst>
              <a:ext uri="{FF2B5EF4-FFF2-40B4-BE49-F238E27FC236}">
                <a16:creationId xmlns:a16="http://schemas.microsoft.com/office/drawing/2014/main" id="{5BC79297-5EEA-6CCC-33AC-05C01EAA6A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355976" cy="63559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616E56-FD1B-F9B1-6AF4-72BFB783722C}"/>
              </a:ext>
            </a:extLst>
          </p:cNvPr>
          <p:cNvSpPr txBox="1"/>
          <p:nvPr/>
        </p:nvSpPr>
        <p:spPr>
          <a:xfrm>
            <a:off x="874059" y="4235823"/>
            <a:ext cx="1551771" cy="923330"/>
          </a:xfrm>
          <a:prstGeom prst="rect">
            <a:avLst/>
          </a:prstGeom>
          <a:noFill/>
        </p:spPr>
        <p:txBody>
          <a:bodyPr wrap="none" rtlCol="0">
            <a:spAutoFit/>
          </a:bodyPr>
          <a:lstStyle/>
          <a:p>
            <a:r>
              <a:rPr lang="en-GB" dirty="0"/>
              <a:t>Ratified treaty</a:t>
            </a:r>
          </a:p>
          <a:p>
            <a:r>
              <a:rPr lang="en-GB" dirty="0"/>
              <a:t>Signature</a:t>
            </a:r>
          </a:p>
          <a:p>
            <a:r>
              <a:rPr lang="en-GB" dirty="0"/>
              <a:t>Withdrawal</a:t>
            </a:r>
            <a:endParaRPr lang="en-GR" dirty="0"/>
          </a:p>
        </p:txBody>
      </p:sp>
    </p:spTree>
    <p:extLst>
      <p:ext uri="{BB962C8B-B14F-4D97-AF65-F5344CB8AC3E}">
        <p14:creationId xmlns:p14="http://schemas.microsoft.com/office/powerpoint/2010/main" val="292329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D51D71-7EAA-DB68-4F4E-E873077EFBAF}"/>
              </a:ext>
            </a:extLst>
          </p:cNvPr>
          <p:cNvSpPr/>
          <p:nvPr/>
        </p:nvSpPr>
        <p:spPr>
          <a:xfrm>
            <a:off x="0" y="0"/>
            <a:ext cx="12192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R"/>
          </a:p>
        </p:txBody>
      </p:sp>
      <p:graphicFrame>
        <p:nvGraphicFramePr>
          <p:cNvPr id="8" name="Table 7">
            <a:extLst>
              <a:ext uri="{FF2B5EF4-FFF2-40B4-BE49-F238E27FC236}">
                <a16:creationId xmlns:a16="http://schemas.microsoft.com/office/drawing/2014/main" id="{9BEBD9FE-AD61-78E6-1B25-4180619A69DC}"/>
              </a:ext>
            </a:extLst>
          </p:cNvPr>
          <p:cNvGraphicFramePr>
            <a:graphicFrameLocks noGrp="1"/>
          </p:cNvGraphicFramePr>
          <p:nvPr>
            <p:extLst>
              <p:ext uri="{D42A27DB-BD31-4B8C-83A1-F6EECF244321}">
                <p14:modId xmlns:p14="http://schemas.microsoft.com/office/powerpoint/2010/main" val="955732047"/>
              </p:ext>
            </p:extLst>
          </p:nvPr>
        </p:nvGraphicFramePr>
        <p:xfrm>
          <a:off x="125535" y="323165"/>
          <a:ext cx="11896134" cy="6156208"/>
        </p:xfrm>
        <a:graphic>
          <a:graphicData uri="http://schemas.openxmlformats.org/drawingml/2006/table">
            <a:tbl>
              <a:tblPr/>
              <a:tblGrid>
                <a:gridCol w="3965378">
                  <a:extLst>
                    <a:ext uri="{9D8B030D-6E8A-4147-A177-3AD203B41FA5}">
                      <a16:colId xmlns:a16="http://schemas.microsoft.com/office/drawing/2014/main" val="2622139088"/>
                    </a:ext>
                  </a:extLst>
                </a:gridCol>
                <a:gridCol w="3965378">
                  <a:extLst>
                    <a:ext uri="{9D8B030D-6E8A-4147-A177-3AD203B41FA5}">
                      <a16:colId xmlns:a16="http://schemas.microsoft.com/office/drawing/2014/main" val="1546972704"/>
                    </a:ext>
                  </a:extLst>
                </a:gridCol>
                <a:gridCol w="3965378">
                  <a:extLst>
                    <a:ext uri="{9D8B030D-6E8A-4147-A177-3AD203B41FA5}">
                      <a16:colId xmlns:a16="http://schemas.microsoft.com/office/drawing/2014/main" val="1759169516"/>
                    </a:ext>
                  </a:extLst>
                </a:gridCol>
              </a:tblGrid>
              <a:tr h="147813">
                <a:tc>
                  <a:txBody>
                    <a:bodyPr/>
                    <a:lstStyle/>
                    <a:p>
                      <a:pPr>
                        <a:buNone/>
                      </a:pPr>
                      <a:r>
                        <a:rPr lang="en-GB" sz="1400"/>
                        <a:t>Section</a:t>
                      </a:r>
                    </a:p>
                  </a:txBody>
                  <a:tcPr marL="29153" marR="29153" marT="14577" marB="14577" anchor="ctr">
                    <a:lnL>
                      <a:noFill/>
                    </a:lnL>
                    <a:lnR>
                      <a:noFill/>
                    </a:lnR>
                    <a:lnT>
                      <a:noFill/>
                    </a:lnT>
                    <a:lnB>
                      <a:noFill/>
                    </a:lnB>
                    <a:noFill/>
                  </a:tcPr>
                </a:tc>
                <a:tc>
                  <a:txBody>
                    <a:bodyPr/>
                    <a:lstStyle/>
                    <a:p>
                      <a:pPr>
                        <a:buNone/>
                      </a:pPr>
                      <a:r>
                        <a:rPr lang="en-GB" sz="1400"/>
                        <a:t>Content</a:t>
                      </a:r>
                    </a:p>
                  </a:txBody>
                  <a:tcPr marL="29153" marR="29153" marT="14577" marB="14577" anchor="ctr">
                    <a:lnL>
                      <a:noFill/>
                    </a:lnL>
                    <a:lnR>
                      <a:noFill/>
                    </a:lnR>
                    <a:lnT>
                      <a:noFill/>
                    </a:lnT>
                    <a:lnB>
                      <a:noFill/>
                    </a:lnB>
                    <a:noFill/>
                  </a:tcPr>
                </a:tc>
                <a:tc>
                  <a:txBody>
                    <a:bodyPr/>
                    <a:lstStyle/>
                    <a:p>
                      <a:pPr>
                        <a:buNone/>
                      </a:pPr>
                      <a:r>
                        <a:rPr lang="en-GB" sz="1400"/>
                        <a:t>Notes / Details</a:t>
                      </a:r>
                    </a:p>
                  </a:txBody>
                  <a:tcPr marL="29153" marR="29153" marT="14577" marB="14577" anchor="ctr">
                    <a:lnL>
                      <a:noFill/>
                    </a:lnL>
                    <a:lnR>
                      <a:noFill/>
                    </a:lnR>
                    <a:lnT>
                      <a:noFill/>
                    </a:lnT>
                    <a:lnB>
                      <a:noFill/>
                    </a:lnB>
                    <a:noFill/>
                  </a:tcPr>
                </a:tc>
                <a:extLst>
                  <a:ext uri="{0D108BD9-81ED-4DB2-BD59-A6C34878D82A}">
                    <a16:rowId xmlns:a16="http://schemas.microsoft.com/office/drawing/2014/main" val="3438889960"/>
                  </a:ext>
                </a:extLst>
              </a:tr>
              <a:tr h="687451">
                <a:tc>
                  <a:txBody>
                    <a:bodyPr/>
                    <a:lstStyle/>
                    <a:p>
                      <a:pPr>
                        <a:buNone/>
                      </a:pPr>
                      <a:r>
                        <a:rPr lang="en-GB" sz="1400" b="1" dirty="0"/>
                        <a:t>Long-term temperature goal</a:t>
                      </a:r>
                      <a:endParaRPr lang="en-GB" sz="1400" dirty="0"/>
                    </a:p>
                  </a:txBody>
                  <a:tcPr marL="29153" marR="29153" marT="14577" marB="14577" anchor="ctr">
                    <a:lnL>
                      <a:noFill/>
                    </a:lnL>
                    <a:lnR>
                      <a:noFill/>
                    </a:lnR>
                    <a:lnT>
                      <a:noFill/>
                    </a:lnT>
                    <a:lnB>
                      <a:noFill/>
                    </a:lnB>
                    <a:noFill/>
                  </a:tcPr>
                </a:tc>
                <a:tc>
                  <a:txBody>
                    <a:bodyPr/>
                    <a:lstStyle/>
                    <a:p>
                      <a:pPr>
                        <a:buNone/>
                      </a:pPr>
                      <a:r>
                        <a:rPr lang="en-GB" sz="1400" dirty="0"/>
                        <a:t>“Hold the increase in the global average temperature to well below 2 °C above pre-industrial levels and pursue efforts to limit it to 1.5 °C.” </a:t>
                      </a:r>
                      <a:r>
                        <a:rPr lang="en-GB" sz="1400" dirty="0">
                          <a:hlinkClick r:id="rId2"/>
                        </a:rPr>
                        <a:t>UNFCCC+1</a:t>
                      </a:r>
                      <a:endParaRPr lang="en-GB" sz="1400" dirty="0"/>
                    </a:p>
                  </a:txBody>
                  <a:tcPr marL="29153" marR="29153" marT="14577" marB="14577" anchor="ctr">
                    <a:lnL>
                      <a:noFill/>
                    </a:lnL>
                    <a:lnR>
                      <a:noFill/>
                    </a:lnR>
                    <a:lnT>
                      <a:noFill/>
                    </a:lnT>
                    <a:lnB>
                      <a:noFill/>
                    </a:lnB>
                    <a:noFill/>
                  </a:tcPr>
                </a:tc>
                <a:tc>
                  <a:txBody>
                    <a:bodyPr/>
                    <a:lstStyle/>
                    <a:p>
                      <a:pPr>
                        <a:buNone/>
                      </a:pPr>
                      <a:r>
                        <a:rPr lang="en-GB" sz="1400" dirty="0"/>
                        <a:t>Article 2 of the Agreement. </a:t>
                      </a:r>
                      <a:r>
                        <a:rPr lang="en-GB" sz="1400" dirty="0">
                          <a:hlinkClick r:id="rId3"/>
                        </a:rPr>
                        <a:t>UNFCCC+1</a:t>
                      </a:r>
                      <a:endParaRPr lang="en-GB" sz="1400" dirty="0"/>
                    </a:p>
                  </a:txBody>
                  <a:tcPr marL="29153" marR="29153" marT="14577" marB="14577" anchor="ctr">
                    <a:lnL>
                      <a:noFill/>
                    </a:lnL>
                    <a:lnR>
                      <a:noFill/>
                    </a:lnR>
                    <a:lnT>
                      <a:noFill/>
                    </a:lnT>
                    <a:lnB>
                      <a:noFill/>
                    </a:lnB>
                    <a:noFill/>
                  </a:tcPr>
                </a:tc>
                <a:extLst>
                  <a:ext uri="{0D108BD9-81ED-4DB2-BD59-A6C34878D82A}">
                    <a16:rowId xmlns:a16="http://schemas.microsoft.com/office/drawing/2014/main" val="2706840518"/>
                  </a:ext>
                </a:extLst>
              </a:tr>
              <a:tr h="687451">
                <a:tc>
                  <a:txBody>
                    <a:bodyPr/>
                    <a:lstStyle/>
                    <a:p>
                      <a:pPr>
                        <a:buNone/>
                      </a:pPr>
                      <a:r>
                        <a:rPr lang="en-GB" sz="1400" b="1" dirty="0"/>
                        <a:t>Mitigation</a:t>
                      </a:r>
                      <a:endParaRPr lang="en-GB" sz="1400" dirty="0"/>
                    </a:p>
                  </a:txBody>
                  <a:tcPr marL="29153" marR="29153" marT="14577" marB="14577" anchor="ctr">
                    <a:lnL>
                      <a:noFill/>
                    </a:lnL>
                    <a:lnR>
                      <a:noFill/>
                    </a:lnR>
                    <a:lnT>
                      <a:noFill/>
                    </a:lnT>
                    <a:lnB>
                      <a:noFill/>
                    </a:lnB>
                    <a:noFill/>
                  </a:tcPr>
                </a:tc>
                <a:tc>
                  <a:txBody>
                    <a:bodyPr/>
                    <a:lstStyle/>
                    <a:p>
                      <a:pPr>
                        <a:buNone/>
                      </a:pPr>
                      <a:r>
                        <a:rPr lang="en-GB" sz="1400" dirty="0">
                          <a:highlight>
                            <a:srgbClr val="FFFF00"/>
                          </a:highlight>
                        </a:rPr>
                        <a:t>Parties commit to peak greenhouse-gas (GHG</a:t>
                      </a:r>
                      <a:r>
                        <a:rPr lang="en-GB" sz="1400" dirty="0"/>
                        <a:t>) emissions as soon as possible, then reduce them rapidly. </a:t>
                      </a:r>
                      <a:r>
                        <a:rPr lang="en-GB" sz="1400" dirty="0">
                          <a:hlinkClick r:id="rId3"/>
                        </a:rPr>
                        <a:t>UNFCCC+1</a:t>
                      </a:r>
                      <a:endParaRPr lang="en-GB" sz="1400" dirty="0"/>
                    </a:p>
                  </a:txBody>
                  <a:tcPr marL="29153" marR="29153" marT="14577" marB="14577" anchor="ctr">
                    <a:lnL>
                      <a:noFill/>
                    </a:lnL>
                    <a:lnR>
                      <a:noFill/>
                    </a:lnR>
                    <a:lnT>
                      <a:noFill/>
                    </a:lnT>
                    <a:lnB>
                      <a:noFill/>
                    </a:lnB>
                    <a:noFill/>
                  </a:tcPr>
                </a:tc>
                <a:tc>
                  <a:txBody>
                    <a:bodyPr/>
                    <a:lstStyle/>
                    <a:p>
                      <a:pPr>
                        <a:buNone/>
                      </a:pPr>
                      <a:r>
                        <a:rPr lang="en-GB" sz="1400"/>
                        <a:t>Each party submits a “Nationally Determined Contribution” (NDC) and is expected to increase ambition over time. </a:t>
                      </a:r>
                      <a:r>
                        <a:rPr lang="en-GB" sz="1400">
                          <a:hlinkClick r:id="rId2"/>
                        </a:rPr>
                        <a:t>UNFCCC+1</a:t>
                      </a:r>
                      <a:endParaRPr lang="en-GB" sz="1400"/>
                    </a:p>
                  </a:txBody>
                  <a:tcPr marL="29153" marR="29153" marT="14577" marB="14577" anchor="ctr">
                    <a:lnL>
                      <a:noFill/>
                    </a:lnL>
                    <a:lnR>
                      <a:noFill/>
                    </a:lnR>
                    <a:lnT>
                      <a:noFill/>
                    </a:lnT>
                    <a:lnB>
                      <a:noFill/>
                    </a:lnB>
                    <a:noFill/>
                  </a:tcPr>
                </a:tc>
                <a:extLst>
                  <a:ext uri="{0D108BD9-81ED-4DB2-BD59-A6C34878D82A}">
                    <a16:rowId xmlns:a16="http://schemas.microsoft.com/office/drawing/2014/main" val="2261528036"/>
                  </a:ext>
                </a:extLst>
              </a:tr>
              <a:tr h="552542">
                <a:tc>
                  <a:txBody>
                    <a:bodyPr/>
                    <a:lstStyle/>
                    <a:p>
                      <a:pPr>
                        <a:buNone/>
                      </a:pPr>
                      <a:r>
                        <a:rPr lang="en-GB" sz="1400" b="1"/>
                        <a:t>Adaptation</a:t>
                      </a:r>
                      <a:endParaRPr lang="en-GB" sz="1400"/>
                    </a:p>
                  </a:txBody>
                  <a:tcPr marL="29153" marR="29153" marT="14577" marB="14577" anchor="ctr">
                    <a:lnL>
                      <a:noFill/>
                    </a:lnL>
                    <a:lnR>
                      <a:noFill/>
                    </a:lnR>
                    <a:lnT>
                      <a:noFill/>
                    </a:lnT>
                    <a:lnB>
                      <a:noFill/>
                    </a:lnB>
                    <a:noFill/>
                  </a:tcPr>
                </a:tc>
                <a:tc>
                  <a:txBody>
                    <a:bodyPr/>
                    <a:lstStyle/>
                    <a:p>
                      <a:pPr>
                        <a:buNone/>
                      </a:pPr>
                      <a:r>
                        <a:rPr lang="en-GB" sz="1400" dirty="0"/>
                        <a:t>Enhance adaptive capacity, </a:t>
                      </a:r>
                      <a:r>
                        <a:rPr lang="en-GB" sz="1400" dirty="0">
                          <a:highlight>
                            <a:srgbClr val="FFFF00"/>
                          </a:highlight>
                        </a:rPr>
                        <a:t>strengthen resilience</a:t>
                      </a:r>
                      <a:r>
                        <a:rPr lang="en-GB" sz="1400" dirty="0"/>
                        <a:t>, </a:t>
                      </a:r>
                      <a:r>
                        <a:rPr lang="en-GB" sz="1400" dirty="0">
                          <a:highlight>
                            <a:srgbClr val="FFFF00"/>
                          </a:highlight>
                        </a:rPr>
                        <a:t>reduce vulnerability to climate change</a:t>
                      </a:r>
                      <a:r>
                        <a:rPr lang="en-GB" sz="1400" dirty="0"/>
                        <a:t>. </a:t>
                      </a:r>
                      <a:r>
                        <a:rPr lang="en-GB" sz="1400" dirty="0">
                          <a:hlinkClick r:id="rId2"/>
                        </a:rPr>
                        <a:t>UNFCCC+1</a:t>
                      </a:r>
                      <a:endParaRPr lang="en-GB" sz="1400" dirty="0"/>
                    </a:p>
                  </a:txBody>
                  <a:tcPr marL="29153" marR="29153" marT="14577" marB="14577" anchor="ctr">
                    <a:lnL>
                      <a:noFill/>
                    </a:lnL>
                    <a:lnR>
                      <a:noFill/>
                    </a:lnR>
                    <a:lnT>
                      <a:noFill/>
                    </a:lnT>
                    <a:lnB>
                      <a:noFill/>
                    </a:lnB>
                    <a:noFill/>
                  </a:tcPr>
                </a:tc>
                <a:tc>
                  <a:txBody>
                    <a:bodyPr/>
                    <a:lstStyle/>
                    <a:p>
                      <a:pPr>
                        <a:buNone/>
                      </a:pPr>
                      <a:r>
                        <a:rPr lang="en-GB" sz="1400"/>
                        <a:t>It emphasises efforts especially for developing countries and vulnerable communities.</a:t>
                      </a:r>
                    </a:p>
                  </a:txBody>
                  <a:tcPr marL="29153" marR="29153" marT="14577" marB="14577" anchor="ctr">
                    <a:lnL>
                      <a:noFill/>
                    </a:lnL>
                    <a:lnR>
                      <a:noFill/>
                    </a:lnR>
                    <a:lnT>
                      <a:noFill/>
                    </a:lnT>
                    <a:lnB>
                      <a:noFill/>
                    </a:lnB>
                    <a:noFill/>
                  </a:tcPr>
                </a:tc>
                <a:extLst>
                  <a:ext uri="{0D108BD9-81ED-4DB2-BD59-A6C34878D82A}">
                    <a16:rowId xmlns:a16="http://schemas.microsoft.com/office/drawing/2014/main" val="3797546054"/>
                  </a:ext>
                </a:extLst>
              </a:tr>
              <a:tr h="822360">
                <a:tc>
                  <a:txBody>
                    <a:bodyPr/>
                    <a:lstStyle/>
                    <a:p>
                      <a:pPr>
                        <a:buNone/>
                      </a:pPr>
                      <a:r>
                        <a:rPr lang="en-GB" sz="1400" b="1"/>
                        <a:t>Finance / Support</a:t>
                      </a:r>
                      <a:endParaRPr lang="en-GB" sz="1400"/>
                    </a:p>
                  </a:txBody>
                  <a:tcPr marL="29153" marR="29153" marT="14577" marB="14577" anchor="ctr">
                    <a:lnL>
                      <a:noFill/>
                    </a:lnL>
                    <a:lnR>
                      <a:noFill/>
                    </a:lnR>
                    <a:lnT>
                      <a:noFill/>
                    </a:lnT>
                    <a:lnB>
                      <a:noFill/>
                    </a:lnB>
                    <a:noFill/>
                  </a:tcPr>
                </a:tc>
                <a:tc>
                  <a:txBody>
                    <a:bodyPr/>
                    <a:lstStyle/>
                    <a:p>
                      <a:pPr>
                        <a:buNone/>
                      </a:pPr>
                      <a:r>
                        <a:rPr lang="en-GB" sz="1400" dirty="0">
                          <a:highlight>
                            <a:srgbClr val="00FFFF"/>
                          </a:highlight>
                        </a:rPr>
                        <a:t>Developed-country Parties shall provide financial resources to assist developing-country Parties with respect to both mitigation and adaptation</a:t>
                      </a:r>
                      <a:r>
                        <a:rPr lang="en-GB" sz="1400" dirty="0"/>
                        <a:t>. </a:t>
                      </a:r>
                      <a:r>
                        <a:rPr lang="en-GB" sz="1400" dirty="0">
                          <a:hlinkClick r:id="rId4"/>
                        </a:rPr>
                        <a:t>treaties.un.org+1</a:t>
                      </a:r>
                      <a:endParaRPr lang="en-GB" sz="1400" dirty="0"/>
                    </a:p>
                  </a:txBody>
                  <a:tcPr marL="29153" marR="29153" marT="14577" marB="14577" anchor="ctr">
                    <a:lnL>
                      <a:noFill/>
                    </a:lnL>
                    <a:lnR>
                      <a:noFill/>
                    </a:lnR>
                    <a:lnT>
                      <a:noFill/>
                    </a:lnT>
                    <a:lnB>
                      <a:noFill/>
                    </a:lnB>
                    <a:noFill/>
                  </a:tcPr>
                </a:tc>
                <a:tc>
                  <a:txBody>
                    <a:bodyPr/>
                    <a:lstStyle/>
                    <a:p>
                      <a:pPr>
                        <a:buNone/>
                      </a:pPr>
                      <a:r>
                        <a:rPr lang="en-GB" sz="1400"/>
                        <a:t>Also includes technology transfer and capacity-building support.</a:t>
                      </a:r>
                    </a:p>
                  </a:txBody>
                  <a:tcPr marL="29153" marR="29153" marT="14577" marB="14577" anchor="ctr">
                    <a:lnL>
                      <a:noFill/>
                    </a:lnL>
                    <a:lnR>
                      <a:noFill/>
                    </a:lnR>
                    <a:lnT>
                      <a:noFill/>
                    </a:lnT>
                    <a:lnB>
                      <a:noFill/>
                    </a:lnB>
                    <a:noFill/>
                  </a:tcPr>
                </a:tc>
                <a:extLst>
                  <a:ext uri="{0D108BD9-81ED-4DB2-BD59-A6C34878D82A}">
                    <a16:rowId xmlns:a16="http://schemas.microsoft.com/office/drawing/2014/main" val="451451632"/>
                  </a:ext>
                </a:extLst>
              </a:tr>
              <a:tr h="687451">
                <a:tc>
                  <a:txBody>
                    <a:bodyPr/>
                    <a:lstStyle/>
                    <a:p>
                      <a:pPr>
                        <a:buNone/>
                      </a:pPr>
                      <a:r>
                        <a:rPr lang="en-GB" sz="1400" b="1"/>
                        <a:t>Transparency and reporting</a:t>
                      </a:r>
                      <a:endParaRPr lang="en-GB" sz="1400"/>
                    </a:p>
                  </a:txBody>
                  <a:tcPr marL="29153" marR="29153" marT="14577" marB="14577" anchor="ctr">
                    <a:lnL>
                      <a:noFill/>
                    </a:lnL>
                    <a:lnR>
                      <a:noFill/>
                    </a:lnR>
                    <a:lnT>
                      <a:noFill/>
                    </a:lnT>
                    <a:lnB>
                      <a:noFill/>
                    </a:lnB>
                    <a:noFill/>
                  </a:tcPr>
                </a:tc>
                <a:tc>
                  <a:txBody>
                    <a:bodyPr/>
                    <a:lstStyle/>
                    <a:p>
                      <a:pPr>
                        <a:buNone/>
                      </a:pPr>
                      <a:r>
                        <a:rPr lang="en-GB" sz="1400" dirty="0"/>
                        <a:t>All Parties shall regularly report on their emissions and on their implementation efforts. A transparency framework is established. </a:t>
                      </a:r>
                      <a:r>
                        <a:rPr lang="en-GB" sz="1400" dirty="0">
                          <a:hlinkClick r:id="rId2"/>
                        </a:rPr>
                        <a:t>UNFCCC+1</a:t>
                      </a:r>
                      <a:endParaRPr lang="en-GB" sz="1400" dirty="0"/>
                    </a:p>
                  </a:txBody>
                  <a:tcPr marL="29153" marR="29153" marT="14577" marB="14577" anchor="ctr">
                    <a:lnL>
                      <a:noFill/>
                    </a:lnL>
                    <a:lnR>
                      <a:noFill/>
                    </a:lnR>
                    <a:lnT>
                      <a:noFill/>
                    </a:lnT>
                    <a:lnB>
                      <a:noFill/>
                    </a:lnB>
                    <a:noFill/>
                  </a:tcPr>
                </a:tc>
                <a:tc>
                  <a:txBody>
                    <a:bodyPr/>
                    <a:lstStyle/>
                    <a:p>
                      <a:pPr>
                        <a:buNone/>
                      </a:pPr>
                      <a:r>
                        <a:rPr lang="en-GB" sz="1400"/>
                        <a:t>Ensures comparability, accountability and peer review.</a:t>
                      </a:r>
                    </a:p>
                  </a:txBody>
                  <a:tcPr marL="29153" marR="29153" marT="14577" marB="14577" anchor="ctr">
                    <a:lnL>
                      <a:noFill/>
                    </a:lnL>
                    <a:lnR>
                      <a:noFill/>
                    </a:lnR>
                    <a:lnT>
                      <a:noFill/>
                    </a:lnT>
                    <a:lnB>
                      <a:noFill/>
                    </a:lnB>
                    <a:noFill/>
                  </a:tcPr>
                </a:tc>
                <a:extLst>
                  <a:ext uri="{0D108BD9-81ED-4DB2-BD59-A6C34878D82A}">
                    <a16:rowId xmlns:a16="http://schemas.microsoft.com/office/drawing/2014/main" val="3221232149"/>
                  </a:ext>
                </a:extLst>
              </a:tr>
              <a:tr h="552542">
                <a:tc>
                  <a:txBody>
                    <a:bodyPr/>
                    <a:lstStyle/>
                    <a:p>
                      <a:pPr>
                        <a:buNone/>
                      </a:pPr>
                      <a:r>
                        <a:rPr lang="en-GB" sz="1400" b="1"/>
                        <a:t>Global Stocktake</a:t>
                      </a:r>
                      <a:endParaRPr lang="en-GB" sz="1400"/>
                    </a:p>
                  </a:txBody>
                  <a:tcPr marL="29153" marR="29153" marT="14577" marB="14577" anchor="ctr">
                    <a:lnL>
                      <a:noFill/>
                    </a:lnL>
                    <a:lnR>
                      <a:noFill/>
                    </a:lnR>
                    <a:lnT>
                      <a:noFill/>
                    </a:lnT>
                    <a:lnB>
                      <a:noFill/>
                    </a:lnB>
                    <a:noFill/>
                  </a:tcPr>
                </a:tc>
                <a:tc>
                  <a:txBody>
                    <a:bodyPr/>
                    <a:lstStyle/>
                    <a:p>
                      <a:pPr>
                        <a:buNone/>
                      </a:pPr>
                      <a:r>
                        <a:rPr lang="en-GB" sz="1400"/>
                        <a:t>Every 5 years, Parties will take stock of collective progress toward the Agreement’s purpose. </a:t>
                      </a:r>
                      <a:r>
                        <a:rPr lang="en-GB" sz="1400">
                          <a:hlinkClick r:id="rId2"/>
                        </a:rPr>
                        <a:t>UNFCCC+1</a:t>
                      </a:r>
                      <a:endParaRPr lang="en-GB" sz="1400"/>
                    </a:p>
                  </a:txBody>
                  <a:tcPr marL="29153" marR="29153" marT="14577" marB="14577" anchor="ctr">
                    <a:lnL>
                      <a:noFill/>
                    </a:lnL>
                    <a:lnR>
                      <a:noFill/>
                    </a:lnR>
                    <a:lnT>
                      <a:noFill/>
                    </a:lnT>
                    <a:lnB>
                      <a:noFill/>
                    </a:lnB>
                    <a:noFill/>
                  </a:tcPr>
                </a:tc>
                <a:tc>
                  <a:txBody>
                    <a:bodyPr/>
                    <a:lstStyle/>
                    <a:p>
                      <a:pPr>
                        <a:buNone/>
                      </a:pPr>
                      <a:r>
                        <a:rPr lang="en-GB" sz="1400"/>
                        <a:t>This informs Parties in updating and enhancing their individual efforts.</a:t>
                      </a:r>
                    </a:p>
                  </a:txBody>
                  <a:tcPr marL="29153" marR="29153" marT="14577" marB="14577" anchor="ctr">
                    <a:lnL>
                      <a:noFill/>
                    </a:lnL>
                    <a:lnR>
                      <a:noFill/>
                    </a:lnR>
                    <a:lnT>
                      <a:noFill/>
                    </a:lnT>
                    <a:lnB>
                      <a:noFill/>
                    </a:lnB>
                    <a:noFill/>
                  </a:tcPr>
                </a:tc>
                <a:extLst>
                  <a:ext uri="{0D108BD9-81ED-4DB2-BD59-A6C34878D82A}">
                    <a16:rowId xmlns:a16="http://schemas.microsoft.com/office/drawing/2014/main" val="3394540796"/>
                  </a:ext>
                </a:extLst>
              </a:tr>
              <a:tr h="552542">
                <a:tc>
                  <a:txBody>
                    <a:bodyPr/>
                    <a:lstStyle/>
                    <a:p>
                      <a:pPr>
                        <a:buNone/>
                      </a:pPr>
                      <a:r>
                        <a:rPr lang="en-GB" sz="1400" b="1"/>
                        <a:t>Cooperative approaches &amp; markets (Article 6)</a:t>
                      </a:r>
                      <a:endParaRPr lang="en-GB" sz="1400"/>
                    </a:p>
                  </a:txBody>
                  <a:tcPr marL="29153" marR="29153" marT="14577" marB="14577" anchor="ctr">
                    <a:lnL>
                      <a:noFill/>
                    </a:lnL>
                    <a:lnR>
                      <a:noFill/>
                    </a:lnR>
                    <a:lnT>
                      <a:noFill/>
                    </a:lnT>
                    <a:lnB>
                      <a:noFill/>
                    </a:lnB>
                    <a:noFill/>
                  </a:tcPr>
                </a:tc>
                <a:tc>
                  <a:txBody>
                    <a:bodyPr/>
                    <a:lstStyle/>
                    <a:p>
                      <a:pPr>
                        <a:buNone/>
                      </a:pPr>
                      <a:r>
                        <a:rPr lang="en-GB" sz="1400"/>
                        <a:t>Parties may cooperate in achieving their mitigation targets including via market-mechanisms. </a:t>
                      </a:r>
                      <a:r>
                        <a:rPr lang="en-GB" sz="1400">
                          <a:hlinkClick r:id="rId5"/>
                        </a:rPr>
                        <a:t>Wikipédia+1</a:t>
                      </a:r>
                      <a:endParaRPr lang="en-GB" sz="1400"/>
                    </a:p>
                  </a:txBody>
                  <a:tcPr marL="29153" marR="29153" marT="14577" marB="14577" anchor="ctr">
                    <a:lnL>
                      <a:noFill/>
                    </a:lnL>
                    <a:lnR>
                      <a:noFill/>
                    </a:lnR>
                    <a:lnT>
                      <a:noFill/>
                    </a:lnT>
                    <a:lnB>
                      <a:noFill/>
                    </a:lnB>
                    <a:noFill/>
                  </a:tcPr>
                </a:tc>
                <a:tc>
                  <a:txBody>
                    <a:bodyPr/>
                    <a:lstStyle/>
                    <a:p>
                      <a:pPr>
                        <a:buNone/>
                      </a:pPr>
                      <a:r>
                        <a:rPr lang="en-GB" sz="1400"/>
                        <a:t>Needs robust accounting to avoid double-counting.</a:t>
                      </a:r>
                    </a:p>
                  </a:txBody>
                  <a:tcPr marL="29153" marR="29153" marT="14577" marB="14577" anchor="ctr">
                    <a:lnL>
                      <a:noFill/>
                    </a:lnL>
                    <a:lnR>
                      <a:noFill/>
                    </a:lnR>
                    <a:lnT>
                      <a:noFill/>
                    </a:lnT>
                    <a:lnB>
                      <a:noFill/>
                    </a:lnB>
                    <a:noFill/>
                  </a:tcPr>
                </a:tc>
                <a:extLst>
                  <a:ext uri="{0D108BD9-81ED-4DB2-BD59-A6C34878D82A}">
                    <a16:rowId xmlns:a16="http://schemas.microsoft.com/office/drawing/2014/main" val="4106958694"/>
                  </a:ext>
                </a:extLst>
              </a:tr>
              <a:tr h="822360">
                <a:tc>
                  <a:txBody>
                    <a:bodyPr/>
                    <a:lstStyle/>
                    <a:p>
                      <a:pPr>
                        <a:buNone/>
                      </a:pPr>
                      <a:r>
                        <a:rPr lang="en-GB" sz="1400" b="1"/>
                        <a:t>Binding and non-binding elements</a:t>
                      </a:r>
                      <a:endParaRPr lang="en-GB" sz="1400"/>
                    </a:p>
                  </a:txBody>
                  <a:tcPr marL="29153" marR="29153" marT="14577" marB="14577" anchor="ctr">
                    <a:lnL>
                      <a:noFill/>
                    </a:lnL>
                    <a:lnR>
                      <a:noFill/>
                    </a:lnR>
                    <a:lnT>
                      <a:noFill/>
                    </a:lnT>
                    <a:lnB>
                      <a:noFill/>
                    </a:lnB>
                    <a:noFill/>
                  </a:tcPr>
                </a:tc>
                <a:tc>
                  <a:txBody>
                    <a:bodyPr/>
                    <a:lstStyle/>
                    <a:p>
                      <a:pPr>
                        <a:buNone/>
                      </a:pPr>
                      <a:r>
                        <a:rPr lang="en-GB" sz="1400" dirty="0"/>
                        <a:t>The Agreement is legally binding on procedural duties (e.g., reporting), </a:t>
                      </a:r>
                      <a:r>
                        <a:rPr lang="en-GB" sz="1400" dirty="0">
                          <a:highlight>
                            <a:srgbClr val="FFFF00"/>
                          </a:highlight>
                        </a:rPr>
                        <a:t>but the specific emissions-reduction targets are nationally determined (i.e., not imposed)</a:t>
                      </a:r>
                      <a:r>
                        <a:rPr lang="en-GB" sz="1400" dirty="0"/>
                        <a:t>. </a:t>
                      </a:r>
                      <a:r>
                        <a:rPr lang="en-GB" sz="1400" dirty="0">
                          <a:hlinkClick r:id="rId6"/>
                        </a:rPr>
                        <a:t>Brookings+1</a:t>
                      </a:r>
                      <a:endParaRPr lang="en-GB" sz="1400" dirty="0"/>
                    </a:p>
                  </a:txBody>
                  <a:tcPr marL="29153" marR="29153" marT="14577" marB="14577" anchor="ctr">
                    <a:lnL>
                      <a:noFill/>
                    </a:lnL>
                    <a:lnR>
                      <a:noFill/>
                    </a:lnR>
                    <a:lnT>
                      <a:noFill/>
                    </a:lnT>
                    <a:lnB>
                      <a:noFill/>
                    </a:lnB>
                    <a:noFill/>
                  </a:tcPr>
                </a:tc>
                <a:tc>
                  <a:txBody>
                    <a:bodyPr/>
                    <a:lstStyle/>
                    <a:p>
                      <a:pPr>
                        <a:buNone/>
                      </a:pPr>
                      <a:r>
                        <a:rPr lang="en-GB" sz="1400" dirty="0"/>
                        <a:t>Reflects a hybrid legal design: binding structure + flexible substance.</a:t>
                      </a:r>
                    </a:p>
                  </a:txBody>
                  <a:tcPr marL="29153" marR="29153" marT="14577" marB="14577" anchor="ctr">
                    <a:lnL>
                      <a:noFill/>
                    </a:lnL>
                    <a:lnR>
                      <a:noFill/>
                    </a:lnR>
                    <a:lnT>
                      <a:noFill/>
                    </a:lnT>
                    <a:lnB>
                      <a:noFill/>
                    </a:lnB>
                    <a:noFill/>
                  </a:tcPr>
                </a:tc>
                <a:extLst>
                  <a:ext uri="{0D108BD9-81ED-4DB2-BD59-A6C34878D82A}">
                    <a16:rowId xmlns:a16="http://schemas.microsoft.com/office/drawing/2014/main" val="1159459454"/>
                  </a:ext>
                </a:extLst>
              </a:tr>
            </a:tbl>
          </a:graphicData>
        </a:graphic>
      </p:graphicFrame>
      <p:sp>
        <p:nvSpPr>
          <p:cNvPr id="9" name="Rectangle 1">
            <a:extLst>
              <a:ext uri="{FF2B5EF4-FFF2-40B4-BE49-F238E27FC236}">
                <a16:creationId xmlns:a16="http://schemas.microsoft.com/office/drawing/2014/main" id="{B2957581-BB01-70F8-B2A9-4EEDE915611D}"/>
              </a:ext>
            </a:extLst>
          </p:cNvPr>
          <p:cNvSpPr>
            <a:spLocks noChangeArrowheads="1"/>
          </p:cNvSpPr>
          <p:nvPr/>
        </p:nvSpPr>
        <p:spPr bwMode="auto">
          <a:xfrm>
            <a:off x="0" y="0"/>
            <a:ext cx="31628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R" altLang="en-GR" sz="1800" b="1" i="0" u="none" strike="noStrike" cap="none" normalizeH="0" baseline="0" dirty="0">
                <a:ln>
                  <a:noFill/>
                </a:ln>
                <a:solidFill>
                  <a:schemeClr val="tx1"/>
                </a:solidFill>
                <a:effectLst/>
                <a:latin typeface="Arial" panose="020B0604020202020204" pitchFamily="34" charset="0"/>
              </a:rPr>
              <a:t>Table: Key Contents of the Paris Agreement (source Wikipedia + chatgpt5.0)</a:t>
            </a:r>
            <a:endParaRPr kumimoji="0" lang="en-GR" altLang="en-G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R" altLang="en-G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85345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C9900C-AC29-A026-19B6-7016132CD547}"/>
              </a:ext>
            </a:extLst>
          </p:cNvPr>
          <p:cNvPicPr>
            <a:picLocks noChangeAspect="1"/>
          </p:cNvPicPr>
          <p:nvPr/>
        </p:nvPicPr>
        <p:blipFill>
          <a:blip r:embed="rId2"/>
          <a:stretch>
            <a:fillRect/>
          </a:stretch>
        </p:blipFill>
        <p:spPr>
          <a:xfrm>
            <a:off x="0" y="0"/>
            <a:ext cx="8766200" cy="6411558"/>
          </a:xfrm>
          <a:prstGeom prst="rect">
            <a:avLst/>
          </a:prstGeom>
        </p:spPr>
      </p:pic>
    </p:spTree>
    <p:extLst>
      <p:ext uri="{BB962C8B-B14F-4D97-AF65-F5344CB8AC3E}">
        <p14:creationId xmlns:p14="http://schemas.microsoft.com/office/powerpoint/2010/main" val="737696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70A11F-3F8D-74AE-0A9A-02D85119A171}"/>
              </a:ext>
            </a:extLst>
          </p:cNvPr>
          <p:cNvSpPr txBox="1"/>
          <p:nvPr/>
        </p:nvSpPr>
        <p:spPr>
          <a:xfrm>
            <a:off x="1117600" y="6381234"/>
            <a:ext cx="6096000" cy="369332"/>
          </a:xfrm>
          <a:prstGeom prst="rect">
            <a:avLst/>
          </a:prstGeom>
          <a:noFill/>
        </p:spPr>
        <p:txBody>
          <a:bodyPr wrap="square">
            <a:spAutoFit/>
          </a:bodyPr>
          <a:lstStyle/>
          <a:p>
            <a:r>
              <a:rPr lang="en-GR" dirty="0">
                <a:solidFill>
                  <a:schemeClr val="bg1"/>
                </a:solidFill>
              </a:rPr>
              <a:t>https://www.dailymotion.com/video/x85dw36</a:t>
            </a:r>
          </a:p>
        </p:txBody>
      </p:sp>
      <p:pic>
        <p:nvPicPr>
          <p:cNvPr id="6" name="Picture 5">
            <a:extLst>
              <a:ext uri="{FF2B5EF4-FFF2-40B4-BE49-F238E27FC236}">
                <a16:creationId xmlns:a16="http://schemas.microsoft.com/office/drawing/2014/main" id="{7135CFBF-F47A-6EE6-12AD-8FC9F077A584}"/>
              </a:ext>
            </a:extLst>
          </p:cNvPr>
          <p:cNvPicPr>
            <a:picLocks noChangeAspect="1"/>
          </p:cNvPicPr>
          <p:nvPr/>
        </p:nvPicPr>
        <p:blipFill>
          <a:blip r:embed="rId2"/>
          <a:stretch>
            <a:fillRect/>
          </a:stretch>
        </p:blipFill>
        <p:spPr>
          <a:xfrm>
            <a:off x="-1" y="1039208"/>
            <a:ext cx="9385301" cy="5342025"/>
          </a:xfrm>
          <a:prstGeom prst="rect">
            <a:avLst/>
          </a:prstGeom>
        </p:spPr>
      </p:pic>
      <p:sp>
        <p:nvSpPr>
          <p:cNvPr id="2" name="TextBox 1">
            <a:extLst>
              <a:ext uri="{FF2B5EF4-FFF2-40B4-BE49-F238E27FC236}">
                <a16:creationId xmlns:a16="http://schemas.microsoft.com/office/drawing/2014/main" id="{AE239606-7541-A6FB-F6DB-116AC0E8D81C}"/>
              </a:ext>
            </a:extLst>
          </p:cNvPr>
          <p:cNvSpPr txBox="1"/>
          <p:nvPr/>
        </p:nvSpPr>
        <p:spPr>
          <a:xfrm>
            <a:off x="731520" y="462579"/>
            <a:ext cx="10774103" cy="369332"/>
          </a:xfrm>
          <a:prstGeom prst="rect">
            <a:avLst/>
          </a:prstGeom>
          <a:noFill/>
        </p:spPr>
        <p:txBody>
          <a:bodyPr wrap="none" rtlCol="0">
            <a:spAutoFit/>
          </a:bodyPr>
          <a:lstStyle/>
          <a:p>
            <a:r>
              <a:rPr lang="el-GR" dirty="0"/>
              <a:t>Με τα πόδια του στο νερό, ένας υπουργός του Τουβαλού προτρέπει την </a:t>
            </a:r>
            <a:r>
              <a:rPr lang="en-GB" dirty="0"/>
              <a:t>COP26 </a:t>
            </a:r>
            <a:r>
              <a:rPr lang="el-GR" dirty="0"/>
              <a:t>να δράσει γρήγορα για το κλίμα</a:t>
            </a:r>
            <a:endParaRPr lang="en-GR" dirty="0"/>
          </a:p>
        </p:txBody>
      </p:sp>
    </p:spTree>
    <p:extLst>
      <p:ext uri="{BB962C8B-B14F-4D97-AF65-F5344CB8AC3E}">
        <p14:creationId xmlns:p14="http://schemas.microsoft.com/office/powerpoint/2010/main" val="1286007333"/>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820</TotalTime>
  <Words>2478</Words>
  <Application>Microsoft Macintosh PowerPoint</Application>
  <PresentationFormat>Widescreen</PresentationFormat>
  <Paragraphs>196</Paragraphs>
  <Slides>35</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Aptos</vt:lpstr>
      <vt:lpstr>Arial</vt:lpstr>
      <vt:lpstr>Bookman Old Style</vt:lpstr>
      <vt:lpstr>Calibri</vt:lpstr>
      <vt:lpstr>Franklin Gothic Book</vt:lpstr>
      <vt:lpstr>Inter</vt:lpstr>
      <vt:lpstr>RetrospectVTI</vt:lpstr>
      <vt:lpstr>Πολιτικές για την Ατμοσφαιρική Ρύπανση και τον Θόρυβο στο Παρίσι: Στρατηγικές, Εργαλεία και Χωρικές Επιπτώσεις </vt:lpstr>
      <vt:lpstr>Τι είναι η συμφωνία του Παρισιού; </vt:lpstr>
      <vt:lpstr>Συμφωνία του Παρισιού; </vt:lpstr>
      <vt:lpstr>Κύρια σημεία της συμφωνίας του Παρισιού</vt:lpstr>
      <vt:lpstr>UNFCCC: Η παγκόσμια σύμβαση για το κλίμα</vt:lpstr>
      <vt:lpstr>PowerPoint Presentation</vt:lpstr>
      <vt:lpstr>PowerPoint Presentation</vt:lpstr>
      <vt:lpstr>PowerPoint Presentation</vt:lpstr>
      <vt:lpstr>PowerPoint Presentation</vt:lpstr>
      <vt:lpstr>Climate change explorer </vt:lpstr>
      <vt:lpstr>Η ΕΕ και η συμφωνία του Παρισιού</vt:lpstr>
      <vt:lpstr>Η ΕΕ και η συμφωνία του Παρισιού</vt:lpstr>
      <vt:lpstr>2040 climate target</vt:lpstr>
      <vt:lpstr>PowerPoint Presentation</vt:lpstr>
      <vt:lpstr>2050 long-term strategy</vt:lpstr>
      <vt:lpstr>PowerPoint Presentation</vt:lpstr>
      <vt:lpstr>2050 long-term strategy</vt:lpstr>
      <vt:lpstr>2050 long-term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Measures in Paris to reduce air and noise pollution (2012-2025)</vt:lpstr>
      <vt:lpstr>Measures in Paris to reduce air and noise pollution (2012-2025)</vt:lpstr>
      <vt:lpstr>Measures in Paris to reduce air and noise pollution (2012-2025)</vt:lpstr>
      <vt:lpstr>Measures in Paris to reduce air and noise pollution (2012-2025)</vt:lpstr>
      <vt:lpstr>PowerPoint Presentation</vt:lpstr>
      <vt:lpstr>PowerPoint Presentation</vt:lpstr>
      <vt:lpstr>Major Urban Environmental Measures in Paris (2020‑2025) – Summary, Targets, and References</vt:lpstr>
      <vt:lpstr>PowerPoint Presentation</vt:lpstr>
      <vt:lpstr>PowerPoint Presentation</vt:lpstr>
      <vt:lpstr>Κανόνας 3‑30‑300 στην αστική οικολογία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REMY NICOLAS-MICHEL-PHILIPPE</dc:creator>
  <cp:lastModifiedBy>REMY NICOLAS-MICHEL-PHILIPPE</cp:lastModifiedBy>
  <cp:revision>3</cp:revision>
  <dcterms:created xsi:type="dcterms:W3CDTF">2025-10-21T07:35:27Z</dcterms:created>
  <dcterms:modified xsi:type="dcterms:W3CDTF">2025-10-22T10:04:32Z</dcterms:modified>
</cp:coreProperties>
</file>