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59" r:id="rId6"/>
    <p:sldId id="260" r:id="rId7"/>
    <p:sldId id="261" r:id="rId8"/>
    <p:sldId id="262" r:id="rId9"/>
    <p:sldId id="264" r:id="rId10"/>
    <p:sldId id="265" r:id="rId11"/>
    <p:sldId id="266" r:id="rId12"/>
    <p:sldId id="268"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10/11/2020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10/11/2020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10/11/2020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10/11/2020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10/11/2020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10/11/2020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10/11/2020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10/11/2020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10/11/2020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10/11/2020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10/11/2020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10/11/2020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a:t>ΕΞΟΠΛΙΣΜΟΣ ΕΣΤΙΑΤΟΡΙΟΥ </a:t>
            </a:r>
          </a:p>
        </p:txBody>
      </p:sp>
      <p:sp>
        <p:nvSpPr>
          <p:cNvPr id="3" name="Υπότιτλος 2"/>
          <p:cNvSpPr>
            <a:spLocks noGrp="1"/>
          </p:cNvSpPr>
          <p:nvPr>
            <p:ph type="subTitle" idx="1"/>
          </p:nvPr>
        </p:nvSpPr>
        <p:spPr/>
        <p:txBody>
          <a:bodyPr>
            <a:normAutofit fontScale="70000" lnSpcReduction="20000"/>
          </a:bodyPr>
          <a:lstStyle/>
          <a:p>
            <a:pPr marL="457200" indent="-457200" algn="just">
              <a:buFont typeface="Arial" panose="020B0604020202020204" pitchFamily="34" charset="0"/>
              <a:buChar char="•"/>
            </a:pPr>
            <a:r>
              <a:rPr lang="el-GR" b="1" dirty="0">
                <a:latin typeface="Arial" panose="020B0604020202020204" pitchFamily="34" charset="0"/>
                <a:cs typeface="Arial" panose="020B0604020202020204" pitchFamily="34" charset="0"/>
              </a:rPr>
              <a:t>Ο εξοπλισμός μπορεί να διακριθεί ανάλογα με τη φύση και τη χρήση του σε:</a:t>
            </a:r>
          </a:p>
          <a:p>
            <a:pPr marL="457200" indent="-457200" algn="just">
              <a:buFont typeface="Arial" panose="020B0604020202020204" pitchFamily="34" charset="0"/>
              <a:buChar char="•"/>
            </a:pPr>
            <a:r>
              <a:rPr lang="el-GR" b="1" dirty="0">
                <a:latin typeface="Arial" panose="020B0604020202020204" pitchFamily="34" charset="0"/>
                <a:cs typeface="Arial" panose="020B0604020202020204" pitchFamily="34" charset="0"/>
              </a:rPr>
              <a:t>Έπιπλα</a:t>
            </a:r>
          </a:p>
          <a:p>
            <a:pPr marL="457200" indent="-457200" algn="just">
              <a:buFont typeface="Arial" panose="020B0604020202020204" pitchFamily="34" charset="0"/>
              <a:buChar char="•"/>
            </a:pPr>
            <a:r>
              <a:rPr lang="el-GR" b="1" dirty="0">
                <a:latin typeface="Arial" panose="020B0604020202020204" pitchFamily="34" charset="0"/>
                <a:cs typeface="Arial" panose="020B0604020202020204" pitchFamily="34" charset="0"/>
              </a:rPr>
              <a:t>Ιματισμό</a:t>
            </a:r>
          </a:p>
          <a:p>
            <a:pPr marL="457200" indent="-457200" algn="just">
              <a:buFont typeface="Arial" panose="020B0604020202020204" pitchFamily="34" charset="0"/>
              <a:buChar char="•"/>
            </a:pPr>
            <a:r>
              <a:rPr lang="el-GR" b="1" dirty="0">
                <a:latin typeface="Arial" panose="020B0604020202020204" pitchFamily="34" charset="0"/>
                <a:cs typeface="Arial" panose="020B0604020202020204" pitchFamily="34" charset="0"/>
              </a:rPr>
              <a:t>Επιτραπέζια σκεύη  </a:t>
            </a:r>
          </a:p>
          <a:p>
            <a:endParaRPr lang="el-GR" dirty="0"/>
          </a:p>
          <a:p>
            <a:endParaRPr lang="el-GR" dirty="0"/>
          </a:p>
        </p:txBody>
      </p:sp>
    </p:spTree>
    <p:extLst>
      <p:ext uri="{BB962C8B-B14F-4D97-AF65-F5344CB8AC3E}">
        <p14:creationId xmlns:p14="http://schemas.microsoft.com/office/powerpoint/2010/main" val="854572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ΕΞΟΠΛΙΣΜΟΣ ΕΣΤΙΑΤΟΡΙΟΥ</a:t>
            </a:r>
            <a:br>
              <a:rPr lang="el-GR" dirty="0" smtClean="0"/>
            </a:br>
            <a:r>
              <a:rPr lang="el-GR" dirty="0" err="1" smtClean="0"/>
              <a:t>Ποτήτια</a:t>
            </a:r>
            <a:r>
              <a:rPr lang="el-GR" dirty="0" smtClean="0"/>
              <a:t/>
            </a:r>
            <a:br>
              <a:rPr lang="el-GR" dirty="0" smtClean="0"/>
            </a:br>
            <a:endParaRPr lang="el-GR" dirty="0"/>
          </a:p>
        </p:txBody>
      </p:sp>
      <p:sp>
        <p:nvSpPr>
          <p:cNvPr id="3" name="Θέση περιεχομένου 2"/>
          <p:cNvSpPr>
            <a:spLocks noGrp="1"/>
          </p:cNvSpPr>
          <p:nvPr>
            <p:ph idx="1"/>
          </p:nvPr>
        </p:nvSpPr>
        <p:spPr/>
        <p:txBody>
          <a:bodyPr/>
          <a:lstStyle/>
          <a:p>
            <a:r>
              <a:rPr lang="el-GR" dirty="0"/>
              <a:t>Τα βασικότερα ποτήρια είναι:</a:t>
            </a:r>
          </a:p>
          <a:p>
            <a:r>
              <a:rPr lang="el-GR" dirty="0"/>
              <a:t>Ποτήρια νερού</a:t>
            </a:r>
          </a:p>
          <a:p>
            <a:r>
              <a:rPr lang="el-GR" dirty="0"/>
              <a:t>Ποτήρια κόκκινου κρασιού</a:t>
            </a:r>
          </a:p>
          <a:p>
            <a:r>
              <a:rPr lang="el-GR" dirty="0"/>
              <a:t>Ποτήρια λευκού κρασιού </a:t>
            </a:r>
          </a:p>
          <a:p>
            <a:r>
              <a:rPr lang="el-GR" dirty="0"/>
              <a:t>Ποτήρια </a:t>
            </a:r>
            <a:r>
              <a:rPr lang="el-GR" dirty="0" err="1"/>
              <a:t>Σαμπανιας</a:t>
            </a:r>
            <a:endParaRPr lang="el-GR" dirty="0"/>
          </a:p>
          <a:p>
            <a:r>
              <a:rPr lang="el-GR" dirty="0"/>
              <a:t>Ποτήρια </a:t>
            </a:r>
            <a:r>
              <a:rPr lang="el-GR" dirty="0" err="1"/>
              <a:t>bar</a:t>
            </a:r>
            <a:r>
              <a:rPr lang="el-GR" dirty="0"/>
              <a:t>.</a:t>
            </a:r>
          </a:p>
          <a:p>
            <a:endParaRPr lang="el-GR" dirty="0"/>
          </a:p>
        </p:txBody>
      </p:sp>
    </p:spTree>
    <p:extLst>
      <p:ext uri="{BB962C8B-B14F-4D97-AF65-F5344CB8AC3E}">
        <p14:creationId xmlns:p14="http://schemas.microsoft.com/office/powerpoint/2010/main" val="9710212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ΕΞΟΠΛΙΣΜΟΣ ΕΣΤΙΑΤΟΡΙΟΥ</a:t>
            </a:r>
            <a:br>
              <a:rPr lang="el-GR" dirty="0" smtClean="0"/>
            </a:br>
            <a:r>
              <a:rPr lang="el-GR" dirty="0" smtClean="0"/>
              <a:t>Ποτήρια</a:t>
            </a:r>
            <a:endParaRPr lang="el-GR" dirty="0"/>
          </a:p>
        </p:txBody>
      </p:sp>
      <p:sp>
        <p:nvSpPr>
          <p:cNvPr id="3" name="Θέση περιεχομένου 2"/>
          <p:cNvSpPr>
            <a:spLocks noGrp="1"/>
          </p:cNvSpPr>
          <p:nvPr>
            <p:ph idx="1"/>
          </p:nvPr>
        </p:nvSpPr>
        <p:spPr/>
        <p:txBody>
          <a:bodyPr/>
          <a:lstStyle/>
          <a:p>
            <a:r>
              <a:rPr lang="el-GR" dirty="0"/>
              <a:t>Τα εστιατόρια που προσφέρουν καφέ και αφεψήματα στον κατάλογό τους θα πρέπει να είναι εφοδιασμένα με όλα τα απαραίτητα σκεύη σερβιρίσματος. </a:t>
            </a:r>
          </a:p>
          <a:p>
            <a:r>
              <a:rPr lang="el-GR" dirty="0"/>
              <a:t>Καράφες (</a:t>
            </a:r>
            <a:r>
              <a:rPr lang="el-GR" dirty="0" err="1"/>
              <a:t>Carafes</a:t>
            </a:r>
            <a:r>
              <a:rPr lang="el-GR" dirty="0"/>
              <a:t>). </a:t>
            </a:r>
          </a:p>
          <a:p>
            <a:r>
              <a:rPr lang="el-GR" dirty="0"/>
              <a:t>Καράφες χυμών</a:t>
            </a:r>
          </a:p>
          <a:p>
            <a:r>
              <a:rPr lang="el-GR" dirty="0"/>
              <a:t>Καράφες νερού</a:t>
            </a:r>
          </a:p>
          <a:p>
            <a:r>
              <a:rPr lang="el-GR" dirty="0"/>
              <a:t>Καράφες σερβιρίσματος κρασιού</a:t>
            </a:r>
          </a:p>
          <a:p>
            <a:endParaRPr lang="el-GR" dirty="0"/>
          </a:p>
        </p:txBody>
      </p:sp>
    </p:spTree>
    <p:extLst>
      <p:ext uri="{BB962C8B-B14F-4D97-AF65-F5344CB8AC3E}">
        <p14:creationId xmlns:p14="http://schemas.microsoft.com/office/powerpoint/2010/main" val="36711852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dirty="0"/>
          </a:p>
        </p:txBody>
      </p:sp>
    </p:spTree>
    <p:extLst>
      <p:ext uri="{BB962C8B-B14F-4D97-AF65-F5344CB8AC3E}">
        <p14:creationId xmlns:p14="http://schemas.microsoft.com/office/powerpoint/2010/main" val="1375507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a:t>
            </a:r>
            <a:r>
              <a:rPr lang="en-US" dirty="0" err="1" smtClean="0"/>
              <a:t>enages</a:t>
            </a:r>
            <a:r>
              <a:rPr lang="el-GR" dirty="0" smtClean="0"/>
              <a:t> (επιπρόσθετος εξοπλισμός)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Λαδόξυδα</a:t>
            </a:r>
          </a:p>
          <a:p>
            <a:r>
              <a:rPr lang="el-GR" dirty="0"/>
              <a:t>Αλατοπίπερα</a:t>
            </a:r>
          </a:p>
          <a:p>
            <a:r>
              <a:rPr lang="el-GR" dirty="0"/>
              <a:t>Όλες οι εμφιαλωμένες σάλτσες και μουστάρδες </a:t>
            </a:r>
          </a:p>
          <a:p>
            <a:r>
              <a:rPr lang="el-GR" dirty="0"/>
              <a:t>Θήκες για οδοντογλυφίδες</a:t>
            </a:r>
          </a:p>
          <a:p>
            <a:r>
              <a:rPr lang="el-GR" dirty="0"/>
              <a:t>Κηροπήγια</a:t>
            </a:r>
          </a:p>
          <a:p>
            <a:r>
              <a:rPr lang="el-GR" dirty="0"/>
              <a:t>Ανθοδοχεία</a:t>
            </a:r>
          </a:p>
          <a:p>
            <a:r>
              <a:rPr lang="el-GR" dirty="0"/>
              <a:t>Σταχτοδοχεία</a:t>
            </a:r>
          </a:p>
          <a:p>
            <a:r>
              <a:rPr lang="el-GR" dirty="0" err="1"/>
              <a:t>Αλατοπιπεριέρες</a:t>
            </a:r>
            <a:r>
              <a:rPr lang="el-GR" dirty="0"/>
              <a:t>, μουσταρδιέρες, αβγοθήκες </a:t>
            </a:r>
          </a:p>
          <a:p>
            <a:r>
              <a:rPr lang="el-GR" dirty="0"/>
              <a:t>Φιαλίδια λαδιού και ξυδιού </a:t>
            </a:r>
          </a:p>
          <a:p>
            <a:r>
              <a:rPr lang="el-GR" dirty="0"/>
              <a:t>Αριθμοί τραπεζιών</a:t>
            </a:r>
          </a:p>
          <a:p>
            <a:endParaRPr lang="el-GR" dirty="0"/>
          </a:p>
        </p:txBody>
      </p:sp>
    </p:spTree>
    <p:extLst>
      <p:ext uri="{BB962C8B-B14F-4D97-AF65-F5344CB8AC3E}">
        <p14:creationId xmlns:p14="http://schemas.microsoft.com/office/powerpoint/2010/main" val="396925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ΕΞΟΠΛΙΣΜΟΣ ΕΣΤΙΑΤΟΡΙΟΥ</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a:t>Σκευοθήκες (πάσα, </a:t>
            </a:r>
            <a:r>
              <a:rPr lang="el-GR" dirty="0" err="1"/>
              <a:t>table</a:t>
            </a:r>
            <a:r>
              <a:rPr lang="el-GR" dirty="0"/>
              <a:t> </a:t>
            </a:r>
            <a:r>
              <a:rPr lang="el-GR" dirty="0" err="1"/>
              <a:t>de</a:t>
            </a:r>
            <a:r>
              <a:rPr lang="el-GR" dirty="0"/>
              <a:t> </a:t>
            </a:r>
            <a:r>
              <a:rPr lang="el-GR" dirty="0" err="1"/>
              <a:t>service</a:t>
            </a:r>
            <a:r>
              <a:rPr lang="el-GR" dirty="0"/>
              <a:t>). Είναι ειδικά διαμορφωμένα έπιπλα, μέσα στα οποία ο τραπεζοκόμος τοποθετεί διάφορα σκεύη και λινά για να διευκολύνεται στο σερβίρισμα. Ο αριθμός των </a:t>
            </a:r>
            <a:r>
              <a:rPr lang="el-GR" dirty="0" err="1"/>
              <a:t>tables</a:t>
            </a:r>
            <a:r>
              <a:rPr lang="el-GR" dirty="0"/>
              <a:t> </a:t>
            </a:r>
            <a:r>
              <a:rPr lang="el-GR" dirty="0" err="1"/>
              <a:t>de</a:t>
            </a:r>
            <a:r>
              <a:rPr lang="el-GR" dirty="0"/>
              <a:t> </a:t>
            </a:r>
            <a:r>
              <a:rPr lang="el-GR" dirty="0" err="1"/>
              <a:t>service</a:t>
            </a:r>
            <a:r>
              <a:rPr lang="el-GR" dirty="0"/>
              <a:t> είναι ανάλογος του αριθμού των τραπεζιών και του μεγέθους της τραπεζαρίας. </a:t>
            </a:r>
          </a:p>
          <a:p>
            <a:r>
              <a:rPr lang="el-GR" dirty="0"/>
              <a:t>Καθίσματα. Τα καθίσματα επιλέγονται σε συνάρτηση με τα τραπέζια και έχουν παρόμοια χαρακτηριστικά. Το ύψος τους από το πάτωμα κυμαίνεται από 0,40 – 0,45 μέτρα. Οι συνηθέστερες διαστάσεις του πλαισίου του καθίσματος είναι 0,45 x 0.40 μέτρα. </a:t>
            </a:r>
          </a:p>
          <a:p>
            <a:endParaRPr lang="el-GR" dirty="0"/>
          </a:p>
          <a:p>
            <a:endParaRPr lang="el-GR" dirty="0"/>
          </a:p>
        </p:txBody>
      </p:sp>
    </p:spTree>
    <p:extLst>
      <p:ext uri="{BB962C8B-B14F-4D97-AF65-F5344CB8AC3E}">
        <p14:creationId xmlns:p14="http://schemas.microsoft.com/office/powerpoint/2010/main" val="2151346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ΕΞΟΠΛΙΣΜΟΣ ΕΣΤΙΑΤΟΡΙΟΥ</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err="1"/>
              <a:t>Γκεριντόν</a:t>
            </a:r>
            <a:r>
              <a:rPr lang="el-GR" dirty="0"/>
              <a:t> (</a:t>
            </a:r>
            <a:r>
              <a:rPr lang="el-GR" dirty="0" err="1"/>
              <a:t>Guerindons</a:t>
            </a:r>
            <a:r>
              <a:rPr lang="el-GR" dirty="0"/>
              <a:t>). Είναι  μικρά τραπεζάκια, τα οποία χρησιμοποιούνται για σέρβις αυτού του τύπου. Έχουν το ίδιο ύψος με τα τραπέζια (0,75-0,80 μέτρα) ώστε να μπορούν να εφαρμόζουν σε αυτά και πλάτος 0,40-0,45 μέτρα. Στο επάνω μέρος η επιφάνεια είναι καθαρή για να τοποθετούνται τα διάφορα εδέσματα, ενώ το κάτω ράφι χρησιμοποιείται ως βοηθητικός χώρος. Τα υλικά κατασκευής του είναι ξύλο ή συνδυασμός μετάλλου με ξύλο</a:t>
            </a:r>
          </a:p>
          <a:p>
            <a:endParaRPr lang="el-GR" dirty="0"/>
          </a:p>
        </p:txBody>
      </p:sp>
    </p:spTree>
    <p:extLst>
      <p:ext uri="{BB962C8B-B14F-4D97-AF65-F5344CB8AC3E}">
        <p14:creationId xmlns:p14="http://schemas.microsoft.com/office/powerpoint/2010/main" val="2284690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ΕΞΟΠΛΙΣΜΟΣ ΕΣΤΙΑΤΟΡΙΟΥ</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latin typeface="Arial" panose="020B0604020202020204" pitchFamily="34" charset="0"/>
                <a:cs typeface="Arial" panose="020B0604020202020204" pitchFamily="34" charset="0"/>
              </a:rPr>
              <a:t>Τρόλεϊ (</a:t>
            </a:r>
            <a:r>
              <a:rPr lang="el-GR" dirty="0" err="1">
                <a:latin typeface="Arial" panose="020B0604020202020204" pitchFamily="34" charset="0"/>
                <a:cs typeface="Arial" panose="020B0604020202020204" pitchFamily="34" charset="0"/>
              </a:rPr>
              <a:t>Table</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de</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rouland</a:t>
            </a:r>
            <a:r>
              <a:rPr lang="el-GR" dirty="0">
                <a:latin typeface="Arial" panose="020B0604020202020204" pitchFamily="34" charset="0"/>
                <a:cs typeface="Arial" panose="020B0604020202020204" pitchFamily="34" charset="0"/>
              </a:rPr>
              <a:t>). Είναι τραπεζάκια με ρόδες. Χρησιμοποιούνται για τη μεταφορά, την επίδειξη και το σερβίρισμα εδεσμάτων, κρασιών, ποτών και γλυκών κλπ. Ανάλογα με τη χρήση τους και το είδος σερβιρίσματος διακρίνονται σε : </a:t>
            </a:r>
          </a:p>
          <a:p>
            <a:r>
              <a:rPr lang="el-GR" dirty="0" err="1">
                <a:latin typeface="Arial" panose="020B0604020202020204" pitchFamily="34" charset="0"/>
                <a:cs typeface="Arial" panose="020B0604020202020204" pitchFamily="34" charset="0"/>
              </a:rPr>
              <a:t>Table</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au</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buffet</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froid</a:t>
            </a:r>
            <a:r>
              <a:rPr lang="el-GR" dirty="0">
                <a:latin typeface="Arial" panose="020B0604020202020204" pitchFamily="34" charset="0"/>
                <a:cs typeface="Arial" panose="020B0604020202020204" pitchFamily="34" charset="0"/>
              </a:rPr>
              <a:t> για επίδειξη κρύων </a:t>
            </a:r>
            <a:r>
              <a:rPr lang="el-GR" dirty="0" err="1">
                <a:latin typeface="Arial" panose="020B0604020202020204" pitchFamily="34" charset="0"/>
                <a:cs typeface="Arial" panose="020B0604020202020204" pitchFamily="34" charset="0"/>
              </a:rPr>
              <a:t>παρασκευώ</a:t>
            </a:r>
            <a:endParaRPr lang="el-GR" dirty="0">
              <a:latin typeface="Arial" panose="020B0604020202020204" pitchFamily="34" charset="0"/>
              <a:cs typeface="Arial" panose="020B0604020202020204" pitchFamily="34" charset="0"/>
            </a:endParaRPr>
          </a:p>
          <a:p>
            <a:r>
              <a:rPr lang="el-GR" dirty="0" err="1">
                <a:latin typeface="Arial" panose="020B0604020202020204" pitchFamily="34" charset="0"/>
                <a:cs typeface="Arial" panose="020B0604020202020204" pitchFamily="34" charset="0"/>
              </a:rPr>
              <a:t>Table</a:t>
            </a:r>
            <a:r>
              <a:rPr lang="el-GR" dirty="0">
                <a:latin typeface="Arial" panose="020B0604020202020204" pitchFamily="34" charset="0"/>
                <a:cs typeface="Arial" panose="020B0604020202020204" pitchFamily="34" charset="0"/>
              </a:rPr>
              <a:t> a </a:t>
            </a:r>
            <a:r>
              <a:rPr lang="el-GR" dirty="0" err="1">
                <a:latin typeface="Arial" panose="020B0604020202020204" pitchFamily="34" charset="0"/>
                <a:cs typeface="Arial" panose="020B0604020202020204" pitchFamily="34" charset="0"/>
              </a:rPr>
              <a:t>flambé</a:t>
            </a:r>
            <a:r>
              <a:rPr lang="el-GR" dirty="0">
                <a:latin typeface="Arial" panose="020B0604020202020204" pitchFamily="34" charset="0"/>
                <a:cs typeface="Arial" panose="020B0604020202020204" pitchFamily="34" charset="0"/>
              </a:rPr>
              <a:t> για παρασκευή εδεσμάτων </a:t>
            </a:r>
            <a:r>
              <a:rPr lang="el-GR" dirty="0" err="1">
                <a:latin typeface="Arial" panose="020B0604020202020204" pitchFamily="34" charset="0"/>
                <a:cs typeface="Arial" panose="020B0604020202020204" pitchFamily="34" charset="0"/>
              </a:rPr>
              <a:t>φλαμπέ</a:t>
            </a:r>
            <a:endParaRPr lang="el-GR" dirty="0">
              <a:latin typeface="Arial" panose="020B0604020202020204" pitchFamily="34" charset="0"/>
              <a:cs typeface="Arial" panose="020B0604020202020204" pitchFamily="34" charset="0"/>
            </a:endParaRPr>
          </a:p>
          <a:p>
            <a:r>
              <a:rPr lang="el-GR" dirty="0" err="1">
                <a:latin typeface="Arial" panose="020B0604020202020204" pitchFamily="34" charset="0"/>
                <a:cs typeface="Arial" panose="020B0604020202020204" pitchFamily="34" charset="0"/>
              </a:rPr>
              <a:t>Table</a:t>
            </a:r>
            <a:r>
              <a:rPr lang="el-GR" dirty="0">
                <a:latin typeface="Arial" panose="020B0604020202020204" pitchFamily="34" charset="0"/>
                <a:cs typeface="Arial" panose="020B0604020202020204" pitchFamily="34" charset="0"/>
              </a:rPr>
              <a:t> a </a:t>
            </a:r>
            <a:r>
              <a:rPr lang="el-GR" dirty="0" err="1">
                <a:latin typeface="Arial" panose="020B0604020202020204" pitchFamily="34" charset="0"/>
                <a:cs typeface="Arial" panose="020B0604020202020204" pitchFamily="34" charset="0"/>
              </a:rPr>
              <a:t>hors</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d΄oeuvre</a:t>
            </a:r>
            <a:r>
              <a:rPr lang="el-GR" dirty="0">
                <a:latin typeface="Arial" panose="020B0604020202020204" pitchFamily="34" charset="0"/>
                <a:cs typeface="Arial" panose="020B0604020202020204" pitchFamily="34" charset="0"/>
              </a:rPr>
              <a:t> για ορεκτικά</a:t>
            </a:r>
          </a:p>
          <a:p>
            <a:r>
              <a:rPr lang="el-GR" dirty="0" err="1">
                <a:latin typeface="Arial" panose="020B0604020202020204" pitchFamily="34" charset="0"/>
                <a:cs typeface="Arial" panose="020B0604020202020204" pitchFamily="34" charset="0"/>
              </a:rPr>
              <a:t>Table</a:t>
            </a:r>
            <a:r>
              <a:rPr lang="el-GR" dirty="0">
                <a:latin typeface="Arial" panose="020B0604020202020204" pitchFamily="34" charset="0"/>
                <a:cs typeface="Arial" panose="020B0604020202020204" pitchFamily="34" charset="0"/>
              </a:rPr>
              <a:t> a </a:t>
            </a:r>
            <a:r>
              <a:rPr lang="el-GR" dirty="0" err="1">
                <a:latin typeface="Arial" panose="020B0604020202020204" pitchFamily="34" charset="0"/>
                <a:cs typeface="Arial" panose="020B0604020202020204" pitchFamily="34" charset="0"/>
              </a:rPr>
              <a:t>decoupage</a:t>
            </a:r>
            <a:r>
              <a:rPr lang="el-GR" dirty="0">
                <a:latin typeface="Arial" panose="020B0604020202020204" pitchFamily="34" charset="0"/>
                <a:cs typeface="Arial" panose="020B0604020202020204" pitchFamily="34" charset="0"/>
              </a:rPr>
              <a:t> για τεμαχισμό εδεσμάτων, κυρίως </a:t>
            </a:r>
            <a:r>
              <a:rPr lang="el-GR" dirty="0" err="1">
                <a:latin typeface="Arial" panose="020B0604020202020204" pitchFamily="34" charset="0"/>
                <a:cs typeface="Arial" panose="020B0604020202020204" pitchFamily="34" charset="0"/>
              </a:rPr>
              <a:t>Σατωμπριάν</a:t>
            </a:r>
            <a:endParaRPr lang="el-GR" dirty="0">
              <a:latin typeface="Arial" panose="020B0604020202020204" pitchFamily="34" charset="0"/>
              <a:cs typeface="Arial" panose="020B0604020202020204" pitchFamily="34" charset="0"/>
            </a:endParaRPr>
          </a:p>
          <a:p>
            <a:r>
              <a:rPr lang="el-GR" dirty="0" err="1">
                <a:latin typeface="Arial" panose="020B0604020202020204" pitchFamily="34" charset="0"/>
                <a:cs typeface="Arial" panose="020B0604020202020204" pitchFamily="34" charset="0"/>
              </a:rPr>
              <a:t>Table</a:t>
            </a:r>
            <a:r>
              <a:rPr lang="el-GR" dirty="0">
                <a:latin typeface="Arial" panose="020B0604020202020204" pitchFamily="34" charset="0"/>
                <a:cs typeface="Arial" panose="020B0604020202020204" pitchFamily="34" charset="0"/>
              </a:rPr>
              <a:t> a </a:t>
            </a:r>
            <a:r>
              <a:rPr lang="el-GR" dirty="0" err="1">
                <a:latin typeface="Arial" panose="020B0604020202020204" pitchFamily="34" charset="0"/>
                <a:cs typeface="Arial" panose="020B0604020202020204" pitchFamily="34" charset="0"/>
              </a:rPr>
              <a:t>patisserie</a:t>
            </a:r>
            <a:r>
              <a:rPr lang="el-GR" dirty="0">
                <a:latin typeface="Arial" panose="020B0604020202020204" pitchFamily="34" charset="0"/>
                <a:cs typeface="Arial" panose="020B0604020202020204" pitchFamily="34" charset="0"/>
              </a:rPr>
              <a:t> τραπέζι έκθεσης γλυκών</a:t>
            </a:r>
          </a:p>
          <a:p>
            <a:r>
              <a:rPr lang="el-GR" dirty="0" err="1">
                <a:latin typeface="Arial" panose="020B0604020202020204" pitchFamily="34" charset="0"/>
                <a:cs typeface="Arial" panose="020B0604020202020204" pitchFamily="34" charset="0"/>
              </a:rPr>
              <a:t>Table</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aux</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boissons</a:t>
            </a:r>
            <a:r>
              <a:rPr lang="el-GR" dirty="0">
                <a:latin typeface="Arial" panose="020B0604020202020204" pitchFamily="34" charset="0"/>
                <a:cs typeface="Arial" panose="020B0604020202020204" pitchFamily="34" charset="0"/>
              </a:rPr>
              <a:t> τραπέζι ποτών, κινητή κάβα</a:t>
            </a:r>
          </a:p>
          <a:p>
            <a:r>
              <a:rPr lang="el-GR" dirty="0" err="1">
                <a:latin typeface="Arial" panose="020B0604020202020204" pitchFamily="34" charset="0"/>
                <a:cs typeface="Arial" panose="020B0604020202020204" pitchFamily="34" charset="0"/>
              </a:rPr>
              <a:t>Table</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au</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fromages</a:t>
            </a:r>
            <a:r>
              <a:rPr lang="el-GR" dirty="0">
                <a:latin typeface="Arial" panose="020B0604020202020204" pitchFamily="34" charset="0"/>
                <a:cs typeface="Arial" panose="020B0604020202020204" pitchFamily="34" charset="0"/>
              </a:rPr>
              <a:t> για επίδειξη τυριών</a:t>
            </a:r>
          </a:p>
          <a:p>
            <a:r>
              <a:rPr lang="el-GR" dirty="0">
                <a:latin typeface="Arial" panose="020B0604020202020204" pitchFamily="34" charset="0"/>
                <a:cs typeface="Arial" panose="020B0604020202020204" pitchFamily="34" charset="0"/>
              </a:rPr>
              <a:t>Τρόλεϊ μεταφοράς σκευών από και προς την κουζίνα</a:t>
            </a:r>
          </a:p>
          <a:p>
            <a:endParaRPr lang="el-GR"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8029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ΕΞΟΠΛΙΣΜΟΣ ΕΣΤΙΑΤΟΡΙΟΥ</a:t>
            </a:r>
          </a:p>
        </p:txBody>
      </p:sp>
      <p:sp>
        <p:nvSpPr>
          <p:cNvPr id="3" name="Θέση περιεχομένου 2"/>
          <p:cNvSpPr>
            <a:spLocks noGrp="1"/>
          </p:cNvSpPr>
          <p:nvPr>
            <p:ph idx="1"/>
          </p:nvPr>
        </p:nvSpPr>
        <p:spPr/>
        <p:txBody>
          <a:bodyPr>
            <a:normAutofit fontScale="70000" lnSpcReduction="20000"/>
          </a:bodyPr>
          <a:lstStyle/>
          <a:p>
            <a:r>
              <a:rPr lang="el-GR" dirty="0"/>
              <a:t>Με τον όρο λινά εννοούμε όλον τον ιματισμό του εστιατορίου και κάθε υφασμάτινο είδος του. Τα λινά του εστιατορίου πρέπει να επιλέγονται με κριτήριο τον τύπο του εστιατορίου, την αντοχή τους και το μέγεθος των τραπεζιών που θα καλύπτουν. </a:t>
            </a:r>
          </a:p>
          <a:p>
            <a:r>
              <a:rPr lang="el-GR" dirty="0"/>
              <a:t>Για ένα εστιατόριο χρειαζόμαστε τα παρακάτω λινά:</a:t>
            </a:r>
          </a:p>
          <a:p>
            <a:r>
              <a:rPr lang="el-GR" dirty="0" err="1"/>
              <a:t>Μολοτόν</a:t>
            </a:r>
            <a:r>
              <a:rPr lang="el-GR" dirty="0"/>
              <a:t> (</a:t>
            </a:r>
            <a:r>
              <a:rPr lang="el-GR" dirty="0" err="1"/>
              <a:t>Mollotons</a:t>
            </a:r>
            <a:r>
              <a:rPr lang="el-GR" dirty="0"/>
              <a:t>)</a:t>
            </a:r>
          </a:p>
          <a:p>
            <a:r>
              <a:rPr lang="el-GR" dirty="0"/>
              <a:t>Τραπεζομάντιλα (</a:t>
            </a:r>
            <a:r>
              <a:rPr lang="el-GR" dirty="0" err="1"/>
              <a:t>Nappes</a:t>
            </a:r>
            <a:r>
              <a:rPr lang="el-GR" dirty="0"/>
              <a:t>)</a:t>
            </a:r>
          </a:p>
          <a:p>
            <a:r>
              <a:rPr lang="el-GR" dirty="0" err="1"/>
              <a:t>Ναπερόν</a:t>
            </a:r>
            <a:r>
              <a:rPr lang="el-GR" dirty="0"/>
              <a:t> (</a:t>
            </a:r>
            <a:r>
              <a:rPr lang="el-GR" dirty="0" err="1"/>
              <a:t>Napperons</a:t>
            </a:r>
            <a:r>
              <a:rPr lang="el-GR" dirty="0"/>
              <a:t>)</a:t>
            </a:r>
          </a:p>
          <a:p>
            <a:r>
              <a:rPr lang="el-GR" dirty="0"/>
              <a:t>Πετσέτες πελατών (</a:t>
            </a:r>
            <a:r>
              <a:rPr lang="el-GR" dirty="0" err="1"/>
              <a:t>Serviettes</a:t>
            </a:r>
            <a:r>
              <a:rPr lang="el-GR" dirty="0"/>
              <a:t> </a:t>
            </a:r>
            <a:r>
              <a:rPr lang="el-GR" dirty="0" err="1"/>
              <a:t>de</a:t>
            </a:r>
            <a:r>
              <a:rPr lang="el-GR" dirty="0"/>
              <a:t> </a:t>
            </a:r>
            <a:r>
              <a:rPr lang="el-GR" dirty="0" err="1"/>
              <a:t>table</a:t>
            </a:r>
            <a:r>
              <a:rPr lang="el-GR" dirty="0"/>
              <a:t>)</a:t>
            </a:r>
          </a:p>
          <a:p>
            <a:r>
              <a:rPr lang="el-GR" dirty="0"/>
              <a:t>Πετσέτες τραπεζοκόμων (</a:t>
            </a:r>
            <a:r>
              <a:rPr lang="el-GR" dirty="0" err="1"/>
              <a:t>Liteaux</a:t>
            </a:r>
            <a:r>
              <a:rPr lang="el-GR" dirty="0"/>
              <a:t> </a:t>
            </a:r>
            <a:r>
              <a:rPr lang="el-GR" dirty="0" err="1"/>
              <a:t>de</a:t>
            </a:r>
            <a:r>
              <a:rPr lang="el-GR" dirty="0"/>
              <a:t> </a:t>
            </a:r>
            <a:r>
              <a:rPr lang="el-GR" dirty="0" err="1"/>
              <a:t>service</a:t>
            </a:r>
            <a:r>
              <a:rPr lang="el-GR" dirty="0"/>
              <a:t>)</a:t>
            </a:r>
          </a:p>
          <a:p>
            <a:r>
              <a:rPr lang="el-GR" dirty="0" err="1"/>
              <a:t>Δισκόπανα</a:t>
            </a:r>
            <a:endParaRPr lang="el-GR" dirty="0"/>
          </a:p>
          <a:p>
            <a:r>
              <a:rPr lang="el-GR" dirty="0" err="1"/>
              <a:t>Ποτηρόπανα</a:t>
            </a:r>
            <a:r>
              <a:rPr lang="el-GR" dirty="0"/>
              <a:t> </a:t>
            </a:r>
          </a:p>
          <a:p>
            <a:r>
              <a:rPr lang="el-GR" dirty="0" err="1"/>
              <a:t>Μπουφεδόπανα</a:t>
            </a:r>
            <a:endParaRPr lang="el-GR" dirty="0"/>
          </a:p>
          <a:p>
            <a:endParaRPr lang="el-GR" dirty="0"/>
          </a:p>
        </p:txBody>
      </p:sp>
    </p:spTree>
    <p:extLst>
      <p:ext uri="{BB962C8B-B14F-4D97-AF65-F5344CB8AC3E}">
        <p14:creationId xmlns:p14="http://schemas.microsoft.com/office/powerpoint/2010/main" val="822233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ΕΞΟΠΛΙΣΜΟΣ ΕΣΤΙΑΤΟΡΙΟΥ</a:t>
            </a:r>
            <a:br>
              <a:rPr lang="el-GR" dirty="0"/>
            </a:br>
            <a:r>
              <a:rPr lang="el-GR" dirty="0"/>
              <a:t>Μεταλλικά σκεύη </a:t>
            </a:r>
          </a:p>
        </p:txBody>
      </p:sp>
      <p:sp>
        <p:nvSpPr>
          <p:cNvPr id="3" name="Θέση περιεχομένου 2"/>
          <p:cNvSpPr>
            <a:spLocks noGrp="1"/>
          </p:cNvSpPr>
          <p:nvPr>
            <p:ph idx="1"/>
          </p:nvPr>
        </p:nvSpPr>
        <p:spPr/>
        <p:txBody>
          <a:bodyPr>
            <a:noAutofit/>
          </a:bodyPr>
          <a:lstStyle/>
          <a:p>
            <a:r>
              <a:rPr lang="el-GR" sz="2000" dirty="0">
                <a:latin typeface="Arial" panose="020B0604020202020204" pitchFamily="34" charset="0"/>
                <a:cs typeface="Arial" panose="020B0604020202020204" pitchFamily="34" charset="0"/>
              </a:rPr>
              <a:t>Μαχαίρια</a:t>
            </a:r>
          </a:p>
          <a:p>
            <a:r>
              <a:rPr lang="el-GR" sz="2000" dirty="0">
                <a:latin typeface="Arial" panose="020B0604020202020204" pitchFamily="34" charset="0"/>
                <a:cs typeface="Arial" panose="020B0604020202020204" pitchFamily="34" charset="0"/>
              </a:rPr>
              <a:t>Κρέατος (2ου ή κυρίως πιάτου)</a:t>
            </a:r>
          </a:p>
          <a:p>
            <a:r>
              <a:rPr lang="el-GR" sz="2000" dirty="0">
                <a:latin typeface="Arial" panose="020B0604020202020204" pitchFamily="34" charset="0"/>
                <a:cs typeface="Arial" panose="020B0604020202020204" pitchFamily="34" charset="0"/>
              </a:rPr>
              <a:t>Ψαριού</a:t>
            </a:r>
          </a:p>
          <a:p>
            <a:r>
              <a:rPr lang="el-GR" sz="2000" dirty="0">
                <a:latin typeface="Arial" panose="020B0604020202020204" pitchFamily="34" charset="0"/>
                <a:cs typeface="Arial" panose="020B0604020202020204" pitchFamily="34" charset="0"/>
              </a:rPr>
              <a:t>Φρούτου (1ου ή ορεκτικών)</a:t>
            </a:r>
          </a:p>
          <a:p>
            <a:r>
              <a:rPr lang="el-GR" sz="2000" dirty="0">
                <a:latin typeface="Arial" panose="020B0604020202020204" pitchFamily="34" charset="0"/>
                <a:cs typeface="Arial" panose="020B0604020202020204" pitchFamily="34" charset="0"/>
              </a:rPr>
              <a:t>Βουτύρου</a:t>
            </a:r>
          </a:p>
          <a:p>
            <a:r>
              <a:rPr lang="el-GR" sz="2000" dirty="0">
                <a:latin typeface="Arial" panose="020B0604020202020204" pitchFamily="34" charset="0"/>
                <a:cs typeface="Arial" panose="020B0604020202020204" pitchFamily="34" charset="0"/>
              </a:rPr>
              <a:t>Γλυκού</a:t>
            </a:r>
          </a:p>
          <a:p>
            <a:r>
              <a:rPr lang="el-GR" sz="2000" dirty="0">
                <a:latin typeface="Arial" panose="020B0604020202020204" pitchFamily="34" charset="0"/>
                <a:cs typeface="Arial" panose="020B0604020202020204" pitchFamily="34" charset="0"/>
              </a:rPr>
              <a:t>Πιρούνια</a:t>
            </a:r>
          </a:p>
          <a:p>
            <a:r>
              <a:rPr lang="el-GR" sz="2000" dirty="0">
                <a:latin typeface="Arial" panose="020B0604020202020204" pitchFamily="34" charset="0"/>
                <a:cs typeface="Arial" panose="020B0604020202020204" pitchFamily="34" charset="0"/>
              </a:rPr>
              <a:t>Κρέατος (2ου ή κυρίως πιάτου)</a:t>
            </a:r>
          </a:p>
          <a:p>
            <a:r>
              <a:rPr lang="el-GR" sz="2000" dirty="0">
                <a:latin typeface="Arial" panose="020B0604020202020204" pitchFamily="34" charset="0"/>
                <a:cs typeface="Arial" panose="020B0604020202020204" pitchFamily="34" charset="0"/>
              </a:rPr>
              <a:t>Ψαριού</a:t>
            </a:r>
          </a:p>
          <a:p>
            <a:r>
              <a:rPr lang="el-GR" sz="2000" dirty="0">
                <a:latin typeface="Arial" panose="020B0604020202020204" pitchFamily="34" charset="0"/>
                <a:cs typeface="Arial" panose="020B0604020202020204" pitchFamily="34" charset="0"/>
              </a:rPr>
              <a:t>Φρούτου (1ου ή ορεκτικών)</a:t>
            </a:r>
          </a:p>
          <a:p>
            <a:r>
              <a:rPr lang="el-GR" sz="2000" dirty="0">
                <a:latin typeface="Arial" panose="020B0604020202020204" pitchFamily="34" charset="0"/>
                <a:cs typeface="Arial" panose="020B0604020202020204" pitchFamily="34" charset="0"/>
              </a:rPr>
              <a:t>Γλυκού</a:t>
            </a:r>
          </a:p>
          <a:p>
            <a:r>
              <a:rPr lang="el-GR" sz="2000" dirty="0">
                <a:latin typeface="Arial" panose="020B0604020202020204" pitchFamily="34" charset="0"/>
                <a:cs typeface="Arial" panose="020B0604020202020204" pitchFamily="34" charset="0"/>
              </a:rPr>
              <a:t>Κουτάλια</a:t>
            </a:r>
          </a:p>
          <a:p>
            <a:r>
              <a:rPr lang="el-GR" sz="2000" dirty="0">
                <a:latin typeface="Arial" panose="020B0604020202020204" pitchFamily="34" charset="0"/>
                <a:cs typeface="Arial" panose="020B0604020202020204" pitchFamily="34" charset="0"/>
              </a:rPr>
              <a:t>Σούπας</a:t>
            </a:r>
          </a:p>
          <a:p>
            <a:r>
              <a:rPr lang="el-GR" sz="2000" dirty="0" err="1">
                <a:latin typeface="Arial" panose="020B0604020202020204" pitchFamily="34" charset="0"/>
                <a:cs typeface="Arial" panose="020B0604020202020204" pitchFamily="34" charset="0"/>
              </a:rPr>
              <a:t>Κονσομέ</a:t>
            </a:r>
            <a:r>
              <a:rPr lang="el-GR" sz="2000" dirty="0">
                <a:latin typeface="Arial" panose="020B0604020202020204" pitchFamily="34" charset="0"/>
                <a:cs typeface="Arial" panose="020B0604020202020204" pitchFamily="34" charset="0"/>
              </a:rPr>
              <a:t> ή κομπόστας</a:t>
            </a:r>
          </a:p>
          <a:p>
            <a:r>
              <a:rPr lang="el-GR" sz="2000" dirty="0">
                <a:latin typeface="Arial" panose="020B0604020202020204" pitchFamily="34" charset="0"/>
                <a:cs typeface="Arial" panose="020B0604020202020204" pitchFamily="34" charset="0"/>
              </a:rPr>
              <a:t>Γλυκού</a:t>
            </a:r>
          </a:p>
          <a:p>
            <a:r>
              <a:rPr lang="el-GR" sz="2000" dirty="0">
                <a:latin typeface="Arial" panose="020B0604020202020204" pitchFamily="34" charset="0"/>
                <a:cs typeface="Arial" panose="020B0604020202020204" pitchFamily="34" charset="0"/>
              </a:rPr>
              <a:t>Σάλτσας</a:t>
            </a:r>
          </a:p>
          <a:p>
            <a:r>
              <a:rPr lang="el-GR" sz="2000" dirty="0" err="1">
                <a:latin typeface="Arial" panose="020B0604020202020204" pitchFamily="34" charset="0"/>
                <a:cs typeface="Arial" panose="020B0604020202020204" pitchFamily="34" charset="0"/>
              </a:rPr>
              <a:t>Service</a:t>
            </a:r>
            <a:endParaRPr lang="el-GR" sz="2000" dirty="0">
              <a:latin typeface="Arial" panose="020B0604020202020204" pitchFamily="34" charset="0"/>
              <a:cs typeface="Arial" panose="020B0604020202020204" pitchFamily="34" charset="0"/>
            </a:endParaRPr>
          </a:p>
          <a:p>
            <a:r>
              <a:rPr lang="el-GR" sz="2000" dirty="0" err="1">
                <a:latin typeface="Arial" panose="020B0604020202020204" pitchFamily="34" charset="0"/>
                <a:cs typeface="Arial" panose="020B0604020202020204" pitchFamily="34" charset="0"/>
              </a:rPr>
              <a:t>Καφέ,τσαγιού,εσπρέσσο</a:t>
            </a:r>
            <a:endParaRPr lang="el-GR" sz="2000" dirty="0">
              <a:latin typeface="Arial" panose="020B0604020202020204" pitchFamily="34" charset="0"/>
              <a:cs typeface="Arial" panose="020B0604020202020204" pitchFamily="34" charset="0"/>
            </a:endParaRPr>
          </a:p>
          <a:p>
            <a:r>
              <a:rPr lang="el-GR" sz="2000" dirty="0">
                <a:latin typeface="Arial" panose="020B0604020202020204" pitchFamily="34" charset="0"/>
                <a:cs typeface="Arial" panose="020B0604020202020204" pitchFamily="34" charset="0"/>
              </a:rPr>
              <a:t>Παγωτού</a:t>
            </a:r>
          </a:p>
          <a:p>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1634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ΕΞΟΠΛΙΣΜΟΣ ΕΣΤΙΑΤΟΡΙΟΥ</a:t>
            </a:r>
            <a:endParaRPr lang="el-GR" dirty="0"/>
          </a:p>
        </p:txBody>
      </p:sp>
      <p:sp>
        <p:nvSpPr>
          <p:cNvPr id="3" name="Θέση περιεχομένου 2"/>
          <p:cNvSpPr>
            <a:spLocks noGrp="1"/>
          </p:cNvSpPr>
          <p:nvPr>
            <p:ph idx="1"/>
          </p:nvPr>
        </p:nvSpPr>
        <p:spPr/>
        <p:txBody>
          <a:bodyPr/>
          <a:lstStyle/>
          <a:p>
            <a:r>
              <a:rPr lang="el-GR" dirty="0"/>
              <a:t>Πένσα &amp; Πιρούνι Αστακού</a:t>
            </a:r>
          </a:p>
          <a:p>
            <a:r>
              <a:rPr lang="el-GR" dirty="0"/>
              <a:t>Μαχαίρι &amp; πιρούνι καβουριών</a:t>
            </a:r>
          </a:p>
          <a:p>
            <a:r>
              <a:rPr lang="el-GR" dirty="0"/>
              <a:t>Λαβίδα σπαραγγιών</a:t>
            </a:r>
          </a:p>
          <a:p>
            <a:r>
              <a:rPr lang="el-GR" dirty="0"/>
              <a:t>Μαχαίρι &amp; πιρούνι στρειδιών</a:t>
            </a:r>
          </a:p>
          <a:p>
            <a:r>
              <a:rPr lang="el-GR" dirty="0"/>
              <a:t>Σκεύος &amp; μαχαίρι για χαβιάρι</a:t>
            </a:r>
          </a:p>
          <a:p>
            <a:r>
              <a:rPr lang="el-GR" dirty="0"/>
              <a:t>Σκεύος &amp; πιρούνι για </a:t>
            </a:r>
            <a:r>
              <a:rPr lang="el-GR" dirty="0" err="1"/>
              <a:t>φοντύ</a:t>
            </a:r>
            <a:endParaRPr lang="el-GR" dirty="0"/>
          </a:p>
          <a:p>
            <a:endParaRPr lang="el-GR" dirty="0"/>
          </a:p>
          <a:p>
            <a:endParaRPr lang="el-GR" dirty="0"/>
          </a:p>
        </p:txBody>
      </p:sp>
    </p:spTree>
    <p:extLst>
      <p:ext uri="{BB962C8B-B14F-4D97-AF65-F5344CB8AC3E}">
        <p14:creationId xmlns:p14="http://schemas.microsoft.com/office/powerpoint/2010/main" val="89951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ΕΞΟΠΛΙΣΜΟΣ ΕΣΤΙΑΤΟΡΙΟΥ</a:t>
            </a:r>
            <a:br>
              <a:rPr lang="el-GR" dirty="0" smtClean="0"/>
            </a:br>
            <a:r>
              <a:rPr lang="el-GR" dirty="0" smtClean="0"/>
              <a:t>Μ</a:t>
            </a:r>
            <a:r>
              <a:rPr lang="en-US" dirty="0" err="1"/>
              <a:t>enages</a:t>
            </a:r>
            <a:endParaRPr lang="el-GR" dirty="0"/>
          </a:p>
        </p:txBody>
      </p:sp>
      <p:sp>
        <p:nvSpPr>
          <p:cNvPr id="3" name="Θέση περιεχομένου 2"/>
          <p:cNvSpPr>
            <a:spLocks noGrp="1"/>
          </p:cNvSpPr>
          <p:nvPr>
            <p:ph idx="1"/>
          </p:nvPr>
        </p:nvSpPr>
        <p:spPr/>
        <p:txBody>
          <a:bodyPr/>
          <a:lstStyle/>
          <a:p>
            <a:r>
              <a:rPr lang="el-GR" dirty="0" err="1"/>
              <a:t>Σουπλά</a:t>
            </a:r>
            <a:r>
              <a:rPr lang="el-GR" dirty="0"/>
              <a:t> για κουβέρ </a:t>
            </a:r>
          </a:p>
          <a:p>
            <a:r>
              <a:rPr lang="el-GR" dirty="0"/>
              <a:t>Φαγητού</a:t>
            </a:r>
          </a:p>
          <a:p>
            <a:r>
              <a:rPr lang="el-GR" dirty="0"/>
              <a:t>Σούπας</a:t>
            </a:r>
          </a:p>
          <a:p>
            <a:r>
              <a:rPr lang="el-GR" dirty="0"/>
              <a:t>Φρούτου</a:t>
            </a:r>
          </a:p>
          <a:p>
            <a:r>
              <a:rPr lang="el-GR" dirty="0"/>
              <a:t>Γλυκού</a:t>
            </a:r>
          </a:p>
          <a:p>
            <a:r>
              <a:rPr lang="el-GR" dirty="0"/>
              <a:t>Ψωμιού</a:t>
            </a:r>
          </a:p>
          <a:p>
            <a:r>
              <a:rPr lang="el-GR" dirty="0"/>
              <a:t>Καφέ, τσαγιού, </a:t>
            </a:r>
            <a:r>
              <a:rPr lang="el-GR" dirty="0" err="1"/>
              <a:t>εσπρέσσο</a:t>
            </a:r>
            <a:endParaRPr lang="el-GR" dirty="0"/>
          </a:p>
          <a:p>
            <a:endParaRPr lang="el-GR" dirty="0"/>
          </a:p>
          <a:p>
            <a:endParaRPr lang="el-GR" dirty="0"/>
          </a:p>
        </p:txBody>
      </p:sp>
    </p:spTree>
    <p:extLst>
      <p:ext uri="{BB962C8B-B14F-4D97-AF65-F5344CB8AC3E}">
        <p14:creationId xmlns:p14="http://schemas.microsoft.com/office/powerpoint/2010/main" val="1614176857"/>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2934</TotalTime>
  <Words>544</Words>
  <Application>Microsoft Office PowerPoint</Application>
  <PresentationFormat>Προβολή στην οθόνη (4:3)</PresentationFormat>
  <Paragraphs>90</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Θέμα του Office</vt:lpstr>
      <vt:lpstr>ΕΞΟΠΛΙΣΜΟΣ ΕΣΤΙΑΤΟΡΙΟΥ </vt:lpstr>
      <vt:lpstr>Μenages (επιπρόσθετος εξοπλισμός)  </vt:lpstr>
      <vt:lpstr>ΕΞΟΠΛΙΣΜΟΣ ΕΣΤΙΑΤΟΡΙΟΥ</vt:lpstr>
      <vt:lpstr>ΕΞΟΠΛΙΣΜΟΣ ΕΣΤΙΑΤΟΡΙΟΥ</vt:lpstr>
      <vt:lpstr>ΕΞΟΠΛΙΣΜΟΣ ΕΣΤΙΑΤΟΡΙΟΥ</vt:lpstr>
      <vt:lpstr>ΕΞΟΠΛΙΣΜΟΣ ΕΣΤΙΑΤΟΡΙΟΥ</vt:lpstr>
      <vt:lpstr>ΕΞΟΠΛΙΣΜΟΣ ΕΣΤΙΑΤΟΡΙΟΥ Μεταλλικά σκεύη </vt:lpstr>
      <vt:lpstr>ΕΞΟΠΛΙΣΜΟΣ ΕΣΤΙΑΤΟΡΙΟΥ</vt:lpstr>
      <vt:lpstr>ΕΞΟΠΛΙΣΜΟΣ ΕΣΤΙΑΤΟΡΙΟΥ Μenages</vt:lpstr>
      <vt:lpstr>ΕΞΟΠΛΙΣΜΟΣ ΕΣΤΙΑΤΟΡΙΟΥ Ποτήτια </vt:lpstr>
      <vt:lpstr>ΕΞΟΠΛΙΣΜΟΣ ΕΣΤΙΑΤΟΡΙΟΥ Ποτήρια</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ΕΞΟΠΛΙΣΜΟΣ ΕΣΤΙΑΤΟΡΙΟΥ </dc:title>
  <dc:creator>user</dc:creator>
  <cp:lastModifiedBy>user</cp:lastModifiedBy>
  <cp:revision>21</cp:revision>
  <dcterms:created xsi:type="dcterms:W3CDTF">2020-11-07T09:35:11Z</dcterms:created>
  <dcterms:modified xsi:type="dcterms:W3CDTF">2020-11-10T15:49:06Z</dcterms:modified>
</cp:coreProperties>
</file>