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7"/>
  </p:notesMasterIdLst>
  <p:sldIdLst>
    <p:sldId id="256" r:id="rId2"/>
    <p:sldId id="257" r:id="rId3"/>
    <p:sldId id="265" r:id="rId4"/>
    <p:sldId id="258" r:id="rId5"/>
    <p:sldId id="262" r:id="rId6"/>
    <p:sldId id="263" r:id="rId7"/>
    <p:sldId id="264" r:id="rId8"/>
    <p:sldId id="259" r:id="rId9"/>
    <p:sldId id="260" r:id="rId10"/>
    <p:sldId id="266" r:id="rId11"/>
    <p:sldId id="261" r:id="rId12"/>
    <p:sldId id="267" r:id="rId13"/>
    <p:sldId id="268" r:id="rId14"/>
    <p:sldId id="269" r:id="rId15"/>
    <p:sldId id="270" r:id="rId16"/>
  </p:sldIdLst>
  <p:sldSz cx="9144000" cy="6858000" type="screen4x3"/>
  <p:notesSz cx="6889750" cy="9671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14" autoAdjust="0"/>
  </p:normalViewPr>
  <p:slideViewPr>
    <p:cSldViewPr>
      <p:cViewPr varScale="1">
        <p:scale>
          <a:sx n="75" d="100"/>
          <a:sy n="75" d="100"/>
        </p:scale>
        <p:origin x="1594" y="14"/>
      </p:cViewPr>
      <p:guideLst>
        <p:guide orient="horz" pos="2160"/>
        <p:guide pos="2880"/>
      </p:guideLst>
    </p:cSldViewPr>
  </p:slideViewPr>
  <p:outlineViewPr>
    <p:cViewPr>
      <p:scale>
        <a:sx n="33" d="100"/>
        <a:sy n="33" d="100"/>
      </p:scale>
      <p:origin x="0" y="399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85558" cy="483553"/>
          </a:xfrm>
          <a:prstGeom prst="rect">
            <a:avLst/>
          </a:prstGeom>
        </p:spPr>
        <p:txBody>
          <a:bodyPr vert="horz" lIns="91440" tIns="45720" rIns="91440" bIns="45720" rtlCol="0"/>
          <a:lstStyle>
            <a:lvl1pPr algn="l">
              <a:defRPr sz="1200"/>
            </a:lvl1pPr>
          </a:lstStyle>
          <a:p>
            <a:pPr>
              <a:defRPr/>
            </a:pPr>
            <a:endParaRPr lang="el-GR" dirty="0"/>
          </a:p>
        </p:txBody>
      </p:sp>
      <p:sp>
        <p:nvSpPr>
          <p:cNvPr id="3" name="2 - Θέση ημερομηνίας"/>
          <p:cNvSpPr>
            <a:spLocks noGrp="1"/>
          </p:cNvSpPr>
          <p:nvPr>
            <p:ph type="dt" idx="1"/>
          </p:nvPr>
        </p:nvSpPr>
        <p:spPr>
          <a:xfrm>
            <a:off x="3902597" y="0"/>
            <a:ext cx="2985558" cy="483553"/>
          </a:xfrm>
          <a:prstGeom prst="rect">
            <a:avLst/>
          </a:prstGeom>
        </p:spPr>
        <p:txBody>
          <a:bodyPr vert="horz" lIns="91440" tIns="45720" rIns="91440" bIns="45720" rtlCol="0"/>
          <a:lstStyle>
            <a:lvl1pPr algn="r">
              <a:defRPr sz="1200"/>
            </a:lvl1pPr>
          </a:lstStyle>
          <a:p>
            <a:pPr>
              <a:defRPr/>
            </a:pPr>
            <a:fld id="{2939CDF0-9D7A-4856-8F90-9074EE7A6FE6}" type="datetimeFigureOut">
              <a:rPr lang="el-GR"/>
              <a:pPr>
                <a:defRPr/>
              </a:pPr>
              <a:t>1/12/2023</a:t>
            </a:fld>
            <a:endParaRPr lang="el-GR" dirty="0"/>
          </a:p>
        </p:txBody>
      </p:sp>
      <p:sp>
        <p:nvSpPr>
          <p:cNvPr id="4" name="3 - Θέση εικόνας διαφάνειας"/>
          <p:cNvSpPr>
            <a:spLocks noGrp="1" noRot="1" noChangeAspect="1"/>
          </p:cNvSpPr>
          <p:nvPr>
            <p:ph type="sldImg" idx="2"/>
          </p:nvPr>
        </p:nvSpPr>
        <p:spPr>
          <a:xfrm>
            <a:off x="1027113" y="725488"/>
            <a:ext cx="4835525" cy="3627437"/>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8975" y="4593750"/>
            <a:ext cx="5511800" cy="4351972"/>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p:cNvSpPr>
            <a:spLocks noGrp="1"/>
          </p:cNvSpPr>
          <p:nvPr>
            <p:ph type="ftr" sz="quarter" idx="4"/>
          </p:nvPr>
        </p:nvSpPr>
        <p:spPr>
          <a:xfrm>
            <a:off x="0" y="9185820"/>
            <a:ext cx="2985558" cy="483553"/>
          </a:xfrm>
          <a:prstGeom prst="rect">
            <a:avLst/>
          </a:prstGeom>
        </p:spPr>
        <p:txBody>
          <a:bodyPr vert="horz" lIns="91440" tIns="45720" rIns="91440" bIns="45720" rtlCol="0" anchor="b"/>
          <a:lstStyle>
            <a:lvl1pPr algn="l">
              <a:defRPr sz="1200"/>
            </a:lvl1pPr>
          </a:lstStyle>
          <a:p>
            <a:pPr>
              <a:defRPr/>
            </a:pPr>
            <a:endParaRPr lang="el-GR" dirty="0"/>
          </a:p>
        </p:txBody>
      </p:sp>
      <p:sp>
        <p:nvSpPr>
          <p:cNvPr id="7" name="6 - Θέση αριθμού διαφάνειας"/>
          <p:cNvSpPr>
            <a:spLocks noGrp="1"/>
          </p:cNvSpPr>
          <p:nvPr>
            <p:ph type="sldNum" sz="quarter" idx="5"/>
          </p:nvPr>
        </p:nvSpPr>
        <p:spPr>
          <a:xfrm>
            <a:off x="3902597" y="9185820"/>
            <a:ext cx="2985558" cy="483553"/>
          </a:xfrm>
          <a:prstGeom prst="rect">
            <a:avLst/>
          </a:prstGeom>
        </p:spPr>
        <p:txBody>
          <a:bodyPr vert="horz" lIns="91440" tIns="45720" rIns="91440" bIns="45720" rtlCol="0" anchor="b"/>
          <a:lstStyle>
            <a:lvl1pPr algn="r">
              <a:defRPr sz="1200"/>
            </a:lvl1pPr>
          </a:lstStyle>
          <a:p>
            <a:pPr>
              <a:defRPr/>
            </a:pPr>
            <a:fld id="{B8A7065C-B925-472D-96CF-D9062434110C}" type="slidenum">
              <a:rPr lang="el-GR"/>
              <a:pPr>
                <a:defRPr/>
              </a:pPr>
              <a:t>‹#›</a:t>
            </a:fld>
            <a:endParaRPr lang="el-GR" dirty="0"/>
          </a:p>
        </p:txBody>
      </p:sp>
    </p:spTree>
    <p:extLst>
      <p:ext uri="{BB962C8B-B14F-4D97-AF65-F5344CB8AC3E}">
        <p14:creationId xmlns:p14="http://schemas.microsoft.com/office/powerpoint/2010/main" val="21105161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331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1331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6D3D533-AB99-48CD-A0AC-501FC523F8C2}" type="slidenum">
              <a:rPr lang="el-GR" altLang="el-GR" smtClean="0"/>
              <a:pPr/>
              <a:t>1</a:t>
            </a:fld>
            <a:endParaRPr lang="el-GR" altLang="el-GR" dirty="0"/>
          </a:p>
        </p:txBody>
      </p:sp>
    </p:spTree>
    <p:extLst>
      <p:ext uri="{BB962C8B-B14F-4D97-AF65-F5344CB8AC3E}">
        <p14:creationId xmlns:p14="http://schemas.microsoft.com/office/powerpoint/2010/main" val="1487996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42B9634C-D976-4E25-AC91-9D2BF72CD807}" type="datetimeFigureOut">
              <a:rPr lang="en-US" smtClean="0"/>
              <a:pPr>
                <a:defRPr/>
              </a:pPr>
              <a:t>12/1/2023</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072FA1D5-1337-48AE-9DE2-145B340B022B}" type="slidenum">
              <a:rPr lang="en-US" smtClean="0"/>
              <a:pPr>
                <a:defRPr/>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pPr>
              <a:defRPr/>
            </a:pPr>
            <a:fld id="{42B9634C-D976-4E25-AC91-9D2BF72CD807}" type="datetimeFigureOut">
              <a:rPr lang="en-US" smtClean="0"/>
              <a:pPr>
                <a:defRPr/>
              </a:pPr>
              <a:t>12/1/2023</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72FA1D5-1337-48AE-9DE2-145B340B022B}"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42B9634C-D976-4E25-AC91-9D2BF72CD807}" type="datetimeFigureOut">
              <a:rPr lang="en-US" smtClean="0"/>
              <a:pPr>
                <a:defRPr/>
              </a:pPr>
              <a:t>12/1/2023</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072FA1D5-1337-48AE-9DE2-145B340B022B}"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1676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0000"/>
          </a:bodyPr>
          <a:lstStyle/>
          <a:p>
            <a:pPr algn="ctr" eaLnBrk="1" fontAlgn="auto" hangingPunct="1">
              <a:spcAft>
                <a:spcPts val="0"/>
              </a:spcAft>
              <a:defRPr/>
            </a:pPr>
            <a:r>
              <a:rPr lang="en-US" sz="4000" dirty="0">
                <a:latin typeface="Arial" pitchFamily="34" charset="0"/>
                <a:cs typeface="Arial" pitchFamily="34" charset="0"/>
              </a:rPr>
              <a:t> </a:t>
            </a:r>
            <a:r>
              <a:rPr lang="el-GR" sz="4000" dirty="0">
                <a:latin typeface="Arial" pitchFamily="34" charset="0"/>
                <a:cs typeface="Arial" pitchFamily="34" charset="0"/>
              </a:rPr>
              <a:t>Ο ΘΕΣΜΟΣ ΤΗΣ ΠΕΡΙΒΑΛΛΟΝΤΙΚΗΣ ΕΚΤΙΜΗΣΗΣ</a:t>
            </a:r>
            <a:br>
              <a:rPr lang="el-GR" sz="4000" dirty="0">
                <a:latin typeface="Arial" pitchFamily="34" charset="0"/>
                <a:cs typeface="Arial" pitchFamily="34" charset="0"/>
              </a:rPr>
            </a:br>
            <a:endParaRPr lang="en-US" sz="3100" dirty="0">
              <a:latin typeface="Arial" pitchFamily="34" charset="0"/>
              <a:cs typeface="Arial" pitchFamily="34" charset="0"/>
            </a:endParaRPr>
          </a:p>
        </p:txBody>
      </p:sp>
      <p:sp>
        <p:nvSpPr>
          <p:cNvPr id="5123" name="Subtitle 2"/>
          <p:cNvSpPr>
            <a:spLocks noGrp="1"/>
          </p:cNvSpPr>
          <p:nvPr>
            <p:ph type="subTitle" idx="1"/>
          </p:nvPr>
        </p:nvSpPr>
        <p:spPr>
          <a:xfrm>
            <a:off x="533400" y="4038600"/>
            <a:ext cx="7854950" cy="1752600"/>
          </a:xfrm>
        </p:spPr>
        <p:txBody>
          <a:bodyPr/>
          <a:lstStyle/>
          <a:p>
            <a:pPr marR="0" eaLnBrk="1" hangingPunct="1"/>
            <a:r>
              <a:rPr lang="el-GR" altLang="el-GR" dirty="0">
                <a:latin typeface="Arial" pitchFamily="34" charset="0"/>
                <a:cs typeface="Arial" pitchFamily="34" charset="0"/>
              </a:rPr>
              <a:t>Μάριος Χαϊνταρλής</a:t>
            </a:r>
          </a:p>
          <a:p>
            <a:pPr marR="0" eaLnBrk="1" hangingPunct="1"/>
            <a:r>
              <a:rPr lang="el-GR" altLang="el-GR" dirty="0">
                <a:latin typeface="Arial" pitchFamily="34" charset="0"/>
                <a:cs typeface="Arial" pitchFamily="34" charset="0"/>
              </a:rPr>
              <a:t>Αναπληρωτής Καθηγητής Πανεπιστημίου Θεσσαλίας</a:t>
            </a:r>
            <a:endParaRPr lang="en-US" altLang="el-GR"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0FF2B7-10B5-E406-6BB8-22CFA83EC839}"/>
              </a:ext>
            </a:extLst>
          </p:cNvPr>
          <p:cNvSpPr>
            <a:spLocks noGrp="1"/>
          </p:cNvSpPr>
          <p:nvPr>
            <p:ph type="title"/>
          </p:nvPr>
        </p:nvSpPr>
        <p:spPr>
          <a:xfrm>
            <a:off x="533400" y="1027664"/>
            <a:ext cx="8001000" cy="343936"/>
          </a:xfrm>
        </p:spPr>
        <p:txBody>
          <a:bodyPr>
            <a:normAutofit fontScale="90000"/>
          </a:bodyPr>
          <a:lstStyle/>
          <a:p>
            <a:pPr algn="just"/>
            <a:r>
              <a:rPr lang="el-GR" sz="2000" b="1" dirty="0">
                <a:latin typeface="Arial" panose="020B0604020202020204" pitchFamily="34" charset="0"/>
                <a:cs typeface="Arial" panose="020B0604020202020204" pitchFamily="34" charset="0"/>
              </a:rPr>
              <a:t>Στρατηγική Περιβαλλοντική Εκτίμηση: έννοια, σκοπός και αντικείμενο</a:t>
            </a:r>
            <a:endParaRPr lang="en-US" sz="20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2FB3FF1-6EDA-8731-3E99-749A603E018B}"/>
              </a:ext>
            </a:extLst>
          </p:cNvPr>
          <p:cNvSpPr>
            <a:spLocks noGrp="1"/>
          </p:cNvSpPr>
          <p:nvPr>
            <p:ph idx="1"/>
          </p:nvPr>
        </p:nvSpPr>
        <p:spPr>
          <a:xfrm>
            <a:off x="533400" y="1600200"/>
            <a:ext cx="8001000" cy="4724400"/>
          </a:xfrm>
        </p:spPr>
        <p:txBody>
          <a:bodyPr>
            <a:normAutofit/>
          </a:bodyPr>
          <a:lstStyle/>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Η ΣΠΕ αποτελεί μία διοικητική διαδικασία, με την οποία εκτιμώνται, αξιολογούνται και αντιμετωπίζονται οι επιπτώσεις στο περιβάλλον ενός σχεδίου ή προγράμματος.</a:t>
            </a:r>
          </a:p>
          <a:p>
            <a:pPr marL="68580" indent="0" algn="just">
              <a:buNone/>
            </a:pPr>
            <a:endParaRPr lang="el-GR" sz="140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Σκοπός της ΣΠΕ  είναι η υψηλού επιπέδου προστασία του περιβάλλοντος και η </a:t>
            </a:r>
            <a:r>
              <a:rPr lang="el-GR" sz="1400" dirty="0" err="1">
                <a:latin typeface="Arial" panose="020B0604020202020204" pitchFamily="34" charset="0"/>
                <a:cs typeface="Arial" panose="020B0604020202020204" pitchFamily="34" charset="0"/>
              </a:rPr>
              <a:t>ενσωµάτωση</a:t>
            </a:r>
            <a:r>
              <a:rPr lang="el-GR" sz="1400" dirty="0">
                <a:latin typeface="Arial" panose="020B0604020202020204" pitchFamily="34" charset="0"/>
                <a:cs typeface="Arial" panose="020B0604020202020204" pitchFamily="34" charset="0"/>
              </a:rPr>
              <a:t> περιβαλλοντικών </a:t>
            </a:r>
            <a:r>
              <a:rPr lang="el-GR" sz="1400" dirty="0" err="1">
                <a:latin typeface="Arial" panose="020B0604020202020204" pitchFamily="34" charset="0"/>
                <a:cs typeface="Arial" panose="020B0604020202020204" pitchFamily="34" charset="0"/>
              </a:rPr>
              <a:t>ζητηµάτων</a:t>
            </a:r>
            <a:r>
              <a:rPr lang="el-GR" sz="1400" dirty="0">
                <a:latin typeface="Arial" panose="020B0604020202020204" pitchFamily="34" charset="0"/>
                <a:cs typeface="Arial" panose="020B0604020202020204" pitchFamily="34" charset="0"/>
              </a:rPr>
              <a:t> στην </a:t>
            </a:r>
            <a:r>
              <a:rPr lang="el-GR" sz="1400" dirty="0" err="1">
                <a:latin typeface="Arial" panose="020B0604020202020204" pitchFamily="34" charset="0"/>
                <a:cs typeface="Arial" panose="020B0604020202020204" pitchFamily="34" charset="0"/>
              </a:rPr>
              <a:t>προετοιµασία</a:t>
            </a:r>
            <a:r>
              <a:rPr lang="el-GR" sz="1400" dirty="0">
                <a:latin typeface="Arial" panose="020B0604020202020204" pitchFamily="34" charset="0"/>
                <a:cs typeface="Arial" panose="020B0604020202020204" pitchFamily="34" charset="0"/>
              </a:rPr>
              <a:t> και θέσπιση σχεδίων και </a:t>
            </a:r>
            <a:r>
              <a:rPr lang="el-GR" sz="1400" dirty="0" err="1">
                <a:latin typeface="Arial" panose="020B0604020202020204" pitchFamily="34" charset="0"/>
                <a:cs typeface="Arial" panose="020B0604020202020204" pitchFamily="34" charset="0"/>
              </a:rPr>
              <a:t>προγρα</a:t>
            </a:r>
            <a:r>
              <a:rPr lang="el-GR" sz="1400" dirty="0">
                <a:latin typeface="Arial" panose="020B0604020202020204" pitchFamily="34" charset="0"/>
                <a:cs typeface="Arial" panose="020B0604020202020204" pitchFamily="34" charset="0"/>
              </a:rPr>
              <a:t>µµ</a:t>
            </a:r>
            <a:r>
              <a:rPr lang="el-GR" sz="1400" dirty="0" err="1">
                <a:latin typeface="Arial" panose="020B0604020202020204" pitchFamily="34" charset="0"/>
                <a:cs typeface="Arial" panose="020B0604020202020204" pitchFamily="34" charset="0"/>
              </a:rPr>
              <a:t>άτων</a:t>
            </a:r>
            <a:r>
              <a:rPr lang="el-GR" sz="1400" dirty="0">
                <a:latin typeface="Arial" panose="020B0604020202020204" pitchFamily="34" charset="0"/>
                <a:cs typeface="Arial" panose="020B0604020202020204" pitchFamily="34" charset="0"/>
              </a:rPr>
              <a:t> µε σκοπό την προώθηση </a:t>
            </a:r>
            <a:r>
              <a:rPr lang="el-GR" sz="1400" dirty="0" err="1">
                <a:latin typeface="Arial" panose="020B0604020202020204" pitchFamily="34" charset="0"/>
                <a:cs typeface="Arial" panose="020B0604020202020204" pitchFamily="34" charset="0"/>
              </a:rPr>
              <a:t>βιώσιµης</a:t>
            </a:r>
            <a:r>
              <a:rPr lang="el-GR" sz="1400" dirty="0">
                <a:latin typeface="Arial" panose="020B0604020202020204" pitchFamily="34" charset="0"/>
                <a:cs typeface="Arial" panose="020B0604020202020204" pitchFamily="34" charset="0"/>
              </a:rPr>
              <a:t> ανάπτυξης.</a:t>
            </a:r>
          </a:p>
          <a:p>
            <a:pPr marL="68580" indent="0" algn="just">
              <a:buNone/>
            </a:pPr>
            <a:endParaRPr lang="el-GR" sz="140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Η ΣΠΕ αποτελεί </a:t>
            </a:r>
            <a:r>
              <a:rPr lang="el-GR" sz="1400" dirty="0" err="1">
                <a:latin typeface="Arial" panose="020B0604020202020204" pitchFamily="34" charset="0"/>
                <a:cs typeface="Arial" panose="020B0604020202020204" pitchFamily="34" charset="0"/>
              </a:rPr>
              <a:t>σηµαντικό</a:t>
            </a:r>
            <a:r>
              <a:rPr lang="el-GR" sz="1400" dirty="0">
                <a:latin typeface="Arial" panose="020B0604020202020204" pitchFamily="34" charset="0"/>
                <a:cs typeface="Arial" panose="020B0604020202020204" pitchFamily="34" charset="0"/>
              </a:rPr>
              <a:t> µ</a:t>
            </a:r>
            <a:r>
              <a:rPr lang="el-GR" sz="1400" dirty="0" err="1">
                <a:latin typeface="Arial" panose="020B0604020202020204" pitchFamily="34" charset="0"/>
                <a:cs typeface="Arial" panose="020B0604020202020204" pitchFamily="34" charset="0"/>
              </a:rPr>
              <a:t>έσο</a:t>
            </a:r>
            <a:r>
              <a:rPr lang="el-GR" sz="1400" dirty="0">
                <a:latin typeface="Arial" panose="020B0604020202020204" pitchFamily="34" charset="0"/>
                <a:cs typeface="Arial" panose="020B0604020202020204" pitchFamily="34" charset="0"/>
              </a:rPr>
              <a:t> για την </a:t>
            </a:r>
            <a:r>
              <a:rPr lang="el-GR" sz="1400" dirty="0" err="1">
                <a:latin typeface="Arial" panose="020B0604020202020204" pitchFamily="34" charset="0"/>
                <a:cs typeface="Arial" panose="020B0604020202020204" pitchFamily="34" charset="0"/>
              </a:rPr>
              <a:t>ενσωµάτωση</a:t>
            </a:r>
            <a:r>
              <a:rPr lang="el-GR" sz="1400" dirty="0">
                <a:latin typeface="Arial" panose="020B0604020202020204" pitchFamily="34" charset="0"/>
                <a:cs typeface="Arial" panose="020B0604020202020204" pitchFamily="34" charset="0"/>
              </a:rPr>
              <a:t> περιβαλλοντικών διαστάσεων στην </a:t>
            </a:r>
            <a:r>
              <a:rPr lang="el-GR" sz="1400" dirty="0" err="1">
                <a:latin typeface="Arial" panose="020B0604020202020204" pitchFamily="34" charset="0"/>
                <a:cs typeface="Arial" panose="020B0604020202020204" pitchFamily="34" charset="0"/>
              </a:rPr>
              <a:t>προετοιµασία</a:t>
            </a:r>
            <a:r>
              <a:rPr lang="el-GR" sz="1400" dirty="0">
                <a:latin typeface="Arial" panose="020B0604020202020204" pitchFamily="34" charset="0"/>
                <a:cs typeface="Arial" panose="020B0604020202020204" pitchFamily="34" charset="0"/>
              </a:rPr>
              <a:t> και έγκριση </a:t>
            </a:r>
            <a:r>
              <a:rPr lang="el-GR" sz="1400" dirty="0" err="1">
                <a:latin typeface="Arial" panose="020B0604020202020204" pitchFamily="34" charset="0"/>
                <a:cs typeface="Arial" panose="020B0604020202020204" pitchFamily="34" charset="0"/>
              </a:rPr>
              <a:t>ορισµένων</a:t>
            </a:r>
            <a:r>
              <a:rPr lang="el-GR" sz="1400" dirty="0">
                <a:latin typeface="Arial" panose="020B0604020202020204" pitchFamily="34" charset="0"/>
                <a:cs typeface="Arial" panose="020B0604020202020204" pitchFamily="34" charset="0"/>
              </a:rPr>
              <a:t> σχεδίων και </a:t>
            </a:r>
            <a:r>
              <a:rPr lang="el-GR" sz="1400" dirty="0" err="1">
                <a:latin typeface="Arial" panose="020B0604020202020204" pitchFamily="34" charset="0"/>
                <a:cs typeface="Arial" panose="020B0604020202020204" pitchFamily="34" charset="0"/>
              </a:rPr>
              <a:t>προγρα</a:t>
            </a:r>
            <a:r>
              <a:rPr lang="el-GR" sz="1400" dirty="0">
                <a:latin typeface="Arial" panose="020B0604020202020204" pitchFamily="34" charset="0"/>
                <a:cs typeface="Arial" panose="020B0604020202020204" pitchFamily="34" charset="0"/>
              </a:rPr>
              <a:t>µµ</a:t>
            </a:r>
            <a:r>
              <a:rPr lang="el-GR" sz="1400" dirty="0" err="1">
                <a:latin typeface="Arial" panose="020B0604020202020204" pitchFamily="34" charset="0"/>
                <a:cs typeface="Arial" panose="020B0604020202020204" pitchFamily="34" charset="0"/>
              </a:rPr>
              <a:t>άτων</a:t>
            </a:r>
            <a:r>
              <a:rPr lang="el-GR" sz="1400" dirty="0">
                <a:latin typeface="Arial" panose="020B0604020202020204" pitchFamily="34" charset="0"/>
                <a:cs typeface="Arial" panose="020B0604020202020204" pitchFamily="34" charset="0"/>
              </a:rPr>
              <a:t> που ενδέχεται να έχουν </a:t>
            </a:r>
            <a:r>
              <a:rPr lang="el-GR" sz="1400" dirty="0" err="1">
                <a:latin typeface="Arial" panose="020B0604020202020204" pitchFamily="34" charset="0"/>
                <a:cs typeface="Arial" panose="020B0604020202020204" pitchFamily="34" charset="0"/>
              </a:rPr>
              <a:t>σηµαντικές</a:t>
            </a:r>
            <a:r>
              <a:rPr lang="el-GR" sz="1400" dirty="0">
                <a:latin typeface="Arial" panose="020B0604020202020204" pitchFamily="34" charset="0"/>
                <a:cs typeface="Arial" panose="020B0604020202020204" pitchFamily="34" charset="0"/>
              </a:rPr>
              <a:t> περιβαλλοντικές επιπτώσεις στα κράτη µέλη, διότι εξασφαλίζει ότι οι </a:t>
            </a:r>
            <a:r>
              <a:rPr lang="el-GR" sz="1400" dirty="0" err="1">
                <a:latin typeface="Arial" panose="020B0604020202020204" pitchFamily="34" charset="0"/>
                <a:cs typeface="Arial" panose="020B0604020202020204" pitchFamily="34" charset="0"/>
              </a:rPr>
              <a:t>ενδεχόµενες</a:t>
            </a:r>
            <a:r>
              <a:rPr lang="el-GR" sz="1400" dirty="0">
                <a:latin typeface="Arial" panose="020B0604020202020204" pitchFamily="34" charset="0"/>
                <a:cs typeface="Arial" panose="020B0604020202020204" pitchFamily="34" charset="0"/>
              </a:rPr>
              <a:t> περιβαλλοντικές επιπτώσεις από την </a:t>
            </a:r>
            <a:r>
              <a:rPr lang="el-GR" sz="1400" dirty="0" err="1">
                <a:latin typeface="Arial" panose="020B0604020202020204" pitchFamily="34" charset="0"/>
                <a:cs typeface="Arial" panose="020B0604020202020204" pitchFamily="34" charset="0"/>
              </a:rPr>
              <a:t>εφαρµογή</a:t>
            </a:r>
            <a:r>
              <a:rPr lang="el-GR" sz="1400" dirty="0">
                <a:latin typeface="Arial" panose="020B0604020202020204" pitchFamily="34" charset="0"/>
                <a:cs typeface="Arial" panose="020B0604020202020204" pitchFamily="34" charset="0"/>
              </a:rPr>
              <a:t> τους θα </a:t>
            </a:r>
            <a:r>
              <a:rPr lang="el-GR" sz="1400" dirty="0" err="1">
                <a:latin typeface="Arial" panose="020B0604020202020204" pitchFamily="34" charset="0"/>
                <a:cs typeface="Arial" panose="020B0604020202020204" pitchFamily="34" charset="0"/>
              </a:rPr>
              <a:t>λαµβάνονται</a:t>
            </a:r>
            <a:r>
              <a:rPr lang="el-GR" sz="1400" dirty="0">
                <a:latin typeface="Arial" panose="020B0604020202020204" pitchFamily="34" charset="0"/>
                <a:cs typeface="Arial" panose="020B0604020202020204" pitchFamily="34" charset="0"/>
              </a:rPr>
              <a:t> υπόψη κατά την εκπόνησή τους και πριν από την έγκρισή τους.</a:t>
            </a:r>
          </a:p>
          <a:p>
            <a:pPr marL="68580" indent="0" algn="just">
              <a:buNone/>
            </a:pPr>
            <a:endParaRPr lang="el-GR" sz="140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Ως «</a:t>
            </a:r>
            <a:r>
              <a:rPr lang="el-GR" sz="1400" dirty="0" err="1">
                <a:latin typeface="Arial" panose="020B0604020202020204" pitchFamily="34" charset="0"/>
                <a:cs typeface="Arial" panose="020B0604020202020204" pitchFamily="34" charset="0"/>
              </a:rPr>
              <a:t>εκτίµηση</a:t>
            </a:r>
            <a:r>
              <a:rPr lang="el-GR" sz="1400" dirty="0">
                <a:latin typeface="Arial" panose="020B0604020202020204" pitchFamily="34" charset="0"/>
                <a:cs typeface="Arial" panose="020B0604020202020204" pitchFamily="34" charset="0"/>
              </a:rPr>
              <a:t> περιβαλλοντικών επιπτώσεων» νοείται η εκπόνηση περιβαλλοντικής µ</a:t>
            </a:r>
            <a:r>
              <a:rPr lang="el-GR" sz="1400" dirty="0" err="1">
                <a:latin typeface="Arial" panose="020B0604020202020204" pitchFamily="34" charset="0"/>
                <a:cs typeface="Arial" panose="020B0604020202020204" pitchFamily="34" charset="0"/>
              </a:rPr>
              <a:t>ελέτης</a:t>
            </a:r>
            <a:r>
              <a:rPr lang="el-GR" sz="1400" dirty="0">
                <a:latin typeface="Arial" panose="020B0604020202020204" pitchFamily="34" charset="0"/>
                <a:cs typeface="Arial" panose="020B0604020202020204" pitchFamily="34" charset="0"/>
              </a:rPr>
              <a:t>, η διεξαγωγή διαβουλεύσεων, η </a:t>
            </a:r>
            <a:r>
              <a:rPr lang="el-GR" sz="1400" dirty="0" err="1">
                <a:latin typeface="Arial" panose="020B0604020202020204" pitchFamily="34" charset="0"/>
                <a:cs typeface="Arial" panose="020B0604020202020204" pitchFamily="34" charset="0"/>
              </a:rPr>
              <a:t>συνεκτίµηση</a:t>
            </a:r>
            <a:r>
              <a:rPr lang="el-GR" sz="1400" dirty="0">
                <a:latin typeface="Arial" panose="020B0604020202020204" pitchFamily="34" charset="0"/>
                <a:cs typeface="Arial" panose="020B0604020202020204" pitchFamily="34" charset="0"/>
              </a:rPr>
              <a:t> της περιβαλλοντικής µ</a:t>
            </a:r>
            <a:r>
              <a:rPr lang="el-GR" sz="1400" dirty="0" err="1">
                <a:latin typeface="Arial" panose="020B0604020202020204" pitchFamily="34" charset="0"/>
                <a:cs typeface="Arial" panose="020B0604020202020204" pitchFamily="34" charset="0"/>
              </a:rPr>
              <a:t>ελέτης</a:t>
            </a:r>
            <a:r>
              <a:rPr lang="el-GR" sz="1400" dirty="0">
                <a:latin typeface="Arial" panose="020B0604020202020204" pitchFamily="34" charset="0"/>
                <a:cs typeface="Arial" panose="020B0604020202020204" pitchFamily="34" charset="0"/>
              </a:rPr>
              <a:t> και των </a:t>
            </a:r>
            <a:r>
              <a:rPr lang="el-GR" sz="1400" dirty="0" err="1">
                <a:latin typeface="Arial" panose="020B0604020202020204" pitchFamily="34" charset="0"/>
                <a:cs typeface="Arial" panose="020B0604020202020204" pitchFamily="34" charset="0"/>
              </a:rPr>
              <a:t>αποτελεσµάτων</a:t>
            </a:r>
            <a:r>
              <a:rPr lang="el-GR" sz="1400" dirty="0">
                <a:latin typeface="Arial" panose="020B0604020202020204" pitchFamily="34" charset="0"/>
                <a:cs typeface="Arial" panose="020B0604020202020204" pitchFamily="34" charset="0"/>
              </a:rPr>
              <a:t> των διαβουλεύσεων κατά τη λήψη αποφάσεων καθώς και η παροχή πληροφοριών σχετικά µε την απόφαση,</a:t>
            </a:r>
          </a:p>
          <a:p>
            <a:pPr algn="just">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1547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a:t>Ε2. Η ΣΤΡΑΤΗΓΙΚΗ ΠΕΡΙΒΑΛΛΟΝΤΙΚΗ </a:t>
            </a:r>
            <a:br>
              <a:rPr lang="el-GR" altLang="el-GR" sz="3200" dirty="0"/>
            </a:br>
            <a:r>
              <a:rPr lang="el-GR" altLang="el-GR" sz="3200" dirty="0"/>
              <a:t>ΕΚΤΙΜΗΣΗ</a:t>
            </a:r>
            <a:br>
              <a:rPr lang="el-GR" altLang="el-GR" sz="3200" dirty="0"/>
            </a:br>
            <a:endParaRPr lang="en-US" altLang="el-GR" sz="3200" dirty="0"/>
          </a:p>
        </p:txBody>
      </p:sp>
      <p:sp>
        <p:nvSpPr>
          <p:cNvPr id="7171" name="Content Placeholder 2"/>
          <p:cNvSpPr>
            <a:spLocks noGrp="1"/>
          </p:cNvSpPr>
          <p:nvPr>
            <p:ph idx="1"/>
          </p:nvPr>
        </p:nvSpPr>
        <p:spPr>
          <a:xfrm>
            <a:off x="533400" y="1447800"/>
            <a:ext cx="8077200" cy="4876800"/>
          </a:xfrm>
        </p:spPr>
        <p:txBody>
          <a:bodyPr>
            <a:normAutofit/>
          </a:bodyPr>
          <a:lstStyle/>
          <a:p>
            <a:pPr marL="0" indent="0" algn="ctr" eaLnBrk="1" hangingPunct="1">
              <a:buNone/>
            </a:pPr>
            <a:r>
              <a:rPr lang="el-GR" altLang="el-GR" sz="1400" b="1" dirty="0">
                <a:cs typeface="Arial" panose="020B0604020202020204" pitchFamily="34" charset="0"/>
              </a:rPr>
              <a:t> </a:t>
            </a:r>
            <a:r>
              <a:rPr lang="el-GR" altLang="el-GR" sz="1400" u="sng" dirty="0">
                <a:latin typeface="Arial" panose="020B0604020202020204" pitchFamily="34" charset="0"/>
                <a:cs typeface="Arial" panose="020B0604020202020204" pitchFamily="34" charset="0"/>
              </a:rPr>
              <a:t>Προϋποθέσεις υπαγωγής των Σχεδίων στην Οδηγία 2001/42</a:t>
            </a:r>
            <a:endParaRPr lang="en-US" altLang="el-GR" sz="1400" u="sng" dirty="0">
              <a:latin typeface="Arial" panose="020B0604020202020204" pitchFamily="34" charset="0"/>
              <a:cs typeface="Arial" panose="020B0604020202020204" pitchFamily="34" charset="0"/>
            </a:endParaRPr>
          </a:p>
          <a:p>
            <a:pPr marL="0" indent="0" algn="ctr" eaLnBrk="1" hangingPunct="1">
              <a:buNone/>
            </a:pPr>
            <a:r>
              <a:rPr lang="el-GR" altLang="el-GR" sz="1400" u="sng" dirty="0">
                <a:latin typeface="Arial" panose="020B0604020202020204" pitchFamily="34" charset="0"/>
                <a:cs typeface="Arial" panose="020B0604020202020204" pitchFamily="34" charset="0"/>
              </a:rPr>
              <a:t> (</a:t>
            </a:r>
            <a:r>
              <a:rPr lang="en-US" altLang="el-GR" sz="1400" u="sng" dirty="0">
                <a:latin typeface="Arial" panose="020B0604020202020204" pitchFamily="34" charset="0"/>
                <a:cs typeface="Arial" panose="020B0604020202020204" pitchFamily="34" charset="0"/>
              </a:rPr>
              <a:t>L 197/2001)</a:t>
            </a:r>
            <a:r>
              <a:rPr lang="el-GR" altLang="el-GR" sz="1400" u="sng" dirty="0">
                <a:latin typeface="Arial" panose="020B0604020202020204" pitchFamily="34" charset="0"/>
                <a:cs typeface="Arial" panose="020B0604020202020204" pitchFamily="34" charset="0"/>
              </a:rPr>
              <a:t> </a:t>
            </a:r>
            <a:endParaRPr lang="en-US" altLang="el-GR" sz="1400" u="sng" dirty="0">
              <a:latin typeface="Arial" panose="020B0604020202020204" pitchFamily="34" charset="0"/>
              <a:cs typeface="Arial" panose="020B0604020202020204" pitchFamily="34" charset="0"/>
            </a:endParaRPr>
          </a:p>
          <a:p>
            <a:pPr marL="0" indent="0" algn="ctr" eaLnBrk="1" hangingPunct="1">
              <a:buNone/>
            </a:pPr>
            <a:endParaRPr lang="el-GR" altLang="el-GR" sz="1400" dirty="0">
              <a:latin typeface="Arial" panose="020B0604020202020204" pitchFamily="34" charset="0"/>
              <a:cs typeface="Arial" panose="020B0604020202020204" pitchFamily="34" charset="0"/>
            </a:endParaRPr>
          </a:p>
          <a:p>
            <a:pPr marL="0" indent="0" algn="just" eaLnBrk="1" hangingPunct="1">
              <a:buNone/>
            </a:pPr>
            <a:r>
              <a:rPr lang="en-US" altLang="el-GR" sz="1400" dirty="0">
                <a:latin typeface="Arial" panose="020B0604020202020204" pitchFamily="34" charset="0"/>
                <a:cs typeface="Arial" panose="020B0604020202020204" pitchFamily="34" charset="0"/>
              </a:rPr>
              <a:t> 1. </a:t>
            </a:r>
            <a:r>
              <a:rPr lang="el-GR" altLang="el-GR" sz="1400" dirty="0">
                <a:latin typeface="Arial" panose="020B0604020202020204" pitchFamily="34" charset="0"/>
                <a:cs typeface="Arial" panose="020B0604020202020204" pitchFamily="34" charset="0"/>
              </a:rPr>
              <a:t>Σχέδια / προγράμματα που εκπονούνται ή εγκρίνονται, μετά την εκπόνησή τους από το Κοινοβούλιο ή την Κυβέρνηση.</a:t>
            </a:r>
            <a:endParaRPr lang="en-US" altLang="el-GR" sz="1400" dirty="0">
              <a:latin typeface="Arial" panose="020B0604020202020204" pitchFamily="34" charset="0"/>
              <a:cs typeface="Arial" panose="020B0604020202020204" pitchFamily="34" charset="0"/>
            </a:endParaRPr>
          </a:p>
          <a:p>
            <a:pPr marL="0" indent="0" algn="just" eaLnBrk="1" hangingPunct="1">
              <a:buNone/>
            </a:pPr>
            <a:endParaRPr lang="en-US" altLang="el-GR" sz="1400" dirty="0">
              <a:latin typeface="Arial" panose="020B0604020202020204" pitchFamily="34" charset="0"/>
              <a:cs typeface="Arial" panose="020B0604020202020204" pitchFamily="34" charset="0"/>
            </a:endParaRPr>
          </a:p>
          <a:p>
            <a:pPr marL="0" indent="0" algn="just" eaLnBrk="1" hangingPunct="1">
              <a:buNone/>
            </a:pPr>
            <a:r>
              <a:rPr lang="en-US" altLang="el-GR" sz="1400" dirty="0">
                <a:latin typeface="Arial" panose="020B0604020202020204" pitchFamily="34" charset="0"/>
                <a:cs typeface="Arial" panose="020B0604020202020204" pitchFamily="34" charset="0"/>
              </a:rPr>
              <a:t> 2.</a:t>
            </a:r>
            <a:r>
              <a:rPr lang="el-GR" altLang="el-GR" sz="1400" dirty="0">
                <a:latin typeface="Arial" panose="020B0604020202020204" pitchFamily="34" charset="0"/>
                <a:cs typeface="Arial" panose="020B0604020202020204" pitchFamily="34" charset="0"/>
              </a:rPr>
              <a:t> Η έγκριση τους θα πρέπει να απαιτείται από συγκεκριμένες ρυθμίσεις της νομοθεσίας.</a:t>
            </a:r>
            <a:endParaRPr lang="en-US" altLang="el-GR" sz="1400" dirty="0">
              <a:latin typeface="Arial" panose="020B0604020202020204" pitchFamily="34" charset="0"/>
              <a:cs typeface="Arial" panose="020B0604020202020204" pitchFamily="34" charset="0"/>
            </a:endParaRPr>
          </a:p>
          <a:p>
            <a:pPr marL="0" indent="0" algn="just" eaLnBrk="1" hangingPunct="1">
              <a:buNone/>
            </a:pPr>
            <a:endParaRPr lang="en-US" altLang="el-GR" sz="1400" dirty="0">
              <a:latin typeface="Arial" panose="020B0604020202020204" pitchFamily="34" charset="0"/>
              <a:cs typeface="Arial" panose="020B0604020202020204" pitchFamily="34" charset="0"/>
            </a:endParaRPr>
          </a:p>
          <a:p>
            <a:pPr marL="0" indent="0" algn="just" eaLnBrk="1" hangingPunct="1">
              <a:buNone/>
            </a:pPr>
            <a:r>
              <a:rPr lang="en-US" altLang="el-GR" sz="1400" dirty="0">
                <a:latin typeface="Arial" panose="020B0604020202020204" pitchFamily="34" charset="0"/>
                <a:cs typeface="Arial" panose="020B0604020202020204" pitchFamily="34" charset="0"/>
              </a:rPr>
              <a:t>3. </a:t>
            </a:r>
            <a:r>
              <a:rPr lang="el-GR" altLang="el-GR" sz="1400" dirty="0">
                <a:latin typeface="Arial" panose="020B0604020202020204" pitchFamily="34" charset="0"/>
                <a:cs typeface="Arial" panose="020B0604020202020204" pitchFamily="34" charset="0"/>
              </a:rPr>
              <a:t>Θα πρέπει να επηρεάζουν την αδειοδότηση μελλοντικών έργων και δραστηριοτήτων.</a:t>
            </a:r>
            <a:endParaRPr lang="en-US" altLang="el-GR" sz="1400" dirty="0">
              <a:latin typeface="Arial" panose="020B0604020202020204" pitchFamily="34" charset="0"/>
              <a:cs typeface="Arial" panose="020B0604020202020204" pitchFamily="34" charset="0"/>
            </a:endParaRPr>
          </a:p>
          <a:p>
            <a:pPr marL="0" indent="0" algn="just" eaLnBrk="1" hangingPunct="1">
              <a:buNone/>
            </a:pPr>
            <a:endParaRPr lang="en-US" altLang="el-GR" sz="1400" dirty="0">
              <a:latin typeface="Arial" panose="020B0604020202020204" pitchFamily="34" charset="0"/>
              <a:cs typeface="Arial" panose="020B0604020202020204" pitchFamily="34" charset="0"/>
            </a:endParaRPr>
          </a:p>
          <a:p>
            <a:pPr marL="0" indent="0" algn="just" eaLnBrk="1" hangingPunct="1">
              <a:buNone/>
            </a:pPr>
            <a:r>
              <a:rPr lang="en-US" altLang="el-GR" sz="1400" dirty="0">
                <a:latin typeface="Arial" panose="020B0604020202020204" pitchFamily="34" charset="0"/>
                <a:cs typeface="Arial" panose="020B0604020202020204" pitchFamily="34" charset="0"/>
              </a:rPr>
              <a:t>4. </a:t>
            </a:r>
            <a:r>
              <a:rPr lang="el-GR" altLang="el-GR" sz="1400" dirty="0">
                <a:latin typeface="Arial" panose="020B0604020202020204" pitchFamily="34" charset="0"/>
                <a:cs typeface="Arial" panose="020B0604020202020204" pitchFamily="34" charset="0"/>
              </a:rPr>
              <a:t>Ενσωμάτωση της Οδηγίας 2001/42 στο εθνικό / ελληνικό δίκαιο :</a:t>
            </a:r>
          </a:p>
          <a:p>
            <a:pPr marL="0" indent="0" algn="just" eaLnBrk="1" hangingPunct="1">
              <a:buNone/>
            </a:pPr>
            <a:r>
              <a:rPr lang="el-GR" altLang="el-GR" sz="1400" dirty="0">
                <a:latin typeface="Arial" panose="020B0604020202020204" pitchFamily="34" charset="0"/>
                <a:cs typeface="Arial" panose="020B0604020202020204" pitchFamily="34" charset="0"/>
              </a:rPr>
              <a:t> α) Κ.Υ.Α. 107017/28.8.2006 (ΦΕΚ Β' 1225/2006)</a:t>
            </a:r>
          </a:p>
          <a:p>
            <a:pPr marL="0" indent="0" algn="just" eaLnBrk="1" hangingPunct="1">
              <a:buNone/>
            </a:pPr>
            <a:r>
              <a:rPr lang="el-GR" altLang="el-GR" sz="1400" dirty="0">
                <a:latin typeface="Arial" panose="020B0604020202020204" pitchFamily="34" charset="0"/>
                <a:cs typeface="Arial" panose="020B0604020202020204" pitchFamily="34" charset="0"/>
              </a:rPr>
              <a:t> β) Κ.Υ.Α. 40238/28.9.2017 (ΦΕΚ Β' 3759/25.10.2017) </a:t>
            </a:r>
            <a:endParaRPr lang="en-US" altLang="el-GR" sz="1400" dirty="0">
              <a:latin typeface="Arial" panose="020B0604020202020204" pitchFamily="34" charset="0"/>
              <a:cs typeface="Arial" panose="020B0604020202020204" pitchFamily="34" charset="0"/>
            </a:endParaRPr>
          </a:p>
          <a:p>
            <a:pPr marL="0" indent="0" algn="just" eaLnBrk="1" hangingPunct="1">
              <a:buNone/>
            </a:pPr>
            <a:r>
              <a:rPr lang="el-GR" altLang="el-GR" sz="1400" dirty="0">
                <a:latin typeface="Arial" panose="020B0604020202020204" pitchFamily="34" charset="0"/>
                <a:cs typeface="Arial" panose="020B0604020202020204" pitchFamily="34" charset="0"/>
              </a:rPr>
              <a:t> γ) ΚΥΑ 38181/2695/15.4.2022 (ΦΕΚ Β’ 1923/18.4.2022)</a:t>
            </a:r>
          </a:p>
          <a:p>
            <a:pPr marL="0" indent="0" algn="just" eaLnBrk="1" hangingPunct="1">
              <a:buNone/>
            </a:pPr>
            <a:r>
              <a:rPr lang="el-GR" altLang="el-GR" sz="1400" dirty="0">
                <a:latin typeface="Arial" panose="020B0604020202020204" pitchFamily="34" charset="0"/>
                <a:cs typeface="Arial" panose="020B0604020202020204" pitchFamily="34" charset="0"/>
              </a:rPr>
              <a:t> δ) ΚΥΑ 76515/5170/22.7.2022 (ΦΕΚ Β’ 3999/29.7.2022)</a:t>
            </a:r>
          </a:p>
          <a:p>
            <a:pPr marL="0" indent="0" algn="just" eaLnBrk="1" hangingPunct="1">
              <a:buNone/>
            </a:pPr>
            <a:r>
              <a:rPr lang="el-GR" altLang="el-GR" sz="1400" dirty="0">
                <a:latin typeface="Arial" panose="020B0604020202020204" pitchFamily="34" charset="0"/>
                <a:cs typeface="Arial" panose="020B0604020202020204" pitchFamily="34" charset="0"/>
              </a:rPr>
              <a:t> ε) ΚΥΑ 94750/6235/2023/15.9.2023 (ΦΕΚ Β’ 5774/4.10.2023)</a:t>
            </a:r>
          </a:p>
          <a:p>
            <a:pPr marL="0" indent="0" eaLnBrk="1" hangingPunct="1">
              <a:buNone/>
            </a:pPr>
            <a:endParaRPr lang="el-GR" altLang="el-GR" sz="1600" b="1" dirty="0">
              <a:latin typeface="+mj-lt"/>
              <a:cs typeface="Arial" panose="020B0604020202020204" pitchFamily="34" charset="0"/>
            </a:endParaRPr>
          </a:p>
        </p:txBody>
      </p:sp>
    </p:spTree>
    <p:extLst>
      <p:ext uri="{BB962C8B-B14F-4D97-AF65-F5344CB8AC3E}">
        <p14:creationId xmlns:p14="http://schemas.microsoft.com/office/powerpoint/2010/main" val="113711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730237-F70C-155B-8AC7-2898A2056F7E}"/>
              </a:ext>
            </a:extLst>
          </p:cNvPr>
          <p:cNvSpPr>
            <a:spLocks noGrp="1"/>
          </p:cNvSpPr>
          <p:nvPr>
            <p:ph type="title"/>
          </p:nvPr>
        </p:nvSpPr>
        <p:spPr>
          <a:xfrm>
            <a:off x="1043490" y="1027664"/>
            <a:ext cx="7024744" cy="496336"/>
          </a:xfrm>
        </p:spPr>
        <p:txBody>
          <a:bodyPr>
            <a:normAutofit/>
          </a:bodyPr>
          <a:lstStyle/>
          <a:p>
            <a:pPr algn="ctr"/>
            <a:r>
              <a:rPr lang="el-GR" sz="2000" b="1" dirty="0">
                <a:latin typeface="Arial" panose="020B0604020202020204" pitchFamily="34" charset="0"/>
                <a:cs typeface="Arial" panose="020B0604020202020204" pitchFamily="34" charset="0"/>
              </a:rPr>
              <a:t>Πεδίο εφαρμογής διαδικασίας ΣΠΕ</a:t>
            </a:r>
            <a:endParaRPr lang="en-US" sz="20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13811617-A7D5-A379-ED20-A1508435531D}"/>
              </a:ext>
            </a:extLst>
          </p:cNvPr>
          <p:cNvSpPr>
            <a:spLocks noGrp="1"/>
          </p:cNvSpPr>
          <p:nvPr>
            <p:ph idx="1"/>
          </p:nvPr>
        </p:nvSpPr>
        <p:spPr>
          <a:xfrm>
            <a:off x="381000" y="1676400"/>
            <a:ext cx="8229600" cy="4648200"/>
          </a:xfrm>
        </p:spPr>
        <p:txBody>
          <a:bodyPr>
            <a:normAutofit/>
          </a:bodyPr>
          <a:lstStyle/>
          <a:p>
            <a:pPr marL="285750" indent="-285750" algn="just">
              <a:buFont typeface="Arial" panose="020B0604020202020204" pitchFamily="34" charset="0"/>
              <a:buChar char="•"/>
            </a:pPr>
            <a:r>
              <a:rPr lang="el-GR" sz="1400" dirty="0">
                <a:latin typeface="Arial" panose="020B0604020202020204" pitchFamily="34" charset="0"/>
                <a:cs typeface="Arial" panose="020B0604020202020204" pitchFamily="34" charset="0"/>
              </a:rPr>
              <a:t>Τα σχέδια και προγράμματα καταλαμβάνονται από τις ρυθμίσεις της Οδηγίας </a:t>
            </a:r>
            <a:r>
              <a:rPr lang="el-GR" sz="1400" u="sng" dirty="0">
                <a:latin typeface="Arial" panose="020B0604020202020204" pitchFamily="34" charset="0"/>
                <a:cs typeface="Arial" panose="020B0604020202020204" pitchFamily="34" charset="0"/>
              </a:rPr>
              <a:t>εφόσον ενδέχεται να έχουν σημαντικές περιβαλλοντικές επιπτώσεις</a:t>
            </a:r>
            <a:r>
              <a:rPr lang="el-GR" sz="1400" dirty="0">
                <a:latin typeface="Arial" panose="020B0604020202020204" pitchFamily="34" charset="0"/>
                <a:cs typeface="Arial" panose="020B0604020202020204" pitchFamily="34" charset="0"/>
              </a:rPr>
              <a:t>. </a:t>
            </a:r>
          </a:p>
          <a:p>
            <a:pPr marL="0" indent="0" algn="just">
              <a:buNone/>
            </a:pPr>
            <a:endParaRPr lang="el-GR" sz="1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l-GR" sz="1400" dirty="0">
                <a:latin typeface="Arial" panose="020B0604020202020204" pitchFamily="34" charset="0"/>
                <a:cs typeface="Arial" panose="020B0604020202020204" pitchFamily="34" charset="0"/>
              </a:rPr>
              <a:t> Θεωρείται αυτοδικαίως ότι έχουν σημαντικές επιπτώσεις  σχέδια και προγράμματα που: </a:t>
            </a:r>
          </a:p>
          <a:p>
            <a:pPr marL="347663" indent="-279400" algn="just">
              <a:buNone/>
            </a:pPr>
            <a:r>
              <a:rPr lang="el-GR" sz="1400" dirty="0">
                <a:latin typeface="Arial" panose="020B0604020202020204" pitchFamily="34" charset="0"/>
                <a:cs typeface="Arial" panose="020B0604020202020204" pitchFamily="34" charset="0"/>
              </a:rPr>
              <a:t>	α) είτε εκπονούνται για τη γεωργία, δασοπονία, αλιεία, ενέργεια, βιομηχανία, μεταφορές, διαχείριση αποβλήτων, διαχείριση υδάτινων πόρων, τηλεπικοινωνίες, τουρισμό, χωροταξία ή χρήση του εδάφους και τα οποία καθορίζουν το πλαίσιο για μελλοντικές άδειες έργων που απαριθμούνται στα Παραρτήματα Ι και ΙΙ της Οδηγίας 85/337/ΕΟΚ (ήδη Οδηγίας 2011/92/ΕΕ) </a:t>
            </a:r>
          </a:p>
          <a:p>
            <a:pPr marL="347663" indent="-279400" algn="just">
              <a:buNone/>
            </a:pPr>
            <a:r>
              <a:rPr lang="el-GR" sz="1400" dirty="0">
                <a:latin typeface="Arial" panose="020B0604020202020204" pitchFamily="34" charset="0"/>
                <a:cs typeface="Arial" panose="020B0604020202020204" pitchFamily="34" charset="0"/>
              </a:rPr>
              <a:t>	β) είτε εκείνα για τα οποία, λόγω των συνεπειών που ενδέχεται να έχουν σε ορισμένους τόπους του δικτύου </a:t>
            </a:r>
            <a:r>
              <a:rPr lang="el-GR" sz="1400" dirty="0" err="1">
                <a:latin typeface="Arial" panose="020B0604020202020204" pitchFamily="34" charset="0"/>
                <a:cs typeface="Arial" panose="020B0604020202020204" pitchFamily="34" charset="0"/>
              </a:rPr>
              <a:t>Natura</a:t>
            </a:r>
            <a:r>
              <a:rPr lang="el-GR" sz="1400" dirty="0">
                <a:latin typeface="Arial" panose="020B0604020202020204" pitchFamily="34" charset="0"/>
                <a:cs typeface="Arial" panose="020B0604020202020204" pitchFamily="34" charset="0"/>
              </a:rPr>
              <a:t>, απαιτείται εκτίμηση των περιβαλλοντικών επιπτώσεων σύμφωνα µε τα άρθρα 6 και 7 της οδηγίας 92/43/ΕΟΚ (οδηγία για τους </a:t>
            </a:r>
            <a:r>
              <a:rPr lang="el-GR" sz="1400" dirty="0" err="1">
                <a:latin typeface="Arial" panose="020B0604020202020204" pitchFamily="34" charset="0"/>
                <a:cs typeface="Arial" panose="020B0604020202020204" pitchFamily="34" charset="0"/>
              </a:rPr>
              <a:t>οικοτόπους</a:t>
            </a:r>
            <a:r>
              <a:rPr lang="el-GR" sz="1400" dirty="0">
                <a:latin typeface="Arial" panose="020B0604020202020204" pitchFamily="34" charset="0"/>
                <a:cs typeface="Arial" panose="020B0604020202020204" pitchFamily="34" charset="0"/>
              </a:rPr>
              <a:t>).</a:t>
            </a:r>
          </a:p>
          <a:p>
            <a:pPr marL="68580" indent="0" algn="just">
              <a:buNone/>
            </a:pPr>
            <a:endParaRPr lang="el-GR" sz="1400" dirty="0">
              <a:latin typeface="Arial" panose="020B0604020202020204" pitchFamily="34" charset="0"/>
              <a:cs typeface="Arial" panose="020B0604020202020204" pitchFamily="34" charset="0"/>
            </a:endParaRPr>
          </a:p>
          <a:p>
            <a:pPr marL="344488" indent="-285750" algn="just">
              <a:buFont typeface="Arial" panose="020B0604020202020204" pitchFamily="34" charset="0"/>
              <a:buChar char="•"/>
            </a:pPr>
            <a:r>
              <a:rPr lang="el-GR" sz="1400" dirty="0">
                <a:latin typeface="Arial" panose="020B0604020202020204" pitchFamily="34" charset="0"/>
                <a:cs typeface="Arial" panose="020B0604020202020204" pitchFamily="34" charset="0"/>
              </a:rPr>
              <a:t>Επίσης υπάγεται σε διαδικασία ΣΠΕ κάθε άλλο σχέδιο ή πρόγραμμα που δεν εντάσσεται στις ανωτέρω περιπτώσεις και </a:t>
            </a:r>
            <a:r>
              <a:rPr lang="el-GR" sz="1400" u="sng" dirty="0">
                <a:latin typeface="Arial" panose="020B0604020202020204" pitchFamily="34" charset="0"/>
                <a:cs typeface="Arial" panose="020B0604020202020204" pitchFamily="34" charset="0"/>
              </a:rPr>
              <a:t>μόνο εφόσον προηγηθεί διαδικασία περιβαλλοντικού προελέγχου </a:t>
            </a:r>
            <a:r>
              <a:rPr lang="el-GR" sz="1400" dirty="0">
                <a:latin typeface="Arial" panose="020B0604020202020204" pitchFamily="34" charset="0"/>
                <a:cs typeface="Arial" panose="020B0604020202020204" pitchFamily="34" charset="0"/>
              </a:rPr>
              <a:t>από την οποία προκύπτει ότι ενδέχεται να έχουν σημαντικές επιπτώσεις στο περιβάλλον.</a:t>
            </a:r>
          </a:p>
          <a:p>
            <a:pPr marL="58738" indent="0" algn="just">
              <a:buNone/>
            </a:pPr>
            <a:endParaRPr lang="el-GR" sz="1400" dirty="0">
              <a:latin typeface="Arial" panose="020B0604020202020204" pitchFamily="34" charset="0"/>
              <a:cs typeface="Arial" panose="020B0604020202020204" pitchFamily="34" charset="0"/>
            </a:endParaRPr>
          </a:p>
          <a:p>
            <a:pPr marL="344488" indent="-285750" algn="just">
              <a:buFont typeface="Arial" panose="020B0604020202020204" pitchFamily="34" charset="0"/>
              <a:buChar char="•"/>
            </a:pPr>
            <a:r>
              <a:rPr lang="el-GR" sz="1400" dirty="0">
                <a:latin typeface="Arial" panose="020B0604020202020204" pitchFamily="34" charset="0"/>
                <a:cs typeface="Arial" panose="020B0604020202020204" pitchFamily="34" charset="0"/>
              </a:rPr>
              <a:t>Εξαιρούνται από τη διαδικασία ΣΠΕ: α) Σχέδια και </a:t>
            </a:r>
            <a:r>
              <a:rPr lang="el-GR" sz="1400" dirty="0" err="1">
                <a:latin typeface="Arial" panose="020B0604020202020204" pitchFamily="34" charset="0"/>
                <a:cs typeface="Arial" panose="020B0604020202020204" pitchFamily="34" charset="0"/>
              </a:rPr>
              <a:t>προγρά</a:t>
            </a:r>
            <a:r>
              <a:rPr lang="el-GR" sz="1400" dirty="0">
                <a:latin typeface="Arial" panose="020B0604020202020204" pitchFamily="34" charset="0"/>
                <a:cs typeface="Arial" panose="020B0604020202020204" pitchFamily="34" charset="0"/>
              </a:rPr>
              <a:t>µµ</a:t>
            </a:r>
            <a:r>
              <a:rPr lang="el-GR" sz="1400" dirty="0" err="1">
                <a:latin typeface="Arial" panose="020B0604020202020204" pitchFamily="34" charset="0"/>
                <a:cs typeface="Arial" panose="020B0604020202020204" pitchFamily="34" charset="0"/>
              </a:rPr>
              <a:t>ατα</a:t>
            </a:r>
            <a:r>
              <a:rPr lang="el-GR" sz="1400" dirty="0">
                <a:latin typeface="Arial" panose="020B0604020202020204" pitchFamily="34" charset="0"/>
                <a:cs typeface="Arial" panose="020B0604020202020204" pitchFamily="34" charset="0"/>
              </a:rPr>
              <a:t> που εξυπηρετούν αποκλειστικά σκοπούς εθνικής </a:t>
            </a:r>
            <a:r>
              <a:rPr lang="el-GR" sz="1400" dirty="0" err="1">
                <a:latin typeface="Arial" panose="020B0604020202020204" pitchFamily="34" charset="0"/>
                <a:cs typeface="Arial" panose="020B0604020202020204" pitchFamily="34" charset="0"/>
              </a:rPr>
              <a:t>άµυνας</a:t>
            </a:r>
            <a:r>
              <a:rPr lang="el-GR" sz="1400" dirty="0">
                <a:latin typeface="Arial" panose="020B0604020202020204" pitchFamily="34" charset="0"/>
                <a:cs typeface="Arial" panose="020B0604020202020204" pitchFamily="34" charset="0"/>
              </a:rPr>
              <a:t> ή καταστάσεις έκτακτης ανάγκης και β) </a:t>
            </a:r>
            <a:r>
              <a:rPr lang="el-GR" sz="1400" dirty="0" err="1">
                <a:latin typeface="Arial" panose="020B0604020202020204" pitchFamily="34" charset="0"/>
                <a:cs typeface="Arial" panose="020B0604020202020204" pitchFamily="34" charset="0"/>
              </a:rPr>
              <a:t>δηµοσιονοµικά</a:t>
            </a:r>
            <a:r>
              <a:rPr lang="el-GR" sz="1400" dirty="0">
                <a:latin typeface="Arial" panose="020B0604020202020204" pitchFamily="34" charset="0"/>
                <a:cs typeface="Arial" panose="020B0604020202020204" pitchFamily="34" charset="0"/>
              </a:rPr>
              <a:t> σχέδια και </a:t>
            </a:r>
            <a:r>
              <a:rPr lang="el-GR" sz="1400" dirty="0" err="1">
                <a:latin typeface="Arial" panose="020B0604020202020204" pitchFamily="34" charset="0"/>
                <a:cs typeface="Arial" panose="020B0604020202020204" pitchFamily="34" charset="0"/>
              </a:rPr>
              <a:t>προγρά</a:t>
            </a:r>
            <a:r>
              <a:rPr lang="el-GR" sz="1400" dirty="0">
                <a:latin typeface="Arial" panose="020B0604020202020204" pitchFamily="34" charset="0"/>
                <a:cs typeface="Arial" panose="020B0604020202020204" pitchFamily="34" charset="0"/>
              </a:rPr>
              <a:t>µµ</a:t>
            </a:r>
            <a:r>
              <a:rPr lang="el-GR" sz="1400" dirty="0" err="1">
                <a:latin typeface="Arial" panose="020B0604020202020204" pitchFamily="34" charset="0"/>
                <a:cs typeface="Arial" panose="020B0604020202020204" pitchFamily="34" charset="0"/>
              </a:rPr>
              <a:t>ατα</a:t>
            </a:r>
            <a:r>
              <a:rPr lang="el-GR" sz="1400" dirty="0">
                <a:latin typeface="Arial" panose="020B0604020202020204" pitchFamily="34" charset="0"/>
                <a:cs typeface="Arial" panose="020B0604020202020204" pitchFamily="34" charset="0"/>
              </a:rPr>
              <a:t> ή σχέδια και </a:t>
            </a:r>
            <a:r>
              <a:rPr lang="el-GR" sz="1400" dirty="0" err="1">
                <a:latin typeface="Arial" panose="020B0604020202020204" pitchFamily="34" charset="0"/>
                <a:cs typeface="Arial" panose="020B0604020202020204" pitchFamily="34" charset="0"/>
              </a:rPr>
              <a:t>προγρά</a:t>
            </a:r>
            <a:r>
              <a:rPr lang="el-GR" sz="1400" dirty="0">
                <a:latin typeface="Arial" panose="020B0604020202020204" pitchFamily="34" charset="0"/>
                <a:cs typeface="Arial" panose="020B0604020202020204" pitchFamily="34" charset="0"/>
              </a:rPr>
              <a:t>µµ</a:t>
            </a:r>
            <a:r>
              <a:rPr lang="el-GR" sz="1400" dirty="0" err="1">
                <a:latin typeface="Arial" panose="020B0604020202020204" pitchFamily="34" charset="0"/>
                <a:cs typeface="Arial" panose="020B0604020202020204" pitchFamily="34" charset="0"/>
              </a:rPr>
              <a:t>ατα</a:t>
            </a:r>
            <a:r>
              <a:rPr lang="el-GR" sz="1400" dirty="0">
                <a:latin typeface="Arial" panose="020B0604020202020204" pitchFamily="34" charset="0"/>
                <a:cs typeface="Arial" panose="020B0604020202020204" pitchFamily="34" charset="0"/>
              </a:rPr>
              <a:t> που αφορούν τον </a:t>
            </a:r>
            <a:r>
              <a:rPr lang="el-GR" sz="1400" dirty="0" err="1">
                <a:latin typeface="Arial" panose="020B0604020202020204" pitchFamily="34" charset="0"/>
                <a:cs typeface="Arial" panose="020B0604020202020204" pitchFamily="34" charset="0"/>
              </a:rPr>
              <a:t>προϋπολογισµό</a:t>
            </a:r>
            <a:r>
              <a:rPr lang="el-GR" sz="1400" dirty="0">
                <a:latin typeface="Arial" panose="020B0604020202020204" pitchFamily="34" charset="0"/>
                <a:cs typeface="Arial" panose="020B0604020202020204" pitchFamily="34" charset="0"/>
              </a:rPr>
              <a:t>.</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483212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B4365B-B8D3-71D2-5338-BC31BE538081}"/>
              </a:ext>
            </a:extLst>
          </p:cNvPr>
          <p:cNvSpPr>
            <a:spLocks noGrp="1"/>
          </p:cNvSpPr>
          <p:nvPr>
            <p:ph type="title"/>
          </p:nvPr>
        </p:nvSpPr>
        <p:spPr>
          <a:xfrm>
            <a:off x="1043490" y="762000"/>
            <a:ext cx="7024744" cy="533400"/>
          </a:xfrm>
        </p:spPr>
        <p:txBody>
          <a:bodyPr>
            <a:normAutofit fontScale="90000"/>
          </a:bodyPr>
          <a:lstStyle/>
          <a:p>
            <a:pPr algn="ctr"/>
            <a:r>
              <a:rPr lang="el-GR" sz="2000" b="1" dirty="0">
                <a:latin typeface="Arial" panose="020B0604020202020204" pitchFamily="34" charset="0"/>
                <a:cs typeface="Arial" panose="020B0604020202020204" pitchFamily="34" charset="0"/>
              </a:rPr>
              <a:t>Σχέδια και προγράμματα για τα οποία απαιτείται η τήρηση διαδικασίας ΣΠΕ στην Ελλάδα</a:t>
            </a:r>
            <a:endParaRPr lang="en-US" sz="20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AF265B5-D8CC-3D21-59DA-521316E52850}"/>
              </a:ext>
            </a:extLst>
          </p:cNvPr>
          <p:cNvSpPr>
            <a:spLocks noGrp="1"/>
          </p:cNvSpPr>
          <p:nvPr>
            <p:ph idx="1"/>
          </p:nvPr>
        </p:nvSpPr>
        <p:spPr>
          <a:xfrm>
            <a:off x="533400" y="1295400"/>
            <a:ext cx="8077200" cy="4724400"/>
          </a:xfrm>
        </p:spPr>
        <p:txBody>
          <a:bodyPr>
            <a:normAutofit/>
          </a:bodyPr>
          <a:lstStyle/>
          <a:p>
            <a:pPr>
              <a:buFont typeface="Arial" panose="020B0604020202020204" pitchFamily="34" charset="0"/>
              <a:buChar char="•"/>
            </a:pPr>
            <a:r>
              <a:rPr lang="el-GR" sz="1400" dirty="0">
                <a:latin typeface="Arial" panose="020B0604020202020204" pitchFamily="34" charset="0"/>
                <a:cs typeface="Arial" panose="020B0604020202020204" pitchFamily="34" charset="0"/>
              </a:rPr>
              <a:t>Χωροταξικά και πολεοδομικά σχέδια Ν. 4447/2016 (Ειδικά Χωροταξικά Πλαίσια, Περιφερειακά Χωροταξικά Πλαίσια, Τοπικά Πολεοδομικά Σχέδια, Ειδικά Πολεοδομικά Σχέδια) </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Ειδικές κατηγορίες χωρικών σχεδίων (ΠΟΤΑ, ΠΟΑΠΔ, ΕΣΧΑΔΑ, ΕΣΧΑΣΕ)</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Σχέδια διαχείρισης υδατικών πόρων </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Περιφερειακά Σχέδια Διαχείρισης Στερεών Αποβλήτων (ΠΕΣΔΑ)</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Εθνικό Σχέδιο Διαχείρισης Επικινδύνων Αποβλήτων</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Σχέδια Εγγειοβελτιωτικών Έργων και Αξιοποίησης </a:t>
            </a:r>
            <a:r>
              <a:rPr lang="el-GR" sz="1400" dirty="0" err="1">
                <a:latin typeface="Arial" panose="020B0604020202020204" pitchFamily="34" charset="0"/>
                <a:cs typeface="Arial" panose="020B0604020202020204" pitchFamily="34" charset="0"/>
              </a:rPr>
              <a:t>Εδαφοϋδατικών</a:t>
            </a:r>
            <a:r>
              <a:rPr lang="el-GR" sz="1400" dirty="0">
                <a:latin typeface="Arial" panose="020B0604020202020204" pitchFamily="34" charset="0"/>
                <a:cs typeface="Arial" panose="020B0604020202020204" pitchFamily="34" charset="0"/>
              </a:rPr>
              <a:t> Πόρων</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Γενικά προγραμματικά σχέδια (</a:t>
            </a:r>
            <a:r>
              <a:rPr lang="el-GR" sz="1400" dirty="0" err="1">
                <a:latin typeface="Arial" panose="020B0604020202020204" pitchFamily="34" charset="0"/>
                <a:cs typeface="Arial" panose="020B0604020202020204" pitchFamily="34" charset="0"/>
              </a:rPr>
              <a:t>masterplans</a:t>
            </a:r>
            <a:r>
              <a:rPr lang="el-GR" sz="1400" dirty="0">
                <a:latin typeface="Arial" panose="020B0604020202020204" pitchFamily="34" charset="0"/>
                <a:cs typeface="Arial" panose="020B0604020202020204" pitchFamily="34" charset="0"/>
              </a:rPr>
              <a:t>) επιβατικών-εμπορικών λιμένων  </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Γενικά προγραμματικά σχέδια τουριστικών λιμένων (μαρίνες) </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Προγράμματα έρευνας και εκμετάλλευσης υδρογονανθράκων</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Εθνικό Πρόγραμμα Ανάπτυξης </a:t>
            </a:r>
            <a:r>
              <a:rPr lang="el-GR" sz="1400" dirty="0" err="1">
                <a:latin typeface="Arial" panose="020B0604020202020204" pitchFamily="34" charset="0"/>
                <a:cs typeface="Arial" panose="020B0604020202020204" pitchFamily="34" charset="0"/>
              </a:rPr>
              <a:t>Υπεράκτιων</a:t>
            </a:r>
            <a:r>
              <a:rPr lang="el-GR" sz="1400" dirty="0">
                <a:latin typeface="Arial" panose="020B0604020202020204" pitchFamily="34" charset="0"/>
                <a:cs typeface="Arial" panose="020B0604020202020204" pitchFamily="34" charset="0"/>
              </a:rPr>
              <a:t> Αιολικών Πάρκων</a:t>
            </a:r>
          </a:p>
          <a:p>
            <a:pPr>
              <a:buFont typeface="Arial" panose="020B0604020202020204" pitchFamily="34" charset="0"/>
              <a:buChar char="•"/>
            </a:pPr>
            <a:r>
              <a:rPr lang="el-GR" sz="1400" dirty="0">
                <a:latin typeface="Arial" panose="020B0604020202020204" pitchFamily="34" charset="0"/>
                <a:cs typeface="Arial" panose="020B0604020202020204" pitchFamily="34" charset="0"/>
              </a:rPr>
              <a:t>Επιχειρησιακά Προγράμματα του ΕΣΠΑ και λοιπά σχέδια και προγράμματα που συγχρηματοδοτούνται από την Ευρωπαϊκή Ένωση, εφόσον εμπίπτουν σε έναν από τους τομείς που αναφέρονται στη σχετική οδηγία (γεωργία, αλιεία, ενέργεια, βιομηχανία, μεταφορές, τουρισμός, διαχείριση αποβλήτων κ.λπ.)</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478716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FBF158-75B3-6781-46DD-126AB3347D33}"/>
              </a:ext>
            </a:extLst>
          </p:cNvPr>
          <p:cNvSpPr>
            <a:spLocks noGrp="1"/>
          </p:cNvSpPr>
          <p:nvPr>
            <p:ph type="title"/>
          </p:nvPr>
        </p:nvSpPr>
        <p:spPr>
          <a:xfrm>
            <a:off x="1043490" y="609600"/>
            <a:ext cx="7024744" cy="533400"/>
          </a:xfrm>
        </p:spPr>
        <p:txBody>
          <a:bodyPr>
            <a:normAutofit/>
          </a:bodyPr>
          <a:lstStyle/>
          <a:p>
            <a:pPr algn="ctr"/>
            <a:r>
              <a:rPr lang="el-GR" sz="2000" b="1" dirty="0">
                <a:latin typeface="Arial" panose="020B0604020202020204" pitchFamily="34" charset="0"/>
                <a:cs typeface="Arial" panose="020B0604020202020204" pitchFamily="34" charset="0"/>
              </a:rPr>
              <a:t>Διαδικασία ΣΠΕ</a:t>
            </a:r>
            <a:endParaRPr lang="en-US" sz="20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A77CD337-4BD7-1B9D-5A08-49B1CD7EDAEA}"/>
              </a:ext>
            </a:extLst>
          </p:cNvPr>
          <p:cNvSpPr>
            <a:spLocks noGrp="1"/>
          </p:cNvSpPr>
          <p:nvPr>
            <p:ph idx="1"/>
          </p:nvPr>
        </p:nvSpPr>
        <p:spPr>
          <a:xfrm>
            <a:off x="685800" y="1143000"/>
            <a:ext cx="7543800" cy="4689629"/>
          </a:xfrm>
        </p:spPr>
        <p:txBody>
          <a:bodyPr>
            <a:normAutofit/>
          </a:bodyPr>
          <a:lstStyle/>
          <a:p>
            <a:pPr algn="just">
              <a:buFont typeface="Arial" panose="020B0604020202020204" pitchFamily="34" charset="0"/>
              <a:buChar char="•"/>
            </a:pPr>
            <a:r>
              <a:rPr lang="el-GR" sz="1400" b="1" dirty="0">
                <a:latin typeface="Arial" panose="020B0604020202020204" pitchFamily="34" charset="0"/>
                <a:cs typeface="Arial" panose="020B0604020202020204" pitchFamily="34" charset="0"/>
              </a:rPr>
              <a:t>Η διαδικασία στρατηγικής περιβαλλοντικής εκτίμησης περιλαμβάνει: </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την εκπόνηση Στρατηγικής Μελέτης Περιβαλλοντικών Επιπτώσεων (ΣΜΠΕ),</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τη δημοσιοποίηση της μελέτης </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τη διεξαγωγή διαβουλεύσεων με τις αρχές και το κοινό, </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τη συνεκτίμηση της ΣΜΠΕ και των αποτελεσμάτων της διαβούλευσης κατά τη λήψη απόφασης σχετικά με ένα σχέδιο ή πρόγραμμα</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την ενημέρωση σχετικά με την απόφαση αυτή. </a:t>
            </a:r>
          </a:p>
          <a:p>
            <a:pPr indent="4763" algn="just">
              <a:buFont typeface="Wingdings" panose="05000000000000000000" pitchFamily="2" charset="2"/>
              <a:buChar char="Ø"/>
            </a:pPr>
            <a:endParaRPr lang="el-GR" sz="1400" dirty="0">
              <a:latin typeface="Arial" panose="020B0604020202020204" pitchFamily="34" charset="0"/>
              <a:cs typeface="Arial" panose="020B0604020202020204" pitchFamily="34" charset="0"/>
            </a:endParaRPr>
          </a:p>
          <a:p>
            <a:pPr indent="4763" algn="just">
              <a:buFont typeface="Wingdings" panose="05000000000000000000" pitchFamily="2" charset="2"/>
              <a:buChar char="Ø"/>
            </a:pPr>
            <a:endParaRPr lang="el-GR" sz="140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el-GR" sz="1400" b="1" dirty="0">
                <a:latin typeface="Arial" panose="020B0604020202020204" pitchFamily="34" charset="0"/>
                <a:cs typeface="Arial" panose="020B0604020202020204" pitchFamily="34" charset="0"/>
              </a:rPr>
              <a:t>Η περιβαλλοντική έγκριση του σχεδίου ή προγράμματος </a:t>
            </a:r>
            <a:r>
              <a:rPr lang="el-GR" sz="1400" dirty="0">
                <a:latin typeface="Arial" panose="020B0604020202020204" pitchFamily="34" charset="0"/>
                <a:cs typeface="Arial" panose="020B0604020202020204" pitchFamily="34" charset="0"/>
              </a:rPr>
              <a:t>(δηλαδή ο καθορισμός περιβαλλοντικών κατευθύνσεων και όρων για την υλοποίηση του σχεδίου/προγράμματος) μπορεί να γίνει: </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είτε με την πράξη έγκρισης του σχεδίου ή του προγράμματος καθ’ εαυτή </a:t>
            </a:r>
          </a:p>
          <a:p>
            <a:pPr indent="4763" algn="just">
              <a:buFont typeface="Wingdings" panose="05000000000000000000" pitchFamily="2" charset="2"/>
              <a:buChar char="Ø"/>
            </a:pPr>
            <a:r>
              <a:rPr lang="el-GR" sz="1400" dirty="0">
                <a:latin typeface="Arial" panose="020B0604020202020204" pitchFamily="34" charset="0"/>
                <a:cs typeface="Arial" panose="020B0604020202020204" pitchFamily="34" charset="0"/>
              </a:rPr>
              <a:t>είτε με άλλη, αυτοτελή, πράξη, η οποία πρέπει να προηγείται πάντως της πράξεως εγκρίσεως του σχεδίου ή του προγράμματος </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731175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6B5A22-3142-068F-E1C5-4C026355C7D8}"/>
              </a:ext>
            </a:extLst>
          </p:cNvPr>
          <p:cNvSpPr>
            <a:spLocks noGrp="1"/>
          </p:cNvSpPr>
          <p:nvPr>
            <p:ph type="title"/>
          </p:nvPr>
        </p:nvSpPr>
        <p:spPr>
          <a:xfrm>
            <a:off x="1043490" y="762000"/>
            <a:ext cx="7024744" cy="457200"/>
          </a:xfrm>
        </p:spPr>
        <p:txBody>
          <a:bodyPr>
            <a:normAutofit/>
          </a:bodyPr>
          <a:lstStyle/>
          <a:p>
            <a:pPr algn="ctr"/>
            <a:r>
              <a:rPr lang="el-GR" sz="2000" b="1" dirty="0">
                <a:latin typeface="Arial" panose="020B0604020202020204" pitchFamily="34" charset="0"/>
                <a:cs typeface="Arial" panose="020B0604020202020204" pitchFamily="34" charset="0"/>
              </a:rPr>
              <a:t>Περιεχόμενο ΣΜΠΕ</a:t>
            </a:r>
            <a:endParaRPr lang="en-US" sz="2000"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A54CAB43-D6B7-4BF3-E03D-5E894BA58251}"/>
              </a:ext>
            </a:extLst>
          </p:cNvPr>
          <p:cNvSpPr>
            <a:spLocks noGrp="1"/>
          </p:cNvSpPr>
          <p:nvPr>
            <p:ph idx="1"/>
          </p:nvPr>
        </p:nvSpPr>
        <p:spPr>
          <a:xfrm>
            <a:off x="685800" y="1371600"/>
            <a:ext cx="7696200" cy="4724400"/>
          </a:xfrm>
        </p:spPr>
        <p:txBody>
          <a:bodyPr>
            <a:normAutofit/>
          </a:bodyPr>
          <a:lstStyle/>
          <a:p>
            <a:pPr>
              <a:buFont typeface="Arial" panose="020B0604020202020204" pitchFamily="34" charset="0"/>
              <a:buChar char="•"/>
            </a:pPr>
            <a:r>
              <a:rPr lang="el-GR" sz="1400" dirty="0">
                <a:latin typeface="Arial" panose="020B0604020202020204" pitchFamily="34" charset="0"/>
                <a:cs typeface="Arial" panose="020B0604020202020204" pitchFamily="34" charset="0"/>
              </a:rPr>
              <a:t>Μη τεχνική περίληψη του συνόλου της μελέτης</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Γενικά στοιχεία Αρχής Σχεδιασμού του σχεδίου (δημόσια αρχή που προβαίνει στην εκπόνηση ή έγκριση του σχεδίου ή προγράμματος ή έχει αρμοδιότητα ελέγχου σχεδίου ή προγράμματος) και του μελετητή</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Σκοπιμότητα και στόχοι του σχεδίου ή προγράμματος (διεθνείς, κοινοτικοί ή εθνικοί στόχοι, σχέση με άλλα σχέδια ή προγράμματα, τρόπος που τα περιβαλλοντικά ζητήματα λαμβάνονται υπόψη)</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Περιγραφή σχεδίου ή προγράμματος (γεωγραφικό πεδίο εφαρμογής, περιεχόμενο,. Έργα και δραστηριότητες)</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Εναλλακτικές δυνατότητες (συμπεριλαμβανομένης της μηδενικής λύσης)</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Περιγραφή υφιστάμενης κατάστασης του περιβάλλοντος</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Εκτίμηση, αξιολόγηση και αντιμετώπιση επιπτώσεων στο περιβάλλον του σχεδίου ή προγράμματος (πρωτογενείς, δευτερογενείς, σωρευτικές, </a:t>
            </a:r>
            <a:r>
              <a:rPr lang="el-GR" sz="1400" dirty="0" err="1">
                <a:latin typeface="Arial" panose="020B0604020202020204" pitchFamily="34" charset="0"/>
                <a:cs typeface="Arial" panose="020B0604020202020204" pitchFamily="34" charset="0"/>
              </a:rPr>
              <a:t>συνεργιστικές</a:t>
            </a:r>
            <a:r>
              <a:rPr lang="el-GR" sz="1400" dirty="0">
                <a:latin typeface="Arial" panose="020B0604020202020204" pitchFamily="34" charset="0"/>
                <a:cs typeface="Arial" panose="020B0604020202020204" pitchFamily="34" charset="0"/>
              </a:rPr>
              <a:t>, μόνιμες, προσωρινές σε τομείς όπως η βιοποικιλότητα, ο πληθυσμός, η ανθρώπινη υγεία, η πανίδα, η χλωρίδα, το έδαφος, τα ύδατα, ο αέρας, η πολιτιστική κληρονομιά </a:t>
            </a:r>
            <a:r>
              <a:rPr lang="el-GR" sz="1400" dirty="0" err="1">
                <a:latin typeface="Arial" panose="020B0604020202020204" pitchFamily="34" charset="0"/>
                <a:cs typeface="Arial" panose="020B0604020202020204" pitchFamily="34" charset="0"/>
              </a:rPr>
              <a:t>κ.λπ</a:t>
            </a:r>
            <a:r>
              <a:rPr lang="el-GR" sz="1400" dirty="0">
                <a:latin typeface="Arial" panose="020B0604020202020204" pitchFamily="34" charset="0"/>
                <a:cs typeface="Arial" panose="020B0604020202020204" pitchFamily="34" charset="0"/>
              </a:rPr>
              <a:t>).</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Προτάσεις-κατευθύνσεις-μέτρα </a:t>
            </a:r>
            <a:r>
              <a:rPr lang="el-GR" sz="1400" dirty="0" err="1">
                <a:latin typeface="Arial" panose="020B0604020202020204" pitchFamily="34" charset="0"/>
                <a:cs typeface="Arial" panose="020B0604020202020204" pitchFamily="34" charset="0"/>
              </a:rPr>
              <a:t>πρόληψης,περιορισμού</a:t>
            </a:r>
            <a:r>
              <a:rPr lang="el-GR" sz="1400" dirty="0">
                <a:latin typeface="Arial" panose="020B0604020202020204" pitchFamily="34" charset="0"/>
                <a:cs typeface="Arial" panose="020B0604020202020204" pitchFamily="34" charset="0"/>
              </a:rPr>
              <a:t> και αντιμετώπισης των σημαντικών δυσμενών επιπτώσεων στο περιβάλλον</a:t>
            </a: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Σύστημα παρακολούθησης (</a:t>
            </a:r>
            <a:r>
              <a:rPr lang="en-US" sz="1400" dirty="0">
                <a:latin typeface="Arial" panose="020B0604020202020204" pitchFamily="34" charset="0"/>
                <a:cs typeface="Arial" panose="020B0604020202020204" pitchFamily="34" charset="0"/>
              </a:rPr>
              <a:t>Monitoring)</a:t>
            </a:r>
            <a:endParaRPr lang="el-GR" sz="1400" dirty="0">
              <a:latin typeface="Arial" panose="020B0604020202020204" pitchFamily="34" charset="0"/>
              <a:cs typeface="Arial" panose="020B0604020202020204" pitchFamily="34" charset="0"/>
            </a:endParaRPr>
          </a:p>
          <a:p>
            <a:pPr algn="just">
              <a:buFont typeface="Arial" panose="020B0604020202020204" pitchFamily="34" charset="0"/>
              <a:buChar char="•"/>
            </a:pPr>
            <a:r>
              <a:rPr lang="el-GR" sz="1400" dirty="0">
                <a:latin typeface="Arial" panose="020B0604020202020204" pitchFamily="34" charset="0"/>
                <a:cs typeface="Arial" panose="020B0604020202020204" pitchFamily="34" charset="0"/>
              </a:rPr>
              <a:t>Στοιχεία κανονιστικής πράξης περιβαλλοντικής έγκρισης του σχεδίου ή προγράμματος</a:t>
            </a:r>
          </a:p>
          <a:p>
            <a:pPr algn="just">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820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342900" y="304800"/>
            <a:ext cx="8153400" cy="1676400"/>
          </a:xfrm>
        </p:spPr>
        <p:txBody>
          <a:bodyPr/>
          <a:lstStyle/>
          <a:p>
            <a:pPr algn="ctr" eaLnBrk="1" hangingPunct="1"/>
            <a:r>
              <a:rPr lang="el-GR" altLang="el-GR" sz="3200" dirty="0">
                <a:latin typeface="Arial" panose="020B0604020202020204" pitchFamily="34" charset="0"/>
                <a:cs typeface="Arial" panose="020B0604020202020204" pitchFamily="34" charset="0"/>
              </a:rPr>
              <a:t>Α. ΕΙΣΑΓΩΓΙΚΕΣ ΕΠΙΣΗΜΑΝΣΕΙΣ </a:t>
            </a:r>
            <a:br>
              <a:rPr lang="el-GR" altLang="el-GR" sz="3200" dirty="0">
                <a:latin typeface="Arial" panose="020B0604020202020204" pitchFamily="34" charset="0"/>
                <a:cs typeface="Arial" panose="020B0604020202020204" pitchFamily="34" charset="0"/>
              </a:rPr>
            </a:br>
            <a:endParaRPr lang="en-US" altLang="el-GR"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981200"/>
            <a:ext cx="8229600" cy="4038600"/>
          </a:xfrm>
        </p:spPr>
        <p:txBody>
          <a:bodyPr>
            <a:normAutofit fontScale="85000" lnSpcReduction="10000"/>
          </a:bodyPr>
          <a:lstStyle/>
          <a:p>
            <a:pPr marL="0" indent="0" eaLnBrk="1" fontAlgn="auto" hangingPunct="1">
              <a:spcAft>
                <a:spcPts val="0"/>
              </a:spcAft>
              <a:buClr>
                <a:schemeClr val="accent3"/>
              </a:buClr>
              <a:buNone/>
              <a:defRPr/>
            </a:pPr>
            <a:r>
              <a:rPr lang="el-GR" sz="1500" dirty="0">
                <a:cs typeface="Arial" panose="020B0604020202020204" pitchFamily="34" charset="0"/>
              </a:rPr>
              <a:t>    </a:t>
            </a:r>
          </a:p>
          <a:p>
            <a:pPr marL="0" indent="0" algn="just" eaLnBrk="1" fontAlgn="auto" hangingPunct="1">
              <a:spcAft>
                <a:spcPts val="0"/>
              </a:spcAft>
              <a:buClr>
                <a:schemeClr val="accent3"/>
              </a:buClr>
              <a:buNone/>
              <a:defRPr/>
            </a:pPr>
            <a:r>
              <a:rPr lang="el-GR" sz="2400" dirty="0">
                <a:cs typeface="Arial" panose="020B0604020202020204" pitchFamily="34" charset="0"/>
              </a:rPr>
              <a:t>  </a:t>
            </a:r>
            <a:r>
              <a:rPr lang="el-GR" sz="2400" b="1" dirty="0">
                <a:cs typeface="Arial" panose="020B0604020202020204" pitchFamily="34" charset="0"/>
              </a:rPr>
              <a:t>1. Ο Θεσμός της Περιβαλλοντικής Εκτίμησης</a:t>
            </a:r>
          </a:p>
          <a:p>
            <a:pPr marL="0" indent="0" algn="just" eaLnBrk="1" fontAlgn="auto" hangingPunct="1">
              <a:spcAft>
                <a:spcPts val="0"/>
              </a:spcAft>
              <a:buClr>
                <a:schemeClr val="accent3"/>
              </a:buClr>
              <a:buNone/>
              <a:defRPr/>
            </a:pPr>
            <a:endParaRPr lang="el-GR" sz="1500" dirty="0">
              <a:cs typeface="Arial" panose="020B0604020202020204" pitchFamily="34" charset="0"/>
            </a:endParaRPr>
          </a:p>
          <a:p>
            <a:pPr marL="0" indent="0" algn="just" eaLnBrk="1" fontAlgn="auto" hangingPunct="1">
              <a:spcAft>
                <a:spcPts val="0"/>
              </a:spcAft>
              <a:buClr>
                <a:schemeClr val="accent3"/>
              </a:buClr>
              <a:buNone/>
              <a:defRPr/>
            </a:pPr>
            <a:r>
              <a:rPr lang="el-GR" sz="1800" dirty="0">
                <a:cs typeface="Arial" panose="020B0604020202020204" pitchFamily="34" charset="0"/>
              </a:rPr>
              <a:t>    α) Όροι : Περιβαλλοντική Εκτίμηση – Μελέτη Περιβαλλοντικών  </a:t>
            </a:r>
          </a:p>
          <a:p>
            <a:pPr marL="0" indent="0" algn="just" eaLnBrk="1" fontAlgn="auto" hangingPunct="1">
              <a:spcAft>
                <a:spcPts val="0"/>
              </a:spcAft>
              <a:buClr>
                <a:schemeClr val="accent3"/>
              </a:buClr>
              <a:buNone/>
              <a:defRPr/>
            </a:pPr>
            <a:r>
              <a:rPr lang="el-GR" sz="1800" dirty="0">
                <a:cs typeface="Arial" panose="020B0604020202020204" pitchFamily="34" charset="0"/>
              </a:rPr>
              <a:t>    Επιπτώσεων</a:t>
            </a:r>
          </a:p>
          <a:p>
            <a:pPr marL="0" indent="0" algn="just" eaLnBrk="1" fontAlgn="auto" hangingPunct="1">
              <a:spcAft>
                <a:spcPts val="0"/>
              </a:spcAft>
              <a:buClr>
                <a:schemeClr val="accent3"/>
              </a:buClr>
              <a:buNone/>
              <a:defRPr/>
            </a:pPr>
            <a:r>
              <a:rPr lang="el-GR" sz="1800" dirty="0">
                <a:cs typeface="Arial" panose="020B0604020202020204" pitchFamily="34" charset="0"/>
              </a:rPr>
              <a:t>   </a:t>
            </a:r>
          </a:p>
          <a:p>
            <a:pPr marL="0" indent="0" algn="just" eaLnBrk="1" fontAlgn="auto" hangingPunct="1">
              <a:spcAft>
                <a:spcPts val="0"/>
              </a:spcAft>
              <a:buClr>
                <a:schemeClr val="accent3"/>
              </a:buClr>
              <a:buNone/>
              <a:defRPr/>
            </a:pPr>
            <a:r>
              <a:rPr lang="el-GR" sz="1800" dirty="0">
                <a:cs typeface="Arial" panose="020B0604020202020204" pitchFamily="34" charset="0"/>
              </a:rPr>
              <a:t>     β) - Έργα / δραστηριότητες </a:t>
            </a:r>
            <a:r>
              <a:rPr lang="el-GR" sz="1800" b="1" dirty="0">
                <a:cs typeface="Arial" panose="020B0604020202020204" pitchFamily="34" charset="0"/>
              </a:rPr>
              <a:t>(Οδηγίες 2011/92</a:t>
            </a:r>
            <a:r>
              <a:rPr lang="en-US" sz="1800" b="1" dirty="0">
                <a:cs typeface="Arial" panose="020B0604020202020204" pitchFamily="34" charset="0"/>
              </a:rPr>
              <a:t> –</a:t>
            </a:r>
            <a:r>
              <a:rPr lang="el-GR" sz="1800" b="1" dirty="0">
                <a:cs typeface="Arial" panose="020B0604020202020204" pitchFamily="34" charset="0"/>
              </a:rPr>
              <a:t> </a:t>
            </a:r>
            <a:r>
              <a:rPr lang="en-US" sz="1800" b="1" dirty="0">
                <a:cs typeface="Arial" panose="020B0604020202020204" pitchFamily="34" charset="0"/>
              </a:rPr>
              <a:t>L 26/2012 </a:t>
            </a:r>
            <a:r>
              <a:rPr lang="el-GR" sz="1800" b="1" dirty="0">
                <a:cs typeface="Arial" panose="020B0604020202020204" pitchFamily="34" charset="0"/>
              </a:rPr>
              <a:t>και 2014/52</a:t>
            </a:r>
            <a:r>
              <a:rPr lang="en-US" sz="1800" b="1" dirty="0">
                <a:cs typeface="Arial" panose="020B0604020202020204" pitchFamily="34" charset="0"/>
              </a:rPr>
              <a:t> - L 124/2014)</a:t>
            </a:r>
            <a:endParaRPr lang="el-GR" sz="1800" b="1" dirty="0">
              <a:cs typeface="Arial" panose="020B0604020202020204" pitchFamily="34" charset="0"/>
            </a:endParaRPr>
          </a:p>
          <a:p>
            <a:pPr marL="0" indent="0" algn="just">
              <a:buNone/>
            </a:pPr>
            <a:r>
              <a:rPr lang="el-GR" sz="1800" dirty="0">
                <a:cs typeface="Arial" panose="020B0604020202020204" pitchFamily="34" charset="0"/>
              </a:rPr>
              <a:t>         - Σχέδια / Προγράμματα  - Πολιτικές  </a:t>
            </a:r>
            <a:r>
              <a:rPr lang="el-GR" altLang="el-GR" sz="1800" b="1" u="sng" dirty="0">
                <a:cs typeface="Arial" panose="020B0604020202020204" pitchFamily="34" charset="0"/>
              </a:rPr>
              <a:t>2001/42</a:t>
            </a:r>
            <a:r>
              <a:rPr lang="en-US" altLang="el-GR" sz="1800" b="1" u="sng" dirty="0">
                <a:cs typeface="Arial" panose="020B0604020202020204" pitchFamily="34" charset="0"/>
              </a:rPr>
              <a:t> - </a:t>
            </a:r>
            <a:r>
              <a:rPr lang="el-GR" altLang="el-GR" sz="1800" b="1" u="sng" dirty="0">
                <a:cs typeface="Arial" panose="020B0604020202020204" pitchFamily="34" charset="0"/>
              </a:rPr>
              <a:t> (</a:t>
            </a:r>
            <a:r>
              <a:rPr lang="en-US" altLang="el-GR" sz="1800" b="1" u="sng" dirty="0">
                <a:cs typeface="Arial" panose="020B0604020202020204" pitchFamily="34" charset="0"/>
              </a:rPr>
              <a:t>L 197/2001)</a:t>
            </a:r>
            <a:r>
              <a:rPr lang="el-GR" altLang="el-GR" sz="1800" b="1" u="sng" dirty="0">
                <a:cs typeface="Arial" panose="020B0604020202020204" pitchFamily="34" charset="0"/>
              </a:rPr>
              <a:t> </a:t>
            </a:r>
            <a:endParaRPr lang="en-US" altLang="el-GR" sz="1800" b="1" u="sng" dirty="0">
              <a:cs typeface="Arial" panose="020B0604020202020204" pitchFamily="34" charset="0"/>
            </a:endParaRPr>
          </a:p>
          <a:p>
            <a:pPr marL="0" indent="0" algn="just" eaLnBrk="1" fontAlgn="auto" hangingPunct="1">
              <a:spcAft>
                <a:spcPts val="0"/>
              </a:spcAft>
              <a:buClr>
                <a:schemeClr val="accent3"/>
              </a:buClr>
              <a:buNone/>
              <a:defRPr/>
            </a:pPr>
            <a:endParaRPr lang="el-GR" sz="1800" dirty="0">
              <a:cs typeface="Arial" panose="020B0604020202020204" pitchFamily="34" charset="0"/>
            </a:endParaRPr>
          </a:p>
          <a:p>
            <a:pPr marL="0" indent="0" algn="just" eaLnBrk="1" fontAlgn="auto" hangingPunct="1">
              <a:spcAft>
                <a:spcPts val="0"/>
              </a:spcAft>
              <a:buClr>
                <a:schemeClr val="accent3"/>
              </a:buClr>
              <a:buNone/>
              <a:defRPr/>
            </a:pPr>
            <a:endParaRPr lang="el-GR" sz="1800" dirty="0">
              <a:cs typeface="Arial" panose="020B0604020202020204" pitchFamily="34" charset="0"/>
            </a:endParaRPr>
          </a:p>
          <a:p>
            <a:pPr marL="0" indent="0" algn="just" eaLnBrk="1" fontAlgn="auto" hangingPunct="1">
              <a:spcAft>
                <a:spcPts val="0"/>
              </a:spcAft>
              <a:buClr>
                <a:schemeClr val="accent3"/>
              </a:buClr>
              <a:buNone/>
              <a:defRPr/>
            </a:pPr>
            <a:r>
              <a:rPr lang="el-GR" sz="1600" dirty="0">
                <a:latin typeface="Arial" panose="020B0604020202020204" pitchFamily="34" charset="0"/>
                <a:cs typeface="Arial" panose="020B0604020202020204" pitchFamily="34" charset="0"/>
              </a:rPr>
              <a:t> </a:t>
            </a:r>
            <a:r>
              <a:rPr lang="el-GR" sz="1600" dirty="0">
                <a:cs typeface="Arial" panose="020B0604020202020204" pitchFamily="34" charset="0"/>
              </a:rPr>
              <a:t>    </a:t>
            </a:r>
            <a:r>
              <a:rPr lang="el-GR" sz="2400" b="1" dirty="0">
                <a:cs typeface="Arial" panose="020B0604020202020204" pitchFamily="34" charset="0"/>
              </a:rPr>
              <a:t>2. Η γέννηση και η φυσιογνωμία του θεσμού</a:t>
            </a:r>
          </a:p>
          <a:p>
            <a:pPr marL="0" indent="0" algn="just" eaLnBrk="1" fontAlgn="auto" hangingPunct="1">
              <a:spcAft>
                <a:spcPts val="0"/>
              </a:spcAft>
              <a:buClr>
                <a:schemeClr val="accent3"/>
              </a:buClr>
              <a:buNone/>
              <a:defRPr/>
            </a:pPr>
            <a:r>
              <a:rPr lang="el-GR" sz="2400" dirty="0">
                <a:cs typeface="Arial" panose="020B0604020202020204" pitchFamily="34" charset="0"/>
              </a:rPr>
              <a:t>  </a:t>
            </a:r>
            <a:r>
              <a:rPr lang="el-GR" sz="1800" dirty="0">
                <a:cs typeface="Arial" panose="020B0604020202020204" pitchFamily="34" charset="0"/>
              </a:rPr>
              <a:t>  </a:t>
            </a:r>
            <a:r>
              <a:rPr lang="en-US" sz="1800" dirty="0">
                <a:cs typeface="Arial" panose="020B0604020202020204" pitchFamily="34" charset="0"/>
              </a:rPr>
              <a:t> </a:t>
            </a:r>
            <a:r>
              <a:rPr lang="el-GR" sz="1800" dirty="0">
                <a:cs typeface="Arial" panose="020B0604020202020204" pitchFamily="34" charset="0"/>
              </a:rPr>
              <a:t>α) Η έννοια της περιβαλλοντικής πραγματογνωμοσύνης </a:t>
            </a:r>
          </a:p>
          <a:p>
            <a:pPr marL="0" indent="0" algn="just" eaLnBrk="1" fontAlgn="auto" hangingPunct="1">
              <a:spcAft>
                <a:spcPts val="0"/>
              </a:spcAft>
              <a:buClr>
                <a:schemeClr val="accent3"/>
              </a:buClr>
              <a:buNone/>
              <a:defRPr/>
            </a:pPr>
            <a:r>
              <a:rPr lang="el-GR" sz="2400" dirty="0">
                <a:cs typeface="Arial" panose="020B0604020202020204" pitchFamily="34" charset="0"/>
              </a:rPr>
              <a:t>    </a:t>
            </a:r>
            <a:r>
              <a:rPr lang="el-GR" sz="1800" dirty="0">
                <a:cs typeface="Arial" panose="020B0604020202020204" pitchFamily="34" charset="0"/>
              </a:rPr>
              <a:t>β) Η υποχρέωση εκτίμησης των περιβαλλοντικών επιπτώσεων  (η </a:t>
            </a:r>
          </a:p>
          <a:p>
            <a:pPr marL="0" indent="0" algn="just" eaLnBrk="1" fontAlgn="auto" hangingPunct="1">
              <a:spcAft>
                <a:spcPts val="0"/>
              </a:spcAft>
              <a:buClr>
                <a:schemeClr val="accent3"/>
              </a:buClr>
              <a:buNone/>
              <a:defRPr/>
            </a:pPr>
            <a:r>
              <a:rPr lang="el-GR" sz="1800" dirty="0">
                <a:cs typeface="Arial" panose="020B0604020202020204" pitchFamily="34" charset="0"/>
              </a:rPr>
              <a:t>     εφαρμογή της αρχής της πρόληψης)</a:t>
            </a:r>
          </a:p>
          <a:p>
            <a:pPr marL="0" indent="0" algn="just" eaLnBrk="1" fontAlgn="auto" hangingPunct="1">
              <a:spcAft>
                <a:spcPts val="0"/>
              </a:spcAft>
              <a:buClr>
                <a:schemeClr val="accent3"/>
              </a:buClr>
              <a:buNone/>
              <a:defRPr/>
            </a:pPr>
            <a:endParaRPr lang="el-GR" sz="2400" dirty="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5E054B-5635-2CDC-BEE3-4BD697C66529}"/>
              </a:ext>
            </a:extLst>
          </p:cNvPr>
          <p:cNvSpPr>
            <a:spLocks noGrp="1"/>
          </p:cNvSpPr>
          <p:nvPr>
            <p:ph type="title"/>
          </p:nvPr>
        </p:nvSpPr>
        <p:spPr>
          <a:xfrm>
            <a:off x="1043490" y="1027664"/>
            <a:ext cx="7024744" cy="801136"/>
          </a:xfrm>
        </p:spPr>
        <p:txBody>
          <a:bodyPr>
            <a:normAutofit/>
          </a:bodyPr>
          <a:lstStyle/>
          <a:p>
            <a:pPr algn="ctr"/>
            <a:r>
              <a:rPr lang="el-GR" sz="2000" b="1" dirty="0">
                <a:latin typeface="+mn-lt"/>
              </a:rPr>
              <a:t>Η συντρέχουσα αρμοδιότητα της ΕΕ στον τομέα του περιβάλλοντος</a:t>
            </a:r>
            <a:endParaRPr lang="en-US" sz="2000" b="1" dirty="0">
              <a:latin typeface="+mn-lt"/>
            </a:endParaRPr>
          </a:p>
        </p:txBody>
      </p:sp>
      <p:sp>
        <p:nvSpPr>
          <p:cNvPr id="3" name="Θέση περιεχομένου 2">
            <a:extLst>
              <a:ext uri="{FF2B5EF4-FFF2-40B4-BE49-F238E27FC236}">
                <a16:creationId xmlns:a16="http://schemas.microsoft.com/office/drawing/2014/main" id="{20091429-A7A4-8896-C1D2-9A01C2067492}"/>
              </a:ext>
            </a:extLst>
          </p:cNvPr>
          <p:cNvSpPr>
            <a:spLocks noGrp="1"/>
          </p:cNvSpPr>
          <p:nvPr>
            <p:ph idx="1"/>
          </p:nvPr>
        </p:nvSpPr>
        <p:spPr>
          <a:xfrm>
            <a:off x="685800" y="1828800"/>
            <a:ext cx="7772400" cy="4648200"/>
          </a:xfrm>
        </p:spPr>
        <p:txBody>
          <a:bodyPr>
            <a:normAutofit fontScale="92500" lnSpcReduction="10000"/>
          </a:bodyPr>
          <a:lstStyle/>
          <a:p>
            <a:pPr algn="just">
              <a:buClrTx/>
              <a:buFont typeface="Arial" panose="020B0604020202020204" pitchFamily="34" charset="0"/>
              <a:buChar char="•"/>
            </a:pPr>
            <a:r>
              <a:rPr lang="el-GR" sz="1600" dirty="0">
                <a:solidFill>
                  <a:schemeClr val="tx1"/>
                </a:solidFill>
              </a:rPr>
              <a:t>Η οριοθέτηση των αρμοδιοτήτων της ΕΕ </a:t>
            </a:r>
            <a:r>
              <a:rPr lang="el-GR" sz="1600" dirty="0" err="1">
                <a:solidFill>
                  <a:schemeClr val="tx1"/>
                </a:solidFill>
              </a:rPr>
              <a:t>διέπεται</a:t>
            </a:r>
            <a:r>
              <a:rPr lang="el-GR" sz="1600" dirty="0">
                <a:solidFill>
                  <a:schemeClr val="tx1"/>
                </a:solidFill>
              </a:rPr>
              <a:t> από την αρχή της δοτής αρμοδιότητας. Η ΕΕ ενεργεί μόνο εντός των ορίων των αρμοδιοτήτων που της απονέμουν τα κράτη μέλη με τις Συνθήκες για την επίτευξη των στόχων της ΕΕ.</a:t>
            </a:r>
          </a:p>
          <a:p>
            <a:pPr algn="just">
              <a:buClrTx/>
              <a:buFont typeface="Arial" panose="020B0604020202020204" pitchFamily="34" charset="0"/>
              <a:buChar char="•"/>
            </a:pPr>
            <a:r>
              <a:rPr lang="el-GR" sz="1600" dirty="0">
                <a:solidFill>
                  <a:schemeClr val="tx1"/>
                </a:solidFill>
              </a:rPr>
              <a:t>Η ευρωπαϊκή πολιτική στον τομέα του περιβάλλοντος ορίζεται στα άρθρα 191-193 της ΣΛΕΕ.</a:t>
            </a:r>
          </a:p>
          <a:p>
            <a:pPr algn="just">
              <a:buClrTx/>
              <a:buFont typeface="Arial" panose="020B0604020202020204" pitchFamily="34" charset="0"/>
              <a:buChar char="•"/>
            </a:pPr>
            <a:r>
              <a:rPr lang="el-GR" sz="1600" dirty="0">
                <a:solidFill>
                  <a:schemeClr val="tx1"/>
                </a:solidFill>
              </a:rPr>
              <a:t>Η </a:t>
            </a:r>
            <a:r>
              <a:rPr lang="el-GR" sz="1600" dirty="0" err="1">
                <a:solidFill>
                  <a:schemeClr val="tx1"/>
                </a:solidFill>
              </a:rPr>
              <a:t>ενωσιακή</a:t>
            </a:r>
            <a:r>
              <a:rPr lang="el-GR" sz="1600" dirty="0">
                <a:solidFill>
                  <a:schemeClr val="tx1"/>
                </a:solidFill>
              </a:rPr>
              <a:t> αρμοδιότητα για το περιβάλλον συνιστά μία εκ των συντρεχουσών αρμοδιοτήτων της ΕΕ (άρθρο 4 παρ. 2 της ΣΛΕΕ).</a:t>
            </a:r>
          </a:p>
          <a:p>
            <a:pPr algn="just">
              <a:buClrTx/>
              <a:buFont typeface="Arial" panose="020B0604020202020204" pitchFamily="34" charset="0"/>
              <a:buChar char="•"/>
            </a:pPr>
            <a:r>
              <a:rPr lang="el-GR" sz="1600" dirty="0">
                <a:solidFill>
                  <a:schemeClr val="tx1"/>
                </a:solidFill>
              </a:rPr>
              <a:t>Η </a:t>
            </a:r>
            <a:r>
              <a:rPr lang="el-GR" sz="1600" dirty="0" err="1">
                <a:solidFill>
                  <a:schemeClr val="tx1"/>
                </a:solidFill>
              </a:rPr>
              <a:t>ενωσιακή</a:t>
            </a:r>
            <a:r>
              <a:rPr lang="el-GR" sz="1600" dirty="0">
                <a:solidFill>
                  <a:schemeClr val="tx1"/>
                </a:solidFill>
              </a:rPr>
              <a:t> αρμοδιότητα στον τομέα του περιβάλλοντος ασκείται (όπως όλες οι συντρέχουσες αρμοδιότητες της ΕΕ) με βάση τις αρχές της επικουρικότητας και της αναλογικότητας  (άρθρο 5 </a:t>
            </a:r>
            <a:r>
              <a:rPr lang="el-GR" sz="1600" dirty="0" err="1">
                <a:solidFill>
                  <a:schemeClr val="tx1"/>
                </a:solidFill>
              </a:rPr>
              <a:t>ΣυνθΕΕ</a:t>
            </a:r>
            <a:r>
              <a:rPr lang="el-GR" sz="1600" dirty="0">
                <a:solidFill>
                  <a:schemeClr val="tx1"/>
                </a:solidFill>
              </a:rPr>
              <a:t> και Πρωτόκολλο </a:t>
            </a:r>
            <a:r>
              <a:rPr lang="el-GR" sz="1600" dirty="0" err="1">
                <a:solidFill>
                  <a:schemeClr val="tx1"/>
                </a:solidFill>
              </a:rPr>
              <a:t>αρ</a:t>
            </a:r>
            <a:r>
              <a:rPr lang="el-GR" sz="1600" dirty="0">
                <a:solidFill>
                  <a:schemeClr val="tx1"/>
                </a:solidFill>
              </a:rPr>
              <a:t>. 2 για την εφαρμογή των αρχών της επικουρικότητας και της αναλογικότητας).</a:t>
            </a:r>
          </a:p>
          <a:p>
            <a:pPr algn="just">
              <a:buClrTx/>
              <a:buFont typeface="Arial" panose="020B0604020202020204" pitchFamily="34" charset="0"/>
              <a:buChar char="•"/>
            </a:pPr>
            <a:r>
              <a:rPr lang="el-GR" sz="1600" u="sng" dirty="0">
                <a:solidFill>
                  <a:schemeClr val="tx1"/>
                </a:solidFill>
              </a:rPr>
              <a:t>Αρχή της επικουρικότητας: </a:t>
            </a:r>
            <a:r>
              <a:rPr lang="el-GR" sz="1600" dirty="0">
                <a:solidFill>
                  <a:schemeClr val="tx1"/>
                </a:solidFill>
              </a:rPr>
              <a:t>Η ΕΕ παρεμβαίνει στον τομέα του περιβάλλοντος μόνο εφόσον και στον βαθμό που οι στόχοι της προβλεπόμενης δράσης δεν μπορούν να επιτευχθούν επαρκώς από τα κράτη μέλη, τόσο σε κεντρικό όσο και σε περιφερειακό και τοπικό επίπεδο, μπορούν όμως, λόγω της κλίμακας ή των αποτελεσμάτων της προβλεπόμενης δράσης, να επιτευχθούν καλύτερα στο επίπεδο της Ένωσης.</a:t>
            </a:r>
          </a:p>
          <a:p>
            <a:pPr algn="just">
              <a:buClrTx/>
              <a:buFont typeface="Arial" panose="020B0604020202020204" pitchFamily="34" charset="0"/>
              <a:buChar char="•"/>
            </a:pPr>
            <a:r>
              <a:rPr lang="el-GR" sz="1600" u="sng" dirty="0">
                <a:solidFill>
                  <a:schemeClr val="tx1"/>
                </a:solidFill>
              </a:rPr>
              <a:t>Αρχή της αναλογικότητας: </a:t>
            </a:r>
            <a:r>
              <a:rPr lang="el-GR" sz="1600" dirty="0">
                <a:solidFill>
                  <a:schemeClr val="tx1"/>
                </a:solidFill>
              </a:rPr>
              <a:t>Το περιεχόμενο και η μορφή της δράσης της ΕΕ δεν υπερβαίνουν τα απαιτούμενα για την επίτευξη των στόχων των Συνθηκών.</a:t>
            </a:r>
          </a:p>
          <a:p>
            <a:pPr algn="just">
              <a:buClrTx/>
              <a:buFont typeface="Arial" panose="020B0604020202020204" pitchFamily="34" charset="0"/>
              <a:buChar char="•"/>
            </a:pPr>
            <a:endParaRPr lang="el-GR" sz="1600" dirty="0">
              <a:solidFill>
                <a:schemeClr val="tx1"/>
              </a:solidFill>
            </a:endParaRPr>
          </a:p>
          <a:p>
            <a:pPr algn="just">
              <a:buClrTx/>
              <a:buFont typeface="Arial" panose="020B0604020202020204" pitchFamily="34" charset="0"/>
              <a:buChar char="•"/>
            </a:pPr>
            <a:endParaRPr lang="el-GR" sz="1600" dirty="0">
              <a:solidFill>
                <a:schemeClr val="tx1"/>
              </a:solidFill>
            </a:endParaRPr>
          </a:p>
          <a:p>
            <a:pPr algn="just">
              <a:buClrTx/>
              <a:buFont typeface="Arial" panose="020B0604020202020204" pitchFamily="34" charset="0"/>
              <a:buChar char="•"/>
            </a:pPr>
            <a:endParaRPr lang="el-GR" sz="1600" dirty="0">
              <a:solidFill>
                <a:schemeClr val="tx1"/>
              </a:solidFill>
            </a:endParaRPr>
          </a:p>
          <a:p>
            <a:pPr algn="just">
              <a:buFont typeface="Arial" panose="020B0604020202020204" pitchFamily="34" charset="0"/>
              <a:buChar char="•"/>
            </a:pPr>
            <a:endParaRPr lang="en-US" sz="1600" dirty="0">
              <a:solidFill>
                <a:schemeClr val="tx1"/>
              </a:solidFill>
            </a:endParaRPr>
          </a:p>
        </p:txBody>
      </p:sp>
    </p:spTree>
    <p:extLst>
      <p:ext uri="{BB962C8B-B14F-4D97-AF65-F5344CB8AC3E}">
        <p14:creationId xmlns:p14="http://schemas.microsoft.com/office/powerpoint/2010/main" val="3678905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4000" dirty="0"/>
              <a:t>Β. ΤΟ ΝΟΜΙΚΟ ΠΛΑΙΣΙΟ ΤΟΥ ΘΕΣΜΟΥ</a:t>
            </a:r>
            <a:br>
              <a:rPr lang="el-GR" altLang="el-GR" sz="4000" dirty="0"/>
            </a:br>
            <a:endParaRPr lang="en-US" altLang="el-GR" sz="4000" dirty="0"/>
          </a:p>
        </p:txBody>
      </p:sp>
      <p:sp>
        <p:nvSpPr>
          <p:cNvPr id="7171" name="Content Placeholder 2"/>
          <p:cNvSpPr>
            <a:spLocks noGrp="1"/>
          </p:cNvSpPr>
          <p:nvPr>
            <p:ph idx="1"/>
          </p:nvPr>
        </p:nvSpPr>
        <p:spPr>
          <a:xfrm>
            <a:off x="533400" y="1828800"/>
            <a:ext cx="8077200" cy="4572000"/>
          </a:xfrm>
        </p:spPr>
        <p:txBody>
          <a:bodyPr>
            <a:normAutofit fontScale="92500" lnSpcReduction="10000"/>
          </a:bodyPr>
          <a:lstStyle/>
          <a:p>
            <a:pPr marL="0" indent="0" algn="just" eaLnBrk="1" hangingPunct="1">
              <a:buNone/>
            </a:pPr>
            <a:r>
              <a:rPr lang="el-GR" altLang="el-GR" sz="2000" b="1" u="sng" dirty="0">
                <a:cs typeface="Arial" panose="020B0604020202020204" pitchFamily="34" charset="0"/>
              </a:rPr>
              <a:t>Α. ΚΑΤΗΓΟΡΙΟΠΟΙΗΣΗ</a:t>
            </a:r>
          </a:p>
          <a:p>
            <a:pPr marL="0" indent="0" eaLnBrk="1" hangingPunct="1">
              <a:buNone/>
            </a:pPr>
            <a:r>
              <a:rPr lang="el-GR" altLang="el-GR" sz="2000" b="1" dirty="0">
                <a:cs typeface="Arial" panose="020B0604020202020204" pitchFamily="34" charset="0"/>
              </a:rPr>
              <a:t>1. </a:t>
            </a:r>
            <a:r>
              <a:rPr lang="en-US" altLang="el-GR" sz="2000" b="1" dirty="0">
                <a:cs typeface="Arial" panose="020B0604020202020204" pitchFamily="34" charset="0"/>
              </a:rPr>
              <a:t>N</a:t>
            </a:r>
            <a:r>
              <a:rPr lang="el-GR" altLang="el-GR" sz="2000" b="1" dirty="0">
                <a:cs typeface="Arial" panose="020B0604020202020204" pitchFamily="34" charset="0"/>
              </a:rPr>
              <a:t>. 1650/1986, Κ.Υ.Α. 69269/1990</a:t>
            </a:r>
            <a:r>
              <a:rPr lang="el-GR" altLang="el-GR" sz="2000" dirty="0">
                <a:cs typeface="Arial" panose="020B0604020202020204" pitchFamily="34" charset="0"/>
              </a:rPr>
              <a:t> </a:t>
            </a:r>
          </a:p>
          <a:p>
            <a:pPr marL="0" indent="0" eaLnBrk="1" hangingPunct="1">
              <a:buNone/>
            </a:pPr>
            <a:endParaRPr lang="el-GR" altLang="el-GR" sz="2000" b="1" dirty="0">
              <a:latin typeface="Arial" panose="020B0604020202020204" pitchFamily="34" charset="0"/>
              <a:cs typeface="Arial" panose="020B0604020202020204" pitchFamily="34" charset="0"/>
            </a:endParaRPr>
          </a:p>
          <a:p>
            <a:pPr marL="0" indent="0" eaLnBrk="1" hangingPunct="1">
              <a:buNone/>
            </a:pPr>
            <a:r>
              <a:rPr lang="el-GR" altLang="el-GR" sz="2000" b="1" dirty="0">
                <a:latin typeface="Arial" panose="020B0604020202020204" pitchFamily="34" charset="0"/>
                <a:cs typeface="Arial" panose="020B0604020202020204" pitchFamily="34" charset="0"/>
              </a:rPr>
              <a:t>2. Ν. 3010/2002, Κ</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Υ</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Α</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 15393/2002, Κ</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Υ</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Α</a:t>
            </a:r>
            <a:r>
              <a:rPr lang="en-US" altLang="el-GR" sz="2000" b="1" dirty="0">
                <a:latin typeface="Arial" panose="020B0604020202020204" pitchFamily="34" charset="0"/>
                <a:cs typeface="Arial" panose="020B0604020202020204" pitchFamily="34" charset="0"/>
              </a:rPr>
              <a:t>.</a:t>
            </a:r>
            <a:r>
              <a:rPr lang="el-GR" altLang="el-GR" sz="2000" b="1" dirty="0">
                <a:latin typeface="Arial" panose="020B0604020202020204" pitchFamily="34" charset="0"/>
                <a:cs typeface="Arial" panose="020B0604020202020204" pitchFamily="34" charset="0"/>
              </a:rPr>
              <a:t> 11014/1990</a:t>
            </a:r>
            <a:r>
              <a:rPr lang="el-GR" altLang="el-GR" sz="2000" dirty="0">
                <a:latin typeface="Arial" panose="020B0604020202020204" pitchFamily="34" charset="0"/>
                <a:cs typeface="Arial" panose="020B0604020202020204" pitchFamily="34" charset="0"/>
              </a:rPr>
              <a:t> </a:t>
            </a:r>
          </a:p>
          <a:p>
            <a:pPr marL="0" indent="0" eaLnBrk="1" hangingPunct="1">
              <a:buNone/>
            </a:pPr>
            <a:endParaRPr lang="el-GR" altLang="el-GR" sz="2000" b="1" dirty="0">
              <a:cs typeface="Arial" panose="020B0604020202020204" pitchFamily="34" charset="0"/>
            </a:endParaRPr>
          </a:p>
          <a:p>
            <a:pPr marL="0" indent="0" algn="just" eaLnBrk="1" hangingPunct="1">
              <a:buNone/>
            </a:pPr>
            <a:r>
              <a:rPr lang="el-GR" altLang="el-GR" sz="2000" b="1" dirty="0">
                <a:cs typeface="Arial" panose="020B0604020202020204" pitchFamily="34" charset="0"/>
              </a:rPr>
              <a:t>3.</a:t>
            </a:r>
            <a:r>
              <a:rPr lang="el-GR" altLang="el-GR" sz="2000" dirty="0">
                <a:cs typeface="Arial" panose="020B0604020202020204" pitchFamily="34" charset="0"/>
              </a:rPr>
              <a:t> </a:t>
            </a:r>
            <a:r>
              <a:rPr lang="el-GR" altLang="el-GR" sz="2000" b="1" dirty="0">
                <a:latin typeface="Arial" panose="020B0604020202020204" pitchFamily="34" charset="0"/>
                <a:cs typeface="Arial" panose="020B0604020202020204" pitchFamily="34" charset="0"/>
              </a:rPr>
              <a:t>Ν. 4014/2011 – Κατάταξη δημοσίων και ιδιωτικών έργων και δραστηριοτήτων σε κατηγορίες και υποκατηγορίες </a:t>
            </a:r>
            <a:r>
              <a:rPr lang="el-GR" altLang="el-GR" sz="2000" b="1" dirty="0">
                <a:cs typeface="Arial" panose="020B0604020202020204" pitchFamily="34" charset="0"/>
              </a:rPr>
              <a:t>(Υ.Α. ΥΠΕΝ/ΔΙΠΑ/17185/1069/212.2.2022, ΦΕΚ Β’ 841/24.02.2022)-(νεότερες τροποποιήσεις:  ΦΕΚ Β` 3636/11.07.2022 &amp; ΦΕΚ Β’ 3327/19.05.2023)</a:t>
            </a:r>
            <a:endParaRPr lang="el-GR" altLang="el-GR" sz="2000" b="1" dirty="0">
              <a:latin typeface="Arial" panose="020B0604020202020204" pitchFamily="34" charset="0"/>
              <a:cs typeface="Arial" panose="020B0604020202020204" pitchFamily="34" charset="0"/>
            </a:endParaRPr>
          </a:p>
          <a:p>
            <a:pPr marL="0" indent="0" eaLnBrk="1" hangingPunct="1">
              <a:buNone/>
            </a:pPr>
            <a:endParaRPr lang="el-GR" altLang="el-GR" sz="2000" b="1" dirty="0">
              <a:cs typeface="Arial" panose="020B0604020202020204" pitchFamily="34" charset="0"/>
            </a:endParaRPr>
          </a:p>
          <a:p>
            <a:pPr marL="0" indent="0" eaLnBrk="1" hangingPunct="1">
              <a:buNone/>
            </a:pPr>
            <a:r>
              <a:rPr lang="el-GR" altLang="el-GR" sz="2000" b="1" u="sng" dirty="0">
                <a:cs typeface="Arial" panose="020B0604020202020204" pitchFamily="34" charset="0"/>
              </a:rPr>
              <a:t>Β. ΠΕΡΙΕΧΟΜΕΝΟ ΤΗΣ ΜΠΕ</a:t>
            </a:r>
          </a:p>
          <a:p>
            <a:pPr marL="0" indent="0" eaLnBrk="1" hangingPunct="1">
              <a:buNone/>
            </a:pPr>
            <a:r>
              <a:rPr lang="el-GR" altLang="el-GR" sz="2000" b="1" dirty="0">
                <a:cs typeface="Arial" panose="020B0604020202020204" pitchFamily="34" charset="0"/>
              </a:rPr>
              <a:t>1</a:t>
            </a:r>
            <a:r>
              <a:rPr lang="el-GR" altLang="el-GR" sz="2000" b="1" baseline="30000" dirty="0">
                <a:cs typeface="Arial" panose="020B0604020202020204" pitchFamily="34" charset="0"/>
              </a:rPr>
              <a:t>η</a:t>
            </a:r>
            <a:r>
              <a:rPr lang="el-GR" altLang="el-GR" sz="2000" b="1" dirty="0">
                <a:cs typeface="Arial" panose="020B0604020202020204" pitchFamily="34" charset="0"/>
              </a:rPr>
              <a:t> - Φάση – περιβαλλοντοστρεφής χαρακτήρας</a:t>
            </a:r>
          </a:p>
          <a:p>
            <a:pPr marL="0" indent="0" eaLnBrk="1" hangingPunct="1">
              <a:buNone/>
            </a:pPr>
            <a:r>
              <a:rPr lang="el-GR" altLang="el-GR" sz="2000" b="1" dirty="0">
                <a:cs typeface="Arial" panose="020B0604020202020204" pitchFamily="34" charset="0"/>
              </a:rPr>
              <a:t>2</a:t>
            </a:r>
            <a:r>
              <a:rPr lang="el-GR" altLang="el-GR" sz="2000" b="1" baseline="30000" dirty="0">
                <a:cs typeface="Arial" panose="020B0604020202020204" pitchFamily="34" charset="0"/>
              </a:rPr>
              <a:t>η</a:t>
            </a:r>
            <a:r>
              <a:rPr lang="el-GR" altLang="el-GR" sz="2000" b="1" dirty="0">
                <a:cs typeface="Arial" panose="020B0604020202020204" pitchFamily="34" charset="0"/>
              </a:rPr>
              <a:t> Φάση    -  άνοιγμα  προς ευρύτερα ζητήματα χωρικής ανάπτυξης</a:t>
            </a:r>
            <a:endParaRPr lang="el-GR" altLang="el-GR" sz="2000" dirty="0">
              <a:cs typeface="Arial" panose="020B0604020202020204" pitchFamily="34" charset="0"/>
            </a:endParaRPr>
          </a:p>
        </p:txBody>
      </p:sp>
      <p:sp>
        <p:nvSpPr>
          <p:cNvPr id="2" name="Rectangle 1">
            <a:extLst>
              <a:ext uri="{FF2B5EF4-FFF2-40B4-BE49-F238E27FC236}">
                <a16:creationId xmlns:a16="http://schemas.microsoft.com/office/drawing/2014/main" id="{337A4475-0A67-3793-BFB5-87AC6C685D5E}"/>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000000"/>
                </a:solidFill>
                <a:effectLst/>
                <a:latin typeface="Verdana" panose="020B0604030504040204" pitchFamily="34" charset="0"/>
              </a:rPr>
              <a:t>ΦΕΚ Β 841/24.02.2022)</a:t>
            </a:r>
            <a:r>
              <a:rPr kumimoji="0" lang="en-US" altLang="en-US" sz="6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1371600"/>
          </a:xfrm>
        </p:spPr>
        <p:txBody>
          <a:bodyPr/>
          <a:lstStyle/>
          <a:p>
            <a:pPr algn="ctr" eaLnBrk="1" hangingPunct="1"/>
            <a:r>
              <a:rPr lang="el-GR" altLang="el-GR" sz="4000" dirty="0"/>
              <a:t>Γ1. ΠΕΡΙΕΧΟΜΕΝΟ ΜΠΕ</a:t>
            </a:r>
            <a:br>
              <a:rPr lang="el-GR" altLang="el-GR" sz="4000" dirty="0"/>
            </a:br>
            <a:r>
              <a:rPr lang="el-GR" altLang="el-GR" sz="4000" dirty="0"/>
              <a:t>(ΓΕΝΙΚΑ)</a:t>
            </a:r>
            <a:endParaRPr lang="en-US" altLang="el-GR" sz="4000" dirty="0"/>
          </a:p>
        </p:txBody>
      </p:sp>
      <p:sp>
        <p:nvSpPr>
          <p:cNvPr id="7171" name="Content Placeholder 2"/>
          <p:cNvSpPr>
            <a:spLocks noGrp="1"/>
          </p:cNvSpPr>
          <p:nvPr>
            <p:ph idx="1"/>
          </p:nvPr>
        </p:nvSpPr>
        <p:spPr>
          <a:xfrm>
            <a:off x="533400" y="1905000"/>
            <a:ext cx="8077200" cy="4800600"/>
          </a:xfrm>
        </p:spPr>
        <p:txBody>
          <a:bodyPr>
            <a:normAutofit/>
          </a:bodyPr>
          <a:lstStyle/>
          <a:p>
            <a:r>
              <a:rPr lang="el-GR" sz="1200" b="1" dirty="0">
                <a:latin typeface="+mj-lt"/>
              </a:rPr>
              <a:t>ΚΥΑ 5688/2018 (ΦΕΚ Β’ 988/2018)</a:t>
            </a:r>
          </a:p>
          <a:p>
            <a:r>
              <a:rPr lang="el-GR" sz="1200" b="1" dirty="0">
                <a:latin typeface="+mj-lt"/>
              </a:rPr>
              <a:t>«ΠΑΡΑΡΤΗΜΑ ΙΙ</a:t>
            </a:r>
          </a:p>
          <a:p>
            <a:r>
              <a:rPr lang="el-GR" sz="1200" b="1" u="sng" dirty="0">
                <a:latin typeface="+mj-lt"/>
              </a:rPr>
              <a:t>Ελάχιστα περιεχόμενα φακέλου ΜΠΕ </a:t>
            </a:r>
          </a:p>
          <a:p>
            <a:endParaRPr lang="el-GR" sz="1200" b="1" dirty="0">
              <a:latin typeface="+mj-lt"/>
            </a:endParaRPr>
          </a:p>
          <a:p>
            <a:r>
              <a:rPr lang="el-GR" sz="1200" b="1" dirty="0">
                <a:latin typeface="+mj-lt"/>
              </a:rPr>
              <a:t>«Α. Γενικό πλαίσιο</a:t>
            </a:r>
          </a:p>
          <a:p>
            <a:r>
              <a:rPr lang="el-GR" sz="1200" b="1" dirty="0">
                <a:latin typeface="+mj-lt"/>
              </a:rPr>
              <a:t>Οι πληροφορίες που περιέχει ο φάκελος ΜΠΕ περιλαμβάνουν τουλάχιστον: </a:t>
            </a:r>
          </a:p>
          <a:p>
            <a:r>
              <a:rPr lang="el-GR" sz="1200" b="1" dirty="0">
                <a:latin typeface="+mj-lt"/>
              </a:rPr>
              <a:t>α) περιγραφή του έργου όπου περιλαμβάνονται πληροφορίες σχετικά με τη θέση (τοποθεσία), τον σχεδιασμό, το μέγεθος και άλλα σχετικά χαρακτηριστικά του έργου,</a:t>
            </a:r>
          </a:p>
          <a:p>
            <a:r>
              <a:rPr lang="el-GR" sz="1200" b="1" dirty="0">
                <a:latin typeface="+mj-lt"/>
              </a:rPr>
              <a:t>β) περιγραφή των πιθανών σημαντικών επιπτώσεων που το προτεινόμενο έργο ενδέχεται να προκαλέσει στο περιβάλλον,</a:t>
            </a:r>
          </a:p>
          <a:p>
            <a:r>
              <a:rPr lang="el-GR" sz="1200" b="1" dirty="0">
                <a:latin typeface="+mj-lt"/>
              </a:rPr>
              <a:t>γ) περιγραφή των χαρακτηριστικών του έργου και/ή μέτρων που προτείνονται για την αποτροπή, την πρόληψη, τον μετριασμό και, ει δυνατόν, την αντιστάθμιση τυχόν σημαντικών αρνητικών επιπτώσεων στο περιβάλλον,</a:t>
            </a:r>
          </a:p>
          <a:p>
            <a:r>
              <a:rPr lang="el-GR" sz="1200" b="1" dirty="0">
                <a:latin typeface="+mj-lt"/>
              </a:rPr>
              <a:t>δ) περιγραφή εύλογων εναλλακτικών λύσεων που μπορούν να εξεταστούν από τον κύριο του έργου, οι οποίες είναι σχετικές με το έργο και τα ιδιαίτερα χαρακτηριστικά του και αναφορά των βασικών επιχειρημάτων για την επιλεγείσα εκδοχή, λαμβάνοντας υπόψη τις επιπτώσεις του έργου στο περιβάλλον,</a:t>
            </a:r>
          </a:p>
          <a:p>
            <a:r>
              <a:rPr lang="el-GR" sz="1200" b="1" dirty="0">
                <a:latin typeface="+mj-lt"/>
              </a:rPr>
              <a:t>ε) μη τεχνική περίληψη των πληροφοριών που αναφέρονται στα στοιχεία α) έως δ) και</a:t>
            </a:r>
          </a:p>
          <a:p>
            <a:r>
              <a:rPr lang="el-GR" sz="1200" b="1" dirty="0">
                <a:latin typeface="+mj-lt"/>
              </a:rPr>
              <a:t>στ) κάθε συμπληρωματική πληροφορία που καθορίζεται στην παράγραφο 2 του Κεφαλαίου Β του παρόντος Παραρτήματος και αναφέρεται στα ειδικά χαρακτηριστικά ενός έργου ή τύπου έργου και τους περιβαλλοντικούς παράγοντες που ενδέχεται να επηρεασθούν.</a:t>
            </a:r>
          </a:p>
          <a:p>
            <a:r>
              <a:rPr lang="el-GR" sz="1200" b="1" dirty="0">
                <a:latin typeface="+mj-lt"/>
              </a:rPr>
              <a:t>Β. Ειδικά χαρακτηριστικά του έργου ή της δραστηριότητας </a:t>
            </a:r>
          </a:p>
          <a:p>
            <a:pPr marL="0" indent="0" algn="just" eaLnBrk="1" hangingPunct="1">
              <a:buNone/>
            </a:pPr>
            <a:endParaRPr lang="el-GR" altLang="el-GR" sz="1200" b="1" dirty="0">
              <a:latin typeface="+mj-lt"/>
              <a:cs typeface="Arial" panose="020B0604020202020204" pitchFamily="34" charset="0"/>
            </a:endParaRPr>
          </a:p>
        </p:txBody>
      </p:sp>
    </p:spTree>
    <p:extLst>
      <p:ext uri="{BB962C8B-B14F-4D97-AF65-F5344CB8AC3E}">
        <p14:creationId xmlns:p14="http://schemas.microsoft.com/office/powerpoint/2010/main" val="3091166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304800"/>
            <a:ext cx="8229600" cy="762000"/>
          </a:xfrm>
        </p:spPr>
        <p:txBody>
          <a:bodyPr>
            <a:normAutofit fontScale="90000"/>
          </a:bodyPr>
          <a:lstStyle/>
          <a:p>
            <a:pPr algn="ctr" eaLnBrk="1" hangingPunct="1"/>
            <a:r>
              <a:rPr lang="el-GR" altLang="el-GR" sz="2800" dirty="0"/>
              <a:t>Γ2. ΠΕΡΙΕΧΟΜΕΝΟ ΜΠΕ</a:t>
            </a:r>
            <a:br>
              <a:rPr lang="el-GR" altLang="el-GR" sz="2800" dirty="0"/>
            </a:br>
            <a:r>
              <a:rPr lang="el-GR" altLang="el-GR" sz="2800" dirty="0"/>
              <a:t>(ΕΙΔΙΚΟΤΕΡΑ)</a:t>
            </a:r>
            <a:endParaRPr lang="en-US" altLang="el-GR" sz="2800" dirty="0"/>
          </a:p>
        </p:txBody>
      </p:sp>
      <p:sp>
        <p:nvSpPr>
          <p:cNvPr id="7171" name="Content Placeholder 2"/>
          <p:cNvSpPr>
            <a:spLocks noGrp="1"/>
          </p:cNvSpPr>
          <p:nvPr>
            <p:ph idx="1"/>
          </p:nvPr>
        </p:nvSpPr>
        <p:spPr>
          <a:xfrm>
            <a:off x="76200" y="1066800"/>
            <a:ext cx="8915400" cy="5638800"/>
          </a:xfrm>
        </p:spPr>
        <p:txBody>
          <a:bodyPr>
            <a:normAutofit/>
          </a:bodyPr>
          <a:lstStyle/>
          <a:p>
            <a:r>
              <a:rPr lang="el-GR" sz="800" b="1" dirty="0"/>
              <a:t>Β. Ειδικά χαρακτηριστικά του έργου ή της δραστηριότητας</a:t>
            </a:r>
          </a:p>
          <a:p>
            <a:r>
              <a:rPr lang="el-GR" sz="900" b="1" u="sng" dirty="0"/>
              <a:t>1. Περιγραφή του έργου που περιλαμβάνεται ειδικότερα:</a:t>
            </a:r>
          </a:p>
          <a:p>
            <a:r>
              <a:rPr lang="el-GR" sz="800" b="1" dirty="0"/>
              <a:t>α) περιγραφή της χωροθέτησης του έργου·</a:t>
            </a:r>
          </a:p>
          <a:p>
            <a:pPr algn="just"/>
            <a:r>
              <a:rPr lang="el-GR" sz="800" b="1" dirty="0"/>
              <a:t>β) περιγραφή των φυσικών χαρακτηριστικών του όλου έργου, καθώς και, εφόσον χρειάζεται, των αναγκαίων εργασιών κατεδάφισης, και των απαιτήσεων για τη χρήση γης κατά τα στάδια κατασκευής και λειτουργίας του·</a:t>
            </a:r>
          </a:p>
          <a:p>
            <a:pPr algn="just"/>
            <a:r>
              <a:rPr lang="el-GR" sz="800" b="1" dirty="0"/>
              <a:t>γ) περιγραφή των κυριότερων χαρακτηριστικών της επιχειρησιακής φάσης του έργου (ιδίως της μεθόδου κατασκευής), όπως ενεργειακή ζήτηση και χρησιμοποιούμενη ενέργεια, φύση και ποσότητα των χρησιμοποιούμενων υλικών, ενέργειας και φυσικών πόρων (συμπεριλαμβανομένων των υδάτων, της γης, του εδάφους και της βιοποικιλότητας)·</a:t>
            </a:r>
          </a:p>
          <a:p>
            <a:pPr algn="just"/>
            <a:r>
              <a:rPr lang="el-GR" sz="800" b="1" dirty="0"/>
              <a:t>δ) εκτίμηση, ανά τύπο και ποσότητα, καταλοίπων και εκπομπών (όπως ρύπανση του νερού, του ατμοσφαιρικού αέρα, του εδάφους και του υπεδάφους, θόρυβος, δονήσεις, φως, θερμότητα, ακτινοβολία κ.λπ.) και ποσότητες και τύποι των παραγόμενων αποβλήτων κατά τις φάσεις κατασκευής και λειτουργίας.</a:t>
            </a:r>
          </a:p>
          <a:p>
            <a:pPr algn="just"/>
            <a:r>
              <a:rPr lang="el-GR" sz="900" b="1" u="sng" dirty="0"/>
              <a:t>2. Περιγραφή εύλογων εναλλακτικών επιλογών </a:t>
            </a:r>
            <a:r>
              <a:rPr lang="el-GR" sz="800" b="1" dirty="0"/>
              <a:t>(για παράδειγμα ως προς τη μελέτη του έργου, την τεχνολογία, τη </a:t>
            </a:r>
            <a:r>
              <a:rPr lang="el-GR" sz="800" b="1" dirty="0" err="1"/>
              <a:t>χωροθέτηση</a:t>
            </a:r>
            <a:r>
              <a:rPr lang="el-GR" sz="800" b="1" dirty="0"/>
              <a:t>, το μέγεθος και την κλίμακά του) που έχει μελετήσει ο κύριος του έργου, που σχετίζονται με το προτεινόμενο έργο και τα ιδιαίτερα χαρακτηριστικά του, και επισήμανση των κυρίων λόγων για την επιλογή που έγινε, όπου περιλαμβάνεται και σύγκριση των περιβαλλοντικών επιπτώσεων.</a:t>
            </a:r>
          </a:p>
          <a:p>
            <a:pPr algn="just"/>
            <a:r>
              <a:rPr lang="el-GR" sz="900" b="1" u="sng" dirty="0"/>
              <a:t>3. Περιγραφή των σχετικών με το έργο πτυχών της τρέχουσας κατάστασης του περιβάλλοντος </a:t>
            </a:r>
            <a:r>
              <a:rPr lang="el-GR" sz="800" b="1" dirty="0"/>
              <a:t>(βασικό σενάριο) και περίγραμμα της πιθανής εξέλιξής της εάν δεν υλοποιηθεί το έργο στον βαθμό που, με εύλογη προσπάθεια, είναι δυνατόν να εκτιμηθούν οι φυσικές αλλαγές από το βασικό σενάριο, με βάση τις διαθέσιμες περιβαλλοντικές πληροφορίες και επιστημονική γνώση.</a:t>
            </a:r>
          </a:p>
          <a:p>
            <a:pPr algn="just"/>
            <a:r>
              <a:rPr lang="el-GR" sz="900" b="1" u="sng" dirty="0"/>
              <a:t>4. Περιγραφή των στοιχείων του φυσικού και ανθρωπογενούς περιβάλλοντος που ενδέχεται να θιγούν σημαντικά από το προτεινόμενο έργο ή δραστηριότητα </a:t>
            </a:r>
            <a:r>
              <a:rPr lang="el-GR" sz="800" b="1" dirty="0"/>
              <a:t>και ειδικότερα:</a:t>
            </a:r>
          </a:p>
          <a:p>
            <a:pPr algn="just"/>
            <a:r>
              <a:rPr lang="el-GR" sz="800" b="1" dirty="0"/>
              <a:t>α) ο πληθυσμός και η ανθρώπινη υγεία,</a:t>
            </a:r>
          </a:p>
          <a:p>
            <a:pPr algn="just"/>
            <a:r>
              <a:rPr lang="el-GR" sz="800" b="1" dirty="0"/>
              <a:t>β) η βιοποικιλότητα (χλωρίδα, πανίδα και ιδίως τα προστατευόμενα είδη και </a:t>
            </a:r>
            <a:r>
              <a:rPr lang="el-GR" sz="800" b="1" dirty="0" err="1"/>
              <a:t>οικότοποι</a:t>
            </a:r>
            <a:r>
              <a:rPr lang="el-GR" sz="800" b="1" dirty="0"/>
              <a:t> (ενδιαιτήματα),</a:t>
            </a:r>
          </a:p>
          <a:p>
            <a:pPr algn="just"/>
            <a:r>
              <a:rPr lang="el-GR" sz="800" b="1" dirty="0"/>
              <a:t>γ) η γη (όπως κατάληψη εδαφών), το έδαφος (όπως οργανική ύλη, διάβρωση, συμπύκνωση και σφράγιση), τα ύδατα (όπως </a:t>
            </a:r>
            <a:r>
              <a:rPr lang="el-GR" sz="800" b="1" dirty="0" err="1"/>
              <a:t>υδρομορφολογικές</a:t>
            </a:r>
            <a:r>
              <a:rPr lang="el-GR" sz="800" b="1" dirty="0"/>
              <a:t> αλλαγές, ποσότητα και ποιότητα), ο αέρας και οι κλιματικοί παράγοντες (όπως εκπομπές αερίων του θερμοκηπίου, οποιαδήποτε επίπτωση σχετική με την προσαρμογή),</a:t>
            </a:r>
          </a:p>
          <a:p>
            <a:pPr algn="just"/>
            <a:r>
              <a:rPr lang="el-GR" sz="800" b="1" dirty="0"/>
              <a:t>δ) τα υλικά αγαθά, η πολιτιστική κληρονομιά, συμπεριλαμβανομένης της αρχιτεκτονικής και αρχαιολογικής κληρονομιάς, το φυσικό τοπίο και</a:t>
            </a:r>
          </a:p>
          <a:p>
            <a:pPr algn="just"/>
            <a:r>
              <a:rPr lang="el-GR" sz="800" b="1" dirty="0"/>
              <a:t>ε) η αλληλεπίδραση μεταξύ των παραγόντων που αναφέρονται στα ανωτέρω στοιχεία (α) έως (δ).</a:t>
            </a:r>
          </a:p>
          <a:p>
            <a:pPr algn="just"/>
            <a:r>
              <a:rPr lang="el-GR" sz="900" b="1" u="sng" dirty="0"/>
              <a:t>5. Περιγραφή των πιθανών σημαντικών επιπτώσεων που το έργο ενδέχεται να προκαλέσει στο περιβάλλον, μεταξύ άλλων, από:</a:t>
            </a:r>
          </a:p>
          <a:p>
            <a:pPr algn="just"/>
            <a:r>
              <a:rPr lang="el-GR" sz="800" b="1" dirty="0"/>
              <a:t>α) την κατασκευή και την ύπαρξη του έργου, συμπεριλαμβανομένων, κατά περίπτωση, των εργασιών κατεδάφισης·</a:t>
            </a:r>
          </a:p>
          <a:p>
            <a:pPr algn="just"/>
            <a:r>
              <a:rPr lang="el-GR" sz="800" b="1" dirty="0"/>
              <a:t>β) τη χρήση φυσικών πόρων, ιδίως της γης, του εδάφους, των υδάτων και της βιοποικιλότητας, ανάλογα με τη βιώσιμη διαθεσιμότητα αυτών των πόρων·</a:t>
            </a:r>
          </a:p>
          <a:p>
            <a:pPr algn="just"/>
            <a:r>
              <a:rPr lang="el-GR" sz="800" b="1" dirty="0"/>
              <a:t>γ) την εκπομπή ρύπων, θορύβου, δονήσεων, φωτός, θερμότητας, ακτινοβολίας, την πρόκληση οχλήσεων και τη διάθεση και ανάκτηση αποβλήτων·</a:t>
            </a:r>
          </a:p>
          <a:p>
            <a:pPr algn="just"/>
            <a:r>
              <a:rPr lang="el-GR" sz="800" b="1" dirty="0"/>
              <a:t>δ) τους κινδύνους για την ανθρώπινη υγεία, την πολιτιστική κληρονομιά ή το περιβάλλον (για παράδειγμα λόγω ατυχημάτων ή καταστροφών)·</a:t>
            </a:r>
          </a:p>
          <a:p>
            <a:pPr algn="just"/>
            <a:r>
              <a:rPr lang="el-GR" sz="800" b="1" dirty="0"/>
              <a:t>ε) τη σώρευση επιπτώσεων με άλλα υφιστάμενα και/ή εγκεκριμένα έργα, λαμβάνοντας υπόψη οποιαδήποτε περιβαλλοντικής φύσεως προβλήματα που αφορούν τις περιοχές με ιδιαίτερη περιβαλλοντική σημασία που ενδέχεται να επηρεαστούν ή τη χρήση φυσικών πόρων·</a:t>
            </a:r>
          </a:p>
          <a:p>
            <a:pPr algn="just"/>
            <a:r>
              <a:rPr lang="el-GR" sz="800" b="1" dirty="0"/>
              <a:t>στ) τις επιπτώσεις του έργου στο κλίμα (για παράδειγμα φύση και μέγεθος των εκπομπών αερίων του θερμοκηπίου) και η ευπάθεια του έργου στην κλιματική αλλαγή</a:t>
            </a:r>
            <a:r>
              <a:rPr lang="en-US" sz="800" b="1" dirty="0"/>
              <a:t> (</a:t>
            </a:r>
            <a:r>
              <a:rPr lang="el-GR" sz="800" b="1" dirty="0"/>
              <a:t>ήδη κατόπιν του Κλιματικού Νόμου 4936/2022 από 1.1.2024 περιγράφονται οι επιπτώσεις του έργου στο κλίμα, όπως η φύση και το μέγεθος των εκπομπών αερίων του θερμοκηπίου, με ποσοτική εκτίμηση των άμεσων και έμμεσων εκπομπών που προέρχονται από την κατασκευή και λειτουργία σε σχέση με την υφιστάμενη κατάσταση και μετά το πέρας λειτουργίας του έργου ή της δραστηριότητας, καθώς και ποσοτική εκτίμηση της συμμετοχής στους στόχους που έχουν τεθεί σε εθνικό επίπεδο και σε επίπεδο ΕΕ, καθώς και στο Εθνικό Σχέδιο για την Ενέργεια και το Κλίμα (ΕΣΕΚ). Επίσης εξετάζεται η ευπάθεια του έργου στην κλιματική αλλαγή με στοιχεία για κινδύνους, εκτίμηση κινδύνων, ανάλυση επιπτώσεων και λήψη μέτρων για την ενίσχυση της ανθεκτικότητας στις υφιστάμενες και μελλοντικές κλιματικές συνθήκες).</a:t>
            </a:r>
          </a:p>
          <a:p>
            <a:r>
              <a:rPr lang="el-GR" sz="800" b="1" dirty="0"/>
              <a:t>ζ) τις χρησιμοποιούμενες τεχνολογίες και υλικά</a:t>
            </a:r>
            <a:r>
              <a:rPr lang="el-GR" sz="1100" b="1" dirty="0"/>
              <a:t>. [ΣΥΝΕΧΕΙΑ ΣΤΗΝ ΕΠΟΜΕΝΗ ΔΙΑΦΑΝΕΙΑ]</a:t>
            </a:r>
          </a:p>
          <a:p>
            <a:r>
              <a:rPr lang="el-GR" sz="1100" dirty="0"/>
              <a:t> </a:t>
            </a:r>
          </a:p>
        </p:txBody>
      </p:sp>
    </p:spTree>
    <p:extLst>
      <p:ext uri="{BB962C8B-B14F-4D97-AF65-F5344CB8AC3E}">
        <p14:creationId xmlns:p14="http://schemas.microsoft.com/office/powerpoint/2010/main" val="3091166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altLang="el-GR" sz="3200" dirty="0"/>
              <a:t>Γ2. ΠΕΡΙΕΧΟΜΕΝΟ ΜΠΕ</a:t>
            </a:r>
            <a:br>
              <a:rPr lang="el-GR" altLang="el-GR" sz="3200" dirty="0"/>
            </a:br>
            <a:r>
              <a:rPr lang="el-GR" altLang="el-GR" sz="3200" dirty="0"/>
              <a:t>(ΕΙΔΙΚΟΤΕΡΑ)</a:t>
            </a:r>
            <a:endParaRPr lang="el-GR" sz="3200" dirty="0"/>
          </a:p>
        </p:txBody>
      </p:sp>
      <p:sp>
        <p:nvSpPr>
          <p:cNvPr id="3" name="2 - Θέση περιεχομένου"/>
          <p:cNvSpPr>
            <a:spLocks noGrp="1"/>
          </p:cNvSpPr>
          <p:nvPr>
            <p:ph idx="1"/>
          </p:nvPr>
        </p:nvSpPr>
        <p:spPr>
          <a:xfrm>
            <a:off x="1219200" y="2286000"/>
            <a:ext cx="6777317" cy="3508977"/>
          </a:xfrm>
        </p:spPr>
        <p:txBody>
          <a:bodyPr>
            <a:normAutofit fontScale="25000" lnSpcReduction="20000"/>
          </a:bodyPr>
          <a:lstStyle/>
          <a:p>
            <a:endParaRPr lang="el-GR" sz="900" dirty="0">
              <a:latin typeface="+mj-lt"/>
            </a:endParaRPr>
          </a:p>
          <a:p>
            <a:r>
              <a:rPr lang="el-GR" sz="3600" b="1" dirty="0">
                <a:latin typeface="+mj-lt"/>
              </a:rPr>
              <a:t>Η περιγραφή των ενδεχόμενων σημαντικών επιπτώσεων στους παράγοντες που αναφέρονται στην παράγραφο 4 του Κεφαλαίου Β του παρόντος Παραρτήματος, θα πρέπει να καλύπτει τις άμεσες και τις τυχόν έμμεσες, δευτερεύουσες, σωρευτικές, διασυνοριακές, βραχυπρόθεσμες, μεσοπρόθεσμες και μακροπρόθεσμες, μόνιμες και προσωρινές, θετικές και αρνητικές επιπτώσεις του έργου. Στην εν λόγω περιγραφή θα πρέπει να λαμβάνονται υπόψη οι στόχοι περιβαλλοντικής προστασίας που έχουν τεθεί σε εθνικό επίπεδο ή σε επίπεδο Ευρωπαϊκής Ένωσης, οι οποίοι σχετίζονται με το έργο.</a:t>
            </a:r>
          </a:p>
          <a:p>
            <a:r>
              <a:rPr lang="el-GR" sz="3600" b="1" dirty="0">
                <a:latin typeface="+mj-lt"/>
              </a:rPr>
              <a:t>6. Η περιγραφή των μεθόδων πρόβλεψης ή τα στοιχεία που χρησιμοποιούνται για τον προσδιορισμό και την εκτίμηση των σημαντικών περιβαλλοντικών επιπτώσεων, όπου περιλαμβάνονται και λεπτομερή στοιχεία σχετικά με τις δυσκολίες (για παράδειγμα τεχνικές αδυναμίες ή έλλειψη γνώσης) που αντιμετωπίζονται στη συγκέντρωση των απαιτούμενων πληροφοριών, καθώς και παρουσίαση των κύριων ενεχόμενων αβεβαιοτήτων.</a:t>
            </a:r>
          </a:p>
          <a:p>
            <a:r>
              <a:rPr lang="el-GR" sz="3600" b="1" dirty="0">
                <a:latin typeface="+mj-lt"/>
              </a:rPr>
              <a:t>7. Περιγραφή των μέτρων που προτείνονται για την αποτροπή, την πρόληψη, τη μείωση και, ει δυνατόν, την αντιστάθμιση τυχόν εντοπισμένων σημαντικών αρνητικών επιπτώσεων στο περιβάλλον και τυχόν αντίστοιχων προτεινόμενων ρυθμίσεων παρακολούθησης (για παράδειγμα εκπόνηση εκ των υστέρων ανάλυσης του έργου). Στην εν λόγω περιγραφή θα πρέπει να εξηγείται η έκταση της αποτροπής, της μείωσης, της πρόληψης ή της αντιστάθμισης των σημαντικών δυσμενών επιπτώσεων στο περιβάλλον και να καλύπτεται τόσο το στάδιο κατασκευής όσο και το στάδιο λειτουργίας του έργου.</a:t>
            </a:r>
          </a:p>
          <a:p>
            <a:r>
              <a:rPr lang="el-GR" sz="3600" b="1" dirty="0">
                <a:latin typeface="+mj-lt"/>
              </a:rPr>
              <a:t>8. Περιγραφή των αναμενόμενων σημαντικών αρνητικών επιπτώσεων του έργου στο περιβάλλον, που απορρέουν από την ευαισθησία του έργου σε κινδύνους σοβαρών ατυχημάτων ή καταστροφών που σχετίζονται με το εν λόγω έργο. Για τον σκοπό αυτό, μπορούν να αξιοποιηθούν οι σχετικές πληροφορίες που διατίθενται και λαμβάνονται μέσω των εκτιμήσεων κινδύνου σύμφωνα με την αριθμ. 172058/2016 κοινή υπουργική απόφαση, ή οι σχετικές εκτιμήσεις που διενεργούνται σύμφωνα με την κείμενη νομοθεσία, με την προϋπόθεση ότι πληρούνται οι όροι και οι απαιτήσεις του νόμου. Αναλόγως, η περιγραφή αυτή πρέπει να περιλαμβάνει μέτρα ετοιμότητας και αντιμετώπισης ή μετριασμού των σημαντικών αρνητικών επιπτώσεων των συμβάντων αυτών στο περιβάλλον και λεπτομερή στοιχεία σχετικά με την ετοιμότητα και την προτεινόμενη αντιμετώπιση τέτοιου είδους έκτακτων καταστάσεων.</a:t>
            </a:r>
          </a:p>
          <a:p>
            <a:r>
              <a:rPr lang="el-GR" sz="3600" b="1" dirty="0">
                <a:latin typeface="+mj-lt"/>
              </a:rPr>
              <a:t>9. Μη τεχνική περίληψη των πληροφοριών της ΜΠΕ βάσει των παραγράφων 1 έως 8.</a:t>
            </a:r>
          </a:p>
          <a:p>
            <a:r>
              <a:rPr lang="el-GR" sz="3600" b="1" dirty="0">
                <a:latin typeface="+mj-lt"/>
              </a:rPr>
              <a:t>10. Κατάλογος αναφοράς στον οποίο αναφέρονται αναλυτικά οι πηγές που χρησιμοποιήθηκαν για τις περιγραφές και τις εκτιμήσεις που περιελήφθησαν στη μελέτη.</a:t>
            </a:r>
          </a:p>
          <a:p>
            <a:pPr>
              <a:buNone/>
            </a:pPr>
            <a:r>
              <a:rPr lang="el-GR" sz="3600" b="1" dirty="0">
                <a:latin typeface="+mj-lt"/>
              </a:rPr>
              <a:t> </a:t>
            </a:r>
          </a:p>
          <a:p>
            <a:endParaRPr lang="el-GR"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a:t>Δ. Η ΑΔΕΙΟΔΟΤΗΣΗ ΕΡΓΩΝ / ΔΡΑΣΤΗΡΙΟΤΗΤΩΝ</a:t>
            </a:r>
            <a:br>
              <a:rPr lang="el-GR" altLang="el-GR" sz="3200" dirty="0"/>
            </a:br>
            <a:endParaRPr lang="en-US" altLang="el-GR" sz="3200" dirty="0"/>
          </a:p>
        </p:txBody>
      </p:sp>
      <p:sp>
        <p:nvSpPr>
          <p:cNvPr id="7171" name="Content Placeholder 2"/>
          <p:cNvSpPr>
            <a:spLocks noGrp="1"/>
          </p:cNvSpPr>
          <p:nvPr>
            <p:ph idx="1"/>
          </p:nvPr>
        </p:nvSpPr>
        <p:spPr>
          <a:xfrm>
            <a:off x="533400" y="1447800"/>
            <a:ext cx="8077200" cy="5257800"/>
          </a:xfrm>
        </p:spPr>
        <p:txBody>
          <a:bodyPr>
            <a:normAutofit lnSpcReduction="10000"/>
          </a:bodyPr>
          <a:lstStyle/>
          <a:p>
            <a:pPr marL="0" indent="0" eaLnBrk="1" hangingPunct="1">
              <a:buNone/>
            </a:pPr>
            <a:r>
              <a:rPr lang="el-GR" altLang="el-GR" sz="1800" b="1" dirty="0">
                <a:cs typeface="Arial" panose="020B0604020202020204" pitchFamily="34" charset="0"/>
              </a:rPr>
              <a:t>1. Η αδειοδότηση υπό το καθεστώς του ν. 1650/1986 της Κ.Υ.Α. 69269/1990</a:t>
            </a:r>
            <a:r>
              <a:rPr lang="el-GR" altLang="el-GR" sz="1800" dirty="0">
                <a:cs typeface="Arial" panose="020B0604020202020204" pitchFamily="34" charset="0"/>
              </a:rPr>
              <a:t> </a:t>
            </a:r>
          </a:p>
          <a:p>
            <a:pPr marL="0" indent="0" eaLnBrk="1" hangingPunct="1">
              <a:buNone/>
            </a:pPr>
            <a:r>
              <a:rPr lang="el-GR" altLang="el-GR" sz="1800" b="1" dirty="0">
                <a:latin typeface="Arial" panose="020B0604020202020204" pitchFamily="34" charset="0"/>
                <a:cs typeface="Arial" panose="020B0604020202020204" pitchFamily="34" charset="0"/>
              </a:rPr>
              <a:t>α) Οι διοικητικές πράξεις της προέγκρισης χωροθέτησης και της ΕΠΟ (έγκριση περιβαλλοντικών όρων)</a:t>
            </a:r>
          </a:p>
          <a:p>
            <a:pPr marL="0" indent="0" eaLnBrk="1" hangingPunct="1">
              <a:buNone/>
            </a:pPr>
            <a:r>
              <a:rPr lang="el-GR" altLang="el-GR" sz="1800" b="1" dirty="0">
                <a:latin typeface="Arial" panose="020B0604020202020204" pitchFamily="34" charset="0"/>
                <a:cs typeface="Arial" panose="020B0604020202020204" pitchFamily="34" charset="0"/>
              </a:rPr>
              <a:t>2. Ν. 3010/2002, ΚΥΑ 15393/2002, ΚΥΑ 11014/1990</a:t>
            </a:r>
            <a:r>
              <a:rPr lang="el-GR" altLang="el-GR" sz="1800" dirty="0">
                <a:latin typeface="Arial" panose="020B0604020202020204" pitchFamily="34" charset="0"/>
                <a:cs typeface="Arial" panose="020B0604020202020204" pitchFamily="34" charset="0"/>
              </a:rPr>
              <a:t> (Προκαταρκτική Περιβαλλοντική Εκτίμηση και Αξιολόγηση [ΠΠΕΑ] = Γνωμοδότηση και ΕΠΟ =Διοικητική Πράξη</a:t>
            </a:r>
          </a:p>
          <a:p>
            <a:pPr marL="0" indent="0" eaLnBrk="1" hangingPunct="1">
              <a:buNone/>
            </a:pPr>
            <a:r>
              <a:rPr lang="el-GR" altLang="el-GR" sz="1800" b="1" dirty="0">
                <a:cs typeface="Arial" panose="020B0604020202020204" pitchFamily="34" charset="0"/>
              </a:rPr>
              <a:t>3.</a:t>
            </a:r>
            <a:r>
              <a:rPr lang="el-GR" altLang="el-GR" sz="1800" dirty="0">
                <a:cs typeface="Arial" panose="020B0604020202020204" pitchFamily="34" charset="0"/>
              </a:rPr>
              <a:t> </a:t>
            </a:r>
            <a:r>
              <a:rPr lang="el-GR" altLang="el-GR" sz="1800" b="1" dirty="0">
                <a:latin typeface="Arial" panose="020B0604020202020204" pitchFamily="34" charset="0"/>
                <a:cs typeface="Arial" panose="020B0604020202020204" pitchFamily="34" charset="0"/>
              </a:rPr>
              <a:t>Ν. 4014/2011, Νέα – </a:t>
            </a:r>
            <a:r>
              <a:rPr lang="el-GR" altLang="el-GR" sz="1800" b="1" dirty="0">
                <a:cs typeface="Arial" panose="020B0604020202020204" pitchFamily="34" charset="0"/>
              </a:rPr>
              <a:t>Κατάταξη δημοσίων και ιδιωτικών έργων και δραστηριοτήτων σε κατηγορίες και υποκατηγορίες (Υ.Α. ΥΠΕΝ/ΔΙΠΑ/17185/1069/212.2.2022, ΦΕΚ Β’ 841/24.02.2022 – </a:t>
            </a:r>
            <a:r>
              <a:rPr lang="el-GR" altLang="el-GR" sz="1800" dirty="0">
                <a:cs typeface="Arial" panose="020B0604020202020204" pitchFamily="34" charset="0"/>
              </a:rPr>
              <a:t>Προκαταρκτικός Προσδιορισμός Περιβαλλοντικών Απαιτήσεων [ΠΠΠΑ, προαιρετική διαδικασία), ΑΕΠΟ = Διοικητική Πράξη</a:t>
            </a:r>
            <a:endParaRPr lang="el-GR" altLang="el-GR" sz="1800" b="1" dirty="0">
              <a:cs typeface="Arial" panose="020B0604020202020204" pitchFamily="34" charset="0"/>
            </a:endParaRPr>
          </a:p>
          <a:p>
            <a:pPr marL="0" indent="0" eaLnBrk="1" hangingPunct="1">
              <a:buNone/>
            </a:pPr>
            <a:r>
              <a:rPr lang="el-GR" altLang="el-GR" sz="1800" b="1" u="sng" dirty="0">
                <a:cs typeface="Arial" panose="020B0604020202020204" pitchFamily="34" charset="0"/>
              </a:rPr>
              <a:t>Β. ΠΕΡΙΕΧΟΜΕΝΟ ΤΗΣ ΜΠΕ</a:t>
            </a:r>
          </a:p>
          <a:p>
            <a:pPr marL="0" indent="0" eaLnBrk="1" hangingPunct="1">
              <a:buNone/>
            </a:pPr>
            <a:r>
              <a:rPr lang="el-GR" altLang="el-GR" sz="1800" b="1" dirty="0">
                <a:cs typeface="Arial" panose="020B0604020202020204" pitchFamily="34" charset="0"/>
              </a:rPr>
              <a:t>1</a:t>
            </a:r>
            <a:r>
              <a:rPr lang="el-GR" altLang="el-GR" sz="1800" b="1" baseline="30000" dirty="0">
                <a:cs typeface="Arial" panose="020B0604020202020204" pitchFamily="34" charset="0"/>
              </a:rPr>
              <a:t>η</a:t>
            </a:r>
            <a:r>
              <a:rPr lang="el-GR" altLang="el-GR" sz="1800" b="1" dirty="0">
                <a:cs typeface="Arial" panose="020B0604020202020204" pitchFamily="34" charset="0"/>
              </a:rPr>
              <a:t> - Φάση – περιβαλλοντοστρεφής χαρακτήρας</a:t>
            </a:r>
          </a:p>
          <a:p>
            <a:pPr marL="0" indent="0" eaLnBrk="1" hangingPunct="1">
              <a:buNone/>
            </a:pPr>
            <a:r>
              <a:rPr lang="el-GR" altLang="el-GR" sz="1800" b="1" dirty="0">
                <a:cs typeface="Arial" panose="020B0604020202020204" pitchFamily="34" charset="0"/>
              </a:rPr>
              <a:t>2</a:t>
            </a:r>
            <a:r>
              <a:rPr lang="el-GR" altLang="el-GR" sz="1800" b="1" baseline="30000" dirty="0">
                <a:cs typeface="Arial" panose="020B0604020202020204" pitchFamily="34" charset="0"/>
              </a:rPr>
              <a:t>η</a:t>
            </a:r>
            <a:r>
              <a:rPr lang="el-GR" altLang="el-GR" sz="1800" b="1" dirty="0">
                <a:cs typeface="Arial" panose="020B0604020202020204" pitchFamily="34" charset="0"/>
              </a:rPr>
              <a:t> Φάση    - </a:t>
            </a:r>
            <a:r>
              <a:rPr lang="el-GR" altLang="el-GR" sz="2000" b="1" dirty="0">
                <a:cs typeface="Arial" panose="020B0604020202020204" pitchFamily="34" charset="0"/>
              </a:rPr>
              <a:t> άνοιγμα  προς ευρύτερα ζητήματα χωρικής ανάπτυξης</a:t>
            </a:r>
            <a:endParaRPr lang="en-US" altLang="el-GR" sz="2000" b="1" dirty="0">
              <a:cs typeface="Arial" panose="020B0604020202020204" pitchFamily="34" charset="0"/>
            </a:endParaRPr>
          </a:p>
          <a:p>
            <a:pPr marL="0" indent="0" eaLnBrk="1" hangingPunct="1">
              <a:buNone/>
            </a:pPr>
            <a:r>
              <a:rPr lang="el-GR" altLang="el-GR" sz="2000" b="1" u="sng" dirty="0">
                <a:cs typeface="Arial" panose="020B0604020202020204" pitchFamily="34" charset="0"/>
              </a:rPr>
              <a:t>ΣΗΜΕΙΩΣΗ: ΕΙΣΑΓΩΓΗ ΤΩΝ ΠΡΟΤΥΠΩΝ ΠΕΡΙΒΑΛΛΟΝΤΙΚΩΝ ΔΕΣΜΕΥΣΕΩΝ ΓΙΑ ΜΙΚΡΑ ΕΡΓΑ</a:t>
            </a:r>
            <a:endParaRPr lang="el-GR" altLang="el-GR" sz="2000" u="sng" dirty="0">
              <a:cs typeface="Arial" panose="020B0604020202020204" pitchFamily="34" charset="0"/>
            </a:endParaRPr>
          </a:p>
        </p:txBody>
      </p:sp>
    </p:spTree>
    <p:extLst>
      <p:ext uri="{BB962C8B-B14F-4D97-AF65-F5344CB8AC3E}">
        <p14:creationId xmlns:p14="http://schemas.microsoft.com/office/powerpoint/2010/main" val="768411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152400"/>
            <a:ext cx="8229600" cy="1447800"/>
          </a:xfrm>
        </p:spPr>
        <p:txBody>
          <a:bodyPr>
            <a:normAutofit fontScale="90000"/>
          </a:bodyPr>
          <a:lstStyle/>
          <a:p>
            <a:pPr algn="ctr" eaLnBrk="1" hangingPunct="1"/>
            <a:r>
              <a:rPr lang="el-GR" altLang="el-GR" sz="3200" dirty="0"/>
              <a:t>Ε1. Η ΣΤΡΑΤΗΓΙΚΗ ΠΕΡΙΒΑΛΛΟΝΤΙΚΗ </a:t>
            </a:r>
            <a:br>
              <a:rPr lang="el-GR" altLang="el-GR" sz="3200" dirty="0"/>
            </a:br>
            <a:r>
              <a:rPr lang="el-GR" altLang="el-GR" sz="3200" dirty="0"/>
              <a:t>ΕΚΤΙΜΗΣΗ</a:t>
            </a:r>
            <a:br>
              <a:rPr lang="el-GR" altLang="el-GR" sz="3200" dirty="0"/>
            </a:br>
            <a:endParaRPr lang="en-US" altLang="el-GR" sz="3200" dirty="0"/>
          </a:p>
        </p:txBody>
      </p:sp>
      <p:sp>
        <p:nvSpPr>
          <p:cNvPr id="7171" name="Content Placeholder 2"/>
          <p:cNvSpPr>
            <a:spLocks noGrp="1"/>
          </p:cNvSpPr>
          <p:nvPr>
            <p:ph idx="1"/>
          </p:nvPr>
        </p:nvSpPr>
        <p:spPr>
          <a:xfrm>
            <a:off x="533400" y="1143000"/>
            <a:ext cx="8077200" cy="5562600"/>
          </a:xfrm>
        </p:spPr>
        <p:txBody>
          <a:bodyPr>
            <a:normAutofit/>
          </a:bodyPr>
          <a:lstStyle/>
          <a:p>
            <a:pPr marL="0" indent="0" algn="just" eaLnBrk="1" hangingPunct="1">
              <a:buNone/>
            </a:pPr>
            <a:r>
              <a:rPr lang="el-GR" altLang="el-GR" sz="2000" b="1" dirty="0">
                <a:latin typeface="Arial" panose="020B0604020202020204" pitchFamily="34" charset="0"/>
                <a:cs typeface="Arial" panose="020B0604020202020204" pitchFamily="34" charset="0"/>
              </a:rPr>
              <a:t> 1. Η Στρατηγική Περιβαλλοντική Εκτίμηση (ΣΠΕ) – Η σύνδεση της περιβαλλοντικής εκτίμησης με τον Σχεδιασμό (και προγραμματισμό σημαντικών δημόσιων πολιτικών)</a:t>
            </a:r>
          </a:p>
          <a:p>
            <a:pPr marL="0" indent="0" algn="just" eaLnBrk="1" hangingPunct="1">
              <a:buNone/>
            </a:pPr>
            <a:endParaRPr lang="el-GR" altLang="el-GR" sz="2000" b="1" dirty="0">
              <a:latin typeface="Arial" panose="020B0604020202020204" pitchFamily="34" charset="0"/>
              <a:cs typeface="Arial" panose="020B0604020202020204" pitchFamily="34" charset="0"/>
            </a:endParaRPr>
          </a:p>
          <a:p>
            <a:pPr marL="0" indent="0" algn="just" eaLnBrk="1" hangingPunct="1">
              <a:buNone/>
            </a:pPr>
            <a:r>
              <a:rPr lang="el-GR" altLang="el-GR" sz="2000" b="1" dirty="0">
                <a:latin typeface="Arial" panose="020B0604020202020204" pitchFamily="34" charset="0"/>
                <a:cs typeface="Arial" panose="020B0604020202020204" pitchFamily="34" charset="0"/>
              </a:rPr>
              <a:t> 2. Η ΣΠΕ ως έκφανση της αρχής της ενσωμάτωσης (</a:t>
            </a:r>
            <a:r>
              <a:rPr lang="en-US" altLang="el-GR" sz="2000" b="1" dirty="0">
                <a:latin typeface="Arial" panose="020B0604020202020204" pitchFamily="34" charset="0"/>
                <a:cs typeface="Arial" panose="020B0604020202020204" pitchFamily="34" charset="0"/>
              </a:rPr>
              <a:t>integration principle) – </a:t>
            </a:r>
            <a:r>
              <a:rPr lang="el-GR" altLang="el-GR" sz="2000" b="1" dirty="0">
                <a:latin typeface="Arial" panose="020B0604020202020204" pitchFamily="34" charset="0"/>
                <a:cs typeface="Arial" panose="020B0604020202020204" pitchFamily="34" charset="0"/>
              </a:rPr>
              <a:t>Άρθρο 11 της Συνθήκης για τη Λειτουργία της Ευρωπαϊκής Ένωσης: </a:t>
            </a:r>
            <a:r>
              <a:rPr lang="el-GR" altLang="el-GR" sz="1600" b="1" dirty="0">
                <a:latin typeface="Arial" panose="020B0604020202020204" pitchFamily="34" charset="0"/>
                <a:cs typeface="Arial" panose="020B0604020202020204" pitchFamily="34" charset="0"/>
              </a:rPr>
              <a:t>«Οι απαιτήσεις της περιβαλλοντικής προστασίας πρέπει να ενταχθούν στον καθορισμό και την εφαρμογή των πολιτικών και δράσεων της Ένωσης, ιδίως προκειμένου να προωθηθεί η αειφόρος ανάπτυξη»</a:t>
            </a:r>
            <a:r>
              <a:rPr lang="en-US" altLang="el-GR" sz="1600" b="1" dirty="0">
                <a:latin typeface="Arial" panose="020B0604020202020204" pitchFamily="34" charset="0"/>
                <a:cs typeface="Arial" panose="020B0604020202020204" pitchFamily="34" charset="0"/>
              </a:rPr>
              <a:t> </a:t>
            </a:r>
            <a:endParaRPr lang="el-GR" altLang="el-GR" sz="1600" b="1" dirty="0">
              <a:latin typeface="Arial" panose="020B0604020202020204" pitchFamily="34" charset="0"/>
              <a:cs typeface="Arial" panose="020B0604020202020204" pitchFamily="34" charset="0"/>
            </a:endParaRPr>
          </a:p>
          <a:p>
            <a:pPr marL="0" indent="0" algn="just" eaLnBrk="1" hangingPunct="1">
              <a:buNone/>
            </a:pPr>
            <a:endParaRPr lang="el-GR" altLang="el-GR" sz="1600" b="1" dirty="0">
              <a:latin typeface="Arial" panose="020B0604020202020204" pitchFamily="34" charset="0"/>
              <a:cs typeface="Arial" panose="020B0604020202020204" pitchFamily="34" charset="0"/>
            </a:endParaRPr>
          </a:p>
          <a:p>
            <a:pPr marL="0" indent="0" algn="just" eaLnBrk="1" hangingPunct="1">
              <a:buNone/>
            </a:pPr>
            <a:r>
              <a:rPr lang="el-GR" altLang="el-GR" sz="2000" b="1" dirty="0">
                <a:latin typeface="Arial" panose="020B0604020202020204" pitchFamily="34" charset="0"/>
                <a:cs typeface="Arial" panose="020B0604020202020204" pitchFamily="34" charset="0"/>
              </a:rPr>
              <a:t>3. Το πεδίο εφαρμογής της Οδηγίας :</a:t>
            </a:r>
          </a:p>
          <a:p>
            <a:pPr marL="0" indent="0" algn="just" eaLnBrk="1" hangingPunct="1">
              <a:buNone/>
            </a:pPr>
            <a:r>
              <a:rPr lang="el-GR" altLang="el-GR" sz="1800" b="1" dirty="0">
                <a:latin typeface="Arial" panose="020B0604020202020204" pitchFamily="34" charset="0"/>
                <a:cs typeface="Arial" panose="020B0604020202020204" pitchFamily="34" charset="0"/>
              </a:rPr>
              <a:t>α) Σχέδια που αφορούν δύο σημαντικές πολιτικές περιβάλλοντος</a:t>
            </a:r>
          </a:p>
          <a:p>
            <a:pPr marL="0" indent="0" algn="just" eaLnBrk="1" hangingPunct="1">
              <a:buNone/>
            </a:pPr>
            <a:r>
              <a:rPr lang="el-GR" altLang="el-GR" sz="1800" b="1" dirty="0">
                <a:latin typeface="Arial" panose="020B0604020202020204" pitchFamily="34" charset="0"/>
                <a:cs typeface="Arial" panose="020B0604020202020204" pitchFamily="34" charset="0"/>
              </a:rPr>
              <a:t>β) Σχέδια που αφορούν τομεακές πολιτικές με περιβαλλοντικές επιπτώσεις</a:t>
            </a:r>
          </a:p>
          <a:p>
            <a:pPr marL="0" indent="0" algn="just" eaLnBrk="1" hangingPunct="1">
              <a:buNone/>
            </a:pPr>
            <a:r>
              <a:rPr lang="el-GR" altLang="el-GR" sz="1800" b="1" dirty="0">
                <a:latin typeface="Arial" panose="020B0604020202020204" pitchFamily="34" charset="0"/>
                <a:cs typeface="Arial" panose="020B0604020202020204" pitchFamily="34" charset="0"/>
              </a:rPr>
              <a:t>γ) Σχέδια που συνδέονται με πολιτικές χωροταξίας και πολεοδομίας</a:t>
            </a:r>
            <a:endParaRPr lang="el-GR" alt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9798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1820</TotalTime>
  <Words>3099</Words>
  <Application>Microsoft Office PowerPoint</Application>
  <PresentationFormat>Προβολή στην οθόνη (4:3)</PresentationFormat>
  <Paragraphs>174</Paragraphs>
  <Slides>15</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Calibri</vt:lpstr>
      <vt:lpstr>Century Gothic</vt:lpstr>
      <vt:lpstr>Verdana</vt:lpstr>
      <vt:lpstr>Wingdings</vt:lpstr>
      <vt:lpstr>Wingdings 2</vt:lpstr>
      <vt:lpstr>Austin</vt:lpstr>
      <vt:lpstr> Ο ΘΕΣΜΟΣ ΤΗΣ ΠΕΡΙΒΑΛΛΟΝΤΙΚΗΣ ΕΚΤΙΜΗΣΗΣ </vt:lpstr>
      <vt:lpstr>Α. ΕΙΣΑΓΩΓΙΚΕΣ ΕΠΙΣΗΜΑΝΣΕΙΣ  </vt:lpstr>
      <vt:lpstr>Η συντρέχουσα αρμοδιότητα της ΕΕ στον τομέα του περιβάλλοντος</vt:lpstr>
      <vt:lpstr>Β. ΤΟ ΝΟΜΙΚΟ ΠΛΑΙΣΙΟ ΤΟΥ ΘΕΣΜΟΥ </vt:lpstr>
      <vt:lpstr>Γ1. ΠΕΡΙΕΧΟΜΕΝΟ ΜΠΕ (ΓΕΝΙΚΑ)</vt:lpstr>
      <vt:lpstr>Γ2. ΠΕΡΙΕΧΟΜΕΝΟ ΜΠΕ (ΕΙΔΙΚΟΤΕΡΑ)</vt:lpstr>
      <vt:lpstr>Γ2. ΠΕΡΙΕΧΟΜΕΝΟ ΜΠΕ (ΕΙΔΙΚΟΤΕΡΑ)</vt:lpstr>
      <vt:lpstr>Δ. Η ΑΔΕΙΟΔΟΤΗΣΗ ΕΡΓΩΝ / ΔΡΑΣΤΗΡΙΟΤΗΤΩΝ </vt:lpstr>
      <vt:lpstr>Ε1. Η ΣΤΡΑΤΗΓΙΚΗ ΠΕΡΙΒΑΛΛΟΝΤΙΚΗ  ΕΚΤΙΜΗΣΗ </vt:lpstr>
      <vt:lpstr>Στρατηγική Περιβαλλοντική Εκτίμηση: έννοια, σκοπός και αντικείμενο</vt:lpstr>
      <vt:lpstr>Ε2. Η ΣΤΡΑΤΗΓΙΚΗ ΠΕΡΙΒΑΛΛΟΝΤΙΚΗ  ΕΚΤΙΜΗΣΗ </vt:lpstr>
      <vt:lpstr>Πεδίο εφαρμογής διαδικασίας ΣΠΕ</vt:lpstr>
      <vt:lpstr>Σχέδια και προγράμματα για τα οποία απαιτείται η τήρηση διαδικασίας ΣΠΕ στην Ελλάδα</vt:lpstr>
      <vt:lpstr>Διαδικασία ΣΠΕ</vt:lpstr>
      <vt:lpstr>Περιεχόμενο ΣΜΠΕ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ΕΦΑΡΜΟΓΗ ΤΟΥ ΘΕΣΜΟΥ ΤΗΣ ΠΡΑΞΗΣ ΕΦΑΡΜΟΓΗΣ ΣΤΗΝ ΠΡΑΞΗ (ΜΕΛΕΤΗ ΠΕΡΙΠΤΩΣΗΣ / CASE STUDY)</dc:title>
  <dc:creator>Manolis Papadopoulos</dc:creator>
  <cp:lastModifiedBy>Stamatiou Konstantina</cp:lastModifiedBy>
  <cp:revision>164</cp:revision>
  <cp:lastPrinted>2020-11-03T15:12:07Z</cp:lastPrinted>
  <dcterms:created xsi:type="dcterms:W3CDTF">2006-08-16T00:00:00Z</dcterms:created>
  <dcterms:modified xsi:type="dcterms:W3CDTF">2023-11-30T22:42:56Z</dcterms:modified>
</cp:coreProperties>
</file>