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3"/>
  </p:notesMasterIdLst>
  <p:handoutMasterIdLst>
    <p:handoutMasterId r:id="rId24"/>
  </p:handoutMasterIdLst>
  <p:sldIdLst>
    <p:sldId id="424" r:id="rId2"/>
    <p:sldId id="464" r:id="rId3"/>
    <p:sldId id="466" r:id="rId4"/>
    <p:sldId id="465" r:id="rId5"/>
    <p:sldId id="452" r:id="rId6"/>
    <p:sldId id="450" r:id="rId7"/>
    <p:sldId id="451" r:id="rId8"/>
    <p:sldId id="362" r:id="rId9"/>
    <p:sldId id="453" r:id="rId10"/>
    <p:sldId id="454" r:id="rId11"/>
    <p:sldId id="455" r:id="rId12"/>
    <p:sldId id="456" r:id="rId13"/>
    <p:sldId id="457" r:id="rId14"/>
    <p:sldId id="425" r:id="rId15"/>
    <p:sldId id="459" r:id="rId16"/>
    <p:sldId id="460" r:id="rId17"/>
    <p:sldId id="427" r:id="rId18"/>
    <p:sldId id="461" r:id="rId19"/>
    <p:sldId id="428" r:id="rId20"/>
    <p:sldId id="462" r:id="rId21"/>
    <p:sldId id="46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/>
    <p:restoredTop sz="96327"/>
  </p:normalViewPr>
  <p:slideViewPr>
    <p:cSldViewPr snapToGrid="0" showGuides="1">
      <p:cViewPr varScale="1">
        <p:scale>
          <a:sx n="128" d="100"/>
          <a:sy n="128" d="100"/>
        </p:scale>
        <p:origin x="552" y="176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F784DA-5AE4-4B5B-B8D1-ED50E5978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5086A-EC4C-47EA-A068-6DC5CCBAF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EB9EA1-907F-4EBE-A9AB-034B39C57A34}" type="datetimeFigureOut">
              <a:rPr lang="en-US" altLang="en-US"/>
              <a:pPr/>
              <a:t>10/19/25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4809A-DF90-45C9-92AC-BE061E69ED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Bookshelf Symbol 2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9C3BF-D6EA-457B-B40A-DB413B379E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771A79-F4B1-4525-8426-5D0101BB2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8973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C5CCFFD-6A5A-493D-97AF-7466D94F3D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A5DC77E-8B59-457B-BD62-946DDC1369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003C2FE-65D8-4724-AB0D-DF51822AEE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F955B23-CD81-49B1-BB2F-974D436578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984A892-2C44-4EC5-8CEC-94BA8D6803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91DBF4E-E2AF-41FD-91A3-D7B79E8AA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AAEC906-8D7C-40B0-94E8-B3F47071E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6178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E31A301-6572-4020-9246-27FB77003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E52CE03D-4063-441C-97D1-21902D0AD53C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82AC037-2502-49E3-83FE-F66CA1072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ED008C2-9FBB-41EC-A7D0-3801F6812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81117AD-62D2-7308-1D54-15439E723B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8692315-9194-0726-D29E-F87B6E764D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93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D4FE95B-553E-4A05-9F9F-2E7A790DB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E8BF4E24-76C7-4DEA-93C9-2C55D155C8C5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7A64A75-B2B9-4BE9-9177-D02A07FF0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6460B6-5769-412E-9B60-929865C83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0B0F1E6-B61A-BD07-A25C-80C7041000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D4FE95B-553E-4A05-9F9F-2E7A790DB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E8BF4E24-76C7-4DEA-93C9-2C55D155C8C5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7A64A75-B2B9-4BE9-9177-D02A07FF0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6460B6-5769-412E-9B60-929865C83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AE73F07-0F6D-7995-D773-6E2EF409B5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798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D4FE95B-553E-4A05-9F9F-2E7A790DB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E8BF4E24-76C7-4DEA-93C9-2C55D155C8C5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7A64A75-B2B9-4BE9-9177-D02A07FF0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6460B6-5769-412E-9B60-929865C83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4DAB855-0863-9EFB-3AB6-86C79B5ACE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712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9712D20-7CE8-4B54-9EC8-97E63A165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EA93F759-C5AD-475B-9D44-D76E4F7436D9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630E7E0-011B-474B-9475-E00CBE486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4CCC582-B481-4991-8B01-6A5F2744A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0D7FC96-D1F3-D23B-E3D6-9F0888332B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9712D20-7CE8-4B54-9EC8-97E63A165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EA93F759-C5AD-475B-9D44-D76E4F7436D9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630E7E0-011B-474B-9475-E00CBE486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4CCC582-B481-4991-8B01-6A5F2744A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BEEF92-74FB-80CE-6AE0-224F97D7A0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83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04A4961-2D79-4F67-B4A2-041155040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5043191B-46CE-402F-A9B0-1616678F5096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EDD3B3B-3444-4C9A-BC7F-F847446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DD92520-6A36-4452-9A2E-CAD943BFD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1BACC3F-263A-B912-FC38-8EB7F8E25B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04A4961-2D79-4F67-B4A2-041155040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5043191B-46CE-402F-A9B0-1616678F5096}" type="slidenum">
              <a:rPr lang="en-US" altLang="en-US" sz="120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EDD3B3B-3444-4C9A-BC7F-F847446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DD92520-6A36-4452-9A2E-CAD943BFD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5F0523B-8A9F-CAE5-12AC-4CBA1CED315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21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04A4961-2D79-4F67-B4A2-041155040E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5043191B-46CE-402F-A9B0-1616678F5096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EDD3B3B-3444-4C9A-BC7F-F847446D0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DD92520-6A36-4452-9A2E-CAD943BFD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2A9AF39-E119-A2F9-AD1E-4046E508E8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10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DBF1AF2-83E5-0137-BE53-7E17DA005A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B450E3F-AFEC-231F-11F7-C235C3F2E7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84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9B1EC7E-5180-4B9C-FEC3-29D9E6E3E4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66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57CDAF-DB95-964C-9D06-426E0159A2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A295713-8E63-CD5C-85E3-3077A54682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72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0824BBF-5165-6501-E2A8-67576EE93D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72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2A86785-1701-C7BF-5C56-2AD56A2D02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1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4C924FC-5F1E-4763-90D8-6D1AC024B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  <a:ea typeface="ＭＳ Ｐゴシック" panose="020B0600070205080204" pitchFamily="34" charset="-128"/>
              </a:defRPr>
            </a:lvl9pPr>
          </a:lstStyle>
          <a:p>
            <a:fld id="{C844E00E-7885-46BF-B678-48E32752A6C0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5D9923-4196-48EC-AF85-F41EFFC0D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60855E7-1CBA-4233-BD05-9D132877B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3E99DA3-E502-1600-0E8F-E198E7D779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20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>
            <a:extLst>
              <a:ext uri="{FF2B5EF4-FFF2-40B4-BE49-F238E27FC236}">
                <a16:creationId xmlns:a16="http://schemas.microsoft.com/office/drawing/2014/main" id="{5F1EC95B-1076-4CE2-9C72-06BB29026F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5" name="Text Box 14" descr="Pink tissue paper">
            <a:extLst>
              <a:ext uri="{FF2B5EF4-FFF2-40B4-BE49-F238E27FC236}">
                <a16:creationId xmlns:a16="http://schemas.microsoft.com/office/drawing/2014/main" id="{5BD6C4A2-9C0A-4173-A948-7924B5BC7B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  <a:ea typeface="+mn-ea"/>
              </a:rPr>
              <a:t>1</a:t>
            </a:r>
          </a:p>
        </p:txBody>
      </p:sp>
      <p:sp>
        <p:nvSpPr>
          <p:cNvPr id="6" name="Text Box 15" descr="Pink tissue paper">
            <a:extLst>
              <a:ext uri="{FF2B5EF4-FFF2-40B4-BE49-F238E27FC236}">
                <a16:creationId xmlns:a16="http://schemas.microsoft.com/office/drawing/2014/main" id="{B09BE2F1-5C10-4619-885A-F4C14A0CAF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  <a:ea typeface="+mn-ea"/>
              </a:rPr>
              <a:t>1.6</a:t>
            </a: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1C7378D6-68D6-4ACB-9E9B-C91A627027B0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CAAAA87C-6BAF-4601-8954-D5D16A1BFC03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9" name="Line 24">
            <a:extLst>
              <a:ext uri="{FF2B5EF4-FFF2-40B4-BE49-F238E27FC236}">
                <a16:creationId xmlns:a16="http://schemas.microsoft.com/office/drawing/2014/main" id="{BD7F7AAB-B2E3-4FF2-84F3-558DC824565A}"/>
              </a:ext>
            </a:extLst>
          </p:cNvPr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FEC2A4E5-44F3-46F9-B13F-43E6FDA067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7 w 96"/>
              <a:gd name="T3" fmla="*/ 0 h 192"/>
              <a:gd name="T4" fmla="*/ 2147483647 w 96"/>
              <a:gd name="T5" fmla="*/ 2147483647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5" descr="Lay Linear Algebra 6e cover.png">
            <a:extLst>
              <a:ext uri="{FF2B5EF4-FFF2-40B4-BE49-F238E27FC236}">
                <a16:creationId xmlns:a16="http://schemas.microsoft.com/office/drawing/2014/main" id="{4F32C40A-0475-4655-84F1-5DBF61FF8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49458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54FC0A2-E430-4190-AA7A-E54E150657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1.6- </a:t>
            </a:r>
            <a:fld id="{CA0CF822-9C06-4AB2-A9C3-D992AB605E6E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57940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C742CF-060F-4C4A-8C2E-1456B1E2C5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1.6- </a:t>
            </a:r>
            <a:fld id="{56F92927-04BC-43A8-9B7C-F578298AD00C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462192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49D0AE62-6FB5-4065-A16B-0427435D68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r>
              <a:rPr lang="en-US" altLang="en-US" dirty="0"/>
              <a:t>1.6- </a:t>
            </a:r>
            <a:fld id="{5F79616C-E035-408A-BA86-20FC39D3B107}" type="slidenum">
              <a:rPr lang="en-US" altLang="en-US"/>
              <a:pPr/>
              <a:t>‹#›</a:t>
            </a:fld>
            <a:endParaRPr lang="en-CA" altLang="en-US" dirty="0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816CA57B-5571-4C92-AF86-2E12D9FED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4285437A-9386-42DE-A1A7-1211D9844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Line 13">
            <a:extLst>
              <a:ext uri="{FF2B5EF4-FFF2-40B4-BE49-F238E27FC236}">
                <a16:creationId xmlns:a16="http://schemas.microsoft.com/office/drawing/2014/main" id="{57FB7D9F-FFA0-4042-8FAF-2CB6160520BE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Bookshelf Symbol 2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4" r:id="rId2"/>
    <p:sldLayoutId id="2147483784" r:id="rId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53D997E-847F-41CC-987E-3215ABA52B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l-GR" b="0" dirty="0">
                <a:effectLst/>
                <a:latin typeface="Segoe UI Web (Greek)"/>
              </a:rPr>
              <a:t>Γραμμικές Εξισώσεις</a:t>
            </a:r>
            <a:br>
              <a:rPr lang="el-GR" b="0" dirty="0">
                <a:effectLst/>
                <a:latin typeface="Segoe UI Web (Greek)"/>
              </a:rPr>
            </a:br>
            <a:r>
              <a:rPr lang="el-GR" b="0" dirty="0">
                <a:effectLst/>
                <a:latin typeface="Segoe UI Web (Greek)"/>
              </a:rPr>
              <a:t>στη Γραμμική Άλγεβρα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32E5EA3-6129-464C-822D-6A706BBACD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l-GR" b="1" dirty="0"/>
              <a:t>ΕΦΑΡΜΟΓΕΣ ΓΡΑΜΜΙΚΩΝ ΣΥΣΤΗΜΑΤΩΝ</a:t>
            </a:r>
            <a:endParaRPr lang="en-US" dirty="0">
              <a:latin typeface="Arial Narrow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l-GR" dirty="0"/>
              <a:t>Ο ηλεκτρικός τομέας δαπανά </a:t>
            </a:r>
            <a:r>
              <a:rPr lang="en-US" dirty="0"/>
              <a:t>.6 </a:t>
            </a:r>
            <a:r>
              <a:rPr lang="en-US" i="1" dirty="0" err="1"/>
              <a:t>p</a:t>
            </a:r>
            <a:r>
              <a:rPr lang="en-US" baseline="-25000" dirty="0" err="1"/>
              <a:t>C</a:t>
            </a:r>
            <a:r>
              <a:rPr lang="en-US" dirty="0"/>
              <a:t> </a:t>
            </a:r>
            <a:r>
              <a:rPr lang="el-GR" dirty="0"/>
              <a:t>για τον άνθρακα</a:t>
            </a:r>
            <a:r>
              <a:rPr lang="en-US" dirty="0"/>
              <a:t>, .1 </a:t>
            </a:r>
            <a:r>
              <a:rPr lang="en-US" i="1" dirty="0" err="1"/>
              <a:t>p</a:t>
            </a:r>
            <a:r>
              <a:rPr lang="en-US" baseline="-25000" dirty="0" err="1"/>
              <a:t>E</a:t>
            </a:r>
            <a:r>
              <a:rPr lang="en-US" baseline="-25000" dirty="0"/>
              <a:t> </a:t>
            </a:r>
            <a:r>
              <a:rPr lang="el-GR" dirty="0"/>
              <a:t>για ηλεκτρική ενέργεια</a:t>
            </a:r>
            <a:r>
              <a:rPr lang="en-US" dirty="0"/>
              <a:t>, </a:t>
            </a:r>
            <a:r>
              <a:rPr lang="el-GR" dirty="0"/>
              <a:t>και</a:t>
            </a:r>
            <a:r>
              <a:rPr lang="en-US" dirty="0"/>
              <a:t> .2 </a:t>
            </a:r>
            <a:r>
              <a:rPr lang="en-US" i="1" dirty="0" err="1"/>
              <a:t>p</a:t>
            </a:r>
            <a:r>
              <a:rPr lang="en-US" baseline="-25000" dirty="0" err="1"/>
              <a:t>S</a:t>
            </a:r>
            <a:r>
              <a:rPr lang="en-US" baseline="-25000" dirty="0"/>
              <a:t> </a:t>
            </a:r>
            <a:r>
              <a:rPr lang="el-GR" dirty="0"/>
              <a:t>για χάλυβα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marL="0" indent="0" algn="ctr" eaLnBrk="1" hangingPunct="1">
              <a:buNone/>
            </a:pPr>
            <a:r>
              <a:rPr lang="fr-FR" i="1" dirty="0" err="1"/>
              <a:t>p</a:t>
            </a:r>
            <a:r>
              <a:rPr lang="fr-FR" baseline="-25000" dirty="0" err="1"/>
              <a:t>E</a:t>
            </a:r>
            <a:r>
              <a:rPr lang="fr-FR" dirty="0"/>
              <a:t> =.6 </a:t>
            </a:r>
            <a:r>
              <a:rPr lang="fr-FR" i="1" dirty="0"/>
              <a:t>p</a:t>
            </a:r>
            <a:r>
              <a:rPr lang="fr-FR" baseline="-25000" dirty="0"/>
              <a:t>C</a:t>
            </a:r>
            <a:r>
              <a:rPr lang="fr-FR" dirty="0"/>
              <a:t>+.1 </a:t>
            </a:r>
            <a:r>
              <a:rPr lang="fr-FR" i="1" dirty="0"/>
              <a:t>p</a:t>
            </a:r>
            <a:r>
              <a:rPr lang="fr-FR" baseline="-25000" dirty="0"/>
              <a:t>E</a:t>
            </a:r>
            <a:r>
              <a:rPr lang="fr-FR" dirty="0"/>
              <a:t>+.2 </a:t>
            </a:r>
            <a:r>
              <a:rPr lang="fr-FR" i="1" dirty="0" err="1"/>
              <a:t>p</a:t>
            </a:r>
            <a:r>
              <a:rPr lang="fr-FR" baseline="-25000" dirty="0" err="1"/>
              <a:t>S</a:t>
            </a:r>
            <a:endParaRPr lang="fr-FR" baseline="-25000" dirty="0"/>
          </a:p>
          <a:p>
            <a:pPr marL="0" indent="0" algn="ctr" eaLnBrk="1" hangingPunct="1">
              <a:buNone/>
            </a:pPr>
            <a:endParaRPr lang="fr-FR" baseline="-25000" dirty="0"/>
          </a:p>
          <a:p>
            <a:pPr eaLnBrk="1" hangingPunct="1"/>
            <a:r>
              <a:rPr lang="en-US" sz="2800" dirty="0"/>
              <a:t> </a:t>
            </a:r>
            <a:r>
              <a:rPr lang="el-GR" sz="2800" dirty="0"/>
              <a:t>Η τρίτη γραμμή του πίνακα ανταλλαγής μας οδηγεί στην σχέση</a:t>
            </a:r>
            <a:r>
              <a:rPr lang="en-US" sz="2800" dirty="0"/>
              <a:t>:</a:t>
            </a:r>
            <a:endParaRPr lang="fr-FR" sz="2800" i="1" dirty="0"/>
          </a:p>
          <a:p>
            <a:pPr marL="0" indent="0" algn="ctr" eaLnBrk="1" hangingPunct="1">
              <a:buNone/>
            </a:pPr>
            <a:r>
              <a:rPr lang="fr-FR" sz="2800" i="1" dirty="0" err="1"/>
              <a:t>p</a:t>
            </a:r>
            <a:r>
              <a:rPr lang="fr-FR" sz="2800" baseline="-25000" dirty="0" err="1"/>
              <a:t>S</a:t>
            </a:r>
            <a:r>
              <a:rPr lang="fr-FR" sz="2800" dirty="0"/>
              <a:t> = .4 </a:t>
            </a:r>
            <a:r>
              <a:rPr lang="fr-FR" sz="2800" i="1" dirty="0" err="1"/>
              <a:t>p</a:t>
            </a:r>
            <a:r>
              <a:rPr lang="fr-FR" sz="2800" baseline="-25000" dirty="0" err="1"/>
              <a:t>C</a:t>
            </a:r>
            <a:r>
              <a:rPr lang="fr-FR" sz="2800" baseline="-25000" dirty="0"/>
              <a:t> </a:t>
            </a:r>
            <a:r>
              <a:rPr lang="fr-FR" sz="2800" dirty="0"/>
              <a:t>+ .5 </a:t>
            </a:r>
            <a:r>
              <a:rPr lang="fr-FR" sz="2800" i="1" dirty="0" err="1"/>
              <a:t>p</a:t>
            </a:r>
            <a:r>
              <a:rPr lang="fr-FR" sz="2800" baseline="-25000" dirty="0" err="1"/>
              <a:t>E</a:t>
            </a:r>
            <a:r>
              <a:rPr lang="fr-FR" sz="2800" baseline="-25000" dirty="0"/>
              <a:t> </a:t>
            </a:r>
            <a:r>
              <a:rPr lang="fr-FR" sz="2800" dirty="0"/>
              <a:t>+ .2 </a:t>
            </a:r>
            <a:r>
              <a:rPr lang="fr-FR" sz="2800" i="1" dirty="0" err="1"/>
              <a:t>p</a:t>
            </a:r>
            <a:r>
              <a:rPr lang="fr-FR" sz="2800" baseline="-25000" dirty="0" err="1"/>
              <a:t>S</a:t>
            </a:r>
            <a:endParaRPr lang="fr-FR" sz="2800" baseline="-25000" dirty="0"/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19464" name="Object 16">
                        <a:extLst>
                          <a:ext uri="{FF2B5EF4-FFF2-40B4-BE49-F238E27FC236}">
                            <a16:creationId xmlns:a16="http://schemas.microsoft.com/office/drawing/2014/main" id="{E3F84E6D-2C6A-43A2-ADF3-B0E85BCE3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19465" name="Object 17">
                        <a:extLst>
                          <a:ext uri="{FF2B5EF4-FFF2-40B4-BE49-F238E27FC236}">
                            <a16:creationId xmlns:a16="http://schemas.microsoft.com/office/drawing/2014/main" id="{F0050037-4EE3-4366-8110-8D4E21AB6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19466" name="Object 18">
                        <a:extLst>
                          <a:ext uri="{FF2B5EF4-FFF2-40B4-BE49-F238E27FC236}">
                            <a16:creationId xmlns:a16="http://schemas.microsoft.com/office/drawing/2014/main" id="{5B93447A-621B-4632-A6D7-A99B16C47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FD63AC8-A0A5-A210-3B13-38797BE73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31032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  <a:r>
              <a:rPr lang="el-GR" dirty="0"/>
              <a:t>Για να λύσετε το σύστημα εξισώσεων μετακινήστε όλους τους άγνωστους όρους στις αριστερές πλευρές των εξισώσεων και συνδυάστε παρόμοιους όρους: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algn="ctr" eaLnBrk="1" hangingPunct="1">
              <a:buNone/>
            </a:pPr>
            <a:endParaRPr lang="fr-FR" baseline="-25000" dirty="0"/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19464" name="Object 16">
                        <a:extLst>
                          <a:ext uri="{FF2B5EF4-FFF2-40B4-BE49-F238E27FC236}">
                            <a16:creationId xmlns:a16="http://schemas.microsoft.com/office/drawing/2014/main" id="{E3F84E6D-2C6A-43A2-ADF3-B0E85BCE3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19465" name="Object 17">
                        <a:extLst>
                          <a:ext uri="{FF2B5EF4-FFF2-40B4-BE49-F238E27FC236}">
                            <a16:creationId xmlns:a16="http://schemas.microsoft.com/office/drawing/2014/main" id="{F0050037-4EE3-4366-8110-8D4E21AB6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19466" name="Object 18">
                        <a:extLst>
                          <a:ext uri="{FF2B5EF4-FFF2-40B4-BE49-F238E27FC236}">
                            <a16:creationId xmlns:a16="http://schemas.microsoft.com/office/drawing/2014/main" id="{5B93447A-621B-4632-A6D7-A99B16C47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D6E79B-F6ED-4643-B4CA-CECC2566B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20918"/>
              </p:ext>
            </p:extLst>
          </p:nvPr>
        </p:nvGraphicFramePr>
        <p:xfrm>
          <a:off x="1901721" y="3718472"/>
          <a:ext cx="5629408" cy="176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84120" imgH="685800" progId="Equation.DSMT4">
                  <p:embed/>
                </p:oleObj>
              </mc:Choice>
              <mc:Fallback>
                <p:oleObj name="Equation" r:id="rId7" imgW="21841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1721" y="3718472"/>
                        <a:ext cx="5629408" cy="176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9180E96-BE62-8C07-3883-C028F5372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12126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001635"/>
          </a:xfrm>
        </p:spPr>
        <p:txBody>
          <a:bodyPr/>
          <a:lstStyle/>
          <a:p>
            <a:pPr eaLnBrk="1" hangingPunct="1"/>
            <a:r>
              <a:rPr lang="el-GR" dirty="0"/>
              <a:t>Θέτουμε τον πίνακα σε άνω κλιμακωτή μορφή</a:t>
            </a:r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l-GR" altLang="en-US" dirty="0">
                <a:ea typeface="ＭＳ Ｐゴシック" panose="020B0600070205080204" pitchFamily="34" charset="-128"/>
              </a:rPr>
              <a:t>Συνεπώς η λύση είναι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19464" name="Object 16">
                        <a:extLst>
                          <a:ext uri="{FF2B5EF4-FFF2-40B4-BE49-F238E27FC236}">
                            <a16:creationId xmlns:a16="http://schemas.microsoft.com/office/drawing/2014/main" id="{E3F84E6D-2C6A-43A2-ADF3-B0E85BCE3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19465" name="Object 17">
                        <a:extLst>
                          <a:ext uri="{FF2B5EF4-FFF2-40B4-BE49-F238E27FC236}">
                            <a16:creationId xmlns:a16="http://schemas.microsoft.com/office/drawing/2014/main" id="{F0050037-4EE3-4366-8110-8D4E21AB6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19466" name="Object 18">
                        <a:extLst>
                          <a:ext uri="{FF2B5EF4-FFF2-40B4-BE49-F238E27FC236}">
                            <a16:creationId xmlns:a16="http://schemas.microsoft.com/office/drawing/2014/main" id="{5B93447A-621B-4632-A6D7-A99B16C47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6A1DE4-24BE-46C0-B07B-0CDB9C828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35589"/>
              </p:ext>
            </p:extLst>
          </p:nvPr>
        </p:nvGraphicFramePr>
        <p:xfrm>
          <a:off x="1625744" y="1832629"/>
          <a:ext cx="5463236" cy="155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01640" imgH="711000" progId="Equation.DSMT4">
                  <p:embed/>
                </p:oleObj>
              </mc:Choice>
              <mc:Fallback>
                <p:oleObj name="Equation" r:id="rId7" imgW="2501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5744" y="1832629"/>
                        <a:ext cx="5463236" cy="155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00D2776-B3A8-4607-BD23-CD6DE5498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61388"/>
              </p:ext>
            </p:extLst>
          </p:nvPr>
        </p:nvGraphicFramePr>
        <p:xfrm>
          <a:off x="2053238" y="4228805"/>
          <a:ext cx="4476750" cy="194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38000" imgH="711000" progId="Equation.DSMT4">
                  <p:embed/>
                </p:oleObj>
              </mc:Choice>
              <mc:Fallback>
                <p:oleObj name="Equation" r:id="rId9" imgW="16380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3238" y="4228805"/>
                        <a:ext cx="4476750" cy="1943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545C5A-ADF5-04F1-088F-8E81A29AD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7074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Οποιαδήποτε θετική επιλογή για </a:t>
            </a:r>
            <a:r>
              <a:rPr lang="en" dirty="0" err="1"/>
              <a:t>p</a:t>
            </a:r>
            <a:r>
              <a:rPr lang="en" baseline="-25000" dirty="0" err="1"/>
              <a:t>S</a:t>
            </a:r>
            <a:r>
              <a:rPr lang="en" dirty="0"/>
              <a:t> </a:t>
            </a:r>
            <a:r>
              <a:rPr lang="el-GR" dirty="0"/>
              <a:t>οδηγεί σε επιλογή τιμών ισορροπίας.</a:t>
            </a:r>
          </a:p>
          <a:p>
            <a:pPr eaLnBrk="1" hangingPunct="1"/>
            <a:r>
              <a:rPr lang="el-GR" dirty="0"/>
              <a:t>Για παράδειγμα, εάν ορίσουμε την τιμή </a:t>
            </a:r>
            <a:r>
              <a:rPr lang="en-US" i="1" dirty="0" err="1"/>
              <a:t>p</a:t>
            </a:r>
            <a:r>
              <a:rPr lang="en-US" baseline="-25000" dirty="0" err="1"/>
              <a:t>S</a:t>
            </a:r>
            <a:r>
              <a:rPr lang="en-US" dirty="0"/>
              <a:t> = 100 </a:t>
            </a:r>
            <a:r>
              <a:rPr lang="el-GR" dirty="0"/>
              <a:t>εκατομμύρια ευρώ, τότε τα έσοδα και οι δαπάνες κάθε τομέα θα είναι ίσα εάν η παραγωγή του άνθρακα τιμολογηθεί στα 94 εκατομμύρια ευρώ, αυτή του ηλεκτρισμούς στα 85 εκατομμύρια ευρώ και αυτή της </a:t>
            </a:r>
            <a:r>
              <a:rPr lang="en-US" dirty="0"/>
              <a:t>Steel </a:t>
            </a:r>
            <a:r>
              <a:rPr lang="el-GR" dirty="0"/>
              <a:t>στα 100 εκατομμύρια ευρώ.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19464" name="Object 16">
                        <a:extLst>
                          <a:ext uri="{FF2B5EF4-FFF2-40B4-BE49-F238E27FC236}">
                            <a16:creationId xmlns:a16="http://schemas.microsoft.com/office/drawing/2014/main" id="{E3F84E6D-2C6A-43A2-ADF3-B0E85BCE3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19465" name="Object 17">
                        <a:extLst>
                          <a:ext uri="{FF2B5EF4-FFF2-40B4-BE49-F238E27FC236}">
                            <a16:creationId xmlns:a16="http://schemas.microsoft.com/office/drawing/2014/main" id="{F0050037-4EE3-4366-8110-8D4E21AB6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19466" name="Object 18">
                        <a:extLst>
                          <a:ext uri="{FF2B5EF4-FFF2-40B4-BE49-F238E27FC236}">
                            <a16:creationId xmlns:a16="http://schemas.microsoft.com/office/drawing/2014/main" id="{5B93447A-621B-4632-A6D7-A99B16C47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BCAB272-6E46-F6DA-61DA-B9AD14F70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690262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FF38FDE2-F19C-4D6B-BAD4-2647BCB36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BALANCING CHEMICAL EQUATIONS 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C7F16E04-1606-470B-BF57-85B492F11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Chemical equations describe the quantities of substances consumed and produced by chemical reactions. For instance, when propane gas burns: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To "balance" this equation, a chemist must find whole numbers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x</a:t>
            </a:r>
            <a:r>
              <a:rPr lang="en-US" baseline="-25000" dirty="0"/>
              <a:t>4 </a:t>
            </a:r>
            <a:r>
              <a:rPr lang="en-US" dirty="0"/>
              <a:t>such that the total numbers of carbon (C), hydrogen (H), and oxygen (O) atoms on the left match the corresponding numbers of atoms on the right.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E2D17C4-DFEF-4162-B4B5-2A8A1F2E6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361737"/>
              </p:ext>
            </p:extLst>
          </p:nvPr>
        </p:nvGraphicFramePr>
        <p:xfrm>
          <a:off x="1177502" y="3379294"/>
          <a:ext cx="6788995" cy="6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320" imgH="253800" progId="Equation.DSMT4">
                  <p:embed/>
                </p:oleObj>
              </mc:Choice>
              <mc:Fallback>
                <p:oleObj name="Equation" r:id="rId3" imgW="26413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7502" y="3379294"/>
                        <a:ext cx="6788995" cy="65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563927D-E2B3-4A63-A4B3-14E9CC078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362830"/>
              </p:ext>
            </p:extLst>
          </p:nvPr>
        </p:nvGraphicFramePr>
        <p:xfrm>
          <a:off x="3581400" y="3048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3048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7347C89-B94F-2F7F-ABC3-239EE78EA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14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FF38FDE2-F19C-4D6B-BAD4-2647BCB36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BALANCING CHEMICAL EQUATIONS 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C7F16E04-1606-470B-BF57-85B492F11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Expressing each chemical as a vector: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chemical equation can be expressed as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563927D-E2B3-4A63-A4B3-14E9CC078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048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563927D-E2B3-4A63-A4B3-14E9CC078A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3048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095C73-EBEB-4A5E-BE65-688A35573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413660"/>
              </p:ext>
            </p:extLst>
          </p:nvPr>
        </p:nvGraphicFramePr>
        <p:xfrm>
          <a:off x="1012877" y="2084388"/>
          <a:ext cx="6594439" cy="127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0" imgH="711000" progId="Equation.DSMT4">
                  <p:embed/>
                </p:oleObj>
              </mc:Choice>
              <mc:Fallback>
                <p:oleObj name="Equation" r:id="rId5" imgW="3682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2877" y="2084388"/>
                        <a:ext cx="6594439" cy="1273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759C06-BC91-4962-9A33-BD020CAC0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600476"/>
              </p:ext>
            </p:extLst>
          </p:nvPr>
        </p:nvGraphicFramePr>
        <p:xfrm>
          <a:off x="2034692" y="4264026"/>
          <a:ext cx="3839682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17360" imgH="711000" progId="Equation.DSMT4">
                  <p:embed/>
                </p:oleObj>
              </mc:Choice>
              <mc:Fallback>
                <p:oleObj name="Equation" r:id="rId7" imgW="19173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4692" y="4264026"/>
                        <a:ext cx="3839682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EB2F961-881C-061F-C872-3D58D9555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6040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FF38FDE2-F19C-4D6B-BAD4-2647BCB36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BALANCING CHEMICAL EQUATIONS 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C7F16E04-1606-470B-BF57-85B492F11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To solve, move all the terms to the left, and solve the augmented system to get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Take </a:t>
            </a:r>
            <a:r>
              <a:rPr lang="en-US" i="1" dirty="0"/>
              <a:t>x</a:t>
            </a:r>
            <a:r>
              <a:rPr lang="en-US" baseline="-25000" dirty="0"/>
              <a:t>4 </a:t>
            </a:r>
            <a:r>
              <a:rPr lang="en-US" dirty="0"/>
              <a:t>= 4, in which case, </a:t>
            </a:r>
            <a:r>
              <a:rPr lang="en-US" i="1" dirty="0"/>
              <a:t>x</a:t>
            </a:r>
            <a:r>
              <a:rPr lang="en-US" baseline="-25000" dirty="0"/>
              <a:t>1 </a:t>
            </a:r>
            <a:r>
              <a:rPr lang="en-US" dirty="0"/>
              <a:t>= 1, </a:t>
            </a:r>
            <a:r>
              <a:rPr lang="en-US" i="1" dirty="0"/>
              <a:t>x</a:t>
            </a:r>
            <a:r>
              <a:rPr lang="en-US" baseline="-25000" dirty="0"/>
              <a:t>2 </a:t>
            </a:r>
            <a:r>
              <a:rPr lang="en-US" dirty="0"/>
              <a:t>= 5, and </a:t>
            </a:r>
            <a:r>
              <a:rPr lang="en-US" i="1" dirty="0"/>
              <a:t>x</a:t>
            </a:r>
            <a:r>
              <a:rPr lang="en-US" baseline="-25000" dirty="0"/>
              <a:t>3 </a:t>
            </a:r>
            <a:r>
              <a:rPr lang="en-US" dirty="0"/>
              <a:t>= 3. The balanced equation is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563927D-E2B3-4A63-A4B3-14E9CC078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048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563927D-E2B3-4A63-A4B3-14E9CC078A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3048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095C73-EBEB-4A5E-BE65-688A35573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717930"/>
              </p:ext>
            </p:extLst>
          </p:nvPr>
        </p:nvGraphicFramePr>
        <p:xfrm>
          <a:off x="1447904" y="2556670"/>
          <a:ext cx="5926074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28720" imgH="393480" progId="Equation.DSMT4">
                  <p:embed/>
                </p:oleObj>
              </mc:Choice>
              <mc:Fallback>
                <p:oleObj name="Equation" r:id="rId5" imgW="262872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9095C73-EBEB-4A5E-BE65-688A35573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904" y="2556670"/>
                        <a:ext cx="5926074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759C06-BC91-4962-9A33-BD020CAC0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14547"/>
              </p:ext>
            </p:extLst>
          </p:nvPr>
        </p:nvGraphicFramePr>
        <p:xfrm>
          <a:off x="2194862" y="5027611"/>
          <a:ext cx="4623370" cy="54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320" imgH="228600" progId="Equation.DSMT4">
                  <p:embed/>
                </p:oleObj>
              </mc:Choice>
              <mc:Fallback>
                <p:oleObj name="Equation" r:id="rId7" imgW="193032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A759C06-BC91-4962-9A33-BD020CAC0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4862" y="5027611"/>
                        <a:ext cx="4623370" cy="548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2C587CB-CE18-F448-FBF4-4F6F57600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31967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6F8A7EB8-E566-4DBE-80FF-6FD883AD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ΡΟΗ ΔΙΚΤΥΟΥ</a:t>
            </a:r>
            <a:endParaRPr lang="en-US" dirty="0"/>
          </a:p>
        </p:txBody>
      </p:sp>
      <p:sp>
        <p:nvSpPr>
          <p:cNvPr id="657411" name="Rectangle 3">
            <a:extLst>
              <a:ext uri="{FF2B5EF4-FFF2-40B4-BE49-F238E27FC236}">
                <a16:creationId xmlns:a16="http://schemas.microsoft.com/office/drawing/2014/main" id="{D3179A11-913F-47B2-AC4F-E568786B2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0338"/>
            <a:ext cx="8229600" cy="48768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dirty="0"/>
              <a:t>Συστήματα γραμμικών εξισώσεων προκύπτουν φυσικά όταν επιστήμονες</a:t>
            </a:r>
            <a:r>
              <a:rPr lang="en-US" dirty="0"/>
              <a:t> </a:t>
            </a:r>
            <a:r>
              <a:rPr lang="el-GR" dirty="0"/>
              <a:t>ή μηχανικοί μελετούν τη ροή κάποιας ποσότητας μέσω ενός δικτύου.
Ένα </a:t>
            </a:r>
            <a:r>
              <a:rPr lang="el-GR" i="1" dirty="0"/>
              <a:t>δίκτυο</a:t>
            </a:r>
            <a:r>
              <a:rPr lang="el-GR" dirty="0"/>
              <a:t> αποτελείται από ένα σύνολο σημείων που ονομάζονται </a:t>
            </a:r>
            <a:r>
              <a:rPr lang="el-GR" i="1" dirty="0"/>
              <a:t>κόμβοι</a:t>
            </a:r>
            <a:r>
              <a:rPr lang="el-GR" dirty="0"/>
              <a:t>, με γραμμές που ονομάζονται </a:t>
            </a:r>
            <a:r>
              <a:rPr lang="el-GR" i="1" dirty="0"/>
              <a:t>κλάδοι</a:t>
            </a:r>
            <a:r>
              <a:rPr lang="el-GR" dirty="0"/>
              <a:t> που συνδέουν μερικούς ή όλους τους κόμβους. Υποδεικνύεται η κατεύθυνση ροής σε κάθε κλάδο και εμφανίζεται η ποσότητα ροής.</a:t>
            </a:r>
            <a:endParaRPr lang="en-US" sz="2800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81499D9-57F3-F99B-D16B-DDCC07D53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17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6F8A7EB8-E566-4DBE-80FF-6FD883AD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ΡΟΗ ΔΙΚΤΥΟΥ</a:t>
            </a:r>
            <a:endParaRPr lang="en-US" dirty="0"/>
          </a:p>
        </p:txBody>
      </p:sp>
      <p:sp>
        <p:nvSpPr>
          <p:cNvPr id="657411" name="Rectangle 3">
            <a:extLst>
              <a:ext uri="{FF2B5EF4-FFF2-40B4-BE49-F238E27FC236}">
                <a16:creationId xmlns:a16="http://schemas.microsoft.com/office/drawing/2014/main" id="{D3179A11-913F-47B2-AC4F-E568786B2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Char char="§"/>
              <a:defRPr/>
            </a:pPr>
            <a:r>
              <a:rPr lang="el-GR" sz="2800" dirty="0"/>
              <a:t>Παράδειγμα ενός κόμβου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9111B8-DD7F-4F51-A750-7C75E0D7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97" y="2395118"/>
            <a:ext cx="4790644" cy="3468211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92A79E7-621E-96BF-9855-AF200AC79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18</a:t>
            </a:fld>
            <a:endParaRPr lang="en-CA" alt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F1F826E-6DD6-6A63-99F8-C850353B0456}"/>
              </a:ext>
            </a:extLst>
          </p:cNvPr>
          <p:cNvSpPr/>
          <p:nvPr/>
        </p:nvSpPr>
        <p:spPr bwMode="auto">
          <a:xfrm>
            <a:off x="1849821" y="4625144"/>
            <a:ext cx="2869324" cy="10300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6573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9F237525-8E75-4A61-8D81-2BD19A750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ΡΟΗ ΔΙΚΤΥΟΥ</a:t>
            </a:r>
            <a:endParaRPr lang="en-US" dirty="0"/>
          </a:p>
        </p:txBody>
      </p:sp>
      <p:sp>
        <p:nvSpPr>
          <p:cNvPr id="659459" name="Rectangle 3">
            <a:extLst>
              <a:ext uri="{FF2B5EF4-FFF2-40B4-BE49-F238E27FC236}">
                <a16:creationId xmlns:a16="http://schemas.microsoft.com/office/drawing/2014/main" id="{35E764FD-2B7C-4F25-8D40-8A4448622C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  <a:defRPr/>
            </a:pPr>
            <a:endParaRPr lang="en-US" sz="2800" dirty="0"/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DFE0BD-CD08-4678-9FD0-473F259243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4800" y="1277938"/>
            <a:ext cx="3507783" cy="50292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δίκτυο στο διπλανό σχήμα δείχνει τη ροή της κυκλοφορίας σε διάφορους μονόδρομους μιας πόλης. Προσδιορίστε το γενικό μοτίβο ροής για το δίκτυο.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68509-C257-4085-9430-D70A74EBC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52" y="1277938"/>
            <a:ext cx="5625548" cy="4589765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23DA191-D38E-4A06-E9EF-94E724D7B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56F92927-04BC-43A8-9B7C-F578298AD00C}" type="slidenum">
              <a:rPr lang="en-US" altLang="en-US" smtClean="0"/>
              <a:pPr/>
              <a:t>19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6AE60F-F3C6-136B-6617-E7FABD49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AE7DDC-DD55-7052-4093-A89BF9659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Ένα πακέτο χαρτονομισμάτων περιέχει μόνο χαρτονομίσματα των 5Ε και των 10Ε. Αν η αξία του όλου του πακέτου είναι 220Ε, τότε πόσα χαρτονομίσματα του κάθε τύπου περιέχει το ρολό;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DF82129-360F-34A7-1703-8BCD01E2D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1.6- </a:t>
            </a:r>
            <a:fld id="{CA0CF822-9C06-4AB2-A9C3-D992AB605E6E}" type="slidenum">
              <a:rPr lang="en-US" altLang="en-US" smtClean="0"/>
              <a:pPr/>
              <a:t>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0304464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BF38E-B9C9-447D-97F0-C09EFE08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28" y="4538852"/>
            <a:ext cx="6204344" cy="2237995"/>
          </a:xfrm>
          <a:prstGeom prst="rect">
            <a:avLst/>
          </a:prstGeom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9F237525-8E75-4A61-8D81-2BD19A750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ΡΟΗ ΔΙΚΤΥΟΥ</a:t>
            </a:r>
            <a:endParaRPr lang="en-US" dirty="0"/>
          </a:p>
        </p:txBody>
      </p:sp>
      <p:sp>
        <p:nvSpPr>
          <p:cNvPr id="659459" name="Rectangle 3">
            <a:extLst>
              <a:ext uri="{FF2B5EF4-FFF2-40B4-BE49-F238E27FC236}">
                <a16:creationId xmlns:a16="http://schemas.microsoft.com/office/drawing/2014/main" id="{35E764FD-2B7C-4F25-8D40-8A4448622C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  <a:defRPr/>
            </a:pPr>
            <a:endParaRPr lang="en-US" sz="2800" dirty="0"/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DFE0BD-CD08-4678-9FD0-473F259243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54636" y="1200150"/>
            <a:ext cx="8132164" cy="50292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68509-C257-4085-9430-D70A74EB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7" y="1122362"/>
            <a:ext cx="4362129" cy="3558968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1273011-C826-FC3A-3705-F06340D8A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56F92927-04BC-43A8-9B7C-F578298AD00C}" type="slidenum">
              <a:rPr lang="en-US" altLang="en-US" smtClean="0"/>
              <a:pPr/>
              <a:t>20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136707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9F237525-8E75-4A61-8D81-2BD19A750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ΡΟΗ ΔΙΚΤΥΟΥ</a:t>
            </a:r>
            <a:endParaRPr lang="en-US" dirty="0"/>
          </a:p>
        </p:txBody>
      </p:sp>
      <p:sp>
        <p:nvSpPr>
          <p:cNvPr id="659459" name="Rectangle 3">
            <a:extLst>
              <a:ext uri="{FF2B5EF4-FFF2-40B4-BE49-F238E27FC236}">
                <a16:creationId xmlns:a16="http://schemas.microsoft.com/office/drawing/2014/main" id="{35E764FD-2B7C-4F25-8D40-8A4448622C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 typeface="Wingdings" charset="0"/>
              <a:buNone/>
              <a:defRPr/>
            </a:pPr>
            <a:endParaRPr lang="en-US" sz="2800" dirty="0"/>
          </a:p>
          <a:p>
            <a:pPr marL="609600" indent="-609600" eaLnBrk="1" hangingPunct="1">
              <a:buFont typeface="Wingdings" charset="0"/>
              <a:buNone/>
              <a:defRPr/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DFE0BD-CD08-4678-9FD0-473F259243E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54636" y="1200150"/>
            <a:ext cx="8132164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l-GR" dirty="0"/>
              <a:t>Η μείωση γραμμών του σχετικού επαυξημένου πίνακα μας οδηγεί σε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F3D56C-7753-41A1-BA59-68F02F3B0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802939"/>
              </p:ext>
            </p:extLst>
          </p:nvPr>
        </p:nvGraphicFramePr>
        <p:xfrm>
          <a:off x="1963712" y="1200150"/>
          <a:ext cx="5276537" cy="228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000" imgH="1143000" progId="Equation.DSMT4">
                  <p:embed/>
                </p:oleObj>
              </mc:Choice>
              <mc:Fallback>
                <p:oleObj name="Equation" r:id="rId3" imgW="27810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3712" y="1200150"/>
                        <a:ext cx="5276537" cy="228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58F029-D3B2-43A0-9833-FECE18132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870031"/>
              </p:ext>
            </p:extLst>
          </p:nvPr>
        </p:nvGraphicFramePr>
        <p:xfrm>
          <a:off x="760467" y="4773479"/>
          <a:ext cx="3510999" cy="1532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200" imgH="914400" progId="Equation.DSMT4">
                  <p:embed/>
                </p:oleObj>
              </mc:Choice>
              <mc:Fallback>
                <p:oleObj name="Equation" r:id="rId5" imgW="20952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467" y="4773479"/>
                        <a:ext cx="3510999" cy="1532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04B9D79-CB2F-4F35-B223-AD8930E5E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23587"/>
              </p:ext>
            </p:extLst>
          </p:nvPr>
        </p:nvGraphicFramePr>
        <p:xfrm>
          <a:off x="4924362" y="4328849"/>
          <a:ext cx="2171502" cy="214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1168200" progId="Equation.DSMT4">
                  <p:embed/>
                </p:oleObj>
              </mc:Choice>
              <mc:Fallback>
                <p:oleObj name="Equation" r:id="rId7" imgW="11808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4362" y="4328849"/>
                        <a:ext cx="2171502" cy="214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F003B1D-E340-CAE6-2CA8-4DBC9BE15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56F92927-04BC-43A8-9B7C-F578298AD00C}" type="slidenum">
              <a:rPr lang="en-US" altLang="en-US" smtClean="0"/>
              <a:pPr/>
              <a:t>21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689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859287-54D8-3E2F-6D0B-754C2AB6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(επαναληπτική εξέταση 2010)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5626C1-9A42-DA7B-B974-1A50FEE34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η επίλυση ενός γραμμικού συστήματος 10000 εξισώσεων με</a:t>
            </a:r>
            <a:r>
              <a:rPr lang="en-US" dirty="0"/>
              <a:t> 10000</a:t>
            </a:r>
            <a:r>
              <a:rPr lang="el-GR" dirty="0"/>
              <a:t> αγνώστους</a:t>
            </a:r>
            <a:r>
              <a:rPr lang="en-US" dirty="0"/>
              <a:t> </a:t>
            </a:r>
            <a:r>
              <a:rPr lang="el-GR" dirty="0"/>
              <a:t>είναι πιο αργή από την επίλυση 100 γραμμικών συστημάτων 100 εξισώσεων με</a:t>
            </a:r>
            <a:r>
              <a:rPr lang="en-US" dirty="0"/>
              <a:t> 100</a:t>
            </a:r>
            <a:r>
              <a:rPr lang="el-GR" dirty="0"/>
              <a:t> αγνώστους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Π</a:t>
            </a:r>
            <a:r>
              <a:rPr lang="en-US" dirty="0" err="1"/>
              <a:t>ό</a:t>
            </a:r>
            <a:r>
              <a:rPr lang="el-GR" dirty="0" err="1"/>
              <a:t>σες</a:t>
            </a:r>
            <a:r>
              <a:rPr lang="el-GR" dirty="0"/>
              <a:t> φορές ποιο αργή είναι η επίλυση του ενός ως προς το άλλο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C14C34-810E-B98C-4411-2494A0F14B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1.6- </a:t>
            </a:r>
            <a:fld id="{CA0CF822-9C06-4AB2-A9C3-D992AB605E6E}" type="slidenum">
              <a:rPr lang="en-US" altLang="en-US" smtClean="0"/>
              <a:pPr/>
              <a:t>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102901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8354FD-BD1B-9D21-70F8-934CBE92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(τελική εξέταση 2021)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C2E027-B69C-F8A3-6C0F-E5960EC7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0"/>
            <a:ext cx="2673626" cy="45720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Είναι τα παραπλέυρως δύο συστήματα γραμμικών εξισώσεων ισοδύναμα;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DB00FC-308A-A41D-3156-10BB65433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1.6- </a:t>
            </a:r>
            <a:fld id="{CA0CF822-9C06-4AB2-A9C3-D992AB605E6E}" type="slidenum">
              <a:rPr lang="en-US" altLang="en-US" smtClean="0"/>
              <a:pPr/>
              <a:t>4</a:t>
            </a:fld>
            <a:endParaRPr lang="en-CA" altLang="en-US" dirty="0"/>
          </a:p>
        </p:txBody>
      </p:sp>
      <p:pic>
        <p:nvPicPr>
          <p:cNvPr id="8" name="Εικόνα 7" descr="Εικόνα που περιέχει κείμενο, γραμματοσειρά, λευκό, άλγεβρ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DE6AFB4-C679-3C63-5800-AFE348F6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6810"/>
            <a:ext cx="2932043" cy="18732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Εικόνα 9" descr="Εικόνα που περιέχει κείμενο, γραμματοσειρά, λευκό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3DA3B0C-D0C0-6DAD-672B-B47C6EACA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4549705"/>
            <a:ext cx="1905829" cy="1221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6906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00969"/>
            <a:ext cx="8229600" cy="4572000"/>
          </a:xfrm>
        </p:spPr>
        <p:txBody>
          <a:bodyPr/>
          <a:lstStyle/>
          <a:p>
            <a:pPr eaLnBrk="1" hangingPunct="1"/>
            <a:r>
              <a:rPr lang="el-GR" dirty="0"/>
              <a:t>Ας υποθέσουμε ότι η οικονομία ενός έθνους χωρίζεται σε πολλούς τομείς. 
Ας υποθέσουμε ότι για κάθε τομέα γνωρίζουμε τη συνολική παραγωγή του για ένα έτος και γνωρίζουμε ακριβώς πώς αυτή η παραγωγή κατανέμεται ή «ανταλλάσσεται» μεταξύ των άλλων τομέων της οικονομίας. 
Ας ονομαστεί η συνολική αξία της παραγωγής ενός τομέα σε ευρώ η </a:t>
            </a:r>
            <a:r>
              <a:rPr lang="el-GR" b="1" dirty="0"/>
              <a:t>τιμή</a:t>
            </a:r>
            <a:r>
              <a:rPr lang="el-GR" dirty="0"/>
              <a:t> αυτής της παραγωγής.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19464" name="Object 16">
                        <a:extLst>
                          <a:ext uri="{FF2B5EF4-FFF2-40B4-BE49-F238E27FC236}">
                            <a16:creationId xmlns:a16="http://schemas.microsoft.com/office/drawing/2014/main" id="{E3F84E6D-2C6A-43A2-ADF3-B0E85BCE3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19465" name="Object 17">
                        <a:extLst>
                          <a:ext uri="{FF2B5EF4-FFF2-40B4-BE49-F238E27FC236}">
                            <a16:creationId xmlns:a16="http://schemas.microsoft.com/office/drawing/2014/main" id="{F0050037-4EE3-4366-8110-8D4E21AB6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19466" name="Object 18">
                        <a:extLst>
                          <a:ext uri="{FF2B5EF4-FFF2-40B4-BE49-F238E27FC236}">
                            <a16:creationId xmlns:a16="http://schemas.microsoft.com/office/drawing/2014/main" id="{5B93447A-621B-4632-A6D7-A99B16C47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3093855-50EB-0609-11D4-C173C0A14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1.6- </a:t>
            </a:r>
            <a:fld id="{CA0CF822-9C06-4AB2-A9C3-D992AB605E6E}" type="slidenum">
              <a:rPr lang="en-US" altLang="en-US" smtClean="0"/>
              <a:pPr/>
              <a:t>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701027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454325" cy="4572000"/>
          </a:xfrm>
        </p:spPr>
        <p:txBody>
          <a:bodyPr/>
          <a:lstStyle/>
          <a:p>
            <a:pPr eaLnBrk="1" hangingPunct="1"/>
            <a:r>
              <a:rPr lang="el-GR" dirty="0"/>
              <a:t>Ο </a:t>
            </a:r>
            <a:r>
              <a:rPr lang="en-US" dirty="0"/>
              <a:t>Leontief </a:t>
            </a:r>
            <a:r>
              <a:rPr lang="el-GR" dirty="0"/>
              <a:t>απέδειξε το ακόλουθο αποτέλεσμα</a:t>
            </a:r>
            <a:r>
              <a:rPr lang="en-US" dirty="0"/>
              <a:t>: 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l-GR" dirty="0"/>
              <a:t>Υπάρχουν </a:t>
            </a:r>
            <a:r>
              <a:rPr lang="el-GR" i="1" dirty="0"/>
              <a:t>τιμές ισορροπίας </a:t>
            </a:r>
            <a:r>
              <a:rPr lang="el-GR" dirty="0"/>
              <a:t>που μπορούν να αποδοθούν στη συνολική παραγωγή των διαφόρων τομέων με τέτοιο τρόπο ώστε τα έσοδα κάθε τομέα να εξισορροπούν ακριβώς τα έξοδά του.</a:t>
            </a:r>
            <a:endParaRPr lang="en-US" dirty="0"/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19464" name="Object 16">
                        <a:extLst>
                          <a:ext uri="{FF2B5EF4-FFF2-40B4-BE49-F238E27FC236}">
                            <a16:creationId xmlns:a16="http://schemas.microsoft.com/office/drawing/2014/main" id="{E3F84E6D-2C6A-43A2-ADF3-B0E85BCE3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19465" name="Object 17">
                        <a:extLst>
                          <a:ext uri="{FF2B5EF4-FFF2-40B4-BE49-F238E27FC236}">
                            <a16:creationId xmlns:a16="http://schemas.microsoft.com/office/drawing/2014/main" id="{F0050037-4EE3-4366-8110-8D4E21AB6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19466" name="Object 18">
                        <a:extLst>
                          <a:ext uri="{FF2B5EF4-FFF2-40B4-BE49-F238E27FC236}">
                            <a16:creationId xmlns:a16="http://schemas.microsoft.com/office/drawing/2014/main" id="{5B93447A-621B-4632-A6D7-A99B16C47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74940E8-808F-9745-BAEC-40EA3DE9D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55487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EE494-840A-4B99-8D12-F8161168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2" y="1198980"/>
            <a:ext cx="3315681" cy="4086635"/>
          </a:xfrm>
          <a:prstGeom prst="rect">
            <a:avLst/>
          </a:prstGeom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318" y="1164146"/>
            <a:ext cx="6048943" cy="30202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3000" dirty="0"/>
              <a:t>Ας υποθέσουμε ότι μια οικονομία αποτελείται από τους τομείς του άνθρακα, της ηλεκτρικής ενέργειας και του χάλυβα και η παραγωγή κάθε τομέα κατανέμεται μεταξύ των διαφόρων τομέων ως εξής</a:t>
            </a:r>
            <a:endParaRPr lang="en-US" sz="3000" dirty="0"/>
          </a:p>
          <a:p>
            <a:pPr marL="0" indent="0" eaLnBrk="1" hangingPunct="1">
              <a:buNone/>
            </a:pPr>
            <a:r>
              <a:rPr lang="en-US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104" imgH="810471" progId="Equation.DSMT4">
                  <p:embed/>
                </p:oleObj>
              </mc:Choice>
              <mc:Fallback>
                <p:oleObj name="Equation" r:id="rId4" imgW="475104" imgH="810471" progId="Equation.DSMT4">
                  <p:embed/>
                  <p:pic>
                    <p:nvPicPr>
                      <p:cNvPr id="19464" name="Object 16">
                        <a:extLst>
                          <a:ext uri="{FF2B5EF4-FFF2-40B4-BE49-F238E27FC236}">
                            <a16:creationId xmlns:a16="http://schemas.microsoft.com/office/drawing/2014/main" id="{E3F84E6D-2C6A-43A2-ADF3-B0E85BCE3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19465" name="Object 17">
                        <a:extLst>
                          <a:ext uri="{FF2B5EF4-FFF2-40B4-BE49-F238E27FC236}">
                            <a16:creationId xmlns:a16="http://schemas.microsoft.com/office/drawing/2014/main" id="{F0050037-4EE3-4366-8110-8D4E21AB6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5104" imgH="810471" progId="Equation.DSMT4">
                  <p:embed/>
                </p:oleObj>
              </mc:Choice>
              <mc:Fallback>
                <p:oleObj name="Equation" r:id="rId7" imgW="475104" imgH="810471" progId="Equation.DSMT4">
                  <p:embed/>
                  <p:pic>
                    <p:nvPicPr>
                      <p:cNvPr id="19466" name="Object 18">
                        <a:extLst>
                          <a:ext uri="{FF2B5EF4-FFF2-40B4-BE49-F238E27FC236}">
                            <a16:creationId xmlns:a16="http://schemas.microsoft.com/office/drawing/2014/main" id="{5B93447A-621B-4632-A6D7-A99B16C47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DC8AD14-2894-4F3E-84EE-5F9431240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65" y="3891484"/>
            <a:ext cx="5591069" cy="2720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AC1700-1337-453F-9A0F-AEA58FD60E36}"/>
              </a:ext>
            </a:extLst>
          </p:cNvPr>
          <p:cNvSpPr/>
          <p:nvPr/>
        </p:nvSpPr>
        <p:spPr bwMode="auto">
          <a:xfrm>
            <a:off x="7491429" y="4714690"/>
            <a:ext cx="1137424" cy="7229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D4133-EAE3-495D-9108-9CA68F0271BB}"/>
              </a:ext>
            </a:extLst>
          </p:cNvPr>
          <p:cNvSpPr/>
          <p:nvPr/>
        </p:nvSpPr>
        <p:spPr bwMode="auto">
          <a:xfrm>
            <a:off x="7879550" y="1198980"/>
            <a:ext cx="1151131" cy="7229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B97BAA-E285-623A-DA81-3580BB9B3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7</a:t>
            </a:fld>
            <a:endParaRPr lang="en-CA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C14ED-90ED-2ABB-CDAA-9FBBF6D4B801}"/>
              </a:ext>
            </a:extLst>
          </p:cNvPr>
          <p:cNvSpPr/>
          <p:nvPr/>
        </p:nvSpPr>
        <p:spPr bwMode="auto">
          <a:xfrm>
            <a:off x="7879551" y="4353204"/>
            <a:ext cx="1137424" cy="9772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4957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Συμβολίστε τις τιμές της συνολικής ετήσιας παραγωγής των τομέων του άνθρακα, της ηλεκτρικής ενέργειας και του χάλυβα κατά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dirty="0" err="1"/>
              <a:t>­</a:t>
            </a:r>
            <a:r>
              <a:rPr lang="en-US" baseline="-25000" dirty="0" err="1"/>
              <a:t>C</a:t>
            </a:r>
            <a:r>
              <a:rPr lang="en-US" dirty="0"/>
              <a:t>, </a:t>
            </a:r>
            <a:r>
              <a:rPr lang="en-US" i="1" dirty="0" err="1"/>
              <a:t>p</a:t>
            </a:r>
            <a:r>
              <a:rPr lang="en-US" baseline="-25000" dirty="0" err="1"/>
              <a:t>E</a:t>
            </a:r>
            <a:r>
              <a:rPr lang="en-US" dirty="0"/>
              <a:t>, </a:t>
            </a:r>
            <a:r>
              <a:rPr lang="el-GR" dirty="0"/>
              <a:t>και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baseline="-25000" dirty="0" err="1"/>
              <a:t>S.</a:t>
            </a:r>
            <a:endParaRPr lang="en-US" dirty="0"/>
          </a:p>
          <a:p>
            <a:pPr eaLnBrk="1" hangingPunct="1"/>
            <a:r>
              <a:rPr lang="el-GR" dirty="0"/>
              <a:t>Ένας τομέας κοιτάζει προς τα κάτω μια στήλη για να δει πού πηγαίνει η έξοδος του και κοιτάζει σε μια γραμμή για να δει τι χρειάζεται ως εισόδους.</a:t>
            </a:r>
            <a:endParaRPr lang="en-US" dirty="0"/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BE2061C-8B2E-85D6-990D-105C7D4D1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8</a:t>
            </a:fld>
            <a:endParaRPr lang="en-CA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>
            <a:extLst>
              <a:ext uri="{FF2B5EF4-FFF2-40B4-BE49-F238E27FC236}">
                <a16:creationId xmlns:a16="http://schemas.microsoft.com/office/drawing/2014/main" id="{4F22288C-C61B-4E38-A3F6-F9F9E54B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ΕΝΑ ΟΜΟΓΕΝΕΣ ΣΥΣΤΗΜΑ ΣΤΑ ΟΙΚΟΝΟΜΙΚΑ</a:t>
            </a:r>
            <a:endParaRPr 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649B6B19-CD5D-4423-A554-ADEE512E4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407831" cy="4572000"/>
          </a:xfrm>
        </p:spPr>
        <p:txBody>
          <a:bodyPr/>
          <a:lstStyle/>
          <a:p>
            <a:pPr eaLnBrk="1" hangingPunct="1"/>
            <a:r>
              <a:rPr lang="el-GR" dirty="0"/>
              <a:t>Για παράδειγμα, η πρώτη γραμμή του πίνακα 1 λέει ότι ο άνθρακας λαμβάνει (και πληρώνει) το 40% της ηλεκτρικής παραγωγής και το 60% της παραγωγής χάλυβα.</a:t>
            </a:r>
          </a:p>
          <a:p>
            <a:pPr eaLnBrk="1" hangingPunct="1"/>
            <a:r>
              <a:rPr lang="el-GR" dirty="0"/>
              <a:t>Ο άνθρακας πρέπει να δαπανήσει</a:t>
            </a:r>
            <a:r>
              <a:rPr lang="en-US" dirty="0"/>
              <a:t> .4 </a:t>
            </a:r>
            <a:r>
              <a:rPr lang="en-US" i="1" dirty="0" err="1"/>
              <a:t>p</a:t>
            </a:r>
            <a:r>
              <a:rPr lang="en-US" baseline="-25000" dirty="0" err="1"/>
              <a:t>E</a:t>
            </a:r>
            <a:r>
              <a:rPr lang="en-US" baseline="-25000" dirty="0"/>
              <a:t> </a:t>
            </a:r>
            <a:r>
              <a:rPr lang="el-GR" dirty="0"/>
              <a:t>δολάρια για το μερίδιό του στην παραγωγή ηλεκτρισμού και</a:t>
            </a:r>
            <a:r>
              <a:rPr lang="en-US" dirty="0"/>
              <a:t> .6 </a:t>
            </a:r>
            <a:r>
              <a:rPr lang="en-US" i="1" dirty="0" err="1"/>
              <a:t>p</a:t>
            </a:r>
            <a:r>
              <a:rPr lang="en-US" baseline="-25000" dirty="0" err="1"/>
              <a:t>S</a:t>
            </a:r>
            <a:r>
              <a:rPr lang="en-US" baseline="-25000" dirty="0"/>
              <a:t> </a:t>
            </a:r>
            <a:r>
              <a:rPr lang="el-GR" dirty="0"/>
              <a:t>ή το μερίδιό της στην παραγωγή της χάλυβα</a:t>
            </a:r>
            <a:r>
              <a:rPr lang="en-US" dirty="0"/>
              <a:t>.</a:t>
            </a:r>
          </a:p>
          <a:p>
            <a:pPr marL="0" indent="0" algn="ctr" eaLnBrk="1" hangingPunct="1">
              <a:buNone/>
            </a:pPr>
            <a:r>
              <a:rPr lang="en-US" i="1" dirty="0" err="1"/>
              <a:t>p</a:t>
            </a:r>
            <a:r>
              <a:rPr lang="en-US" dirty="0" err="1"/>
              <a:t>­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= .4 </a:t>
            </a:r>
            <a:r>
              <a:rPr lang="en-US" i="1" dirty="0" err="1"/>
              <a:t>p</a:t>
            </a:r>
            <a:r>
              <a:rPr lang="en-US" baseline="-25000" dirty="0" err="1"/>
              <a:t>E</a:t>
            </a:r>
            <a:r>
              <a:rPr lang="en-US" dirty="0"/>
              <a:t> + .6 </a:t>
            </a:r>
            <a:r>
              <a:rPr lang="en-US" i="1" dirty="0" err="1"/>
              <a:t>p</a:t>
            </a:r>
            <a:r>
              <a:rPr lang="en-US" baseline="-25000" dirty="0" err="1"/>
              <a:t>S</a:t>
            </a:r>
            <a:r>
              <a:rPr lang="en-US" baseline="-25000" dirty="0"/>
              <a:t>  </a:t>
            </a:r>
            <a:endParaRPr lang="en-US" dirty="0"/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9464" name="Object 16">
            <a:extLst>
              <a:ext uri="{FF2B5EF4-FFF2-40B4-BE49-F238E27FC236}">
                <a16:creationId xmlns:a16="http://schemas.microsoft.com/office/drawing/2014/main" id="{E3F84E6D-2C6A-43A2-ADF3-B0E85BCE3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19464" name="Object 16">
                        <a:extLst>
                          <a:ext uri="{FF2B5EF4-FFF2-40B4-BE49-F238E27FC236}">
                            <a16:creationId xmlns:a16="http://schemas.microsoft.com/office/drawing/2014/main" id="{E3F84E6D-2C6A-43A2-ADF3-B0E85BCE3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7">
            <a:extLst>
              <a:ext uri="{FF2B5EF4-FFF2-40B4-BE49-F238E27FC236}">
                <a16:creationId xmlns:a16="http://schemas.microsoft.com/office/drawing/2014/main" id="{F0050037-4EE3-4366-8110-8D4E21AB6A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5104" imgH="810471" progId="Equation.DSMT4">
                  <p:embed/>
                </p:oleObj>
              </mc:Choice>
              <mc:Fallback>
                <p:oleObj name="Equation" r:id="rId5" imgW="475104" imgH="810471" progId="Equation.DSMT4">
                  <p:embed/>
                  <p:pic>
                    <p:nvPicPr>
                      <p:cNvPr id="19465" name="Object 17">
                        <a:extLst>
                          <a:ext uri="{FF2B5EF4-FFF2-40B4-BE49-F238E27FC236}">
                            <a16:creationId xmlns:a16="http://schemas.microsoft.com/office/drawing/2014/main" id="{F0050037-4EE3-4366-8110-8D4E21AB6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8">
            <a:extLst>
              <a:ext uri="{FF2B5EF4-FFF2-40B4-BE49-F238E27FC236}">
                <a16:creationId xmlns:a16="http://schemas.microsoft.com/office/drawing/2014/main" id="{5B93447A-621B-4632-A6D7-A99B16C47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5104" imgH="810471" progId="Equation.DSMT4">
                  <p:embed/>
                </p:oleObj>
              </mc:Choice>
              <mc:Fallback>
                <p:oleObj name="Equation" r:id="rId6" imgW="475104" imgH="810471" progId="Equation.DSMT4">
                  <p:embed/>
                  <p:pic>
                    <p:nvPicPr>
                      <p:cNvPr id="19466" name="Object 18">
                        <a:extLst>
                          <a:ext uri="{FF2B5EF4-FFF2-40B4-BE49-F238E27FC236}">
                            <a16:creationId xmlns:a16="http://schemas.microsoft.com/office/drawing/2014/main" id="{5B93447A-621B-4632-A6D7-A99B16C47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C2D802C-9E41-1828-DA84-CF8E0AAC4C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1.6- </a:t>
            </a:r>
            <a:fld id="{CA0CF822-9C06-4AB2-A9C3-D992AB605E6E}" type="slidenum">
              <a:rPr lang="en-US" altLang="en-US" smtClean="0"/>
              <a:pPr/>
              <a:t>9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609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12456</TotalTime>
  <Words>903</Words>
  <Application>Microsoft Macintosh PowerPoint</Application>
  <PresentationFormat>Προβολή στην οθόνη (4:3)</PresentationFormat>
  <Paragraphs>118</Paragraphs>
  <Slides>21</Slides>
  <Notes>18</Notes>
  <HiddenSlides>12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Narrow</vt:lpstr>
      <vt:lpstr>Bookshelf Symbol 2</vt:lpstr>
      <vt:lpstr>Segoe UI Web (Greek)</vt:lpstr>
      <vt:lpstr>Times New Roman</vt:lpstr>
      <vt:lpstr>Wingdings</vt:lpstr>
      <vt:lpstr>Blends</vt:lpstr>
      <vt:lpstr>Equation</vt:lpstr>
      <vt:lpstr>Γραμμικές Εξισώσεις στη Γραμμική Άλγεβρα</vt:lpstr>
      <vt:lpstr>Παραδείγματα</vt:lpstr>
      <vt:lpstr>Άσκηση (επαναληπτική εξέταση 2010)</vt:lpstr>
      <vt:lpstr>Άσκηση (τελική εξέταση 2021)</vt:lpstr>
      <vt:lpstr>ΕΝΑ ΟΜΟΓΕΝΕΣ ΣΥΣΤΗΜΑ ΣΤΑ ΟΙΚΟΝΟΜΙΚΑ</vt:lpstr>
      <vt:lpstr>ΕΝΑ ΟΜΟΓΕΝΕΣ ΣΥΣΤΗΜΑ ΣΤΑ ΟΙΚΟΝΟΜΙΚΑ</vt:lpstr>
      <vt:lpstr>ΕΝΑ ΟΜΟΓΕΝΕΣ ΣΥΣΤΗΜΑ ΣΤΑ ΟΙΚΟΝΟΜΙΚΑ</vt:lpstr>
      <vt:lpstr>ΕΝΑ ΟΜΟΓΕΝΕΣ ΣΥΣΤΗΜΑ ΣΤΑ ΟΙΚΟΝΟΜΙΚΑ</vt:lpstr>
      <vt:lpstr>ΕΝΑ ΟΜΟΓΕΝΕΣ ΣΥΣΤΗΜΑ ΣΤΑ ΟΙΚΟΝΟΜΙΚΑ</vt:lpstr>
      <vt:lpstr>ΕΝΑ ΟΜΟΓΕΝΕΣ ΣΥΣΤΗΜΑ ΣΤΑ ΟΙΚΟΝΟΜΙΚΑ</vt:lpstr>
      <vt:lpstr>ΕΝΑ ΟΜΟΓΕΝΕΣ ΣΥΣΤΗΜΑ ΣΤΑ ΟΙΚΟΝΟΜΙΚΑ</vt:lpstr>
      <vt:lpstr>ΕΝΑ ΟΜΟΓΕΝΕΣ ΣΥΣΤΗΜΑ ΣΤΑ ΟΙΚΟΝΟΜΙΚΑ</vt:lpstr>
      <vt:lpstr>ΕΝΑ ΟΜΟΓΕΝΕΣ ΣΥΣΤΗΜΑ ΣΤΑ ΟΙΚΟΝΟΜΙΚΑ</vt:lpstr>
      <vt:lpstr>BALANCING CHEMICAL EQUATIONS </vt:lpstr>
      <vt:lpstr>BALANCING CHEMICAL EQUATIONS </vt:lpstr>
      <vt:lpstr>BALANCING CHEMICAL EQUATIONS </vt:lpstr>
      <vt:lpstr>ΡΟΗ ΔΙΚΤΥΟΥ</vt:lpstr>
      <vt:lpstr>ΡΟΗ ΔΙΚΤΥΟΥ</vt:lpstr>
      <vt:lpstr>ΡΟΗ ΔΙΚΤΥΟΥ</vt:lpstr>
      <vt:lpstr>ΡΟΗ ΔΙΚΤΥΟΥ</vt:lpstr>
      <vt:lpstr>ΡΟΗ ΔΙΚΤΥΟΥ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1003</cp:revision>
  <dcterms:created xsi:type="dcterms:W3CDTF">2005-10-22T18:34:54Z</dcterms:created>
  <dcterms:modified xsi:type="dcterms:W3CDTF">2025-10-19T20:12:07Z</dcterms:modified>
</cp:coreProperties>
</file>