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7" r:id="rId1"/>
  </p:sldMasterIdLst>
  <p:notesMasterIdLst>
    <p:notesMasterId r:id="rId8"/>
  </p:notesMasterIdLst>
  <p:handoutMasterIdLst>
    <p:handoutMasterId r:id="rId9"/>
  </p:handoutMasterIdLst>
  <p:sldIdLst>
    <p:sldId id="256" r:id="rId2"/>
    <p:sldId id="487" r:id="rId3"/>
    <p:sldId id="506" r:id="rId4"/>
    <p:sldId id="508" r:id="rId5"/>
    <p:sldId id="519" r:id="rId6"/>
    <p:sldId id="509" r:id="rId7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5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A50021"/>
    <a:srgbClr val="6666FF"/>
    <a:srgbClr val="FF9900"/>
    <a:srgbClr val="FFFF99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89" autoAdjust="0"/>
  </p:normalViewPr>
  <p:slideViewPr>
    <p:cSldViewPr>
      <p:cViewPr varScale="1">
        <p:scale>
          <a:sx n="109" d="100"/>
          <a:sy n="109" d="100"/>
        </p:scale>
        <p:origin x="167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0DC4DD4-D44C-43D4-87D2-3CC1A5F7EE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6148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4588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0" tIns="45711" rIns="91420" bIns="4571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0" tIns="45711" rIns="91420" bIns="4571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280EF29-A093-4A4E-95CE-B0BD63D13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126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73E29-DCA0-42DA-AF78-B5EC13236B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21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EF6653-AE06-4A56-B8A5-E1D49BAE3F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3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671E4-502C-4AFD-B1F6-2B58945F83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39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632C0-21B4-4842-8D64-A690957BA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4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BBAA2-3D72-4D97-8C7C-6D80E345C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106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10916-5F64-4126-B7A4-F45FFD77E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700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299CA-8141-4EC7-8774-AFF2243AC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7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1B119-5DFC-4A53-B5CD-00E326C7D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65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FE48C-2981-4393-8EC0-8F7733F0F8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15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AF1A4-205C-4718-BE76-433F7ECF5C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216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5C69B-2BBB-40C9-8598-D4043446D1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495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1" tIns="45708" rIns="91411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 w="508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l-GR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8040688" y="6396038"/>
            <a:ext cx="184150" cy="166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285" tIns="45642" rIns="91285" bIns="45642">
            <a:spAutoFit/>
          </a:bodyPr>
          <a:lstStyle/>
          <a:p>
            <a:pPr defTabSz="912813">
              <a:defRPr/>
            </a:pPr>
            <a:endParaRPr lang="el-GR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292225"/>
            <a:ext cx="9144000" cy="76200"/>
          </a:xfrm>
          <a:prstGeom prst="rect">
            <a:avLst/>
          </a:prstGeom>
          <a:gradFill rotWithShape="0">
            <a:gsLst>
              <a:gs pos="0">
                <a:srgbClr val="475E76"/>
              </a:gs>
              <a:gs pos="100000">
                <a:srgbClr val="99CCFF"/>
              </a:gs>
            </a:gsLst>
            <a:lin ang="0" scaled="1"/>
          </a:gradFill>
          <a:ln w="50800">
            <a:noFill/>
            <a:miter lim="800000"/>
            <a:headEnd/>
            <a:tailEnd/>
          </a:ln>
        </p:spPr>
        <p:txBody>
          <a:bodyPr wrap="none" lIns="90488" tIns="44450" rIns="90488" bIns="44450" anchor="ctr"/>
          <a:lstStyle/>
          <a:p>
            <a:pPr>
              <a:defRPr/>
            </a:pPr>
            <a:endParaRPr lang="el-G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4950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22575" y="6402388"/>
            <a:ext cx="395605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132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3575" y="6402388"/>
            <a:ext cx="21304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fld id="{D32166DA-5D5F-4956-AD56-A76797DEA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ZapfDingbats" pitchFamily="82" charset="2"/>
        <a:buChar char="r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ZapfDingbats" pitchFamily="82" charset="2"/>
        <a:buChar char="m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762000"/>
          </a:xfrm>
        </p:spPr>
        <p:txBody>
          <a:bodyPr/>
          <a:lstStyle/>
          <a:p>
            <a:pPr algn="ctr"/>
            <a:r>
              <a:rPr lang="el-GR" dirty="0" err="1" smtClean="0"/>
              <a:t>Αντ</a:t>
            </a:r>
            <a:r>
              <a:rPr lang="el-GR" dirty="0" smtClean="0"/>
              <a:t>/</a:t>
            </a:r>
            <a:r>
              <a:rPr lang="el-GR" dirty="0" err="1" smtClean="0"/>
              <a:t>φής</a:t>
            </a:r>
            <a:r>
              <a:rPr lang="el-GR" dirty="0" smtClean="0"/>
              <a:t> </a:t>
            </a:r>
            <a:r>
              <a:rPr lang="el-GR" dirty="0" err="1" smtClean="0"/>
              <a:t>Προγρ</a:t>
            </a:r>
            <a:r>
              <a:rPr lang="el-GR" dirty="0" smtClean="0"/>
              <a:t>/</a:t>
            </a:r>
            <a:r>
              <a:rPr lang="el-GR" dirty="0" err="1" smtClean="0"/>
              <a:t>σμός</a:t>
            </a:r>
            <a:r>
              <a:rPr lang="el-GR" dirty="0" smtClean="0"/>
              <a:t> ΙΙ – </a:t>
            </a:r>
            <a:r>
              <a:rPr lang="en-US" smtClean="0"/>
              <a:t>C#</a:t>
            </a: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286000"/>
            <a:ext cx="6477000" cy="4495800"/>
          </a:xfrm>
        </p:spPr>
        <p:txBody>
          <a:bodyPr/>
          <a:lstStyle/>
          <a:p>
            <a:endParaRPr lang="en-US" sz="1200" dirty="0" smtClean="0"/>
          </a:p>
          <a:p>
            <a:r>
              <a:rPr lang="el-GR" sz="2400" dirty="0" smtClean="0"/>
              <a:t>Διάλεξη</a:t>
            </a:r>
            <a:r>
              <a:rPr lang="en-US" sz="2400" dirty="0" smtClean="0"/>
              <a:t> #8</a:t>
            </a:r>
          </a:p>
          <a:p>
            <a:r>
              <a:rPr lang="en-US" i="1" dirty="0" smtClean="0"/>
              <a:t> </a:t>
            </a:r>
            <a:br>
              <a:rPr lang="en-US" i="1" dirty="0" smtClean="0"/>
            </a:br>
            <a:r>
              <a:rPr lang="el-GR" sz="3600" b="1" dirty="0" smtClean="0"/>
              <a:t>Παραδείγματα με </a:t>
            </a:r>
            <a:r>
              <a:rPr lang="en-US" sz="3600" b="1" dirty="0" smtClean="0"/>
              <a:t>B</a:t>
            </a:r>
            <a:r>
              <a:rPr lang="el-GR" sz="3600" b="1" dirty="0" smtClean="0"/>
              <a:t>ρόγχους Επανάληψης</a:t>
            </a:r>
            <a:r>
              <a:rPr lang="en-US" sz="3600" b="1" i="1" dirty="0" smtClean="0"/>
              <a:t/>
            </a:r>
            <a:br>
              <a:rPr lang="en-US" sz="3600" b="1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endParaRPr lang="en-US" sz="2000" dirty="0" smtClean="0"/>
          </a:p>
          <a:p>
            <a:r>
              <a:rPr lang="el-GR" sz="1800" dirty="0" smtClean="0"/>
              <a:t>Δρ. Νικόλαος Θ. Λιόλιος</a:t>
            </a:r>
            <a:endParaRPr lang="en-US" sz="1800" dirty="0" smtClean="0"/>
          </a:p>
          <a:p>
            <a:endParaRPr lang="en-US" sz="1400" dirty="0" smtClean="0"/>
          </a:p>
          <a:p>
            <a:r>
              <a:rPr lang="el-GR" sz="1400" dirty="0" smtClean="0"/>
              <a:t>Τμήμα Μηχανικών Πληροφορικής</a:t>
            </a:r>
            <a:endParaRPr lang="en-US" sz="1400" dirty="0" smtClean="0"/>
          </a:p>
          <a:p>
            <a:r>
              <a:rPr lang="el-GR" sz="1400" dirty="0" smtClean="0"/>
              <a:t>Πανεπιστήμιο</a:t>
            </a:r>
            <a:r>
              <a:rPr lang="el-GR" sz="1400" dirty="0" smtClean="0"/>
              <a:t> </a:t>
            </a:r>
            <a:r>
              <a:rPr lang="el-GR" sz="1400" dirty="0" smtClean="0"/>
              <a:t>Θεσσαλίας</a:t>
            </a:r>
            <a:endParaRPr lang="en-US" sz="1400" dirty="0" smtClean="0"/>
          </a:p>
          <a:p>
            <a:r>
              <a:rPr lang="en-US" sz="1400" dirty="0" smtClean="0"/>
              <a:t>e-mail: </a:t>
            </a:r>
            <a:r>
              <a:rPr lang="en-US" sz="1400" dirty="0" smtClean="0"/>
              <a:t>nliolios@</a:t>
            </a:r>
            <a:r>
              <a:rPr lang="en-US" sz="1400" dirty="0" smtClean="0"/>
              <a:t>uth</a:t>
            </a:r>
            <a:r>
              <a:rPr lang="en-US" sz="1400" dirty="0" smtClean="0"/>
              <a:t>.gr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99546F4-9CB6-4D56-BFBE-B5AF406BD22E}" type="slidenum">
              <a:rPr lang="en-US" sz="1200" smtClean="0">
                <a:latin typeface="Tahoma" pitchFamily="34" charset="0"/>
              </a:rPr>
              <a:pPr/>
              <a:t>2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81000" y="228600"/>
            <a:ext cx="8153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Επανάληψη</a:t>
            </a:r>
            <a:r>
              <a:rPr lang="en-US" sz="4000" u="sng">
                <a:solidFill>
                  <a:schemeClr val="accent2"/>
                </a:solidFill>
                <a:latin typeface="Arial Unicode MS" pitchFamily="34" charset="-128"/>
              </a:rPr>
              <a:t>: Loop Statements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304800" y="1600200"/>
            <a:ext cx="8001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800">
                <a:latin typeface="Courier New" pitchFamily="49" charset="0"/>
              </a:rPr>
              <a:t>while</a:t>
            </a:r>
            <a:r>
              <a:rPr lang="en-US" sz="2800">
                <a:latin typeface="Arial Unicode MS" pitchFamily="34" charset="-128"/>
              </a:rPr>
              <a:t> statement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800">
                <a:latin typeface="Courier New" pitchFamily="49" charset="0"/>
              </a:rPr>
              <a:t>do</a:t>
            </a:r>
            <a:r>
              <a:rPr lang="en-US" sz="2800">
                <a:latin typeface="Arial Unicode MS" pitchFamily="34" charset="-128"/>
              </a:rPr>
              <a:t> statement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800">
                <a:latin typeface="Courier New" pitchFamily="49" charset="0"/>
              </a:rPr>
              <a:t>for</a:t>
            </a:r>
            <a:r>
              <a:rPr lang="en-US" sz="2800">
                <a:latin typeface="Arial Unicode MS" pitchFamily="34" charset="-128"/>
              </a:rPr>
              <a:t> statement</a:t>
            </a:r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4343400" y="1600200"/>
            <a:ext cx="41910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200">
                <a:solidFill>
                  <a:srgbClr val="CC0000"/>
                </a:solidFill>
                <a:latin typeface="Courier New" pitchFamily="49" charset="0"/>
              </a:rPr>
              <a:t>while</a:t>
            </a:r>
            <a:r>
              <a:rPr lang="en-US" sz="1200">
                <a:latin typeface="Courier New" pitchFamily="49" charset="0"/>
              </a:rPr>
              <a:t> ( </a:t>
            </a:r>
            <a:r>
              <a:rPr lang="en-US" sz="1200" i="1">
                <a:latin typeface="Courier New" pitchFamily="49" charset="0"/>
              </a:rPr>
              <a:t>condition</a:t>
            </a:r>
            <a:r>
              <a:rPr lang="en-US" sz="1200">
                <a:latin typeface="Courier New" pitchFamily="49" charset="0"/>
              </a:rPr>
              <a:t> )</a:t>
            </a:r>
          </a:p>
          <a:p>
            <a:pPr algn="l"/>
            <a:r>
              <a:rPr lang="en-US" sz="1200" i="1">
                <a:latin typeface="Courier New" pitchFamily="49" charset="0"/>
              </a:rPr>
              <a:t>   statement1;</a:t>
            </a:r>
            <a:endParaRPr lang="en-US" sz="1200">
              <a:latin typeface="Courier New" pitchFamily="49" charset="0"/>
            </a:endParaRPr>
          </a:p>
        </p:txBody>
      </p:sp>
      <p:sp>
        <p:nvSpPr>
          <p:cNvPr id="3078" name="Text Box 5"/>
          <p:cNvSpPr txBox="1">
            <a:spLocks noChangeArrowheads="1"/>
          </p:cNvSpPr>
          <p:nvPr/>
        </p:nvSpPr>
        <p:spPr bwMode="auto">
          <a:xfrm>
            <a:off x="4343400" y="2057400"/>
            <a:ext cx="4191000" cy="6524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200">
                <a:solidFill>
                  <a:srgbClr val="CC0000"/>
                </a:solidFill>
                <a:latin typeface="Courier New" pitchFamily="49" charset="0"/>
              </a:rPr>
              <a:t>do </a:t>
            </a:r>
            <a:r>
              <a:rPr lang="en-US" sz="1200">
                <a:latin typeface="Courier New" pitchFamily="49" charset="0"/>
              </a:rPr>
              <a:t>{</a:t>
            </a:r>
          </a:p>
          <a:p>
            <a:pPr algn="l"/>
            <a:r>
              <a:rPr lang="en-US" sz="1200">
                <a:latin typeface="Courier New" pitchFamily="49" charset="0"/>
              </a:rPr>
              <a:t> statement list;</a:t>
            </a:r>
          </a:p>
          <a:p>
            <a:pPr algn="l"/>
            <a:r>
              <a:rPr lang="en-US" sz="1200">
                <a:latin typeface="Courier New" pitchFamily="49" charset="0"/>
              </a:rPr>
              <a:t>} </a:t>
            </a:r>
            <a:r>
              <a:rPr lang="en-US" sz="1200">
                <a:solidFill>
                  <a:srgbClr val="CC0000"/>
                </a:solidFill>
                <a:latin typeface="Courier New" pitchFamily="49" charset="0"/>
              </a:rPr>
              <a:t>while</a:t>
            </a:r>
            <a:r>
              <a:rPr lang="en-US" sz="1200">
                <a:latin typeface="Courier New" pitchFamily="49" charset="0"/>
              </a:rPr>
              <a:t> ( </a:t>
            </a:r>
            <a:r>
              <a:rPr lang="en-US" sz="1200" i="1">
                <a:latin typeface="Courier New" pitchFamily="49" charset="0"/>
              </a:rPr>
              <a:t>condition</a:t>
            </a:r>
            <a:r>
              <a:rPr lang="en-US" sz="1200">
                <a:latin typeface="Courier New" pitchFamily="49" charset="0"/>
              </a:rPr>
              <a:t> );</a:t>
            </a:r>
          </a:p>
        </p:txBody>
      </p:sp>
      <p:grpSp>
        <p:nvGrpSpPr>
          <p:cNvPr id="3079" name="Group 6"/>
          <p:cNvGrpSpPr>
            <a:grpSpLocks/>
          </p:cNvGrpSpPr>
          <p:nvPr/>
        </p:nvGrpSpPr>
        <p:grpSpPr bwMode="auto">
          <a:xfrm>
            <a:off x="685800" y="3733800"/>
            <a:ext cx="2455863" cy="2593975"/>
            <a:chOff x="1104" y="1056"/>
            <a:chExt cx="1791" cy="2304"/>
          </a:xfrm>
        </p:grpSpPr>
        <p:grpSp>
          <p:nvGrpSpPr>
            <p:cNvPr id="3130" name="Group 7"/>
            <p:cNvGrpSpPr>
              <a:grpSpLocks/>
            </p:cNvGrpSpPr>
            <p:nvPr/>
          </p:nvGrpSpPr>
          <p:grpSpPr bwMode="auto">
            <a:xfrm>
              <a:off x="1200" y="2064"/>
              <a:ext cx="1008" cy="827"/>
              <a:chOff x="2112" y="1968"/>
              <a:chExt cx="1008" cy="827"/>
            </a:xfrm>
          </p:grpSpPr>
          <p:grpSp>
            <p:nvGrpSpPr>
              <p:cNvPr id="3140" name="Group 8"/>
              <p:cNvGrpSpPr>
                <a:grpSpLocks/>
              </p:cNvGrpSpPr>
              <p:nvPr/>
            </p:nvGrpSpPr>
            <p:grpSpPr bwMode="auto">
              <a:xfrm>
                <a:off x="2112" y="2524"/>
                <a:ext cx="1008" cy="271"/>
                <a:chOff x="2112" y="2476"/>
                <a:chExt cx="1008" cy="271"/>
              </a:xfrm>
            </p:grpSpPr>
            <p:sp>
              <p:nvSpPr>
                <p:cNvPr id="3143" name="Rectangle 9"/>
                <p:cNvSpPr>
                  <a:spLocks noChangeArrowheads="1"/>
                </p:cNvSpPr>
                <p:nvPr/>
              </p:nvSpPr>
              <p:spPr bwMode="auto">
                <a:xfrm>
                  <a:off x="2112" y="2496"/>
                  <a:ext cx="1008" cy="240"/>
                </a:xfrm>
                <a:prstGeom prst="rect">
                  <a:avLst/>
                </a:prstGeom>
                <a:solidFill>
                  <a:srgbClr val="FFCC99"/>
                </a:solidFill>
                <a:ln w="12700">
                  <a:solidFill>
                    <a:schemeClr val="bg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3144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277" y="2476"/>
                  <a:ext cx="674" cy="2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sz="1400" b="1"/>
                    <a:t>statement</a:t>
                  </a:r>
                  <a:endParaRPr lang="en-US" sz="1800"/>
                </a:p>
              </p:txBody>
            </p:sp>
          </p:grpSp>
          <p:cxnSp>
            <p:nvCxnSpPr>
              <p:cNvPr id="3141" name="AutoShape 11"/>
              <p:cNvCxnSpPr>
                <a:cxnSpLocks noChangeShapeType="1"/>
                <a:stCxn id="3138" idx="2"/>
                <a:endCxn id="3143" idx="0"/>
              </p:cNvCxnSpPr>
              <p:nvPr/>
            </p:nvCxnSpPr>
            <p:spPr bwMode="auto">
              <a:xfrm>
                <a:off x="2616" y="1968"/>
                <a:ext cx="0" cy="576"/>
              </a:xfrm>
              <a:prstGeom prst="straightConnector1">
                <a:avLst/>
              </a:prstGeom>
              <a:noFill/>
              <a:ln w="31750">
                <a:solidFill>
                  <a:schemeClr val="accent2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18828" name="Text Box 12"/>
              <p:cNvSpPr txBox="1">
                <a:spLocks noChangeArrowheads="1"/>
              </p:cNvSpPr>
              <p:nvPr/>
            </p:nvSpPr>
            <p:spPr bwMode="auto">
              <a:xfrm>
                <a:off x="2639" y="2078"/>
                <a:ext cx="398" cy="29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r>
                  <a:rPr lang="en-US" sz="16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true</a:t>
                </a:r>
                <a:endParaRPr lang="en-US" sz="2000"/>
              </a:p>
            </p:txBody>
          </p:sp>
        </p:grpSp>
        <p:cxnSp>
          <p:nvCxnSpPr>
            <p:cNvPr id="3131" name="AutoShape 13"/>
            <p:cNvCxnSpPr>
              <a:cxnSpLocks noChangeShapeType="1"/>
              <a:stCxn id="3143" idx="1"/>
              <a:endCxn id="3138" idx="1"/>
            </p:cNvCxnSpPr>
            <p:nvPr/>
          </p:nvCxnSpPr>
          <p:spPr bwMode="auto">
            <a:xfrm rot="10800000">
              <a:off x="1104" y="1776"/>
              <a:ext cx="96" cy="984"/>
            </a:xfrm>
            <a:prstGeom prst="bentConnector3">
              <a:avLst>
                <a:gd name="adj1" fmla="val 250000"/>
              </a:avLst>
            </a:prstGeom>
            <a:noFill/>
            <a:ln w="31750">
              <a:solidFill>
                <a:schemeClr val="accent2"/>
              </a:solidFill>
              <a:miter lim="800000"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3132" name="Group 14"/>
            <p:cNvGrpSpPr>
              <a:grpSpLocks/>
            </p:cNvGrpSpPr>
            <p:nvPr/>
          </p:nvGrpSpPr>
          <p:grpSpPr bwMode="auto">
            <a:xfrm>
              <a:off x="1104" y="1056"/>
              <a:ext cx="1200" cy="1008"/>
              <a:chOff x="2016" y="960"/>
              <a:chExt cx="1200" cy="1008"/>
            </a:xfrm>
          </p:grpSpPr>
          <p:grpSp>
            <p:nvGrpSpPr>
              <p:cNvPr id="3136" name="Group 15"/>
              <p:cNvGrpSpPr>
                <a:grpSpLocks/>
              </p:cNvGrpSpPr>
              <p:nvPr/>
            </p:nvGrpSpPr>
            <p:grpSpPr bwMode="auto">
              <a:xfrm>
                <a:off x="2016" y="1392"/>
                <a:ext cx="1200" cy="576"/>
                <a:chOff x="2016" y="1584"/>
                <a:chExt cx="1200" cy="576"/>
              </a:xfrm>
            </p:grpSpPr>
            <p:sp>
              <p:nvSpPr>
                <p:cNvPr id="3138" name="AutoShape 16"/>
                <p:cNvSpPr>
                  <a:spLocks noChangeArrowheads="1"/>
                </p:cNvSpPr>
                <p:nvPr/>
              </p:nvSpPr>
              <p:spPr bwMode="auto">
                <a:xfrm>
                  <a:off x="2016" y="1584"/>
                  <a:ext cx="1200" cy="576"/>
                </a:xfrm>
                <a:prstGeom prst="diamond">
                  <a:avLst/>
                </a:prstGeom>
                <a:solidFill>
                  <a:srgbClr val="FFCC99"/>
                </a:solidFill>
                <a:ln w="12700">
                  <a:solidFill>
                    <a:schemeClr val="bg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3139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270" y="1630"/>
                  <a:ext cx="691" cy="4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l-GR" sz="1400" b="1"/>
                    <a:t>Εκτίμηση</a:t>
                  </a:r>
                </a:p>
                <a:p>
                  <a:r>
                    <a:rPr lang="el-GR" sz="1400" b="1"/>
                    <a:t>Συνθήκης</a:t>
                  </a:r>
                  <a:endParaRPr lang="en-US" sz="1800"/>
                </a:p>
              </p:txBody>
            </p:sp>
          </p:grpSp>
          <p:cxnSp>
            <p:nvCxnSpPr>
              <p:cNvPr id="3137" name="AutoShape 18"/>
              <p:cNvCxnSpPr>
                <a:cxnSpLocks noChangeShapeType="1"/>
                <a:endCxn id="3138" idx="0"/>
              </p:cNvCxnSpPr>
              <p:nvPr/>
            </p:nvCxnSpPr>
            <p:spPr bwMode="auto">
              <a:xfrm>
                <a:off x="2616" y="960"/>
                <a:ext cx="0" cy="432"/>
              </a:xfrm>
              <a:prstGeom prst="straightConnector1">
                <a:avLst/>
              </a:prstGeom>
              <a:noFill/>
              <a:ln w="31750">
                <a:solidFill>
                  <a:schemeClr val="accent2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33" name="Group 19"/>
            <p:cNvGrpSpPr>
              <a:grpSpLocks/>
            </p:cNvGrpSpPr>
            <p:nvPr/>
          </p:nvGrpSpPr>
          <p:grpSpPr bwMode="auto">
            <a:xfrm>
              <a:off x="1666" y="1776"/>
              <a:ext cx="1229" cy="1584"/>
              <a:chOff x="2578" y="1680"/>
              <a:chExt cx="1229" cy="1584"/>
            </a:xfrm>
          </p:grpSpPr>
          <p:cxnSp>
            <p:nvCxnSpPr>
              <p:cNvPr id="3134" name="AutoShape 20"/>
              <p:cNvCxnSpPr>
                <a:cxnSpLocks noChangeShapeType="1"/>
                <a:stCxn id="3138" idx="3"/>
              </p:cNvCxnSpPr>
              <p:nvPr/>
            </p:nvCxnSpPr>
            <p:spPr bwMode="auto">
              <a:xfrm flipH="1">
                <a:off x="2578" y="1680"/>
                <a:ext cx="638" cy="1584"/>
              </a:xfrm>
              <a:prstGeom prst="bentConnector4">
                <a:avLst>
                  <a:gd name="adj1" fmla="val -22569"/>
                  <a:gd name="adj2" fmla="val 83458"/>
                </a:avLst>
              </a:prstGeom>
              <a:noFill/>
              <a:ln w="31750">
                <a:solidFill>
                  <a:schemeClr val="accent2"/>
                </a:solidFill>
                <a:miter lim="800000"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18837" name="Text Box 21"/>
              <p:cNvSpPr txBox="1">
                <a:spLocks noChangeArrowheads="1"/>
              </p:cNvSpPr>
              <p:nvPr/>
            </p:nvSpPr>
            <p:spPr bwMode="auto">
              <a:xfrm>
                <a:off x="3383" y="2078"/>
                <a:ext cx="424" cy="29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r>
                  <a:rPr lang="en-US" sz="16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false</a:t>
                </a:r>
                <a:endParaRPr lang="en-US" sz="2000"/>
              </a:p>
            </p:txBody>
          </p:sp>
        </p:grpSp>
      </p:grpSp>
      <p:grpSp>
        <p:nvGrpSpPr>
          <p:cNvPr id="3080" name="Group 22"/>
          <p:cNvGrpSpPr>
            <a:grpSpLocks/>
          </p:cNvGrpSpPr>
          <p:nvPr/>
        </p:nvGrpSpPr>
        <p:grpSpPr bwMode="auto">
          <a:xfrm>
            <a:off x="3124200" y="3962400"/>
            <a:ext cx="2324100" cy="2486025"/>
            <a:chOff x="3245" y="1209"/>
            <a:chExt cx="1747" cy="2208"/>
          </a:xfrm>
        </p:grpSpPr>
        <p:grpSp>
          <p:nvGrpSpPr>
            <p:cNvPr id="3114" name="Group 23"/>
            <p:cNvGrpSpPr>
              <a:grpSpLocks/>
            </p:cNvGrpSpPr>
            <p:nvPr/>
          </p:nvGrpSpPr>
          <p:grpSpPr bwMode="auto">
            <a:xfrm>
              <a:off x="3245" y="1713"/>
              <a:ext cx="643" cy="840"/>
              <a:chOff x="1565" y="1608"/>
              <a:chExt cx="643" cy="840"/>
            </a:xfrm>
          </p:grpSpPr>
          <p:sp>
            <p:nvSpPr>
              <p:cNvPr id="418840" name="Text Box 24"/>
              <p:cNvSpPr txBox="1">
                <a:spLocks noChangeArrowheads="1"/>
              </p:cNvSpPr>
              <p:nvPr/>
            </p:nvSpPr>
            <p:spPr bwMode="auto">
              <a:xfrm>
                <a:off x="1565" y="1885"/>
                <a:ext cx="410" cy="29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r>
                  <a:rPr lang="en-US" sz="16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true</a:t>
                </a:r>
                <a:endParaRPr lang="en-US" sz="2000"/>
              </a:p>
            </p:txBody>
          </p:sp>
          <p:cxnSp>
            <p:nvCxnSpPr>
              <p:cNvPr id="3129" name="AutoShape 25"/>
              <p:cNvCxnSpPr>
                <a:cxnSpLocks noChangeShapeType="1"/>
                <a:stCxn id="3122" idx="1"/>
                <a:endCxn id="3126" idx="1"/>
              </p:cNvCxnSpPr>
              <p:nvPr/>
            </p:nvCxnSpPr>
            <p:spPr bwMode="auto">
              <a:xfrm rot="10800000" flipV="1">
                <a:off x="2112" y="1608"/>
                <a:ext cx="96" cy="840"/>
              </a:xfrm>
              <a:prstGeom prst="bentConnector3">
                <a:avLst>
                  <a:gd name="adj1" fmla="val 250000"/>
                </a:avLst>
              </a:prstGeom>
              <a:noFill/>
              <a:ln w="31750">
                <a:solidFill>
                  <a:schemeClr val="accent2"/>
                </a:solidFill>
                <a:miter lim="800000"/>
                <a:headEnd type="triangl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15" name="Group 26"/>
            <p:cNvGrpSpPr>
              <a:grpSpLocks/>
            </p:cNvGrpSpPr>
            <p:nvPr/>
          </p:nvGrpSpPr>
          <p:grpSpPr bwMode="auto">
            <a:xfrm>
              <a:off x="3792" y="1824"/>
              <a:ext cx="1200" cy="1017"/>
              <a:chOff x="2112" y="1719"/>
              <a:chExt cx="1200" cy="1017"/>
            </a:xfrm>
          </p:grpSpPr>
          <p:grpSp>
            <p:nvGrpSpPr>
              <p:cNvPr id="3124" name="Group 27"/>
              <p:cNvGrpSpPr>
                <a:grpSpLocks/>
              </p:cNvGrpSpPr>
              <p:nvPr/>
            </p:nvGrpSpPr>
            <p:grpSpPr bwMode="auto">
              <a:xfrm>
                <a:off x="2112" y="2160"/>
                <a:ext cx="1200" cy="576"/>
                <a:chOff x="2016" y="1584"/>
                <a:chExt cx="1200" cy="576"/>
              </a:xfrm>
            </p:grpSpPr>
            <p:sp>
              <p:nvSpPr>
                <p:cNvPr id="3126" name="AutoShape 28"/>
                <p:cNvSpPr>
                  <a:spLocks noChangeArrowheads="1"/>
                </p:cNvSpPr>
                <p:nvPr/>
              </p:nvSpPr>
              <p:spPr bwMode="auto">
                <a:xfrm>
                  <a:off x="2016" y="1584"/>
                  <a:ext cx="1200" cy="576"/>
                </a:xfrm>
                <a:prstGeom prst="diamond">
                  <a:avLst/>
                </a:prstGeom>
                <a:solidFill>
                  <a:srgbClr val="FFCC99"/>
                </a:solidFill>
                <a:ln w="12700">
                  <a:solidFill>
                    <a:schemeClr val="bg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3127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063" y="1657"/>
                  <a:ext cx="1108" cy="4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anchor="ctr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l-GR" sz="1200" b="1"/>
                    <a:t>Εκτίμηση</a:t>
                  </a:r>
                </a:p>
                <a:p>
                  <a:r>
                    <a:rPr lang="el-GR" sz="1200" b="1"/>
                    <a:t>Συνθήκης</a:t>
                  </a:r>
                  <a:endParaRPr lang="en-US" sz="1600"/>
                </a:p>
              </p:txBody>
            </p:sp>
          </p:grpSp>
          <p:cxnSp>
            <p:nvCxnSpPr>
              <p:cNvPr id="3125" name="AutoShape 30"/>
              <p:cNvCxnSpPr>
                <a:cxnSpLocks noChangeShapeType="1"/>
                <a:stCxn id="3123" idx="2"/>
                <a:endCxn id="3126" idx="0"/>
              </p:cNvCxnSpPr>
              <p:nvPr/>
            </p:nvCxnSpPr>
            <p:spPr bwMode="auto">
              <a:xfrm>
                <a:off x="2712" y="1719"/>
                <a:ext cx="0" cy="441"/>
              </a:xfrm>
              <a:prstGeom prst="straightConnector1">
                <a:avLst/>
              </a:prstGeom>
              <a:noFill/>
              <a:ln w="31750">
                <a:solidFill>
                  <a:schemeClr val="accent2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116" name="Group 31"/>
            <p:cNvGrpSpPr>
              <a:grpSpLocks/>
            </p:cNvGrpSpPr>
            <p:nvPr/>
          </p:nvGrpSpPr>
          <p:grpSpPr bwMode="auto">
            <a:xfrm>
              <a:off x="3888" y="1209"/>
              <a:ext cx="1008" cy="634"/>
              <a:chOff x="2208" y="1104"/>
              <a:chExt cx="1008" cy="634"/>
            </a:xfrm>
          </p:grpSpPr>
          <p:cxnSp>
            <p:nvCxnSpPr>
              <p:cNvPr id="3120" name="AutoShape 32"/>
              <p:cNvCxnSpPr>
                <a:cxnSpLocks noChangeShapeType="1"/>
                <a:endCxn id="3123" idx="0"/>
              </p:cNvCxnSpPr>
              <p:nvPr/>
            </p:nvCxnSpPr>
            <p:spPr bwMode="auto">
              <a:xfrm>
                <a:off x="2712" y="1104"/>
                <a:ext cx="0" cy="384"/>
              </a:xfrm>
              <a:prstGeom prst="straightConnector1">
                <a:avLst/>
              </a:prstGeom>
              <a:noFill/>
              <a:ln w="31750">
                <a:solidFill>
                  <a:schemeClr val="accent2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3121" name="Group 33"/>
              <p:cNvGrpSpPr>
                <a:grpSpLocks/>
              </p:cNvGrpSpPr>
              <p:nvPr/>
            </p:nvGrpSpPr>
            <p:grpSpPr bwMode="auto">
              <a:xfrm>
                <a:off x="2208" y="1468"/>
                <a:ext cx="1008" cy="270"/>
                <a:chOff x="2112" y="2476"/>
                <a:chExt cx="1008" cy="270"/>
              </a:xfrm>
            </p:grpSpPr>
            <p:sp>
              <p:nvSpPr>
                <p:cNvPr id="3122" name="Rectangle 34"/>
                <p:cNvSpPr>
                  <a:spLocks noChangeArrowheads="1"/>
                </p:cNvSpPr>
                <p:nvPr/>
              </p:nvSpPr>
              <p:spPr bwMode="auto">
                <a:xfrm>
                  <a:off x="2112" y="2496"/>
                  <a:ext cx="1008" cy="240"/>
                </a:xfrm>
                <a:prstGeom prst="rect">
                  <a:avLst/>
                </a:prstGeom>
                <a:solidFill>
                  <a:srgbClr val="FFCC99"/>
                </a:solidFill>
                <a:ln w="12700">
                  <a:solidFill>
                    <a:schemeClr val="bg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3123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2267" y="2476"/>
                  <a:ext cx="694" cy="2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sz="1400" b="1"/>
                    <a:t>statement</a:t>
                  </a:r>
                  <a:endParaRPr lang="en-US" sz="1800"/>
                </a:p>
              </p:txBody>
            </p:sp>
          </p:grpSp>
        </p:grpSp>
        <p:grpSp>
          <p:nvGrpSpPr>
            <p:cNvPr id="3117" name="Group 36"/>
            <p:cNvGrpSpPr>
              <a:grpSpLocks/>
            </p:cNvGrpSpPr>
            <p:nvPr/>
          </p:nvGrpSpPr>
          <p:grpSpPr bwMode="auto">
            <a:xfrm>
              <a:off x="4392" y="2841"/>
              <a:ext cx="409" cy="576"/>
              <a:chOff x="2712" y="2736"/>
              <a:chExt cx="409" cy="576"/>
            </a:xfrm>
          </p:grpSpPr>
          <p:cxnSp>
            <p:nvCxnSpPr>
              <p:cNvPr id="3118" name="AutoShape 37"/>
              <p:cNvCxnSpPr>
                <a:cxnSpLocks noChangeShapeType="1"/>
                <a:stCxn id="3126" idx="2"/>
              </p:cNvCxnSpPr>
              <p:nvPr/>
            </p:nvCxnSpPr>
            <p:spPr bwMode="auto">
              <a:xfrm>
                <a:off x="2712" y="2736"/>
                <a:ext cx="0" cy="576"/>
              </a:xfrm>
              <a:prstGeom prst="straightConnector1">
                <a:avLst/>
              </a:prstGeom>
              <a:noFill/>
              <a:ln w="31750">
                <a:solidFill>
                  <a:schemeClr val="accent2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18854" name="Text Box 38"/>
              <p:cNvSpPr txBox="1">
                <a:spLocks noChangeArrowheads="1"/>
              </p:cNvSpPr>
              <p:nvPr/>
            </p:nvSpPr>
            <p:spPr bwMode="auto">
              <a:xfrm>
                <a:off x="2721" y="2858"/>
                <a:ext cx="400" cy="27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r>
                  <a:rPr lang="en-US" sz="14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false</a:t>
                </a:r>
                <a:endParaRPr lang="en-US" sz="1800"/>
              </a:p>
            </p:txBody>
          </p:sp>
        </p:grpSp>
      </p:grpSp>
      <p:sp>
        <p:nvSpPr>
          <p:cNvPr id="3081" name="Text Box 39"/>
          <p:cNvSpPr txBox="1">
            <a:spLocks noChangeArrowheads="1"/>
          </p:cNvSpPr>
          <p:nvPr/>
        </p:nvSpPr>
        <p:spPr bwMode="auto">
          <a:xfrm>
            <a:off x="4343400" y="2743200"/>
            <a:ext cx="4191000" cy="469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/>
            <a:r>
              <a:rPr lang="en-US" sz="1200">
                <a:solidFill>
                  <a:srgbClr val="CC0000"/>
                </a:solidFill>
                <a:latin typeface="Courier New" pitchFamily="49" charset="0"/>
              </a:rPr>
              <a:t>for </a:t>
            </a:r>
            <a:r>
              <a:rPr lang="en-US" sz="1200">
                <a:latin typeface="Courier New" pitchFamily="49" charset="0"/>
              </a:rPr>
              <a:t>(initialization; condition; increment )</a:t>
            </a:r>
          </a:p>
          <a:p>
            <a:pPr algn="l"/>
            <a:r>
              <a:rPr lang="en-US" sz="1200">
                <a:latin typeface="Courier New" pitchFamily="49" charset="0"/>
              </a:rPr>
              <a:t> statement; </a:t>
            </a:r>
          </a:p>
        </p:txBody>
      </p:sp>
      <p:grpSp>
        <p:nvGrpSpPr>
          <p:cNvPr id="3082" name="Group 40"/>
          <p:cNvGrpSpPr>
            <a:grpSpLocks/>
          </p:cNvGrpSpPr>
          <p:nvPr/>
        </p:nvGrpSpPr>
        <p:grpSpPr bwMode="auto">
          <a:xfrm>
            <a:off x="6629400" y="3429000"/>
            <a:ext cx="2209800" cy="3276600"/>
            <a:chOff x="2016" y="864"/>
            <a:chExt cx="1817" cy="2928"/>
          </a:xfrm>
        </p:grpSpPr>
        <p:grpSp>
          <p:nvGrpSpPr>
            <p:cNvPr id="3089" name="Group 41"/>
            <p:cNvGrpSpPr>
              <a:grpSpLocks/>
            </p:cNvGrpSpPr>
            <p:nvPr/>
          </p:nvGrpSpPr>
          <p:grpSpPr bwMode="auto">
            <a:xfrm>
              <a:off x="2112" y="2256"/>
              <a:ext cx="1008" cy="699"/>
              <a:chOff x="2112" y="2256"/>
              <a:chExt cx="1008" cy="699"/>
            </a:xfrm>
          </p:grpSpPr>
          <p:grpSp>
            <p:nvGrpSpPr>
              <p:cNvPr id="3109" name="Group 42"/>
              <p:cNvGrpSpPr>
                <a:grpSpLocks/>
              </p:cNvGrpSpPr>
              <p:nvPr/>
            </p:nvGrpSpPr>
            <p:grpSpPr bwMode="auto">
              <a:xfrm>
                <a:off x="2112" y="2655"/>
                <a:ext cx="1008" cy="300"/>
                <a:chOff x="2112" y="2463"/>
                <a:chExt cx="1008" cy="300"/>
              </a:xfrm>
            </p:grpSpPr>
            <p:sp>
              <p:nvSpPr>
                <p:cNvPr id="3112" name="Rectangle 43"/>
                <p:cNvSpPr>
                  <a:spLocks noChangeArrowheads="1"/>
                </p:cNvSpPr>
                <p:nvPr/>
              </p:nvSpPr>
              <p:spPr bwMode="auto">
                <a:xfrm>
                  <a:off x="2112" y="2496"/>
                  <a:ext cx="1008" cy="240"/>
                </a:xfrm>
                <a:prstGeom prst="rect">
                  <a:avLst/>
                </a:prstGeom>
                <a:solidFill>
                  <a:srgbClr val="FFCC99"/>
                </a:solidFill>
                <a:ln w="12700">
                  <a:solidFill>
                    <a:schemeClr val="bg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3113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2190" y="2463"/>
                  <a:ext cx="850" cy="3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n-US" sz="1600" b="1"/>
                    <a:t>statement</a:t>
                  </a:r>
                  <a:endParaRPr lang="en-US" sz="2000"/>
                </a:p>
              </p:txBody>
            </p:sp>
          </p:grpSp>
          <p:cxnSp>
            <p:nvCxnSpPr>
              <p:cNvPr id="3110" name="AutoShape 45"/>
              <p:cNvCxnSpPr>
                <a:cxnSpLocks noChangeShapeType="1"/>
                <a:stCxn id="3107" idx="2"/>
                <a:endCxn id="3112" idx="0"/>
              </p:cNvCxnSpPr>
              <p:nvPr/>
            </p:nvCxnSpPr>
            <p:spPr bwMode="auto">
              <a:xfrm>
                <a:off x="2616" y="2256"/>
                <a:ext cx="0" cy="432"/>
              </a:xfrm>
              <a:prstGeom prst="straightConnector1">
                <a:avLst/>
              </a:prstGeom>
              <a:noFill/>
              <a:ln w="31750">
                <a:solidFill>
                  <a:schemeClr val="accent2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18862" name="Text Box 46"/>
              <p:cNvSpPr txBox="1">
                <a:spLocks noChangeArrowheads="1"/>
              </p:cNvSpPr>
              <p:nvPr/>
            </p:nvSpPr>
            <p:spPr bwMode="auto">
              <a:xfrm>
                <a:off x="2597" y="2304"/>
                <a:ext cx="487" cy="32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r>
                  <a:rPr lang="en-US" sz="18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true</a:t>
                </a:r>
                <a:endParaRPr lang="en-US" sz="2400"/>
              </a:p>
            </p:txBody>
          </p:sp>
        </p:grpSp>
        <p:cxnSp>
          <p:nvCxnSpPr>
            <p:cNvPr id="3090" name="AutoShape 47"/>
            <p:cNvCxnSpPr>
              <a:cxnSpLocks noChangeShapeType="1"/>
              <a:stCxn id="3101" idx="1"/>
              <a:endCxn id="3107" idx="1"/>
            </p:cNvCxnSpPr>
            <p:nvPr/>
          </p:nvCxnSpPr>
          <p:spPr bwMode="auto">
            <a:xfrm rot="10800000">
              <a:off x="2016" y="1968"/>
              <a:ext cx="96" cy="1272"/>
            </a:xfrm>
            <a:prstGeom prst="bentConnector3">
              <a:avLst>
                <a:gd name="adj1" fmla="val 250000"/>
              </a:avLst>
            </a:prstGeom>
            <a:noFill/>
            <a:ln w="31750">
              <a:solidFill>
                <a:schemeClr val="accent2"/>
              </a:solidFill>
              <a:miter lim="800000"/>
              <a:headEnd type="none" w="sm" len="sm"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3091" name="Group 48"/>
            <p:cNvGrpSpPr>
              <a:grpSpLocks/>
            </p:cNvGrpSpPr>
            <p:nvPr/>
          </p:nvGrpSpPr>
          <p:grpSpPr bwMode="auto">
            <a:xfrm>
              <a:off x="2016" y="1468"/>
              <a:ext cx="1200" cy="788"/>
              <a:chOff x="2016" y="1468"/>
              <a:chExt cx="1200" cy="788"/>
            </a:xfrm>
          </p:grpSpPr>
          <p:grpSp>
            <p:nvGrpSpPr>
              <p:cNvPr id="3105" name="Group 49"/>
              <p:cNvGrpSpPr>
                <a:grpSpLocks/>
              </p:cNvGrpSpPr>
              <p:nvPr/>
            </p:nvGrpSpPr>
            <p:grpSpPr bwMode="auto">
              <a:xfrm>
                <a:off x="2016" y="1680"/>
                <a:ext cx="1200" cy="576"/>
                <a:chOff x="2016" y="1584"/>
                <a:chExt cx="1200" cy="576"/>
              </a:xfrm>
            </p:grpSpPr>
            <p:sp>
              <p:nvSpPr>
                <p:cNvPr id="3107" name="AutoShape 50"/>
                <p:cNvSpPr>
                  <a:spLocks noChangeArrowheads="1"/>
                </p:cNvSpPr>
                <p:nvPr/>
              </p:nvSpPr>
              <p:spPr bwMode="auto">
                <a:xfrm>
                  <a:off x="2016" y="1584"/>
                  <a:ext cx="1200" cy="576"/>
                </a:xfrm>
                <a:prstGeom prst="diamond">
                  <a:avLst/>
                </a:prstGeom>
                <a:solidFill>
                  <a:srgbClr val="FFCC99"/>
                </a:solidFill>
                <a:ln w="12700">
                  <a:solidFill>
                    <a:schemeClr val="bg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3108" name="Text Box 51"/>
                <p:cNvSpPr txBox="1">
                  <a:spLocks noChangeArrowheads="1"/>
                </p:cNvSpPr>
                <p:nvPr/>
              </p:nvSpPr>
              <p:spPr bwMode="auto">
                <a:xfrm>
                  <a:off x="2225" y="1628"/>
                  <a:ext cx="779" cy="4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l-GR" sz="1400" b="1"/>
                    <a:t>Εκτίμηση</a:t>
                  </a:r>
                </a:p>
                <a:p>
                  <a:r>
                    <a:rPr lang="el-GR" sz="1400" b="1"/>
                    <a:t>Συνθήκης</a:t>
                  </a:r>
                  <a:endParaRPr lang="en-US" sz="1800"/>
                </a:p>
              </p:txBody>
            </p:sp>
          </p:grpSp>
          <p:cxnSp>
            <p:nvCxnSpPr>
              <p:cNvPr id="3106" name="AutoShape 52"/>
              <p:cNvCxnSpPr>
                <a:cxnSpLocks noChangeShapeType="1"/>
                <a:stCxn id="3098" idx="2"/>
                <a:endCxn id="3107" idx="0"/>
              </p:cNvCxnSpPr>
              <p:nvPr/>
            </p:nvCxnSpPr>
            <p:spPr bwMode="auto">
              <a:xfrm rot="5400000">
                <a:off x="2510" y="1573"/>
                <a:ext cx="212" cy="1"/>
              </a:xfrm>
              <a:prstGeom prst="straightConnector1">
                <a:avLst/>
              </a:prstGeom>
              <a:noFill/>
              <a:ln w="31750">
                <a:solidFill>
                  <a:schemeClr val="accent2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092" name="Group 53"/>
            <p:cNvGrpSpPr>
              <a:grpSpLocks/>
            </p:cNvGrpSpPr>
            <p:nvPr/>
          </p:nvGrpSpPr>
          <p:grpSpPr bwMode="auto">
            <a:xfrm>
              <a:off x="2592" y="1968"/>
              <a:ext cx="1241" cy="1824"/>
              <a:chOff x="2592" y="1968"/>
              <a:chExt cx="1241" cy="1824"/>
            </a:xfrm>
          </p:grpSpPr>
          <p:cxnSp>
            <p:nvCxnSpPr>
              <p:cNvPr id="3103" name="AutoShape 54"/>
              <p:cNvCxnSpPr>
                <a:cxnSpLocks noChangeShapeType="1"/>
                <a:stCxn id="3107" idx="3"/>
              </p:cNvCxnSpPr>
              <p:nvPr/>
            </p:nvCxnSpPr>
            <p:spPr bwMode="auto">
              <a:xfrm flipH="1">
                <a:off x="2592" y="1968"/>
                <a:ext cx="624" cy="1824"/>
              </a:xfrm>
              <a:prstGeom prst="bentConnector4">
                <a:avLst>
                  <a:gd name="adj1" fmla="val -23079"/>
                  <a:gd name="adj2" fmla="val 87444"/>
                </a:avLst>
              </a:prstGeom>
              <a:noFill/>
              <a:ln w="31750">
                <a:solidFill>
                  <a:schemeClr val="accent2"/>
                </a:solidFill>
                <a:miter lim="800000"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18871" name="Text Box 55"/>
              <p:cNvSpPr txBox="1">
                <a:spLocks noChangeArrowheads="1"/>
              </p:cNvSpPr>
              <p:nvPr/>
            </p:nvSpPr>
            <p:spPr bwMode="auto">
              <a:xfrm>
                <a:off x="3355" y="2317"/>
                <a:ext cx="478" cy="30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defRPr/>
                </a:pPr>
                <a:r>
                  <a:rPr lang="en-US" sz="1600" b="1"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false</a:t>
                </a:r>
                <a:endParaRPr lang="en-US" sz="2000"/>
              </a:p>
            </p:txBody>
          </p:sp>
        </p:grpSp>
        <p:grpSp>
          <p:nvGrpSpPr>
            <p:cNvPr id="3093" name="Group 56"/>
            <p:cNvGrpSpPr>
              <a:grpSpLocks/>
            </p:cNvGrpSpPr>
            <p:nvPr/>
          </p:nvGrpSpPr>
          <p:grpSpPr bwMode="auto">
            <a:xfrm>
              <a:off x="2112" y="2929"/>
              <a:ext cx="1008" cy="460"/>
              <a:chOff x="2112" y="2929"/>
              <a:chExt cx="1008" cy="460"/>
            </a:xfrm>
          </p:grpSpPr>
          <p:grpSp>
            <p:nvGrpSpPr>
              <p:cNvPr id="3099" name="Group 57"/>
              <p:cNvGrpSpPr>
                <a:grpSpLocks/>
              </p:cNvGrpSpPr>
              <p:nvPr/>
            </p:nvGrpSpPr>
            <p:grpSpPr bwMode="auto">
              <a:xfrm>
                <a:off x="2112" y="3086"/>
                <a:ext cx="1008" cy="303"/>
                <a:chOff x="2112" y="2462"/>
                <a:chExt cx="1008" cy="303"/>
              </a:xfrm>
            </p:grpSpPr>
            <p:sp>
              <p:nvSpPr>
                <p:cNvPr id="3101" name="Rectangle 58"/>
                <p:cNvSpPr>
                  <a:spLocks noChangeArrowheads="1"/>
                </p:cNvSpPr>
                <p:nvPr/>
              </p:nvSpPr>
              <p:spPr bwMode="auto">
                <a:xfrm>
                  <a:off x="2112" y="2496"/>
                  <a:ext cx="1008" cy="240"/>
                </a:xfrm>
                <a:prstGeom prst="rect">
                  <a:avLst/>
                </a:prstGeom>
                <a:solidFill>
                  <a:srgbClr val="FFCC99"/>
                </a:solidFill>
                <a:ln w="12700">
                  <a:solidFill>
                    <a:schemeClr val="bg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3102" name="Text Box 59"/>
                <p:cNvSpPr txBox="1">
                  <a:spLocks noChangeArrowheads="1"/>
                </p:cNvSpPr>
                <p:nvPr/>
              </p:nvSpPr>
              <p:spPr bwMode="auto">
                <a:xfrm>
                  <a:off x="2258" y="2462"/>
                  <a:ext cx="716" cy="3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l-GR" sz="1600" b="1"/>
                    <a:t>Αύξηση</a:t>
                  </a:r>
                  <a:endParaRPr lang="en-US" sz="2000"/>
                </a:p>
              </p:txBody>
            </p:sp>
          </p:grpSp>
          <p:cxnSp>
            <p:nvCxnSpPr>
              <p:cNvPr id="3100" name="AutoShape 60"/>
              <p:cNvCxnSpPr>
                <a:cxnSpLocks noChangeShapeType="1"/>
                <a:stCxn id="3112" idx="2"/>
                <a:endCxn id="3102" idx="0"/>
              </p:cNvCxnSpPr>
              <p:nvPr/>
            </p:nvCxnSpPr>
            <p:spPr bwMode="auto">
              <a:xfrm rot="5400000">
                <a:off x="2537" y="3007"/>
                <a:ext cx="158" cy="1"/>
              </a:xfrm>
              <a:prstGeom prst="straightConnector1">
                <a:avLst/>
              </a:prstGeom>
              <a:noFill/>
              <a:ln w="31750">
                <a:solidFill>
                  <a:schemeClr val="accent2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094" name="Group 61"/>
            <p:cNvGrpSpPr>
              <a:grpSpLocks/>
            </p:cNvGrpSpPr>
            <p:nvPr/>
          </p:nvGrpSpPr>
          <p:grpSpPr bwMode="auto">
            <a:xfrm>
              <a:off x="2054" y="864"/>
              <a:ext cx="1126" cy="604"/>
              <a:chOff x="2054" y="864"/>
              <a:chExt cx="1126" cy="604"/>
            </a:xfrm>
          </p:grpSpPr>
          <p:grpSp>
            <p:nvGrpSpPr>
              <p:cNvPr id="3095" name="Group 62"/>
              <p:cNvGrpSpPr>
                <a:grpSpLocks/>
              </p:cNvGrpSpPr>
              <p:nvPr/>
            </p:nvGrpSpPr>
            <p:grpSpPr bwMode="auto">
              <a:xfrm>
                <a:off x="2054" y="1165"/>
                <a:ext cx="1126" cy="303"/>
                <a:chOff x="2054" y="2461"/>
                <a:chExt cx="1126" cy="303"/>
              </a:xfrm>
            </p:grpSpPr>
            <p:sp>
              <p:nvSpPr>
                <p:cNvPr id="3097" name="Rectangle 63"/>
                <p:cNvSpPr>
                  <a:spLocks noChangeArrowheads="1"/>
                </p:cNvSpPr>
                <p:nvPr/>
              </p:nvSpPr>
              <p:spPr bwMode="auto">
                <a:xfrm>
                  <a:off x="2112" y="2496"/>
                  <a:ext cx="1008" cy="240"/>
                </a:xfrm>
                <a:prstGeom prst="rect">
                  <a:avLst/>
                </a:prstGeom>
                <a:solidFill>
                  <a:srgbClr val="FFCC99"/>
                </a:solidFill>
                <a:ln w="12700">
                  <a:solidFill>
                    <a:schemeClr val="bg2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3098" name="Text Box 64"/>
                <p:cNvSpPr txBox="1">
                  <a:spLocks noChangeArrowheads="1"/>
                </p:cNvSpPr>
                <p:nvPr/>
              </p:nvSpPr>
              <p:spPr bwMode="auto">
                <a:xfrm>
                  <a:off x="2054" y="2461"/>
                  <a:ext cx="1126" cy="3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5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r>
                    <a:rPr lang="el-GR" sz="1600"/>
                    <a:t>Αρχικοποίηση</a:t>
                  </a:r>
                  <a:endParaRPr lang="en-US" sz="2000"/>
                </a:p>
              </p:txBody>
            </p:sp>
          </p:grpSp>
          <p:cxnSp>
            <p:nvCxnSpPr>
              <p:cNvPr id="3096" name="AutoShape 65"/>
              <p:cNvCxnSpPr>
                <a:cxnSpLocks noChangeShapeType="1"/>
                <a:endCxn id="3098" idx="0"/>
              </p:cNvCxnSpPr>
              <p:nvPr/>
            </p:nvCxnSpPr>
            <p:spPr bwMode="auto">
              <a:xfrm rot="16200000" flipH="1">
                <a:off x="2466" y="1014"/>
                <a:ext cx="301" cy="1"/>
              </a:xfrm>
              <a:prstGeom prst="straightConnector1">
                <a:avLst/>
              </a:prstGeom>
              <a:noFill/>
              <a:ln w="31750">
                <a:solidFill>
                  <a:schemeClr val="accent2"/>
                </a:solidFill>
                <a:round/>
                <a:headEnd type="none" w="sm" len="sm"/>
                <a:tailEnd type="triangl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3083" name="Oval 66"/>
          <p:cNvSpPr>
            <a:spLocks noChangeArrowheads="1"/>
          </p:cNvSpPr>
          <p:nvPr/>
        </p:nvSpPr>
        <p:spPr bwMode="auto">
          <a:xfrm>
            <a:off x="1371600" y="3581400"/>
            <a:ext cx="228600" cy="1524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3084" name="Oval 68"/>
          <p:cNvSpPr>
            <a:spLocks noChangeArrowheads="1"/>
          </p:cNvSpPr>
          <p:nvPr/>
        </p:nvSpPr>
        <p:spPr bwMode="auto">
          <a:xfrm>
            <a:off x="7239000" y="6629400"/>
            <a:ext cx="228600" cy="1524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3085" name="Oval 69"/>
          <p:cNvSpPr>
            <a:spLocks noChangeArrowheads="1"/>
          </p:cNvSpPr>
          <p:nvPr/>
        </p:nvSpPr>
        <p:spPr bwMode="auto">
          <a:xfrm>
            <a:off x="4495800" y="6400800"/>
            <a:ext cx="228600" cy="1524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3086" name="Oval 70"/>
          <p:cNvSpPr>
            <a:spLocks noChangeArrowheads="1"/>
          </p:cNvSpPr>
          <p:nvPr/>
        </p:nvSpPr>
        <p:spPr bwMode="auto">
          <a:xfrm>
            <a:off x="1371600" y="6324600"/>
            <a:ext cx="228600" cy="1524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3087" name="Oval 71"/>
          <p:cNvSpPr>
            <a:spLocks noChangeArrowheads="1"/>
          </p:cNvSpPr>
          <p:nvPr/>
        </p:nvSpPr>
        <p:spPr bwMode="auto">
          <a:xfrm>
            <a:off x="7315200" y="3276600"/>
            <a:ext cx="228600" cy="1524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3088" name="Oval 72"/>
          <p:cNvSpPr>
            <a:spLocks noChangeArrowheads="1"/>
          </p:cNvSpPr>
          <p:nvPr/>
        </p:nvSpPr>
        <p:spPr bwMode="auto">
          <a:xfrm>
            <a:off x="4495800" y="3810000"/>
            <a:ext cx="228600" cy="15240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3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D707DF4-E43D-4519-B3D4-444A9EE1632A}" type="slidenum">
              <a:rPr lang="en-US" sz="1200" smtClean="0">
                <a:latin typeface="Tahoma" pitchFamily="34" charset="0"/>
              </a:rPr>
              <a:pPr/>
              <a:t>3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 anchor="ctr"/>
          <a:lstStyle/>
          <a:p>
            <a:pPr algn="l"/>
            <a:r>
              <a:rPr lang="el-GR" sz="4000" u="sng">
                <a:solidFill>
                  <a:schemeClr val="accent2"/>
                </a:solidFill>
                <a:latin typeface="Arial Unicode MS" pitchFamily="34" charset="-128"/>
              </a:rPr>
              <a:t>Ατζέντα</a:t>
            </a:r>
            <a:endParaRPr lang="en-US" sz="4000" u="sng">
              <a:solidFill>
                <a:schemeClr val="accent2"/>
              </a:solidFill>
              <a:latin typeface="Arial Unicode MS" pitchFamily="34" charset="-128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1" tIns="45708" rIns="91411" bIns="45708"/>
          <a:lstStyle/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</a:pPr>
            <a:r>
              <a:rPr lang="en-US" sz="2800">
                <a:solidFill>
                  <a:schemeClr val="accent1"/>
                </a:solidFill>
                <a:latin typeface="Arial Unicode MS" pitchFamily="34" charset="-128"/>
              </a:rPr>
              <a:t>Example programs using loops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E9C6F34-9BAE-4191-B444-9237A29A9A11}" type="slidenum">
              <a:rPr lang="en-US" sz="1200" smtClean="0">
                <a:latin typeface="Tahoma" pitchFamily="34" charset="0"/>
              </a:rPr>
              <a:pPr/>
              <a:t>4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Παράδειγμα</a:t>
            </a:r>
            <a:r>
              <a:rPr lang="en-US" smtClean="0"/>
              <a:t> 1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mtClean="0"/>
              <a:t>Γράψτε ένα πρόγραμμα να παίρνει μια ακολουθία ακεραίων από το χρήστη μέχρι ο χρήστης να δώσει την τιμή </a:t>
            </a:r>
            <a:r>
              <a:rPr lang="en-US" smtClean="0"/>
              <a:t>0. </a:t>
            </a:r>
            <a:r>
              <a:rPr lang="el-GR" smtClean="0"/>
              <a:t>Εκτύπωσε τον μεγαλύτερο ακέραιο αυτής της ακολουθίας</a:t>
            </a:r>
            <a:r>
              <a:rPr lang="en-US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807AEC78-711D-48C1-B356-9C4AB0F1726D}" type="slidenum">
              <a:rPr lang="en-US" sz="1200" smtClean="0">
                <a:latin typeface="Tahoma" pitchFamily="34" charset="0"/>
              </a:rPr>
              <a:pPr/>
              <a:t>5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Παράδειγμα</a:t>
            </a:r>
            <a:r>
              <a:rPr lang="en-US" smtClean="0"/>
              <a:t> 2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mtClean="0"/>
              <a:t>Γράψτε ένα πρόγραμμα να παίρνει μια ακολουθία ακεραίων από το χρήστη μέχρι ο χρήστης να θέτει την τιμή </a:t>
            </a:r>
            <a:r>
              <a:rPr lang="en-US" smtClean="0"/>
              <a:t>0. </a:t>
            </a:r>
            <a:r>
              <a:rPr lang="el-GR" smtClean="0"/>
              <a:t>Εκτύπωσε τον ΔΕΥΤΕΡΟ μεγαλύτερο ακέραιο αυτής της ακολουθίας</a:t>
            </a:r>
            <a:r>
              <a:rPr lang="en-US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5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12813">
              <a:defRPr sz="5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BF18751-E99A-4910-A8ED-B2DFA1DE9EBF}" type="slidenum">
              <a:rPr lang="en-US" sz="1200" smtClean="0">
                <a:latin typeface="Tahoma" pitchFamily="34" charset="0"/>
              </a:rPr>
              <a:pPr/>
              <a:t>6</a:t>
            </a:fld>
            <a:endParaRPr lang="en-US" sz="1200" smtClean="0">
              <a:latin typeface="Tahoma" pitchFamily="34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Παράδειγμα</a:t>
            </a:r>
            <a:r>
              <a:rPr lang="en-US" smtClean="0"/>
              <a:t> 3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4419600"/>
          </a:xfrm>
        </p:spPr>
        <p:txBody>
          <a:bodyPr/>
          <a:lstStyle/>
          <a:p>
            <a:r>
              <a:rPr lang="el-GR" dirty="0" smtClean="0"/>
              <a:t>Διάβασε </a:t>
            </a:r>
            <a:r>
              <a:rPr lang="el-GR" smtClean="0"/>
              <a:t>έναν </a:t>
            </a:r>
            <a:r>
              <a:rPr lang="el-GR" smtClean="0"/>
              <a:t>περιττό </a:t>
            </a:r>
            <a:r>
              <a:rPr lang="el-GR" smtClean="0"/>
              <a:t>αριθμό </a:t>
            </a:r>
            <a:r>
              <a:rPr lang="el-GR" dirty="0" smtClean="0"/>
              <a:t>από το </a:t>
            </a:r>
            <a:r>
              <a:rPr lang="en-US" dirty="0" smtClean="0"/>
              <a:t>1 </a:t>
            </a:r>
            <a:r>
              <a:rPr lang="el-GR" dirty="0" smtClean="0"/>
              <a:t>έως το</a:t>
            </a:r>
            <a:r>
              <a:rPr lang="en-US" dirty="0" smtClean="0"/>
              <a:t> 15 </a:t>
            </a:r>
            <a:r>
              <a:rPr lang="el-GR" dirty="0" smtClean="0"/>
              <a:t>από το χρήστη και εκτύπωσε το παρακάτω τρίγωνο</a:t>
            </a:r>
            <a:r>
              <a:rPr lang="en-US" dirty="0" smtClean="0"/>
              <a:t>.</a:t>
            </a:r>
            <a:endParaRPr lang="el-GR" dirty="0" smtClean="0"/>
          </a:p>
          <a:p>
            <a:pPr>
              <a:buFont typeface="ZapfDingbats" pitchFamily="82" charset="2"/>
              <a:buNone/>
            </a:pPr>
            <a:endParaRPr lang="en-US" dirty="0" smtClean="0"/>
          </a:p>
          <a:p>
            <a:pPr lvl="1"/>
            <a:r>
              <a:rPr lang="el-GR" sz="1600" dirty="0" smtClean="0"/>
              <a:t>Στο παράδειγμα ο χρήστης έδωσε τον αριθμό </a:t>
            </a:r>
            <a:r>
              <a:rPr lang="en-US" sz="1600" dirty="0" smtClean="0"/>
              <a:t>5</a:t>
            </a: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685800" y="3962400"/>
            <a:ext cx="29622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/>
            <a:r>
              <a:rPr lang="en-US" sz="2400" dirty="0">
                <a:latin typeface="Courier New" pitchFamily="49" charset="0"/>
                <a:cs typeface="Courier New" pitchFamily="49" charset="0"/>
              </a:rPr>
              <a:t>       * </a:t>
            </a:r>
          </a:p>
          <a:p>
            <a:pPr algn="l"/>
            <a:r>
              <a:rPr lang="en-US" sz="2400" dirty="0">
                <a:latin typeface="Courier New" pitchFamily="49" charset="0"/>
                <a:cs typeface="Courier New" pitchFamily="49" charset="0"/>
              </a:rPr>
              <a:t>      *** </a:t>
            </a:r>
          </a:p>
          <a:p>
            <a:pPr algn="l"/>
            <a:r>
              <a:rPr lang="en-US" sz="2400" dirty="0">
                <a:latin typeface="Courier New" pitchFamily="49" charset="0"/>
                <a:cs typeface="Courier New" pitchFamily="49" charset="0"/>
              </a:rPr>
              <a:t>     ***** </a:t>
            </a:r>
          </a:p>
          <a:p>
            <a:pPr algn="l"/>
            <a:r>
              <a:rPr lang="en-US" sz="2400" dirty="0">
                <a:latin typeface="Courier New" pitchFamily="49" charset="0"/>
                <a:cs typeface="Courier New" pitchFamily="49" charset="0"/>
              </a:rPr>
              <a:t>    ******* </a:t>
            </a:r>
          </a:p>
          <a:p>
            <a:pPr algn="l"/>
            <a:r>
              <a:rPr lang="en-US" sz="2400" dirty="0">
                <a:latin typeface="Courier New" pitchFamily="49" charset="0"/>
                <a:cs typeface="Courier New" pitchFamily="49" charset="0"/>
              </a:rPr>
              <a:t>   *********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Kurose">
  <a:themeElements>
    <a:clrScheme name="1_Kuros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Kurose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Kuros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Kuros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Kuros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cs112</Template>
  <TotalTime>3174</TotalTime>
  <Words>198</Words>
  <Application>Microsoft Office PowerPoint</Application>
  <PresentationFormat>Προβολή στην οθόνη (4:3)</PresentationFormat>
  <Paragraphs>57</Paragraphs>
  <Slides>6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13" baseType="lpstr">
      <vt:lpstr>Arial Unicode MS</vt:lpstr>
      <vt:lpstr>Courier New</vt:lpstr>
      <vt:lpstr>Tahoma</vt:lpstr>
      <vt:lpstr>Times New Roman</vt:lpstr>
      <vt:lpstr>Wingdings</vt:lpstr>
      <vt:lpstr>ZapfDingbats</vt:lpstr>
      <vt:lpstr>1_Kurose</vt:lpstr>
      <vt:lpstr>Αντ/φής Προγρ/σμός ΙΙ – C#</vt:lpstr>
      <vt:lpstr>Παρουσίαση του PowerPoint</vt:lpstr>
      <vt:lpstr>Παρουσίαση του PowerPoint</vt:lpstr>
      <vt:lpstr>Παράδειγμα 1</vt:lpstr>
      <vt:lpstr>Παράδειγμα 2</vt:lpstr>
      <vt:lpstr>Παράδειγμα 3</vt:lpstr>
    </vt:vector>
  </TitlesOfParts>
  <Company>Yale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 112 Introduction to Programming, Fall 2004</dc:title>
  <dc:subject>Lecture 10 Examples Using Loops</dc:subject>
  <dc:creator>Zhong Shao, Richard Yang</dc:creator>
  <cp:lastModifiedBy>Nikolaos Liolios</cp:lastModifiedBy>
  <cp:revision>156</cp:revision>
  <cp:lastPrinted>1999-08-24T14:44:27Z</cp:lastPrinted>
  <dcterms:created xsi:type="dcterms:W3CDTF">1999-08-16T14:47:17Z</dcterms:created>
  <dcterms:modified xsi:type="dcterms:W3CDTF">2020-11-24T13:59:35Z</dcterms:modified>
</cp:coreProperties>
</file>