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3" r:id="rId15"/>
    <p:sldId id="282" r:id="rId16"/>
    <p:sldId id="284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8" autoAdjust="0"/>
    <p:restoredTop sz="94660"/>
  </p:normalViewPr>
  <p:slideViewPr>
    <p:cSldViewPr snapToGrid="0" snapToObjects="1">
      <p:cViewPr>
        <p:scale>
          <a:sx n="70" d="100"/>
          <a:sy n="70" d="100"/>
        </p:scale>
        <p:origin x="-24" y="-29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7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1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2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0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</p:spPr>
        <p:txBody>
          <a:bodyPr/>
          <a:lstStyle/>
          <a:p>
            <a:r>
              <a:rPr dirty="0" err="1" smtClean="0"/>
              <a:t>Δι</a:t>
            </a:r>
            <a:r>
              <a:rPr dirty="0" smtClean="0"/>
              <a:t>ατροφή</a:t>
            </a:r>
            <a:r>
              <a:rPr lang="el-GR" dirty="0" smtClean="0"/>
              <a:t> – Εργαστήριο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l-GR" dirty="0" smtClean="0"/>
              <a:t>Η διατροφή στην αναπαραγωγική ηλικία και εμμηνόπαυση</a:t>
            </a:r>
            <a:endParaRPr dirty="0"/>
          </a:p>
        </p:txBody>
      </p:sp>
      <p:pic>
        <p:nvPicPr>
          <p:cNvPr id="1026" name="Picture 2" descr="C:\Users\DeliDiet\Pictures\tdu-logo-greek_1499667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21" y="614363"/>
            <a:ext cx="1760836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iDiet\Pictures\UTH-logo-gre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531"/>
            <a:ext cx="14732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Νικόλαος Ι Ντελής </a:t>
            </a:r>
            <a:r>
              <a:rPr lang="en-US" dirty="0" smtClean="0"/>
              <a:t>RD, MSc, </a:t>
            </a:r>
            <a:r>
              <a:rPr lang="en-US" dirty="0" err="1" smtClean="0"/>
              <a:t>PhDc</a:t>
            </a:r>
            <a:endParaRPr lang="en-US" dirty="0" smtClean="0"/>
          </a:p>
          <a:p>
            <a:pPr algn="ctr"/>
            <a:r>
              <a:rPr lang="el-GR" dirty="0" smtClean="0"/>
              <a:t>Διαιτολόγος – Διατροφολόγος</a:t>
            </a:r>
          </a:p>
          <a:p>
            <a:pPr algn="ctr"/>
            <a:r>
              <a:rPr lang="el-GR" dirty="0" smtClean="0"/>
              <a:t>Υποψήφιος διδάκτωρ Πανεπιστημίου Θεσσαλίας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Εμμηνόπαυση και υγεία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Αύξηση κινδύνου μεταβολικών νοσημάτων</a:t>
            </a:r>
          </a:p>
          <a:p>
            <a:r>
              <a:rPr lang="el-GR" dirty="0" smtClean="0"/>
              <a:t>Αύξηση οστικής απώλειας και κίνδυνος κατάγματος</a:t>
            </a:r>
          </a:p>
          <a:p>
            <a:r>
              <a:rPr lang="el-GR" dirty="0" smtClean="0"/>
              <a:t>Αύξηση συχνότητας κατάθλιψης, άγχους και διαταραχών ύπνου</a:t>
            </a:r>
          </a:p>
          <a:p>
            <a:r>
              <a:rPr lang="el-GR" dirty="0" smtClean="0"/>
              <a:t>Σημαντική η διατροφική υποστήριξη κ ο υγιεινός τρόπος ζωής</a:t>
            </a:r>
          </a:p>
        </p:txBody>
      </p:sp>
    </p:spTree>
    <p:extLst>
      <p:ext uri="{BB962C8B-B14F-4D97-AF65-F5344CB8AC3E}">
        <p14:creationId xmlns:p14="http://schemas.microsoft.com/office/powerpoint/2010/main" val="4142833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επιπλοκές της εμμηνόπαυσης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Αύξηση της όρεξης</a:t>
            </a:r>
          </a:p>
          <a:p>
            <a:r>
              <a:rPr lang="el-GR" dirty="0" smtClean="0"/>
              <a:t>Διαταραχή του μεταβολισμού</a:t>
            </a:r>
          </a:p>
          <a:p>
            <a:r>
              <a:rPr lang="el-GR" dirty="0" smtClean="0"/>
              <a:t>Αλλαγή σύστασης σώματος και κατανομή του λίπους</a:t>
            </a:r>
          </a:p>
          <a:p>
            <a:r>
              <a:rPr lang="el-GR" dirty="0" smtClean="0"/>
              <a:t>Διαταραχές διάθεσης</a:t>
            </a:r>
          </a:p>
          <a:p>
            <a:r>
              <a:rPr lang="el-GR" dirty="0" smtClean="0"/>
              <a:t>Εξάψεις, ολιγομηνόρροια </a:t>
            </a:r>
          </a:p>
          <a:p>
            <a:r>
              <a:rPr lang="el-GR" dirty="0" smtClean="0"/>
              <a:t>Αύξηση πιθανότητας για </a:t>
            </a:r>
            <a:r>
              <a:rPr lang="el-GR" dirty="0" err="1" smtClean="0"/>
              <a:t>υπερφαγικό</a:t>
            </a:r>
            <a:r>
              <a:rPr lang="el-GR" dirty="0" smtClean="0"/>
              <a:t> σύνδρομο</a:t>
            </a:r>
            <a:r>
              <a:rPr lang="en-US" dirty="0" smtClean="0"/>
              <a:t> BED</a:t>
            </a:r>
            <a:endParaRPr lang="el-GR" dirty="0" smtClean="0"/>
          </a:p>
          <a:p>
            <a:r>
              <a:rPr lang="el-GR" dirty="0" smtClean="0"/>
              <a:t>Φαρμακευτική αγωγή</a:t>
            </a:r>
          </a:p>
        </p:txBody>
      </p:sp>
    </p:spTree>
    <p:extLst>
      <p:ext uri="{BB962C8B-B14F-4D97-AF65-F5344CB8AC3E}">
        <p14:creationId xmlns:p14="http://schemas.microsoft.com/office/powerpoint/2010/main" val="922586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Διατροφική προσέγγιση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Μεσογειακή διατροφή</a:t>
            </a:r>
          </a:p>
          <a:p>
            <a:r>
              <a:rPr lang="el-GR" dirty="0" smtClean="0"/>
              <a:t>Επάρκεια ασβεστίου και βιταμίνης </a:t>
            </a:r>
            <a:r>
              <a:rPr lang="en-US" dirty="0" smtClean="0"/>
              <a:t>D</a:t>
            </a:r>
          </a:p>
          <a:p>
            <a:r>
              <a:rPr lang="el-GR" dirty="0" smtClean="0"/>
              <a:t>Επαρκείς πρόσληψη πρωτεΐνης</a:t>
            </a:r>
          </a:p>
          <a:p>
            <a:r>
              <a:rPr lang="el-GR" dirty="0" smtClean="0"/>
              <a:t>Αύξηση κατανάλωσης Ω3 </a:t>
            </a:r>
            <a:r>
              <a:rPr lang="el-GR" dirty="0" err="1" smtClean="0"/>
              <a:t>λ.ο</a:t>
            </a:r>
            <a:r>
              <a:rPr lang="el-GR" dirty="0" smtClean="0"/>
              <a:t>. και αντιοξειδωτικών</a:t>
            </a:r>
          </a:p>
          <a:p>
            <a:r>
              <a:rPr lang="el-GR" dirty="0" smtClean="0"/>
              <a:t>Φυσικά </a:t>
            </a:r>
            <a:r>
              <a:rPr lang="el-GR" dirty="0" err="1" smtClean="0"/>
              <a:t>φυτοοιστρογόνα</a:t>
            </a:r>
            <a:endParaRPr lang="el-GR" dirty="0" smtClean="0"/>
          </a:p>
          <a:p>
            <a:r>
              <a:rPr lang="el-GR" dirty="0" smtClean="0"/>
              <a:t>Χαμηλή κατανάλωση ζωικού λίπους</a:t>
            </a:r>
          </a:p>
          <a:p>
            <a:r>
              <a:rPr lang="el-GR" dirty="0" smtClean="0"/>
              <a:t>Αύξηση κατανάλωσης μαγνησίου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6878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Το μεσογειακό πρότυπο διατροφής στην εμμηνόπαυση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Καρδιαγγειακή </a:t>
            </a:r>
            <a:r>
              <a:rPr lang="el-GR" b="1" dirty="0" smtClean="0"/>
              <a:t>υγεία: μείωση κινδύνου</a:t>
            </a:r>
          </a:p>
          <a:p>
            <a:r>
              <a:rPr lang="el-GR" b="1" dirty="0"/>
              <a:t>Οστική </a:t>
            </a:r>
            <a:r>
              <a:rPr lang="el-GR" b="1" dirty="0" smtClean="0"/>
              <a:t>υγεία: βελτίωση οστικής πυκνότητας</a:t>
            </a:r>
          </a:p>
          <a:p>
            <a:r>
              <a:rPr lang="el-GR" b="1" dirty="0" smtClean="0"/>
              <a:t>Ψυχική/γνωστική υγεία: μείωση </a:t>
            </a:r>
            <a:r>
              <a:rPr lang="el-GR" b="1" dirty="0" err="1" smtClean="0"/>
              <a:t>κατάθλιψηε</a:t>
            </a:r>
            <a:r>
              <a:rPr lang="el-GR" b="1" dirty="0" smtClean="0"/>
              <a:t> και προστασία</a:t>
            </a:r>
            <a:r>
              <a:rPr lang="el-GR" b="1" dirty="0"/>
              <a:t> </a:t>
            </a:r>
            <a:r>
              <a:rPr lang="el-GR" b="1" dirty="0" smtClean="0"/>
              <a:t>μνήμης</a:t>
            </a:r>
          </a:p>
          <a:p>
            <a:r>
              <a:rPr lang="el-GR" b="1" dirty="0"/>
              <a:t>Εμμηνοπαυσιακά </a:t>
            </a:r>
            <a:r>
              <a:rPr lang="el-GR" b="1" dirty="0" smtClean="0"/>
              <a:t>συμπτώματα: ήπια βελτίωση με όσπρια και ελαιόλαδο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17398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Παχυσαρκία και κατάγματα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Η παχυσαρκία συνδέεται με αυξημένη οστική πυκνότητα σε γυναίκες</a:t>
            </a:r>
          </a:p>
          <a:p>
            <a:r>
              <a:rPr lang="el-GR" dirty="0" smtClean="0"/>
              <a:t>Μείωση κινδύνου κατάγματος στο ισχίο και στη λεκάνη σε παχύσαρκες γυναίκες</a:t>
            </a:r>
          </a:p>
          <a:p>
            <a:r>
              <a:rPr lang="el-GR" dirty="0" smtClean="0"/>
              <a:t>Αύξηση κινδύνου σε άλλα σημεία</a:t>
            </a:r>
          </a:p>
          <a:p>
            <a:r>
              <a:rPr lang="el-GR" dirty="0" smtClean="0"/>
              <a:t>Η σπλαχνική παχυσαρκία αυξάνει τον κίνδυνο</a:t>
            </a:r>
          </a:p>
          <a:p>
            <a:r>
              <a:rPr lang="el-GR" dirty="0" smtClean="0"/>
              <a:t>Η άσκηση κατά την απώλεια βάρους μειώνει την απόπτωση του οστίτη ιστού</a:t>
            </a:r>
          </a:p>
          <a:p>
            <a:r>
              <a:rPr lang="el-GR" dirty="0" smtClean="0"/>
              <a:t>Η μεμονωμένη απώλεια βάρους με διατροφή = μειώνει την οστική πυκνότητα</a:t>
            </a:r>
          </a:p>
          <a:p>
            <a:r>
              <a:rPr lang="el-GR" dirty="0" smtClean="0"/>
              <a:t>Η παχυσαρκία σχετίζεται με μειωμένη βιοδιαθεσιμότητα της βιταμίνης </a:t>
            </a:r>
            <a:r>
              <a:rPr lang="en-US" dirty="0" smtClean="0"/>
              <a:t>D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740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Παχυσαρκία και κατάγματα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222" y="0"/>
            <a:ext cx="6534150" cy="653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713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Άσκηση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59934"/>
            <a:ext cx="8509000" cy="5630334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Η κα Μ. είναι 30 ετών, ζυγίζει 100 κιλά και το ύψος της είναι 1,65 μέτρα. Καπνίζει και πίνει αλκοόλ κοινωνικά. Εργάζεται 12 ώρες/ μέρα, 5 φορές/ εβδομάδα σε λογιστικό γραφείο. Το περιβάλλον είναι αρκετά πιεστικό και στο διάλειμμά της προτιμά να καπνίζει. Προτιμά να καταναλώνει ξηρά σνακ στην εργασία της, διότι η κατανάλωση φαγητού της παρουσιάζει επιτακτική ανάγκη για κένωση. Μετά το πέρας της εργασίας, καταναλώνει ένα μεγάλο γεύμα στο σπίτι χωρίς σαλάτα και τις περισσότερες φορές τρώει </a:t>
            </a:r>
            <a:r>
              <a:rPr lang="el-GR" dirty="0" err="1" smtClean="0"/>
              <a:t>απ’έξω</a:t>
            </a:r>
            <a:r>
              <a:rPr lang="el-GR" dirty="0" smtClean="0"/>
              <a:t>. Δεν αθλείται καθόλου. Η περιφέρεια μέσης της είναι 105 εκατοστά και η </a:t>
            </a:r>
            <a:r>
              <a:rPr lang="el-GR" smtClean="0"/>
              <a:t>περιφέρεια ισχίου </a:t>
            </a:r>
            <a:r>
              <a:rPr lang="el-GR" dirty="0" smtClean="0"/>
              <a:t>80 εκατοστά.</a:t>
            </a:r>
          </a:p>
          <a:p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1. Ταξινομήστε το περιστατικό με βάση το ΔΜΣ, την ΠΜ και το </a:t>
            </a:r>
            <a:r>
              <a:rPr lang="en-US" dirty="0" smtClean="0"/>
              <a:t>WHR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2. Ποια στοιχεία του τρόπου ζωής της </a:t>
            </a:r>
            <a:r>
              <a:rPr lang="el-GR" dirty="0" err="1" smtClean="0"/>
              <a:t>Κας</a:t>
            </a:r>
            <a:r>
              <a:rPr lang="el-GR" dirty="0" smtClean="0"/>
              <a:t> Μ. επηρεάζουν τη γονιμότητά της</a:t>
            </a:r>
            <a:r>
              <a:rPr lang="en-US" dirty="0" smtClean="0"/>
              <a:t>?</a:t>
            </a:r>
            <a:endParaRPr lang="el-GR" dirty="0"/>
          </a:p>
          <a:p>
            <a:pPr marL="0" indent="0">
              <a:buNone/>
            </a:pPr>
            <a:r>
              <a:rPr lang="el-GR" dirty="0" smtClean="0"/>
              <a:t>3. Τι συμβουλές θα δίναμε στην κα. Μ για αύξηση της γονιμότητας?</a:t>
            </a:r>
          </a:p>
          <a:p>
            <a:pPr marL="0" indent="0">
              <a:buNone/>
            </a:pPr>
            <a:r>
              <a:rPr lang="el-GR" dirty="0" smtClean="0"/>
              <a:t>4. Η κα Μ έχει ιστορικό οστεοπόρωσης από την οικογένεια. Διατρέχει κίνδυνο τη δεδομένη στιγμή? Αν ναι, γιατί? </a:t>
            </a:r>
          </a:p>
          <a:p>
            <a:pPr marL="0" indent="0">
              <a:buNone/>
            </a:pPr>
            <a:r>
              <a:rPr lang="el-GR" dirty="0" smtClean="0"/>
              <a:t>5. Με ποιο τρόπο η Κα Μ. θα μειώσει τις πιθανότητες για κάταγμα από πέσιμο στο μέλλον?</a:t>
            </a:r>
          </a:p>
        </p:txBody>
      </p:sp>
    </p:spTree>
    <p:extLst>
      <p:ext uri="{BB962C8B-B14F-4D97-AF65-F5344CB8AC3E}">
        <p14:creationId xmlns:p14="http://schemas.microsoft.com/office/powerpoint/2010/main" val="3444113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369738"/>
            <a:ext cx="2720501" cy="2720501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583179"/>
            <a:ext cx="3103134" cy="22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Θεματολογία διάλεξης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Η αναπαραγωγική ηλικία και η συσχέτιση με τη διατροφή</a:t>
            </a:r>
          </a:p>
          <a:p>
            <a:r>
              <a:rPr lang="el-GR" dirty="0" smtClean="0"/>
              <a:t>Διατροφική συμβουλευτική στην αναπαραγωγική ηλικία</a:t>
            </a:r>
            <a:endParaRPr lang="el-GR" dirty="0"/>
          </a:p>
          <a:p>
            <a:r>
              <a:rPr lang="el-GR" dirty="0" smtClean="0"/>
              <a:t>Η εμμηνόπαυση και η συσχέτιση με τη διατροφή</a:t>
            </a:r>
          </a:p>
          <a:p>
            <a:r>
              <a:rPr lang="el-GR" dirty="0" smtClean="0"/>
              <a:t>Διατροφική συμβουλευτική στην εμμηνόπαυση</a:t>
            </a:r>
          </a:p>
          <a:p>
            <a:r>
              <a:rPr lang="el-GR" dirty="0" smtClean="0"/>
              <a:t>Ασκήσεις</a:t>
            </a:r>
          </a:p>
        </p:txBody>
      </p:sp>
    </p:spTree>
    <p:extLst>
      <p:ext uri="{BB962C8B-B14F-4D97-AF65-F5344CB8AC3E}">
        <p14:creationId xmlns:p14="http://schemas.microsoft.com/office/powerpoint/2010/main" val="1328846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αναπαραγωγική ηλικία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Εύρος ηλικίας</a:t>
            </a:r>
          </a:p>
          <a:p>
            <a:r>
              <a:rPr lang="el-GR" dirty="0" smtClean="0"/>
              <a:t>Βιολογική αναπαραγωγή: ικανότητα σύλληψης και κύησης</a:t>
            </a:r>
          </a:p>
          <a:p>
            <a:r>
              <a:rPr lang="el-GR" dirty="0" smtClean="0"/>
              <a:t>Από την </a:t>
            </a:r>
            <a:r>
              <a:rPr lang="el-GR" dirty="0" err="1" smtClean="0"/>
              <a:t>εμμηναρχή</a:t>
            </a:r>
            <a:r>
              <a:rPr lang="el-GR" dirty="0" smtClean="0"/>
              <a:t> – εμμηνόπαυση</a:t>
            </a:r>
          </a:p>
          <a:p>
            <a:r>
              <a:rPr lang="el-GR" dirty="0" smtClean="0"/>
              <a:t>Περίπου 12 – 50 γυναίκες και άντρες</a:t>
            </a:r>
          </a:p>
          <a:p>
            <a:r>
              <a:rPr lang="en-US" dirty="0" smtClean="0"/>
              <a:t>Peak: </a:t>
            </a:r>
            <a:r>
              <a:rPr lang="el-GR" dirty="0" smtClean="0"/>
              <a:t>γυναίκες 20 – 30 έτη και μείωση μετά τα 35</a:t>
            </a:r>
          </a:p>
          <a:p>
            <a:r>
              <a:rPr lang="el-GR" dirty="0" smtClean="0"/>
              <a:t>Άντρες: έναρξη και διατήρηση μέχρι τα 45 – 50 έτη</a:t>
            </a:r>
          </a:p>
        </p:txBody>
      </p:sp>
    </p:spTree>
    <p:extLst>
      <p:ext uri="{BB962C8B-B14F-4D97-AF65-F5344CB8AC3E}">
        <p14:creationId xmlns:p14="http://schemas.microsoft.com/office/powerpoint/2010/main" val="3782772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Συσχέτιση με χρόνια νοσήματα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μικρή αναπαραγωγική διάρκεια = αυξημένο κίνδυνο για χρόνια νοσήματα</a:t>
            </a:r>
          </a:p>
          <a:p>
            <a:r>
              <a:rPr lang="el-GR" dirty="0" smtClean="0"/>
              <a:t>Η παχυσαρκία και το κάπνισμα μειώνουν τη γονιμότητα</a:t>
            </a:r>
          </a:p>
          <a:p>
            <a:r>
              <a:rPr lang="el-GR" dirty="0" smtClean="0"/>
              <a:t>Κύηση και σε μεγάλη ηλικία = αύξηση πιθανότητας για γενετικές ανωμαλίες και χρόνια νοσήματα (αύξηση επιπλοκών)</a:t>
            </a:r>
          </a:p>
        </p:txBody>
      </p:sp>
    </p:spTree>
    <p:extLst>
      <p:ext uri="{BB962C8B-B14F-4D97-AF65-F5344CB8AC3E}">
        <p14:creationId xmlns:p14="http://schemas.microsoft.com/office/powerpoint/2010/main" val="2982381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Συσχέτιση με παχυσαρκία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Η παχυσαρκία διαταράσσει τον άξονα </a:t>
            </a:r>
            <a:r>
              <a:rPr lang="el-GR" dirty="0" smtClean="0"/>
              <a:t>υποθάλαμος-υπόφυση-ωοθήκες:</a:t>
            </a:r>
          </a:p>
          <a:p>
            <a:pPr marL="514350" indent="-514350">
              <a:buAutoNum type="arabicPeriod"/>
            </a:pPr>
            <a:r>
              <a:rPr lang="el-GR" dirty="0" smtClean="0"/>
              <a:t>διαταραχές κύκλου</a:t>
            </a:r>
          </a:p>
          <a:p>
            <a:pPr marL="514350" indent="-514350">
              <a:buAutoNum type="arabicPeriod"/>
            </a:pPr>
            <a:r>
              <a:rPr lang="el-GR" dirty="0" err="1" smtClean="0"/>
              <a:t>Ανωοθυλακιορρηξία</a:t>
            </a:r>
            <a:endParaRPr lang="el-GR" dirty="0"/>
          </a:p>
          <a:p>
            <a:pPr marL="514350" indent="-514350">
              <a:buAutoNum type="arabicPeriod"/>
            </a:pPr>
            <a:r>
              <a:rPr lang="el-GR" dirty="0" err="1" smtClean="0"/>
              <a:t>Υπογονιμότητα</a:t>
            </a:r>
            <a:endParaRPr lang="el-GR" dirty="0"/>
          </a:p>
          <a:p>
            <a:pPr marL="514350" indent="-514350">
              <a:buAutoNum type="arabicPeriod"/>
            </a:pPr>
            <a:r>
              <a:rPr lang="el-GR" dirty="0" smtClean="0"/>
              <a:t>Αυξάνει </a:t>
            </a:r>
            <a:r>
              <a:rPr lang="el-GR" dirty="0"/>
              <a:t>τη συχνότητα του συνδρόμου </a:t>
            </a:r>
            <a:r>
              <a:rPr lang="el-GR" dirty="0" err="1"/>
              <a:t>πολυκυστικών</a:t>
            </a:r>
            <a:r>
              <a:rPr lang="el-GR" dirty="0"/>
              <a:t> ωοθηκών (</a:t>
            </a:r>
            <a:r>
              <a:rPr lang="el-GR" dirty="0" smtClean="0"/>
              <a:t>PCOS)</a:t>
            </a:r>
          </a:p>
          <a:p>
            <a:pPr marL="514350" indent="-514350">
              <a:buAutoNum type="arabicPeriod"/>
            </a:pPr>
            <a:r>
              <a:rPr lang="el-GR" dirty="0" smtClean="0"/>
              <a:t>Επηρεάζει </a:t>
            </a:r>
            <a:r>
              <a:rPr lang="el-GR" dirty="0"/>
              <a:t>αρνητικά την ποιότητα των </a:t>
            </a:r>
            <a:r>
              <a:rPr lang="el-GR" dirty="0" smtClean="0"/>
              <a:t>ωαρίων</a:t>
            </a:r>
          </a:p>
          <a:p>
            <a:r>
              <a:rPr lang="el-GR" dirty="0"/>
              <a:t>η παχυσαρκία σχετίζεται με μείωση της ποιότητας του </a:t>
            </a:r>
            <a:r>
              <a:rPr lang="el-GR" dirty="0" smtClean="0"/>
              <a:t>σπέρματος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716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Συσχέτιση με θρεπτικά συστατικά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b="1" dirty="0"/>
              <a:t>Η δυτική διατροφή με υψηλή αναλογία ω-6/ω-3 σχετίζεται με μειωμένη γονιμότητα, ειδικά μετά τα 35 </a:t>
            </a:r>
            <a:r>
              <a:rPr lang="el-GR" b="1" dirty="0" smtClean="0"/>
              <a:t>έτη </a:t>
            </a:r>
          </a:p>
          <a:p>
            <a:r>
              <a:rPr lang="el-GR" b="1" dirty="0" smtClean="0"/>
              <a:t>ελλείψεις </a:t>
            </a:r>
            <a:r>
              <a:rPr lang="el-GR" b="1" dirty="0"/>
              <a:t>σε </a:t>
            </a:r>
            <a:r>
              <a:rPr lang="el-GR" b="1" dirty="0" err="1"/>
              <a:t>φολικό</a:t>
            </a:r>
            <a:r>
              <a:rPr lang="el-GR" b="1" dirty="0"/>
              <a:t> οξύ, βιταμίνες D, E, C, B12, σίδηρο, ψευδάργυρο, σελήνιο και </a:t>
            </a:r>
            <a:r>
              <a:rPr lang="el-GR" b="1" dirty="0" smtClean="0"/>
              <a:t>μαγνήσιο</a:t>
            </a:r>
          </a:p>
          <a:p>
            <a:r>
              <a:rPr lang="el-GR" b="1" dirty="0"/>
              <a:t>Υψηλή πρόσληψη φυτικής πρωτεΐνης, φυτικών ινών, φρούτων, λαχανικών και ξηρών καρπών σχετίζεται με βελτιωμένη γονιμότητα και καλύτερη υγεία </a:t>
            </a:r>
            <a:r>
              <a:rPr lang="el-GR" b="1" dirty="0" smtClean="0"/>
              <a:t>ωαρίων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41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Διατροφική συμβουλευτική στην αναπαραγωγική ηλικία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Υιοθέτηση υγιεινού διατροφικού </a:t>
            </a:r>
            <a:r>
              <a:rPr lang="el-GR" dirty="0" smtClean="0"/>
              <a:t>προτύπου</a:t>
            </a:r>
          </a:p>
          <a:p>
            <a:r>
              <a:rPr lang="el-GR" dirty="0"/>
              <a:t>Περιορισμός επεξεργασμένων </a:t>
            </a:r>
            <a:r>
              <a:rPr lang="el-GR" dirty="0" smtClean="0"/>
              <a:t>τροφίμων</a:t>
            </a:r>
          </a:p>
          <a:p>
            <a:r>
              <a:rPr lang="el-GR" dirty="0"/>
              <a:t>Επαρκής πρόσληψη </a:t>
            </a:r>
            <a:r>
              <a:rPr lang="el-GR" dirty="0" err="1"/>
              <a:t>μικροθρεπτικών</a:t>
            </a:r>
            <a:r>
              <a:rPr lang="el-GR" dirty="0"/>
              <a:t> </a:t>
            </a:r>
            <a:r>
              <a:rPr lang="el-GR" dirty="0" smtClean="0"/>
              <a:t>συστατικών</a:t>
            </a:r>
          </a:p>
          <a:p>
            <a:r>
              <a:rPr lang="el-GR" dirty="0" smtClean="0"/>
              <a:t>Συμπληρώματα Ω3 και </a:t>
            </a:r>
            <a:r>
              <a:rPr lang="el-GR" dirty="0" err="1" smtClean="0"/>
              <a:t>φολικό</a:t>
            </a:r>
            <a:r>
              <a:rPr lang="el-GR" dirty="0" smtClean="0"/>
              <a:t> οξύ</a:t>
            </a:r>
          </a:p>
          <a:p>
            <a:r>
              <a:rPr lang="el-GR" dirty="0"/>
              <a:t>Διατήρηση υγιούς σωματικού </a:t>
            </a:r>
            <a:r>
              <a:rPr lang="el-GR" dirty="0" smtClean="0"/>
              <a:t>βάρους</a:t>
            </a:r>
          </a:p>
        </p:txBody>
      </p:sp>
    </p:spTree>
    <p:extLst>
      <p:ext uri="{BB962C8B-B14F-4D97-AF65-F5344CB8AC3E}">
        <p14:creationId xmlns:p14="http://schemas.microsoft.com/office/powerpoint/2010/main" val="2558817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μεσογειακή διατροφή στη γονιμότητα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Υψηλή προσκόλληση στη </a:t>
            </a:r>
            <a:r>
              <a:rPr lang="el-GR" dirty="0" smtClean="0"/>
              <a:t>ΜΔ: </a:t>
            </a:r>
          </a:p>
          <a:p>
            <a:pPr marL="514350" indent="-514350">
              <a:buAutoNum type="arabicPeriod"/>
            </a:pPr>
            <a:r>
              <a:rPr lang="el-GR" dirty="0" smtClean="0"/>
              <a:t>αυξημένα </a:t>
            </a:r>
            <a:r>
              <a:rPr lang="el-GR" dirty="0"/>
              <a:t>ποσοστά κλινικής </a:t>
            </a:r>
            <a:r>
              <a:rPr lang="el-GR" dirty="0" smtClean="0"/>
              <a:t>εγκυμοσύνης</a:t>
            </a:r>
          </a:p>
          <a:p>
            <a:pPr marL="514350" indent="-514350">
              <a:buAutoNum type="arabicPeriod"/>
            </a:pPr>
            <a:r>
              <a:rPr lang="el-GR" dirty="0" smtClean="0"/>
              <a:t>ζώντων </a:t>
            </a:r>
            <a:r>
              <a:rPr lang="el-GR" dirty="0"/>
              <a:t>γεννήσεων σε γυναίκες που υποβάλλονται σε εξωσωματική γονιμοποίηση (IVF</a:t>
            </a:r>
            <a:r>
              <a:rPr lang="el-GR" dirty="0" smtClean="0"/>
              <a:t>)</a:t>
            </a:r>
          </a:p>
          <a:p>
            <a:pPr marL="514350" indent="-514350">
              <a:buAutoNum type="arabicPeriod"/>
            </a:pPr>
            <a:r>
              <a:rPr lang="el-GR" dirty="0"/>
              <a:t>βελτιώνει την απόδοση των </a:t>
            </a:r>
            <a:r>
              <a:rPr lang="el-GR" dirty="0" smtClean="0"/>
              <a:t>ωοθηκών</a:t>
            </a:r>
          </a:p>
          <a:p>
            <a:pPr marL="514350" indent="-514350">
              <a:buAutoNum type="arabicPeriod"/>
            </a:pPr>
            <a:r>
              <a:rPr lang="el-GR" dirty="0" smtClean="0"/>
              <a:t>Βελτιώνει την </a:t>
            </a:r>
            <a:r>
              <a:rPr lang="el-GR" dirty="0"/>
              <a:t>ποιότητα των </a:t>
            </a:r>
            <a:r>
              <a:rPr lang="el-GR" dirty="0" smtClean="0"/>
              <a:t>ωαρίων</a:t>
            </a:r>
          </a:p>
          <a:p>
            <a:pPr marL="514350" indent="-514350">
              <a:buAutoNum type="arabicPeriod"/>
            </a:pPr>
            <a:r>
              <a:rPr lang="el-GR" dirty="0" smtClean="0"/>
              <a:t>Αυξάνει τον αριθμό </a:t>
            </a:r>
            <a:r>
              <a:rPr lang="el-GR" dirty="0"/>
              <a:t>των </a:t>
            </a:r>
            <a:r>
              <a:rPr lang="el-GR" dirty="0" smtClean="0"/>
              <a:t>εμβρύων</a:t>
            </a:r>
          </a:p>
          <a:p>
            <a:pPr marL="514350" indent="-514350">
              <a:buAutoNum type="arabicPeriod"/>
            </a:pPr>
            <a:r>
              <a:rPr lang="el-GR" dirty="0"/>
              <a:t>βελτίωση της συγκέντρωσης και του αριθμού σπερματοζωαρίων</a:t>
            </a:r>
          </a:p>
        </p:txBody>
      </p:sp>
    </p:spTree>
    <p:extLst>
      <p:ext uri="{BB962C8B-B14F-4D97-AF65-F5344CB8AC3E}">
        <p14:creationId xmlns:p14="http://schemas.microsoft.com/office/powerpoint/2010/main" val="1009778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εμμηνόπαυση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φυσιολογική φάση στη ζωή της </a:t>
            </a:r>
            <a:r>
              <a:rPr lang="el-GR" dirty="0" smtClean="0"/>
              <a:t>γυναίκας</a:t>
            </a:r>
          </a:p>
          <a:p>
            <a:r>
              <a:rPr lang="el-GR" dirty="0"/>
              <a:t>μόνιμη διακοπή της εμμήνου ρύσεως λόγω μείωσης της λειτουργίας των ωοθηκών και των </a:t>
            </a:r>
            <a:r>
              <a:rPr lang="el-GR" dirty="0" smtClean="0"/>
              <a:t>οιστρογόνων</a:t>
            </a:r>
          </a:p>
          <a:p>
            <a:r>
              <a:rPr lang="el-GR" dirty="0" smtClean="0"/>
              <a:t>45 – 55 έτη εκτός παθολογίας</a:t>
            </a:r>
          </a:p>
          <a:p>
            <a:r>
              <a:rPr lang="el-GR" dirty="0" smtClean="0"/>
              <a:t>Ορμονικές, σωματικές και ψυχολογικές αλλαγές</a:t>
            </a:r>
          </a:p>
        </p:txBody>
      </p:sp>
    </p:spTree>
    <p:extLst>
      <p:ext uri="{BB962C8B-B14F-4D97-AF65-F5344CB8AC3E}">
        <p14:creationId xmlns:p14="http://schemas.microsoft.com/office/powerpoint/2010/main" val="105699980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567</TotalTime>
  <Words>746</Words>
  <Application>Microsoft Office PowerPoint</Application>
  <PresentationFormat>Προβολή στην οθόνη (4:3)</PresentationFormat>
  <Paragraphs>97</Paragraphs>
  <Slides>17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Θέμα του Office</vt:lpstr>
      <vt:lpstr>Διατροφή – Εργαστήριο</vt:lpstr>
      <vt:lpstr>Θεματολογία διάλεξης</vt:lpstr>
      <vt:lpstr>Η αναπαραγωγική ηλικία</vt:lpstr>
      <vt:lpstr>Συσχέτιση με χρόνια νοσήματα</vt:lpstr>
      <vt:lpstr>Συσχέτιση με παχυσαρκία</vt:lpstr>
      <vt:lpstr>Συσχέτιση με θρεπτικά συστατικά</vt:lpstr>
      <vt:lpstr>Διατροφική συμβουλευτική στην αναπαραγωγική ηλικία</vt:lpstr>
      <vt:lpstr>Η μεσογειακή διατροφή στη γονιμότητα</vt:lpstr>
      <vt:lpstr>Η εμμηνόπαυση</vt:lpstr>
      <vt:lpstr>Εμμηνόπαυση και υγεία</vt:lpstr>
      <vt:lpstr>Οι επιπλοκές της εμμηνόπαυσης</vt:lpstr>
      <vt:lpstr>Διατροφική προσέγγιση</vt:lpstr>
      <vt:lpstr>Το μεσογειακό πρότυπο διατροφής στην εμμηνόπαυση</vt:lpstr>
      <vt:lpstr>Παχυσαρκία και κατάγματα</vt:lpstr>
      <vt:lpstr>Παχυσαρκία και κατάγματα</vt:lpstr>
      <vt:lpstr>Άσκηση</vt:lpstr>
      <vt:lpstr>Συζήτηση και ερωτήσεις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</dc:title>
  <dc:subject/>
  <dc:creator/>
  <cp:keywords/>
  <dc:description>generated using python-pptx</dc:description>
  <cp:lastModifiedBy>DeliDiet</cp:lastModifiedBy>
  <cp:revision>36</cp:revision>
  <dcterms:created xsi:type="dcterms:W3CDTF">2013-01-27T09:14:16Z</dcterms:created>
  <dcterms:modified xsi:type="dcterms:W3CDTF">2026-01-15T08:56:25Z</dcterms:modified>
  <cp:category/>
</cp:coreProperties>
</file>