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75" r:id="rId4"/>
    <p:sldId id="276" r:id="rId5"/>
    <p:sldId id="258" r:id="rId6"/>
    <p:sldId id="259" r:id="rId7"/>
    <p:sldId id="278" r:id="rId8"/>
    <p:sldId id="277" r:id="rId9"/>
    <p:sldId id="279" r:id="rId10"/>
    <p:sldId id="281" r:id="rId11"/>
    <p:sldId id="260" r:id="rId12"/>
    <p:sldId id="261" r:id="rId13"/>
    <p:sldId id="262" r:id="rId14"/>
    <p:sldId id="263" r:id="rId15"/>
    <p:sldId id="264" r:id="rId16"/>
    <p:sldId id="265" r:id="rId17"/>
    <p:sldId id="266" r:id="rId18"/>
    <p:sldId id="267" r:id="rId19"/>
    <p:sldId id="280" r:id="rId20"/>
    <p:sldId id="268" r:id="rId21"/>
    <p:sldId id="269" r:id="rId22"/>
    <p:sldId id="270" r:id="rId23"/>
    <p:sldId id="271" r:id="rId24"/>
    <p:sldId id="272" r:id="rId25"/>
    <p:sldId id="273" r:id="rId26"/>
    <p:sldId id="274" r:id="rId27"/>
    <p:sldId id="284" r:id="rId28"/>
    <p:sldId id="286" r:id="rId29"/>
    <p:sldId id="285" r:id="rId30"/>
    <p:sldId id="287" r:id="rId31"/>
    <p:sldId id="288" r:id="rId32"/>
    <p:sldId id="289" r:id="rId33"/>
    <p:sldId id="290"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85283B-09E7-4DE5-9A4D-A3A22F7A9E0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097DC2D-C249-4D44-AE23-E444C172D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0707B1C-01FC-4D80-8166-973F7E328EB1}"/>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5" name="Θέση υποσέλιδου 4">
            <a:extLst>
              <a:ext uri="{FF2B5EF4-FFF2-40B4-BE49-F238E27FC236}">
                <a16:creationId xmlns:a16="http://schemas.microsoft.com/office/drawing/2014/main" id="{2F39871A-01B2-478F-AF14-54A26E3BAA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1B66D0F-9D60-4776-AA4D-58CE712DCC6C}"/>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179276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C797CD-4143-4C99-991A-4B8728446E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9DE22BB-85BF-48BA-BD8E-7E736985EB81}"/>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13CBF27-5B3D-46F8-9F67-B62EEE0850E8}"/>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5" name="Θέση υποσέλιδου 4">
            <a:extLst>
              <a:ext uri="{FF2B5EF4-FFF2-40B4-BE49-F238E27FC236}">
                <a16:creationId xmlns:a16="http://schemas.microsoft.com/office/drawing/2014/main" id="{C52B57BE-FF24-4001-A143-EE6D0CE169A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3A8BBB-7BA5-4764-B145-A062A9E0B96B}"/>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377656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4B6CF60-2519-4AFC-96CB-8E0806F0B59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BD21DC7-6FEC-44AA-B0F3-EA5A72CC1D12}"/>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1D445897-1587-4DD7-BBAD-6E8E2C8589EF}"/>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5" name="Θέση υποσέλιδου 4">
            <a:extLst>
              <a:ext uri="{FF2B5EF4-FFF2-40B4-BE49-F238E27FC236}">
                <a16:creationId xmlns:a16="http://schemas.microsoft.com/office/drawing/2014/main" id="{15A737B1-7D18-4EB1-8B68-387787FF264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1F4B797-7B25-46DF-943D-EA679F6F99DA}"/>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386594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AEA78-E0B3-4276-A099-C5A3E14264C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D51FA09-A49E-4422-8564-AB14750EDCBC}"/>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42D20272-65BF-48F1-8881-BE17495D7ADA}"/>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5" name="Θέση υποσέλιδου 4">
            <a:extLst>
              <a:ext uri="{FF2B5EF4-FFF2-40B4-BE49-F238E27FC236}">
                <a16:creationId xmlns:a16="http://schemas.microsoft.com/office/drawing/2014/main" id="{9B845E2C-3270-4936-B690-FAEBB989FC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FA3E98-DA1B-4F46-BA7A-36EC0CB76727}"/>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194096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EAD611-D0C2-4F07-9543-181D809D7C4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C2A68CF-D679-410D-A571-7B8C9E10E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53F052CD-2317-43F0-B6C8-2E0A00DCE606}"/>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5" name="Θέση υποσέλιδου 4">
            <a:extLst>
              <a:ext uri="{FF2B5EF4-FFF2-40B4-BE49-F238E27FC236}">
                <a16:creationId xmlns:a16="http://schemas.microsoft.com/office/drawing/2014/main" id="{4FAE5F8C-4B80-4D2C-B7E9-6AAB5A8922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6D4E60-D7DB-4699-84EA-F3A778A14EE0}"/>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189783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0C1862-1B12-4A86-9DA2-F0EF2D1115E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10DEC3C-4CBB-489E-B057-5DC15411BC4C}"/>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1DE51BD2-5CC6-40CD-B30D-B9087019D91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613FCCB2-D7D5-417D-BD72-F2C7A85F34A3}"/>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6" name="Θέση υποσέλιδου 5">
            <a:extLst>
              <a:ext uri="{FF2B5EF4-FFF2-40B4-BE49-F238E27FC236}">
                <a16:creationId xmlns:a16="http://schemas.microsoft.com/office/drawing/2014/main" id="{6D7409DF-54EC-486E-B303-0D5D96A899C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7FABC8F-D601-4718-9751-71F541662CE9}"/>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46585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5A24C9-1AD3-45C8-BEBE-3D2BCB82D87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4C3150-2544-4D50-8F83-CBE05F0A7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2EB33DBE-3F38-46B8-A480-17107B799BBC}"/>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03BE66C6-F950-4D58-868F-F587C5D50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01ECB966-F989-4EED-8AE6-40C378CAF270}"/>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4EAEA1BC-C765-4336-9FA2-A3BBF52A3EFE}"/>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8" name="Θέση υποσέλιδου 7">
            <a:extLst>
              <a:ext uri="{FF2B5EF4-FFF2-40B4-BE49-F238E27FC236}">
                <a16:creationId xmlns:a16="http://schemas.microsoft.com/office/drawing/2014/main" id="{627348F6-FA3B-4E0A-93BF-A58EA4A122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D589754-746B-48D5-BF03-8881754362A0}"/>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15080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B6CC40-B832-47FE-9993-27E20CC684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5B66CDD-10AE-4A4A-B001-211FC397304F}"/>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4" name="Θέση υποσέλιδου 3">
            <a:extLst>
              <a:ext uri="{FF2B5EF4-FFF2-40B4-BE49-F238E27FC236}">
                <a16:creationId xmlns:a16="http://schemas.microsoft.com/office/drawing/2014/main" id="{A4772AAF-162A-48E0-B5D9-2E168A56E0A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1EC0F47-1DB9-414B-8DD4-DA4BC7E464F1}"/>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222384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AB99924-290A-4293-9D57-8562BF9A8832}"/>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3" name="Θέση υποσέλιδου 2">
            <a:extLst>
              <a:ext uri="{FF2B5EF4-FFF2-40B4-BE49-F238E27FC236}">
                <a16:creationId xmlns:a16="http://schemas.microsoft.com/office/drawing/2014/main" id="{075CC2BB-B4A2-481D-8AD4-AF697EF0BCF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CD787B1-6183-4BF5-A82D-3222D79B5154}"/>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397865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CA70E5-B4D9-4C8E-B89F-486A15202CD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24B97EF-253C-4B52-8F21-6AF78F9DB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1BB0AA4B-ABA4-42C6-B526-E3EA8680C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4E518A88-5B93-4A18-BC66-39FCEB937A12}"/>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6" name="Θέση υποσέλιδου 5">
            <a:extLst>
              <a:ext uri="{FF2B5EF4-FFF2-40B4-BE49-F238E27FC236}">
                <a16:creationId xmlns:a16="http://schemas.microsoft.com/office/drawing/2014/main" id="{0BF5FB41-72C2-4DB9-B4FE-719B9B4A984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EB73D72-AFDE-4690-B6F2-B255AE017304}"/>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105775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1A2302-B9EB-45F9-B38E-C831E135C3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5249110-D9AC-4736-8498-868094D29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E075215-DCD9-4C55-B41E-ABE47DB5E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51AE8AA0-800E-4FAA-AC42-4160EA041795}"/>
              </a:ext>
            </a:extLst>
          </p:cNvPr>
          <p:cNvSpPr>
            <a:spLocks noGrp="1"/>
          </p:cNvSpPr>
          <p:nvPr>
            <p:ph type="dt" sz="half" idx="10"/>
          </p:nvPr>
        </p:nvSpPr>
        <p:spPr/>
        <p:txBody>
          <a:bodyPr/>
          <a:lstStyle/>
          <a:p>
            <a:fld id="{278DFACE-888F-4692-B710-A4F16ED1A8C2}" type="datetimeFigureOut">
              <a:rPr lang="el-GR" smtClean="0"/>
              <a:t>13/4/2021</a:t>
            </a:fld>
            <a:endParaRPr lang="el-GR"/>
          </a:p>
        </p:txBody>
      </p:sp>
      <p:sp>
        <p:nvSpPr>
          <p:cNvPr id="6" name="Θέση υποσέλιδου 5">
            <a:extLst>
              <a:ext uri="{FF2B5EF4-FFF2-40B4-BE49-F238E27FC236}">
                <a16:creationId xmlns:a16="http://schemas.microsoft.com/office/drawing/2014/main" id="{588AB4B9-FF69-4581-BCBF-7B0F13AAFCB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46E32A9-D826-443F-85EB-CAD5E28C7502}"/>
              </a:ext>
            </a:extLst>
          </p:cNvPr>
          <p:cNvSpPr>
            <a:spLocks noGrp="1"/>
          </p:cNvSpPr>
          <p:nvPr>
            <p:ph type="sldNum" sz="quarter" idx="12"/>
          </p:nvPr>
        </p:nvSpPr>
        <p:spPr/>
        <p:txBody>
          <a:bodyPr/>
          <a:lstStyle/>
          <a:p>
            <a:fld id="{6C8ACB8E-6C02-4EA3-AD9D-66ED52F4193A}" type="slidenum">
              <a:rPr lang="el-GR" smtClean="0"/>
              <a:t>‹#›</a:t>
            </a:fld>
            <a:endParaRPr lang="el-GR"/>
          </a:p>
        </p:txBody>
      </p:sp>
    </p:spTree>
    <p:extLst>
      <p:ext uri="{BB962C8B-B14F-4D97-AF65-F5344CB8AC3E}">
        <p14:creationId xmlns:p14="http://schemas.microsoft.com/office/powerpoint/2010/main" val="371135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BB875D2-6D06-418B-93F2-08CEC56A5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63FF2B4-AD13-427C-8F45-62E209CBE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B4A48AB0-11AB-4A6C-A2B2-C6B49AA95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DFACE-888F-4692-B710-A4F16ED1A8C2}" type="datetimeFigureOut">
              <a:rPr lang="el-GR" smtClean="0"/>
              <a:t>13/4/2021</a:t>
            </a:fld>
            <a:endParaRPr lang="el-GR"/>
          </a:p>
        </p:txBody>
      </p:sp>
      <p:sp>
        <p:nvSpPr>
          <p:cNvPr id="5" name="Θέση υποσέλιδου 4">
            <a:extLst>
              <a:ext uri="{FF2B5EF4-FFF2-40B4-BE49-F238E27FC236}">
                <a16:creationId xmlns:a16="http://schemas.microsoft.com/office/drawing/2014/main" id="{D53ABB0D-D395-4EB6-835C-20705100C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4A11705-A8F4-4C67-8799-302931AB1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ACB8E-6C02-4EA3-AD9D-66ED52F4193A}" type="slidenum">
              <a:rPr lang="el-GR" smtClean="0"/>
              <a:t>‹#›</a:t>
            </a:fld>
            <a:endParaRPr lang="el-GR"/>
          </a:p>
        </p:txBody>
      </p:sp>
    </p:spTree>
    <p:extLst>
      <p:ext uri="{BB962C8B-B14F-4D97-AF65-F5344CB8AC3E}">
        <p14:creationId xmlns:p14="http://schemas.microsoft.com/office/powerpoint/2010/main" val="111803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cep.ees.ufl.edu/emergy/resources/presentations.shtml" TargetMode="Externa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flipV="1">
            <a:off x="2334827" y="2355274"/>
            <a:ext cx="9238337" cy="84212"/>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p:nvPr/>
        </p:nvCxnSpPr>
        <p:spPr>
          <a:xfrm>
            <a:off x="9079345" y="729673"/>
            <a:ext cx="0" cy="508000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algn="ctr">
              <a:lnSpc>
                <a:spcPts val="1600"/>
              </a:lnSpc>
              <a:spcAft>
                <a:spcPts val="0"/>
              </a:spcAft>
            </a:pPr>
            <a:r>
              <a:rPr lang="el-GR" sz="1100" b="1" spc="100" dirty="0">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lang="el-GR" sz="1200" dirty="0">
              <a:latin typeface="Times New Roman" panose="02020603050405020304" pitchFamily="18" charset="0"/>
              <a:ea typeface="Times New Roman" panose="02020603050405020304" pitchFamily="18" charset="0"/>
            </a:endParaRPr>
          </a:p>
          <a:p>
            <a:pPr algn="ctr">
              <a:lnSpc>
                <a:spcPts val="1600"/>
              </a:lnSpc>
              <a:spcAft>
                <a:spcPts val="0"/>
              </a:spcAft>
            </a:pPr>
            <a:r>
              <a:rPr lang="el-GR" sz="1100" b="1" spc="100" dirty="0">
                <a:latin typeface="Garamond" panose="02020404030301010803" pitchFamily="18" charset="0"/>
                <a:ea typeface="Times New Roman" panose="02020603050405020304" pitchFamily="18" charset="0"/>
                <a:cs typeface="Arial" panose="020B0604020202020204" pitchFamily="34" charset="0"/>
              </a:rPr>
              <a:t>ΣΧΟΛΗ ΤΕΧΝΟΛΟΓΙΑΣ</a:t>
            </a:r>
            <a:endParaRPr lang="el-GR" sz="1200" dirty="0">
              <a:latin typeface="Times New Roman" panose="02020603050405020304" pitchFamily="18" charset="0"/>
              <a:ea typeface="Times New Roman" panose="02020603050405020304" pitchFamily="18" charset="0"/>
            </a:endParaRPr>
          </a:p>
          <a:p>
            <a:pPr algn="ctr">
              <a:lnSpc>
                <a:spcPts val="1600"/>
              </a:lnSpc>
              <a:spcAft>
                <a:spcPts val="0"/>
              </a:spcAft>
            </a:pPr>
            <a:r>
              <a:rPr lang="el-GR" sz="1100" b="1" spc="100" dirty="0">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lang="el-GR" sz="1200" dirty="0">
              <a:latin typeface="Times New Roman" panose="02020603050405020304" pitchFamily="18" charset="0"/>
              <a:ea typeface="Times New Roman" panose="02020603050405020304" pitchFamily="18" charset="0"/>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2334827" y="883301"/>
            <a:ext cx="6465309" cy="1384995"/>
          </a:xfrm>
          <a:prstGeom prst="rect">
            <a:avLst/>
          </a:prstGeom>
          <a:solidFill>
            <a:schemeClr val="accent2">
              <a:lumMod val="20000"/>
              <a:lumOff val="80000"/>
            </a:schemeClr>
          </a:solidFill>
        </p:spPr>
        <p:txBody>
          <a:bodyPr wrap="square">
            <a:spAutoFit/>
          </a:bodyPr>
          <a:lstStyle/>
          <a:p>
            <a:pPr algn="ctr"/>
            <a:r>
              <a:rPr lang="en-US" sz="3600" b="1" i="1" dirty="0">
                <a:solidFill>
                  <a:srgbClr val="FF0000"/>
                </a:solidFill>
                <a:latin typeface="Arial" panose="020B0604020202020204" pitchFamily="34" charset="0"/>
              </a:rPr>
              <a:t>Emergy</a:t>
            </a:r>
            <a:r>
              <a:rPr lang="en-US" sz="2400" b="1" dirty="0">
                <a:solidFill>
                  <a:srgbClr val="1F6038"/>
                </a:solidFill>
                <a:latin typeface="Arial" panose="020B0604020202020204" pitchFamily="34" charset="0"/>
              </a:rPr>
              <a:t> </a:t>
            </a:r>
            <a:r>
              <a:rPr lang="el-GR" sz="2400" b="1" dirty="0">
                <a:solidFill>
                  <a:srgbClr val="1F6038"/>
                </a:solidFill>
                <a:latin typeface="Arial" panose="020B0604020202020204" pitchFamily="34" charset="0"/>
              </a:rPr>
              <a:t>και</a:t>
            </a:r>
            <a:r>
              <a:rPr lang="en-US" sz="2400" b="1" dirty="0">
                <a:solidFill>
                  <a:srgbClr val="1F6038"/>
                </a:solidFill>
                <a:latin typeface="Arial" panose="020B0604020202020204" pitchFamily="34" charset="0"/>
              </a:rPr>
              <a:t> </a:t>
            </a:r>
            <a:r>
              <a:rPr lang="el-GR" sz="2400" b="1" dirty="0">
                <a:solidFill>
                  <a:srgbClr val="1F6038"/>
                </a:solidFill>
                <a:latin typeface="Arial" panose="020B0604020202020204" pitchFamily="34" charset="0"/>
              </a:rPr>
              <a:t>περιβαλλοντική λογιστική: Μια μέθοδος για την αξιολόγηση της βιωσιμότητας</a:t>
            </a:r>
            <a:endParaRPr lang="en-US" sz="2400" b="1" dirty="0">
              <a:solidFill>
                <a:srgbClr val="000000"/>
              </a:solidFill>
              <a:latin typeface="Arial" panose="020B0604020202020204" pitchFamily="34" charset="0"/>
            </a:endParaRPr>
          </a:p>
        </p:txBody>
      </p:sp>
      <p:sp>
        <p:nvSpPr>
          <p:cNvPr id="9" name="Ορθογώνιο 8">
            <a:extLst>
              <a:ext uri="{FF2B5EF4-FFF2-40B4-BE49-F238E27FC236}">
                <a16:creationId xmlns:a16="http://schemas.microsoft.com/office/drawing/2014/main" id="{37188214-072A-4CED-9352-D590C552FF44}"/>
              </a:ext>
            </a:extLst>
          </p:cNvPr>
          <p:cNvSpPr/>
          <p:nvPr/>
        </p:nvSpPr>
        <p:spPr>
          <a:xfrm>
            <a:off x="2396975" y="3928227"/>
            <a:ext cx="6403161" cy="646331"/>
          </a:xfrm>
          <a:prstGeom prst="rect">
            <a:avLst/>
          </a:prstGeom>
          <a:solidFill>
            <a:schemeClr val="accent5">
              <a:lumMod val="20000"/>
              <a:lumOff val="80000"/>
            </a:schemeClr>
          </a:solidFill>
        </p:spPr>
        <p:txBody>
          <a:bodyPr wrap="square">
            <a:spAutoFit/>
          </a:bodyPr>
          <a:lstStyle/>
          <a:p>
            <a:pPr algn="ctr"/>
            <a:r>
              <a:rPr lang="el-GR" sz="3600" b="1" i="1" dirty="0"/>
              <a:t>Ξενοφών Σπηλιώτης</a:t>
            </a:r>
          </a:p>
        </p:txBody>
      </p:sp>
    </p:spTree>
    <p:extLst>
      <p:ext uri="{BB962C8B-B14F-4D97-AF65-F5344CB8AC3E}">
        <p14:creationId xmlns:p14="http://schemas.microsoft.com/office/powerpoint/2010/main" val="80434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E0AFC8E-E4D6-4DE0-A006-A92D0BF6F1B2}"/>
              </a:ext>
            </a:extLst>
          </p:cNvPr>
          <p:cNvPicPr>
            <a:picLocks noChangeAspect="1"/>
          </p:cNvPicPr>
          <p:nvPr/>
        </p:nvPicPr>
        <p:blipFill>
          <a:blip r:embed="rId2"/>
          <a:stretch>
            <a:fillRect/>
          </a:stretch>
        </p:blipFill>
        <p:spPr>
          <a:xfrm>
            <a:off x="609600" y="136524"/>
            <a:ext cx="10972800" cy="6219825"/>
          </a:xfrm>
          <a:prstGeom prst="rect">
            <a:avLst/>
          </a:prstGeom>
        </p:spPr>
      </p:pic>
      <p:sp>
        <p:nvSpPr>
          <p:cNvPr id="3" name="Θέση υποσέλιδου 3">
            <a:extLst>
              <a:ext uri="{FF2B5EF4-FFF2-40B4-BE49-F238E27FC236}">
                <a16:creationId xmlns:a16="http://schemas.microsoft.com/office/drawing/2014/main" id="{CB22B059-443B-434F-85A7-6EDD8003AC88}"/>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44999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831273" y="2355274"/>
            <a:ext cx="10917382"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64655" cy="54679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001993"/>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0" name="Ορθογώνιο 9">
            <a:extLst>
              <a:ext uri="{FF2B5EF4-FFF2-40B4-BE49-F238E27FC236}">
                <a16:creationId xmlns:a16="http://schemas.microsoft.com/office/drawing/2014/main" id="{113495D4-38B8-4E14-B5ED-07BEDFBD6451}"/>
              </a:ext>
            </a:extLst>
          </p:cNvPr>
          <p:cNvSpPr/>
          <p:nvPr/>
        </p:nvSpPr>
        <p:spPr>
          <a:xfrm>
            <a:off x="1763159" y="1006318"/>
            <a:ext cx="6673128" cy="707886"/>
          </a:xfrm>
          <a:prstGeom prst="rect">
            <a:avLst/>
          </a:prstGeom>
          <a:solidFill>
            <a:schemeClr val="accent2">
              <a:lumMod val="20000"/>
              <a:lumOff val="80000"/>
            </a:schemeClr>
          </a:solidFill>
        </p:spPr>
        <p:txBody>
          <a:bodyPr wrap="square">
            <a:spAutoFit/>
          </a:bodyPr>
          <a:lstStyle/>
          <a:p>
            <a:pPr algn="ctr"/>
            <a:r>
              <a:rPr lang="el-GR" sz="4000" b="1" dirty="0">
                <a:solidFill>
                  <a:schemeClr val="accent6">
                    <a:lumMod val="75000"/>
                  </a:schemeClr>
                </a:solidFill>
              </a:rPr>
              <a:t>Περιβαλλοντικό κόστος</a:t>
            </a:r>
            <a:endParaRPr lang="el-GR" sz="4000" dirty="0"/>
          </a:p>
        </p:txBody>
      </p:sp>
      <p:pic>
        <p:nvPicPr>
          <p:cNvPr id="6" name="Εικόνα 5">
            <a:extLst>
              <a:ext uri="{FF2B5EF4-FFF2-40B4-BE49-F238E27FC236}">
                <a16:creationId xmlns:a16="http://schemas.microsoft.com/office/drawing/2014/main" id="{E5DB46A0-2C21-414A-8218-CBC7DBADBEAF}"/>
              </a:ext>
            </a:extLst>
          </p:cNvPr>
          <p:cNvPicPr>
            <a:picLocks noChangeAspect="1"/>
          </p:cNvPicPr>
          <p:nvPr/>
        </p:nvPicPr>
        <p:blipFill>
          <a:blip r:embed="rId4"/>
          <a:stretch>
            <a:fillRect/>
          </a:stretch>
        </p:blipFill>
        <p:spPr>
          <a:xfrm>
            <a:off x="831273" y="2603624"/>
            <a:ext cx="5033818" cy="2796988"/>
          </a:xfrm>
          <a:prstGeom prst="rect">
            <a:avLst/>
          </a:prstGeom>
          <a:blipFill>
            <a:blip r:embed="rId5"/>
            <a:tile tx="0" ty="0" sx="100000" sy="100000" flip="none" algn="tl"/>
          </a:blipFill>
        </p:spPr>
      </p:pic>
      <p:pic>
        <p:nvPicPr>
          <p:cNvPr id="8" name="Εικόνα 7">
            <a:extLst>
              <a:ext uri="{FF2B5EF4-FFF2-40B4-BE49-F238E27FC236}">
                <a16:creationId xmlns:a16="http://schemas.microsoft.com/office/drawing/2014/main" id="{1CD3D010-422B-4965-AE73-312E55C337B5}"/>
              </a:ext>
            </a:extLst>
          </p:cNvPr>
          <p:cNvPicPr>
            <a:picLocks noChangeAspect="1"/>
          </p:cNvPicPr>
          <p:nvPr/>
        </p:nvPicPr>
        <p:blipFill>
          <a:blip r:embed="rId6"/>
          <a:stretch>
            <a:fillRect/>
          </a:stretch>
        </p:blipFill>
        <p:spPr>
          <a:xfrm>
            <a:off x="5865091" y="4072828"/>
            <a:ext cx="932329" cy="1039906"/>
          </a:xfrm>
          <a:prstGeom prst="rect">
            <a:avLst/>
          </a:prstGeom>
        </p:spPr>
      </p:pic>
      <p:pic>
        <p:nvPicPr>
          <p:cNvPr id="9" name="Εικόνα 8">
            <a:extLst>
              <a:ext uri="{FF2B5EF4-FFF2-40B4-BE49-F238E27FC236}">
                <a16:creationId xmlns:a16="http://schemas.microsoft.com/office/drawing/2014/main" id="{6339782E-E3BB-434E-80B1-03E1EABA942F}"/>
              </a:ext>
            </a:extLst>
          </p:cNvPr>
          <p:cNvPicPr>
            <a:picLocks noChangeAspect="1"/>
          </p:cNvPicPr>
          <p:nvPr/>
        </p:nvPicPr>
        <p:blipFill>
          <a:blip r:embed="rId7"/>
          <a:stretch>
            <a:fillRect/>
          </a:stretch>
        </p:blipFill>
        <p:spPr>
          <a:xfrm>
            <a:off x="6797420" y="3656654"/>
            <a:ext cx="1972235" cy="1945341"/>
          </a:xfrm>
          <a:prstGeom prst="rect">
            <a:avLst/>
          </a:prstGeom>
          <a:pattFill prst="sphere">
            <a:fgClr>
              <a:schemeClr val="accent5">
                <a:lumMod val="20000"/>
                <a:lumOff val="80000"/>
              </a:schemeClr>
            </a:fgClr>
            <a:bgClr>
              <a:schemeClr val="accent2">
                <a:lumMod val="40000"/>
                <a:lumOff val="60000"/>
              </a:schemeClr>
            </a:bgClr>
          </a:pattFill>
        </p:spPr>
      </p:pic>
      <p:sp>
        <p:nvSpPr>
          <p:cNvPr id="11" name="Ορθογώνιο 10">
            <a:extLst>
              <a:ext uri="{FF2B5EF4-FFF2-40B4-BE49-F238E27FC236}">
                <a16:creationId xmlns:a16="http://schemas.microsoft.com/office/drawing/2014/main" id="{8AE6D28E-D478-4B60-84DC-1288BDFFEDC0}"/>
              </a:ext>
            </a:extLst>
          </p:cNvPr>
          <p:cNvSpPr/>
          <p:nvPr/>
        </p:nvSpPr>
        <p:spPr>
          <a:xfrm>
            <a:off x="2234530" y="5845605"/>
            <a:ext cx="2245445" cy="338554"/>
          </a:xfrm>
          <a:prstGeom prst="rect">
            <a:avLst/>
          </a:prstGeom>
        </p:spPr>
        <p:txBody>
          <a:bodyPr wrap="square">
            <a:spAutoFit/>
          </a:bodyPr>
          <a:lstStyle/>
          <a:p>
            <a:r>
              <a:rPr lang="en-US" sz="1600" b="1" dirty="0">
                <a:solidFill>
                  <a:srgbClr val="649A00"/>
                </a:solidFill>
                <a:latin typeface="Arial" panose="020B0604020202020204" pitchFamily="34" charset="0"/>
              </a:rPr>
              <a:t>Emergy </a:t>
            </a:r>
            <a:r>
              <a:rPr lang="el-GR" sz="1600" b="1" dirty="0">
                <a:solidFill>
                  <a:srgbClr val="649A00"/>
                </a:solidFill>
                <a:latin typeface="Arial" panose="020B0604020202020204" pitchFamily="34" charset="0"/>
              </a:rPr>
              <a:t>αξιολόγηση</a:t>
            </a:r>
            <a:endParaRPr lang="en-US" sz="1600" b="1" dirty="0">
              <a:solidFill>
                <a:srgbClr val="000000"/>
              </a:solidFill>
              <a:latin typeface="Arial" panose="020B0604020202020204" pitchFamily="34" charset="0"/>
            </a:endParaRPr>
          </a:p>
        </p:txBody>
      </p:sp>
      <p:sp>
        <p:nvSpPr>
          <p:cNvPr id="12" name="Ορθογώνιο 11">
            <a:extLst>
              <a:ext uri="{FF2B5EF4-FFF2-40B4-BE49-F238E27FC236}">
                <a16:creationId xmlns:a16="http://schemas.microsoft.com/office/drawing/2014/main" id="{33B72178-8ABC-4CA8-974C-C322DD281611}"/>
              </a:ext>
            </a:extLst>
          </p:cNvPr>
          <p:cNvSpPr/>
          <p:nvPr/>
        </p:nvSpPr>
        <p:spPr>
          <a:xfrm>
            <a:off x="3048000" y="3259723"/>
            <a:ext cx="6096000" cy="338554"/>
          </a:xfrm>
          <a:prstGeom prst="rect">
            <a:avLst/>
          </a:prstGeom>
        </p:spPr>
        <p:txBody>
          <a:bodyPr>
            <a:spAutoFit/>
          </a:bodyPr>
          <a:lstStyle/>
          <a:p>
            <a:r>
              <a:rPr lang="en-US" sz="800" dirty="0">
                <a:latin typeface="Arial" panose="020B0604020202020204" pitchFamily="34" charset="0"/>
              </a:rPr>
              <a:t>Real cost to produce</a:t>
            </a:r>
          </a:p>
          <a:p>
            <a:r>
              <a:rPr lang="en-US" sz="800" dirty="0">
                <a:latin typeface="Arial" panose="020B0604020202020204" pitchFamily="34" charset="0"/>
              </a:rPr>
              <a:t>wealth</a:t>
            </a:r>
          </a:p>
        </p:txBody>
      </p:sp>
      <p:sp>
        <p:nvSpPr>
          <p:cNvPr id="13" name="Ορθογώνιο 12">
            <a:extLst>
              <a:ext uri="{FF2B5EF4-FFF2-40B4-BE49-F238E27FC236}">
                <a16:creationId xmlns:a16="http://schemas.microsoft.com/office/drawing/2014/main" id="{3E28A2D8-7645-469C-ADA0-13AB561D585B}"/>
              </a:ext>
            </a:extLst>
          </p:cNvPr>
          <p:cNvSpPr/>
          <p:nvPr/>
        </p:nvSpPr>
        <p:spPr>
          <a:xfrm>
            <a:off x="1613840" y="4958845"/>
            <a:ext cx="3660424" cy="307777"/>
          </a:xfrm>
          <a:prstGeom prst="rect">
            <a:avLst/>
          </a:prstGeom>
        </p:spPr>
        <p:txBody>
          <a:bodyPr wrap="square">
            <a:spAutoFit/>
          </a:bodyPr>
          <a:lstStyle/>
          <a:p>
            <a:r>
              <a:rPr lang="el-GR" sz="1400" b="1" dirty="0">
                <a:latin typeface="Arial" panose="020B0604020202020204" pitchFamily="34" charset="0"/>
              </a:rPr>
              <a:t>Πραγματικό κόστος παραγωγής πλούτου</a:t>
            </a:r>
            <a:endParaRPr lang="en-US" sz="1400" b="1" dirty="0">
              <a:latin typeface="Arial" panose="020B0604020202020204" pitchFamily="34" charset="0"/>
            </a:endParaRPr>
          </a:p>
        </p:txBody>
      </p:sp>
      <p:sp>
        <p:nvSpPr>
          <p:cNvPr id="15" name="Ορθογώνιο 14">
            <a:extLst>
              <a:ext uri="{FF2B5EF4-FFF2-40B4-BE49-F238E27FC236}">
                <a16:creationId xmlns:a16="http://schemas.microsoft.com/office/drawing/2014/main" id="{ADECE07C-EC01-4C2B-A278-16F0B491F657}"/>
              </a:ext>
            </a:extLst>
          </p:cNvPr>
          <p:cNvSpPr/>
          <p:nvPr/>
        </p:nvSpPr>
        <p:spPr>
          <a:xfrm>
            <a:off x="6652544" y="5017220"/>
            <a:ext cx="2283637" cy="584775"/>
          </a:xfrm>
          <a:prstGeom prst="rect">
            <a:avLst/>
          </a:prstGeom>
        </p:spPr>
        <p:txBody>
          <a:bodyPr wrap="square">
            <a:spAutoFit/>
          </a:bodyPr>
          <a:lstStyle/>
          <a:p>
            <a:pPr algn="ctr"/>
            <a:r>
              <a:rPr lang="el-GR" sz="1600" b="1" dirty="0"/>
              <a:t>Πλούτος</a:t>
            </a:r>
          </a:p>
          <a:p>
            <a:pPr algn="ctr"/>
            <a:r>
              <a:rPr lang="el-GR" sz="1600" b="1" dirty="0"/>
              <a:t>(προθυμία πληρωμής)</a:t>
            </a:r>
          </a:p>
        </p:txBody>
      </p:sp>
      <p:sp>
        <p:nvSpPr>
          <p:cNvPr id="17" name="Ορθογώνιο 16">
            <a:extLst>
              <a:ext uri="{FF2B5EF4-FFF2-40B4-BE49-F238E27FC236}">
                <a16:creationId xmlns:a16="http://schemas.microsoft.com/office/drawing/2014/main" id="{B4FDF151-D697-46D6-BDC5-602F960E7645}"/>
              </a:ext>
            </a:extLst>
          </p:cNvPr>
          <p:cNvSpPr/>
          <p:nvPr/>
        </p:nvSpPr>
        <p:spPr>
          <a:xfrm>
            <a:off x="6585527" y="5845888"/>
            <a:ext cx="2701637" cy="338554"/>
          </a:xfrm>
          <a:prstGeom prst="rect">
            <a:avLst/>
          </a:prstGeom>
        </p:spPr>
        <p:txBody>
          <a:bodyPr wrap="square">
            <a:spAutoFit/>
          </a:bodyPr>
          <a:lstStyle/>
          <a:p>
            <a:pPr lvl="0"/>
            <a:r>
              <a:rPr lang="el-GR" sz="1600" b="1" dirty="0">
                <a:solidFill>
                  <a:srgbClr val="649A00"/>
                </a:solidFill>
                <a:latin typeface="Arial" panose="020B0604020202020204" pitchFamily="34" charset="0"/>
              </a:rPr>
              <a:t>Οικονομική</a:t>
            </a:r>
            <a:r>
              <a:rPr lang="en-US" sz="1600" b="1" dirty="0">
                <a:solidFill>
                  <a:srgbClr val="649A00"/>
                </a:solidFill>
                <a:latin typeface="Arial" panose="020B0604020202020204" pitchFamily="34" charset="0"/>
              </a:rPr>
              <a:t> </a:t>
            </a:r>
            <a:r>
              <a:rPr lang="el-GR" sz="1600" b="1" dirty="0">
                <a:solidFill>
                  <a:srgbClr val="649A00"/>
                </a:solidFill>
                <a:latin typeface="Arial" panose="020B0604020202020204" pitchFamily="34" charset="0"/>
              </a:rPr>
              <a:t>αξιολόγηση</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405495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flipV="1">
            <a:off x="849745" y="2355274"/>
            <a:ext cx="10723419" cy="7389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726545"/>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676986"/>
            <a:ext cx="1547694" cy="924093"/>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342871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19ECAAA4-0457-4CCA-B882-A604A286DB26}"/>
              </a:ext>
            </a:extLst>
          </p:cNvPr>
          <p:cNvSpPr/>
          <p:nvPr/>
        </p:nvSpPr>
        <p:spPr>
          <a:xfrm>
            <a:off x="1437500" y="1277913"/>
            <a:ext cx="6828921" cy="646331"/>
          </a:xfrm>
          <a:prstGeom prst="rect">
            <a:avLst/>
          </a:prstGeom>
          <a:solidFill>
            <a:schemeClr val="accent2">
              <a:lumMod val="20000"/>
              <a:lumOff val="80000"/>
            </a:schemeClr>
          </a:solidFill>
        </p:spPr>
        <p:txBody>
          <a:bodyPr wrap="none">
            <a:spAutoFit/>
          </a:bodyPr>
          <a:lstStyle/>
          <a:p>
            <a:r>
              <a:rPr lang="el-GR" sz="3200" b="1" dirty="0">
                <a:solidFill>
                  <a:schemeClr val="accent6">
                    <a:lumMod val="75000"/>
                  </a:schemeClr>
                </a:solidFill>
              </a:rPr>
              <a:t>Σε τι χρησιμεύει η </a:t>
            </a:r>
            <a:r>
              <a:rPr lang="en-US" sz="3600" b="1" i="1" dirty="0">
                <a:solidFill>
                  <a:srgbClr val="FF0000"/>
                </a:solidFill>
                <a:latin typeface="Arial" panose="020B0604020202020204" pitchFamily="34" charset="0"/>
              </a:rPr>
              <a:t>Emergy </a:t>
            </a:r>
            <a:r>
              <a:rPr lang="el-GR" sz="3200" b="1" dirty="0">
                <a:solidFill>
                  <a:schemeClr val="accent6">
                    <a:lumMod val="75000"/>
                  </a:schemeClr>
                </a:solidFill>
              </a:rPr>
              <a:t>ανάλυση;</a:t>
            </a:r>
          </a:p>
        </p:txBody>
      </p:sp>
      <p:sp>
        <p:nvSpPr>
          <p:cNvPr id="9" name="Ορθογώνιο 8">
            <a:extLst>
              <a:ext uri="{FF2B5EF4-FFF2-40B4-BE49-F238E27FC236}">
                <a16:creationId xmlns:a16="http://schemas.microsoft.com/office/drawing/2014/main" id="{13100474-E7D6-4DD9-B896-B03F0FD57ADF}"/>
              </a:ext>
            </a:extLst>
          </p:cNvPr>
          <p:cNvSpPr/>
          <p:nvPr/>
        </p:nvSpPr>
        <p:spPr>
          <a:xfrm>
            <a:off x="849745" y="2467494"/>
            <a:ext cx="8021777" cy="954107"/>
          </a:xfrm>
          <a:prstGeom prst="rect">
            <a:avLst/>
          </a:prstGeom>
          <a:solidFill>
            <a:schemeClr val="accent5">
              <a:lumMod val="20000"/>
              <a:lumOff val="80000"/>
            </a:schemeClr>
          </a:solidFill>
        </p:spPr>
        <p:txBody>
          <a:bodyPr wrap="square">
            <a:spAutoFit/>
          </a:bodyPr>
          <a:lstStyle/>
          <a:p>
            <a:r>
              <a:rPr lang="el-GR" sz="2000" b="1" dirty="0"/>
              <a:t>1. Αξιολόγηση περιβαλλοντικής βιωσιμότητας και φέρουσας ικανότητας.</a:t>
            </a:r>
          </a:p>
          <a:p>
            <a:r>
              <a:rPr lang="el-GR" b="1" i="1" dirty="0"/>
              <a:t>          •   Μετρά πόσα αγαθά και υπηρεσίες μπορεί να προσφέρει ο πλανήτης με</a:t>
            </a:r>
          </a:p>
          <a:p>
            <a:r>
              <a:rPr lang="el-GR" b="1" i="1" dirty="0"/>
              <a:t>                ανανεώσιμο τρόπο</a:t>
            </a:r>
          </a:p>
        </p:txBody>
      </p:sp>
      <p:pic>
        <p:nvPicPr>
          <p:cNvPr id="11" name="Εικόνα 10">
            <a:extLst>
              <a:ext uri="{FF2B5EF4-FFF2-40B4-BE49-F238E27FC236}">
                <a16:creationId xmlns:a16="http://schemas.microsoft.com/office/drawing/2014/main" id="{92A8A916-18B0-46DB-B6BF-9F8243E3043D}"/>
              </a:ext>
            </a:extLst>
          </p:cNvPr>
          <p:cNvPicPr>
            <a:picLocks noChangeAspect="1"/>
          </p:cNvPicPr>
          <p:nvPr/>
        </p:nvPicPr>
        <p:blipFill>
          <a:blip r:embed="rId4"/>
          <a:stretch>
            <a:fillRect/>
          </a:stretch>
        </p:blipFill>
        <p:spPr>
          <a:xfrm>
            <a:off x="1046306" y="3524416"/>
            <a:ext cx="2962275" cy="1952856"/>
          </a:xfrm>
          <a:prstGeom prst="rect">
            <a:avLst/>
          </a:prstGeom>
        </p:spPr>
      </p:pic>
      <p:pic>
        <p:nvPicPr>
          <p:cNvPr id="12" name="Εικόνα 11">
            <a:extLst>
              <a:ext uri="{FF2B5EF4-FFF2-40B4-BE49-F238E27FC236}">
                <a16:creationId xmlns:a16="http://schemas.microsoft.com/office/drawing/2014/main" id="{A026CA00-3C6A-42F1-8BAE-8D666BEE6718}"/>
              </a:ext>
            </a:extLst>
          </p:cNvPr>
          <p:cNvPicPr>
            <a:picLocks noChangeAspect="1"/>
          </p:cNvPicPr>
          <p:nvPr/>
        </p:nvPicPr>
        <p:blipFill>
          <a:blip r:embed="rId5"/>
          <a:stretch>
            <a:fillRect/>
          </a:stretch>
        </p:blipFill>
        <p:spPr>
          <a:xfrm>
            <a:off x="5056745" y="4123495"/>
            <a:ext cx="3616138" cy="1364208"/>
          </a:xfrm>
          <a:prstGeom prst="rect">
            <a:avLst/>
          </a:prstGeom>
        </p:spPr>
      </p:pic>
      <p:sp>
        <p:nvSpPr>
          <p:cNvPr id="13" name="Ορθογώνιο 12">
            <a:extLst>
              <a:ext uri="{FF2B5EF4-FFF2-40B4-BE49-F238E27FC236}">
                <a16:creationId xmlns:a16="http://schemas.microsoft.com/office/drawing/2014/main" id="{E823020C-BFA7-48FC-8276-97E5CAC82EBB}"/>
              </a:ext>
            </a:extLst>
          </p:cNvPr>
          <p:cNvSpPr/>
          <p:nvPr/>
        </p:nvSpPr>
        <p:spPr>
          <a:xfrm>
            <a:off x="4860633" y="3169388"/>
            <a:ext cx="4019562" cy="984885"/>
          </a:xfrm>
          <a:prstGeom prst="rect">
            <a:avLst/>
          </a:prstGeom>
        </p:spPr>
        <p:txBody>
          <a:bodyPr wrap="square">
            <a:spAutoFit/>
          </a:bodyPr>
          <a:lstStyle/>
          <a:p>
            <a:endParaRPr lang="en-US" dirty="0"/>
          </a:p>
          <a:p>
            <a:pPr algn="ctr"/>
            <a:r>
              <a:rPr lang="el-GR" sz="2000" b="1" dirty="0"/>
              <a:t>Φυσικό κεφάλαιο &amp; υπηρεσίες οικοσυστημάτων</a:t>
            </a:r>
            <a:endParaRPr lang="en-US" sz="2000" b="1" dirty="0"/>
          </a:p>
        </p:txBody>
      </p:sp>
      <p:sp>
        <p:nvSpPr>
          <p:cNvPr id="14" name="Ορθογώνιο 13">
            <a:extLst>
              <a:ext uri="{FF2B5EF4-FFF2-40B4-BE49-F238E27FC236}">
                <a16:creationId xmlns:a16="http://schemas.microsoft.com/office/drawing/2014/main" id="{7F8FD03D-085A-477B-BCBD-B388F9BEB190}"/>
              </a:ext>
            </a:extLst>
          </p:cNvPr>
          <p:cNvSpPr/>
          <p:nvPr/>
        </p:nvSpPr>
        <p:spPr>
          <a:xfrm>
            <a:off x="849734" y="5580087"/>
            <a:ext cx="8021776" cy="707886"/>
          </a:xfrm>
          <a:prstGeom prst="rect">
            <a:avLst/>
          </a:prstGeom>
          <a:solidFill>
            <a:schemeClr val="accent5">
              <a:lumMod val="20000"/>
              <a:lumOff val="80000"/>
            </a:schemeClr>
          </a:solidFill>
        </p:spPr>
        <p:txBody>
          <a:bodyPr wrap="square">
            <a:spAutoFit/>
          </a:bodyPr>
          <a:lstStyle/>
          <a:p>
            <a:r>
              <a:rPr lang="el-GR" sz="2000" b="1" dirty="0"/>
              <a:t>2. Περιβαλλοντική απόφαση:</a:t>
            </a:r>
          </a:p>
          <a:p>
            <a:r>
              <a:rPr lang="el-GR" sz="2000" b="1" dirty="0"/>
              <a:t>    • </a:t>
            </a:r>
            <a:r>
              <a:rPr lang="el-GR" b="1" i="1" dirty="0"/>
              <a:t>Βοηθά στον προγραμματισμό του τρόπου χρήσης των διαθέσιμων πόρων</a:t>
            </a:r>
          </a:p>
        </p:txBody>
      </p:sp>
    </p:spTree>
    <p:extLst>
      <p:ext uri="{BB962C8B-B14F-4D97-AF65-F5344CB8AC3E}">
        <p14:creationId xmlns:p14="http://schemas.microsoft.com/office/powerpoint/2010/main" val="347111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85091" y="2355274"/>
            <a:ext cx="10788073"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70807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672597"/>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284243"/>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0" name="Ορθογώνιο 9">
            <a:extLst>
              <a:ext uri="{FF2B5EF4-FFF2-40B4-BE49-F238E27FC236}">
                <a16:creationId xmlns:a16="http://schemas.microsoft.com/office/drawing/2014/main" id="{E219DC01-C6C2-4235-A917-52ED47CC28AC}"/>
              </a:ext>
            </a:extLst>
          </p:cNvPr>
          <p:cNvSpPr/>
          <p:nvPr/>
        </p:nvSpPr>
        <p:spPr>
          <a:xfrm>
            <a:off x="1089892" y="1006318"/>
            <a:ext cx="7679840" cy="707886"/>
          </a:xfrm>
          <a:prstGeom prst="rect">
            <a:avLst/>
          </a:prstGeom>
          <a:solidFill>
            <a:schemeClr val="accent2">
              <a:lumMod val="20000"/>
              <a:lumOff val="80000"/>
            </a:schemeClr>
          </a:solidFill>
        </p:spPr>
        <p:txBody>
          <a:bodyPr wrap="square">
            <a:spAutoFit/>
          </a:bodyPr>
          <a:lstStyle/>
          <a:p>
            <a:pPr algn="ctr"/>
            <a:r>
              <a:rPr lang="el-GR" sz="4000" b="1" dirty="0">
                <a:solidFill>
                  <a:schemeClr val="accent6">
                    <a:lumMod val="75000"/>
                  </a:schemeClr>
                </a:solidFill>
              </a:rPr>
              <a:t>Η ενσωματωμένη ηλιακή ενέργεια</a:t>
            </a:r>
            <a:endParaRPr lang="el-GR" sz="4000" dirty="0"/>
          </a:p>
        </p:txBody>
      </p:sp>
      <p:sp>
        <p:nvSpPr>
          <p:cNvPr id="6" name="Ορθογώνιο 5">
            <a:extLst>
              <a:ext uri="{FF2B5EF4-FFF2-40B4-BE49-F238E27FC236}">
                <a16:creationId xmlns:a16="http://schemas.microsoft.com/office/drawing/2014/main" id="{F0D8DDF6-050D-4ED1-B19E-1C0DE4157E5C}"/>
              </a:ext>
            </a:extLst>
          </p:cNvPr>
          <p:cNvSpPr/>
          <p:nvPr/>
        </p:nvSpPr>
        <p:spPr>
          <a:xfrm>
            <a:off x="785083" y="2466888"/>
            <a:ext cx="8222867" cy="1077218"/>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3200" b="1" dirty="0">
                <a:solidFill>
                  <a:srgbClr val="7030A0"/>
                </a:solidFill>
              </a:rPr>
              <a:t>Το φως του ήλιου είναι η πιο άφθονη πηγή ενέργειας στη γη.</a:t>
            </a:r>
          </a:p>
        </p:txBody>
      </p:sp>
      <p:sp>
        <p:nvSpPr>
          <p:cNvPr id="8" name="Ορθογώνιο 7">
            <a:extLst>
              <a:ext uri="{FF2B5EF4-FFF2-40B4-BE49-F238E27FC236}">
                <a16:creationId xmlns:a16="http://schemas.microsoft.com/office/drawing/2014/main" id="{48A8DFF8-8B21-480A-8B57-F9A7F4C201DE}"/>
              </a:ext>
            </a:extLst>
          </p:cNvPr>
          <p:cNvSpPr/>
          <p:nvPr/>
        </p:nvSpPr>
        <p:spPr>
          <a:xfrm>
            <a:off x="785083" y="3591871"/>
            <a:ext cx="8222866" cy="1384995"/>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2800" b="1" i="1" dirty="0">
                <a:solidFill>
                  <a:srgbClr val="FF0000"/>
                </a:solidFill>
              </a:rPr>
              <a:t>Πολλά ηλιακά joules απαιτούνται για να δημιουργήσουν άλλα είδη πιο συγκεντρωμένης ενέργειας ή ύλης.</a:t>
            </a:r>
          </a:p>
        </p:txBody>
      </p:sp>
      <p:sp>
        <p:nvSpPr>
          <p:cNvPr id="9" name="Ορθογώνιο 8">
            <a:extLst>
              <a:ext uri="{FF2B5EF4-FFF2-40B4-BE49-F238E27FC236}">
                <a16:creationId xmlns:a16="http://schemas.microsoft.com/office/drawing/2014/main" id="{01B249D4-EE90-4AAD-ACDF-687A3B4E7F28}"/>
              </a:ext>
            </a:extLst>
          </p:cNvPr>
          <p:cNvSpPr/>
          <p:nvPr/>
        </p:nvSpPr>
        <p:spPr>
          <a:xfrm>
            <a:off x="820786" y="5024631"/>
            <a:ext cx="8222861" cy="1384995"/>
          </a:xfrm>
          <a:prstGeom prst="rect">
            <a:avLst/>
          </a:prstGeom>
        </p:spPr>
        <p:txBody>
          <a:bodyPr wrap="square">
            <a:spAutoFit/>
          </a:bodyPr>
          <a:lstStyle/>
          <a:p>
            <a:pPr marL="285750" indent="-285750" algn="just">
              <a:buFont typeface="Arial" panose="020B0604020202020204" pitchFamily="34" charset="0"/>
              <a:buChar char="•"/>
            </a:pPr>
            <a:r>
              <a:rPr lang="el-GR" sz="2800" b="1" dirty="0">
                <a:solidFill>
                  <a:schemeClr val="accent6">
                    <a:lumMod val="50000"/>
                  </a:schemeClr>
                </a:solidFill>
              </a:rPr>
              <a:t>Είναι βολικό να εκφραστούν όλα τα άλλα είδη πόρων ως ισοδύναμα του φωτός του ήλιου που απαιτείται άμεσα και έμμεσα (</a:t>
            </a:r>
            <a:r>
              <a:rPr lang="en-US" sz="2800" b="1" i="1" dirty="0">
                <a:solidFill>
                  <a:srgbClr val="FF0000"/>
                </a:solidFill>
                <a:latin typeface="Arial" panose="020B0604020202020204" pitchFamily="34" charset="0"/>
              </a:rPr>
              <a:t>Emergy</a:t>
            </a:r>
            <a:r>
              <a:rPr lang="el-GR" sz="2800" b="1" dirty="0">
                <a:solidFill>
                  <a:schemeClr val="accent6">
                    <a:lumMod val="50000"/>
                  </a:schemeClr>
                </a:solidFill>
              </a:rPr>
              <a:t>).</a:t>
            </a:r>
          </a:p>
        </p:txBody>
      </p:sp>
    </p:spTree>
    <p:extLst>
      <p:ext uri="{BB962C8B-B14F-4D97-AF65-F5344CB8AC3E}">
        <p14:creationId xmlns:p14="http://schemas.microsoft.com/office/powerpoint/2010/main" val="402882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1016000" y="2355274"/>
            <a:ext cx="10557164"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64341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672597"/>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3410858"/>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a:extLst>
              <a:ext uri="{FF2B5EF4-FFF2-40B4-BE49-F238E27FC236}">
                <a16:creationId xmlns:a16="http://schemas.microsoft.com/office/drawing/2014/main" id="{B59E4A93-FF55-4D82-B172-8784B4C9D345}"/>
              </a:ext>
            </a:extLst>
          </p:cNvPr>
          <p:cNvSpPr/>
          <p:nvPr/>
        </p:nvSpPr>
        <p:spPr>
          <a:xfrm>
            <a:off x="1763159" y="1006318"/>
            <a:ext cx="6673128" cy="707886"/>
          </a:xfrm>
          <a:prstGeom prst="rect">
            <a:avLst/>
          </a:prstGeom>
          <a:solidFill>
            <a:schemeClr val="accent2">
              <a:lumMod val="20000"/>
              <a:lumOff val="80000"/>
            </a:schemeClr>
          </a:solidFill>
        </p:spPr>
        <p:txBody>
          <a:bodyPr wrap="square">
            <a:spAutoFit/>
          </a:bodyPr>
          <a:lstStyle/>
          <a:p>
            <a:pPr algn="ctr"/>
            <a:r>
              <a:rPr lang="el-GR" sz="4000" b="1" dirty="0">
                <a:solidFill>
                  <a:schemeClr val="accent6">
                    <a:lumMod val="75000"/>
                  </a:schemeClr>
                </a:solidFill>
              </a:rPr>
              <a:t>Ποιότητα ενέργειας</a:t>
            </a:r>
            <a:endParaRPr lang="el-GR" sz="4000" dirty="0"/>
          </a:p>
        </p:txBody>
      </p:sp>
      <p:sp>
        <p:nvSpPr>
          <p:cNvPr id="4" name="Ορθογώνιο 3">
            <a:extLst>
              <a:ext uri="{FF2B5EF4-FFF2-40B4-BE49-F238E27FC236}">
                <a16:creationId xmlns:a16="http://schemas.microsoft.com/office/drawing/2014/main" id="{C56ABA1D-AA85-4655-A998-9D7DF034320A}"/>
              </a:ext>
            </a:extLst>
          </p:cNvPr>
          <p:cNvSpPr/>
          <p:nvPr/>
        </p:nvSpPr>
        <p:spPr>
          <a:xfrm>
            <a:off x="1015999" y="2467415"/>
            <a:ext cx="7991961" cy="1200329"/>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2400" b="1" dirty="0"/>
              <a:t>Οι ενεργειακοί μετασχηματισμοί δημιουργούν ιεραρχίες στις παραγωγικές αλυσίδες, παρόμοιες με τη γνωστή τροφική αλυσίδα στα οικοσυστήματα:</a:t>
            </a:r>
          </a:p>
        </p:txBody>
      </p:sp>
      <p:sp>
        <p:nvSpPr>
          <p:cNvPr id="6" name="Ορθογώνιο 5">
            <a:extLst>
              <a:ext uri="{FF2B5EF4-FFF2-40B4-BE49-F238E27FC236}">
                <a16:creationId xmlns:a16="http://schemas.microsoft.com/office/drawing/2014/main" id="{F319407F-C249-487A-ABB7-6D8908EE771A}"/>
              </a:ext>
            </a:extLst>
          </p:cNvPr>
          <p:cNvSpPr/>
          <p:nvPr/>
        </p:nvSpPr>
        <p:spPr>
          <a:xfrm>
            <a:off x="3048000" y="3105835"/>
            <a:ext cx="6096000" cy="646331"/>
          </a:xfrm>
          <a:prstGeom prst="rect">
            <a:avLst/>
          </a:prstGeom>
        </p:spPr>
        <p:txBody>
          <a:bodyPr>
            <a:spAutoFit/>
          </a:bodyPr>
          <a:lstStyle/>
          <a:p>
            <a:endParaRPr lang="el-GR" dirty="0"/>
          </a:p>
          <a:p>
            <a:endParaRPr lang="el-GR" dirty="0"/>
          </a:p>
        </p:txBody>
      </p:sp>
      <p:sp>
        <p:nvSpPr>
          <p:cNvPr id="8" name="Ορθογώνιο 7">
            <a:extLst>
              <a:ext uri="{FF2B5EF4-FFF2-40B4-BE49-F238E27FC236}">
                <a16:creationId xmlns:a16="http://schemas.microsoft.com/office/drawing/2014/main" id="{18702F47-C5DB-427F-A849-52C7BBC5A9F4}"/>
              </a:ext>
            </a:extLst>
          </p:cNvPr>
          <p:cNvSpPr/>
          <p:nvPr/>
        </p:nvSpPr>
        <p:spPr>
          <a:xfrm>
            <a:off x="3048000" y="3300760"/>
            <a:ext cx="6096000" cy="256480"/>
          </a:xfrm>
          <a:prstGeom prst="rect">
            <a:avLst/>
          </a:prstGeom>
        </p:spPr>
        <p:txBody>
          <a:bodyPr>
            <a:spAutoFit/>
          </a:bodyPr>
          <a:lstStyle/>
          <a:p>
            <a:endParaRPr lang="el-GR" sz="400" dirty="0">
              <a:latin typeface="Times New Roman" panose="02020603050405020304" pitchFamily="18" charset="0"/>
            </a:endParaRPr>
          </a:p>
          <a:p>
            <a:r>
              <a:rPr lang="el-GR" sz="1000" baseline="30000" dirty="0">
                <a:latin typeface="Times New Roman" panose="02020603050405020304" pitchFamily="18" charset="0"/>
              </a:rPr>
              <a:t> 	 	 	</a:t>
            </a:r>
          </a:p>
        </p:txBody>
      </p:sp>
      <p:pic>
        <p:nvPicPr>
          <p:cNvPr id="11" name="Εικόνα 10">
            <a:extLst>
              <a:ext uri="{FF2B5EF4-FFF2-40B4-BE49-F238E27FC236}">
                <a16:creationId xmlns:a16="http://schemas.microsoft.com/office/drawing/2014/main" id="{58A5E996-2255-410F-A914-7E3F580F2F16}"/>
              </a:ext>
            </a:extLst>
          </p:cNvPr>
          <p:cNvPicPr>
            <a:picLocks noChangeAspect="1"/>
          </p:cNvPicPr>
          <p:nvPr/>
        </p:nvPicPr>
        <p:blipFill>
          <a:blip r:embed="rId4"/>
          <a:stretch>
            <a:fillRect/>
          </a:stretch>
        </p:blipFill>
        <p:spPr>
          <a:xfrm>
            <a:off x="1015800" y="3752165"/>
            <a:ext cx="7991962" cy="1317637"/>
          </a:xfrm>
          <a:prstGeom prst="rect">
            <a:avLst/>
          </a:prstGeom>
        </p:spPr>
      </p:pic>
      <p:sp>
        <p:nvSpPr>
          <p:cNvPr id="12" name="Ορθογώνιο 11">
            <a:extLst>
              <a:ext uri="{FF2B5EF4-FFF2-40B4-BE49-F238E27FC236}">
                <a16:creationId xmlns:a16="http://schemas.microsoft.com/office/drawing/2014/main" id="{3E5F61B8-6710-4746-8231-863C25053BCB}"/>
              </a:ext>
            </a:extLst>
          </p:cNvPr>
          <p:cNvSpPr/>
          <p:nvPr/>
        </p:nvSpPr>
        <p:spPr>
          <a:xfrm>
            <a:off x="980009" y="5149056"/>
            <a:ext cx="8063543" cy="1138773"/>
          </a:xfrm>
          <a:prstGeom prst="rect">
            <a:avLst/>
          </a:prstGeom>
          <a:solidFill>
            <a:schemeClr val="accent5">
              <a:lumMod val="20000"/>
              <a:lumOff val="80000"/>
            </a:schemeClr>
          </a:solidFill>
        </p:spPr>
        <p:txBody>
          <a:bodyPr wrap="square">
            <a:spAutoFit/>
          </a:bodyPr>
          <a:lstStyle/>
          <a:p>
            <a:pPr algn="ctr"/>
            <a:r>
              <a:rPr lang="el-GR" sz="2400" b="1" dirty="0"/>
              <a:t>Η ανάλυση Emergy είναι σε θέση να αναγνωρίσει την ποιότητα ενέργειας των ροών της βιόσφαιρας.</a:t>
            </a:r>
          </a:p>
          <a:p>
            <a:pPr algn="ctr"/>
            <a:r>
              <a:rPr lang="el-GR" sz="2000" b="1" dirty="0"/>
              <a:t>• </a:t>
            </a:r>
            <a:r>
              <a:rPr lang="el-GR" sz="2000" b="1" i="1" dirty="0">
                <a:solidFill>
                  <a:srgbClr val="FF0000"/>
                </a:solidFill>
              </a:rPr>
              <a:t>Ένα Joule βοσκοτόπων δεν είναι ίσο με ένα Joule κρέατος</a:t>
            </a:r>
          </a:p>
        </p:txBody>
      </p:sp>
    </p:spTree>
    <p:extLst>
      <p:ext uri="{BB962C8B-B14F-4D97-AF65-F5344CB8AC3E}">
        <p14:creationId xmlns:p14="http://schemas.microsoft.com/office/powerpoint/2010/main" val="57913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3685521"/>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1577175" y="902061"/>
            <a:ext cx="6465309" cy="646331"/>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mn-cs"/>
              </a:rPr>
              <a:t>Ανανεώσιμες πηγές</a:t>
            </a:r>
            <a:endParaRPr kumimoji="0" lang="en-US" sz="36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mn-cs"/>
            </a:endParaRPr>
          </a:p>
        </p:txBody>
      </p:sp>
      <p:sp>
        <p:nvSpPr>
          <p:cNvPr id="8" name="Ορθογώνιο 7">
            <a:extLst>
              <a:ext uri="{FF2B5EF4-FFF2-40B4-BE49-F238E27FC236}">
                <a16:creationId xmlns:a16="http://schemas.microsoft.com/office/drawing/2014/main" id="{0E3D0A58-EEAE-4C17-A68D-50D906DA029C}"/>
              </a:ext>
            </a:extLst>
          </p:cNvPr>
          <p:cNvSpPr/>
          <p:nvPr/>
        </p:nvSpPr>
        <p:spPr>
          <a:xfrm>
            <a:off x="748144" y="2467415"/>
            <a:ext cx="8259815" cy="954107"/>
          </a:xfrm>
          <a:prstGeom prst="rect">
            <a:avLst/>
          </a:prstGeom>
          <a:solidFill>
            <a:schemeClr val="accent5">
              <a:lumMod val="20000"/>
              <a:lumOff val="80000"/>
            </a:schemeClr>
          </a:solidFill>
        </p:spPr>
        <p:txBody>
          <a:bodyPr wrap="square">
            <a:spAutoFit/>
          </a:bodyPr>
          <a:lstStyle/>
          <a:p>
            <a:pPr marL="457200" indent="-457200" algn="just">
              <a:buFont typeface="Arial" panose="020B0604020202020204" pitchFamily="34" charset="0"/>
              <a:buChar char="•"/>
            </a:pPr>
            <a:r>
              <a:rPr lang="el-GR" sz="2800" b="1" dirty="0"/>
              <a:t>Η ανάλυση </a:t>
            </a:r>
            <a:r>
              <a:rPr lang="el-GR" sz="2800" b="1" i="1" dirty="0">
                <a:solidFill>
                  <a:srgbClr val="FF0000"/>
                </a:solidFill>
              </a:rPr>
              <a:t>Emergy</a:t>
            </a:r>
            <a:r>
              <a:rPr lang="el-GR" sz="2800" b="1" dirty="0"/>
              <a:t> είναι ικανή να μετρήσει τις ανανεώσιμες πηγές στην ίδια βάση.</a:t>
            </a:r>
          </a:p>
        </p:txBody>
      </p:sp>
      <p:pic>
        <p:nvPicPr>
          <p:cNvPr id="10" name="Εικόνα 9">
            <a:extLst>
              <a:ext uri="{FF2B5EF4-FFF2-40B4-BE49-F238E27FC236}">
                <a16:creationId xmlns:a16="http://schemas.microsoft.com/office/drawing/2014/main" id="{97464209-3334-4C9B-87C7-062FA59F4226}"/>
              </a:ext>
            </a:extLst>
          </p:cNvPr>
          <p:cNvPicPr>
            <a:picLocks noChangeAspect="1"/>
          </p:cNvPicPr>
          <p:nvPr/>
        </p:nvPicPr>
        <p:blipFill>
          <a:blip r:embed="rId4"/>
          <a:stretch>
            <a:fillRect/>
          </a:stretch>
        </p:blipFill>
        <p:spPr>
          <a:xfrm>
            <a:off x="1165032" y="3533662"/>
            <a:ext cx="7426037" cy="1039091"/>
          </a:xfrm>
          <a:prstGeom prst="rect">
            <a:avLst/>
          </a:prstGeom>
        </p:spPr>
      </p:pic>
      <p:sp>
        <p:nvSpPr>
          <p:cNvPr id="11" name="Ορθογώνιο 10">
            <a:extLst>
              <a:ext uri="{FF2B5EF4-FFF2-40B4-BE49-F238E27FC236}">
                <a16:creationId xmlns:a16="http://schemas.microsoft.com/office/drawing/2014/main" id="{B44DE135-81B8-4E2D-A9DD-1EF67751AF9C}"/>
              </a:ext>
            </a:extLst>
          </p:cNvPr>
          <p:cNvSpPr/>
          <p:nvPr/>
        </p:nvSpPr>
        <p:spPr>
          <a:xfrm>
            <a:off x="748144" y="4685646"/>
            <a:ext cx="8123373" cy="1785104"/>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2200" b="1" dirty="0"/>
              <a:t>Αξιολογεί την περιβαλλοντική υποστήριξη που παρέχεται από ανανεώσιμες πηγές ενέργειας, που συχνά δεν λαμβάνεται υπόψη σε αναλύσεις</a:t>
            </a:r>
            <a:r>
              <a:rPr lang="en-US" sz="2200" b="1" dirty="0"/>
              <a:t> </a:t>
            </a:r>
            <a:r>
              <a:rPr lang="el-GR" sz="2200" b="1" dirty="0"/>
              <a:t>οικονομικού επιπέδου.</a:t>
            </a:r>
          </a:p>
          <a:p>
            <a:pPr marL="285750" indent="-285750" algn="just">
              <a:buFont typeface="Arial" panose="020B0604020202020204" pitchFamily="34" charset="0"/>
              <a:buChar char="•"/>
            </a:pPr>
            <a:r>
              <a:rPr lang="el-GR" sz="2200" b="1" dirty="0"/>
              <a:t>Βοηθά στον προγραμματισμό του τρόπου σωστής χρήσης αυτών των πόρων.</a:t>
            </a:r>
          </a:p>
        </p:txBody>
      </p:sp>
    </p:spTree>
    <p:extLst>
      <p:ext uri="{BB962C8B-B14F-4D97-AF65-F5344CB8AC3E}">
        <p14:creationId xmlns:p14="http://schemas.microsoft.com/office/powerpoint/2010/main" val="13379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429000"/>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886193" y="901774"/>
            <a:ext cx="8121763" cy="1200329"/>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rPr>
              <a:t>Μη ανανεώσιμες πηγές από τη φύση</a:t>
            </a:r>
            <a:endParaRPr kumimoji="0" lang="en-US" sz="36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sp>
        <p:nvSpPr>
          <p:cNvPr id="2" name="Ορθογώνιο 1">
            <a:extLst>
              <a:ext uri="{FF2B5EF4-FFF2-40B4-BE49-F238E27FC236}">
                <a16:creationId xmlns:a16="http://schemas.microsoft.com/office/drawing/2014/main" id="{D4E8930C-74E1-4EDD-A900-B447A54AA1E7}"/>
              </a:ext>
            </a:extLst>
          </p:cNvPr>
          <p:cNvSpPr/>
          <p:nvPr/>
        </p:nvSpPr>
        <p:spPr>
          <a:xfrm>
            <a:off x="748144" y="2573918"/>
            <a:ext cx="8259803" cy="892552"/>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2400" b="1" dirty="0"/>
              <a:t>Η ανάλυση </a:t>
            </a:r>
            <a:r>
              <a:rPr lang="el-GR" sz="2800" b="1" i="1" dirty="0">
                <a:solidFill>
                  <a:srgbClr val="FF0000"/>
                </a:solidFill>
              </a:rPr>
              <a:t>Emergy</a:t>
            </a:r>
            <a:r>
              <a:rPr lang="el-GR" sz="2400" b="1" dirty="0"/>
              <a:t> είναι σε θέση να μετρήσει τους μη ανανεώσιμους πόρους από τη φύση στην ίδια βάση.</a:t>
            </a:r>
          </a:p>
        </p:txBody>
      </p:sp>
      <p:pic>
        <p:nvPicPr>
          <p:cNvPr id="3" name="Εικόνα 2">
            <a:extLst>
              <a:ext uri="{FF2B5EF4-FFF2-40B4-BE49-F238E27FC236}">
                <a16:creationId xmlns:a16="http://schemas.microsoft.com/office/drawing/2014/main" id="{00CFBE3E-0DB6-4D8C-8DC9-A1B1305FF88C}"/>
              </a:ext>
            </a:extLst>
          </p:cNvPr>
          <p:cNvPicPr>
            <a:picLocks noChangeAspect="1"/>
          </p:cNvPicPr>
          <p:nvPr/>
        </p:nvPicPr>
        <p:blipFill>
          <a:blip r:embed="rId4"/>
          <a:stretch>
            <a:fillRect/>
          </a:stretch>
        </p:blipFill>
        <p:spPr>
          <a:xfrm>
            <a:off x="748135" y="3761919"/>
            <a:ext cx="8259803" cy="2463390"/>
          </a:xfrm>
          <a:prstGeom prst="rect">
            <a:avLst/>
          </a:prstGeom>
        </p:spPr>
      </p:pic>
    </p:spTree>
    <p:extLst>
      <p:ext uri="{BB962C8B-B14F-4D97-AF65-F5344CB8AC3E}">
        <p14:creationId xmlns:p14="http://schemas.microsoft.com/office/powerpoint/2010/main" val="180664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221616"/>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1681091" y="1074561"/>
            <a:ext cx="6465309" cy="707886"/>
          </a:xfrm>
          <a:prstGeom prst="rect">
            <a:avLst/>
          </a:prstGeom>
          <a:solidFill>
            <a:schemeClr val="accent2">
              <a:lumMod val="20000"/>
              <a:lumOff val="80000"/>
            </a:schemeClr>
          </a:solidFill>
        </p:spPr>
        <p:txBody>
          <a:bodyPr wrap="square">
            <a:spAutoFit/>
          </a:bodyPr>
          <a:lstStyle/>
          <a:p>
            <a:pPr lvl="0" algn="ctr"/>
            <a:r>
              <a:rPr lang="el-GR" sz="4000" b="1" dirty="0">
                <a:solidFill>
                  <a:srgbClr val="70AD47">
                    <a:lumMod val="75000"/>
                  </a:srgbClr>
                </a:solidFill>
                <a:latin typeface="Arial" panose="020B0604020202020204" pitchFamily="34" charset="0"/>
              </a:rPr>
              <a:t>Ανθρώπινη εργασία</a:t>
            </a:r>
            <a:endParaRPr kumimoji="0" lang="en-US" sz="40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sp>
        <p:nvSpPr>
          <p:cNvPr id="2" name="Ορθογώνιο 1">
            <a:extLst>
              <a:ext uri="{FF2B5EF4-FFF2-40B4-BE49-F238E27FC236}">
                <a16:creationId xmlns:a16="http://schemas.microsoft.com/office/drawing/2014/main" id="{8CA00495-B0B1-407A-8628-F91060519D19}"/>
              </a:ext>
            </a:extLst>
          </p:cNvPr>
          <p:cNvSpPr/>
          <p:nvPr/>
        </p:nvSpPr>
        <p:spPr>
          <a:xfrm>
            <a:off x="748144" y="2467415"/>
            <a:ext cx="8192647" cy="3508653"/>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2800" b="1" dirty="0"/>
              <a:t>Η ανάλυση Emergy είναι ικανή να μετρήσει την  ανθρώπινη εργασία στην ίδια βάση.</a:t>
            </a:r>
          </a:p>
          <a:p>
            <a:endParaRPr lang="el-GR" sz="2800" b="1" dirty="0"/>
          </a:p>
          <a:p>
            <a:pPr marL="285750" indent="-285750" algn="just">
              <a:buFont typeface="Arial" panose="020B0604020202020204" pitchFamily="34" charset="0"/>
              <a:buChar char="•"/>
            </a:pPr>
            <a:r>
              <a:rPr lang="el-GR" sz="2800" b="1" dirty="0"/>
              <a:t>Ποσοτικοποιεί την ενέργεια που απαιτείται για την υποστήριξη της ανθρώπινης εργασίας (μέτρο βιοτικού επιπέδου):</a:t>
            </a:r>
          </a:p>
          <a:p>
            <a:pPr algn="just"/>
            <a:r>
              <a:rPr lang="el-GR" dirty="0"/>
              <a:t>     </a:t>
            </a:r>
          </a:p>
          <a:p>
            <a:pPr algn="just"/>
            <a:r>
              <a:rPr lang="el-GR" dirty="0"/>
              <a:t>        •</a:t>
            </a:r>
            <a:r>
              <a:rPr lang="el-GR" b="1" i="1" u="sng" dirty="0"/>
              <a:t>Οι λιγότερο βιομηχανοποιημένοι άνθρωποι χρησιμοποιούν λιγότερη ενέργεια</a:t>
            </a:r>
          </a:p>
          <a:p>
            <a:pPr algn="just"/>
            <a:r>
              <a:rPr lang="el-GR" b="1" i="1" dirty="0"/>
              <a:t>          </a:t>
            </a:r>
            <a:r>
              <a:rPr lang="el-GR" b="1" i="1" u="sng" dirty="0"/>
              <a:t>από τους ανθρώπους στις βιομηχανικές χώρες.</a:t>
            </a:r>
          </a:p>
        </p:txBody>
      </p:sp>
    </p:spTree>
    <p:extLst>
      <p:ext uri="{BB962C8B-B14F-4D97-AF65-F5344CB8AC3E}">
        <p14:creationId xmlns:p14="http://schemas.microsoft.com/office/powerpoint/2010/main" val="136666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429000"/>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959537" y="1095781"/>
            <a:ext cx="7765650" cy="646331"/>
          </a:xfrm>
          <a:prstGeom prst="rect">
            <a:avLst/>
          </a:prstGeom>
          <a:solidFill>
            <a:schemeClr val="accent2">
              <a:lumMod val="20000"/>
              <a:lumOff val="80000"/>
            </a:schemeClr>
          </a:solidFill>
        </p:spPr>
        <p:txBody>
          <a:bodyPr wrap="square">
            <a:spAutoFit/>
          </a:bodyPr>
          <a:lstStyle/>
          <a:p>
            <a:pPr lvl="0" algn="ctr"/>
            <a:r>
              <a:rPr lang="el-GR" sz="3600" b="1" dirty="0">
                <a:solidFill>
                  <a:srgbClr val="70AD47">
                    <a:lumMod val="75000"/>
                  </a:srgbClr>
                </a:solidFill>
                <a:latin typeface="Arial" panose="020B0604020202020204" pitchFamily="34" charset="0"/>
              </a:rPr>
              <a:t>Γλώσσα ενεργειακού συστήματος</a:t>
            </a:r>
            <a:endParaRPr kumimoji="0" lang="en-US" sz="36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sp>
        <p:nvSpPr>
          <p:cNvPr id="2" name="Ορθογώνιο 1">
            <a:extLst>
              <a:ext uri="{FF2B5EF4-FFF2-40B4-BE49-F238E27FC236}">
                <a16:creationId xmlns:a16="http://schemas.microsoft.com/office/drawing/2014/main" id="{B8593966-B336-4E32-BFA6-DD2CC69D74B1}"/>
              </a:ext>
            </a:extLst>
          </p:cNvPr>
          <p:cNvSpPr/>
          <p:nvPr/>
        </p:nvSpPr>
        <p:spPr>
          <a:xfrm>
            <a:off x="748145" y="2467579"/>
            <a:ext cx="8259805" cy="830997"/>
          </a:xfrm>
          <a:prstGeom prst="rect">
            <a:avLst/>
          </a:prstGeom>
        </p:spPr>
        <p:txBody>
          <a:bodyPr wrap="square">
            <a:spAutoFit/>
          </a:bodyPr>
          <a:lstStyle/>
          <a:p>
            <a:pPr algn="just"/>
            <a:r>
              <a:rPr lang="el-GR" dirty="0"/>
              <a:t>• </a:t>
            </a:r>
            <a:r>
              <a:rPr lang="el-GR" sz="2400" b="1" dirty="0"/>
              <a:t>Είναι ένας συνοπτικός τρόπος οπτικοποίησης συστημάτων και</a:t>
            </a:r>
          </a:p>
          <a:p>
            <a:pPr algn="just"/>
            <a:r>
              <a:rPr lang="el-GR" sz="2400" b="1" dirty="0"/>
              <a:t>  περιγράφοντάς τα μαθηματικά.</a:t>
            </a:r>
          </a:p>
        </p:txBody>
      </p:sp>
      <p:pic>
        <p:nvPicPr>
          <p:cNvPr id="3" name="Εικόνα 2">
            <a:extLst>
              <a:ext uri="{FF2B5EF4-FFF2-40B4-BE49-F238E27FC236}">
                <a16:creationId xmlns:a16="http://schemas.microsoft.com/office/drawing/2014/main" id="{E51ED4A3-4922-490F-B3C9-4719C0622C0A}"/>
              </a:ext>
            </a:extLst>
          </p:cNvPr>
          <p:cNvPicPr>
            <a:picLocks noChangeAspect="1"/>
          </p:cNvPicPr>
          <p:nvPr/>
        </p:nvPicPr>
        <p:blipFill rotWithShape="1">
          <a:blip r:embed="rId4"/>
          <a:srcRect t="762"/>
          <a:stretch/>
        </p:blipFill>
        <p:spPr>
          <a:xfrm>
            <a:off x="1178883" y="3428999"/>
            <a:ext cx="7398328" cy="2870201"/>
          </a:xfrm>
          <a:prstGeom prst="rect">
            <a:avLst/>
          </a:prstGeom>
        </p:spPr>
      </p:pic>
    </p:spTree>
    <p:extLst>
      <p:ext uri="{BB962C8B-B14F-4D97-AF65-F5344CB8AC3E}">
        <p14:creationId xmlns:p14="http://schemas.microsoft.com/office/powerpoint/2010/main" val="381459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6F70FB-F1C8-45F5-A5E4-DD73EA190D94}"/>
              </a:ext>
            </a:extLst>
          </p:cNvPr>
          <p:cNvSpPr>
            <a:spLocks noGrp="1"/>
          </p:cNvSpPr>
          <p:nvPr>
            <p:ph type="title"/>
          </p:nvPr>
        </p:nvSpPr>
        <p:spPr>
          <a:xfrm>
            <a:off x="0" y="0"/>
            <a:ext cx="12192000" cy="681037"/>
          </a:xfrm>
          <a:solidFill>
            <a:schemeClr val="accent4">
              <a:lumMod val="20000"/>
              <a:lumOff val="80000"/>
            </a:schemeClr>
          </a:solidFill>
        </p:spPr>
        <p:txBody>
          <a:bodyPr>
            <a:normAutofit fontScale="90000"/>
          </a:bodyPr>
          <a:lstStyle/>
          <a:p>
            <a:pPr algn="ctr"/>
            <a:r>
              <a:rPr lang="en-US" b="1" dirty="0"/>
              <a:t>Symbols used in emergy analysis</a:t>
            </a:r>
            <a:endParaRPr lang="el-GR" b="1" dirty="0"/>
          </a:p>
        </p:txBody>
      </p:sp>
      <p:pic>
        <p:nvPicPr>
          <p:cNvPr id="7" name="Θέση περιεχομένου 6">
            <a:extLst>
              <a:ext uri="{FF2B5EF4-FFF2-40B4-BE49-F238E27FC236}">
                <a16:creationId xmlns:a16="http://schemas.microsoft.com/office/drawing/2014/main" id="{9EEBFEFF-B40E-47C8-879A-3A52CC8C40F8}"/>
              </a:ext>
            </a:extLst>
          </p:cNvPr>
          <p:cNvPicPr>
            <a:picLocks noGrp="1" noChangeAspect="1"/>
          </p:cNvPicPr>
          <p:nvPr>
            <p:ph idx="1"/>
          </p:nvPr>
        </p:nvPicPr>
        <p:blipFill>
          <a:blip r:embed="rId2"/>
          <a:stretch>
            <a:fillRect/>
          </a:stretch>
        </p:blipFill>
        <p:spPr>
          <a:xfrm>
            <a:off x="141890" y="681038"/>
            <a:ext cx="12050109" cy="5624512"/>
          </a:xfrm>
          <a:prstGeom prst="rect">
            <a:avLst/>
          </a:prstGeom>
        </p:spPr>
      </p:pic>
      <p:sp>
        <p:nvSpPr>
          <p:cNvPr id="5" name="Θέση υποσέλιδου 3">
            <a:extLst>
              <a:ext uri="{FF2B5EF4-FFF2-40B4-BE49-F238E27FC236}">
                <a16:creationId xmlns:a16="http://schemas.microsoft.com/office/drawing/2014/main" id="{921E2352-00A4-4D23-A344-DC71312121DA}"/>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8" name="Εικόνα 7">
            <a:extLst>
              <a:ext uri="{FF2B5EF4-FFF2-40B4-BE49-F238E27FC236}">
                <a16:creationId xmlns:a16="http://schemas.microsoft.com/office/drawing/2014/main" id="{C6C6C3B6-B0D3-46E8-A476-79137298508D}"/>
              </a:ext>
            </a:extLst>
          </p:cNvPr>
          <p:cNvPicPr>
            <a:picLocks noChangeAspect="1"/>
          </p:cNvPicPr>
          <p:nvPr/>
        </p:nvPicPr>
        <p:blipFill>
          <a:blip r:embed="rId3"/>
          <a:stretch>
            <a:fillRect/>
          </a:stretch>
        </p:blipFill>
        <p:spPr>
          <a:xfrm>
            <a:off x="0" y="0"/>
            <a:ext cx="1548518" cy="681037"/>
          </a:xfrm>
          <a:prstGeom prst="rect">
            <a:avLst/>
          </a:prstGeom>
        </p:spPr>
      </p:pic>
    </p:spTree>
    <p:extLst>
      <p:ext uri="{BB962C8B-B14F-4D97-AF65-F5344CB8AC3E}">
        <p14:creationId xmlns:p14="http://schemas.microsoft.com/office/powerpoint/2010/main" val="351663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flipV="1">
            <a:off x="2334827" y="2355274"/>
            <a:ext cx="9238337" cy="84212"/>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p:nvPr/>
        </p:nvCxnSpPr>
        <p:spPr>
          <a:xfrm>
            <a:off x="9079345" y="729673"/>
            <a:ext cx="0" cy="508000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2334827" y="883301"/>
            <a:ext cx="6465309" cy="1200329"/>
          </a:xfrm>
          <a:prstGeom prst="rect">
            <a:avLst/>
          </a:prstGeom>
          <a:solidFill>
            <a:schemeClr val="accent2">
              <a:lumMod val="20000"/>
              <a:lumOff val="80000"/>
            </a:schemeClr>
          </a:solidFill>
        </p:spPr>
        <p:txBody>
          <a:bodyPr wrap="square">
            <a:spAutoFit/>
          </a:bodyPr>
          <a:lstStyle/>
          <a:p>
            <a:pPr lvl="0" algn="ctr"/>
            <a:r>
              <a:rPr lang="en-US" sz="3600" b="1" i="1" dirty="0">
                <a:solidFill>
                  <a:srgbClr val="FF0000"/>
                </a:solidFill>
                <a:latin typeface="Arial" panose="020B0604020202020204" pitchFamily="34" charset="0"/>
              </a:rPr>
              <a:t>EMERGY: YOU SPELLED ENERGY WRONG!</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Ορθογώνιο 8">
            <a:extLst>
              <a:ext uri="{FF2B5EF4-FFF2-40B4-BE49-F238E27FC236}">
                <a16:creationId xmlns:a16="http://schemas.microsoft.com/office/drawing/2014/main" id="{37188214-072A-4CED-9352-D590C552FF44}"/>
              </a:ext>
            </a:extLst>
          </p:cNvPr>
          <p:cNvSpPr/>
          <p:nvPr/>
        </p:nvSpPr>
        <p:spPr>
          <a:xfrm>
            <a:off x="2396975" y="3928227"/>
            <a:ext cx="6403161" cy="1200329"/>
          </a:xfrm>
          <a:prstGeom prst="rect">
            <a:avLst/>
          </a:prstGeom>
          <a:solidFill>
            <a:schemeClr val="accent5">
              <a:lumMod val="20000"/>
              <a:lumOff val="80000"/>
            </a:schemeClr>
          </a:solidFill>
        </p:spPr>
        <p:txBody>
          <a:bodyPr wrap="square">
            <a:spAutoFit/>
          </a:bodyPr>
          <a:lstStyle/>
          <a:p>
            <a:pPr lvl="0" algn="ctr"/>
            <a:r>
              <a:rPr lang="en-US" sz="3600" b="1" i="1" dirty="0">
                <a:solidFill>
                  <a:prstClr val="black"/>
                </a:solidFill>
              </a:rPr>
              <a:t>Emergy with an EM, means the</a:t>
            </a:r>
          </a:p>
          <a:p>
            <a:pPr lvl="0" algn="ctr"/>
            <a:r>
              <a:rPr lang="en-US" sz="3600" b="1" i="1" dirty="0">
                <a:solidFill>
                  <a:srgbClr val="FF0000"/>
                </a:solidFill>
              </a:rPr>
              <a:t>E</a:t>
            </a:r>
            <a:r>
              <a:rPr lang="en-US" sz="3600" b="1" i="1" dirty="0">
                <a:solidFill>
                  <a:prstClr val="black"/>
                </a:solidFill>
              </a:rPr>
              <a:t>nergy </a:t>
            </a:r>
            <a:r>
              <a:rPr lang="en-US" sz="3600" b="1" i="1" dirty="0">
                <a:solidFill>
                  <a:srgbClr val="FF0000"/>
                </a:solidFill>
              </a:rPr>
              <a:t>M</a:t>
            </a:r>
            <a:r>
              <a:rPr lang="en-US" sz="3600" b="1" i="1" dirty="0">
                <a:solidFill>
                  <a:prstClr val="black"/>
                </a:solidFill>
              </a:rPr>
              <a:t>emory</a:t>
            </a:r>
            <a:endParaRPr kumimoji="0" lang="el-GR"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739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376168"/>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850505" y="1136116"/>
            <a:ext cx="8121765" cy="646331"/>
          </a:xfrm>
          <a:prstGeom prst="rect">
            <a:avLst/>
          </a:prstGeom>
          <a:solidFill>
            <a:schemeClr val="accent2">
              <a:lumMod val="20000"/>
              <a:lumOff val="80000"/>
            </a:schemeClr>
          </a:solidFill>
        </p:spPr>
        <p:txBody>
          <a:bodyPr wrap="square">
            <a:spAutoFit/>
          </a:bodyPr>
          <a:lstStyle/>
          <a:p>
            <a:pPr lvl="0" algn="ctr"/>
            <a:r>
              <a:rPr lang="el-GR" sz="2800" b="1" dirty="0">
                <a:solidFill>
                  <a:srgbClr val="70AD47">
                    <a:lumMod val="75000"/>
                  </a:srgbClr>
                </a:solidFill>
                <a:latin typeface="Arial" panose="020B0604020202020204" pitchFamily="34" charset="0"/>
              </a:rPr>
              <a:t>Διάφορα μονοπάτια για την ηλιακή </a:t>
            </a:r>
            <a:r>
              <a:rPr lang="en-US" sz="3600" b="1" i="1" dirty="0">
                <a:solidFill>
                  <a:srgbClr val="FF0000"/>
                </a:solidFill>
                <a:latin typeface="Arial" panose="020B0604020202020204" pitchFamily="34" charset="0"/>
              </a:rPr>
              <a:t>Emergy</a:t>
            </a:r>
            <a:endParaRPr kumimoji="0" lang="en-US" sz="2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pic>
        <p:nvPicPr>
          <p:cNvPr id="3" name="Εικόνα 2">
            <a:extLst>
              <a:ext uri="{FF2B5EF4-FFF2-40B4-BE49-F238E27FC236}">
                <a16:creationId xmlns:a16="http://schemas.microsoft.com/office/drawing/2014/main" id="{D5DB2E6D-B285-4F33-8F61-62DCCEDB278E}"/>
              </a:ext>
            </a:extLst>
          </p:cNvPr>
          <p:cNvPicPr>
            <a:picLocks noChangeAspect="1"/>
          </p:cNvPicPr>
          <p:nvPr/>
        </p:nvPicPr>
        <p:blipFill>
          <a:blip r:embed="rId4"/>
          <a:stretch>
            <a:fillRect/>
          </a:stretch>
        </p:blipFill>
        <p:spPr>
          <a:xfrm>
            <a:off x="850505" y="2601167"/>
            <a:ext cx="8021005" cy="3550252"/>
          </a:xfrm>
          <a:prstGeom prst="rect">
            <a:avLst/>
          </a:prstGeom>
        </p:spPr>
      </p:pic>
    </p:spTree>
    <p:extLst>
      <p:ext uri="{BB962C8B-B14F-4D97-AF65-F5344CB8AC3E}">
        <p14:creationId xmlns:p14="http://schemas.microsoft.com/office/powerpoint/2010/main" val="48911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483857"/>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919031" y="1025862"/>
            <a:ext cx="7989429" cy="1077218"/>
          </a:xfrm>
          <a:prstGeom prst="rect">
            <a:avLst/>
          </a:prstGeom>
          <a:solidFill>
            <a:schemeClr val="accent2">
              <a:lumMod val="20000"/>
              <a:lumOff val="80000"/>
            </a:schemeClr>
          </a:solidFill>
        </p:spPr>
        <p:txBody>
          <a:bodyPr wrap="square">
            <a:spAutoFit/>
          </a:bodyPr>
          <a:lstStyle/>
          <a:p>
            <a:pPr lvl="0" algn="ctr"/>
            <a:r>
              <a:rPr lang="el-GR" sz="3200" b="1" dirty="0">
                <a:solidFill>
                  <a:srgbClr val="70AD47">
                    <a:lumMod val="75000"/>
                  </a:srgbClr>
                </a:solidFill>
                <a:latin typeface="Arial" panose="020B0604020202020204" pitchFamily="34" charset="0"/>
              </a:rPr>
              <a:t>Συστημικό Διάγραμμα ...</a:t>
            </a:r>
          </a:p>
          <a:p>
            <a:pPr lvl="0" algn="ctr"/>
            <a:r>
              <a:rPr lang="el-GR" sz="3200" b="1" dirty="0">
                <a:solidFill>
                  <a:srgbClr val="70AD47">
                    <a:lumMod val="75000"/>
                  </a:srgbClr>
                </a:solidFill>
                <a:latin typeface="Arial" panose="020B0604020202020204" pitchFamily="34" charset="0"/>
              </a:rPr>
              <a:t>Όραμα βιόσφαιρας</a:t>
            </a:r>
            <a:endParaRPr kumimoji="0" lang="en-US" sz="3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pic>
        <p:nvPicPr>
          <p:cNvPr id="2" name="Εικόνα 1">
            <a:extLst>
              <a:ext uri="{FF2B5EF4-FFF2-40B4-BE49-F238E27FC236}">
                <a16:creationId xmlns:a16="http://schemas.microsoft.com/office/drawing/2014/main" id="{F9A9CDF7-C39B-4A7E-A53D-6C095AFCAE1F}"/>
              </a:ext>
            </a:extLst>
          </p:cNvPr>
          <p:cNvPicPr>
            <a:picLocks noChangeAspect="1"/>
          </p:cNvPicPr>
          <p:nvPr/>
        </p:nvPicPr>
        <p:blipFill>
          <a:blip r:embed="rId4"/>
          <a:stretch>
            <a:fillRect/>
          </a:stretch>
        </p:blipFill>
        <p:spPr>
          <a:xfrm>
            <a:off x="919030" y="2668771"/>
            <a:ext cx="7952497" cy="3630422"/>
          </a:xfrm>
          <a:prstGeom prst="rect">
            <a:avLst/>
          </a:prstGeom>
        </p:spPr>
      </p:pic>
    </p:spTree>
    <p:extLst>
      <p:ext uri="{BB962C8B-B14F-4D97-AF65-F5344CB8AC3E}">
        <p14:creationId xmlns:p14="http://schemas.microsoft.com/office/powerpoint/2010/main" val="341333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115" y="3346238"/>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951356" y="901774"/>
            <a:ext cx="7811836" cy="1200329"/>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b="1" dirty="0">
                <a:solidFill>
                  <a:srgbClr val="70AD47">
                    <a:lumMod val="75000"/>
                  </a:srgbClr>
                </a:solidFill>
                <a:latin typeface="Arial" panose="020B0604020202020204" pitchFamily="34" charset="0"/>
              </a:rPr>
              <a:t>Η ευημερία προκύπτει από πόρους, όχι από χρήματα</a:t>
            </a:r>
            <a:endParaRPr kumimoji="0" lang="en-US" sz="36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pic>
        <p:nvPicPr>
          <p:cNvPr id="4" name="Εικόνα 3">
            <a:extLst>
              <a:ext uri="{FF2B5EF4-FFF2-40B4-BE49-F238E27FC236}">
                <a16:creationId xmlns:a16="http://schemas.microsoft.com/office/drawing/2014/main" id="{6A0A6801-7671-442A-B9C6-5DC64C419EC8}"/>
              </a:ext>
            </a:extLst>
          </p:cNvPr>
          <p:cNvPicPr>
            <a:picLocks noChangeAspect="1"/>
          </p:cNvPicPr>
          <p:nvPr/>
        </p:nvPicPr>
        <p:blipFill>
          <a:blip r:embed="rId4"/>
          <a:stretch>
            <a:fillRect/>
          </a:stretch>
        </p:blipFill>
        <p:spPr>
          <a:xfrm>
            <a:off x="951355" y="2467415"/>
            <a:ext cx="7811830" cy="3684001"/>
          </a:xfrm>
          <a:prstGeom prst="rect">
            <a:avLst/>
          </a:prstGeom>
        </p:spPr>
      </p:pic>
      <p:sp>
        <p:nvSpPr>
          <p:cNvPr id="2" name="Σύμβολο πολλαπλασιασμού 1">
            <a:extLst>
              <a:ext uri="{FF2B5EF4-FFF2-40B4-BE49-F238E27FC236}">
                <a16:creationId xmlns:a16="http://schemas.microsoft.com/office/drawing/2014/main" id="{9C218B20-8A07-4F82-BF19-14A49F912C45}"/>
              </a:ext>
            </a:extLst>
          </p:cNvPr>
          <p:cNvSpPr/>
          <p:nvPr/>
        </p:nvSpPr>
        <p:spPr>
          <a:xfrm>
            <a:off x="4881716" y="4218039"/>
            <a:ext cx="368710" cy="81404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684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1660401" y="956040"/>
            <a:ext cx="6506688" cy="830997"/>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800" b="1" dirty="0">
                <a:solidFill>
                  <a:srgbClr val="70AD47">
                    <a:lumMod val="75000"/>
                  </a:srgbClr>
                </a:solidFill>
                <a:latin typeface="Arial" panose="020B0604020202020204" pitchFamily="34" charset="0"/>
              </a:rPr>
              <a:t>Φέρουσα ικανότητα</a:t>
            </a:r>
            <a:endParaRPr kumimoji="0" lang="en-US" sz="4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sp>
        <p:nvSpPr>
          <p:cNvPr id="3" name="Ορθογώνιο 2">
            <a:extLst>
              <a:ext uri="{FF2B5EF4-FFF2-40B4-BE49-F238E27FC236}">
                <a16:creationId xmlns:a16="http://schemas.microsoft.com/office/drawing/2014/main" id="{09A5BF36-5592-4593-A809-A4EF9DB5F1CD}"/>
              </a:ext>
            </a:extLst>
          </p:cNvPr>
          <p:cNvSpPr/>
          <p:nvPr/>
        </p:nvSpPr>
        <p:spPr>
          <a:xfrm>
            <a:off x="748145" y="4360208"/>
            <a:ext cx="8123372" cy="1938992"/>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2400" b="1" dirty="0"/>
              <a:t>Το βιολογικό βιοτικό επίπεδο είναι 2,4E+16 seJ / έτος (μέση παγκόσμια κατά κεφαλήν ενεργειακή χρήση):</a:t>
            </a:r>
          </a:p>
          <a:p>
            <a:pPr marL="285750" indent="-285750" algn="just">
              <a:buFont typeface="Arial" panose="020B0604020202020204" pitchFamily="34" charset="0"/>
              <a:buChar char="•"/>
            </a:pPr>
            <a:r>
              <a:rPr lang="el-GR" sz="2400" b="1" dirty="0"/>
              <a:t> Η φέρουσα ικανότητα της βιόσφαιρας της γης είναι περίπου 670 εκατομμύρια άνθρωποι με το σημερινό μέσο βιοτικό επίπεδο.</a:t>
            </a:r>
          </a:p>
        </p:txBody>
      </p:sp>
      <p:pic>
        <p:nvPicPr>
          <p:cNvPr id="4" name="Εικόνα 3">
            <a:extLst>
              <a:ext uri="{FF2B5EF4-FFF2-40B4-BE49-F238E27FC236}">
                <a16:creationId xmlns:a16="http://schemas.microsoft.com/office/drawing/2014/main" id="{E3889904-EA1C-4E60-8DBA-48BD77AD336D}"/>
              </a:ext>
            </a:extLst>
          </p:cNvPr>
          <p:cNvPicPr>
            <a:picLocks noChangeAspect="1"/>
          </p:cNvPicPr>
          <p:nvPr/>
        </p:nvPicPr>
        <p:blipFill>
          <a:blip r:embed="rId4"/>
          <a:stretch>
            <a:fillRect/>
          </a:stretch>
        </p:blipFill>
        <p:spPr>
          <a:xfrm>
            <a:off x="1120876" y="2355274"/>
            <a:ext cx="7492167" cy="1553045"/>
          </a:xfrm>
          <a:prstGeom prst="rect">
            <a:avLst/>
          </a:prstGeom>
        </p:spPr>
      </p:pic>
      <p:sp>
        <p:nvSpPr>
          <p:cNvPr id="11" name="Ορθογώνιο 10">
            <a:extLst>
              <a:ext uri="{FF2B5EF4-FFF2-40B4-BE49-F238E27FC236}">
                <a16:creationId xmlns:a16="http://schemas.microsoft.com/office/drawing/2014/main" id="{BFF052B7-9F58-4BDA-8BE1-493E21E7C075}"/>
              </a:ext>
            </a:extLst>
          </p:cNvPr>
          <p:cNvSpPr/>
          <p:nvPr/>
        </p:nvSpPr>
        <p:spPr>
          <a:xfrm>
            <a:off x="4036443" y="3908319"/>
            <a:ext cx="2186817" cy="461665"/>
          </a:xfrm>
          <a:prstGeom prst="rect">
            <a:avLst/>
          </a:prstGeom>
        </p:spPr>
        <p:txBody>
          <a:bodyPr wrap="none">
            <a:spAutoFit/>
          </a:bodyPr>
          <a:lstStyle/>
          <a:p>
            <a:r>
              <a:rPr lang="en-US" sz="2400" b="1" dirty="0">
                <a:solidFill>
                  <a:srgbClr val="FF0000"/>
                </a:solidFill>
              </a:rPr>
              <a:t>15.8E+24 seJ/yr</a:t>
            </a:r>
            <a:endParaRPr lang="el-GR" sz="2400" b="1" dirty="0">
              <a:solidFill>
                <a:srgbClr val="FF0000"/>
              </a:solidFill>
            </a:endParaRPr>
          </a:p>
        </p:txBody>
      </p:sp>
    </p:spTree>
    <p:extLst>
      <p:ext uri="{BB962C8B-B14F-4D97-AF65-F5344CB8AC3E}">
        <p14:creationId xmlns:p14="http://schemas.microsoft.com/office/powerpoint/2010/main" val="464491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748145" y="1114597"/>
            <a:ext cx="8259813" cy="677108"/>
          </a:xfrm>
          <a:prstGeom prst="rect">
            <a:avLst/>
          </a:prstGeom>
          <a:solidFill>
            <a:schemeClr val="accent2">
              <a:lumMod val="20000"/>
              <a:lumOff val="80000"/>
            </a:schemeClr>
          </a:solidFill>
        </p:spPr>
        <p:txBody>
          <a:bodyPr wrap="square">
            <a:spAutoFit/>
          </a:bodyPr>
          <a:lstStyle/>
          <a:p>
            <a:pPr lvl="0" algn="ctr">
              <a:defRPr/>
            </a:pPr>
            <a:r>
              <a:rPr lang="el-GR" sz="3800" b="1" dirty="0">
                <a:solidFill>
                  <a:srgbClr val="70AD47">
                    <a:lumMod val="75000"/>
                  </a:srgbClr>
                </a:solidFill>
                <a:latin typeface="Arial" panose="020B0604020202020204" pitchFamily="34" charset="0"/>
              </a:rPr>
              <a:t>Αξιολόγηση πολλαπλών μεθόδων</a:t>
            </a:r>
            <a:endParaRPr kumimoji="0" lang="en-US" sz="3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sp>
        <p:nvSpPr>
          <p:cNvPr id="2" name="Ορθογώνιο 1">
            <a:extLst>
              <a:ext uri="{FF2B5EF4-FFF2-40B4-BE49-F238E27FC236}">
                <a16:creationId xmlns:a16="http://schemas.microsoft.com/office/drawing/2014/main" id="{C07C79ED-20E8-4EBC-B036-A163CB059FEF}"/>
              </a:ext>
            </a:extLst>
          </p:cNvPr>
          <p:cNvSpPr/>
          <p:nvPr/>
        </p:nvSpPr>
        <p:spPr>
          <a:xfrm>
            <a:off x="748144" y="2602523"/>
            <a:ext cx="8259805" cy="3785652"/>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el-GR" sz="2400" b="1" dirty="0"/>
              <a:t>Η ανάλυση Emergy είναι πιθανό να χρησιμοποιηθεί παράλληλα με άλλες μεθόδους:</a:t>
            </a:r>
          </a:p>
          <a:p>
            <a:pPr marL="285750" indent="68263">
              <a:buFont typeface="Wingdings" panose="05000000000000000000" pitchFamily="2" charset="2"/>
              <a:buChar char="Ø"/>
            </a:pPr>
            <a:r>
              <a:rPr lang="el-GR" sz="2400" b="1" dirty="0"/>
              <a:t>      LCA</a:t>
            </a:r>
          </a:p>
          <a:p>
            <a:pPr marL="285750" indent="68263">
              <a:buFont typeface="Wingdings" panose="05000000000000000000" pitchFamily="2" charset="2"/>
              <a:buChar char="Ø"/>
            </a:pPr>
            <a:r>
              <a:rPr lang="el-GR" sz="2400" b="1" dirty="0"/>
              <a:t>      Ανάλυση ενέργειας</a:t>
            </a:r>
          </a:p>
          <a:p>
            <a:pPr marL="285750" indent="68263">
              <a:buFont typeface="Wingdings" panose="05000000000000000000" pitchFamily="2" charset="2"/>
              <a:buChar char="Ø"/>
            </a:pPr>
            <a:r>
              <a:rPr lang="el-GR" sz="2400" b="1" dirty="0"/>
              <a:t>      Οικονομικές αξιολογήσεις</a:t>
            </a:r>
          </a:p>
          <a:p>
            <a:pPr marL="285750" indent="68263">
              <a:buFont typeface="Wingdings" panose="05000000000000000000" pitchFamily="2" charset="2"/>
              <a:buChar char="Ø"/>
            </a:pPr>
            <a:r>
              <a:rPr lang="el-GR" sz="2400" b="1" dirty="0"/>
              <a:t>      Οικολογικό αποτύπωμα</a:t>
            </a:r>
          </a:p>
          <a:p>
            <a:pPr marL="285750" indent="-285750">
              <a:buFont typeface="Arial" panose="020B0604020202020204" pitchFamily="34" charset="0"/>
              <a:buChar char="•"/>
            </a:pPr>
            <a:endParaRPr lang="el-GR" sz="2400" b="1" dirty="0"/>
          </a:p>
          <a:p>
            <a:pPr marL="285750" indent="-285750">
              <a:buFont typeface="Arial" panose="020B0604020202020204" pitchFamily="34" charset="0"/>
              <a:buChar char="•"/>
            </a:pPr>
            <a:r>
              <a:rPr lang="el-GR" sz="2400" b="1" dirty="0"/>
              <a:t>Το Emergy είναι μια αξιολόγηση από πλευράς δότη:</a:t>
            </a:r>
          </a:p>
          <a:p>
            <a:pPr marL="285750" indent="-285750">
              <a:buFont typeface="Wingdings" panose="05000000000000000000" pitchFamily="2" charset="2"/>
              <a:buChar char="Ø"/>
            </a:pPr>
            <a:r>
              <a:rPr lang="el-GR" sz="2400" b="1" dirty="0"/>
              <a:t>      Αξιολογεί την κατάλληλη χρήση των πόρων.</a:t>
            </a:r>
          </a:p>
          <a:p>
            <a:pPr marL="285750" indent="-285750">
              <a:buFont typeface="Wingdings" panose="05000000000000000000" pitchFamily="2" charset="2"/>
              <a:buChar char="Ø"/>
            </a:pPr>
            <a:r>
              <a:rPr lang="el-GR" sz="2400" b="1" dirty="0"/>
              <a:t>      Η</a:t>
            </a:r>
            <a:r>
              <a:rPr lang="en-US" sz="2400" b="1" dirty="0"/>
              <a:t> LCA </a:t>
            </a:r>
            <a:r>
              <a:rPr lang="el-GR" sz="2400" b="1" dirty="0"/>
              <a:t>επικεντρώνεται στον αντίκτυπο των εκπομπών.</a:t>
            </a:r>
          </a:p>
        </p:txBody>
      </p:sp>
    </p:spTree>
    <p:extLst>
      <p:ext uri="{BB962C8B-B14F-4D97-AF65-F5344CB8AC3E}">
        <p14:creationId xmlns:p14="http://schemas.microsoft.com/office/powerpoint/2010/main" val="169089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886194" y="1015129"/>
            <a:ext cx="7985330" cy="769441"/>
          </a:xfrm>
          <a:prstGeom prst="rect">
            <a:avLst/>
          </a:prstGeom>
          <a:solidFill>
            <a:schemeClr val="accent2">
              <a:lumMod val="20000"/>
              <a:lumOff val="80000"/>
            </a:schemeClr>
          </a:solidFill>
        </p:spPr>
        <p:txBody>
          <a:bodyPr wrap="square">
            <a:spAutoFit/>
          </a:bodyPr>
          <a:lstStyle/>
          <a:p>
            <a:pPr lvl="0" algn="ctr">
              <a:defRPr/>
            </a:pPr>
            <a:r>
              <a:rPr lang="el-GR" sz="4400" b="1" dirty="0">
                <a:solidFill>
                  <a:srgbClr val="70AD47">
                    <a:lumMod val="75000"/>
                  </a:srgbClr>
                </a:solidFill>
                <a:latin typeface="Arial" panose="020B0604020202020204" pitchFamily="34" charset="0"/>
              </a:rPr>
              <a:t>Κλίμακες ενδιαφέροντος</a:t>
            </a:r>
            <a:endParaRPr kumimoji="0" lang="en-US" sz="44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pic>
        <p:nvPicPr>
          <p:cNvPr id="2" name="Εικόνα 1">
            <a:extLst>
              <a:ext uri="{FF2B5EF4-FFF2-40B4-BE49-F238E27FC236}">
                <a16:creationId xmlns:a16="http://schemas.microsoft.com/office/drawing/2014/main" id="{05A30754-6DE5-417E-9F10-179FF8DEA06C}"/>
              </a:ext>
            </a:extLst>
          </p:cNvPr>
          <p:cNvPicPr>
            <a:picLocks noChangeAspect="1"/>
          </p:cNvPicPr>
          <p:nvPr/>
        </p:nvPicPr>
        <p:blipFill>
          <a:blip r:embed="rId4"/>
          <a:stretch>
            <a:fillRect/>
          </a:stretch>
        </p:blipFill>
        <p:spPr>
          <a:xfrm>
            <a:off x="1017648" y="2467415"/>
            <a:ext cx="7698639" cy="3831781"/>
          </a:xfrm>
          <a:prstGeom prst="rect">
            <a:avLst/>
          </a:prstGeom>
        </p:spPr>
      </p:pic>
    </p:spTree>
    <p:extLst>
      <p:ext uri="{BB962C8B-B14F-4D97-AF65-F5344CB8AC3E}">
        <p14:creationId xmlns:p14="http://schemas.microsoft.com/office/powerpoint/2010/main" val="4077608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748145" y="901774"/>
            <a:ext cx="8123381" cy="1077218"/>
          </a:xfrm>
          <a:prstGeom prst="rect">
            <a:avLst/>
          </a:prstGeom>
          <a:solidFill>
            <a:schemeClr val="accent2">
              <a:lumMod val="20000"/>
              <a:lumOff val="80000"/>
            </a:schemeClr>
          </a:solidFill>
        </p:spPr>
        <p:txBody>
          <a:bodyPr wrap="square">
            <a:spAutoFit/>
          </a:bodyPr>
          <a:lstStyle/>
          <a:p>
            <a:pPr lvl="0" algn="ctr">
              <a:defRPr/>
            </a:pPr>
            <a:r>
              <a:rPr lang="el-GR" sz="3200" b="1" dirty="0">
                <a:solidFill>
                  <a:srgbClr val="70AD47">
                    <a:lumMod val="75000"/>
                  </a:srgbClr>
                </a:solidFill>
                <a:latin typeface="Arial" panose="020B0604020202020204" pitchFamily="34" charset="0"/>
              </a:rPr>
              <a:t>Περιβαλλοντικό έργο που υποστηρίζει μια μονάδα παραγωγής ενέργειας</a:t>
            </a:r>
            <a:endParaRPr kumimoji="0" lang="en-US" sz="3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pic>
        <p:nvPicPr>
          <p:cNvPr id="2" name="Εικόνα 1">
            <a:extLst>
              <a:ext uri="{FF2B5EF4-FFF2-40B4-BE49-F238E27FC236}">
                <a16:creationId xmlns:a16="http://schemas.microsoft.com/office/drawing/2014/main" id="{533AF48D-AB12-4C54-B182-921FDDA136E9}"/>
              </a:ext>
            </a:extLst>
          </p:cNvPr>
          <p:cNvPicPr>
            <a:picLocks noChangeAspect="1"/>
          </p:cNvPicPr>
          <p:nvPr/>
        </p:nvPicPr>
        <p:blipFill>
          <a:blip r:embed="rId4"/>
          <a:stretch>
            <a:fillRect/>
          </a:stretch>
        </p:blipFill>
        <p:spPr>
          <a:xfrm>
            <a:off x="748145" y="2731557"/>
            <a:ext cx="7462680" cy="3938910"/>
          </a:xfrm>
          <a:prstGeom prst="rect">
            <a:avLst/>
          </a:prstGeom>
        </p:spPr>
      </p:pic>
    </p:spTree>
    <p:extLst>
      <p:ext uri="{BB962C8B-B14F-4D97-AF65-F5344CB8AC3E}">
        <p14:creationId xmlns:p14="http://schemas.microsoft.com/office/powerpoint/2010/main" val="194364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6B8EBD5-0F49-4954-B2CE-795D2AD623C8}"/>
              </a:ext>
            </a:extLst>
          </p:cNvPr>
          <p:cNvPicPr>
            <a:picLocks noChangeAspect="1"/>
          </p:cNvPicPr>
          <p:nvPr/>
        </p:nvPicPr>
        <p:blipFill>
          <a:blip r:embed="rId2"/>
          <a:stretch>
            <a:fillRect/>
          </a:stretch>
        </p:blipFill>
        <p:spPr>
          <a:xfrm>
            <a:off x="256719" y="0"/>
            <a:ext cx="6203075" cy="6858000"/>
          </a:xfrm>
          <a:prstGeom prst="rect">
            <a:avLst/>
          </a:prstGeom>
        </p:spPr>
      </p:pic>
      <p:sp>
        <p:nvSpPr>
          <p:cNvPr id="3" name="Ορθογώνιο 2">
            <a:extLst>
              <a:ext uri="{FF2B5EF4-FFF2-40B4-BE49-F238E27FC236}">
                <a16:creationId xmlns:a16="http://schemas.microsoft.com/office/drawing/2014/main" id="{34731A03-5141-4395-9678-10B35CEA3812}"/>
              </a:ext>
            </a:extLst>
          </p:cNvPr>
          <p:cNvSpPr/>
          <p:nvPr/>
        </p:nvSpPr>
        <p:spPr>
          <a:xfrm>
            <a:off x="6651523" y="1799669"/>
            <a:ext cx="5540477" cy="3416320"/>
          </a:xfrm>
          <a:prstGeom prst="rect">
            <a:avLst/>
          </a:prstGeom>
        </p:spPr>
        <p:txBody>
          <a:bodyPr wrap="square">
            <a:spAutoFit/>
          </a:bodyPr>
          <a:lstStyle/>
          <a:p>
            <a:pPr algn="just"/>
            <a:r>
              <a:rPr lang="en-US" sz="2400" b="1" dirty="0"/>
              <a:t>Minimodel simulation of pulsing alternation of production and consumption useful for defining stages in a pulsing paradigm (consumption incudes autocatalytic secondary production).</a:t>
            </a:r>
          </a:p>
          <a:p>
            <a:pPr algn="just"/>
            <a:r>
              <a:rPr lang="en-US" sz="2400" b="1" dirty="0"/>
              <a:t> </a:t>
            </a:r>
            <a:endParaRPr lang="el-GR" sz="2400" b="1" dirty="0"/>
          </a:p>
          <a:p>
            <a:pPr marL="342900" indent="-342900" algn="just">
              <a:buAutoNum type="alphaLcParenBoth"/>
            </a:pPr>
            <a:r>
              <a:rPr lang="en-US" sz="2400" b="1" dirty="0"/>
              <a:t>Patterns with time; </a:t>
            </a:r>
            <a:endParaRPr lang="el-GR" sz="2400" b="1" dirty="0"/>
          </a:p>
          <a:p>
            <a:pPr algn="just"/>
            <a:r>
              <a:rPr lang="el-GR" sz="2400" b="1" dirty="0"/>
              <a:t>(</a:t>
            </a:r>
            <a:r>
              <a:rPr lang="en-US" sz="2400" b="1" dirty="0"/>
              <a:t>b)  temporal pattern laid out horizontally as longitudinal succession.</a:t>
            </a:r>
            <a:endParaRPr lang="el-GR" sz="2400" b="1" dirty="0"/>
          </a:p>
        </p:txBody>
      </p:sp>
    </p:spTree>
    <p:extLst>
      <p:ext uri="{BB962C8B-B14F-4D97-AF65-F5344CB8AC3E}">
        <p14:creationId xmlns:p14="http://schemas.microsoft.com/office/powerpoint/2010/main" val="180243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9D539F5-0C86-45AC-A5FC-F46F4E830213}"/>
              </a:ext>
            </a:extLst>
          </p:cNvPr>
          <p:cNvPicPr>
            <a:picLocks noChangeAspect="1"/>
          </p:cNvPicPr>
          <p:nvPr/>
        </p:nvPicPr>
        <p:blipFill>
          <a:blip r:embed="rId2"/>
          <a:stretch>
            <a:fillRect/>
          </a:stretch>
        </p:blipFill>
        <p:spPr>
          <a:xfrm>
            <a:off x="0" y="585681"/>
            <a:ext cx="12192000" cy="5686638"/>
          </a:xfrm>
          <a:prstGeom prst="rect">
            <a:avLst/>
          </a:prstGeom>
        </p:spPr>
      </p:pic>
      <p:sp>
        <p:nvSpPr>
          <p:cNvPr id="3" name="Ορθογώνιο 2">
            <a:extLst>
              <a:ext uri="{FF2B5EF4-FFF2-40B4-BE49-F238E27FC236}">
                <a16:creationId xmlns:a16="http://schemas.microsoft.com/office/drawing/2014/main" id="{5F5A51CE-EEB1-4AE7-B09A-7EF7D50CF30B}"/>
              </a:ext>
            </a:extLst>
          </p:cNvPr>
          <p:cNvSpPr/>
          <p:nvPr/>
        </p:nvSpPr>
        <p:spPr>
          <a:xfrm>
            <a:off x="2450690" y="6488668"/>
            <a:ext cx="7290619" cy="369332"/>
          </a:xfrm>
          <a:prstGeom prst="rect">
            <a:avLst/>
          </a:prstGeom>
        </p:spPr>
        <p:txBody>
          <a:bodyPr wrap="square">
            <a:spAutoFit/>
          </a:bodyPr>
          <a:lstStyle/>
          <a:p>
            <a:r>
              <a:rPr lang="en-US" dirty="0"/>
              <a:t>Pulse in different hierarchies of ecosystem. (From: Odum andOdum,2001).</a:t>
            </a:r>
            <a:endParaRPr lang="el-GR" dirty="0"/>
          </a:p>
        </p:txBody>
      </p:sp>
    </p:spTree>
    <p:extLst>
      <p:ext uri="{BB962C8B-B14F-4D97-AF65-F5344CB8AC3E}">
        <p14:creationId xmlns:p14="http://schemas.microsoft.com/office/powerpoint/2010/main" val="3150823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E790A5A-9685-46D5-AA58-E167FC0976B9}"/>
              </a:ext>
            </a:extLst>
          </p:cNvPr>
          <p:cNvPicPr>
            <a:picLocks noChangeAspect="1"/>
          </p:cNvPicPr>
          <p:nvPr/>
        </p:nvPicPr>
        <p:blipFill>
          <a:blip r:embed="rId2"/>
          <a:stretch>
            <a:fillRect/>
          </a:stretch>
        </p:blipFill>
        <p:spPr>
          <a:xfrm>
            <a:off x="546100" y="0"/>
            <a:ext cx="11099800" cy="2247900"/>
          </a:xfrm>
          <a:prstGeom prst="rect">
            <a:avLst/>
          </a:prstGeom>
        </p:spPr>
      </p:pic>
      <p:sp>
        <p:nvSpPr>
          <p:cNvPr id="3" name="Ορθογώνιο 2"/>
          <p:cNvSpPr/>
          <p:nvPr/>
        </p:nvSpPr>
        <p:spPr>
          <a:xfrm>
            <a:off x="146613" y="2247900"/>
            <a:ext cx="11898774" cy="1938992"/>
          </a:xfrm>
          <a:prstGeom prst="rect">
            <a:avLst/>
          </a:prstGeom>
        </p:spPr>
        <p:txBody>
          <a:bodyPr wrap="square">
            <a:spAutoFit/>
          </a:bodyPr>
          <a:lstStyle/>
          <a:p>
            <a:pPr marL="342900" indent="-342900" algn="just">
              <a:buFont typeface="Arial" panose="020B0604020202020204" pitchFamily="34" charset="0"/>
              <a:buChar char="•"/>
            </a:pPr>
            <a:r>
              <a:rPr lang="el-GR" sz="2400" b="1" dirty="0"/>
              <a:t>Μερικοί φουτουριστές συγγραφείς αναλύουν την ιστορία των πολιτισμών σε αναζήτηση επαναλαμβανόμενων προτύπων για να εξηγήσουν τους τρέχοντες χρόνους και τάσεις, αλλά οι καιροί μας είναι μοναδικοί </a:t>
            </a:r>
            <a:endParaRPr lang="en-US" sz="2400" b="1" dirty="0"/>
          </a:p>
          <a:p>
            <a:pPr marL="355600" algn="just"/>
            <a:r>
              <a:rPr lang="el-GR" sz="2400" b="1" dirty="0"/>
              <a:t>[1] στο μέγεθος των σχετικών ενεργειακών πόρων και </a:t>
            </a:r>
            <a:endParaRPr lang="en-US" sz="2400" b="1" dirty="0"/>
          </a:p>
          <a:p>
            <a:pPr marL="355600" algn="just"/>
            <a:r>
              <a:rPr lang="el-GR" sz="2400" b="1" dirty="0"/>
              <a:t>[2] στην ολοκληρωμένη δύναμη της παγκόσμιας ανταλλαγής πληροφοριών</a:t>
            </a:r>
          </a:p>
        </p:txBody>
      </p:sp>
      <p:sp>
        <p:nvSpPr>
          <p:cNvPr id="4" name="Ορθογώνιο 3"/>
          <p:cNvSpPr/>
          <p:nvPr/>
        </p:nvSpPr>
        <p:spPr>
          <a:xfrm>
            <a:off x="146613" y="4074231"/>
            <a:ext cx="11898774" cy="1200329"/>
          </a:xfrm>
          <a:prstGeom prst="rect">
            <a:avLst/>
          </a:prstGeom>
        </p:spPr>
        <p:txBody>
          <a:bodyPr wrap="square">
            <a:spAutoFit/>
          </a:bodyPr>
          <a:lstStyle/>
          <a:p>
            <a:pPr marL="342900" indent="-342900" algn="just">
              <a:buFont typeface="Arial" panose="020B0604020202020204" pitchFamily="34" charset="0"/>
              <a:buChar char="•"/>
            </a:pPr>
            <a:r>
              <a:rPr lang="el-GR" sz="2400" b="1" dirty="0"/>
              <a:t>Όπως και οι πολιτισμοί, τα οικοσυστήματα έχουν κύκλους ανάπτυξης, περιόδους ανάπτυξης που μοιάζουν με ζιζάνια και περιόδους υψηλής πολυπλοκότητας και ποικιλομορφίας ανάλογες με τις ανθρώπινες πλουραλιστικές κοινωνίες</a:t>
            </a:r>
          </a:p>
        </p:txBody>
      </p:sp>
      <p:sp>
        <p:nvSpPr>
          <p:cNvPr id="5" name="Ορθογώνιο 4"/>
          <p:cNvSpPr/>
          <p:nvPr/>
        </p:nvSpPr>
        <p:spPr>
          <a:xfrm>
            <a:off x="146613" y="5134860"/>
            <a:ext cx="11898774" cy="1569660"/>
          </a:xfrm>
          <a:prstGeom prst="rect">
            <a:avLst/>
          </a:prstGeom>
        </p:spPr>
        <p:txBody>
          <a:bodyPr wrap="square">
            <a:spAutoFit/>
          </a:bodyPr>
          <a:lstStyle/>
          <a:p>
            <a:pPr marL="342900" indent="-342900" algn="just">
              <a:buFont typeface="Arial" panose="020B0604020202020204" pitchFamily="34" charset="0"/>
              <a:buChar char="•"/>
            </a:pPr>
            <a:r>
              <a:rPr lang="el-GR" sz="2400" b="1" dirty="0"/>
              <a:t>Εάν η διαδοχή των οικοσυστημάτων είναι ένα πολύτιμο μοντέλο κοινωνικής επέκτασης και πολυπλοκότητας, τότε μπορεί να χρησιμοποιηθεί για να κατανοήσουμε την πρόσφατη ιστορία μας, τις τρέχουσες συνθήκες ζωής μας, και μπορεί να προτείνει μελλοντικές πολιτικές σε περιόδους ενεργειακής συρρίκνωσης και καθόδου.</a:t>
            </a:r>
            <a:endParaRPr lang="el-GR" dirty="0"/>
          </a:p>
        </p:txBody>
      </p:sp>
    </p:spTree>
    <p:extLst>
      <p:ext uri="{BB962C8B-B14F-4D97-AF65-F5344CB8AC3E}">
        <p14:creationId xmlns:p14="http://schemas.microsoft.com/office/powerpoint/2010/main" val="273304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748145" y="901774"/>
            <a:ext cx="8123381" cy="1077218"/>
          </a:xfrm>
          <a:prstGeom prst="rect">
            <a:avLst/>
          </a:prstGeom>
          <a:solidFill>
            <a:schemeClr val="accent2">
              <a:lumMod val="20000"/>
              <a:lumOff val="80000"/>
            </a:schemeClr>
          </a:solidFill>
        </p:spPr>
        <p:txBody>
          <a:bodyPr wrap="square">
            <a:spAutoFit/>
          </a:bodyPr>
          <a:lstStyle/>
          <a:p>
            <a:pPr lvl="0" algn="ctr">
              <a:defRPr/>
            </a:pPr>
            <a:r>
              <a:rPr lang="en-US" sz="3200" b="1" dirty="0">
                <a:solidFill>
                  <a:srgbClr val="70AD47">
                    <a:lumMod val="75000"/>
                  </a:srgbClr>
                </a:solidFill>
                <a:latin typeface="Arial" panose="020B0604020202020204" pitchFamily="34" charset="0"/>
              </a:rPr>
              <a:t>EMERGY: YOU SPELLED ENERGY WRONG!</a:t>
            </a:r>
            <a:endParaRPr kumimoji="0" lang="en-US" sz="3200" b="1" i="0" u="none" strike="noStrike" kern="1200" cap="none" spc="0" normalizeH="0" baseline="0" noProof="0" dirty="0">
              <a:ln>
                <a:noFill/>
              </a:ln>
              <a:solidFill>
                <a:srgbClr val="70AD47">
                  <a:lumMod val="75000"/>
                </a:srgbClr>
              </a:solidFill>
              <a:effectLst/>
              <a:uLnTx/>
              <a:uFillTx/>
              <a:latin typeface="Arial" panose="020B0604020202020204" pitchFamily="34" charset="0"/>
            </a:endParaRPr>
          </a:p>
        </p:txBody>
      </p:sp>
      <p:sp>
        <p:nvSpPr>
          <p:cNvPr id="2" name="Ορθογώνιο 1"/>
          <p:cNvSpPr/>
          <p:nvPr/>
        </p:nvSpPr>
        <p:spPr>
          <a:xfrm>
            <a:off x="347241" y="2355274"/>
            <a:ext cx="8524285" cy="1200329"/>
          </a:xfrm>
          <a:prstGeom prst="rect">
            <a:avLst/>
          </a:prstGeom>
        </p:spPr>
        <p:txBody>
          <a:bodyPr wrap="square">
            <a:spAutoFit/>
          </a:bodyPr>
          <a:lstStyle/>
          <a:p>
            <a:pPr marL="342900" indent="-342900" algn="just">
              <a:buFont typeface="Arial" panose="020B0604020202020204" pitchFamily="34" charset="0"/>
              <a:buChar char="•"/>
            </a:pPr>
            <a:r>
              <a:rPr lang="el-GR" sz="2400" dirty="0"/>
              <a:t>Αρχικά ο H.T. Odum χρησιμοποίησε τον όρο</a:t>
            </a:r>
            <a:r>
              <a:rPr lang="en-US" sz="2400" dirty="0"/>
              <a:t> </a:t>
            </a:r>
            <a:r>
              <a:rPr lang="el-GR" sz="2400" dirty="0"/>
              <a:t>ενσωματωμένη ενέργεια, αλλά μετέβη στον όρο EMergy, ως σύντομη μορφή της </a:t>
            </a:r>
            <a:r>
              <a:rPr lang="el-GR" sz="2400" b="1" u="sng" dirty="0"/>
              <a:t>Ε</a:t>
            </a:r>
            <a:r>
              <a:rPr lang="el-GR" sz="2400" dirty="0"/>
              <a:t>νεργειακής </a:t>
            </a:r>
            <a:r>
              <a:rPr lang="el-GR" sz="2400" b="1" u="sng" dirty="0"/>
              <a:t>Μ</a:t>
            </a:r>
            <a:r>
              <a:rPr lang="el-GR" sz="2400" dirty="0"/>
              <a:t>νήμης.</a:t>
            </a:r>
          </a:p>
        </p:txBody>
      </p:sp>
      <p:sp>
        <p:nvSpPr>
          <p:cNvPr id="3" name="Ορθογώνιο 2"/>
          <p:cNvSpPr/>
          <p:nvPr/>
        </p:nvSpPr>
        <p:spPr>
          <a:xfrm>
            <a:off x="347242" y="3491008"/>
            <a:ext cx="8524284" cy="2246769"/>
          </a:xfrm>
          <a:prstGeom prst="rect">
            <a:avLst/>
          </a:prstGeom>
        </p:spPr>
        <p:txBody>
          <a:bodyPr wrap="square">
            <a:spAutoFit/>
          </a:bodyPr>
          <a:lstStyle/>
          <a:p>
            <a:pPr marL="342900" indent="-342900" algn="just">
              <a:buFont typeface="Arial" panose="020B0604020202020204" pitchFamily="34" charset="0"/>
              <a:buChar char="•"/>
            </a:pPr>
            <a:r>
              <a:rPr lang="el-GR" sz="2000" dirty="0"/>
              <a:t>Η </a:t>
            </a:r>
            <a:r>
              <a:rPr lang="el-GR" sz="2000" b="1" i="1" dirty="0"/>
              <a:t>Emergy</a:t>
            </a:r>
            <a:r>
              <a:rPr lang="el-GR" sz="2000" dirty="0"/>
              <a:t> είναι η διαθέσιμη ενέργεια ενός είδους που χρησιμοποιήθηκε στο παρελθόν άμεσα και έμμεσα για ένα προϊόν ή Υπηρεσία. Η ενέργεια που απαιτείται για τους μετασχηματισμούς δεν ευρίσκεται πλέον στο προϊόν ή την υπηρεσία, αλλά η ενέργεια έχει τη μνήμη της διαθεσιμότητας για το σκοπό που χρησιμοποιήθηκε. Η </a:t>
            </a:r>
            <a:r>
              <a:rPr lang="el-GR" sz="2000" b="1" i="1" dirty="0"/>
              <a:t>Emergy</a:t>
            </a:r>
            <a:r>
              <a:rPr lang="el-GR" sz="2000" dirty="0"/>
              <a:t> είναι ένα νέο είδος καταστατικής μεταβλητής. Οι μονάδες ενέργειας ορίζονται με το πρόθεμα em- (π.χ. </a:t>
            </a:r>
            <a:r>
              <a:rPr lang="en-US" sz="2000" b="1" dirty="0"/>
              <a:t>emcalories</a:t>
            </a:r>
            <a:r>
              <a:rPr lang="el-GR" sz="2000" dirty="0"/>
              <a:t>, </a:t>
            </a:r>
            <a:r>
              <a:rPr lang="el-GR" sz="2000" b="1" dirty="0"/>
              <a:t>emjoules</a:t>
            </a:r>
            <a:r>
              <a:rPr lang="el-GR" sz="2000" dirty="0"/>
              <a:t>, </a:t>
            </a:r>
            <a:r>
              <a:rPr lang="el-GR" sz="2000" b="1" dirty="0"/>
              <a:t>emBtus</a:t>
            </a:r>
            <a:r>
              <a:rPr lang="el-GR" sz="2000" dirty="0"/>
              <a:t>)</a:t>
            </a:r>
          </a:p>
        </p:txBody>
      </p:sp>
      <p:sp>
        <p:nvSpPr>
          <p:cNvPr id="4" name="Ορθογώνιο 3"/>
          <p:cNvSpPr/>
          <p:nvPr/>
        </p:nvSpPr>
        <p:spPr>
          <a:xfrm>
            <a:off x="748145" y="5825489"/>
            <a:ext cx="2119491" cy="369332"/>
          </a:xfrm>
          <a:prstGeom prst="rect">
            <a:avLst/>
          </a:prstGeom>
        </p:spPr>
        <p:txBody>
          <a:bodyPr wrap="none">
            <a:spAutoFit/>
          </a:bodyPr>
          <a:lstStyle/>
          <a:p>
            <a:r>
              <a:rPr lang="en-US" dirty="0"/>
              <a:t>(</a:t>
            </a:r>
            <a:r>
              <a:rPr lang="en-US" b="1" i="1" dirty="0"/>
              <a:t>Odum, 2007, p. 69</a:t>
            </a:r>
            <a:r>
              <a:rPr lang="en-US" dirty="0"/>
              <a:t>).</a:t>
            </a:r>
            <a:endParaRPr lang="el-GR" dirty="0"/>
          </a:p>
        </p:txBody>
      </p:sp>
    </p:spTree>
    <p:extLst>
      <p:ext uri="{BB962C8B-B14F-4D97-AF65-F5344CB8AC3E}">
        <p14:creationId xmlns:p14="http://schemas.microsoft.com/office/powerpoint/2010/main" val="270826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44502-1D0C-44F0-8AA7-B7FCEFECF2F5}"/>
              </a:ext>
            </a:extLst>
          </p:cNvPr>
          <p:cNvSpPr>
            <a:spLocks noGrp="1"/>
          </p:cNvSpPr>
          <p:nvPr>
            <p:ph type="title"/>
          </p:nvPr>
        </p:nvSpPr>
        <p:spPr>
          <a:xfrm>
            <a:off x="0" y="1"/>
            <a:ext cx="12192000" cy="681036"/>
          </a:xfrm>
          <a:solidFill>
            <a:schemeClr val="accent6">
              <a:lumMod val="40000"/>
              <a:lumOff val="60000"/>
            </a:schemeClr>
          </a:solidFill>
        </p:spPr>
        <p:txBody>
          <a:bodyPr>
            <a:normAutofit fontScale="90000"/>
          </a:bodyPr>
          <a:lstStyle/>
          <a:p>
            <a:pPr algn="ctr"/>
            <a:r>
              <a:rPr lang="en-US" b="1" dirty="0">
                <a:latin typeface="URWPalladioL-Bold"/>
              </a:rPr>
              <a:t>Emergy Analysis Method of Clay Brick Manufacturing</a:t>
            </a:r>
            <a:endParaRPr lang="el-GR" dirty="0"/>
          </a:p>
        </p:txBody>
      </p:sp>
      <p:sp>
        <p:nvSpPr>
          <p:cNvPr id="3" name="Θέση περιεχομένου 2">
            <a:extLst>
              <a:ext uri="{FF2B5EF4-FFF2-40B4-BE49-F238E27FC236}">
                <a16:creationId xmlns:a16="http://schemas.microsoft.com/office/drawing/2014/main" id="{219E14D1-5272-418F-B761-BEE6CF2A5755}"/>
              </a:ext>
            </a:extLst>
          </p:cNvPr>
          <p:cNvSpPr>
            <a:spLocks noGrp="1"/>
          </p:cNvSpPr>
          <p:nvPr>
            <p:ph idx="1"/>
          </p:nvPr>
        </p:nvSpPr>
        <p:spPr>
          <a:xfrm>
            <a:off x="-1" y="681036"/>
            <a:ext cx="12191999" cy="5675313"/>
          </a:xfrm>
        </p:spPr>
        <p:txBody>
          <a:bodyPr>
            <a:normAutofit fontScale="92500" lnSpcReduction="10000"/>
          </a:bodyPr>
          <a:lstStyle/>
          <a:p>
            <a:pPr algn="just"/>
            <a:r>
              <a:rPr lang="el-GR" b="1" dirty="0"/>
              <a:t>Η ανάλυση</a:t>
            </a:r>
            <a:r>
              <a:rPr lang="en-US" b="1" dirty="0"/>
              <a:t> emergy</a:t>
            </a:r>
            <a:r>
              <a:rPr lang="el-GR" b="1" dirty="0"/>
              <a:t> προσφέρει μια </a:t>
            </a:r>
            <a:r>
              <a:rPr lang="el-GR" b="1" i="1" dirty="0">
                <a:solidFill>
                  <a:srgbClr val="FF0000"/>
                </a:solidFill>
              </a:rPr>
              <a:t>ολιστική οικολογική αξιολόγηση </a:t>
            </a:r>
            <a:r>
              <a:rPr lang="el-GR" b="1" dirty="0"/>
              <a:t>ενός συστήματος ή προϊόντος, συμπεριλαμβανομένων των υλικών, ενέργειας, πόρων και υπηρεσιών καθ’ όλη τη διάρκεια ζωής αυτού του συστήματος ή προϊόντος. Ως μοναδική ιδέα, το emergy χρησιμοποιήθηκε </a:t>
            </a:r>
            <a:r>
              <a:rPr lang="el-GR" b="1" i="1" dirty="0">
                <a:solidFill>
                  <a:srgbClr val="FF0000"/>
                </a:solidFill>
              </a:rPr>
              <a:t>για να προσδιορίσει τη βιωσιμότητα των υλικών</a:t>
            </a:r>
            <a:r>
              <a:rPr lang="el-GR" b="1" dirty="0"/>
              <a:t>.
Το Emergy μπορεί να υλοποιήσει την ενσωμάτωση μεταξύ περιβάλλοντος και εισροών, συμπεριλαμβανομένων των πόρων, της ενέργειας και των υπηρεσιών. Οι τιμές των  μονάδων </a:t>
            </a:r>
            <a:r>
              <a:rPr lang="en-US" b="1" dirty="0"/>
              <a:t>emergy </a:t>
            </a:r>
            <a:r>
              <a:rPr lang="el-GR" b="1" dirty="0"/>
              <a:t>(UEVs) αποτελούν κλειδιά για τον υπολογισμό της τιμής </a:t>
            </a:r>
            <a:r>
              <a:rPr lang="en-US" b="1" dirty="0"/>
              <a:t>emergy</a:t>
            </a:r>
            <a:r>
              <a:rPr lang="el-GR" b="1" dirty="0"/>
              <a:t> που βασίζεται στη μονάδα των ηλιακών </a:t>
            </a:r>
            <a:r>
              <a:rPr lang="en-US" b="1" dirty="0"/>
              <a:t>emergy</a:t>
            </a:r>
            <a:r>
              <a:rPr lang="el-GR" b="1" dirty="0"/>
              <a:t> joules (sej), και διακρίνεται σε τρεις τύπους: emergy/energy (sej/j), ειδική </a:t>
            </a:r>
            <a:r>
              <a:rPr lang="en-US" b="1" dirty="0"/>
              <a:t>emergy</a:t>
            </a:r>
            <a:r>
              <a:rPr lang="el-GR" b="1" dirty="0"/>
              <a:t> (sej/g) και </a:t>
            </a:r>
            <a:r>
              <a:rPr lang="en-US" b="1" dirty="0"/>
              <a:t>emergy</a:t>
            </a:r>
            <a:r>
              <a:rPr lang="el-GR" b="1" dirty="0"/>
              <a:t>/χρήμα (sej/$).
Η </a:t>
            </a:r>
            <a:r>
              <a:rPr lang="en-US" b="1" i="1" dirty="0">
                <a:solidFill>
                  <a:srgbClr val="FF0000"/>
                </a:solidFill>
              </a:rPr>
              <a:t>emergy</a:t>
            </a:r>
            <a:r>
              <a:rPr lang="el-GR" b="1" i="1" dirty="0">
                <a:solidFill>
                  <a:srgbClr val="FF0000"/>
                </a:solidFill>
              </a:rPr>
              <a:t> γραμμή αναφοράς </a:t>
            </a:r>
            <a:r>
              <a:rPr lang="el-GR" b="1" dirty="0"/>
              <a:t>είναι η βάση για υπολογισμούς </a:t>
            </a:r>
            <a:r>
              <a:rPr lang="en-US" b="1" dirty="0"/>
              <a:t>emergy</a:t>
            </a:r>
            <a:r>
              <a:rPr lang="el-GR" b="1" dirty="0"/>
              <a:t>, που σχετίζεται με την ηλιακή, παλιρροϊκή και γεωθερμική ενέργεια.
Μέχρι σήμερα, έχουν προταθεί </a:t>
            </a:r>
            <a:r>
              <a:rPr lang="el-GR" b="1" i="1" dirty="0">
                <a:solidFill>
                  <a:srgbClr val="FF0000"/>
                </a:solidFill>
              </a:rPr>
              <a:t>πέντε εκδοχές</a:t>
            </a:r>
            <a:r>
              <a:rPr lang="el-GR" b="1" dirty="0"/>
              <a:t>, οι οποίες είναι: 9.44X10</a:t>
            </a:r>
            <a:r>
              <a:rPr lang="el-GR" b="1" baseline="30000" dirty="0"/>
              <a:t>24</a:t>
            </a:r>
            <a:r>
              <a:rPr lang="el-GR" b="1" dirty="0"/>
              <a:t> sej/έτος, 9.26X10</a:t>
            </a:r>
            <a:r>
              <a:rPr lang="el-GR" b="1" baseline="30000" dirty="0"/>
              <a:t>24</a:t>
            </a:r>
            <a:r>
              <a:rPr lang="el-GR" b="1" dirty="0"/>
              <a:t> sej/έτος, 15.83X10</a:t>
            </a:r>
            <a:r>
              <a:rPr lang="el-GR" b="1" baseline="30000" dirty="0"/>
              <a:t>24</a:t>
            </a:r>
            <a:r>
              <a:rPr lang="el-GR" b="1" dirty="0"/>
              <a:t> sej/έτος, 15.2X10</a:t>
            </a:r>
            <a:r>
              <a:rPr lang="el-GR" b="1" baseline="30000" dirty="0"/>
              <a:t>24</a:t>
            </a:r>
            <a:r>
              <a:rPr lang="el-GR" b="1" dirty="0"/>
              <a:t> sej/έτος, και 12X10</a:t>
            </a:r>
            <a:r>
              <a:rPr lang="el-GR" b="1" baseline="30000" dirty="0"/>
              <a:t>24</a:t>
            </a:r>
            <a:r>
              <a:rPr lang="el-GR" b="1" dirty="0"/>
              <a:t> sej/έτος. Η τελευταία γραμμή αναφοράς (12X10</a:t>
            </a:r>
            <a:r>
              <a:rPr lang="el-GR" b="1" baseline="30000" dirty="0"/>
              <a:t>24</a:t>
            </a:r>
            <a:r>
              <a:rPr lang="el-GR" b="1" dirty="0"/>
              <a:t> sej/έτος) συνδυάζει τις παραπάνω τέσσερις υπολογισμένες μεθόδους της γραμμής αναφοράς </a:t>
            </a:r>
            <a:r>
              <a:rPr lang="en-US" b="1" dirty="0"/>
              <a:t>emergy </a:t>
            </a:r>
            <a:r>
              <a:rPr lang="el-GR" b="1" dirty="0"/>
              <a:t>της γεωβιόσφαιρας.</a:t>
            </a:r>
          </a:p>
        </p:txBody>
      </p:sp>
      <p:sp>
        <p:nvSpPr>
          <p:cNvPr id="4" name="Θέση υποσέλιδου 3">
            <a:extLst>
              <a:ext uri="{FF2B5EF4-FFF2-40B4-BE49-F238E27FC236}">
                <a16:creationId xmlns:a16="http://schemas.microsoft.com/office/drawing/2014/main" id="{30BDC8A1-B7B7-460D-AF06-8EDC31B59362}"/>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14494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44502-1D0C-44F0-8AA7-B7FCEFECF2F5}"/>
              </a:ext>
            </a:extLst>
          </p:cNvPr>
          <p:cNvSpPr>
            <a:spLocks noGrp="1"/>
          </p:cNvSpPr>
          <p:nvPr>
            <p:ph type="title"/>
          </p:nvPr>
        </p:nvSpPr>
        <p:spPr>
          <a:xfrm>
            <a:off x="0" y="1"/>
            <a:ext cx="12192000" cy="681036"/>
          </a:xfrm>
          <a:solidFill>
            <a:schemeClr val="accent2"/>
          </a:solidFill>
        </p:spPr>
        <p:txBody>
          <a:bodyPr>
            <a:normAutofit fontScale="90000"/>
          </a:bodyPr>
          <a:lstStyle/>
          <a:p>
            <a:pPr algn="ctr"/>
            <a:r>
              <a:rPr lang="en-US" b="1" dirty="0">
                <a:latin typeface="URWPalladioL-Bold"/>
              </a:rPr>
              <a:t>Emergy Analysis Method of Clay Brick Manufacturing</a:t>
            </a:r>
            <a:endParaRPr lang="el-GR" dirty="0"/>
          </a:p>
        </p:txBody>
      </p:sp>
      <p:sp>
        <p:nvSpPr>
          <p:cNvPr id="3" name="Θέση περιεχομένου 2">
            <a:extLst>
              <a:ext uri="{FF2B5EF4-FFF2-40B4-BE49-F238E27FC236}">
                <a16:creationId xmlns:a16="http://schemas.microsoft.com/office/drawing/2014/main" id="{219E14D1-5272-418F-B761-BEE6CF2A5755}"/>
              </a:ext>
            </a:extLst>
          </p:cNvPr>
          <p:cNvSpPr>
            <a:spLocks noGrp="1"/>
          </p:cNvSpPr>
          <p:nvPr>
            <p:ph idx="1"/>
          </p:nvPr>
        </p:nvSpPr>
        <p:spPr>
          <a:xfrm>
            <a:off x="-1" y="681036"/>
            <a:ext cx="12191999" cy="5675313"/>
          </a:xfrm>
          <a:solidFill>
            <a:schemeClr val="accent6">
              <a:lumMod val="20000"/>
              <a:lumOff val="80000"/>
            </a:schemeClr>
          </a:solidFill>
        </p:spPr>
        <p:txBody>
          <a:bodyPr>
            <a:normAutofit lnSpcReduction="10000"/>
          </a:bodyPr>
          <a:lstStyle/>
          <a:p>
            <a:pPr algn="just"/>
            <a:r>
              <a:rPr lang="el-GR" b="1" dirty="0"/>
              <a:t>Η λογιστική</a:t>
            </a:r>
            <a:r>
              <a:rPr lang="en-US" b="1" dirty="0"/>
              <a:t> emergy</a:t>
            </a:r>
            <a:r>
              <a:rPr lang="el-GR" b="1" dirty="0"/>
              <a:t> περιλαμβάνει τρία στάδια,</a:t>
            </a:r>
            <a:endParaRPr lang="en-US" b="1" dirty="0"/>
          </a:p>
          <a:p>
            <a:pPr marL="0" indent="0" algn="just">
              <a:buNone/>
            </a:pPr>
            <a:r>
              <a:rPr lang="el-GR" b="1" i="1" u="sng" dirty="0"/>
              <a:t>Βήμα 1</a:t>
            </a:r>
            <a:r>
              <a:rPr lang="el-GR" b="1" dirty="0"/>
              <a:t>: Δημιουργία διαγράμματος συστήματος για την καταγραφή όλων των εισροών και εκροών του συστήματος</a:t>
            </a:r>
            <a:r>
              <a:rPr lang="en-US" b="1" dirty="0"/>
              <a:t>; </a:t>
            </a:r>
          </a:p>
          <a:p>
            <a:pPr marL="0" indent="0" algn="just">
              <a:buNone/>
            </a:pPr>
            <a:r>
              <a:rPr lang="el-GR" b="1" i="1" u="sng" dirty="0"/>
              <a:t>Βήμα 2</a:t>
            </a:r>
            <a:r>
              <a:rPr lang="el-GR" b="1" dirty="0"/>
              <a:t>: Δημιουργία πίνακα απογραφής αναδυόμενης αξίας</a:t>
            </a:r>
            <a:r>
              <a:rPr lang="en-US" b="1" dirty="0"/>
              <a:t>; </a:t>
            </a:r>
          </a:p>
          <a:p>
            <a:pPr marL="0" indent="0" algn="just">
              <a:buNone/>
            </a:pPr>
            <a:r>
              <a:rPr lang="el-GR" b="1" i="1" u="sng" dirty="0"/>
              <a:t>Βήμα 3</a:t>
            </a:r>
            <a:r>
              <a:rPr lang="el-GR" b="1" dirty="0"/>
              <a:t>: Υπολογισμός αναλογιών και δεικτών </a:t>
            </a:r>
            <a:r>
              <a:rPr lang="en-US" b="1" dirty="0"/>
              <a:t>emergy. </a:t>
            </a:r>
          </a:p>
          <a:p>
            <a:pPr algn="just"/>
            <a:r>
              <a:rPr lang="el-GR" b="1" dirty="0"/>
              <a:t>Μετά το βήμα 3, μπορεί να γίνει διεξοδική ανάλυση και σχετικές συζητήσεις πολιτικής. Οι βασικοί τύποι υπολογισμού </a:t>
            </a:r>
            <a:r>
              <a:rPr lang="en-US" b="1" dirty="0"/>
              <a:t>emergy </a:t>
            </a:r>
            <a:r>
              <a:rPr lang="el-GR" b="1" dirty="0"/>
              <a:t>μπορεί να εμφανίζονται ως:
</a:t>
            </a:r>
            <a:r>
              <a:rPr lang="pl-PL" b="1" dirty="0">
                <a:solidFill>
                  <a:srgbClr val="FF0000"/>
                </a:solidFill>
              </a:rPr>
              <a:t>U(sej) = N(J) </a:t>
            </a:r>
            <a:r>
              <a:rPr lang="en-US" b="1" dirty="0">
                <a:solidFill>
                  <a:srgbClr val="FF0000"/>
                </a:solidFill>
              </a:rPr>
              <a:t>X</a:t>
            </a:r>
            <a:r>
              <a:rPr lang="pl-PL" b="1" dirty="0">
                <a:solidFill>
                  <a:srgbClr val="FF0000"/>
                </a:solidFill>
              </a:rPr>
              <a:t> UEV(sej/J)</a:t>
            </a:r>
            <a:r>
              <a:rPr lang="en-US" b="1" dirty="0"/>
              <a:t>, </a:t>
            </a:r>
            <a:r>
              <a:rPr lang="pl-PL" b="1" dirty="0">
                <a:solidFill>
                  <a:srgbClr val="FF0000"/>
                </a:solidFill>
              </a:rPr>
              <a:t>U(sej) = M(g) </a:t>
            </a:r>
            <a:r>
              <a:rPr lang="en-US" b="1" dirty="0">
                <a:solidFill>
                  <a:srgbClr val="FF0000"/>
                </a:solidFill>
              </a:rPr>
              <a:t>X</a:t>
            </a:r>
            <a:r>
              <a:rPr lang="pl-PL" b="1" dirty="0">
                <a:solidFill>
                  <a:srgbClr val="FF0000"/>
                </a:solidFill>
              </a:rPr>
              <a:t> UEV(sej/g)</a:t>
            </a:r>
            <a:r>
              <a:rPr lang="en-US" b="1" dirty="0"/>
              <a:t>, </a:t>
            </a:r>
            <a:r>
              <a:rPr lang="pl-PL" b="1" dirty="0">
                <a:solidFill>
                  <a:srgbClr val="FF0000"/>
                </a:solidFill>
              </a:rPr>
              <a:t>U(sej) = V($) </a:t>
            </a:r>
            <a:r>
              <a:rPr lang="en-US" b="1" dirty="0">
                <a:solidFill>
                  <a:srgbClr val="FF0000"/>
                </a:solidFill>
              </a:rPr>
              <a:t>X</a:t>
            </a:r>
            <a:r>
              <a:rPr lang="pl-PL" b="1" dirty="0">
                <a:solidFill>
                  <a:srgbClr val="FF0000"/>
                </a:solidFill>
              </a:rPr>
              <a:t> UEV(sej/$)</a:t>
            </a:r>
            <a:endParaRPr lang="en-US" b="1" dirty="0">
              <a:solidFill>
                <a:srgbClr val="FF0000"/>
              </a:solidFill>
            </a:endParaRPr>
          </a:p>
          <a:p>
            <a:pPr marL="0" indent="0" algn="just">
              <a:buNone/>
            </a:pPr>
            <a:r>
              <a:rPr lang="el-GR" b="1" dirty="0"/>
              <a:t>Όπου </a:t>
            </a:r>
            <a:r>
              <a:rPr lang="en-US" b="1" dirty="0"/>
              <a:t>U</a:t>
            </a:r>
            <a:r>
              <a:rPr lang="el-GR" b="1" dirty="0"/>
              <a:t>, </a:t>
            </a:r>
            <a:r>
              <a:rPr lang="en-US" b="1" dirty="0"/>
              <a:t>emergy (sej); N, M, V </a:t>
            </a:r>
            <a:r>
              <a:rPr lang="el-GR" b="1" dirty="0"/>
              <a:t>αναπαριστούν μονάδες</a:t>
            </a:r>
            <a:r>
              <a:rPr lang="en-US" b="1" dirty="0"/>
              <a:t> Joules (J), grams (g), </a:t>
            </a:r>
            <a:r>
              <a:rPr lang="el-GR" b="1" dirty="0"/>
              <a:t>και</a:t>
            </a:r>
            <a:r>
              <a:rPr lang="en-US" b="1" dirty="0"/>
              <a:t> </a:t>
            </a:r>
            <a:r>
              <a:rPr lang="el-GR" b="1" dirty="0"/>
              <a:t>χρημάτων</a:t>
            </a:r>
            <a:r>
              <a:rPr lang="en-US" b="1" dirty="0"/>
              <a:t> ($), </a:t>
            </a:r>
            <a:r>
              <a:rPr lang="el-GR" b="1" dirty="0"/>
              <a:t>αντίστοιχα</a:t>
            </a:r>
            <a:r>
              <a:rPr lang="en-US" b="1" dirty="0"/>
              <a:t>. UEV </a:t>
            </a:r>
            <a:r>
              <a:rPr lang="el-GR" b="1" dirty="0"/>
              <a:t>είναι</a:t>
            </a:r>
            <a:r>
              <a:rPr lang="en-US" b="1" dirty="0"/>
              <a:t> emergy </a:t>
            </a:r>
            <a:r>
              <a:rPr lang="el-GR" b="1" dirty="0"/>
              <a:t>ανά μονάδα προϊόντος</a:t>
            </a:r>
            <a:r>
              <a:rPr lang="en-US" b="1" dirty="0"/>
              <a:t>, </a:t>
            </a:r>
            <a:r>
              <a:rPr lang="el-GR" b="1" dirty="0"/>
              <a:t>ενέργειας</a:t>
            </a:r>
            <a:r>
              <a:rPr lang="en-US" b="1" dirty="0"/>
              <a:t>, </a:t>
            </a:r>
            <a:r>
              <a:rPr lang="el-GR" b="1" dirty="0"/>
              <a:t>υπηρεσίας</a:t>
            </a:r>
            <a:r>
              <a:rPr lang="en-US" b="1" dirty="0"/>
              <a:t>, </a:t>
            </a:r>
            <a:r>
              <a:rPr lang="el-GR" b="1" dirty="0"/>
              <a:t>ή</a:t>
            </a:r>
            <a:r>
              <a:rPr lang="en-US" b="1" dirty="0"/>
              <a:t> </a:t>
            </a:r>
            <a:r>
              <a:rPr lang="el-GR" b="1" dirty="0"/>
              <a:t>χρημάτων</a:t>
            </a:r>
            <a:r>
              <a:rPr lang="en-US" b="1" dirty="0"/>
              <a:t>. </a:t>
            </a:r>
          </a:p>
          <a:p>
            <a:pPr marL="0" indent="0" algn="just">
              <a:buNone/>
            </a:pPr>
            <a:r>
              <a:rPr lang="en-US" b="1" dirty="0"/>
              <a:t>.</a:t>
            </a:r>
            <a:r>
              <a:rPr lang="el-GR" b="1" dirty="0"/>
              <a:t> Αυτοί είναι οι ορισμοί που απεικονίζουν την αποτελεσματικότητα ενός συστήματος αξιολόγησης</a:t>
            </a:r>
            <a:endParaRPr lang="en-US" b="1" dirty="0"/>
          </a:p>
          <a:p>
            <a:pPr marL="0" indent="0" algn="just">
              <a:buNone/>
            </a:pPr>
            <a:endParaRPr lang="el-GR" b="1" dirty="0">
              <a:solidFill>
                <a:srgbClr val="FF0000"/>
              </a:solidFill>
            </a:endParaRPr>
          </a:p>
        </p:txBody>
      </p:sp>
      <p:sp>
        <p:nvSpPr>
          <p:cNvPr id="4" name="Θέση υποσέλιδου 3">
            <a:extLst>
              <a:ext uri="{FF2B5EF4-FFF2-40B4-BE49-F238E27FC236}">
                <a16:creationId xmlns:a16="http://schemas.microsoft.com/office/drawing/2014/main" id="{30BDC8A1-B7B7-460D-AF06-8EDC31B59362}"/>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3291576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44502-1D0C-44F0-8AA7-B7FCEFECF2F5}"/>
              </a:ext>
            </a:extLst>
          </p:cNvPr>
          <p:cNvSpPr>
            <a:spLocks noGrp="1"/>
          </p:cNvSpPr>
          <p:nvPr>
            <p:ph type="title"/>
          </p:nvPr>
        </p:nvSpPr>
        <p:spPr>
          <a:xfrm>
            <a:off x="0" y="1"/>
            <a:ext cx="12192000" cy="681036"/>
          </a:xfrm>
          <a:solidFill>
            <a:schemeClr val="accent5">
              <a:lumMod val="20000"/>
              <a:lumOff val="80000"/>
            </a:schemeClr>
          </a:solidFill>
        </p:spPr>
        <p:txBody>
          <a:bodyPr>
            <a:normAutofit fontScale="90000"/>
          </a:bodyPr>
          <a:lstStyle/>
          <a:p>
            <a:pPr algn="ctr"/>
            <a:r>
              <a:rPr lang="en-US" b="1" dirty="0">
                <a:latin typeface="URWPalladioL-Bold"/>
              </a:rPr>
              <a:t>Clay Brick Manufacturing Process</a:t>
            </a:r>
            <a:endParaRPr lang="el-GR" dirty="0"/>
          </a:p>
        </p:txBody>
      </p:sp>
      <p:sp>
        <p:nvSpPr>
          <p:cNvPr id="4" name="Θέση υποσέλιδου 3">
            <a:extLst>
              <a:ext uri="{FF2B5EF4-FFF2-40B4-BE49-F238E27FC236}">
                <a16:creationId xmlns:a16="http://schemas.microsoft.com/office/drawing/2014/main" id="{30BDC8A1-B7B7-460D-AF06-8EDC31B59362}"/>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13" name="Θέση περιεχομένου 12">
            <a:extLst>
              <a:ext uri="{FF2B5EF4-FFF2-40B4-BE49-F238E27FC236}">
                <a16:creationId xmlns:a16="http://schemas.microsoft.com/office/drawing/2014/main" id="{EA25A34C-CFAC-4D62-862C-F839C8C61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27355"/>
            <a:ext cx="10515600" cy="4521653"/>
          </a:xfrm>
        </p:spPr>
      </p:pic>
    </p:spTree>
    <p:extLst>
      <p:ext uri="{BB962C8B-B14F-4D97-AF65-F5344CB8AC3E}">
        <p14:creationId xmlns:p14="http://schemas.microsoft.com/office/powerpoint/2010/main" val="493730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644502-1D0C-44F0-8AA7-B7FCEFECF2F5}"/>
              </a:ext>
            </a:extLst>
          </p:cNvPr>
          <p:cNvSpPr>
            <a:spLocks noGrp="1"/>
          </p:cNvSpPr>
          <p:nvPr>
            <p:ph type="title"/>
          </p:nvPr>
        </p:nvSpPr>
        <p:spPr>
          <a:xfrm>
            <a:off x="0" y="1"/>
            <a:ext cx="12192000" cy="681036"/>
          </a:xfrm>
          <a:solidFill>
            <a:schemeClr val="accent5">
              <a:lumMod val="20000"/>
              <a:lumOff val="80000"/>
            </a:schemeClr>
          </a:solidFill>
        </p:spPr>
        <p:txBody>
          <a:bodyPr>
            <a:normAutofit fontScale="90000"/>
          </a:bodyPr>
          <a:lstStyle/>
          <a:p>
            <a:pPr algn="ctr"/>
            <a:r>
              <a:rPr lang="en-US" b="1" dirty="0">
                <a:latin typeface="URWPalladioL-Bold"/>
              </a:rPr>
              <a:t>Clay Brick Manufacturing Process</a:t>
            </a:r>
            <a:endParaRPr lang="el-GR" dirty="0"/>
          </a:p>
        </p:txBody>
      </p:sp>
      <p:sp>
        <p:nvSpPr>
          <p:cNvPr id="4" name="Θέση υποσέλιδου 3">
            <a:extLst>
              <a:ext uri="{FF2B5EF4-FFF2-40B4-BE49-F238E27FC236}">
                <a16:creationId xmlns:a16="http://schemas.microsoft.com/office/drawing/2014/main" id="{30BDC8A1-B7B7-460D-AF06-8EDC31B59362}"/>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7" name="Θέση περιεχομένου 6">
            <a:extLst>
              <a:ext uri="{FF2B5EF4-FFF2-40B4-BE49-F238E27FC236}">
                <a16:creationId xmlns:a16="http://schemas.microsoft.com/office/drawing/2014/main" id="{16AB4589-DF44-4CE2-AFC2-8328EC84E6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77" y="855406"/>
            <a:ext cx="11680723" cy="5321557"/>
          </a:xfrm>
        </p:spPr>
      </p:pic>
    </p:spTree>
    <p:extLst>
      <p:ext uri="{BB962C8B-B14F-4D97-AF65-F5344CB8AC3E}">
        <p14:creationId xmlns:p14="http://schemas.microsoft.com/office/powerpoint/2010/main" val="372770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748145" y="2355274"/>
            <a:ext cx="10825019"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5695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2928102"/>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837BE039-F18D-4B84-99E0-AE9B483116F1}"/>
              </a:ext>
            </a:extLst>
          </p:cNvPr>
          <p:cNvSpPr/>
          <p:nvPr/>
        </p:nvSpPr>
        <p:spPr>
          <a:xfrm>
            <a:off x="712453" y="1092391"/>
            <a:ext cx="8259817" cy="707886"/>
          </a:xfrm>
          <a:prstGeom prst="rect">
            <a:avLst/>
          </a:prstGeom>
          <a:solidFill>
            <a:schemeClr val="accent2">
              <a:lumMod val="20000"/>
              <a:lumOff val="80000"/>
            </a:schemeClr>
          </a:solidFill>
        </p:spPr>
        <p:txBody>
          <a:bodyPr wrap="square">
            <a:spAutoFit/>
          </a:bodyPr>
          <a:lstStyle/>
          <a:p>
            <a:pPr lvl="0" algn="ctr">
              <a:defRPr/>
            </a:pPr>
            <a:r>
              <a:rPr lang="en-US" sz="4000" b="1" dirty="0">
                <a:solidFill>
                  <a:srgbClr val="70AD47">
                    <a:lumMod val="75000"/>
                  </a:srgbClr>
                </a:solidFill>
                <a:latin typeface="Arial" panose="020B0604020202020204" pitchFamily="34" charset="0"/>
              </a:rPr>
              <a:t>EMERGY</a:t>
            </a:r>
            <a:endParaRPr kumimoji="0" lang="en-US" sz="4000" b="1" i="0" u="none" strike="noStrike" kern="1200" cap="none" spc="0" normalizeH="0" baseline="0" noProof="0" dirty="0">
              <a:ln>
                <a:noFill/>
              </a:ln>
              <a:solidFill>
                <a:srgbClr val="70AD47">
                  <a:lumMod val="75000"/>
                </a:srgbClr>
              </a:solidFill>
              <a:effectLst/>
              <a:uLnTx/>
              <a:uFillTx/>
              <a:latin typeface="Arial" panose="020B0604020202020204" pitchFamily="34" charset="0"/>
            </a:endParaRPr>
          </a:p>
        </p:txBody>
      </p:sp>
      <p:pic>
        <p:nvPicPr>
          <p:cNvPr id="2" name="Εικόνα 1">
            <a:extLst>
              <a:ext uri="{FF2B5EF4-FFF2-40B4-BE49-F238E27FC236}">
                <a16:creationId xmlns:a16="http://schemas.microsoft.com/office/drawing/2014/main" id="{CF1D7C84-A620-48D4-9A8C-937AF927A57D}"/>
              </a:ext>
            </a:extLst>
          </p:cNvPr>
          <p:cNvPicPr>
            <a:picLocks noChangeAspect="1"/>
          </p:cNvPicPr>
          <p:nvPr/>
        </p:nvPicPr>
        <p:blipFill>
          <a:blip r:embed="rId4"/>
          <a:stretch>
            <a:fillRect/>
          </a:stretch>
        </p:blipFill>
        <p:spPr>
          <a:xfrm>
            <a:off x="1669004" y="2530138"/>
            <a:ext cx="6427430" cy="3320246"/>
          </a:xfrm>
          <a:prstGeom prst="rect">
            <a:avLst/>
          </a:prstGeom>
        </p:spPr>
      </p:pic>
      <p:sp>
        <p:nvSpPr>
          <p:cNvPr id="3" name="Ορθογώνιο 2">
            <a:extLst>
              <a:ext uri="{FF2B5EF4-FFF2-40B4-BE49-F238E27FC236}">
                <a16:creationId xmlns:a16="http://schemas.microsoft.com/office/drawing/2014/main" id="{640A711D-C4F0-433E-B829-5793377FE3FA}"/>
              </a:ext>
            </a:extLst>
          </p:cNvPr>
          <p:cNvSpPr/>
          <p:nvPr/>
        </p:nvSpPr>
        <p:spPr>
          <a:xfrm>
            <a:off x="1669004" y="5850384"/>
            <a:ext cx="6096000" cy="430887"/>
          </a:xfrm>
          <a:prstGeom prst="rect">
            <a:avLst/>
          </a:prstGeom>
        </p:spPr>
        <p:txBody>
          <a:bodyPr>
            <a:spAutoFit/>
          </a:bodyPr>
          <a:lstStyle/>
          <a:p>
            <a:r>
              <a:rPr lang="el-GR" sz="1100" dirty="0"/>
              <a:t>Πηγή: </a:t>
            </a:r>
            <a:r>
              <a:rPr lang="en-US" sz="1100" dirty="0">
                <a:hlinkClick r:id="rId5"/>
              </a:rPr>
              <a:t>http://www.cep.ees.ufl.edu/emergy/resources/presentations.shtml</a:t>
            </a:r>
            <a:endParaRPr lang="el-GR" sz="1100" dirty="0"/>
          </a:p>
          <a:p>
            <a:endParaRPr lang="el-GR" sz="1100" dirty="0"/>
          </a:p>
        </p:txBody>
      </p:sp>
    </p:spTree>
    <p:extLst>
      <p:ext uri="{BB962C8B-B14F-4D97-AF65-F5344CB8AC3E}">
        <p14:creationId xmlns:p14="http://schemas.microsoft.com/office/powerpoint/2010/main" val="172000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flipV="1">
            <a:off x="2334827" y="2355274"/>
            <a:ext cx="9238337" cy="84212"/>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p:nvPr/>
        </p:nvCxnSpPr>
        <p:spPr>
          <a:xfrm>
            <a:off x="9079345" y="729673"/>
            <a:ext cx="0" cy="508000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68183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64" y="3352204"/>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1CAA9A0-5D71-47ED-B874-429C8545F5CF}"/>
              </a:ext>
            </a:extLst>
          </p:cNvPr>
          <p:cNvSpPr/>
          <p:nvPr/>
        </p:nvSpPr>
        <p:spPr>
          <a:xfrm>
            <a:off x="2334827" y="1332948"/>
            <a:ext cx="6673136" cy="738664"/>
          </a:xfrm>
          <a:prstGeom prst="rect">
            <a:avLst/>
          </a:prstGeom>
          <a:solidFill>
            <a:schemeClr val="accent2">
              <a:lumMod val="20000"/>
              <a:lumOff val="80000"/>
            </a:schemeClr>
          </a:solidFill>
        </p:spPr>
        <p:txBody>
          <a:bodyPr wrap="square">
            <a:spAutoFit/>
          </a:bodyPr>
          <a:lstStyle/>
          <a:p>
            <a:r>
              <a:rPr lang="el-GR" sz="4000" dirty="0">
                <a:solidFill>
                  <a:srgbClr val="1F6038"/>
                </a:solidFill>
                <a:latin typeface="Arial" panose="020B0604020202020204" pitchFamily="34" charset="0"/>
              </a:rPr>
              <a:t>Τι είναι ανάλυση </a:t>
            </a:r>
            <a:r>
              <a:rPr lang="en-US" sz="3600" b="1" i="1" dirty="0">
                <a:solidFill>
                  <a:srgbClr val="FF0000"/>
                </a:solidFill>
                <a:latin typeface="Arial" panose="020B0604020202020204" pitchFamily="34" charset="0"/>
              </a:rPr>
              <a:t>Emergy</a:t>
            </a:r>
            <a:r>
              <a:rPr lang="el-GR" sz="3600" b="1" i="1" dirty="0">
                <a:solidFill>
                  <a:srgbClr val="FF0000"/>
                </a:solidFill>
                <a:latin typeface="Arial" panose="020B0604020202020204" pitchFamily="34" charset="0"/>
              </a:rPr>
              <a:t> </a:t>
            </a:r>
            <a:r>
              <a:rPr lang="el-GR" sz="3600" b="1" dirty="0">
                <a:solidFill>
                  <a:schemeClr val="accent6">
                    <a:lumMod val="75000"/>
                  </a:schemeClr>
                </a:solidFill>
                <a:latin typeface="Arial" panose="020B0604020202020204" pitchFamily="34" charset="0"/>
              </a:rPr>
              <a:t>;</a:t>
            </a:r>
            <a:endParaRPr lang="en-US" sz="4000" dirty="0">
              <a:solidFill>
                <a:schemeClr val="accent6">
                  <a:lumMod val="75000"/>
                </a:schemeClr>
              </a:solidFill>
              <a:latin typeface="Arial" panose="020B0604020202020204" pitchFamily="34" charset="0"/>
            </a:endParaRPr>
          </a:p>
          <a:p>
            <a:endParaRPr lang="el-GR" sz="200" dirty="0">
              <a:latin typeface="Arial" panose="020B0604020202020204" pitchFamily="34" charset="0"/>
            </a:endParaRPr>
          </a:p>
        </p:txBody>
      </p:sp>
      <p:sp>
        <p:nvSpPr>
          <p:cNvPr id="3" name="Ορθογώνιο 2">
            <a:extLst>
              <a:ext uri="{FF2B5EF4-FFF2-40B4-BE49-F238E27FC236}">
                <a16:creationId xmlns:a16="http://schemas.microsoft.com/office/drawing/2014/main" id="{B762A8BB-777B-4684-A9C3-4306D61555E8}"/>
              </a:ext>
            </a:extLst>
          </p:cNvPr>
          <p:cNvSpPr/>
          <p:nvPr/>
        </p:nvSpPr>
        <p:spPr>
          <a:xfrm>
            <a:off x="2334828" y="3075057"/>
            <a:ext cx="6673134" cy="2554545"/>
          </a:xfrm>
          <a:prstGeom prst="rect">
            <a:avLst/>
          </a:prstGeom>
          <a:solidFill>
            <a:schemeClr val="accent5">
              <a:lumMod val="20000"/>
              <a:lumOff val="80000"/>
            </a:schemeClr>
          </a:solidFill>
        </p:spPr>
        <p:txBody>
          <a:bodyPr wrap="square">
            <a:spAutoFit/>
          </a:bodyPr>
          <a:lstStyle/>
          <a:p>
            <a:pPr marR="41250" algn="ctr"/>
            <a:r>
              <a:rPr lang="el-GR" sz="3200" dirty="0">
                <a:latin typeface="Arial" panose="020B0604020202020204" pitchFamily="34" charset="0"/>
              </a:rPr>
              <a:t>Μεθοδολογία περιβαλλοντικής λογιστικής που αναπτύχθηκε από τον καθηγητή </a:t>
            </a:r>
            <a:r>
              <a:rPr lang="el-GR" sz="3200" b="1" i="1" dirty="0">
                <a:solidFill>
                  <a:schemeClr val="accent6">
                    <a:lumMod val="75000"/>
                  </a:schemeClr>
                </a:solidFill>
                <a:latin typeface="Arial" panose="020B0604020202020204" pitchFamily="34" charset="0"/>
              </a:rPr>
              <a:t>H.T. Odum</a:t>
            </a:r>
            <a:r>
              <a:rPr lang="el-GR" sz="3200" dirty="0">
                <a:latin typeface="Arial" panose="020B0604020202020204" pitchFamily="34" charset="0"/>
              </a:rPr>
              <a:t>, από</a:t>
            </a:r>
          </a:p>
          <a:p>
            <a:pPr marR="41250" algn="ctr"/>
            <a:r>
              <a:rPr lang="el-GR" sz="3200" dirty="0">
                <a:latin typeface="Arial" panose="020B0604020202020204" pitchFamily="34" charset="0"/>
              </a:rPr>
              <a:t>Πανεπιστήμιο της Φλόριντα τις τελευταίες τρεις δεκαετίες</a:t>
            </a:r>
            <a:r>
              <a:rPr lang="el-GR" sz="1300" dirty="0">
                <a:latin typeface="Arial" panose="020B0604020202020204" pitchFamily="34" charset="0"/>
              </a:rPr>
              <a:t>.</a:t>
            </a:r>
            <a:endParaRPr lang="en-US" sz="1300" dirty="0">
              <a:latin typeface="Arial" panose="020B0604020202020204" pitchFamily="34" charset="0"/>
            </a:endParaRPr>
          </a:p>
        </p:txBody>
      </p:sp>
    </p:spTree>
    <p:extLst>
      <p:ext uri="{BB962C8B-B14F-4D97-AF65-F5344CB8AC3E}">
        <p14:creationId xmlns:p14="http://schemas.microsoft.com/office/powerpoint/2010/main" val="140097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0A3B9353-CCE4-4C03-A84F-314840F0BD91}"/>
              </a:ext>
            </a:extLst>
          </p:cNvPr>
          <p:cNvCxnSpPr>
            <a:cxnSpLocks/>
          </p:cNvCxnSpPr>
          <p:nvPr/>
        </p:nvCxnSpPr>
        <p:spPr>
          <a:xfrm>
            <a:off x="1191491" y="2355274"/>
            <a:ext cx="10381673" cy="0"/>
          </a:xfrm>
          <a:prstGeom prst="line">
            <a:avLst/>
          </a:prstGeom>
          <a:ln w="28575" cmpd="thinThick">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7493B24E-B674-43AF-8D0B-D3E0DA289380}"/>
              </a:ext>
            </a:extLst>
          </p:cNvPr>
          <p:cNvCxnSpPr>
            <a:cxnSpLocks/>
          </p:cNvCxnSpPr>
          <p:nvPr/>
        </p:nvCxnSpPr>
        <p:spPr>
          <a:xfrm>
            <a:off x="9079345" y="729673"/>
            <a:ext cx="0" cy="530167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Εικόνα 17">
            <a:extLst>
              <a:ext uri="{FF2B5EF4-FFF2-40B4-BE49-F238E27FC236}">
                <a16:creationId xmlns:a16="http://schemas.microsoft.com/office/drawing/2014/main" id="{6A56380D-0EF3-47A6-A3E7-1FF7BA4ACFEF}"/>
              </a:ext>
            </a:extLst>
          </p:cNvPr>
          <p:cNvPicPr>
            <a:picLocks noChangeAspect="1"/>
          </p:cNvPicPr>
          <p:nvPr/>
        </p:nvPicPr>
        <p:blipFill>
          <a:blip r:embed="rId2"/>
          <a:stretch>
            <a:fillRect/>
          </a:stretch>
        </p:blipFill>
        <p:spPr>
          <a:xfrm>
            <a:off x="9758112" y="729673"/>
            <a:ext cx="1547694" cy="914400"/>
          </a:xfrm>
          <a:prstGeom prst="rect">
            <a:avLst/>
          </a:prstGeom>
        </p:spPr>
      </p:pic>
      <p:sp>
        <p:nvSpPr>
          <p:cNvPr id="19" name="Ορθογώνιο 18">
            <a:extLst>
              <a:ext uri="{FF2B5EF4-FFF2-40B4-BE49-F238E27FC236}">
                <a16:creationId xmlns:a16="http://schemas.microsoft.com/office/drawing/2014/main" id="{0FEB9239-CD26-44C0-ACE5-783B614CB093}"/>
              </a:ext>
            </a:extLst>
          </p:cNvPr>
          <p:cNvSpPr/>
          <p:nvPr/>
        </p:nvSpPr>
        <p:spPr>
          <a:xfrm>
            <a:off x="9007962" y="1548392"/>
            <a:ext cx="3047994" cy="694742"/>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ΠΑΝΕΠΙΣΤΗΜΙΟ ΘΕΣΣΑΛΙΑΣ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ΣΧΟΛΗ ΤΕΧΝΟΛΟΓΙΑΣ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l-GR" sz="1100" b="1" i="0" u="none" strike="noStrike" kern="1200" cap="none" spc="10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Arial" panose="020B0604020202020204" pitchFamily="34" charset="0"/>
              </a:rPr>
              <a:t>ΤΜΗΜΑ ΠΕΡΙΒΑΛΛΟΝΤΟΣ</a:t>
            </a:r>
            <a:endParaRPr kumimoji="0" lang="el-G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28" name="Picture 4" descr="Emergy - Home | Facebook">
            <a:extLst>
              <a:ext uri="{FF2B5EF4-FFF2-40B4-BE49-F238E27FC236}">
                <a16:creationId xmlns:a16="http://schemas.microsoft.com/office/drawing/2014/main" id="{4CBB83B9-430B-46DC-8A24-D16945C7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59" y="3328063"/>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F75E88E-8CD5-4278-B3DF-40FBE7216301}"/>
              </a:ext>
            </a:extLst>
          </p:cNvPr>
          <p:cNvSpPr/>
          <p:nvPr/>
        </p:nvSpPr>
        <p:spPr>
          <a:xfrm>
            <a:off x="1763159" y="1006318"/>
            <a:ext cx="6673128" cy="646331"/>
          </a:xfrm>
          <a:prstGeom prst="rect">
            <a:avLst/>
          </a:prstGeom>
          <a:solidFill>
            <a:schemeClr val="accent2">
              <a:lumMod val="20000"/>
              <a:lumOff val="80000"/>
            </a:schemeClr>
          </a:solidFill>
        </p:spPr>
        <p:txBody>
          <a:bodyPr wrap="square">
            <a:spAutoFit/>
          </a:bodyPr>
          <a:lstStyle/>
          <a:p>
            <a:r>
              <a:rPr lang="el-GR" sz="3200" b="1" dirty="0">
                <a:solidFill>
                  <a:schemeClr val="accent6">
                    <a:lumMod val="75000"/>
                  </a:schemeClr>
                </a:solidFill>
              </a:rPr>
              <a:t>Πως δουλεύει η ανάλυση </a:t>
            </a:r>
            <a:r>
              <a:rPr lang="en-US" sz="3600" b="1" i="1" dirty="0">
                <a:solidFill>
                  <a:srgbClr val="FF0000"/>
                </a:solidFill>
                <a:latin typeface="Arial" panose="020B0604020202020204" pitchFamily="34" charset="0"/>
              </a:rPr>
              <a:t>Emergy</a:t>
            </a:r>
            <a:r>
              <a:rPr lang="el-GR" sz="3600" b="1" i="1" dirty="0">
                <a:solidFill>
                  <a:srgbClr val="FF0000"/>
                </a:solidFill>
                <a:latin typeface="Arial" panose="020B0604020202020204" pitchFamily="34" charset="0"/>
              </a:rPr>
              <a:t> </a:t>
            </a:r>
            <a:r>
              <a:rPr lang="el-GR" sz="3600" b="1" dirty="0">
                <a:solidFill>
                  <a:schemeClr val="accent6">
                    <a:lumMod val="75000"/>
                  </a:schemeClr>
                </a:solidFill>
                <a:latin typeface="Arial" panose="020B0604020202020204" pitchFamily="34" charset="0"/>
              </a:rPr>
              <a:t>;</a:t>
            </a:r>
            <a:r>
              <a:rPr lang="el-GR" sz="3600" b="1" i="1" dirty="0">
                <a:solidFill>
                  <a:srgbClr val="FF0000"/>
                </a:solidFill>
                <a:latin typeface="Arial" panose="020B0604020202020204" pitchFamily="34" charset="0"/>
              </a:rPr>
              <a:t> </a:t>
            </a:r>
            <a:endParaRPr lang="el-GR" dirty="0"/>
          </a:p>
        </p:txBody>
      </p:sp>
      <p:sp>
        <p:nvSpPr>
          <p:cNvPr id="4" name="Ορθογώνιο 3">
            <a:extLst>
              <a:ext uri="{FF2B5EF4-FFF2-40B4-BE49-F238E27FC236}">
                <a16:creationId xmlns:a16="http://schemas.microsoft.com/office/drawing/2014/main" id="{6AE6829D-9A54-4C0C-92B5-714BE5529CA7}"/>
              </a:ext>
            </a:extLst>
          </p:cNvPr>
          <p:cNvSpPr/>
          <p:nvPr/>
        </p:nvSpPr>
        <p:spPr>
          <a:xfrm>
            <a:off x="1191491" y="2804694"/>
            <a:ext cx="7816465" cy="3046988"/>
          </a:xfrm>
          <a:prstGeom prst="rect">
            <a:avLst/>
          </a:prstGeom>
          <a:solidFill>
            <a:schemeClr val="accent5">
              <a:lumMod val="20000"/>
              <a:lumOff val="80000"/>
            </a:schemeClr>
          </a:solidFill>
        </p:spPr>
        <p:txBody>
          <a:bodyPr wrap="square">
            <a:spAutoFit/>
          </a:bodyPr>
          <a:lstStyle/>
          <a:p>
            <a:pPr marL="342900" indent="-342900" algn="just">
              <a:buFont typeface="Arial" panose="020B0604020202020204" pitchFamily="34" charset="0"/>
              <a:buChar char="•"/>
            </a:pPr>
            <a:r>
              <a:rPr lang="el-GR" sz="2400" b="1" dirty="0">
                <a:latin typeface="Arial" panose="020B0604020202020204" pitchFamily="34" charset="0"/>
              </a:rPr>
              <a:t>Ο Odum προσδιόρισε το έργο της βιόσφαιρας, που βασίζεται στην ηλιακή ενέργεια, </a:t>
            </a:r>
            <a:r>
              <a:rPr lang="el-GR" sz="2400" b="1" i="1" dirty="0">
                <a:solidFill>
                  <a:schemeClr val="accent6">
                    <a:lumMod val="75000"/>
                  </a:schemeClr>
                </a:solidFill>
                <a:latin typeface="Arial" panose="020B0604020202020204" pitchFamily="34" charset="0"/>
              </a:rPr>
              <a:t>ως πηγή  πόρων και περιβαλλοντικών υπηρεσιών</a:t>
            </a:r>
            <a:r>
              <a:rPr lang="el-GR" sz="2400" b="1" dirty="0">
                <a:latin typeface="Arial" panose="020B0604020202020204" pitchFamily="34" charset="0"/>
              </a:rPr>
              <a:t>, και παρείχε ένα κοινό μέτρο για αυτά (ηλιακή </a:t>
            </a:r>
            <a:r>
              <a:rPr lang="en-US" sz="2400" b="1" i="1" dirty="0">
                <a:solidFill>
                  <a:srgbClr val="FF0000"/>
                </a:solidFill>
                <a:latin typeface="Arial" panose="020B0604020202020204" pitchFamily="34" charset="0"/>
              </a:rPr>
              <a:t>Emergy</a:t>
            </a:r>
            <a:r>
              <a:rPr lang="el-GR" sz="2400" b="1" dirty="0">
                <a:latin typeface="Arial" panose="020B0604020202020204" pitchFamily="34" charset="0"/>
              </a:rPr>
              <a:t>).</a:t>
            </a:r>
          </a:p>
          <a:p>
            <a:pPr algn="just"/>
            <a:endParaRPr lang="el-GR" sz="2400" dirty="0">
              <a:latin typeface="Arial" panose="020B0604020202020204" pitchFamily="34" charset="0"/>
            </a:endParaRPr>
          </a:p>
          <a:p>
            <a:pPr marL="285750" marR="9810" indent="-285750" algn="just">
              <a:buFont typeface="Arial" panose="020B0604020202020204" pitchFamily="34" charset="0"/>
              <a:buChar char="•"/>
            </a:pPr>
            <a:r>
              <a:rPr lang="el-GR" sz="2400" b="1" dirty="0">
                <a:latin typeface="Arial" panose="020B0604020202020204" pitchFamily="34" charset="0"/>
              </a:rPr>
              <a:t>Ο Odum πρότεινε η </a:t>
            </a:r>
            <a:r>
              <a:rPr lang="en-US" sz="2400" b="1" i="1" dirty="0">
                <a:solidFill>
                  <a:srgbClr val="FF0000"/>
                </a:solidFill>
                <a:latin typeface="Arial" panose="020B0604020202020204" pitchFamily="34" charset="0"/>
              </a:rPr>
              <a:t>Emergy</a:t>
            </a:r>
            <a:r>
              <a:rPr lang="el-GR" sz="2400" b="1" dirty="0">
                <a:latin typeface="Arial" panose="020B0604020202020204" pitchFamily="34" charset="0"/>
              </a:rPr>
              <a:t> να αποτελέσει τη βάση για αξιολογήσεις αξίας και βιωσιμότητας.</a:t>
            </a:r>
            <a:endParaRPr lang="en-US" sz="2400" b="1" dirty="0">
              <a:latin typeface="Arial" panose="020B0604020202020204" pitchFamily="34" charset="0"/>
            </a:endParaRPr>
          </a:p>
        </p:txBody>
      </p:sp>
      <p:sp>
        <p:nvSpPr>
          <p:cNvPr id="9" name="Rectangle 3">
            <a:extLst>
              <a:ext uri="{FF2B5EF4-FFF2-40B4-BE49-F238E27FC236}">
                <a16:creationId xmlns:a16="http://schemas.microsoft.com/office/drawing/2014/main" id="{F5693C1C-2094-4868-AF33-DB162603D440}"/>
              </a:ext>
            </a:extLst>
          </p:cNvPr>
          <p:cNvSpPr>
            <a:spLocks noChangeArrowheads="1"/>
          </p:cNvSpPr>
          <p:nvPr/>
        </p:nvSpPr>
        <p:spPr bwMode="auto">
          <a:xfrm>
            <a:off x="304800" y="4077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42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5EAFC-5AE2-4B3A-A271-0DCC3B8FBD25}"/>
              </a:ext>
            </a:extLst>
          </p:cNvPr>
          <p:cNvSpPr>
            <a:spLocks noGrp="1"/>
          </p:cNvSpPr>
          <p:nvPr>
            <p:ph type="title"/>
          </p:nvPr>
        </p:nvSpPr>
        <p:spPr>
          <a:xfrm>
            <a:off x="0" y="1"/>
            <a:ext cx="12192000" cy="681036"/>
          </a:xfrm>
          <a:solidFill>
            <a:schemeClr val="accent4">
              <a:lumMod val="20000"/>
              <a:lumOff val="80000"/>
            </a:schemeClr>
          </a:solidFill>
        </p:spPr>
        <p:txBody>
          <a:bodyPr>
            <a:noAutofit/>
          </a:bodyPr>
          <a:lstStyle/>
          <a:p>
            <a:pPr algn="ctr"/>
            <a:r>
              <a:rPr lang="en-US" b="1" dirty="0">
                <a:solidFill>
                  <a:srgbClr val="00B0F0"/>
                </a:solidFill>
              </a:rPr>
              <a:t>EMERGY ANALYSIS</a:t>
            </a:r>
            <a:endParaRPr lang="el-GR" b="1" dirty="0">
              <a:solidFill>
                <a:srgbClr val="00B0F0"/>
              </a:solidFill>
            </a:endParaRPr>
          </a:p>
        </p:txBody>
      </p:sp>
      <p:sp>
        <p:nvSpPr>
          <p:cNvPr id="3" name="Θέση περιεχομένου 2">
            <a:extLst>
              <a:ext uri="{FF2B5EF4-FFF2-40B4-BE49-F238E27FC236}">
                <a16:creationId xmlns:a16="http://schemas.microsoft.com/office/drawing/2014/main" id="{E175B559-F09B-44BD-9AB7-EF3328724010}"/>
              </a:ext>
            </a:extLst>
          </p:cNvPr>
          <p:cNvSpPr>
            <a:spLocks noGrp="1"/>
          </p:cNvSpPr>
          <p:nvPr>
            <p:ph idx="1"/>
          </p:nvPr>
        </p:nvSpPr>
        <p:spPr>
          <a:xfrm>
            <a:off x="-1" y="681037"/>
            <a:ext cx="12191999" cy="5495926"/>
          </a:xfrm>
          <a:solidFill>
            <a:schemeClr val="accent6">
              <a:lumMod val="20000"/>
              <a:lumOff val="80000"/>
            </a:schemeClr>
          </a:solidFill>
        </p:spPr>
        <p:txBody>
          <a:bodyPr>
            <a:normAutofit lnSpcReduction="10000"/>
          </a:bodyPr>
          <a:lstStyle/>
          <a:p>
            <a:pPr algn="just"/>
            <a:endParaRPr lang="el-GR" b="1" dirty="0"/>
          </a:p>
          <a:p>
            <a:pPr marL="0" indent="0" algn="just">
              <a:buNone/>
            </a:pPr>
            <a:endParaRPr lang="el-GR" b="1" dirty="0"/>
          </a:p>
          <a:p>
            <a:pPr algn="just"/>
            <a:r>
              <a:rPr lang="el-GR" sz="3600" b="1" dirty="0"/>
              <a:t>Η </a:t>
            </a:r>
            <a:r>
              <a:rPr lang="en-US" sz="3600" b="1" dirty="0">
                <a:solidFill>
                  <a:srgbClr val="FF0000"/>
                </a:solidFill>
              </a:rPr>
              <a:t>Emergy</a:t>
            </a:r>
            <a:r>
              <a:rPr lang="el-GR" sz="3600" b="1" dirty="0"/>
              <a:t> ανάλυση είναι μια μεθοδολογία ανάλυσης συστημάτων και ποσοτικής αξιολόγησης, η οποία λαμβάνει υπόψη τόσο τις οικονομικές όσο και τις οικολογικές (συμπεριλαμβανομένων των αβιοτικών και βιοτικών) πτυχές ενός συστήματος, μετατρέποντας όλες τις εισροές, ροές και εκροές σε κοινό παρονομαστή ηλιακής ενέργειας, ο οποία είναι η βασική ενέργεια πίσω από όλες τις διεργασίες της βιόσφαιρας. Οι αβιοτικές πηγές αναφέρονται συχνά ως περιβαλλοντικές πηγές.</a:t>
            </a:r>
            <a:endParaRPr lang="el-GR" sz="3600" dirty="0"/>
          </a:p>
        </p:txBody>
      </p:sp>
      <p:sp>
        <p:nvSpPr>
          <p:cNvPr id="4" name="Θέση υποσέλιδου 3">
            <a:extLst>
              <a:ext uri="{FF2B5EF4-FFF2-40B4-BE49-F238E27FC236}">
                <a16:creationId xmlns:a16="http://schemas.microsoft.com/office/drawing/2014/main" id="{67FA4507-E882-45EC-9613-71C122366C75}"/>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5" name="Εικόνα 4">
            <a:extLst>
              <a:ext uri="{FF2B5EF4-FFF2-40B4-BE49-F238E27FC236}">
                <a16:creationId xmlns:a16="http://schemas.microsoft.com/office/drawing/2014/main" id="{FCF31012-8CFB-4FD0-A11D-5740D5351F1C}"/>
              </a:ext>
            </a:extLst>
          </p:cNvPr>
          <p:cNvPicPr>
            <a:picLocks noChangeAspect="1"/>
          </p:cNvPicPr>
          <p:nvPr/>
        </p:nvPicPr>
        <p:blipFill>
          <a:blip r:embed="rId2"/>
          <a:stretch>
            <a:fillRect/>
          </a:stretch>
        </p:blipFill>
        <p:spPr>
          <a:xfrm>
            <a:off x="0" y="-1"/>
            <a:ext cx="1547694" cy="681037"/>
          </a:xfrm>
          <a:prstGeom prst="rect">
            <a:avLst/>
          </a:prstGeom>
        </p:spPr>
      </p:pic>
      <p:pic>
        <p:nvPicPr>
          <p:cNvPr id="6" name="Εικόνα 5">
            <a:extLst>
              <a:ext uri="{FF2B5EF4-FFF2-40B4-BE49-F238E27FC236}">
                <a16:creationId xmlns:a16="http://schemas.microsoft.com/office/drawing/2014/main" id="{A44B86DD-5AE6-498E-BC1E-7AA7912CB68B}"/>
              </a:ext>
            </a:extLst>
          </p:cNvPr>
          <p:cNvPicPr>
            <a:picLocks noChangeAspect="1"/>
          </p:cNvPicPr>
          <p:nvPr/>
        </p:nvPicPr>
        <p:blipFill>
          <a:blip r:embed="rId3"/>
          <a:stretch>
            <a:fillRect/>
          </a:stretch>
        </p:blipFill>
        <p:spPr>
          <a:xfrm>
            <a:off x="10751574" y="211"/>
            <a:ext cx="1440426" cy="680826"/>
          </a:xfrm>
          <a:prstGeom prst="rect">
            <a:avLst/>
          </a:prstGeom>
        </p:spPr>
      </p:pic>
    </p:spTree>
    <p:extLst>
      <p:ext uri="{BB962C8B-B14F-4D97-AF65-F5344CB8AC3E}">
        <p14:creationId xmlns:p14="http://schemas.microsoft.com/office/powerpoint/2010/main" val="332718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5EAFC-5AE2-4B3A-A271-0DCC3B8FBD25}"/>
              </a:ext>
            </a:extLst>
          </p:cNvPr>
          <p:cNvSpPr>
            <a:spLocks noGrp="1"/>
          </p:cNvSpPr>
          <p:nvPr>
            <p:ph type="title"/>
          </p:nvPr>
        </p:nvSpPr>
        <p:spPr>
          <a:xfrm>
            <a:off x="0" y="1"/>
            <a:ext cx="12192000" cy="681036"/>
          </a:xfrm>
          <a:solidFill>
            <a:schemeClr val="accent4">
              <a:lumMod val="20000"/>
              <a:lumOff val="80000"/>
            </a:schemeClr>
          </a:solidFill>
        </p:spPr>
        <p:txBody>
          <a:bodyPr>
            <a:noAutofit/>
          </a:bodyPr>
          <a:lstStyle/>
          <a:p>
            <a:pPr algn="ctr"/>
            <a:r>
              <a:rPr lang="en-US" b="1" dirty="0">
                <a:solidFill>
                  <a:srgbClr val="00B0F0"/>
                </a:solidFill>
              </a:rPr>
              <a:t>EMERGY ANALYSIS</a:t>
            </a:r>
            <a:endParaRPr lang="el-GR" b="1" dirty="0">
              <a:solidFill>
                <a:srgbClr val="00B0F0"/>
              </a:solidFill>
            </a:endParaRPr>
          </a:p>
        </p:txBody>
      </p:sp>
      <p:sp>
        <p:nvSpPr>
          <p:cNvPr id="3" name="Θέση περιεχομένου 2">
            <a:extLst>
              <a:ext uri="{FF2B5EF4-FFF2-40B4-BE49-F238E27FC236}">
                <a16:creationId xmlns:a16="http://schemas.microsoft.com/office/drawing/2014/main" id="{E175B559-F09B-44BD-9AB7-EF3328724010}"/>
              </a:ext>
            </a:extLst>
          </p:cNvPr>
          <p:cNvSpPr>
            <a:spLocks noGrp="1"/>
          </p:cNvSpPr>
          <p:nvPr>
            <p:ph idx="1"/>
          </p:nvPr>
        </p:nvSpPr>
        <p:spPr>
          <a:xfrm>
            <a:off x="-1" y="681037"/>
            <a:ext cx="12191999" cy="5495926"/>
          </a:xfrm>
        </p:spPr>
        <p:txBody>
          <a:bodyPr>
            <a:noAutofit/>
          </a:bodyPr>
          <a:lstStyle/>
          <a:p>
            <a:pPr algn="just"/>
            <a:r>
              <a:rPr lang="el-GR" sz="2300" b="1" dirty="0"/>
              <a:t>Ο δεύτερος νόμος της θερμοδυναμικής αναφέρει ότι όλες οι πραγματικές διεργασίες, συνεπάγονται διασπορά μέρους της ενέργειας με τη μορφή θερμότητας. Τα συστήματα του πραγματικού κόσμου, φυσικά και ανθρώπινα, είναι οργανωμένα σε ροές ενέργειας διαφορετικών ποιοτήτων. </a:t>
            </a:r>
          </a:p>
          <a:p>
            <a:pPr algn="just"/>
            <a:r>
              <a:rPr lang="el-GR" sz="2300" b="1" dirty="0"/>
              <a:t>Το μέτρο ποιότητας είναι ο τρόπος συγκέντρωσης της ενέργειας, π.χ. η ηλιακή ενέργεια «συγκεντρώνεται» σε χημικά δεσμευμένα άτομα νερού, ενώ το διοξείδιο του άνθρακα συγκεντρώνεται σε μόρια σακχάρων. Αυτή η διαδικασία συγκέντρωσης έχει ένα κόστος, το οποίο μετράται σε ηλιακά joules ακτινοβολίας που μετατρέπονται σε θερμικά (διασκορπισμένη ενέργεια) joules. </a:t>
            </a:r>
          </a:p>
          <a:p>
            <a:pPr algn="just"/>
            <a:r>
              <a:rPr lang="el-GR" sz="2300" b="1" dirty="0"/>
              <a:t>Ο Odum αναγνώρισε τις επιπτώσεις αυτών των τύπων ενεργειακής ποιότητας και εισήγαγε την έννοια και τον όρο </a:t>
            </a:r>
            <a:r>
              <a:rPr lang="en-US" sz="2300" b="1" dirty="0"/>
              <a:t>emergy </a:t>
            </a:r>
            <a:r>
              <a:rPr lang="el-GR" sz="2300" b="1" dirty="0"/>
              <a:t>(αρχικά «ενσωματωμένη ενέργεια») για τον ποσοτικό προσδιορισμό της ενέργειας που χρησιμοποιείται άμεσα και έμμεσα για την κατασκευή ενός προϊόντος. Ο τύπος που επιλέχθηκε ως αναφορά ήταν η ηλιακή ενέργεια, καθώς είναι η πηγή όλων των ροών στη βιόσφαιρα. Η ηλιακή </a:t>
            </a:r>
            <a:r>
              <a:rPr lang="en-US" sz="2300" b="1" dirty="0"/>
              <a:t>emergy</a:t>
            </a:r>
            <a:r>
              <a:rPr lang="el-GR" sz="2300" b="1" dirty="0"/>
              <a:t> (ή απλά </a:t>
            </a:r>
            <a:r>
              <a:rPr lang="en-US" sz="2300" b="1" dirty="0"/>
              <a:t>emergy</a:t>
            </a:r>
            <a:r>
              <a:rPr lang="el-GR" sz="2300" b="1" dirty="0"/>
              <a:t>) ενός προϊόντος είναι, επομένως, η ηλιακή ενέργεια που απαιτείται, άμεσα και έμμεσα, για την παραγωγή αυτού του προϊόντος. </a:t>
            </a:r>
            <a:endParaRPr lang="en-US" sz="2300" b="1" dirty="0"/>
          </a:p>
          <a:p>
            <a:pPr algn="just"/>
            <a:r>
              <a:rPr lang="el-GR" sz="2300" b="1" dirty="0"/>
              <a:t>Emergy είναι έτσι η αντίθετη έννοια της exergy (μερικές φορές ονομάζεται καιόμενες θερμίδες).</a:t>
            </a:r>
            <a:endParaRPr lang="el-GR" sz="2300" dirty="0"/>
          </a:p>
        </p:txBody>
      </p:sp>
      <p:sp>
        <p:nvSpPr>
          <p:cNvPr id="4" name="Θέση υποσέλιδου 3">
            <a:extLst>
              <a:ext uri="{FF2B5EF4-FFF2-40B4-BE49-F238E27FC236}">
                <a16:creationId xmlns:a16="http://schemas.microsoft.com/office/drawing/2014/main" id="{67FA4507-E882-45EC-9613-71C122366C75}"/>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7" name="Εικόνα 6">
            <a:extLst>
              <a:ext uri="{FF2B5EF4-FFF2-40B4-BE49-F238E27FC236}">
                <a16:creationId xmlns:a16="http://schemas.microsoft.com/office/drawing/2014/main" id="{29A843EE-1FC9-4C9E-8C7F-34F4567F2AB1}"/>
              </a:ext>
            </a:extLst>
          </p:cNvPr>
          <p:cNvPicPr>
            <a:picLocks noChangeAspect="1"/>
          </p:cNvPicPr>
          <p:nvPr/>
        </p:nvPicPr>
        <p:blipFill>
          <a:blip r:embed="rId2"/>
          <a:stretch>
            <a:fillRect/>
          </a:stretch>
        </p:blipFill>
        <p:spPr>
          <a:xfrm>
            <a:off x="0" y="0"/>
            <a:ext cx="1548518" cy="681037"/>
          </a:xfrm>
          <a:prstGeom prst="rect">
            <a:avLst/>
          </a:prstGeom>
        </p:spPr>
      </p:pic>
      <p:pic>
        <p:nvPicPr>
          <p:cNvPr id="8" name="Εικόνα 7">
            <a:extLst>
              <a:ext uri="{FF2B5EF4-FFF2-40B4-BE49-F238E27FC236}">
                <a16:creationId xmlns:a16="http://schemas.microsoft.com/office/drawing/2014/main" id="{5467D6F8-4CB4-4AB5-8CD5-8E3605678541}"/>
              </a:ext>
            </a:extLst>
          </p:cNvPr>
          <p:cNvPicPr>
            <a:picLocks noChangeAspect="1"/>
          </p:cNvPicPr>
          <p:nvPr/>
        </p:nvPicPr>
        <p:blipFill>
          <a:blip r:embed="rId3"/>
          <a:stretch>
            <a:fillRect/>
          </a:stretch>
        </p:blipFill>
        <p:spPr>
          <a:xfrm>
            <a:off x="10353368" y="0"/>
            <a:ext cx="1838630" cy="681036"/>
          </a:xfrm>
          <a:prstGeom prst="rect">
            <a:avLst/>
          </a:prstGeom>
        </p:spPr>
      </p:pic>
    </p:spTree>
    <p:extLst>
      <p:ext uri="{BB962C8B-B14F-4D97-AF65-F5344CB8AC3E}">
        <p14:creationId xmlns:p14="http://schemas.microsoft.com/office/powerpoint/2010/main" val="4399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5EAFC-5AE2-4B3A-A271-0DCC3B8FBD25}"/>
              </a:ext>
            </a:extLst>
          </p:cNvPr>
          <p:cNvSpPr>
            <a:spLocks noGrp="1"/>
          </p:cNvSpPr>
          <p:nvPr>
            <p:ph type="title"/>
          </p:nvPr>
        </p:nvSpPr>
        <p:spPr>
          <a:xfrm>
            <a:off x="0" y="1"/>
            <a:ext cx="12192000" cy="681036"/>
          </a:xfrm>
          <a:solidFill>
            <a:schemeClr val="accent4">
              <a:lumMod val="20000"/>
              <a:lumOff val="80000"/>
            </a:schemeClr>
          </a:solidFill>
        </p:spPr>
        <p:txBody>
          <a:bodyPr>
            <a:noAutofit/>
          </a:bodyPr>
          <a:lstStyle/>
          <a:p>
            <a:pPr algn="ctr"/>
            <a:r>
              <a:rPr lang="en-US" b="1" dirty="0">
                <a:solidFill>
                  <a:srgbClr val="00B0F0"/>
                </a:solidFill>
              </a:rPr>
              <a:t>EXERGY</a:t>
            </a:r>
            <a:endParaRPr lang="el-GR" b="1" dirty="0">
              <a:solidFill>
                <a:srgbClr val="00B0F0"/>
              </a:solidFill>
            </a:endParaRPr>
          </a:p>
        </p:txBody>
      </p:sp>
      <p:sp>
        <p:nvSpPr>
          <p:cNvPr id="3" name="Θέση περιεχομένου 2">
            <a:extLst>
              <a:ext uri="{FF2B5EF4-FFF2-40B4-BE49-F238E27FC236}">
                <a16:creationId xmlns:a16="http://schemas.microsoft.com/office/drawing/2014/main" id="{E175B559-F09B-44BD-9AB7-EF3328724010}"/>
              </a:ext>
            </a:extLst>
          </p:cNvPr>
          <p:cNvSpPr>
            <a:spLocks noGrp="1"/>
          </p:cNvSpPr>
          <p:nvPr>
            <p:ph idx="1"/>
          </p:nvPr>
        </p:nvSpPr>
        <p:spPr>
          <a:xfrm>
            <a:off x="-1" y="681036"/>
            <a:ext cx="12191999" cy="5675313"/>
          </a:xfrm>
          <a:solidFill>
            <a:schemeClr val="accent6">
              <a:lumMod val="20000"/>
              <a:lumOff val="80000"/>
            </a:schemeClr>
          </a:solidFill>
        </p:spPr>
        <p:txBody>
          <a:bodyPr>
            <a:noAutofit/>
          </a:bodyPr>
          <a:lstStyle/>
          <a:p>
            <a:pPr algn="just"/>
            <a:r>
              <a:rPr lang="el-GR" sz="2400" b="1" dirty="0"/>
              <a:t>Η </a:t>
            </a:r>
            <a:r>
              <a:rPr lang="el-GR" sz="2400" b="1" dirty="0">
                <a:solidFill>
                  <a:srgbClr val="FF0000"/>
                </a:solidFill>
              </a:rPr>
              <a:t>εξέργεια</a:t>
            </a:r>
            <a:r>
              <a:rPr lang="el-GR" sz="2400" b="1" dirty="0"/>
              <a:t> αντιπροσωπεύει</a:t>
            </a:r>
            <a:r>
              <a:rPr lang="en-US" sz="2400" b="1" dirty="0"/>
              <a:t> </a:t>
            </a:r>
            <a:r>
              <a:rPr lang="el-GR" sz="2400" b="1" dirty="0"/>
              <a:t>το διαθέσιμο προς εκμετάλλευση ποσό ενέργειας ενός συστήματος από το περιβάλλον, για παράδειγμα το</a:t>
            </a:r>
            <a:r>
              <a:rPr lang="en-US" sz="2400" b="1" dirty="0"/>
              <a:t> </a:t>
            </a:r>
            <a:r>
              <a:rPr lang="el-GR" sz="2400" b="1" dirty="0"/>
              <a:t>ποσό του έργου που μπορεί να παράγει ένα μηχανικό σύστημα στο περιβάλλον του. Η έννοια της εξέργειας</a:t>
            </a:r>
            <a:r>
              <a:rPr lang="en-US" sz="2400" b="1" dirty="0"/>
              <a:t> </a:t>
            </a:r>
            <a:r>
              <a:rPr lang="el-GR" sz="2400" b="1" dirty="0"/>
              <a:t>πηγάζει από την έννοια της εντροπίας</a:t>
            </a:r>
            <a:r>
              <a:rPr lang="en-US" sz="2400" b="1" dirty="0"/>
              <a:t>.</a:t>
            </a:r>
            <a:endParaRPr lang="el-GR" sz="2400" b="1" dirty="0"/>
          </a:p>
          <a:p>
            <a:pPr algn="just"/>
            <a:r>
              <a:rPr lang="el-GR" sz="2400" b="1" dirty="0"/>
              <a:t>Η ενέργεια και η ύλη δεν δημιουργούνται και δεν καταστρέφονται. Αυτός είναι ένας θεμελιώδης νόμος της φύσης. Δεν υπάρχουν δηλαδή πηγές ή καταβόθρες για την ενέργεια και την ύλη. Απλώς μπορούν να μετασχηματίζονται σε διαφορετικές μορφές. Αυτό συμβαίνει εξαιτίας της υποβάθμισης της ποιότητας. Τοπικά η ποιότητα μπορεί να βελτιώνεται αλλά αυτό μπορεί να συμβεί μόνο με μεγαλύτερη υποβάθμιση της ποιότητας κάπου αλλού. Συνολικά είναι ένα θέμα συνεχούς υποβάθμισης της ποιότητας. Αυτό είναι επίσης θεμελιώδης νόμος της φύσης. </a:t>
            </a:r>
          </a:p>
          <a:p>
            <a:pPr algn="just"/>
            <a:r>
              <a:rPr lang="el-GR" sz="2400" b="1" dirty="0"/>
              <a:t>Η </a:t>
            </a:r>
            <a:r>
              <a:rPr lang="el-GR" sz="2400" b="1" dirty="0">
                <a:solidFill>
                  <a:srgbClr val="FF0000"/>
                </a:solidFill>
              </a:rPr>
              <a:t>υποβάθμιση της ποιότητας είναι ισοδύναμη ουσιαστικά με την αύξηση εντροπίας</a:t>
            </a:r>
            <a:r>
              <a:rPr lang="el-GR" sz="2400" b="1" dirty="0"/>
              <a:t>. Σύμφωνα με το δεύτερο θερμοδυναμικό νόμο οι μετατροπές ενέργειας και ύλης πρέπει να γίνονται από μια κατάσταση χαμηλής θερμοδυναμικής πιθανότητας προς μια κατάσταση υψηλότερης. Η ενέργεια και η ύλη τείνουν να κατανεμηθούν προς ένα συνεχώς αυξανόμενο αριθμό πιθανών καταστάσεων.</a:t>
            </a:r>
          </a:p>
        </p:txBody>
      </p:sp>
      <p:sp>
        <p:nvSpPr>
          <p:cNvPr id="4" name="Θέση υποσέλιδου 3">
            <a:extLst>
              <a:ext uri="{FF2B5EF4-FFF2-40B4-BE49-F238E27FC236}">
                <a16:creationId xmlns:a16="http://schemas.microsoft.com/office/drawing/2014/main" id="{67FA4507-E882-45EC-9613-71C122366C75}"/>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5" name="Εικόνα 4">
            <a:extLst>
              <a:ext uri="{FF2B5EF4-FFF2-40B4-BE49-F238E27FC236}">
                <a16:creationId xmlns:a16="http://schemas.microsoft.com/office/drawing/2014/main" id="{312BCFC7-89F9-4C15-972C-EB1ECC9ADE33}"/>
              </a:ext>
            </a:extLst>
          </p:cNvPr>
          <p:cNvPicPr>
            <a:picLocks noChangeAspect="1"/>
          </p:cNvPicPr>
          <p:nvPr/>
        </p:nvPicPr>
        <p:blipFill>
          <a:blip r:embed="rId2"/>
          <a:stretch>
            <a:fillRect/>
          </a:stretch>
        </p:blipFill>
        <p:spPr>
          <a:xfrm>
            <a:off x="-3" y="-1"/>
            <a:ext cx="1548518" cy="681036"/>
          </a:xfrm>
          <a:prstGeom prst="rect">
            <a:avLst/>
          </a:prstGeom>
        </p:spPr>
      </p:pic>
    </p:spTree>
    <p:extLst>
      <p:ext uri="{BB962C8B-B14F-4D97-AF65-F5344CB8AC3E}">
        <p14:creationId xmlns:p14="http://schemas.microsoft.com/office/powerpoint/2010/main" val="6368009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1968</Words>
  <Application>Microsoft Office PowerPoint</Application>
  <PresentationFormat>Ευρεία οθόνη</PresentationFormat>
  <Paragraphs>188</Paragraphs>
  <Slides>33</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33</vt:i4>
      </vt:variant>
    </vt:vector>
  </HeadingPairs>
  <TitlesOfParts>
    <vt:vector size="41" baseType="lpstr">
      <vt:lpstr>Arial</vt:lpstr>
      <vt:lpstr>Calibri</vt:lpstr>
      <vt:lpstr>Calibri Light</vt:lpstr>
      <vt:lpstr>Garamond</vt:lpstr>
      <vt:lpstr>Times New Roman</vt:lpstr>
      <vt:lpstr>URWPalladioL-Bold</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EMERGY ANALYSIS</vt:lpstr>
      <vt:lpstr>EMERGY ANALYSIS</vt:lpstr>
      <vt:lpstr>EXERGY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Symbols used in emergy analysis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Emergy Analysis Method of Clay Brick Manufacturing</vt:lpstr>
      <vt:lpstr>Emergy Analysis Method of Clay Brick Manufacturing</vt:lpstr>
      <vt:lpstr>Clay Brick Manufacturing Process</vt:lpstr>
      <vt:lpstr>Clay Brick Manufacturing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ΞΕΝΟΦΩΝ ΣΠΗΛΙΩΤΗΣ</dc:creator>
  <cp:lastModifiedBy>ΞΕΝΟΦΩΝ ΣΠΗΛΙΩΤΗΣ</cp:lastModifiedBy>
  <cp:revision>66</cp:revision>
  <dcterms:created xsi:type="dcterms:W3CDTF">2020-10-09T08:46:20Z</dcterms:created>
  <dcterms:modified xsi:type="dcterms:W3CDTF">2021-04-13T08:50:52Z</dcterms:modified>
</cp:coreProperties>
</file>