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9" r:id="rId4"/>
    <p:sldId id="261" r:id="rId5"/>
    <p:sldId id="262" r:id="rId6"/>
    <p:sldId id="265" r:id="rId7"/>
    <p:sldId id="289" r:id="rId8"/>
    <p:sldId id="293" r:id="rId9"/>
    <p:sldId id="335" r:id="rId10"/>
    <p:sldId id="294" r:id="rId11"/>
    <p:sldId id="316" r:id="rId12"/>
    <p:sldId id="334" r:id="rId13"/>
    <p:sldId id="317" r:id="rId14"/>
    <p:sldId id="318" r:id="rId15"/>
    <p:sldId id="297" r:id="rId16"/>
    <p:sldId id="319" r:id="rId17"/>
    <p:sldId id="320" r:id="rId18"/>
    <p:sldId id="321" r:id="rId19"/>
    <p:sldId id="301" r:id="rId20"/>
    <p:sldId id="322" r:id="rId21"/>
    <p:sldId id="323" r:id="rId22"/>
    <p:sldId id="302" r:id="rId23"/>
    <p:sldId id="303" r:id="rId24"/>
    <p:sldId id="324" r:id="rId25"/>
    <p:sldId id="290" r:id="rId26"/>
    <p:sldId id="325" r:id="rId27"/>
    <p:sldId id="326" r:id="rId28"/>
    <p:sldId id="327" r:id="rId29"/>
    <p:sldId id="328" r:id="rId30"/>
    <p:sldId id="329" r:id="rId31"/>
    <p:sldId id="330" r:id="rId32"/>
    <p:sldId id="291" r:id="rId33"/>
    <p:sldId id="331" r:id="rId34"/>
    <p:sldId id="332" r:id="rId35"/>
    <p:sldId id="333" r:id="rId36"/>
    <p:sldId id="315" r:id="rId37"/>
    <p:sldId id="280" r:id="rId38"/>
  </p:sldIdLst>
  <p:sldSz cx="9144000" cy="6858000" type="screen4x3"/>
  <p:notesSz cx="6858000" cy="9144000"/>
  <p:custDataLst>
    <p:tags r:id="rId4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varScale="1">
        <p:scale>
          <a:sx n="72" d="100"/>
          <a:sy n="72" d="100"/>
        </p:scale>
        <p:origin x="1554" y="78"/>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380301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88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88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9452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873381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1289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744586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794344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74705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99655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87786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315547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76426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211264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636664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539519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559494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838605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427989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52040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734841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136858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880174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700956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252457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88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a:t>Ενότητα 2:</a:t>
            </a:r>
            <a:r>
              <a:rPr lang="en-US" sz="2800" dirty="0"/>
              <a:t> </a:t>
            </a:r>
            <a:r>
              <a:rPr lang="el-GR" altLang="el-GR" sz="2800" dirty="0">
                <a:effectLst>
                  <a:outerShdw blurRad="38100" dist="38100" dir="2700000" algn="tl">
                    <a:srgbClr val="C0C0C0"/>
                  </a:outerShdw>
                </a:effectLst>
              </a:rPr>
              <a:t>Συστήματα μονάδων – συστήματα αναφοράς στην ανθρώπινη κίνηση</a:t>
            </a:r>
          </a:p>
          <a:p>
            <a:endParaRPr lang="el-GR" sz="2800" dirty="0"/>
          </a:p>
          <a:p>
            <a:r>
              <a:rPr lang="el-GR" sz="2800" dirty="0"/>
              <a:t>Αθανάσιος </a:t>
            </a:r>
            <a:r>
              <a:rPr lang="el-GR" sz="2800" dirty="0" err="1"/>
              <a:t>Τσιόκανος</a:t>
            </a:r>
            <a:r>
              <a:rPr lang="el-GR" sz="2800" dirty="0"/>
              <a:t>, Γιάννης Γιάκας</a:t>
            </a:r>
          </a:p>
          <a:p>
            <a:r>
              <a:rPr lang="el-GR" sz="2800" dirty="0"/>
              <a:t>Τμήμα</a:t>
            </a:r>
            <a:r>
              <a:rPr lang="en-US" sz="2800" dirty="0"/>
              <a:t> </a:t>
            </a:r>
            <a:r>
              <a:rPr lang="el-GR" sz="2800" dirty="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Σύστημα  C.G.S. 2</a:t>
            </a:r>
            <a:endParaRPr lang="el-GR" dirty="0"/>
          </a:p>
        </p:txBody>
      </p:sp>
      <p:sp>
        <p:nvSpPr>
          <p:cNvPr id="5" name="Θέση περιεχομένου 4"/>
          <p:cNvSpPr>
            <a:spLocks noGrp="1"/>
          </p:cNvSpPr>
          <p:nvPr>
            <p:ph idx="1"/>
          </p:nvPr>
        </p:nvSpPr>
        <p:spPr>
          <a:xfrm>
            <a:off x="457200" y="1844824"/>
            <a:ext cx="8229600" cy="4281339"/>
          </a:xfrm>
        </p:spPr>
        <p:txBody>
          <a:bodyPr>
            <a:noAutofit/>
          </a:bodyPr>
          <a:lstStyle/>
          <a:p>
            <a:pPr lvl="1">
              <a:buFont typeface="Arial" panose="020B0604020202020204" pitchFamily="34" charset="0"/>
              <a:buChar char="•"/>
            </a:pPr>
            <a:r>
              <a:rPr lang="el-GR" altLang="el-GR" sz="2400" u="sng" dirty="0"/>
              <a:t>Ισοδυναμίες:</a:t>
            </a:r>
          </a:p>
          <a:p>
            <a:pPr lvl="1">
              <a:buFont typeface="Arial" charset="0"/>
              <a:buChar char="•"/>
            </a:pPr>
            <a:r>
              <a:rPr lang="el-GR" altLang="en-US" sz="2400" dirty="0"/>
              <a:t>1 cm = 10</a:t>
            </a:r>
            <a:r>
              <a:rPr lang="el-GR" altLang="en-US" sz="2400" baseline="30000" dirty="0"/>
              <a:t>-2 </a:t>
            </a:r>
            <a:r>
              <a:rPr lang="el-GR" altLang="en-US" sz="2400" dirty="0"/>
              <a:t>m = 1/100 m (1m = 100 cm)</a:t>
            </a:r>
          </a:p>
          <a:p>
            <a:pPr lvl="1">
              <a:buFont typeface="Arial" charset="0"/>
              <a:buChar char="•"/>
            </a:pPr>
            <a:r>
              <a:rPr lang="el-GR" altLang="en-US" sz="2400" dirty="0"/>
              <a:t>1 </a:t>
            </a:r>
            <a:r>
              <a:rPr lang="el-GR" altLang="en-US" sz="2400" dirty="0" err="1"/>
              <a:t>gr</a:t>
            </a:r>
            <a:r>
              <a:rPr lang="el-GR" altLang="en-US" sz="2400" dirty="0"/>
              <a:t> = 10</a:t>
            </a:r>
            <a:r>
              <a:rPr lang="el-GR" altLang="en-US" sz="2400" baseline="30000" dirty="0"/>
              <a:t>-3</a:t>
            </a:r>
            <a:r>
              <a:rPr lang="el-GR" altLang="en-US" sz="2400" dirty="0"/>
              <a:t> </a:t>
            </a:r>
            <a:r>
              <a:rPr lang="el-GR" altLang="en-US" sz="2400" dirty="0" err="1"/>
              <a:t>Kg</a:t>
            </a:r>
            <a:r>
              <a:rPr lang="el-GR" altLang="en-US" sz="2400" dirty="0"/>
              <a:t> = 1/1000 </a:t>
            </a:r>
            <a:r>
              <a:rPr lang="el-GR" altLang="en-US" sz="2400" dirty="0" err="1"/>
              <a:t>Kg</a:t>
            </a:r>
            <a:r>
              <a:rPr lang="el-GR" altLang="en-US" sz="2400" dirty="0"/>
              <a:t> (1 </a:t>
            </a:r>
            <a:r>
              <a:rPr lang="el-GR" altLang="en-US" sz="2400" dirty="0" err="1"/>
              <a:t>Kg</a:t>
            </a:r>
            <a:r>
              <a:rPr lang="el-GR" altLang="en-US" sz="2400" dirty="0"/>
              <a:t> = 1000 </a:t>
            </a:r>
            <a:r>
              <a:rPr lang="el-GR" altLang="en-US" sz="2400" dirty="0" err="1"/>
              <a:t>gr</a:t>
            </a:r>
            <a:r>
              <a:rPr lang="el-GR" altLang="en-US" sz="2400" dirty="0"/>
              <a:t>)</a:t>
            </a:r>
          </a:p>
          <a:p>
            <a:pPr lvl="1">
              <a:buFont typeface="Arial" charset="0"/>
              <a:buChar char="•"/>
            </a:pPr>
            <a:r>
              <a:rPr lang="el-GR" altLang="en-US" sz="2400" dirty="0"/>
              <a:t>1 </a:t>
            </a:r>
            <a:r>
              <a:rPr lang="el-GR" altLang="en-US" sz="2400" dirty="0" err="1"/>
              <a:t>dyn</a:t>
            </a:r>
            <a:r>
              <a:rPr lang="el-GR" altLang="en-US" sz="2400" dirty="0"/>
              <a:t> = 10</a:t>
            </a:r>
            <a:r>
              <a:rPr lang="el-GR" altLang="en-US" sz="2400" baseline="30000" dirty="0"/>
              <a:t>-5 </a:t>
            </a:r>
            <a:r>
              <a:rPr lang="el-GR" altLang="en-US" sz="2400" dirty="0"/>
              <a:t>N  (1 N = 100000 </a:t>
            </a:r>
            <a:r>
              <a:rPr lang="el-GR" altLang="en-US" sz="2400" dirty="0" err="1"/>
              <a:t>dyn</a:t>
            </a:r>
            <a:r>
              <a:rPr lang="el-GR" altLang="en-US" sz="2400" dirty="0"/>
              <a:t>)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1973935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Αγγλοσαξονικό σύστημα 1</a:t>
            </a:r>
            <a:endParaRPr lang="el-GR" dirty="0"/>
          </a:p>
        </p:txBody>
      </p:sp>
      <p:sp>
        <p:nvSpPr>
          <p:cNvPr id="5" name="Θέση περιεχομένου 4"/>
          <p:cNvSpPr>
            <a:spLocks noGrp="1"/>
          </p:cNvSpPr>
          <p:nvPr>
            <p:ph idx="1"/>
          </p:nvPr>
        </p:nvSpPr>
        <p:spPr/>
        <p:txBody>
          <a:bodyPr>
            <a:noAutofit/>
          </a:bodyPr>
          <a:lstStyle/>
          <a:p>
            <a:pPr lvl="1">
              <a:buFont typeface="Arial" panose="020B0604020202020204" pitchFamily="34" charset="0"/>
              <a:buChar char="•"/>
            </a:pPr>
            <a:r>
              <a:rPr lang="el-GR" altLang="el-GR" sz="2400" u="sng" dirty="0"/>
              <a:t>Βασικές μονάδες:</a:t>
            </a:r>
          </a:p>
          <a:p>
            <a:pPr lvl="1">
              <a:buFont typeface="Arial" panose="020B0604020202020204" pitchFamily="34" charset="0"/>
              <a:buChar char="•"/>
            </a:pPr>
            <a:r>
              <a:rPr lang="el-GR" altLang="el-GR" sz="2400" dirty="0"/>
              <a:t>Το πόδι (μονάδα μήκους) - </a:t>
            </a:r>
            <a:r>
              <a:rPr lang="el-GR" altLang="el-GR" sz="2400" dirty="0" err="1"/>
              <a:t>foot</a:t>
            </a:r>
            <a:r>
              <a:rPr lang="el-GR" altLang="el-GR" sz="2400" dirty="0"/>
              <a:t> ή </a:t>
            </a:r>
            <a:r>
              <a:rPr lang="el-GR" altLang="el-GR" sz="2400" dirty="0" err="1"/>
              <a:t>ft</a:t>
            </a:r>
            <a:endParaRPr lang="el-GR" altLang="el-GR" sz="2400" dirty="0"/>
          </a:p>
          <a:p>
            <a:pPr lvl="1">
              <a:buFont typeface="Arial" panose="020B0604020202020204" pitchFamily="34" charset="0"/>
              <a:buChar char="•"/>
            </a:pPr>
            <a:r>
              <a:rPr lang="el-GR" altLang="el-GR" sz="2400" dirty="0"/>
              <a:t>Η λίμπρα (μονάδα δύναμης) - </a:t>
            </a:r>
            <a:r>
              <a:rPr lang="el-GR" altLang="el-GR" sz="2400" dirty="0" err="1"/>
              <a:t>pound</a:t>
            </a:r>
            <a:r>
              <a:rPr lang="el-GR" altLang="el-GR" sz="2400" dirty="0"/>
              <a:t> ή </a:t>
            </a:r>
            <a:r>
              <a:rPr lang="el-GR" altLang="el-GR" sz="2400" dirty="0" err="1"/>
              <a:t>lb</a:t>
            </a:r>
            <a:r>
              <a:rPr lang="el-GR" altLang="el-GR" sz="2400" dirty="0"/>
              <a:t> </a:t>
            </a:r>
          </a:p>
          <a:p>
            <a:pPr lvl="1">
              <a:buFont typeface="Arial" panose="020B0604020202020204" pitchFamily="34" charset="0"/>
              <a:buChar char="•"/>
            </a:pPr>
            <a:r>
              <a:rPr lang="el-GR" altLang="el-GR" sz="2400" dirty="0"/>
              <a:t>Το δευτερόλεπτο (μονάδα χρόνου) - </a:t>
            </a:r>
            <a:r>
              <a:rPr lang="el-GR" altLang="el-GR" sz="2400" dirty="0" err="1"/>
              <a:t>sec</a:t>
            </a:r>
            <a:endParaRPr lang="el-GR" altLang="el-GR" sz="2400" dirty="0"/>
          </a:p>
          <a:p>
            <a:pPr lvl="1">
              <a:buFont typeface="Arial" panose="020B0604020202020204" pitchFamily="34" charset="0"/>
              <a:buChar char="•"/>
            </a:pPr>
            <a:r>
              <a:rPr lang="el-GR" altLang="el-GR" sz="2400" u="sng" dirty="0"/>
              <a:t>Παράγωγες μονάδες:</a:t>
            </a:r>
          </a:p>
          <a:p>
            <a:pPr lvl="1">
              <a:buFont typeface="Arial" panose="020B0604020202020204" pitchFamily="34" charset="0"/>
              <a:buChar char="•"/>
            </a:pPr>
            <a:r>
              <a:rPr lang="el-GR" altLang="el-GR" sz="2400" dirty="0"/>
              <a:t>ταχύτητας: 1 </a:t>
            </a:r>
            <a:r>
              <a:rPr lang="el-GR" altLang="el-GR" sz="2400" dirty="0" err="1"/>
              <a:t>ft</a:t>
            </a:r>
            <a:r>
              <a:rPr lang="el-GR" altLang="el-GR" sz="2400" dirty="0"/>
              <a:t> / </a:t>
            </a:r>
            <a:r>
              <a:rPr lang="el-GR" altLang="el-GR" sz="2400" dirty="0" err="1"/>
              <a:t>sec</a:t>
            </a:r>
            <a:endParaRPr lang="el-GR" altLang="el-GR" sz="2400" dirty="0"/>
          </a:p>
          <a:p>
            <a:pPr lvl="1">
              <a:buFont typeface="Arial" panose="020B0604020202020204" pitchFamily="34" charset="0"/>
              <a:buChar char="•"/>
            </a:pPr>
            <a:r>
              <a:rPr lang="el-GR" altLang="el-GR" sz="2400" dirty="0"/>
              <a:t>επιτάχυνσης: 1 </a:t>
            </a:r>
            <a:r>
              <a:rPr lang="el-GR" altLang="el-GR" sz="2400" dirty="0" err="1"/>
              <a:t>ft</a:t>
            </a:r>
            <a:r>
              <a:rPr lang="el-GR" altLang="el-GR" sz="2400" dirty="0"/>
              <a:t> / sec</a:t>
            </a:r>
            <a:r>
              <a:rPr lang="el-GR" altLang="el-GR" sz="2400" baseline="30000" dirty="0"/>
              <a:t>2</a:t>
            </a:r>
            <a:endParaRPr lang="el-GR" altLang="el-GR" sz="2400" dirty="0"/>
          </a:p>
          <a:p>
            <a:pPr lvl="1">
              <a:buFont typeface="Arial" panose="020B0604020202020204" pitchFamily="34" charset="0"/>
              <a:buChar char="•"/>
            </a:pPr>
            <a:r>
              <a:rPr lang="el-GR" altLang="el-GR" sz="2400" dirty="0"/>
              <a:t>μάζας: 1 </a:t>
            </a:r>
            <a:r>
              <a:rPr lang="el-GR" altLang="el-GR" sz="2400" dirty="0" err="1"/>
              <a:t>slug</a:t>
            </a:r>
            <a:r>
              <a:rPr lang="el-GR" altLang="el-GR" sz="2400" dirty="0"/>
              <a:t> = 1 </a:t>
            </a:r>
            <a:r>
              <a:rPr lang="el-GR" altLang="el-GR" sz="2400" dirty="0" err="1"/>
              <a:t>lb</a:t>
            </a:r>
            <a:r>
              <a:rPr lang="el-GR" altLang="el-GR" sz="2400" dirty="0"/>
              <a:t> . sec</a:t>
            </a:r>
            <a:r>
              <a:rPr lang="el-GR" altLang="el-GR" sz="2400" baseline="30000" dirty="0"/>
              <a:t>2 </a:t>
            </a:r>
            <a:r>
              <a:rPr lang="el-GR" altLang="el-GR" sz="2400" dirty="0"/>
              <a:t>/ </a:t>
            </a:r>
            <a:r>
              <a:rPr lang="el-GR" altLang="el-GR" sz="2400" dirty="0" err="1"/>
              <a:t>ft</a:t>
            </a:r>
            <a:endParaRPr lang="el-GR" altLang="el-GR" sz="2400" baseline="30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2774980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Αγγλοσαξονικό σύστημα 2</a:t>
            </a:r>
            <a:endParaRPr lang="el-GR" dirty="0"/>
          </a:p>
        </p:txBody>
      </p:sp>
      <p:sp>
        <p:nvSpPr>
          <p:cNvPr id="5" name="Θέση περιεχομένου 4"/>
          <p:cNvSpPr>
            <a:spLocks noGrp="1"/>
          </p:cNvSpPr>
          <p:nvPr>
            <p:ph idx="1"/>
          </p:nvPr>
        </p:nvSpPr>
        <p:spPr/>
        <p:txBody>
          <a:bodyPr>
            <a:noAutofit/>
          </a:bodyPr>
          <a:lstStyle/>
          <a:p>
            <a:pPr lvl="1">
              <a:buFont typeface="Arial" charset="0"/>
              <a:buChar char="•"/>
            </a:pPr>
            <a:r>
              <a:rPr lang="el-GR" altLang="en-US" sz="2400" u="sng" dirty="0"/>
              <a:t>Ισοδυναμίες:</a:t>
            </a:r>
          </a:p>
          <a:p>
            <a:pPr lvl="1">
              <a:buFont typeface="Arial" charset="0"/>
              <a:buChar char="•"/>
            </a:pPr>
            <a:r>
              <a:rPr lang="el-GR" altLang="en-US" sz="2400" dirty="0"/>
              <a:t>1 ft=12 </a:t>
            </a:r>
            <a:r>
              <a:rPr lang="el-GR" altLang="en-US" sz="2400" dirty="0" err="1"/>
              <a:t>in</a:t>
            </a:r>
            <a:r>
              <a:rPr lang="el-GR" altLang="en-US" sz="2400" dirty="0"/>
              <a:t>, 1 yard=3 </a:t>
            </a:r>
            <a:r>
              <a:rPr lang="el-GR" altLang="en-US" sz="2400" dirty="0" err="1"/>
              <a:t>ft</a:t>
            </a:r>
            <a:r>
              <a:rPr lang="el-GR" altLang="en-US" sz="2400" dirty="0"/>
              <a:t>, 1 mile=1760 </a:t>
            </a:r>
            <a:r>
              <a:rPr lang="el-GR" altLang="en-US" sz="2400" dirty="0" err="1"/>
              <a:t>yard</a:t>
            </a:r>
            <a:r>
              <a:rPr lang="el-GR" altLang="en-US" sz="2400" dirty="0"/>
              <a:t>, 1 </a:t>
            </a:r>
            <a:r>
              <a:rPr lang="el-GR" altLang="en-US" sz="2400" dirty="0" err="1"/>
              <a:t>slug</a:t>
            </a:r>
            <a:r>
              <a:rPr lang="el-GR" altLang="en-US" sz="2400" dirty="0"/>
              <a:t> = 32.2 </a:t>
            </a:r>
            <a:r>
              <a:rPr lang="el-GR" altLang="en-US" sz="2400" dirty="0" err="1"/>
              <a:t>lb</a:t>
            </a:r>
            <a:endParaRPr lang="el-GR" altLang="en-US" sz="2400" dirty="0"/>
          </a:p>
          <a:p>
            <a:pPr lvl="1">
              <a:buFont typeface="Arial" charset="0"/>
              <a:buChar char="•"/>
            </a:pPr>
            <a:r>
              <a:rPr lang="el-GR" altLang="en-US" sz="2400" dirty="0"/>
              <a:t>1 </a:t>
            </a:r>
            <a:r>
              <a:rPr lang="el-GR" altLang="en-US" sz="2400" dirty="0" err="1"/>
              <a:t>in</a:t>
            </a:r>
            <a:r>
              <a:rPr lang="el-GR" altLang="en-US" sz="2400" dirty="0"/>
              <a:t> = 2.54 cm, 1 </a:t>
            </a:r>
            <a:r>
              <a:rPr lang="el-GR" altLang="en-US" sz="2400" dirty="0" err="1"/>
              <a:t>ft</a:t>
            </a:r>
            <a:r>
              <a:rPr lang="el-GR" altLang="en-US" sz="2400" dirty="0"/>
              <a:t> = 30.48 cm, 1 </a:t>
            </a:r>
            <a:r>
              <a:rPr lang="el-GR" altLang="en-US" sz="2400" dirty="0" err="1"/>
              <a:t>yard</a:t>
            </a:r>
            <a:r>
              <a:rPr lang="el-GR" altLang="en-US" sz="2400" dirty="0"/>
              <a:t> = 91.44 cm</a:t>
            </a:r>
          </a:p>
          <a:p>
            <a:pPr lvl="1">
              <a:buFont typeface="Arial" charset="0"/>
              <a:buChar char="•"/>
            </a:pPr>
            <a:r>
              <a:rPr lang="el-GR" altLang="en-US" sz="2400" dirty="0"/>
              <a:t>1 mi = 1609.34 m, 1 </a:t>
            </a:r>
            <a:r>
              <a:rPr lang="el-GR" altLang="en-US" sz="2400" dirty="0" err="1"/>
              <a:t>lb</a:t>
            </a:r>
            <a:r>
              <a:rPr lang="el-GR" altLang="en-US" sz="2400" dirty="0"/>
              <a:t> = 0.45359 </a:t>
            </a:r>
            <a:r>
              <a:rPr lang="el-GR" altLang="en-US" sz="2400" dirty="0" err="1"/>
              <a:t>Kg</a:t>
            </a:r>
            <a:r>
              <a:rPr lang="el-GR" altLang="en-US" sz="2400" dirty="0"/>
              <a:t>, 1lb = 4.4485 N</a:t>
            </a:r>
          </a:p>
          <a:p>
            <a:pPr lvl="1">
              <a:buFont typeface="Arial" charset="0"/>
              <a:buChar char="•"/>
            </a:pPr>
            <a:r>
              <a:rPr lang="el-GR" altLang="en-US" sz="2400" dirty="0"/>
              <a:t>1 </a:t>
            </a:r>
            <a:r>
              <a:rPr lang="el-GR" altLang="en-US" sz="2400" dirty="0" err="1"/>
              <a:t>slug</a:t>
            </a:r>
            <a:r>
              <a:rPr lang="el-GR" altLang="en-US" sz="2400" dirty="0"/>
              <a:t> = 14.594 </a:t>
            </a:r>
            <a:r>
              <a:rPr lang="el-GR" altLang="en-US" sz="2400" dirty="0" err="1"/>
              <a:t>Kg</a:t>
            </a:r>
            <a:endParaRPr lang="el-GR" altLang="en-US"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420045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Σημεία και συστήματα αναφοράς 1</a:t>
            </a:r>
            <a:endParaRPr lang="el-GR" dirty="0"/>
          </a:p>
        </p:txBody>
      </p:sp>
      <p:sp>
        <p:nvSpPr>
          <p:cNvPr id="5" name="Θέση περιεχομένου 4"/>
          <p:cNvSpPr>
            <a:spLocks noGrp="1"/>
          </p:cNvSpPr>
          <p:nvPr>
            <p:ph idx="1"/>
          </p:nvPr>
        </p:nvSpPr>
        <p:spPr>
          <a:xfrm>
            <a:off x="457200" y="1417638"/>
            <a:ext cx="8229600" cy="4708525"/>
          </a:xfrm>
        </p:spPr>
        <p:txBody>
          <a:bodyPr>
            <a:noAutofit/>
          </a:bodyPr>
          <a:lstStyle/>
          <a:p>
            <a:pPr>
              <a:lnSpc>
                <a:spcPct val="90000"/>
              </a:lnSpc>
            </a:pPr>
            <a:r>
              <a:rPr lang="el-GR" altLang="el-GR" sz="2400" dirty="0"/>
              <a:t>Για τη μελέτη της κίνησης του σώματος, αυτό, μαζί με τα μέλη του θεωρείται ως ένα σύστημα, ως ένα σύνολο δηλαδή σωμάτων που βρίσκονται σε αλληλεξάρτηση. Κάθε μέλος του σώματος (υποσύστημα), σε ό,τι αφορά την κίνηση,  επηρεάζεται από το υπόλοιπο σύστημα, το οποίο με τη σειρά του δέχεται επιρροή από τα μέλη του. </a:t>
            </a:r>
          </a:p>
          <a:p>
            <a:pPr>
              <a:lnSpc>
                <a:spcPct val="90000"/>
              </a:lnSpc>
            </a:pPr>
            <a:r>
              <a:rPr lang="el-GR" altLang="el-GR" sz="2400" u="sng" dirty="0"/>
              <a:t>Η κίνηση γίνεται σε ευθεία, σε επίπεδο ή στο χώρο</a:t>
            </a:r>
            <a:r>
              <a:rPr lang="el-GR" altLang="el-GR" sz="2400" dirty="0"/>
              <a:t>, και για την ανάλυση της κίνησης αυτά (τα συστήματα αναφοράς)</a:t>
            </a:r>
            <a:r>
              <a:rPr lang="en-US" altLang="el-GR" sz="2400" dirty="0"/>
              <a:t> </a:t>
            </a:r>
            <a:r>
              <a:rPr lang="el-GR" altLang="el-GR" sz="2400" dirty="0"/>
              <a:t>ορίζονται από ένα ακίνητο σημείο και από ένα σύστημα αξόνων (με βάση το σημείο και προσανατολισμό στο χώρο ή στο επίπεδο).</a:t>
            </a:r>
          </a:p>
          <a:p>
            <a:pPr>
              <a:lnSpc>
                <a:spcPct val="90000"/>
              </a:lnSpc>
            </a:pPr>
            <a:r>
              <a:rPr lang="el-GR" altLang="el-GR" sz="2400" dirty="0"/>
              <a:t>Το ακίνητο σημείο λέγεται </a:t>
            </a:r>
            <a:r>
              <a:rPr lang="el-GR" altLang="el-GR" sz="2400" u="sng" dirty="0"/>
              <a:t>σημείο αναφοράς.</a:t>
            </a:r>
            <a:r>
              <a:rPr lang="el-GR" altLang="el-GR" sz="2400" dirty="0"/>
              <a:t> Ως τέτοιο παίρνουμε ένα ακίνητο σημείο του περιβάλλοντος ή κάποιο σχετικά ακίνητο σημείο ως προς το εξεταζόμενο σύστημα.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323715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Σημεία και συστήματα αναφοράς 2</a:t>
            </a:r>
            <a:endParaRPr lang="el-GR" dirty="0"/>
          </a:p>
        </p:txBody>
      </p:sp>
      <p:sp>
        <p:nvSpPr>
          <p:cNvPr id="5" name="Θέση περιεχομένου 4"/>
          <p:cNvSpPr>
            <a:spLocks noGrp="1"/>
          </p:cNvSpPr>
          <p:nvPr>
            <p:ph idx="1"/>
          </p:nvPr>
        </p:nvSpPr>
        <p:spPr>
          <a:xfrm>
            <a:off x="457200" y="1417638"/>
            <a:ext cx="8229600" cy="4708525"/>
          </a:xfrm>
        </p:spPr>
        <p:txBody>
          <a:bodyPr>
            <a:noAutofit/>
          </a:bodyPr>
          <a:lstStyle/>
          <a:p>
            <a:r>
              <a:rPr lang="el-GR" altLang="el-GR" sz="2400" dirty="0"/>
              <a:t>Όταν η ανάλυση της κίνησης γίνεται </a:t>
            </a:r>
            <a:r>
              <a:rPr lang="el-GR" altLang="el-GR" sz="2400" u="sng" dirty="0"/>
              <a:t>σε μια διάσταση (ευθεία)</a:t>
            </a:r>
            <a:r>
              <a:rPr lang="el-GR" altLang="el-GR" sz="2400" dirty="0"/>
              <a:t> τότε το σύστημα αναφοράς συνίσταται στο σημείο αναφοράς και σε έναν άξονα, με θετική φορά αν η κίνηση γίνεται προς τα δεξιά του σημείου αναφοράς και αρνητική αν γίνεται προς τα αριστερά του.</a:t>
            </a:r>
          </a:p>
          <a:p>
            <a:r>
              <a:rPr lang="el-GR" altLang="el-GR" sz="2400" dirty="0"/>
              <a:t>Όταν η κίνηση γίνεται </a:t>
            </a:r>
            <a:r>
              <a:rPr lang="el-GR" altLang="el-GR" sz="2400" u="sng" dirty="0"/>
              <a:t>στο επίπεδο (δύο διαστάσεις)</a:t>
            </a:r>
            <a:r>
              <a:rPr lang="el-GR" altLang="el-GR" sz="2400" dirty="0"/>
              <a:t> έχουμε δύο άξονες κάθετους μεταξύ τους, τον κατακόρυφο (Υ) και τον οριζόντιο (Χ).</a:t>
            </a:r>
          </a:p>
          <a:p>
            <a:r>
              <a:rPr lang="el-GR" altLang="el-GR" sz="2400" dirty="0"/>
              <a:t>Όταν η κίνηση γίνεται </a:t>
            </a:r>
            <a:r>
              <a:rPr lang="el-GR" altLang="el-GR" sz="2400" u="sng" dirty="0"/>
              <a:t>στο χώρο</a:t>
            </a:r>
            <a:r>
              <a:rPr lang="el-GR" altLang="el-GR" sz="2400" dirty="0"/>
              <a:t>, έχουμε τρεις άξονες (Χ,Υ,Ζ), ο Ζ (καθορίζει το βάθος) κάθετος στο επίπεδο των Χ-Υ.</a:t>
            </a:r>
          </a:p>
          <a:p>
            <a:r>
              <a:rPr lang="el-GR" altLang="el-GR" sz="2400" dirty="0"/>
              <a:t>Οι ανάγκες της μελέτης καθορίζουν και την επιλογή του κατάλληλου συστήματος αναφοράς.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1901474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Κυκλικό ή πολικό σύστημα αναφοράς </a:t>
            </a:r>
            <a:br>
              <a:rPr lang="el-GR" altLang="el-GR" dirty="0"/>
            </a:br>
            <a:r>
              <a:rPr lang="el-GR" altLang="el-GR" dirty="0"/>
              <a:t>(στο επίπεδο)</a:t>
            </a:r>
            <a:endParaRPr lang="el-GR" dirty="0"/>
          </a:p>
        </p:txBody>
      </p:sp>
      <p:sp>
        <p:nvSpPr>
          <p:cNvPr id="5" name="Θέση περιεχομένου 4"/>
          <p:cNvSpPr>
            <a:spLocks noGrp="1"/>
          </p:cNvSpPr>
          <p:nvPr>
            <p:ph idx="1"/>
          </p:nvPr>
        </p:nvSpPr>
        <p:spPr>
          <a:xfrm>
            <a:off x="3635896" y="1587624"/>
            <a:ext cx="5050904" cy="4538539"/>
          </a:xfrm>
        </p:spPr>
        <p:txBody>
          <a:bodyPr>
            <a:noAutofit/>
          </a:bodyPr>
          <a:lstStyle/>
          <a:p>
            <a:pPr lvl="1">
              <a:lnSpc>
                <a:spcPct val="90000"/>
              </a:lnSpc>
              <a:buFont typeface="Arial" panose="020B0604020202020204" pitchFamily="34" charset="0"/>
              <a:buChar char="•"/>
            </a:pPr>
            <a:r>
              <a:rPr lang="el-GR" altLang="el-GR" sz="2400" u="sng" dirty="0"/>
              <a:t>Το σύστημα ορίζεται από:</a:t>
            </a:r>
          </a:p>
          <a:p>
            <a:pPr lvl="1">
              <a:lnSpc>
                <a:spcPct val="90000"/>
              </a:lnSpc>
              <a:buFont typeface="Arial" panose="020B0604020202020204" pitchFamily="34" charset="0"/>
              <a:buChar char="•"/>
            </a:pPr>
            <a:r>
              <a:rPr lang="el-GR" altLang="el-GR" sz="2400" dirty="0"/>
              <a:t>το μηδενικό σημείο Ο</a:t>
            </a:r>
          </a:p>
          <a:p>
            <a:pPr lvl="1">
              <a:lnSpc>
                <a:spcPct val="90000"/>
              </a:lnSpc>
              <a:buFont typeface="Arial" panose="020B0604020202020204" pitchFamily="34" charset="0"/>
              <a:buChar char="•"/>
            </a:pPr>
            <a:r>
              <a:rPr lang="el-GR" altLang="el-GR" sz="2400" dirty="0"/>
              <a:t>και τον οριζόντιο άξονα ΟΧ</a:t>
            </a:r>
          </a:p>
          <a:p>
            <a:pPr lvl="1">
              <a:lnSpc>
                <a:spcPct val="90000"/>
              </a:lnSpc>
              <a:buFont typeface="Arial" panose="020B0604020202020204" pitchFamily="34" charset="0"/>
              <a:buChar char="•"/>
            </a:pPr>
            <a:r>
              <a:rPr lang="el-GR" altLang="el-GR" sz="2400" u="sng" dirty="0"/>
              <a:t>Η θέση ενός σημείου Α καθορίζεται από:</a:t>
            </a:r>
          </a:p>
          <a:p>
            <a:pPr lvl="1">
              <a:lnSpc>
                <a:spcPct val="90000"/>
              </a:lnSpc>
              <a:buFont typeface="Arial" panose="020B0604020202020204" pitchFamily="34" charset="0"/>
              <a:buChar char="•"/>
            </a:pPr>
            <a:r>
              <a:rPr lang="el-GR" altLang="el-GR" sz="2400" dirty="0"/>
              <a:t>την απόσταση (r) του σημείου Α από το Ο </a:t>
            </a:r>
          </a:p>
          <a:p>
            <a:pPr lvl="1">
              <a:lnSpc>
                <a:spcPct val="90000"/>
              </a:lnSpc>
              <a:buFont typeface="Arial" panose="020B0604020202020204" pitchFamily="34" charset="0"/>
              <a:buChar char="•"/>
            </a:pPr>
            <a:r>
              <a:rPr lang="el-GR" altLang="el-GR" sz="2400" dirty="0"/>
              <a:t>και από τη γωνία θ, που σχηματίζει η ακτίνα r (απόσταση ΟΑ) με τον άξονα ΟΧ.</a:t>
            </a:r>
          </a:p>
          <a:p>
            <a:pPr lvl="1">
              <a:lnSpc>
                <a:spcPct val="90000"/>
              </a:lnSpc>
              <a:buFont typeface="Arial" panose="020B0604020202020204" pitchFamily="34" charset="0"/>
              <a:buChar char="•"/>
            </a:pPr>
            <a:r>
              <a:rPr lang="el-GR" altLang="el-GR" sz="2400" dirty="0"/>
              <a:t>Κυκλικές ή πολικές συντεταγμένες: (r, θ)</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60848"/>
            <a:ext cx="3385071" cy="310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78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Ορθογώνιο σύστημα αναφοράς    </a:t>
            </a:r>
            <a:br>
              <a:rPr lang="el-GR" altLang="el-GR" dirty="0"/>
            </a:br>
            <a:r>
              <a:rPr lang="el-GR" altLang="el-GR" dirty="0"/>
              <a:t>   (στο επίπεδο)</a:t>
            </a:r>
            <a:endParaRPr lang="el-GR" dirty="0"/>
          </a:p>
        </p:txBody>
      </p:sp>
      <p:sp>
        <p:nvSpPr>
          <p:cNvPr id="5" name="Θέση περιεχομένου 4"/>
          <p:cNvSpPr>
            <a:spLocks noGrp="1"/>
          </p:cNvSpPr>
          <p:nvPr>
            <p:ph idx="1"/>
          </p:nvPr>
        </p:nvSpPr>
        <p:spPr>
          <a:xfrm>
            <a:off x="2738438" y="1556792"/>
            <a:ext cx="6405562" cy="4569371"/>
          </a:xfrm>
        </p:spPr>
        <p:txBody>
          <a:bodyPr>
            <a:noAutofit/>
          </a:bodyPr>
          <a:lstStyle/>
          <a:p>
            <a:pPr lvl="1">
              <a:lnSpc>
                <a:spcPct val="90000"/>
              </a:lnSpc>
              <a:buFont typeface="Arial" panose="020B0604020202020204" pitchFamily="34" charset="0"/>
              <a:buChar char="•"/>
            </a:pPr>
            <a:r>
              <a:rPr lang="el-GR" altLang="el-GR" sz="2400" u="sng" dirty="0"/>
              <a:t>Το σύστημα ορίζεται από:</a:t>
            </a:r>
          </a:p>
          <a:p>
            <a:pPr lvl="1">
              <a:lnSpc>
                <a:spcPct val="90000"/>
              </a:lnSpc>
              <a:buFont typeface="Arial" panose="020B0604020202020204" pitchFamily="34" charset="0"/>
              <a:buChar char="•"/>
            </a:pPr>
            <a:r>
              <a:rPr lang="el-GR" altLang="el-GR" sz="2400" dirty="0"/>
              <a:t>ένα σύστημα δύο κάθετα τεμνόμενων αξόνων</a:t>
            </a:r>
          </a:p>
          <a:p>
            <a:pPr lvl="1">
              <a:lnSpc>
                <a:spcPct val="90000"/>
              </a:lnSpc>
              <a:buFont typeface="Arial" panose="020B0604020202020204" pitchFamily="34" charset="0"/>
              <a:buChar char="•"/>
            </a:pPr>
            <a:r>
              <a:rPr lang="el-GR" altLang="el-GR" sz="2400" dirty="0"/>
              <a:t>το μηδενικό σημείο Ο (σημείο τομής τους).</a:t>
            </a:r>
          </a:p>
          <a:p>
            <a:pPr lvl="1">
              <a:lnSpc>
                <a:spcPct val="90000"/>
              </a:lnSpc>
              <a:buFont typeface="Arial" panose="020B0604020202020204" pitchFamily="34" charset="0"/>
              <a:buChar char="•"/>
            </a:pPr>
            <a:r>
              <a:rPr lang="el-GR" altLang="el-GR" sz="2400" dirty="0"/>
              <a:t>Οι άξονες Χ’Χ (οριζόντιος) και Υ’Υ (κατακόρυφος) χωρίζουν το επίπεδο σε τέσσερα τεταρτημόρια.</a:t>
            </a:r>
          </a:p>
          <a:p>
            <a:pPr lvl="1">
              <a:lnSpc>
                <a:spcPct val="90000"/>
              </a:lnSpc>
              <a:buFont typeface="Arial" panose="020B0604020202020204" pitchFamily="34" charset="0"/>
              <a:buChar char="•"/>
            </a:pPr>
            <a:r>
              <a:rPr lang="el-GR" altLang="el-GR" sz="2400" u="sng" dirty="0"/>
              <a:t>Η θέση κάποιου σημείου ορίζεται</a:t>
            </a:r>
            <a:r>
              <a:rPr lang="el-GR" altLang="el-GR" sz="2400" dirty="0"/>
              <a:t> από τις αποστάσεις της προβολής του στον οριζόντιο και στον κατακόρυφο άξονα. </a:t>
            </a:r>
          </a:p>
          <a:p>
            <a:pPr lvl="1">
              <a:lnSpc>
                <a:spcPct val="90000"/>
              </a:lnSpc>
              <a:buFont typeface="Arial" panose="020B0604020202020204" pitchFamily="34" charset="0"/>
              <a:buChar char="•"/>
            </a:pPr>
            <a:r>
              <a:rPr lang="el-GR" altLang="el-GR" sz="2400" dirty="0"/>
              <a:t>Οι αποστάσεις αυτές ονομάζονται </a:t>
            </a:r>
            <a:r>
              <a:rPr lang="el-GR" altLang="el-GR" sz="2400" u="sng" dirty="0"/>
              <a:t>ορθογώνιες συντεταγμένες</a:t>
            </a:r>
            <a:r>
              <a:rPr lang="el-GR" altLang="el-GR" sz="2400" dirty="0"/>
              <a:t> του σημείου, συμβολίζονται (Χ,Υ).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02" y="1220900"/>
            <a:ext cx="1727547" cy="272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077072"/>
            <a:ext cx="3024187" cy="251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26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Ορθογώνιες και κυκλικές συντεταγμένες (στο επίπεδο)</a:t>
            </a:r>
            <a:endParaRPr lang="el-GR" dirty="0"/>
          </a:p>
        </p:txBody>
      </p:sp>
      <p:sp>
        <p:nvSpPr>
          <p:cNvPr id="5" name="Θέση περιεχομένου 4"/>
          <p:cNvSpPr>
            <a:spLocks noGrp="1"/>
          </p:cNvSpPr>
          <p:nvPr>
            <p:ph idx="1"/>
          </p:nvPr>
        </p:nvSpPr>
        <p:spPr>
          <a:xfrm>
            <a:off x="457200" y="1844824"/>
            <a:ext cx="8229600" cy="4281339"/>
          </a:xfrm>
        </p:spPr>
        <p:txBody>
          <a:bodyPr>
            <a:noAutofit/>
          </a:bodyPr>
          <a:lstStyle/>
          <a:p>
            <a:pPr lvl="1">
              <a:buFont typeface="Arial" panose="020B0604020202020204" pitchFamily="34" charset="0"/>
              <a:buChar char="•"/>
            </a:pPr>
            <a:r>
              <a:rPr lang="el-GR" altLang="el-GR" sz="2400" u="sng" dirty="0"/>
              <a:t>Μετατροπή κυκλικών συντεταγμένων σε ορθογώνιες:</a:t>
            </a:r>
          </a:p>
          <a:p>
            <a:pPr lvl="1">
              <a:buFont typeface="Arial" panose="020B0604020202020204" pitchFamily="34" charset="0"/>
              <a:buChar char="•"/>
            </a:pPr>
            <a:r>
              <a:rPr lang="el-GR" altLang="el-GR" sz="2400" dirty="0"/>
              <a:t>Χ = r . </a:t>
            </a:r>
            <a:r>
              <a:rPr lang="el-GR" altLang="el-GR" sz="2400" dirty="0" err="1"/>
              <a:t>συνθ</a:t>
            </a:r>
            <a:endParaRPr lang="el-GR" altLang="el-GR" sz="2400" dirty="0"/>
          </a:p>
          <a:p>
            <a:pPr lvl="1">
              <a:buFont typeface="Arial" panose="020B0604020202020204" pitchFamily="34" charset="0"/>
              <a:buChar char="•"/>
            </a:pPr>
            <a:r>
              <a:rPr lang="el-GR" altLang="el-GR" sz="2400" dirty="0"/>
              <a:t>Υ = r . </a:t>
            </a:r>
            <a:r>
              <a:rPr lang="el-GR" altLang="el-GR" sz="2400" dirty="0" err="1"/>
              <a:t>ημθ</a:t>
            </a:r>
            <a:endParaRPr lang="el-GR" altLang="el-GR" sz="2400" dirty="0"/>
          </a:p>
          <a:p>
            <a:pPr lvl="1">
              <a:buFont typeface="Arial" panose="020B0604020202020204" pitchFamily="34" charset="0"/>
              <a:buChar char="•"/>
            </a:pPr>
            <a:endParaRPr lang="el-GR" altLang="el-GR" sz="2400" dirty="0"/>
          </a:p>
          <a:p>
            <a:pPr lvl="1">
              <a:buFont typeface="Arial" panose="020B0604020202020204" pitchFamily="34" charset="0"/>
              <a:buChar char="•"/>
            </a:pPr>
            <a:r>
              <a:rPr lang="el-GR" altLang="el-GR" sz="2400" u="sng" dirty="0"/>
              <a:t>Μετατροπή των ορθογωνίων σε κυκλικές:</a:t>
            </a:r>
          </a:p>
          <a:p>
            <a:pPr lvl="1">
              <a:buFont typeface="Arial" panose="020B0604020202020204" pitchFamily="34" charset="0"/>
              <a:buChar char="•"/>
            </a:pPr>
            <a:r>
              <a:rPr lang="el-GR" altLang="el-GR" sz="2400" dirty="0"/>
              <a:t>r</a:t>
            </a:r>
            <a:r>
              <a:rPr lang="el-GR" altLang="el-GR" sz="2400" baseline="30000" dirty="0"/>
              <a:t>2</a:t>
            </a:r>
            <a:r>
              <a:rPr lang="el-GR" altLang="el-GR" sz="2400" dirty="0"/>
              <a:t> = Χ</a:t>
            </a:r>
            <a:r>
              <a:rPr lang="el-GR" altLang="el-GR" sz="2400" baseline="30000" dirty="0"/>
              <a:t>2</a:t>
            </a:r>
            <a:r>
              <a:rPr lang="el-GR" altLang="el-GR" sz="2400" dirty="0"/>
              <a:t> + Υ</a:t>
            </a:r>
            <a:r>
              <a:rPr lang="el-GR" altLang="el-GR" sz="2400" baseline="30000" dirty="0"/>
              <a:t>2</a:t>
            </a:r>
          </a:p>
          <a:p>
            <a:pPr lvl="1">
              <a:buFont typeface="Arial" panose="020B0604020202020204" pitchFamily="34" charset="0"/>
              <a:buChar char="•"/>
            </a:pPr>
            <a:endParaRPr lang="el-GR" altLang="el-GR" sz="2400" baseline="30000" dirty="0"/>
          </a:p>
          <a:p>
            <a:pPr lvl="1">
              <a:buFont typeface="Arial" panose="020B0604020202020204" pitchFamily="34" charset="0"/>
              <a:buChar char="•"/>
            </a:pPr>
            <a:r>
              <a:rPr lang="el-GR" altLang="el-GR" sz="2400" dirty="0"/>
              <a:t>θ = </a:t>
            </a:r>
            <a:r>
              <a:rPr lang="el-GR" altLang="el-GR" sz="2400" dirty="0" err="1"/>
              <a:t>τοξεφ</a:t>
            </a:r>
            <a:r>
              <a:rPr lang="el-GR" altLang="el-GR" sz="2400" dirty="0"/>
              <a:t> Υ/Χ</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1717739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Τρισδιάστατο καρτεσιανό σύστημα</a:t>
            </a:r>
            <a:endParaRPr lang="el-GR" dirty="0"/>
          </a:p>
        </p:txBody>
      </p:sp>
      <p:sp>
        <p:nvSpPr>
          <p:cNvPr id="5" name="Θέση περιεχομένου 4"/>
          <p:cNvSpPr>
            <a:spLocks noGrp="1"/>
          </p:cNvSpPr>
          <p:nvPr>
            <p:ph idx="1"/>
          </p:nvPr>
        </p:nvSpPr>
        <p:spPr>
          <a:xfrm>
            <a:off x="2843808" y="1417638"/>
            <a:ext cx="6120680" cy="5035698"/>
          </a:xfrm>
        </p:spPr>
        <p:txBody>
          <a:bodyPr>
            <a:noAutofit/>
          </a:bodyPr>
          <a:lstStyle/>
          <a:p>
            <a:pPr lvl="1">
              <a:lnSpc>
                <a:spcPct val="80000"/>
              </a:lnSpc>
              <a:buFont typeface="Arial" panose="020B0604020202020204" pitchFamily="34" charset="0"/>
              <a:buChar char="•"/>
            </a:pPr>
            <a:r>
              <a:rPr lang="el-GR" altLang="el-GR" sz="2400" u="sng" dirty="0"/>
              <a:t>Σημείο αναφοράς είναι το σημείο Ο και άξονας αναφοράς ο ΟΧ.</a:t>
            </a:r>
          </a:p>
          <a:p>
            <a:pPr lvl="1">
              <a:lnSpc>
                <a:spcPct val="80000"/>
              </a:lnSpc>
              <a:buFont typeface="Arial" panose="020B0604020202020204" pitchFamily="34" charset="0"/>
              <a:buChar char="•"/>
            </a:pPr>
            <a:r>
              <a:rPr lang="el-GR" altLang="el-GR" sz="2400" u="sng" dirty="0"/>
              <a:t>Οι διευθύνσεις των τριών αξόνων παίρνονται με τη μέθοδο της αριστερής παλάμης :</a:t>
            </a:r>
          </a:p>
          <a:p>
            <a:pPr lvl="1">
              <a:lnSpc>
                <a:spcPct val="80000"/>
              </a:lnSpc>
              <a:buFont typeface="Arial" panose="020B0604020202020204" pitchFamily="34" charset="0"/>
              <a:buChar char="•"/>
            </a:pPr>
            <a:r>
              <a:rPr lang="el-GR" altLang="el-GR" sz="2400" dirty="0"/>
              <a:t>αντίχειρας - Ζ άξονας, δείκτης - Υ άξονας,        μέσος δάκτυλος - Χ άξονας.</a:t>
            </a:r>
          </a:p>
          <a:p>
            <a:pPr lvl="1">
              <a:lnSpc>
                <a:spcPct val="80000"/>
              </a:lnSpc>
              <a:buFont typeface="Arial" panose="020B0604020202020204" pitchFamily="34" charset="0"/>
              <a:buChar char="•"/>
            </a:pPr>
            <a:r>
              <a:rPr lang="el-GR" altLang="el-GR" sz="2400" u="sng" dirty="0"/>
              <a:t>Οι συντεταγμένες ενός σημείου είναι (Χ,Υ,Ζ)</a:t>
            </a:r>
          </a:p>
          <a:p>
            <a:pPr lvl="1">
              <a:lnSpc>
                <a:spcPct val="80000"/>
              </a:lnSpc>
              <a:buFont typeface="Arial" panose="020B0604020202020204" pitchFamily="34" charset="0"/>
              <a:buChar char="•"/>
            </a:pPr>
            <a:r>
              <a:rPr lang="el-GR" altLang="el-GR" sz="2400" dirty="0"/>
              <a:t>Χ η κάθετη απόσταση του σημείου από το επίπεδο Υ-Ζ</a:t>
            </a:r>
          </a:p>
          <a:p>
            <a:pPr lvl="1">
              <a:lnSpc>
                <a:spcPct val="80000"/>
              </a:lnSpc>
              <a:buFont typeface="Arial" panose="020B0604020202020204" pitchFamily="34" charset="0"/>
              <a:buChar char="•"/>
            </a:pPr>
            <a:r>
              <a:rPr lang="el-GR" altLang="el-GR" sz="2400" dirty="0"/>
              <a:t>Υ η κάθετη απόσταση από το επίπεδο Χ-Ζ</a:t>
            </a:r>
          </a:p>
          <a:p>
            <a:pPr lvl="1">
              <a:lnSpc>
                <a:spcPct val="80000"/>
              </a:lnSpc>
              <a:buFont typeface="Arial" panose="020B0604020202020204" pitchFamily="34" charset="0"/>
              <a:buChar char="•"/>
            </a:pPr>
            <a:r>
              <a:rPr lang="el-GR" altLang="el-GR" sz="2400" dirty="0"/>
              <a:t>Ζ η κάθετη απόσταση από το επίπεδο Χ-Υ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284538"/>
            <a:ext cx="2879725"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49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Άξονες και επίπεδα στο ανθρώπινο σώμα 1</a:t>
            </a:r>
            <a:endParaRPr lang="el-GR" dirty="0"/>
          </a:p>
        </p:txBody>
      </p:sp>
      <p:sp>
        <p:nvSpPr>
          <p:cNvPr id="5" name="Θέση περιεχομένου 4"/>
          <p:cNvSpPr>
            <a:spLocks noGrp="1"/>
          </p:cNvSpPr>
          <p:nvPr>
            <p:ph idx="1"/>
          </p:nvPr>
        </p:nvSpPr>
        <p:spPr>
          <a:xfrm>
            <a:off x="3059832" y="1628800"/>
            <a:ext cx="5626968" cy="4497363"/>
          </a:xfrm>
        </p:spPr>
        <p:txBody>
          <a:bodyPr>
            <a:noAutofit/>
          </a:bodyPr>
          <a:lstStyle/>
          <a:p>
            <a:pPr lvl="1">
              <a:buFont typeface="Arial" panose="020B0604020202020204" pitchFamily="34" charset="0"/>
              <a:buChar char="•"/>
            </a:pPr>
            <a:r>
              <a:rPr lang="el-GR" altLang="el-GR" sz="2400" u="sng" dirty="0"/>
              <a:t>Σημείο αναφοράς και σημείο τομής των αξόνων το Κέντρο Μάζας του σώματος.</a:t>
            </a:r>
          </a:p>
          <a:p>
            <a:pPr lvl="1">
              <a:buFont typeface="Arial" panose="020B0604020202020204" pitchFamily="34" charset="0"/>
              <a:buChar char="•"/>
            </a:pPr>
            <a:r>
              <a:rPr lang="el-GR" altLang="el-GR" sz="2400" u="sng" dirty="0"/>
              <a:t>Άξονες:</a:t>
            </a:r>
          </a:p>
          <a:p>
            <a:pPr lvl="1">
              <a:buFont typeface="Arial" panose="020B0604020202020204" pitchFamily="34" charset="0"/>
              <a:buChar char="•"/>
            </a:pPr>
            <a:r>
              <a:rPr lang="el-GR" altLang="el-GR" sz="2400" dirty="0"/>
              <a:t>Χ - Μέσος ή </a:t>
            </a:r>
            <a:r>
              <a:rPr lang="el-GR" altLang="el-GR" sz="2400" u="sng" dirty="0" err="1"/>
              <a:t>Προσθιοπίσθιος</a:t>
            </a:r>
            <a:r>
              <a:rPr lang="el-GR" altLang="el-GR" sz="2400" dirty="0"/>
              <a:t> (διαπερνά το σώμα από πίσω προς τα μπρος).</a:t>
            </a:r>
          </a:p>
          <a:p>
            <a:pPr lvl="1">
              <a:buFont typeface="Arial" panose="020B0604020202020204" pitchFamily="34" charset="0"/>
              <a:buChar char="•"/>
            </a:pPr>
            <a:r>
              <a:rPr lang="el-GR" altLang="el-GR" sz="2400" dirty="0"/>
              <a:t>Υ - </a:t>
            </a:r>
            <a:r>
              <a:rPr lang="el-GR" altLang="el-GR" sz="2400" u="sng" dirty="0"/>
              <a:t>Εγκάρσιος</a:t>
            </a:r>
            <a:r>
              <a:rPr lang="el-GR" altLang="el-GR" sz="2400" dirty="0"/>
              <a:t> ή Πλάγιος (διαπερνά το σώμα από αριστερά προς τα δεξιά).</a:t>
            </a:r>
          </a:p>
          <a:p>
            <a:pPr lvl="1">
              <a:buFont typeface="Arial" panose="020B0604020202020204" pitchFamily="34" charset="0"/>
              <a:buChar char="•"/>
            </a:pPr>
            <a:r>
              <a:rPr lang="el-GR" altLang="el-GR" sz="2400" dirty="0"/>
              <a:t>Ζ - </a:t>
            </a:r>
            <a:r>
              <a:rPr lang="el-GR" altLang="el-GR" sz="2400" u="sng" dirty="0"/>
              <a:t>Επιμήκης</a:t>
            </a:r>
            <a:r>
              <a:rPr lang="el-GR" altLang="el-GR" sz="2400" dirty="0"/>
              <a:t> άξονας (διαπερνά το σώμα κατά μήκος, από τα πόδια προς το κεφάλι).</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97158"/>
            <a:ext cx="3175478" cy="410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92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t>Άδειες Χρήσης</a:t>
            </a:r>
          </a:p>
        </p:txBody>
      </p:sp>
      <p:sp>
        <p:nvSpPr>
          <p:cNvPr id="9" name="Subtitle 8"/>
          <p:cNvSpPr>
            <a:spLocks noGrp="1"/>
          </p:cNvSpPr>
          <p:nvPr>
            <p:ph idx="1"/>
          </p:nvPr>
        </p:nvSpPr>
        <p:spPr/>
        <p:txBody>
          <a:bodyPr>
            <a:normAutofit/>
          </a:bodyPr>
          <a:lstStyle/>
          <a:p>
            <a:pPr algn="l"/>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pPr algn="l"/>
            <a:r>
              <a:rPr lang="el-GR" sz="2800" dirty="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Άξονες και επίπεδα στο ανθρώπινο σώμα 2</a:t>
            </a:r>
            <a:endParaRPr lang="el-GR" dirty="0"/>
          </a:p>
        </p:txBody>
      </p:sp>
      <p:sp>
        <p:nvSpPr>
          <p:cNvPr id="5" name="Θέση περιεχομένου 4"/>
          <p:cNvSpPr>
            <a:spLocks noGrp="1"/>
          </p:cNvSpPr>
          <p:nvPr>
            <p:ph idx="1"/>
          </p:nvPr>
        </p:nvSpPr>
        <p:spPr>
          <a:xfrm>
            <a:off x="3995936" y="1628800"/>
            <a:ext cx="4690864" cy="4497363"/>
          </a:xfrm>
        </p:spPr>
        <p:txBody>
          <a:bodyPr>
            <a:noAutofit/>
          </a:bodyPr>
          <a:lstStyle/>
          <a:p>
            <a:pPr lvl="1">
              <a:buFont typeface="Arial" panose="020B0604020202020204" pitchFamily="34" charset="0"/>
              <a:buChar char="•"/>
            </a:pPr>
            <a:r>
              <a:rPr lang="el-GR" altLang="el-GR" sz="2400" u="sng" dirty="0"/>
              <a:t>Επίπεδα:</a:t>
            </a:r>
          </a:p>
          <a:p>
            <a:pPr lvl="1">
              <a:buFont typeface="Arial" panose="020B0604020202020204" pitchFamily="34" charset="0"/>
              <a:buChar char="•"/>
            </a:pPr>
            <a:endParaRPr lang="el-GR" altLang="el-GR" sz="2400" u="sng" dirty="0"/>
          </a:p>
          <a:p>
            <a:pPr lvl="1">
              <a:buFont typeface="Arial" panose="020B0604020202020204" pitchFamily="34" charset="0"/>
              <a:buChar char="•"/>
            </a:pPr>
            <a:r>
              <a:rPr lang="el-GR" altLang="el-GR" sz="2400" u="sng" dirty="0" err="1"/>
              <a:t>Προσθιοπίσθιο</a:t>
            </a:r>
            <a:r>
              <a:rPr lang="el-GR" altLang="el-GR" sz="2400" dirty="0"/>
              <a:t> ή </a:t>
            </a:r>
            <a:r>
              <a:rPr lang="el-GR" altLang="el-GR" sz="2400" u="sng" dirty="0"/>
              <a:t>οβελιαίο</a:t>
            </a:r>
            <a:r>
              <a:rPr lang="el-GR" altLang="el-GR" sz="2400" dirty="0"/>
              <a:t> (καθορίζεται από τους άξονες Χ,Ζ).</a:t>
            </a:r>
          </a:p>
          <a:p>
            <a:pPr lvl="1">
              <a:buFont typeface="Arial" panose="020B0604020202020204" pitchFamily="34" charset="0"/>
              <a:buChar char="•"/>
            </a:pPr>
            <a:endParaRPr lang="el-GR" altLang="el-GR" sz="2400" dirty="0"/>
          </a:p>
          <a:p>
            <a:pPr lvl="1">
              <a:buFont typeface="Arial" panose="020B0604020202020204" pitchFamily="34" charset="0"/>
              <a:buChar char="•"/>
            </a:pPr>
            <a:r>
              <a:rPr lang="el-GR" altLang="el-GR" sz="2400" u="sng" dirty="0"/>
              <a:t>Μετωπιαίο</a:t>
            </a:r>
            <a:r>
              <a:rPr lang="el-GR" altLang="el-GR" sz="2400" dirty="0"/>
              <a:t> (καθορίζεται από τους άξονες Υ,Ζ).</a:t>
            </a:r>
          </a:p>
          <a:p>
            <a:pPr lvl="1">
              <a:buFont typeface="Arial" panose="020B0604020202020204" pitchFamily="34" charset="0"/>
              <a:buChar char="•"/>
            </a:pPr>
            <a:endParaRPr lang="el-GR" altLang="el-GR" sz="2400" dirty="0"/>
          </a:p>
          <a:p>
            <a:pPr lvl="1">
              <a:buFont typeface="Arial" panose="020B0604020202020204" pitchFamily="34" charset="0"/>
              <a:buChar char="•"/>
            </a:pPr>
            <a:r>
              <a:rPr lang="el-GR" altLang="el-GR" sz="2400" u="sng" dirty="0"/>
              <a:t>Εγκάρσιο</a:t>
            </a:r>
            <a:r>
              <a:rPr lang="el-GR" altLang="el-GR" sz="2400" dirty="0"/>
              <a:t> (καθορίζεται από τους άξονες Χ,Υ).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1" y="1772816"/>
            <a:ext cx="3096580" cy="482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899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rmAutofit fontScale="90000"/>
          </a:bodyPr>
          <a:lstStyle/>
          <a:p>
            <a:r>
              <a:rPr lang="el-GR" altLang="el-GR" dirty="0"/>
              <a:t>Επιμέρους άξονες στο ανθρώπινο σώμα</a:t>
            </a:r>
            <a:endParaRPr lang="el-GR" dirty="0"/>
          </a:p>
        </p:txBody>
      </p:sp>
      <p:sp>
        <p:nvSpPr>
          <p:cNvPr id="5" name="Θέση περιεχομένου 4"/>
          <p:cNvSpPr>
            <a:spLocks noGrp="1"/>
          </p:cNvSpPr>
          <p:nvPr>
            <p:ph idx="1"/>
          </p:nvPr>
        </p:nvSpPr>
        <p:spPr>
          <a:xfrm>
            <a:off x="2987824" y="1268760"/>
            <a:ext cx="5698976" cy="5256584"/>
          </a:xfrm>
        </p:spPr>
        <p:txBody>
          <a:bodyPr>
            <a:noAutofit/>
          </a:bodyPr>
          <a:lstStyle/>
          <a:p>
            <a:pPr lvl="1">
              <a:lnSpc>
                <a:spcPct val="80000"/>
              </a:lnSpc>
              <a:buFont typeface="Arial" panose="020B0604020202020204" pitchFamily="34" charset="0"/>
              <a:buChar char="•"/>
            </a:pPr>
            <a:r>
              <a:rPr lang="el-GR" altLang="el-GR" sz="2400" u="sng" dirty="0"/>
              <a:t>Ανάλογα με τις ανάγκες της ανάλυσης της κίνησης μπορούμε να ορίσουμε και άλλα συστήματα αξόνων.</a:t>
            </a:r>
          </a:p>
          <a:p>
            <a:pPr lvl="1">
              <a:lnSpc>
                <a:spcPct val="80000"/>
              </a:lnSpc>
              <a:buFont typeface="Arial" panose="020B0604020202020204" pitchFamily="34" charset="0"/>
              <a:buChar char="•"/>
            </a:pPr>
            <a:r>
              <a:rPr lang="el-GR" altLang="el-GR" sz="2400" dirty="0"/>
              <a:t>Στα μέλη των άκρων, Ζ είναι ο επιμήκης άξονας του μέλους.</a:t>
            </a:r>
          </a:p>
          <a:p>
            <a:pPr lvl="1">
              <a:lnSpc>
                <a:spcPct val="80000"/>
              </a:lnSpc>
              <a:buFont typeface="Arial" panose="020B0604020202020204" pitchFamily="34" charset="0"/>
              <a:buChar char="•"/>
            </a:pPr>
            <a:r>
              <a:rPr lang="el-GR" altLang="el-GR" sz="2400" dirty="0"/>
              <a:t>Οι άλλοι δύο άξονες ορίζουν ένα επίπεδο, που περνά από το Κέντρο Μάζας του άκρου και είναι κάθετο στον επιμήκη άξονα.</a:t>
            </a:r>
          </a:p>
          <a:p>
            <a:pPr lvl="1">
              <a:lnSpc>
                <a:spcPct val="80000"/>
              </a:lnSpc>
              <a:buFont typeface="Arial" panose="020B0604020202020204" pitchFamily="34" charset="0"/>
              <a:buChar char="•"/>
            </a:pPr>
            <a:r>
              <a:rPr lang="el-GR" altLang="el-GR" sz="2400" dirty="0"/>
              <a:t>Ο άλλος άξονας Υ (εγκάρσιος) βρίσκεται στο επίπεδο που διαγράφει το κινούμενο μέλος.</a:t>
            </a:r>
          </a:p>
          <a:p>
            <a:pPr lvl="1">
              <a:lnSpc>
                <a:spcPct val="80000"/>
              </a:lnSpc>
              <a:buFont typeface="Arial" panose="020B0604020202020204" pitchFamily="34" charset="0"/>
              <a:buChar char="•"/>
            </a:pPr>
            <a:r>
              <a:rPr lang="el-GR" altLang="el-GR" sz="2400" dirty="0"/>
              <a:t>Ο τρίτος άξονας Χ, λόγω της ορθογώνιας θέσης του με τους άλλους δύο, υπολογίζεται διανυσματικά.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10" y="1417638"/>
            <a:ext cx="2019117"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55" y="4008823"/>
            <a:ext cx="2952328" cy="253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682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Μονόμετρα και διανυσματικά μεγέθη</a:t>
            </a:r>
            <a:endParaRPr lang="el-GR" dirty="0"/>
          </a:p>
        </p:txBody>
      </p:sp>
      <p:sp>
        <p:nvSpPr>
          <p:cNvPr id="5" name="Θέση περιεχομένου 4"/>
          <p:cNvSpPr>
            <a:spLocks noGrp="1"/>
          </p:cNvSpPr>
          <p:nvPr>
            <p:ph idx="1"/>
          </p:nvPr>
        </p:nvSpPr>
        <p:spPr>
          <a:xfrm>
            <a:off x="457200" y="1417638"/>
            <a:ext cx="8229600" cy="4708525"/>
          </a:xfrm>
        </p:spPr>
        <p:txBody>
          <a:bodyPr>
            <a:noAutofit/>
          </a:bodyPr>
          <a:lstStyle/>
          <a:p>
            <a:pPr lvl="1">
              <a:buFont typeface="Arial" panose="020B0604020202020204" pitchFamily="34" charset="0"/>
              <a:buChar char="•"/>
            </a:pPr>
            <a:r>
              <a:rPr lang="el-GR" altLang="el-GR" sz="2200" u="sng" dirty="0"/>
              <a:t>Μονόμετρα:</a:t>
            </a:r>
            <a:r>
              <a:rPr lang="el-GR" altLang="el-GR" sz="2200" dirty="0"/>
              <a:t> έχουν μόνο μέτρο.</a:t>
            </a:r>
          </a:p>
          <a:p>
            <a:pPr lvl="1">
              <a:buFont typeface="Arial" panose="020B0604020202020204" pitchFamily="34" charset="0"/>
              <a:buChar char="•"/>
            </a:pPr>
            <a:r>
              <a:rPr lang="el-GR" altLang="el-GR" sz="2200" dirty="0"/>
              <a:t>Συμβολίζονται με τον αριθμό και τη μονάδα μέτρησης 20 </a:t>
            </a:r>
            <a:r>
              <a:rPr lang="el-GR" altLang="el-GR" sz="2200" dirty="0" err="1"/>
              <a:t>Kg</a:t>
            </a:r>
            <a:r>
              <a:rPr lang="el-GR" altLang="el-GR" sz="2200" dirty="0"/>
              <a:t> μάζας, 5 </a:t>
            </a:r>
            <a:r>
              <a:rPr lang="el-GR" altLang="el-GR" sz="2200" dirty="0" err="1"/>
              <a:t>sec</a:t>
            </a:r>
            <a:r>
              <a:rPr lang="el-GR" altLang="el-GR" sz="2200" dirty="0"/>
              <a:t>, κλπ.</a:t>
            </a:r>
          </a:p>
          <a:p>
            <a:pPr lvl="1">
              <a:buFont typeface="Arial" panose="020B0604020202020204" pitchFamily="34" charset="0"/>
              <a:buChar char="•"/>
            </a:pPr>
            <a:r>
              <a:rPr lang="el-GR" altLang="el-GR" sz="2200" u="sng" dirty="0"/>
              <a:t>Διανυσματικά:</a:t>
            </a:r>
            <a:r>
              <a:rPr lang="el-GR" altLang="el-GR" sz="2200" dirty="0"/>
              <a:t> έχουν μέτρο, αρχή, τέλος, διεύθυνση, φορά (θετική ή αρνητική).</a:t>
            </a:r>
          </a:p>
          <a:p>
            <a:pPr lvl="1">
              <a:buFont typeface="Arial" panose="020B0604020202020204" pitchFamily="34" charset="0"/>
              <a:buChar char="•"/>
            </a:pPr>
            <a:r>
              <a:rPr lang="el-GR" altLang="el-GR" sz="2200" dirty="0"/>
              <a:t>Συμβολίζονται με τον αριθμό και τη μονάδα μέτρησης, το πρόσημο (θετικό, αρνητικό), τη διεύθυνση προσανατολισμού.</a:t>
            </a:r>
          </a:p>
          <a:p>
            <a:pPr lvl="1">
              <a:buFont typeface="Arial" panose="020B0604020202020204" pitchFamily="34" charset="0"/>
              <a:buChar char="•"/>
            </a:pPr>
            <a:r>
              <a:rPr lang="el-GR" altLang="el-GR" sz="2200" dirty="0"/>
              <a:t>Διανυσματικά μεγέθη είναι η μετατόπιση, ταχύτητα, επιτάχυνση (</a:t>
            </a:r>
            <a:r>
              <a:rPr lang="el-GR" altLang="el-GR" sz="2200" dirty="0" err="1"/>
              <a:t>γραμμμικές</a:t>
            </a:r>
            <a:r>
              <a:rPr lang="el-GR" altLang="el-GR" sz="2200" dirty="0"/>
              <a:t> ή γωνιακές), η δύναμη, η ορμή, η </a:t>
            </a:r>
            <a:r>
              <a:rPr lang="el-GR" altLang="el-GR" sz="2200" dirty="0" err="1"/>
              <a:t>στροφορμή</a:t>
            </a:r>
            <a:r>
              <a:rPr lang="el-GR" altLang="el-GR" sz="2200" dirty="0"/>
              <a:t>, κλπ.</a:t>
            </a:r>
          </a:p>
          <a:p>
            <a:pPr lvl="1">
              <a:buFont typeface="Arial" panose="020B0604020202020204" pitchFamily="34" charset="0"/>
              <a:buChar char="•"/>
            </a:pPr>
            <a:r>
              <a:rPr lang="el-GR" altLang="el-GR" sz="2200" u="sng" dirty="0"/>
              <a:t>Τα διανυσματικά μεγέθη μπορούν να συντίθενται και να παράγουν ένα συνιστάμενο μέγεθος, ή η συνισταμένη να αναλύεται σε συνιστώσες (κανόνας παραλληλογράμμου).</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1084977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Διανυσματική ανάλυση </a:t>
            </a:r>
            <a:r>
              <a:rPr lang="el-GR" altLang="el-GR" dirty="0" err="1"/>
              <a:t>εμβιομηχανικών</a:t>
            </a:r>
            <a:r>
              <a:rPr lang="el-GR" altLang="el-GR" dirty="0"/>
              <a:t> μεγεθών 1</a:t>
            </a:r>
            <a:endParaRPr lang="el-GR" dirty="0"/>
          </a:p>
        </p:txBody>
      </p:sp>
      <p:sp>
        <p:nvSpPr>
          <p:cNvPr id="5" name="Θέση περιεχομένου 4"/>
          <p:cNvSpPr>
            <a:spLocks noGrp="1"/>
          </p:cNvSpPr>
          <p:nvPr>
            <p:ph idx="1"/>
          </p:nvPr>
        </p:nvSpPr>
        <p:spPr>
          <a:xfrm>
            <a:off x="457200" y="1700808"/>
            <a:ext cx="8229600" cy="4425355"/>
          </a:xfrm>
        </p:spPr>
        <p:txBody>
          <a:bodyPr>
            <a:noAutofit/>
          </a:bodyPr>
          <a:lstStyle/>
          <a:p>
            <a:pPr lvl="1">
              <a:buFont typeface="Arial" panose="020B0604020202020204" pitchFamily="34" charset="0"/>
              <a:buChar char="•"/>
            </a:pPr>
            <a:r>
              <a:rPr lang="el-GR" altLang="el-GR" sz="2400" dirty="0"/>
              <a:t>Η συνηθέστερη ανάλυση αυτών των μεγεθών στην αθλητική κίνηση είναι η ανάλυση ενός μεγέθους στους τρεις άξονες (όταν ενδιαφέρει η κίνηση στο χώρο), ή στους δύο άξονες (στο επίπεδο) στην οριζόντια και κατακόρυφη συνιστώσα. Στην περίπτωση της σφαιροβολίας, με βάση το πυθαγόρειο θεώρημα, από τις δύο κάθετες συνιστώσες της ταχύτητας απελευθέρωσης της σφαίρας υπολογίζουμε και τη γωνία απελευθέρωσης.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919339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Διανυσματική ανάλυση </a:t>
            </a:r>
            <a:r>
              <a:rPr lang="el-GR" altLang="el-GR" dirty="0" err="1"/>
              <a:t>εμβιομηχανικών</a:t>
            </a:r>
            <a:r>
              <a:rPr lang="el-GR" altLang="el-GR" dirty="0"/>
              <a:t> μεγεθών 2</a:t>
            </a:r>
            <a:endParaRPr lang="el-GR" dirty="0"/>
          </a:p>
        </p:txBody>
      </p:sp>
      <p:sp>
        <p:nvSpPr>
          <p:cNvPr id="5" name="Θέση περιεχομένου 4"/>
          <p:cNvSpPr>
            <a:spLocks noGrp="1"/>
          </p:cNvSpPr>
          <p:nvPr>
            <p:ph idx="1"/>
          </p:nvPr>
        </p:nvSpPr>
        <p:spPr>
          <a:xfrm>
            <a:off x="3635896" y="1700808"/>
            <a:ext cx="5050904" cy="4425355"/>
          </a:xfrm>
        </p:spPr>
        <p:txBody>
          <a:bodyPr>
            <a:noAutofit/>
          </a:bodyPr>
          <a:lstStyle/>
          <a:p>
            <a:r>
              <a:rPr lang="en-US" altLang="el-GR" sz="2400" dirty="0" err="1"/>
              <a:t>Ως</a:t>
            </a:r>
            <a:r>
              <a:rPr lang="en-US" altLang="el-GR" sz="2400" dirty="0"/>
              <a:t> </a:t>
            </a:r>
            <a:r>
              <a:rPr lang="en-US" altLang="el-GR" sz="2400" dirty="0" err="1"/>
              <a:t>δι</a:t>
            </a:r>
            <a:r>
              <a:rPr lang="en-US" altLang="el-GR" sz="2400" dirty="0"/>
              <a:t>ανυσματικό μέγεθος, </a:t>
            </a:r>
            <a:r>
              <a:rPr lang="el-GR" altLang="el-GR" sz="2400" dirty="0"/>
              <a:t>εδώ</a:t>
            </a:r>
            <a:r>
              <a:rPr lang="en-US" altLang="el-GR" sz="2400" dirty="0"/>
              <a:t> πα</a:t>
            </a:r>
            <a:r>
              <a:rPr lang="en-US" altLang="el-GR" sz="2400" dirty="0" err="1"/>
              <a:t>ίρνουμε</a:t>
            </a:r>
            <a:r>
              <a:rPr lang="en-US" altLang="el-GR" sz="2400" dirty="0"/>
              <a:t> </a:t>
            </a:r>
            <a:r>
              <a:rPr lang="en-US" altLang="el-GR" sz="2400" dirty="0" err="1"/>
              <a:t>την</a:t>
            </a:r>
            <a:r>
              <a:rPr lang="en-US" altLang="el-GR" sz="2400" dirty="0"/>
              <a:t> τα</a:t>
            </a:r>
            <a:r>
              <a:rPr lang="en-US" altLang="el-GR" sz="2400" dirty="0" err="1"/>
              <a:t>χύτητ</a:t>
            </a:r>
            <a:r>
              <a:rPr lang="en-US" altLang="el-GR" sz="2400" dirty="0"/>
              <a:t>α V</a:t>
            </a:r>
            <a:r>
              <a:rPr lang="en-US" altLang="el-GR" sz="2400" baseline="-25000" dirty="0"/>
              <a:t>0 </a:t>
            </a:r>
            <a:r>
              <a:rPr lang="en-US" altLang="el-GR" sz="2400" dirty="0"/>
              <a:t>μιας σφαίρας στο κατακόρυφο επίπεδο βολής, τη στιγμή της απελευθέρωσης από το χέρι.</a:t>
            </a:r>
          </a:p>
          <a:p>
            <a:r>
              <a:rPr lang="en-US" altLang="el-GR" sz="2400" dirty="0" err="1"/>
              <a:t>Το</a:t>
            </a:r>
            <a:r>
              <a:rPr lang="en-US" altLang="el-GR" sz="2400" dirty="0"/>
              <a:t> </a:t>
            </a:r>
            <a:r>
              <a:rPr lang="en-US" altLang="el-GR" sz="2400" dirty="0" err="1"/>
              <a:t>μήκος</a:t>
            </a:r>
            <a:r>
              <a:rPr lang="en-US" altLang="el-GR" sz="2400" dirty="0"/>
              <a:t> </a:t>
            </a:r>
            <a:r>
              <a:rPr lang="en-US" altLang="el-GR" sz="2400" dirty="0" err="1"/>
              <a:t>του</a:t>
            </a:r>
            <a:r>
              <a:rPr lang="en-US" altLang="el-GR" sz="2400" dirty="0"/>
              <a:t> β</a:t>
            </a:r>
            <a:r>
              <a:rPr lang="en-US" altLang="el-GR" sz="2400" dirty="0" err="1"/>
              <a:t>έλους</a:t>
            </a:r>
            <a:r>
              <a:rPr lang="en-US" altLang="el-GR" sz="2400" dirty="0"/>
              <a:t> </a:t>
            </a:r>
            <a:r>
              <a:rPr lang="en-US" altLang="el-GR" sz="2400" dirty="0" err="1"/>
              <a:t>είν</a:t>
            </a:r>
            <a:r>
              <a:rPr lang="en-US" altLang="el-GR" sz="2400" dirty="0"/>
              <a:t>αι η τιμή της ταχύτητας (m/sec).</a:t>
            </a:r>
          </a:p>
          <a:p>
            <a:r>
              <a:rPr lang="en-US" altLang="el-GR" sz="2400" dirty="0"/>
              <a:t>Η </a:t>
            </a:r>
            <a:r>
              <a:rPr lang="en-US" altLang="el-GR" sz="2400" dirty="0" err="1"/>
              <a:t>διεύθυνση</a:t>
            </a:r>
            <a:r>
              <a:rPr lang="en-US" altLang="el-GR" sz="2400" dirty="0"/>
              <a:t> </a:t>
            </a:r>
            <a:r>
              <a:rPr lang="en-US" altLang="el-GR" sz="2400" dirty="0" err="1"/>
              <a:t>της</a:t>
            </a:r>
            <a:r>
              <a:rPr lang="en-US" altLang="el-GR" sz="2400" dirty="0"/>
              <a:t> τα</a:t>
            </a:r>
            <a:r>
              <a:rPr lang="en-US" altLang="el-GR" sz="2400" dirty="0" err="1"/>
              <a:t>χύτητ</a:t>
            </a:r>
            <a:r>
              <a:rPr lang="en-US" altLang="el-GR" sz="2400" dirty="0"/>
              <a:t>ας δίνεται από τη γωνία φ</a:t>
            </a:r>
            <a:r>
              <a:rPr lang="en-US" altLang="el-GR" sz="2400" baseline="-25000" dirty="0"/>
              <a:t>0</a:t>
            </a:r>
            <a:r>
              <a:rPr lang="en-US" altLang="el-GR" sz="2400" dirty="0"/>
              <a:t> που σχηματίζει με το οριζόντιο επίπεδο.</a:t>
            </a:r>
          </a:p>
          <a:p>
            <a:r>
              <a:rPr lang="en-US" altLang="el-GR" sz="2400" dirty="0" err="1"/>
              <a:t>Το</a:t>
            </a:r>
            <a:r>
              <a:rPr lang="en-US" altLang="el-GR" sz="2400" dirty="0"/>
              <a:t> </a:t>
            </a:r>
            <a:r>
              <a:rPr lang="en-US" altLang="el-GR" sz="2400" dirty="0" err="1"/>
              <a:t>σημείο</a:t>
            </a:r>
            <a:r>
              <a:rPr lang="en-US" altLang="el-GR" sz="2400" dirty="0"/>
              <a:t> </a:t>
            </a:r>
            <a:r>
              <a:rPr lang="en-US" altLang="el-GR" sz="2400" dirty="0" err="1"/>
              <a:t>εφ</a:t>
            </a:r>
            <a:r>
              <a:rPr lang="en-US" altLang="el-GR" sz="2400" dirty="0"/>
              <a:t>αρμογής δίνεται από το σημείο απελευθέρωσης.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pic>
        <p:nvPicPr>
          <p:cNvPr id="7" name="Picture 4" descr="auto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996952"/>
            <a:ext cx="295275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405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Πρόσθεση διανυσμάτων 1</a:t>
            </a:r>
            <a:endParaRPr lang="el-GR" dirty="0"/>
          </a:p>
        </p:txBody>
      </p:sp>
      <p:sp>
        <p:nvSpPr>
          <p:cNvPr id="5" name="Θέση περιεχομένου 4"/>
          <p:cNvSpPr>
            <a:spLocks noGrp="1"/>
          </p:cNvSpPr>
          <p:nvPr>
            <p:ph idx="1"/>
          </p:nvPr>
        </p:nvSpPr>
        <p:spPr>
          <a:xfrm>
            <a:off x="457200" y="3884612"/>
            <a:ext cx="8229600" cy="2640731"/>
          </a:xfrm>
        </p:spPr>
        <p:txBody>
          <a:bodyPr>
            <a:noAutofit/>
          </a:bodyPr>
          <a:lstStyle/>
          <a:p>
            <a:r>
              <a:rPr lang="en-US" altLang="el-GR" sz="2400" dirty="0" err="1"/>
              <a:t>Δεν</a:t>
            </a:r>
            <a:r>
              <a:rPr lang="en-US" altLang="el-GR" sz="2400" dirty="0"/>
              <a:t> π</a:t>
            </a:r>
            <a:r>
              <a:rPr lang="en-US" altLang="el-GR" sz="2400" dirty="0" err="1"/>
              <a:t>ροσθέτοντ</a:t>
            </a:r>
            <a:r>
              <a:rPr lang="en-US" altLang="el-GR" sz="2400" dirty="0"/>
              <a:t>αι αριθμητικά αλλά γεωμετρικά.</a:t>
            </a:r>
          </a:p>
          <a:p>
            <a:r>
              <a:rPr lang="en-US" altLang="el-GR" sz="2400" dirty="0"/>
              <a:t>Τα </a:t>
            </a:r>
            <a:r>
              <a:rPr lang="en-US" altLang="el-GR" sz="2400" dirty="0" err="1"/>
              <a:t>δι</a:t>
            </a:r>
            <a:r>
              <a:rPr lang="en-US" altLang="el-GR" sz="2400" dirty="0"/>
              <a:t>ανύσματα διατηρούν τη διεύθυνσή τους, παρατάσσονται, στο τέλος του πρώτου τοποθετείται η αρχή του δεύτερου (αδιάφορο π</a:t>
            </a:r>
            <a:r>
              <a:rPr lang="el-GR" altLang="el-GR" sz="2400" dirty="0"/>
              <a:t>ο</a:t>
            </a:r>
            <a:r>
              <a:rPr lang="en-US" altLang="el-GR" sz="2400" dirty="0" err="1"/>
              <a:t>ιο</a:t>
            </a:r>
            <a:r>
              <a:rPr lang="en-US" altLang="el-GR" sz="2400" dirty="0"/>
              <a:t> θα </a:t>
            </a:r>
            <a:r>
              <a:rPr lang="en-US" altLang="el-GR" sz="2400" dirty="0" err="1"/>
              <a:t>είν</a:t>
            </a:r>
            <a:r>
              <a:rPr lang="en-US" altLang="el-GR" sz="2400" dirty="0"/>
              <a:t>αι πρώτο ή δεύτερο, αποτέλεσμα το ίδιο).</a:t>
            </a:r>
          </a:p>
          <a:p>
            <a:r>
              <a:rPr lang="en-US" altLang="el-GR" sz="2400" dirty="0" err="1"/>
              <a:t>Το</a:t>
            </a:r>
            <a:r>
              <a:rPr lang="en-US" altLang="el-GR" sz="2400" dirty="0"/>
              <a:t> </a:t>
            </a:r>
            <a:r>
              <a:rPr lang="en-US" altLang="el-GR" sz="2400" dirty="0" err="1"/>
              <a:t>συνιστάμενο</a:t>
            </a:r>
            <a:r>
              <a:rPr lang="en-US" altLang="el-GR" sz="2400" dirty="0"/>
              <a:t> </a:t>
            </a:r>
            <a:r>
              <a:rPr lang="en-US" altLang="el-GR" sz="2400" dirty="0" err="1"/>
              <a:t>διάνυσμ</a:t>
            </a:r>
            <a:r>
              <a:rPr lang="en-US" altLang="el-GR" sz="2400" dirty="0"/>
              <a:t>α R</a:t>
            </a:r>
            <a:r>
              <a:rPr lang="el-GR" altLang="el-GR" sz="2400" dirty="0"/>
              <a:t> έχει ως αρχή την αρχή του πρώτου και τέλος το τέλος του δεύτερου.</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pic>
        <p:nvPicPr>
          <p:cNvPr id="7" name="Picture 4" descr="auto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267744" y="1417638"/>
            <a:ext cx="4608512" cy="2304256"/>
          </a:xfrm>
          <a:prstGeom prst="rect">
            <a:avLst/>
          </a:prstGeom>
          <a:noFill/>
          <a:ln/>
        </p:spPr>
      </p:pic>
    </p:spTree>
    <p:extLst>
      <p:ext uri="{BB962C8B-B14F-4D97-AF65-F5344CB8AC3E}">
        <p14:creationId xmlns:p14="http://schemas.microsoft.com/office/powerpoint/2010/main" val="2508042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Πρόσθεση διανυσμάτων 2</a:t>
            </a:r>
            <a:endParaRPr lang="el-GR" dirty="0"/>
          </a:p>
        </p:txBody>
      </p:sp>
      <p:sp>
        <p:nvSpPr>
          <p:cNvPr id="5" name="Θέση περιεχομένου 4"/>
          <p:cNvSpPr>
            <a:spLocks noGrp="1"/>
          </p:cNvSpPr>
          <p:nvPr>
            <p:ph idx="1"/>
          </p:nvPr>
        </p:nvSpPr>
        <p:spPr>
          <a:xfrm>
            <a:off x="457200" y="4437112"/>
            <a:ext cx="8229600" cy="2284363"/>
          </a:xfrm>
        </p:spPr>
        <p:txBody>
          <a:bodyPr>
            <a:noAutofit/>
          </a:bodyPr>
          <a:lstStyle/>
          <a:p>
            <a:r>
              <a:rPr lang="en-US" altLang="el-GR" sz="2400" dirty="0" err="1"/>
              <a:t>Γι</a:t>
            </a:r>
            <a:r>
              <a:rPr lang="en-US" altLang="el-GR" sz="2400" dirty="0"/>
              <a:t>α την πρόσθεση περισσότερων των δύο διανυσμάτων τα παρατάσσουμε έτσι ώστε, διατηρώντας τη διεύθυνσή τους, το τέλος του πρώτου να συμπίπτει με την αρχή του δεύτερου, το τέλος του δεύτερου με την αρχή του τρίτου, κ.ο.κ. </a:t>
            </a:r>
            <a:r>
              <a:rPr lang="en-US" altLang="el-GR" sz="2400" dirty="0" err="1"/>
              <a:t>Το</a:t>
            </a:r>
            <a:r>
              <a:rPr lang="en-US" altLang="el-GR" sz="2400" dirty="0"/>
              <a:t> </a:t>
            </a:r>
            <a:r>
              <a:rPr lang="en-US" altLang="el-GR" sz="2400" dirty="0" err="1"/>
              <a:t>συνιστάμενο</a:t>
            </a:r>
            <a:r>
              <a:rPr lang="en-US" altLang="el-GR" sz="2400" dirty="0"/>
              <a:t> </a:t>
            </a:r>
            <a:r>
              <a:rPr lang="en-US" altLang="el-GR" sz="2400" dirty="0" err="1"/>
              <a:t>άνυσμ</a:t>
            </a:r>
            <a:r>
              <a:rPr lang="en-US" altLang="el-GR" sz="2400" dirty="0"/>
              <a:t>α θα έχει αρχή την αρχή του πρώτου και τέλος το τέλος του τελευταίου.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pic>
        <p:nvPicPr>
          <p:cNvPr id="8" name="Picture 4" descr="auto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979612" y="1490862"/>
            <a:ext cx="5184775" cy="2677396"/>
          </a:xfrm>
          <a:prstGeom prst="rect">
            <a:avLst/>
          </a:prstGeom>
          <a:noFill/>
          <a:ln/>
        </p:spPr>
      </p:pic>
    </p:spTree>
    <p:extLst>
      <p:ext uri="{BB962C8B-B14F-4D97-AF65-F5344CB8AC3E}">
        <p14:creationId xmlns:p14="http://schemas.microsoft.com/office/powerpoint/2010/main" val="3058978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Πρόσθεση διανυσμάτων 3</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89138"/>
            <a:ext cx="3779837" cy="363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89138"/>
            <a:ext cx="3889375" cy="365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813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Πρόσθεση διανυσμάτων 4</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84313"/>
            <a:ext cx="4017962"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24400"/>
            <a:ext cx="3743325"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1557338"/>
            <a:ext cx="3506788"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095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Πρόσθεση διανυσμάτων 5</a:t>
            </a:r>
            <a:endParaRPr lang="el-GR" dirty="0"/>
          </a:p>
        </p:txBody>
      </p:sp>
      <p:sp>
        <p:nvSpPr>
          <p:cNvPr id="5" name="Θέση περιεχομένου 4"/>
          <p:cNvSpPr>
            <a:spLocks noGrp="1"/>
          </p:cNvSpPr>
          <p:nvPr>
            <p:ph idx="1"/>
          </p:nvPr>
        </p:nvSpPr>
        <p:spPr>
          <a:xfrm>
            <a:off x="3240088" y="1417638"/>
            <a:ext cx="5446712" cy="4708525"/>
          </a:xfrm>
        </p:spPr>
        <p:txBody>
          <a:bodyPr>
            <a:noAutofit/>
          </a:bodyPr>
          <a:lstStyle/>
          <a:p>
            <a:pPr>
              <a:lnSpc>
                <a:spcPct val="90000"/>
              </a:lnSpc>
            </a:pPr>
            <a:r>
              <a:rPr lang="en-US" altLang="el-GR" sz="2400" dirty="0" err="1"/>
              <a:t>Κολυμ</a:t>
            </a:r>
            <a:r>
              <a:rPr lang="en-US" altLang="el-GR" sz="2400" dirty="0"/>
              <a:t>βητής διασχίζει το ποτάμι από τη μία όχθη ως την άλλη κάθετα στο ρεύμα.</a:t>
            </a:r>
            <a:endParaRPr lang="el-GR" altLang="el-GR" sz="2400" dirty="0"/>
          </a:p>
          <a:p>
            <a:pPr>
              <a:lnSpc>
                <a:spcPct val="90000"/>
              </a:lnSpc>
            </a:pPr>
            <a:r>
              <a:rPr lang="el-GR" altLang="el-GR" sz="2400" dirty="0"/>
              <a:t>Στο πρώτο παράδειγμα η </a:t>
            </a:r>
            <a:r>
              <a:rPr lang="en-US" altLang="el-GR" sz="2400" dirty="0" err="1"/>
              <a:t>κάθετη</a:t>
            </a:r>
            <a:r>
              <a:rPr lang="en-US" altLang="el-GR" sz="2400" dirty="0"/>
              <a:t> τα</a:t>
            </a:r>
            <a:r>
              <a:rPr lang="en-US" altLang="el-GR" sz="2400" dirty="0" err="1"/>
              <a:t>χύτητ</a:t>
            </a:r>
            <a:r>
              <a:rPr lang="en-US" altLang="el-GR" sz="2400" dirty="0"/>
              <a:t>α του κολυμβητή είναι Vκ = 2 m/sec και η ταχύτητα του ρεύματος Vπ = 4 m/sec.</a:t>
            </a:r>
          </a:p>
          <a:p>
            <a:pPr>
              <a:lnSpc>
                <a:spcPct val="90000"/>
              </a:lnSpc>
            </a:pPr>
            <a:r>
              <a:rPr lang="en-US" altLang="el-GR" sz="2400" dirty="0"/>
              <a:t>Η </a:t>
            </a:r>
            <a:r>
              <a:rPr lang="en-US" altLang="el-GR" sz="2400" dirty="0" err="1"/>
              <a:t>συνιστ</a:t>
            </a:r>
            <a:r>
              <a:rPr lang="en-US" altLang="el-GR" sz="2400" dirty="0"/>
              <a:t>αμένη ταχύτητα του κολυμβητή είναι V</a:t>
            </a:r>
            <a:r>
              <a:rPr lang="en-US" altLang="el-GR" sz="2400" baseline="-25000" dirty="0"/>
              <a:t>Σ</a:t>
            </a:r>
            <a:r>
              <a:rPr lang="en-US" altLang="el-GR" sz="2400" dirty="0"/>
              <a:t> = (2</a:t>
            </a:r>
            <a:r>
              <a:rPr lang="en-US" altLang="el-GR" sz="2400" baseline="30000" dirty="0"/>
              <a:t>2</a:t>
            </a:r>
            <a:r>
              <a:rPr lang="en-US" altLang="el-GR" sz="2400" dirty="0"/>
              <a:t> + 4</a:t>
            </a:r>
            <a:r>
              <a:rPr lang="en-US" altLang="el-GR" sz="2400" baseline="30000" dirty="0"/>
              <a:t>2</a:t>
            </a:r>
            <a:r>
              <a:rPr lang="en-US" altLang="el-GR" sz="2400" dirty="0"/>
              <a:t>)</a:t>
            </a:r>
            <a:r>
              <a:rPr lang="en-US" altLang="el-GR" sz="2400" baseline="30000" dirty="0"/>
              <a:t>1/2</a:t>
            </a:r>
            <a:r>
              <a:rPr lang="en-US" altLang="el-GR" sz="2400" dirty="0"/>
              <a:t> =  (4 + 16)</a:t>
            </a:r>
            <a:r>
              <a:rPr lang="en-US" altLang="el-GR" sz="2400" baseline="30000" dirty="0"/>
              <a:t>1/2</a:t>
            </a:r>
            <a:r>
              <a:rPr lang="en-US" altLang="el-GR" sz="2400" dirty="0"/>
              <a:t>  = 4,7 m/sec.</a:t>
            </a:r>
            <a:endParaRPr lang="el-GR" altLang="el-GR" sz="2400" dirty="0"/>
          </a:p>
          <a:p>
            <a:pPr>
              <a:lnSpc>
                <a:spcPct val="90000"/>
              </a:lnSpc>
            </a:pPr>
            <a:r>
              <a:rPr lang="el-GR" altLang="el-GR" sz="2400" dirty="0"/>
              <a:t>Στο δεύτερο παράδειγμα είναι </a:t>
            </a:r>
            <a:r>
              <a:rPr lang="en-US" altLang="el-GR" sz="2400" dirty="0" err="1"/>
              <a:t>Vκ</a:t>
            </a:r>
            <a:r>
              <a:rPr lang="en-US" altLang="el-GR" sz="2400" dirty="0"/>
              <a:t> = </a:t>
            </a:r>
            <a:r>
              <a:rPr lang="el-GR" altLang="el-GR" sz="2400" dirty="0"/>
              <a:t>4</a:t>
            </a:r>
            <a:r>
              <a:rPr lang="en-US" altLang="el-GR" sz="2400" dirty="0"/>
              <a:t> m/sec </a:t>
            </a:r>
            <a:r>
              <a:rPr lang="el-GR" altLang="el-GR" sz="2400" dirty="0"/>
              <a:t>και </a:t>
            </a:r>
            <a:r>
              <a:rPr lang="en-US" altLang="el-GR" sz="2400" dirty="0"/>
              <a:t>Vπ = </a:t>
            </a:r>
            <a:r>
              <a:rPr lang="el-GR" altLang="el-GR" sz="2400" dirty="0"/>
              <a:t>2</a:t>
            </a:r>
            <a:r>
              <a:rPr lang="en-US" altLang="el-GR" sz="2400" dirty="0"/>
              <a:t> m/sec</a:t>
            </a:r>
            <a:r>
              <a:rPr lang="el-GR" altLang="el-GR" sz="2400" dirty="0"/>
              <a:t>. Η συνισταμένη έχει το ίδιο μέτρο (</a:t>
            </a:r>
            <a:r>
              <a:rPr lang="en-US" altLang="el-GR" sz="2400" dirty="0"/>
              <a:t>V</a:t>
            </a:r>
            <a:r>
              <a:rPr lang="en-US" altLang="el-GR" sz="2400" baseline="-25000" dirty="0"/>
              <a:t>Σ</a:t>
            </a:r>
            <a:r>
              <a:rPr lang="en-US" altLang="el-GR" sz="2400" dirty="0"/>
              <a:t> = 4,7 m/sec</a:t>
            </a:r>
            <a:r>
              <a:rPr lang="el-GR" altLang="el-GR" sz="2400" dirty="0"/>
              <a:t>), αλλά διαφορετική διεύθυνση. </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pic>
        <p:nvPicPr>
          <p:cNvPr id="8" name="Picture 4" descr="auto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1513" y="1547920"/>
            <a:ext cx="2988742" cy="1571472"/>
          </a:xfrm>
          <a:prstGeom prst="rect">
            <a:avLst/>
          </a:prstGeom>
          <a:noFill/>
          <a:ln/>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284984"/>
            <a:ext cx="2648901" cy="328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28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Χρηματοδότηση</a:t>
            </a: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a:t>
            </a:r>
            <a:r>
              <a:rPr lang="el-GR" sz="2400" b="1"/>
              <a:t>Πανεπιστημίου Θεσσαλίας</a:t>
            </a:r>
            <a:r>
              <a:rPr lang="el-GR" sz="2400"/>
              <a:t>» </a:t>
            </a:r>
            <a:r>
              <a:rPr lang="el-GR" sz="2400" dirty="0"/>
              <a:t>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Ανάλυση διανυσμάτων σε επιμέρους συνιστώσες 1</a:t>
            </a:r>
            <a:endParaRPr lang="el-GR" dirty="0"/>
          </a:p>
        </p:txBody>
      </p:sp>
      <p:sp>
        <p:nvSpPr>
          <p:cNvPr id="5" name="Θέση περιεχομένου 4"/>
          <p:cNvSpPr>
            <a:spLocks noGrp="1"/>
          </p:cNvSpPr>
          <p:nvPr>
            <p:ph idx="1"/>
          </p:nvPr>
        </p:nvSpPr>
        <p:spPr>
          <a:xfrm>
            <a:off x="457200" y="4149080"/>
            <a:ext cx="8229600" cy="2572395"/>
          </a:xfrm>
        </p:spPr>
        <p:txBody>
          <a:bodyPr>
            <a:noAutofit/>
          </a:bodyPr>
          <a:lstStyle/>
          <a:p>
            <a:pPr>
              <a:spcBef>
                <a:spcPts val="0"/>
              </a:spcBef>
            </a:pPr>
            <a:r>
              <a:rPr lang="en-US" altLang="el-GR" sz="2200" dirty="0"/>
              <a:t>Η α</a:t>
            </a:r>
            <a:r>
              <a:rPr lang="en-US" altLang="el-GR" sz="2200" dirty="0" err="1"/>
              <a:t>νάλυση</a:t>
            </a:r>
            <a:r>
              <a:rPr lang="en-US" altLang="el-GR" sz="2200" dirty="0"/>
              <a:t> </a:t>
            </a:r>
            <a:r>
              <a:rPr lang="en-US" altLang="el-GR" sz="2200" dirty="0" err="1"/>
              <a:t>γίνετ</a:t>
            </a:r>
            <a:r>
              <a:rPr lang="en-US" altLang="el-GR" sz="2200" dirty="0"/>
              <a:t>αι σε δύο κάθετες συνιστώσες.</a:t>
            </a:r>
          </a:p>
          <a:p>
            <a:pPr>
              <a:spcBef>
                <a:spcPts val="0"/>
              </a:spcBef>
            </a:pPr>
            <a:r>
              <a:rPr lang="en-US" altLang="el-GR" sz="2200" dirty="0" err="1"/>
              <a:t>Στην</a:t>
            </a:r>
            <a:r>
              <a:rPr lang="en-US" altLang="el-GR" sz="2200" dirty="0"/>
              <a:t> π</a:t>
            </a:r>
            <a:r>
              <a:rPr lang="en-US" altLang="el-GR" sz="2200" dirty="0" err="1"/>
              <a:t>ερί</a:t>
            </a:r>
            <a:r>
              <a:rPr lang="en-US" altLang="el-GR" sz="2200" dirty="0"/>
              <a:t>πτωση του κολυμβητή, εδώ έχουμε ως δεδομένο τη συνισταμένη ταχύτητα VΣ και την αναλύουμε στην ταχύτητα Vχ του ρεύματος και την κατακόρυφη ταχύτητα Vy του κολυμβητή.</a:t>
            </a:r>
            <a:endParaRPr lang="el-GR" altLang="el-GR" sz="2200" dirty="0"/>
          </a:p>
          <a:p>
            <a:pPr>
              <a:spcBef>
                <a:spcPts val="0"/>
              </a:spcBef>
            </a:pPr>
            <a:r>
              <a:rPr lang="en-US" altLang="el-GR" sz="2200" dirty="0" err="1"/>
              <a:t>Οι</a:t>
            </a:r>
            <a:r>
              <a:rPr lang="en-US" altLang="el-GR" sz="2200" dirty="0"/>
              <a:t> </a:t>
            </a:r>
            <a:r>
              <a:rPr lang="en-US" altLang="el-GR" sz="2200" dirty="0" err="1"/>
              <a:t>συνιστώσες</a:t>
            </a:r>
            <a:r>
              <a:rPr lang="en-US" altLang="el-GR" sz="2200" dirty="0"/>
              <a:t> τα</a:t>
            </a:r>
            <a:r>
              <a:rPr lang="en-US" altLang="el-GR" sz="2200" dirty="0" err="1"/>
              <a:t>χύτητες</a:t>
            </a:r>
            <a:r>
              <a:rPr lang="en-US" altLang="el-GR" sz="2200" dirty="0"/>
              <a:t> </a:t>
            </a:r>
            <a:r>
              <a:rPr lang="en-US" altLang="el-GR" sz="2200" dirty="0" err="1"/>
              <a:t>είν</a:t>
            </a:r>
            <a:r>
              <a:rPr lang="en-US" altLang="el-GR" sz="2200" dirty="0"/>
              <a:t>αι ανεξάρτητες μεταξύ τους.</a:t>
            </a:r>
          </a:p>
          <a:p>
            <a:pPr>
              <a:spcBef>
                <a:spcPts val="0"/>
              </a:spcBef>
            </a:pPr>
            <a:r>
              <a:rPr lang="en-US" altLang="el-GR" sz="2200" dirty="0"/>
              <a:t>Η </a:t>
            </a:r>
            <a:r>
              <a:rPr lang="en-US" altLang="el-GR" sz="2200" dirty="0" err="1"/>
              <a:t>Vy</a:t>
            </a:r>
            <a:r>
              <a:rPr lang="en-US" altLang="el-GR" sz="2200" dirty="0"/>
              <a:t> </a:t>
            </a:r>
            <a:r>
              <a:rPr lang="en-US" altLang="el-GR" sz="2200" dirty="0" err="1"/>
              <a:t>ορίζει</a:t>
            </a:r>
            <a:r>
              <a:rPr lang="en-US" altLang="el-GR" sz="2200" dirty="0"/>
              <a:t> </a:t>
            </a:r>
            <a:r>
              <a:rPr lang="en-US" altLang="el-GR" sz="2200" dirty="0" err="1"/>
              <a:t>το</a:t>
            </a:r>
            <a:r>
              <a:rPr lang="en-US" altLang="el-GR" sz="2200" dirty="0"/>
              <a:t> </a:t>
            </a:r>
            <a:r>
              <a:rPr lang="en-US" altLang="el-GR" sz="2200" dirty="0" err="1"/>
              <a:t>χρόνο</a:t>
            </a:r>
            <a:r>
              <a:rPr lang="en-US" altLang="el-GR" sz="2200" dirty="0"/>
              <a:t> </a:t>
            </a:r>
            <a:r>
              <a:rPr lang="en-US" altLang="el-GR" sz="2200" dirty="0" err="1"/>
              <a:t>διάσχισης</a:t>
            </a:r>
            <a:r>
              <a:rPr lang="en-US" altLang="el-GR" sz="2200" dirty="0"/>
              <a:t> </a:t>
            </a:r>
            <a:r>
              <a:rPr lang="en-US" altLang="el-GR" sz="2200" dirty="0" err="1"/>
              <a:t>του</a:t>
            </a:r>
            <a:r>
              <a:rPr lang="en-US" altLang="el-GR" sz="2200" dirty="0"/>
              <a:t> π</a:t>
            </a:r>
            <a:r>
              <a:rPr lang="en-US" altLang="el-GR" sz="2200" dirty="0" err="1"/>
              <a:t>οτ</a:t>
            </a:r>
            <a:r>
              <a:rPr lang="en-US" altLang="el-GR" sz="2200" dirty="0"/>
              <a:t>αμού, η Vχ επηρεάζει το σημείο άφιξης στην απέναντι όχθη.</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pic>
        <p:nvPicPr>
          <p:cNvPr id="7"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35696" y="1628800"/>
            <a:ext cx="5040560" cy="2376416"/>
          </a:xfrm>
          <a:prstGeom prst="rect">
            <a:avLst/>
          </a:prstGeom>
          <a:noFill/>
          <a:ln/>
        </p:spPr>
      </p:pic>
    </p:spTree>
    <p:extLst>
      <p:ext uri="{BB962C8B-B14F-4D97-AF65-F5344CB8AC3E}">
        <p14:creationId xmlns:p14="http://schemas.microsoft.com/office/powerpoint/2010/main" val="3043529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Ανάλυση διανυσμάτων σε επιμέρους συνιστώσες 2</a:t>
            </a:r>
            <a:endParaRPr lang="el-GR" dirty="0"/>
          </a:p>
        </p:txBody>
      </p:sp>
      <p:sp>
        <p:nvSpPr>
          <p:cNvPr id="5" name="Θέση περιεχομένου 4"/>
          <p:cNvSpPr>
            <a:spLocks noGrp="1"/>
          </p:cNvSpPr>
          <p:nvPr>
            <p:ph idx="1"/>
          </p:nvPr>
        </p:nvSpPr>
        <p:spPr>
          <a:xfrm>
            <a:off x="457200" y="4653135"/>
            <a:ext cx="8229600" cy="2068339"/>
          </a:xfrm>
        </p:spPr>
        <p:txBody>
          <a:bodyPr>
            <a:noAutofit/>
          </a:bodyPr>
          <a:lstStyle/>
          <a:p>
            <a:r>
              <a:rPr lang="en-US" altLang="el-GR" sz="2200" dirty="0"/>
              <a:t>Η α</a:t>
            </a:r>
            <a:r>
              <a:rPr lang="en-US" altLang="el-GR" sz="2200" dirty="0" err="1"/>
              <a:t>νάλυση</a:t>
            </a:r>
            <a:r>
              <a:rPr lang="en-US" altLang="el-GR" sz="2200" dirty="0"/>
              <a:t> </a:t>
            </a:r>
            <a:r>
              <a:rPr lang="en-US" altLang="el-GR" sz="2200" dirty="0" err="1"/>
              <a:t>γίνετ</a:t>
            </a:r>
            <a:r>
              <a:rPr lang="en-US" altLang="el-GR" sz="2200" dirty="0"/>
              <a:t>αι σε δύο συνιστώσες </a:t>
            </a:r>
            <a:r>
              <a:rPr lang="el-GR" altLang="el-GR" sz="2200" dirty="0" err="1"/>
              <a:t>αυθέρετες</a:t>
            </a:r>
            <a:r>
              <a:rPr lang="en-US" altLang="el-GR" sz="2200" dirty="0"/>
              <a:t> </a:t>
            </a:r>
            <a:r>
              <a:rPr lang="en-US" altLang="el-GR" sz="2200" dirty="0" err="1"/>
              <a:t>διευθύνσεις</a:t>
            </a:r>
            <a:r>
              <a:rPr lang="en-US" altLang="el-GR" sz="2200" dirty="0"/>
              <a:t>.</a:t>
            </a:r>
          </a:p>
          <a:p>
            <a:r>
              <a:rPr lang="en-US" altLang="el-GR" sz="2200" dirty="0" err="1"/>
              <a:t>Αφού</a:t>
            </a:r>
            <a:r>
              <a:rPr lang="en-US" altLang="el-GR" sz="2200" dirty="0"/>
              <a:t> χα</a:t>
            </a:r>
            <a:r>
              <a:rPr lang="en-US" altLang="el-GR" sz="2200" dirty="0" err="1"/>
              <a:t>ράξουμε</a:t>
            </a:r>
            <a:r>
              <a:rPr lang="en-US" altLang="el-GR" sz="2200" dirty="0"/>
              <a:t> </a:t>
            </a:r>
            <a:r>
              <a:rPr lang="en-US" altLang="el-GR" sz="2200" dirty="0" err="1"/>
              <a:t>δύο</a:t>
            </a:r>
            <a:r>
              <a:rPr lang="en-US" altLang="el-GR" sz="2200" dirty="0"/>
              <a:t> </a:t>
            </a:r>
            <a:r>
              <a:rPr lang="en-US" altLang="el-GR" sz="2200" dirty="0" err="1"/>
              <a:t>ευθείες</a:t>
            </a:r>
            <a:r>
              <a:rPr lang="en-US" altLang="el-GR" sz="2200" dirty="0"/>
              <a:t> π</a:t>
            </a:r>
            <a:r>
              <a:rPr lang="en-US" altLang="el-GR" sz="2200" dirty="0" err="1"/>
              <a:t>ου</a:t>
            </a:r>
            <a:r>
              <a:rPr lang="en-US" altLang="el-GR" sz="2200" dirty="0"/>
              <a:t> π</a:t>
            </a:r>
            <a:r>
              <a:rPr lang="en-US" altLang="el-GR" sz="2200" dirty="0" err="1"/>
              <a:t>ερνούν</a:t>
            </a:r>
            <a:r>
              <a:rPr lang="en-US" altLang="el-GR" sz="2200" dirty="0"/>
              <a:t> από </a:t>
            </a:r>
            <a:r>
              <a:rPr lang="en-US" altLang="el-GR" sz="2200" dirty="0" err="1"/>
              <a:t>το</a:t>
            </a:r>
            <a:r>
              <a:rPr lang="en-US" altLang="el-GR" sz="2200" dirty="0"/>
              <a:t> </a:t>
            </a:r>
            <a:r>
              <a:rPr lang="en-US" altLang="el-GR" sz="2200" dirty="0" err="1"/>
              <a:t>σημείο</a:t>
            </a:r>
            <a:r>
              <a:rPr lang="en-US" altLang="el-GR" sz="2200" dirty="0"/>
              <a:t> </a:t>
            </a:r>
            <a:r>
              <a:rPr lang="en-US" altLang="el-GR" sz="2200" dirty="0" err="1"/>
              <a:t>εφ</a:t>
            </a:r>
            <a:r>
              <a:rPr lang="en-US" altLang="el-GR" sz="2200" dirty="0"/>
              <a:t>αρμογής της συνισταμένης, με διευθύνσεις της επιλογής μας, αναλύουμε τη συνισταμένη στις δύο συνιστώσες επί των ευθειών που αποτελούν τους φορείς των συνιστωσών διανυσμάτων.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pic>
        <p:nvPicPr>
          <p:cNvPr id="8"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59632" y="1802278"/>
            <a:ext cx="6711652" cy="2637150"/>
          </a:xfrm>
          <a:prstGeom prst="rect">
            <a:avLst/>
          </a:prstGeom>
          <a:noFill/>
          <a:ln/>
        </p:spPr>
      </p:pic>
    </p:spTree>
    <p:extLst>
      <p:ext uri="{BB962C8B-B14F-4D97-AF65-F5344CB8AC3E}">
        <p14:creationId xmlns:p14="http://schemas.microsoft.com/office/powerpoint/2010/main" val="2149359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Εφαρμογές 1</a:t>
            </a:r>
            <a:endParaRPr lang="el-GR" dirty="0"/>
          </a:p>
        </p:txBody>
      </p:sp>
      <p:sp>
        <p:nvSpPr>
          <p:cNvPr id="5" name="Θέση περιεχομένου 4"/>
          <p:cNvSpPr>
            <a:spLocks noGrp="1"/>
          </p:cNvSpPr>
          <p:nvPr>
            <p:ph idx="1"/>
          </p:nvPr>
        </p:nvSpPr>
        <p:spPr>
          <a:xfrm>
            <a:off x="3937000" y="1680481"/>
            <a:ext cx="4749800" cy="4525963"/>
          </a:xfrm>
        </p:spPr>
        <p:txBody>
          <a:bodyPr>
            <a:noAutofit/>
          </a:bodyPr>
          <a:lstStyle/>
          <a:p>
            <a:pPr lvl="1">
              <a:buFont typeface="Arial" panose="020B0604020202020204" pitchFamily="34" charset="0"/>
              <a:buChar char="•"/>
            </a:pPr>
            <a:r>
              <a:rPr lang="el-GR" altLang="el-GR" sz="2200" u="sng" dirty="0"/>
              <a:t>Κίνηση και στα τρία επίπεδα</a:t>
            </a:r>
          </a:p>
          <a:p>
            <a:pPr lvl="1">
              <a:buFont typeface="Arial" panose="020B0604020202020204" pitchFamily="34" charset="0"/>
              <a:buChar char="•"/>
            </a:pPr>
            <a:r>
              <a:rPr lang="el-GR" altLang="el-GR" sz="2200" dirty="0"/>
              <a:t>Η περίπτωση της ρίψης με μπαλάκι (στιγμή απελευθέρωσης της μπάλας) είναι κίνηση που διεξάγεται και στα τρία επίπεδα, και ως τέτοια πρέπει να </a:t>
            </a:r>
            <a:r>
              <a:rPr lang="el-GR" altLang="el-GR" sz="2200" dirty="0" err="1"/>
              <a:t>περιγραφεί</a:t>
            </a:r>
            <a:r>
              <a:rPr lang="el-GR" altLang="el-GR" sz="2200" dirty="0"/>
              <a:t> (αναλυθεί).</a:t>
            </a:r>
          </a:p>
          <a:p>
            <a:pPr lvl="1">
              <a:buFont typeface="Arial" panose="020B0604020202020204" pitchFamily="34" charset="0"/>
              <a:buChar char="•"/>
            </a:pPr>
            <a:r>
              <a:rPr lang="el-GR" altLang="el-GR" sz="2200" dirty="0"/>
              <a:t>Η κίνηση στο οβελιαίο επίπεδο πρέπει να παρατηρείται και να καταγράφεται από πλάγια, η κίνηση στο μετωπιαίο επίπεδο από πίσω, ενώ η κίνηση στο εγκάρσιο επίπεδο από πάνω.</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046381"/>
            <a:ext cx="3686175"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285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Εφαρμογές 2</a:t>
            </a:r>
            <a:endParaRPr lang="el-GR" dirty="0"/>
          </a:p>
        </p:txBody>
      </p:sp>
      <p:sp>
        <p:nvSpPr>
          <p:cNvPr id="5" name="Θέση περιεχομένου 4"/>
          <p:cNvSpPr>
            <a:spLocks noGrp="1"/>
          </p:cNvSpPr>
          <p:nvPr>
            <p:ph idx="1"/>
          </p:nvPr>
        </p:nvSpPr>
        <p:spPr>
          <a:xfrm>
            <a:off x="457200" y="2780928"/>
            <a:ext cx="8229600" cy="3940546"/>
          </a:xfrm>
        </p:spPr>
        <p:txBody>
          <a:bodyPr>
            <a:noAutofit/>
          </a:bodyPr>
          <a:lstStyle/>
          <a:p>
            <a:pPr algn="just">
              <a:lnSpc>
                <a:spcPct val="80000"/>
              </a:lnSpc>
            </a:pPr>
            <a:r>
              <a:rPr lang="el-GR" altLang="el-GR" sz="2200" u="sng" dirty="0"/>
              <a:t>Επιλογή του κατάλληλου συστήματος αναφοράς</a:t>
            </a:r>
          </a:p>
          <a:p>
            <a:pPr algn="just">
              <a:lnSpc>
                <a:spcPct val="80000"/>
              </a:lnSpc>
            </a:pPr>
            <a:r>
              <a:rPr lang="el-GR" altLang="el-GR" sz="2200" dirty="0"/>
              <a:t>Στις μεταφορικές κινήσεις η παρατήρηση για ποσοτική ή ποιοτική </a:t>
            </a:r>
            <a:r>
              <a:rPr lang="el-GR" altLang="el-GR" sz="2200" dirty="0" err="1"/>
              <a:t>εμβιομηχανική</a:t>
            </a:r>
            <a:r>
              <a:rPr lang="el-GR" altLang="el-GR" sz="2200" dirty="0"/>
              <a:t> ανάλυση γίνεται συνήθως κάθετα ως προς την κατεύθυνση της κίνησης (κίνηση στο οβελιαίο επίπεδο).</a:t>
            </a:r>
          </a:p>
          <a:p>
            <a:pPr algn="just">
              <a:lnSpc>
                <a:spcPct val="80000"/>
              </a:lnSpc>
            </a:pPr>
            <a:r>
              <a:rPr lang="el-GR" altLang="el-GR" sz="2200" dirty="0"/>
              <a:t>Στην περίπτωση του βαδίσματος, η παρούσα, κάθετη στην κίνηση οπτική γωνία μας επιτρέπει να κάνουμε γενικές παρατηρήσεις (γενική πόζα του σώματος, κίνηση του κορμού, αντιμετάθεση χεριών-ποδιών, κίνηση του ποδιού στήριξης και αιώρησης), όσο και ειδικές (γωνίες κάμψης των μελών και ειδικότερα του ποδιού στο ισχίο, γόνατο και </a:t>
            </a:r>
            <a:r>
              <a:rPr lang="el-GR" altLang="el-GR" sz="2200" dirty="0" err="1"/>
              <a:t>ποδοκνημική</a:t>
            </a:r>
            <a:r>
              <a:rPr lang="el-GR" altLang="el-GR" sz="2200" dirty="0"/>
              <a:t> στις διάφορες φάσεις, μήκος διασκελισμού και κατακόρυφη κίνηση του σώματος).</a:t>
            </a:r>
          </a:p>
          <a:p>
            <a:pPr algn="just">
              <a:lnSpc>
                <a:spcPct val="80000"/>
              </a:lnSpc>
            </a:pPr>
            <a:r>
              <a:rPr lang="el-GR" altLang="el-GR" sz="2200" dirty="0"/>
              <a:t>Παρατήρηση της κίνησης από πίσω μας πληροφορεί για το εύρος της βάσης στήριξης, την πλάγια κίνηση, την κλίση της λεκάνης.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33</a:t>
            </a:fld>
            <a:endParaRPr lang="el-GR" dirty="0"/>
          </a:p>
        </p:txBody>
      </p:sp>
      <p:graphicFrame>
        <p:nvGraphicFramePr>
          <p:cNvPr id="7" name="Object 4"/>
          <p:cNvGraphicFramePr>
            <a:graphicFrameLocks noChangeAspect="1"/>
          </p:cNvGraphicFramePr>
          <p:nvPr>
            <p:extLst>
              <p:ext uri="{D42A27DB-BD31-4B8C-83A1-F6EECF244321}">
                <p14:modId xmlns:p14="http://schemas.microsoft.com/office/powerpoint/2010/main" val="3492455731"/>
              </p:ext>
            </p:extLst>
          </p:nvPr>
        </p:nvGraphicFramePr>
        <p:xfrm>
          <a:off x="2575921" y="1400304"/>
          <a:ext cx="3960440" cy="1265012"/>
        </p:xfrm>
        <a:graphic>
          <a:graphicData uri="http://schemas.openxmlformats.org/presentationml/2006/ole">
            <mc:AlternateContent xmlns:mc="http://schemas.openxmlformats.org/markup-compatibility/2006">
              <mc:Choice xmlns:v="urn:schemas-microsoft-com:vml" Requires="v">
                <p:oleObj spid="_x0000_s2056" name="Bitmap Image" r:id="rId4" imgW="20819048" imgH="6647619" progId="Paint.Picture">
                  <p:embed/>
                </p:oleObj>
              </mc:Choice>
              <mc:Fallback>
                <p:oleObj name="Bitmap Image" r:id="rId4" imgW="20819048" imgH="6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5921" y="1400304"/>
                        <a:ext cx="3960440" cy="12650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30778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Εφαρμογές 3</a:t>
            </a:r>
            <a:endParaRPr lang="el-GR" dirty="0"/>
          </a:p>
        </p:txBody>
      </p:sp>
      <p:sp>
        <p:nvSpPr>
          <p:cNvPr id="5" name="Θέση περιεχομένου 4"/>
          <p:cNvSpPr>
            <a:spLocks noGrp="1"/>
          </p:cNvSpPr>
          <p:nvPr>
            <p:ph idx="1"/>
          </p:nvPr>
        </p:nvSpPr>
        <p:spPr>
          <a:xfrm>
            <a:off x="2771800" y="1417638"/>
            <a:ext cx="5915000" cy="5303837"/>
          </a:xfrm>
        </p:spPr>
        <p:txBody>
          <a:bodyPr>
            <a:noAutofit/>
          </a:bodyPr>
          <a:lstStyle/>
          <a:p>
            <a:pPr lvl="1">
              <a:buFont typeface="Arial" panose="020B0604020202020204" pitchFamily="34" charset="0"/>
              <a:buChar char="•"/>
            </a:pPr>
            <a:r>
              <a:rPr lang="el-GR" altLang="el-GR" sz="2200" u="sng" dirty="0"/>
              <a:t>Εύρεση του μέτρου και της διεύθυνσης της συνισταμένης</a:t>
            </a:r>
          </a:p>
          <a:p>
            <a:pPr lvl="1">
              <a:buFont typeface="Arial" panose="020B0604020202020204" pitchFamily="34" charset="0"/>
              <a:buChar char="•"/>
            </a:pPr>
            <a:r>
              <a:rPr lang="el-GR" altLang="el-GR" sz="2200" dirty="0"/>
              <a:t>Ο σφαιροβόλος κινείται με οριζόντια ταχύτητα </a:t>
            </a:r>
            <a:r>
              <a:rPr lang="en-US" altLang="el-GR" sz="2200" dirty="0"/>
              <a:t>V</a:t>
            </a:r>
            <a:r>
              <a:rPr lang="el-GR" altLang="el-GR" sz="2200" baseline="-25000" dirty="0" err="1"/>
              <a:t>ορ</a:t>
            </a:r>
            <a:r>
              <a:rPr lang="el-GR" altLang="el-GR" sz="2200" dirty="0"/>
              <a:t> = 2.5 </a:t>
            </a:r>
            <a:r>
              <a:rPr lang="en-US" altLang="el-GR" sz="2200" dirty="0"/>
              <a:t>m/s</a:t>
            </a:r>
            <a:r>
              <a:rPr lang="el-GR" altLang="el-GR" sz="2200" dirty="0"/>
              <a:t> και ωθεί τη σφαίρα προς τα πάνω και εμπρός με </a:t>
            </a:r>
            <a:r>
              <a:rPr lang="en-US" altLang="el-GR" sz="2200" dirty="0"/>
              <a:t>V</a:t>
            </a:r>
            <a:r>
              <a:rPr lang="el-GR" altLang="el-GR" sz="2200" baseline="-25000" dirty="0" err="1"/>
              <a:t>ωθ</a:t>
            </a:r>
            <a:r>
              <a:rPr lang="el-GR" altLang="el-GR" sz="2200" dirty="0"/>
              <a:t> = 3</a:t>
            </a:r>
            <a:r>
              <a:rPr lang="en-US" altLang="el-GR" sz="2200" dirty="0"/>
              <a:t>m/s, </a:t>
            </a:r>
            <a:r>
              <a:rPr lang="el-GR" altLang="el-GR" sz="2200" dirty="0"/>
              <a:t>και γωνία της </a:t>
            </a:r>
            <a:r>
              <a:rPr lang="en-US" altLang="el-GR" sz="2200" dirty="0"/>
              <a:t>V</a:t>
            </a:r>
            <a:r>
              <a:rPr lang="el-GR" altLang="el-GR" sz="2200" baseline="-25000" dirty="0" err="1"/>
              <a:t>ωθ</a:t>
            </a:r>
            <a:r>
              <a:rPr lang="en-US" altLang="el-GR" sz="2200" dirty="0"/>
              <a:t> </a:t>
            </a:r>
            <a:r>
              <a:rPr lang="el-GR" altLang="el-GR" sz="2200" dirty="0"/>
              <a:t>να είναι θ=75</a:t>
            </a:r>
            <a:r>
              <a:rPr lang="el-GR" altLang="el-GR" sz="2200" baseline="30000" dirty="0"/>
              <a:t>ο</a:t>
            </a:r>
            <a:r>
              <a:rPr lang="el-GR" altLang="el-GR" sz="2200" dirty="0"/>
              <a:t>.</a:t>
            </a:r>
          </a:p>
          <a:p>
            <a:pPr lvl="1">
              <a:buFont typeface="Arial" panose="020B0604020202020204" pitchFamily="34" charset="0"/>
              <a:buChar char="•"/>
            </a:pPr>
            <a:r>
              <a:rPr lang="en-US" altLang="el-GR" sz="2200" dirty="0"/>
              <a:t>V</a:t>
            </a:r>
            <a:r>
              <a:rPr lang="el-GR" altLang="el-GR" sz="2200" dirty="0"/>
              <a:t>σ = </a:t>
            </a:r>
            <a:r>
              <a:rPr lang="el-GR" altLang="el-GR" sz="2200" dirty="0">
                <a:cs typeface="Times New Roman" panose="02020603050405020304" pitchFamily="18" charset="0"/>
              </a:rPr>
              <a:t>(</a:t>
            </a:r>
            <a:r>
              <a:rPr lang="en-US" altLang="el-GR" sz="2200" dirty="0">
                <a:cs typeface="Times New Roman" panose="02020603050405020304" pitchFamily="18" charset="0"/>
              </a:rPr>
              <a:t>V</a:t>
            </a:r>
            <a:r>
              <a:rPr lang="en-US" altLang="el-GR" sz="2200" baseline="30000" dirty="0">
                <a:cs typeface="Times New Roman" panose="02020603050405020304" pitchFamily="18" charset="0"/>
              </a:rPr>
              <a:t>2</a:t>
            </a:r>
            <a:r>
              <a:rPr lang="el-GR" altLang="el-GR" sz="2200" baseline="-25000" dirty="0" err="1">
                <a:cs typeface="Times New Roman" panose="02020603050405020304" pitchFamily="18" charset="0"/>
              </a:rPr>
              <a:t>ορ</a:t>
            </a:r>
            <a:r>
              <a:rPr lang="el-GR" altLang="el-GR" sz="2200" dirty="0">
                <a:cs typeface="Times New Roman" panose="02020603050405020304" pitchFamily="18" charset="0"/>
              </a:rPr>
              <a:t> + </a:t>
            </a:r>
            <a:r>
              <a:rPr lang="en-US" altLang="el-GR" sz="2200" dirty="0">
                <a:cs typeface="Times New Roman" panose="02020603050405020304" pitchFamily="18" charset="0"/>
              </a:rPr>
              <a:t>V</a:t>
            </a:r>
            <a:r>
              <a:rPr lang="en-US" altLang="el-GR" sz="2200" baseline="30000" dirty="0">
                <a:cs typeface="Times New Roman" panose="02020603050405020304" pitchFamily="18" charset="0"/>
              </a:rPr>
              <a:t>2</a:t>
            </a:r>
            <a:r>
              <a:rPr lang="el-GR" altLang="el-GR" sz="2200" baseline="-25000" dirty="0" err="1">
                <a:cs typeface="Times New Roman" panose="02020603050405020304" pitchFamily="18" charset="0"/>
              </a:rPr>
              <a:t>ωθ</a:t>
            </a:r>
            <a:r>
              <a:rPr lang="el-GR" altLang="el-GR" sz="2200" dirty="0">
                <a:cs typeface="Times New Roman" panose="02020603050405020304" pitchFamily="18" charset="0"/>
              </a:rPr>
              <a:t> – 2</a:t>
            </a:r>
            <a:r>
              <a:rPr lang="en-US" altLang="el-GR" sz="2200" dirty="0">
                <a:cs typeface="Times New Roman" panose="02020603050405020304" pitchFamily="18" charset="0"/>
              </a:rPr>
              <a:t>·V</a:t>
            </a:r>
            <a:r>
              <a:rPr lang="el-GR" altLang="el-GR" sz="2200" baseline="-25000" dirty="0" err="1">
                <a:cs typeface="Times New Roman" panose="02020603050405020304" pitchFamily="18" charset="0"/>
              </a:rPr>
              <a:t>ορ</a:t>
            </a:r>
            <a:r>
              <a:rPr lang="en-US" altLang="el-GR" sz="2200" dirty="0">
                <a:cs typeface="Times New Roman" panose="02020603050405020304" pitchFamily="18" charset="0"/>
              </a:rPr>
              <a:t>· V</a:t>
            </a:r>
            <a:r>
              <a:rPr lang="el-GR" altLang="el-GR" sz="2200" baseline="-25000" dirty="0" err="1">
                <a:cs typeface="Times New Roman" panose="02020603050405020304" pitchFamily="18" charset="0"/>
              </a:rPr>
              <a:t>ωθ</a:t>
            </a:r>
            <a:r>
              <a:rPr lang="en-US" altLang="el-GR" sz="2200" dirty="0">
                <a:cs typeface="Times New Roman" panose="02020603050405020304" pitchFamily="18" charset="0"/>
              </a:rPr>
              <a:t>·</a:t>
            </a:r>
            <a:r>
              <a:rPr lang="el-GR" altLang="el-GR" sz="2200" dirty="0" err="1">
                <a:cs typeface="Times New Roman" panose="02020603050405020304" pitchFamily="18" charset="0"/>
              </a:rPr>
              <a:t>συνθ</a:t>
            </a:r>
            <a:r>
              <a:rPr lang="el-GR" altLang="el-GR" sz="2200" baseline="-25000" dirty="0" err="1">
                <a:cs typeface="Times New Roman" panose="02020603050405020304" pitchFamily="18" charset="0"/>
              </a:rPr>
              <a:t>σ</a:t>
            </a:r>
            <a:r>
              <a:rPr lang="el-GR" altLang="el-GR" sz="2200" dirty="0">
                <a:cs typeface="Times New Roman" panose="02020603050405020304" pitchFamily="18" charset="0"/>
              </a:rPr>
              <a:t>)</a:t>
            </a:r>
            <a:r>
              <a:rPr lang="el-GR" altLang="el-GR" sz="2200" baseline="30000" dirty="0">
                <a:cs typeface="Times New Roman" panose="02020603050405020304" pitchFamily="18" charset="0"/>
              </a:rPr>
              <a:t>1/2</a:t>
            </a:r>
            <a:r>
              <a:rPr lang="el-GR" altLang="el-GR" sz="2200" dirty="0">
                <a:cs typeface="Times New Roman" panose="02020603050405020304" pitchFamily="18" charset="0"/>
              </a:rPr>
              <a:t>        όπου </a:t>
            </a:r>
            <a:r>
              <a:rPr lang="el-GR" altLang="el-GR" sz="2200" dirty="0" err="1">
                <a:cs typeface="Times New Roman" panose="02020603050405020304" pitchFamily="18" charset="0"/>
              </a:rPr>
              <a:t>θ</a:t>
            </a:r>
            <a:r>
              <a:rPr lang="el-GR" altLang="el-GR" sz="2200" baseline="-25000" dirty="0" err="1">
                <a:cs typeface="Times New Roman" panose="02020603050405020304" pitchFamily="18" charset="0"/>
              </a:rPr>
              <a:t>σ</a:t>
            </a:r>
            <a:r>
              <a:rPr lang="el-GR" altLang="el-GR" sz="2200" dirty="0">
                <a:cs typeface="Times New Roman" panose="02020603050405020304" pitchFamily="18" charset="0"/>
              </a:rPr>
              <a:t>= 180</a:t>
            </a:r>
            <a:r>
              <a:rPr lang="el-GR" altLang="el-GR" sz="2200" baseline="30000" dirty="0">
                <a:cs typeface="Times New Roman" panose="02020603050405020304" pitchFamily="18" charset="0"/>
              </a:rPr>
              <a:t>ο</a:t>
            </a:r>
            <a:r>
              <a:rPr lang="el-GR" altLang="el-GR" sz="2200" dirty="0">
                <a:cs typeface="Times New Roman" panose="02020603050405020304" pitchFamily="18" charset="0"/>
              </a:rPr>
              <a:t>-75</a:t>
            </a:r>
            <a:r>
              <a:rPr lang="el-GR" altLang="el-GR" sz="2200" baseline="30000" dirty="0">
                <a:cs typeface="Times New Roman" panose="02020603050405020304" pitchFamily="18" charset="0"/>
              </a:rPr>
              <a:t>ο</a:t>
            </a:r>
            <a:r>
              <a:rPr lang="el-GR" altLang="el-GR" sz="2200" dirty="0">
                <a:cs typeface="Times New Roman" panose="02020603050405020304" pitchFamily="18" charset="0"/>
              </a:rPr>
              <a:t> = 105</a:t>
            </a:r>
            <a:r>
              <a:rPr lang="el-GR" altLang="el-GR" sz="2200" baseline="30000" dirty="0">
                <a:cs typeface="Times New Roman" panose="02020603050405020304" pitchFamily="18" charset="0"/>
              </a:rPr>
              <a:t>ο</a:t>
            </a:r>
            <a:r>
              <a:rPr lang="el-GR" altLang="el-GR" sz="2200" dirty="0">
                <a:cs typeface="Times New Roman" panose="02020603050405020304" pitchFamily="18" charset="0"/>
              </a:rPr>
              <a:t>.</a:t>
            </a:r>
          </a:p>
          <a:p>
            <a:pPr lvl="1">
              <a:buFont typeface="Arial" panose="020B0604020202020204" pitchFamily="34" charset="0"/>
              <a:buChar char="•"/>
            </a:pPr>
            <a:r>
              <a:rPr lang="el-GR" altLang="el-GR" sz="2200" dirty="0">
                <a:cs typeface="Times New Roman" panose="02020603050405020304" pitchFamily="18" charset="0"/>
              </a:rPr>
              <a:t>Έτσι το μέτρο της </a:t>
            </a:r>
            <a:r>
              <a:rPr lang="en-US" altLang="el-GR" sz="2200" dirty="0"/>
              <a:t>V</a:t>
            </a:r>
            <a:r>
              <a:rPr lang="el-GR" altLang="el-GR" sz="2200" baseline="-25000" dirty="0"/>
              <a:t>σ</a:t>
            </a:r>
            <a:r>
              <a:rPr lang="el-GR" altLang="el-GR" sz="2200" dirty="0"/>
              <a:t> </a:t>
            </a:r>
            <a:r>
              <a:rPr lang="el-GR" altLang="el-GR" sz="2200" dirty="0">
                <a:cs typeface="Times New Roman" panose="02020603050405020304" pitchFamily="18" charset="0"/>
              </a:rPr>
              <a:t>είναι 4.37</a:t>
            </a:r>
            <a:r>
              <a:rPr lang="en-US" altLang="el-GR" sz="2200" dirty="0">
                <a:cs typeface="Times New Roman" panose="02020603050405020304" pitchFamily="18" charset="0"/>
              </a:rPr>
              <a:t>m/s.</a:t>
            </a:r>
          </a:p>
          <a:p>
            <a:pPr lvl="1">
              <a:buFont typeface="Arial" panose="020B0604020202020204" pitchFamily="34" charset="0"/>
              <a:buChar char="•"/>
            </a:pPr>
            <a:r>
              <a:rPr lang="el-GR" altLang="el-GR" sz="2200" dirty="0">
                <a:cs typeface="Times New Roman" panose="02020603050405020304" pitchFamily="18" charset="0"/>
              </a:rPr>
              <a:t>Η γωνία της </a:t>
            </a:r>
            <a:r>
              <a:rPr lang="en-US" altLang="el-GR" sz="2200" dirty="0"/>
              <a:t>V</a:t>
            </a:r>
            <a:r>
              <a:rPr lang="el-GR" altLang="el-GR" sz="2200" baseline="-25000" dirty="0"/>
              <a:t>σ</a:t>
            </a:r>
            <a:r>
              <a:rPr lang="el-GR" altLang="el-GR" sz="2200" dirty="0"/>
              <a:t> με το οριζόντιο επίπεδο υπολογίζεται από την εξίσωση:</a:t>
            </a:r>
          </a:p>
          <a:p>
            <a:pPr lvl="1">
              <a:buFont typeface="Arial" panose="020B0604020202020204" pitchFamily="34" charset="0"/>
              <a:buChar char="•"/>
            </a:pPr>
            <a:r>
              <a:rPr lang="el-GR" altLang="el-GR" sz="2200" dirty="0" err="1"/>
              <a:t>συνθ</a:t>
            </a:r>
            <a:r>
              <a:rPr lang="el-GR" altLang="el-GR" sz="2200" dirty="0"/>
              <a:t> = (</a:t>
            </a:r>
            <a:r>
              <a:rPr lang="en-US" altLang="el-GR" sz="2200" dirty="0">
                <a:cs typeface="Times New Roman" panose="02020603050405020304" pitchFamily="18" charset="0"/>
              </a:rPr>
              <a:t>V</a:t>
            </a:r>
            <a:r>
              <a:rPr lang="en-US" altLang="el-GR" sz="2200" baseline="30000" dirty="0">
                <a:cs typeface="Times New Roman" panose="02020603050405020304" pitchFamily="18" charset="0"/>
              </a:rPr>
              <a:t>2</a:t>
            </a:r>
            <a:r>
              <a:rPr lang="el-GR" altLang="el-GR" sz="2200" baseline="-25000" dirty="0" err="1">
                <a:cs typeface="Times New Roman" panose="02020603050405020304" pitchFamily="18" charset="0"/>
              </a:rPr>
              <a:t>ορ</a:t>
            </a:r>
            <a:r>
              <a:rPr lang="el-GR" altLang="el-GR" sz="2200" dirty="0">
                <a:cs typeface="Times New Roman" panose="02020603050405020304" pitchFamily="18" charset="0"/>
              </a:rPr>
              <a:t> + </a:t>
            </a:r>
            <a:r>
              <a:rPr lang="en-US" altLang="el-GR" sz="2200" dirty="0">
                <a:cs typeface="Times New Roman" panose="02020603050405020304" pitchFamily="18" charset="0"/>
              </a:rPr>
              <a:t>V</a:t>
            </a:r>
            <a:r>
              <a:rPr lang="en-US" altLang="el-GR" sz="2200" baseline="30000" dirty="0">
                <a:cs typeface="Times New Roman" panose="02020603050405020304" pitchFamily="18" charset="0"/>
              </a:rPr>
              <a:t>2</a:t>
            </a:r>
            <a:r>
              <a:rPr lang="el-GR" altLang="el-GR" sz="2200" baseline="-25000" dirty="0">
                <a:cs typeface="Times New Roman" panose="02020603050405020304" pitchFamily="18" charset="0"/>
              </a:rPr>
              <a:t>σ</a:t>
            </a:r>
            <a:r>
              <a:rPr lang="el-GR" altLang="el-GR" sz="2200" dirty="0">
                <a:cs typeface="Times New Roman" panose="02020603050405020304" pitchFamily="18" charset="0"/>
              </a:rPr>
              <a:t> – </a:t>
            </a:r>
            <a:r>
              <a:rPr lang="en-US" altLang="el-GR" sz="2200" dirty="0">
                <a:cs typeface="Times New Roman" panose="02020603050405020304" pitchFamily="18" charset="0"/>
              </a:rPr>
              <a:t>V</a:t>
            </a:r>
            <a:r>
              <a:rPr lang="en-US" altLang="el-GR" sz="2200" baseline="30000" dirty="0">
                <a:cs typeface="Times New Roman" panose="02020603050405020304" pitchFamily="18" charset="0"/>
              </a:rPr>
              <a:t>2</a:t>
            </a:r>
            <a:r>
              <a:rPr lang="el-GR" altLang="el-GR" sz="2200" baseline="-25000" dirty="0" err="1">
                <a:cs typeface="Times New Roman" panose="02020603050405020304" pitchFamily="18" charset="0"/>
              </a:rPr>
              <a:t>ωθ</a:t>
            </a:r>
            <a:r>
              <a:rPr lang="el-GR" altLang="el-GR" sz="2200" dirty="0"/>
              <a:t>)/(</a:t>
            </a:r>
            <a:r>
              <a:rPr lang="el-GR" altLang="el-GR" sz="2200" dirty="0">
                <a:cs typeface="Times New Roman" panose="02020603050405020304" pitchFamily="18" charset="0"/>
              </a:rPr>
              <a:t>2</a:t>
            </a:r>
            <a:r>
              <a:rPr lang="en-US" altLang="el-GR" sz="2200" dirty="0">
                <a:cs typeface="Times New Roman" panose="02020603050405020304" pitchFamily="18" charset="0"/>
              </a:rPr>
              <a:t>·V</a:t>
            </a:r>
            <a:r>
              <a:rPr lang="el-GR" altLang="el-GR" sz="2200" baseline="-25000" dirty="0" err="1">
                <a:cs typeface="Times New Roman" panose="02020603050405020304" pitchFamily="18" charset="0"/>
              </a:rPr>
              <a:t>ορ</a:t>
            </a:r>
            <a:r>
              <a:rPr lang="en-US" altLang="el-GR" sz="2200" dirty="0">
                <a:cs typeface="Times New Roman" panose="02020603050405020304" pitchFamily="18" charset="0"/>
              </a:rPr>
              <a:t>· V</a:t>
            </a:r>
            <a:r>
              <a:rPr lang="el-GR" altLang="el-GR" sz="2200" baseline="-25000" dirty="0">
                <a:cs typeface="Times New Roman" panose="02020603050405020304" pitchFamily="18" charset="0"/>
              </a:rPr>
              <a:t>σ</a:t>
            </a:r>
            <a:r>
              <a:rPr lang="el-GR" altLang="el-GR" sz="2200" dirty="0"/>
              <a:t>)</a:t>
            </a:r>
          </a:p>
          <a:p>
            <a:pPr lvl="1">
              <a:buFont typeface="Arial" panose="020B0604020202020204" pitchFamily="34" charset="0"/>
              <a:buChar char="•"/>
            </a:pPr>
            <a:r>
              <a:rPr lang="el-GR" altLang="el-GR" sz="2200" dirty="0"/>
              <a:t>Άρα θ = 41.5</a:t>
            </a:r>
            <a:r>
              <a:rPr lang="el-GR" altLang="el-GR" sz="2200" baseline="30000" dirty="0"/>
              <a:t>ο</a:t>
            </a:r>
            <a:r>
              <a:rPr lang="el-GR" altLang="el-GR" sz="2200" dirty="0"/>
              <a:t> </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34</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86" y="2159000"/>
            <a:ext cx="285115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34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457200" y="1628800"/>
            <a:ext cx="8229600" cy="5092675"/>
          </a:xfrm>
        </p:spPr>
        <p:txBody>
          <a:bodyPr>
            <a:noAutofit/>
          </a:bodyPr>
          <a:lstStyle/>
          <a:p>
            <a:r>
              <a:rPr lang="el-GR" altLang="el-GR" sz="2400" dirty="0"/>
              <a:t>Αναφέρετε πέντε κινήσεις που η κάθε μια διεξάγεται κυρίως σε ένα από τα κάθετα επίπεδα αναφοράς.</a:t>
            </a:r>
          </a:p>
          <a:p>
            <a:endParaRPr lang="el-GR" altLang="el-GR" sz="2400" dirty="0"/>
          </a:p>
          <a:p>
            <a:r>
              <a:rPr lang="el-GR" altLang="el-GR" sz="2400" dirty="0"/>
              <a:t>Διάλεξε μια οικεία κίνηση. Προσπάθησε να περιγράψεις ποια στοιχεία της καταγράφονται καλύτερα με θέση παρατήρησης από πλάγια, από πίσω και από πάνω.</a:t>
            </a:r>
          </a:p>
          <a:p>
            <a:endParaRPr lang="el-GR" altLang="el-GR" sz="2400" dirty="0"/>
          </a:p>
          <a:p>
            <a:r>
              <a:rPr lang="el-GR" altLang="el-GR" sz="2400" dirty="0"/>
              <a:t>Διάλεξε μια αθλητική κίνηση. Ποια στοιχεία της περιγράφονται καλύτερα με το πολικό και ποια με το ορθογώνιο σύστημα συντεταγμένων.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2482658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36</a:t>
            </a:fld>
            <a:endParaRPr lang="el-GR" dirty="0"/>
          </a:p>
        </p:txBody>
      </p:sp>
    </p:spTree>
    <p:extLst>
      <p:ext uri="{BB962C8B-B14F-4D97-AF65-F5344CB8AC3E}">
        <p14:creationId xmlns:p14="http://schemas.microsoft.com/office/powerpoint/2010/main" val="4163270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Σκοποί  ενότητας</a:t>
            </a:r>
          </a:p>
        </p:txBody>
      </p:sp>
      <p:sp>
        <p:nvSpPr>
          <p:cNvPr id="3" name="Content Placeholder 2"/>
          <p:cNvSpPr>
            <a:spLocks noGrp="1"/>
          </p:cNvSpPr>
          <p:nvPr>
            <p:ph idx="1"/>
          </p:nvPr>
        </p:nvSpPr>
        <p:spPr/>
        <p:txBody>
          <a:bodyPr/>
          <a:lstStyle/>
          <a:p>
            <a:pPr marL="0"/>
            <a:r>
              <a:rPr lang="el-GR" dirty="0"/>
              <a:t>Σκοπός της ενότητας είναι η γνωριμία με τα χρησιμοποιούμενα συστήματα μονάδων και τα συστήματα αναφοράς στην ανάλυση της ανθρώπινης κίνησης και η γνωριμία με τα μονόμετρα και διανυσματικά μεγέθη.</a:t>
            </a: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p>
        </p:txBody>
      </p:sp>
      <p:sp>
        <p:nvSpPr>
          <p:cNvPr id="3" name="Content Placeholder 2"/>
          <p:cNvSpPr>
            <a:spLocks noGrp="1"/>
          </p:cNvSpPr>
          <p:nvPr>
            <p:ph idx="1"/>
          </p:nvPr>
        </p:nvSpPr>
        <p:spPr/>
        <p:txBody>
          <a:bodyPr>
            <a:normAutofit fontScale="92500" lnSpcReduction="10000"/>
          </a:bodyPr>
          <a:lstStyle/>
          <a:p>
            <a:r>
              <a:rPr lang="el-GR" altLang="el-GR" dirty="0"/>
              <a:t>Συστήματα μονάδων (</a:t>
            </a:r>
            <a:r>
              <a:rPr lang="en-US" altLang="el-GR" dirty="0"/>
              <a:t>M.K.S., C.G.S., </a:t>
            </a:r>
            <a:r>
              <a:rPr lang="el-GR" altLang="el-GR" dirty="0"/>
              <a:t>Αγγλοσαξονικό)</a:t>
            </a:r>
          </a:p>
          <a:p>
            <a:r>
              <a:rPr lang="el-GR" altLang="el-GR" dirty="0"/>
              <a:t>Σημεία και συστήματα αναφοράς (κυκλικό ή πολικό και ορθογώνιο ή καρτεσιανό σύστημα συντεταγμένων)</a:t>
            </a:r>
          </a:p>
          <a:p>
            <a:r>
              <a:rPr lang="el-GR" altLang="el-GR" dirty="0"/>
              <a:t>Άξονες και επίπεδα στο ανθρώπινο σώμα</a:t>
            </a:r>
          </a:p>
          <a:p>
            <a:r>
              <a:rPr lang="el-GR" altLang="el-GR" dirty="0"/>
              <a:t>Μονόμετρα και διανυσματικά μεγέθη</a:t>
            </a:r>
          </a:p>
          <a:p>
            <a:r>
              <a:rPr lang="el-GR" altLang="el-GR" dirty="0"/>
              <a:t>Διανυσματική ανάλυση </a:t>
            </a:r>
            <a:r>
              <a:rPr lang="el-GR" altLang="el-GR" dirty="0" err="1"/>
              <a:t>βιοκινητικών</a:t>
            </a:r>
            <a:r>
              <a:rPr lang="el-GR" altLang="el-GR" dirty="0"/>
              <a:t> μεγεθών (ανάλυση και σύνθεση διανυσμάτων)</a:t>
            </a:r>
          </a:p>
          <a:p>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Συστήματα μονάδων</a:t>
            </a:r>
            <a:endParaRPr lang="el-GR" dirty="0"/>
          </a:p>
        </p:txBody>
      </p:sp>
      <p:sp>
        <p:nvSpPr>
          <p:cNvPr id="5" name="Θέση περιεχομένου 4"/>
          <p:cNvSpPr>
            <a:spLocks noGrp="1"/>
          </p:cNvSpPr>
          <p:nvPr>
            <p:ph idx="1"/>
          </p:nvPr>
        </p:nvSpPr>
        <p:spPr/>
        <p:txBody>
          <a:bodyPr>
            <a:noAutofit/>
          </a:bodyPr>
          <a:lstStyle/>
          <a:p>
            <a:pPr lvl="1">
              <a:buFont typeface="Arial" panose="020B0604020202020204" pitchFamily="34" charset="0"/>
              <a:buChar char="•"/>
            </a:pPr>
            <a:r>
              <a:rPr lang="el-GR" altLang="el-GR" sz="2600" dirty="0"/>
              <a:t>Για τη μελέτη ενός φαινομένου και τη σύγκρισή του με κάποιο άλλο χρησιμοποιείται ένα μέτρο σύγκρισης.</a:t>
            </a:r>
          </a:p>
          <a:p>
            <a:pPr lvl="1">
              <a:buFont typeface="Arial" panose="020B0604020202020204" pitchFamily="34" charset="0"/>
              <a:buChar char="•"/>
            </a:pPr>
            <a:r>
              <a:rPr lang="el-GR" altLang="el-GR" sz="2600" dirty="0"/>
              <a:t>Μέτρο σύγκρισης είναι η βασική μονάδα μέτρησης και αποτελείται από μία προκαθορισμένη ποσότητα αυτού που μετριέται .</a:t>
            </a:r>
          </a:p>
          <a:p>
            <a:pPr lvl="1">
              <a:buFont typeface="Arial" panose="020B0604020202020204" pitchFamily="34" charset="0"/>
              <a:buChar char="•"/>
            </a:pPr>
            <a:r>
              <a:rPr lang="el-GR" altLang="el-GR" sz="2600" dirty="0"/>
              <a:t>Έχουν επικρατήσει τρία συστήματα μονάδων:</a:t>
            </a:r>
          </a:p>
          <a:p>
            <a:pPr lvl="1">
              <a:buFont typeface="Arial" panose="020B0604020202020204" pitchFamily="34" charset="0"/>
              <a:buChar char="•"/>
            </a:pPr>
            <a:r>
              <a:rPr lang="el-GR" altLang="el-GR" sz="2600" u="sng" dirty="0"/>
              <a:t>M.K.S.</a:t>
            </a:r>
            <a:r>
              <a:rPr lang="el-GR" altLang="el-GR" sz="2600" dirty="0"/>
              <a:t>  ( m,  </a:t>
            </a:r>
            <a:r>
              <a:rPr lang="el-GR" altLang="el-GR" sz="2600" dirty="0" err="1"/>
              <a:t>Kg</a:t>
            </a:r>
            <a:r>
              <a:rPr lang="el-GR" altLang="el-GR" sz="2600" dirty="0"/>
              <a:t>,  </a:t>
            </a:r>
            <a:r>
              <a:rPr lang="el-GR" altLang="el-GR" sz="2600" dirty="0" err="1"/>
              <a:t>sec</a:t>
            </a:r>
            <a:r>
              <a:rPr lang="el-GR" altLang="el-GR" sz="2600" dirty="0"/>
              <a:t> )</a:t>
            </a:r>
          </a:p>
          <a:p>
            <a:pPr lvl="1">
              <a:buFont typeface="Arial" panose="020B0604020202020204" pitchFamily="34" charset="0"/>
              <a:buChar char="•"/>
            </a:pPr>
            <a:r>
              <a:rPr lang="el-GR" altLang="el-GR" sz="2600" u="sng" dirty="0"/>
              <a:t>C.G.S.</a:t>
            </a:r>
            <a:r>
              <a:rPr lang="el-GR" altLang="el-GR" sz="2600" dirty="0"/>
              <a:t>  ( </a:t>
            </a:r>
            <a:r>
              <a:rPr lang="el-GR" altLang="el-GR" sz="2600" dirty="0" err="1"/>
              <a:t>cm</a:t>
            </a:r>
            <a:r>
              <a:rPr lang="el-GR" altLang="el-GR" sz="2600" dirty="0"/>
              <a:t>,  </a:t>
            </a:r>
            <a:r>
              <a:rPr lang="el-GR" altLang="el-GR" sz="2600" dirty="0" err="1"/>
              <a:t>gr</a:t>
            </a:r>
            <a:r>
              <a:rPr lang="el-GR" altLang="el-GR" sz="2600" dirty="0"/>
              <a:t>,  </a:t>
            </a:r>
            <a:r>
              <a:rPr lang="el-GR" altLang="el-GR" sz="2600" dirty="0" err="1"/>
              <a:t>sec</a:t>
            </a:r>
            <a:r>
              <a:rPr lang="el-GR" altLang="el-GR" sz="2600" dirty="0"/>
              <a:t> )</a:t>
            </a:r>
          </a:p>
          <a:p>
            <a:pPr lvl="1">
              <a:buFont typeface="Arial" panose="020B0604020202020204" pitchFamily="34" charset="0"/>
              <a:buChar char="•"/>
            </a:pPr>
            <a:r>
              <a:rPr lang="el-GR" altLang="el-GR" sz="2600" u="sng" dirty="0"/>
              <a:t>Αγγλοσαξονικό</a:t>
            </a:r>
            <a:r>
              <a:rPr lang="el-GR" altLang="el-GR" sz="2600" dirty="0"/>
              <a:t>  ( </a:t>
            </a:r>
            <a:r>
              <a:rPr lang="el-GR" altLang="el-GR" sz="2600" dirty="0" err="1"/>
              <a:t>feet</a:t>
            </a:r>
            <a:r>
              <a:rPr lang="el-GR" altLang="el-GR" sz="2600" dirty="0"/>
              <a:t>,  </a:t>
            </a:r>
            <a:r>
              <a:rPr lang="el-GR" altLang="el-GR" sz="2600" dirty="0" err="1"/>
              <a:t>sl</a:t>
            </a:r>
            <a:r>
              <a:rPr lang="en-US" altLang="el-GR" sz="2600" dirty="0"/>
              <a:t>u</a:t>
            </a:r>
            <a:r>
              <a:rPr lang="el-GR" altLang="el-GR" sz="2600" dirty="0"/>
              <a:t>g,  </a:t>
            </a:r>
            <a:r>
              <a:rPr lang="el-GR" altLang="el-GR" sz="2600" dirty="0" err="1"/>
              <a:t>sec</a:t>
            </a:r>
            <a:r>
              <a:rPr lang="el-GR" altLang="el-GR" sz="2600" dirty="0"/>
              <a:t>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49995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Σύστημα  M.K.S. 1</a:t>
            </a:r>
            <a:endParaRPr lang="el-GR" dirty="0"/>
          </a:p>
        </p:txBody>
      </p:sp>
      <p:sp>
        <p:nvSpPr>
          <p:cNvPr id="5" name="Θέση περιεχομένου 4"/>
          <p:cNvSpPr>
            <a:spLocks noGrp="1"/>
          </p:cNvSpPr>
          <p:nvPr>
            <p:ph idx="1"/>
          </p:nvPr>
        </p:nvSpPr>
        <p:spPr>
          <a:xfrm>
            <a:off x="457200" y="1417638"/>
            <a:ext cx="8229600" cy="4708525"/>
          </a:xfrm>
        </p:spPr>
        <p:txBody>
          <a:bodyPr>
            <a:noAutofit/>
          </a:bodyPr>
          <a:lstStyle/>
          <a:p>
            <a:r>
              <a:rPr lang="el-GR" altLang="el-GR" sz="2400" dirty="0"/>
              <a:t>Είναι μέρος του διεθνούς συστήματος (SI) που επικράτησε παγκοσμίως (εκτός από Η.Π.Α. και χώρες της Βρετανικής Κοινοπολιτείας) μετά το διεθνές συνέδριο μέτρων και σταθμών το 1960.</a:t>
            </a:r>
          </a:p>
          <a:p>
            <a:r>
              <a:rPr lang="el-GR" altLang="el-GR" sz="2400" u="sng" dirty="0"/>
              <a:t>Έχει ως βασικές μονάδες μέτρησης :</a:t>
            </a:r>
          </a:p>
          <a:p>
            <a:r>
              <a:rPr lang="el-GR" altLang="el-GR" sz="2400" u="sng" dirty="0"/>
              <a:t>Το μέτρο</a:t>
            </a:r>
            <a:r>
              <a:rPr lang="el-GR" altLang="el-GR" sz="2400" dirty="0"/>
              <a:t> (μονάδα μήκους). 1 m = 1.670.763,73 μήκη κύματος σε κενό της ακτινοβολίας p10-5ds  του ισότοπου </a:t>
            </a:r>
            <a:r>
              <a:rPr lang="el-GR" altLang="el-GR" sz="2400" dirty="0" err="1"/>
              <a:t>κρυπτόν</a:t>
            </a:r>
            <a:r>
              <a:rPr lang="el-GR" altLang="el-GR" sz="2400" dirty="0"/>
              <a:t> 86.</a:t>
            </a:r>
          </a:p>
          <a:p>
            <a:r>
              <a:rPr lang="el-GR" altLang="el-GR" sz="2400" u="sng" dirty="0"/>
              <a:t>Το χιλιόγραμμο μάζας. </a:t>
            </a:r>
            <a:r>
              <a:rPr lang="el-GR" altLang="el-GR" sz="2400" dirty="0"/>
              <a:t>1 </a:t>
            </a:r>
            <a:r>
              <a:rPr lang="el-GR" altLang="el-GR" sz="2400" dirty="0" err="1"/>
              <a:t>Kg</a:t>
            </a:r>
            <a:r>
              <a:rPr lang="el-GR" altLang="el-GR" sz="2400" dirty="0"/>
              <a:t>* = η μάζα ενός πρότυπου χιλιόγραμμου από ιριδιούχο λευκόχρυσο, στο μουσείο μέτρων και σταθμών στις </a:t>
            </a:r>
            <a:r>
              <a:rPr lang="el-GR" altLang="el-GR" sz="2400" dirty="0" err="1"/>
              <a:t>Sevres</a:t>
            </a:r>
            <a:r>
              <a:rPr lang="el-GR" altLang="el-GR" sz="2400" dirty="0"/>
              <a:t> της Γαλλίας, η μάζα αυτή ισούται με 1 </a:t>
            </a:r>
            <a:r>
              <a:rPr lang="el-GR" altLang="el-GR" sz="2400" dirty="0" err="1"/>
              <a:t>lit</a:t>
            </a:r>
            <a:r>
              <a:rPr lang="el-GR" altLang="el-GR" sz="2400" dirty="0"/>
              <a:t> </a:t>
            </a:r>
            <a:r>
              <a:rPr lang="el-GR" altLang="el-GR" sz="2400" dirty="0" err="1"/>
              <a:t>απoσταγμένου</a:t>
            </a:r>
            <a:r>
              <a:rPr lang="el-GR" altLang="el-GR" sz="2400" dirty="0"/>
              <a:t> νερού σε 4</a:t>
            </a:r>
            <a:r>
              <a:rPr lang="el-GR" altLang="el-GR" sz="2400" baseline="30000" dirty="0"/>
              <a:t>0</a:t>
            </a:r>
            <a:r>
              <a:rPr lang="el-GR" altLang="el-GR" sz="2400" dirty="0"/>
              <a:t>C.</a:t>
            </a:r>
          </a:p>
          <a:p>
            <a:r>
              <a:rPr lang="el-GR" altLang="el-GR" sz="2400" u="sng" dirty="0"/>
              <a:t>Το δευτερόλεπτο</a:t>
            </a:r>
            <a:r>
              <a:rPr lang="el-GR" altLang="el-GR" sz="2400" dirty="0"/>
              <a:t> (μονάδα χρόνου). 1 </a:t>
            </a:r>
            <a:r>
              <a:rPr lang="el-GR" altLang="el-GR" sz="2400" dirty="0" err="1"/>
              <a:t>sec</a:t>
            </a:r>
            <a:r>
              <a:rPr lang="el-GR" altLang="el-GR" sz="2400" dirty="0"/>
              <a:t> = 9.192.631.770 περίοδοι της συχνότητας κεσίου.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20217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Σύστημα  M.K.S. 2</a:t>
            </a:r>
            <a:endParaRPr lang="el-GR" dirty="0"/>
          </a:p>
        </p:txBody>
      </p:sp>
      <p:sp>
        <p:nvSpPr>
          <p:cNvPr id="5" name="Θέση περιεχομένου 4"/>
          <p:cNvSpPr>
            <a:spLocks noGrp="1"/>
          </p:cNvSpPr>
          <p:nvPr>
            <p:ph idx="1"/>
          </p:nvPr>
        </p:nvSpPr>
        <p:spPr/>
        <p:txBody>
          <a:bodyPr>
            <a:noAutofit/>
          </a:bodyPr>
          <a:lstStyle/>
          <a:p>
            <a:pPr lvl="1">
              <a:buFont typeface="Arial" panose="020B0604020202020204" pitchFamily="34" charset="0"/>
              <a:buChar char="•"/>
            </a:pPr>
            <a:r>
              <a:rPr lang="el-GR" altLang="el-GR" sz="2400" dirty="0"/>
              <a:t>Παράγωγες </a:t>
            </a:r>
            <a:r>
              <a:rPr lang="el-GR" altLang="el-GR" sz="2400" dirty="0" err="1"/>
              <a:t>μoνάδες</a:t>
            </a:r>
            <a:r>
              <a:rPr lang="el-GR" altLang="el-GR" sz="2400" dirty="0"/>
              <a:t>:</a:t>
            </a:r>
          </a:p>
          <a:p>
            <a:pPr lvl="1">
              <a:buFont typeface="Arial" panose="020B0604020202020204" pitchFamily="34" charset="0"/>
              <a:buChar char="•"/>
            </a:pPr>
            <a:endParaRPr lang="el-GR" altLang="el-GR" sz="2400" dirty="0"/>
          </a:p>
          <a:p>
            <a:pPr lvl="1">
              <a:buFont typeface="Arial" panose="020B0604020202020204" pitchFamily="34" charset="0"/>
              <a:buChar char="•"/>
            </a:pPr>
            <a:r>
              <a:rPr lang="el-GR" altLang="el-GR" sz="2400" u="sng" dirty="0"/>
              <a:t>Ταχύτητας:</a:t>
            </a:r>
            <a:r>
              <a:rPr lang="el-GR" altLang="el-GR" sz="2400" dirty="0"/>
              <a:t> 1 m/</a:t>
            </a:r>
            <a:r>
              <a:rPr lang="el-GR" altLang="el-GR" sz="2400" dirty="0" err="1"/>
              <a:t>sec</a:t>
            </a:r>
            <a:endParaRPr lang="el-GR" altLang="el-GR" sz="2400" dirty="0"/>
          </a:p>
          <a:p>
            <a:pPr lvl="1">
              <a:buFont typeface="Arial" panose="020B0604020202020204" pitchFamily="34" charset="0"/>
              <a:buChar char="•"/>
            </a:pPr>
            <a:endParaRPr lang="el-GR" altLang="el-GR" sz="2400" dirty="0"/>
          </a:p>
          <a:p>
            <a:pPr lvl="1">
              <a:buFont typeface="Arial" panose="020B0604020202020204" pitchFamily="34" charset="0"/>
              <a:buChar char="•"/>
            </a:pPr>
            <a:r>
              <a:rPr lang="el-GR" altLang="el-GR" sz="2400" u="sng" dirty="0"/>
              <a:t>Επιτάχυνσης:</a:t>
            </a:r>
            <a:r>
              <a:rPr lang="el-GR" altLang="el-GR" sz="2400" dirty="0"/>
              <a:t> 1 m/sec</a:t>
            </a:r>
            <a:r>
              <a:rPr lang="el-GR" altLang="el-GR" sz="2400" baseline="30000" dirty="0"/>
              <a:t>2</a:t>
            </a:r>
          </a:p>
          <a:p>
            <a:pPr lvl="1">
              <a:buFont typeface="Arial" panose="020B0604020202020204" pitchFamily="34" charset="0"/>
              <a:buChar char="•"/>
            </a:pPr>
            <a:endParaRPr lang="el-GR" altLang="el-GR" sz="2400" baseline="30000" dirty="0"/>
          </a:p>
          <a:p>
            <a:pPr lvl="1">
              <a:buFont typeface="Arial" panose="020B0604020202020204" pitchFamily="34" charset="0"/>
              <a:buChar char="•"/>
            </a:pPr>
            <a:r>
              <a:rPr lang="el-GR" altLang="el-GR" sz="2400" u="sng" dirty="0"/>
              <a:t>Δύναμης:</a:t>
            </a:r>
            <a:r>
              <a:rPr lang="el-GR" altLang="el-GR" sz="2400" dirty="0"/>
              <a:t> </a:t>
            </a:r>
            <a:r>
              <a:rPr lang="el-GR" altLang="el-GR" sz="2400" dirty="0" err="1"/>
              <a:t>Newton</a:t>
            </a:r>
            <a:r>
              <a:rPr lang="el-GR" altLang="el-GR" sz="2400" dirty="0"/>
              <a:t> (N),  1 N = 1 </a:t>
            </a:r>
            <a:r>
              <a:rPr lang="el-GR" altLang="el-GR" sz="2400" dirty="0" err="1"/>
              <a:t>Kg.m</a:t>
            </a:r>
            <a:r>
              <a:rPr lang="el-GR" altLang="el-GR" sz="2400" dirty="0"/>
              <a:t>/sec</a:t>
            </a:r>
            <a:r>
              <a:rPr lang="el-GR" altLang="el-GR" sz="2400" baseline="30000" dirty="0"/>
              <a:t>2</a:t>
            </a:r>
            <a:endParaRPr lang="el-GR" altLang="el-GR" sz="2400" dirty="0"/>
          </a:p>
          <a:p>
            <a:pPr lvl="1">
              <a:buFont typeface="Arial" panose="020B0604020202020204" pitchFamily="34" charset="0"/>
              <a:buChar char="•"/>
            </a:pPr>
            <a:endParaRPr lang="el-GR" altLang="el-GR" sz="2400" dirty="0"/>
          </a:p>
          <a:p>
            <a:pPr lvl="1">
              <a:buFont typeface="Arial" panose="020B0604020202020204" pitchFamily="34" charset="0"/>
              <a:buChar char="•"/>
            </a:pPr>
            <a:r>
              <a:rPr lang="el-GR" altLang="el-GR" sz="2400" u="sng" dirty="0"/>
              <a:t>1 </a:t>
            </a:r>
            <a:r>
              <a:rPr lang="el-GR" altLang="el-GR" sz="2400" u="sng" dirty="0" err="1"/>
              <a:t>Kp</a:t>
            </a:r>
            <a:r>
              <a:rPr lang="el-GR" altLang="el-GR" sz="2400" u="sng" dirty="0"/>
              <a:t> = 9,81 N</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94880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Σύστημα  C.G.S. 1</a:t>
            </a:r>
            <a:endParaRPr lang="el-GR" dirty="0"/>
          </a:p>
        </p:txBody>
      </p:sp>
      <p:sp>
        <p:nvSpPr>
          <p:cNvPr id="5" name="Θέση περιεχομένου 4"/>
          <p:cNvSpPr>
            <a:spLocks noGrp="1"/>
          </p:cNvSpPr>
          <p:nvPr>
            <p:ph idx="1"/>
          </p:nvPr>
        </p:nvSpPr>
        <p:spPr/>
        <p:txBody>
          <a:bodyPr>
            <a:noAutofit/>
          </a:bodyPr>
          <a:lstStyle/>
          <a:p>
            <a:pPr lvl="1">
              <a:buFont typeface="Arial" charset="0"/>
              <a:buChar char="•"/>
            </a:pPr>
            <a:r>
              <a:rPr lang="el-GR" altLang="en-US" sz="2400" u="sng" dirty="0"/>
              <a:t>Βασικές μονάδες:</a:t>
            </a:r>
          </a:p>
          <a:p>
            <a:pPr lvl="1">
              <a:buFont typeface="Arial" charset="0"/>
              <a:buChar char="•"/>
            </a:pPr>
            <a:r>
              <a:rPr lang="el-GR" altLang="en-US" sz="2400" dirty="0"/>
              <a:t>Το εκατοστόμετρο (μονάδα μήκους) - cm</a:t>
            </a:r>
          </a:p>
          <a:p>
            <a:pPr lvl="1">
              <a:buFont typeface="Arial" charset="0"/>
              <a:buChar char="•"/>
            </a:pPr>
            <a:r>
              <a:rPr lang="el-GR" altLang="en-US" sz="2400" dirty="0"/>
              <a:t>Το γραμμάριο (μονάδα μάζας) - </a:t>
            </a:r>
            <a:r>
              <a:rPr lang="el-GR" altLang="en-US" sz="2400" dirty="0" err="1"/>
              <a:t>gr</a:t>
            </a:r>
            <a:endParaRPr lang="el-GR" altLang="en-US" sz="2400" dirty="0"/>
          </a:p>
          <a:p>
            <a:pPr lvl="1">
              <a:buFont typeface="Arial" charset="0"/>
              <a:buChar char="•"/>
            </a:pPr>
            <a:r>
              <a:rPr lang="el-GR" altLang="en-US" sz="2400" dirty="0"/>
              <a:t>Το δευτερόλεπτο (μονάδα χρόνου) - </a:t>
            </a:r>
            <a:r>
              <a:rPr lang="el-GR" altLang="en-US" sz="2400" dirty="0" err="1"/>
              <a:t>sec</a:t>
            </a:r>
            <a:endParaRPr lang="el-GR" altLang="en-US" sz="2400" dirty="0"/>
          </a:p>
          <a:p>
            <a:pPr lvl="1">
              <a:buFont typeface="Arial" charset="0"/>
              <a:buChar char="•"/>
            </a:pPr>
            <a:endParaRPr lang="el-GR" altLang="en-US" sz="2400" dirty="0"/>
          </a:p>
          <a:p>
            <a:pPr lvl="1">
              <a:buFont typeface="Arial" charset="0"/>
              <a:buChar char="•"/>
            </a:pPr>
            <a:r>
              <a:rPr lang="el-GR" altLang="en-US" sz="2400" u="sng" dirty="0"/>
              <a:t>παράγωγες μονάδες:</a:t>
            </a:r>
          </a:p>
          <a:p>
            <a:pPr lvl="1">
              <a:buFont typeface="Arial" charset="0"/>
              <a:buChar char="•"/>
            </a:pPr>
            <a:r>
              <a:rPr lang="el-GR" altLang="en-US" sz="2400" dirty="0"/>
              <a:t>ταχύτητας: 1 cm/</a:t>
            </a:r>
            <a:r>
              <a:rPr lang="el-GR" altLang="en-US" sz="2400" dirty="0" err="1"/>
              <a:t>sec</a:t>
            </a:r>
            <a:endParaRPr lang="el-GR" altLang="en-US" sz="2400" dirty="0"/>
          </a:p>
          <a:p>
            <a:pPr lvl="1">
              <a:buFont typeface="Arial" charset="0"/>
              <a:buChar char="•"/>
            </a:pPr>
            <a:r>
              <a:rPr lang="el-GR" altLang="en-US" sz="2400" dirty="0"/>
              <a:t>επιτάχυνσης: 1 cm/sec</a:t>
            </a:r>
            <a:r>
              <a:rPr lang="el-GR" altLang="en-US" sz="2400" baseline="30000" dirty="0"/>
              <a:t>2</a:t>
            </a:r>
            <a:endParaRPr lang="el-GR" altLang="en-US" sz="2400" dirty="0"/>
          </a:p>
          <a:p>
            <a:pPr lvl="1">
              <a:buFont typeface="Arial" charset="0"/>
              <a:buChar char="•"/>
            </a:pPr>
            <a:r>
              <a:rPr lang="el-GR" altLang="en-US" sz="2400" dirty="0"/>
              <a:t>δύναμης: 1 </a:t>
            </a:r>
            <a:r>
              <a:rPr lang="el-GR" altLang="en-US" sz="2400" dirty="0" err="1"/>
              <a:t>dyn</a:t>
            </a:r>
            <a:r>
              <a:rPr lang="el-GR" altLang="en-US" sz="2400" dirty="0"/>
              <a:t> = 1 gr.m/sec</a:t>
            </a:r>
            <a:r>
              <a:rPr lang="el-GR" altLang="en-US" sz="2400" baseline="30000" dirty="0"/>
              <a:t>2</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4200451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2725</Words>
  <Application>Microsoft Office PowerPoint</Application>
  <PresentationFormat>Προβολή στην οθόνη (4:3)</PresentationFormat>
  <Paragraphs>311</Paragraphs>
  <Slides>37</Slides>
  <Notes>37</Notes>
  <HiddenSlides>0</HiddenSlides>
  <MMClips>0</MMClips>
  <ScaleCrop>false</ScaleCrop>
  <HeadingPairs>
    <vt:vector size="8" baseType="variant">
      <vt:variant>
        <vt:lpstr>Γραμματοσειρές που χρησιμοποιούνται</vt:lpstr>
      </vt:variant>
      <vt:variant>
        <vt:i4>2</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37</vt:i4>
      </vt:variant>
    </vt:vector>
  </HeadingPairs>
  <TitlesOfParts>
    <vt:vector size="41" baseType="lpstr">
      <vt:lpstr>Arial</vt:lpstr>
      <vt:lpstr>Calibri</vt:lpstr>
      <vt:lpstr>Θέμα του Office</vt:lpstr>
      <vt:lpstr>Bitmap Image</vt:lpstr>
      <vt:lpstr>Εμβιομηχανική</vt:lpstr>
      <vt:lpstr>Άδειες Χρήσης</vt:lpstr>
      <vt:lpstr>Χρηματοδότηση</vt:lpstr>
      <vt:lpstr>Σκοποί  ενότητας</vt:lpstr>
      <vt:lpstr>Περιεχόμενα ενότητας</vt:lpstr>
      <vt:lpstr>Συστήματα μονάδων</vt:lpstr>
      <vt:lpstr>Σύστημα  M.K.S. 1</vt:lpstr>
      <vt:lpstr>Σύστημα  M.K.S. 2</vt:lpstr>
      <vt:lpstr>Σύστημα  C.G.S. 1</vt:lpstr>
      <vt:lpstr>Σύστημα  C.G.S. 2</vt:lpstr>
      <vt:lpstr>Αγγλοσαξονικό σύστημα 1</vt:lpstr>
      <vt:lpstr>Αγγλοσαξονικό σύστημα 2</vt:lpstr>
      <vt:lpstr>Σημεία και συστήματα αναφοράς 1</vt:lpstr>
      <vt:lpstr>Σημεία και συστήματα αναφοράς 2</vt:lpstr>
      <vt:lpstr>Κυκλικό ή πολικό σύστημα αναφοράς  (στο επίπεδο)</vt:lpstr>
      <vt:lpstr>Ορθογώνιο σύστημα αναφοράς        (στο επίπεδο)</vt:lpstr>
      <vt:lpstr>Ορθογώνιες και κυκλικές συντεταγμένες (στο επίπεδο)</vt:lpstr>
      <vt:lpstr>Τρισδιάστατο καρτεσιανό σύστημα</vt:lpstr>
      <vt:lpstr>Άξονες και επίπεδα στο ανθρώπινο σώμα 1</vt:lpstr>
      <vt:lpstr>Άξονες και επίπεδα στο ανθρώπινο σώμα 2</vt:lpstr>
      <vt:lpstr>Επιμέρους άξονες στο ανθρώπινο σώμα</vt:lpstr>
      <vt:lpstr>Μονόμετρα και διανυσματικά μεγέθη</vt:lpstr>
      <vt:lpstr>Διανυσματική ανάλυση εμβιομηχανικών μεγεθών 1</vt:lpstr>
      <vt:lpstr>Διανυσματική ανάλυση εμβιομηχανικών μεγεθών 2</vt:lpstr>
      <vt:lpstr>Πρόσθεση διανυσμάτων 1</vt:lpstr>
      <vt:lpstr>Πρόσθεση διανυσμάτων 2</vt:lpstr>
      <vt:lpstr>Πρόσθεση διανυσμάτων 3</vt:lpstr>
      <vt:lpstr>Πρόσθεση διανυσμάτων 4</vt:lpstr>
      <vt:lpstr>Πρόσθεση διανυσμάτων 5</vt:lpstr>
      <vt:lpstr>Ανάλυση διανυσμάτων σε επιμέρους συνιστώσες 1</vt:lpstr>
      <vt:lpstr>Ανάλυση διανυσμάτων σε επιμέρους συνιστώσες 2</vt:lpstr>
      <vt:lpstr>Εφαρμογές 1</vt:lpstr>
      <vt:lpstr>Εφαρμογές 2</vt:lpstr>
      <vt:lpstr>Εφαρμογές 3</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Admin</cp:lastModifiedBy>
  <cp:revision>178</cp:revision>
  <dcterms:created xsi:type="dcterms:W3CDTF">2012-09-06T09:03:05Z</dcterms:created>
  <dcterms:modified xsi:type="dcterms:W3CDTF">2019-11-21T18:03:01Z</dcterms:modified>
</cp:coreProperties>
</file>