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09" r:id="rId3"/>
    <p:sldId id="307" r:id="rId4"/>
    <p:sldId id="332" r:id="rId5"/>
    <p:sldId id="314" r:id="rId6"/>
    <p:sldId id="304" r:id="rId7"/>
    <p:sldId id="317" r:id="rId8"/>
    <p:sldId id="318" r:id="rId9"/>
    <p:sldId id="319" r:id="rId10"/>
    <p:sldId id="320" r:id="rId11"/>
    <p:sldId id="321" r:id="rId12"/>
    <p:sldId id="367" r:id="rId13"/>
    <p:sldId id="378" r:id="rId14"/>
    <p:sldId id="331" r:id="rId15"/>
    <p:sldId id="371" r:id="rId16"/>
    <p:sldId id="397" r:id="rId17"/>
    <p:sldId id="284" r:id="rId18"/>
    <p:sldId id="322" r:id="rId19"/>
    <p:sldId id="372" r:id="rId20"/>
    <p:sldId id="325" r:id="rId21"/>
    <p:sldId id="323" r:id="rId22"/>
    <p:sldId id="373" r:id="rId23"/>
    <p:sldId id="374" r:id="rId24"/>
    <p:sldId id="375" r:id="rId25"/>
    <p:sldId id="376" r:id="rId26"/>
    <p:sldId id="324" r:id="rId27"/>
    <p:sldId id="369" r:id="rId28"/>
    <p:sldId id="327" r:id="rId29"/>
    <p:sldId id="329" r:id="rId30"/>
    <p:sldId id="330" r:id="rId31"/>
    <p:sldId id="377" r:id="rId32"/>
    <p:sldId id="370" r:id="rId33"/>
    <p:sldId id="29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Chronaki" initials="A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82738" autoAdjust="0"/>
  </p:normalViewPr>
  <p:slideViewPr>
    <p:cSldViewPr>
      <p:cViewPr varScale="1">
        <p:scale>
          <a:sx n="69" d="100"/>
          <a:sy n="69" d="100"/>
        </p:scale>
        <p:origin x="10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07-03-27T07:30:29.597" idx="2">
    <p:pos x="10" y="-14"/>
    <p:text>χρειάζεται καλύτερο σκανάρισμα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9526803-CAF4-9B4F-9864-F700493783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0F23C-1FCA-F94D-9B81-DACC1EFB46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1BE4-F282-0B4E-AC2E-175529ECE16D}" type="datetimeFigureOut">
              <a:rPr lang="sv-SE" smtClean="0"/>
              <a:t>2020-10-28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616F9D-1005-3344-A95C-94FAD9C154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638276-2D35-5848-8F10-D8954B16CD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5B0E8-B122-EA49-A425-35C80BBEDA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952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C2DCD-8351-48E1-BDD4-A3AEFB14A1D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1E50A-FA76-4545-B9D9-53C238722F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0141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674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Να</a:t>
            </a:r>
            <a:r>
              <a:rPr lang="el-GR" baseline="0" dirty="0"/>
              <a:t> ξεκινήσουμε με μια τέτοια κουβέντα και να δούμε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3189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4178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8908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sv-SE" sz="1200" b="1" dirty="0">
                <a:latin typeface="Comic Sans MS" panose="030F0902030302020204" pitchFamily="66" charset="0"/>
              </a:rPr>
              <a:t>Η μέθοδος </a:t>
            </a:r>
            <a:r>
              <a:rPr lang="el-GR" altLang="sv-SE" sz="1200" b="1" dirty="0" err="1">
                <a:latin typeface="Comic Sans MS" panose="030F0902030302020204" pitchFamily="66" charset="0"/>
              </a:rPr>
              <a:t>δαχτυλομέτρησης</a:t>
            </a:r>
            <a:r>
              <a:rPr lang="el-GR" altLang="sv-SE" sz="1200" b="1" dirty="0">
                <a:latin typeface="Comic Sans MS" panose="030F0902030302020204" pitchFamily="66" charset="0"/>
              </a:rPr>
              <a:t> του </a:t>
            </a:r>
            <a:r>
              <a:rPr lang="en-US" altLang="sv-SE" sz="1200" b="1" dirty="0">
                <a:latin typeface="Comic Sans MS" panose="030F0902030302020204" pitchFamily="66" charset="0"/>
              </a:rPr>
              <a:t>A</a:t>
            </a:r>
            <a:r>
              <a:rPr lang="el-GR" altLang="sv-SE" sz="1200" b="1" dirty="0" err="1">
                <a:latin typeface="Comic Sans MS" panose="030F0902030302020204" pitchFamily="66" charset="0"/>
              </a:rPr>
              <a:t>ιδεσιμότατου</a:t>
            </a:r>
            <a:r>
              <a:rPr lang="el-GR" altLang="sv-SE" sz="1200" b="1" dirty="0">
                <a:latin typeface="Comic Sans MS" panose="030F0902030302020204" pitchFamily="66" charset="0"/>
              </a:rPr>
              <a:t> </a:t>
            </a:r>
            <a:r>
              <a:rPr lang="en-US" altLang="sv-SE" sz="1200" b="1" dirty="0">
                <a:latin typeface="Comic Sans MS" panose="030F0902030302020204" pitchFamily="66" charset="0"/>
              </a:rPr>
              <a:t>Bede, </a:t>
            </a:r>
            <a:r>
              <a:rPr lang="el-GR" altLang="sv-SE" sz="1200" b="1" dirty="0">
                <a:latin typeface="Comic Sans MS" panose="030F0902030302020204" pitchFamily="66" charset="0"/>
              </a:rPr>
              <a:t>αρχές 18</a:t>
            </a:r>
            <a:r>
              <a:rPr lang="el-GR" altLang="sv-SE" sz="1200" b="1" baseline="30000" dirty="0">
                <a:latin typeface="Comic Sans MS" panose="030F0902030302020204" pitchFamily="66" charset="0"/>
              </a:rPr>
              <a:t>ου</a:t>
            </a:r>
            <a:r>
              <a:rPr lang="el-GR" altLang="sv-SE" sz="1200" b="1" dirty="0">
                <a:latin typeface="Comic Sans MS" panose="030F0902030302020204" pitchFamily="66" charset="0"/>
              </a:rPr>
              <a:t> αιώνα</a:t>
            </a:r>
            <a:endParaRPr lang="en-US" altLang="sv-SE" sz="1200" b="1" dirty="0">
              <a:latin typeface="Comic Sans MS" panose="030F0902030302020204" pitchFamily="66" charset="0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7901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1E50A-FA76-4545-B9D9-53C238722F65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5934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hyperlink" Target="https://en.wikipedia.org/wiki/Quechuan_and_Aymaran_spelling_shift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Quechua_language" TargetMode="Externa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ZvU-WVBXn9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Yq-VtyAd2s" TargetMode="External"/><Relationship Id="rId2" Type="http://schemas.openxmlformats.org/officeDocument/2006/relationships/hyperlink" Target="https://www.youtube.com/watch?v=AmPyz1kCbO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en.wikipedia.org/wiki/Quipu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gif"/><Relationship Id="rId3" Type="http://schemas.openxmlformats.org/officeDocument/2006/relationships/image" Target="../media/image50.jpg"/><Relationship Id="rId7" Type="http://schemas.openxmlformats.org/officeDocument/2006/relationships/image" Target="../media/image54.jpg"/><Relationship Id="rId2" Type="http://schemas.openxmlformats.org/officeDocument/2006/relationships/hyperlink" Target="https://www.youtube.com/watch?v=6RUAMi4i19Q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jqfwtwitM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1600" y="173620"/>
            <a:ext cx="3733800" cy="6684380"/>
          </a:xfrm>
        </p:spPr>
        <p:txBody>
          <a:bodyPr>
            <a:normAutofit/>
          </a:bodyPr>
          <a:lstStyle/>
          <a:p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r>
              <a:rPr lang="el-GR" sz="2800" b="1" dirty="0">
                <a:latin typeface="Courier New" pitchFamily="49" charset="0"/>
                <a:cs typeface="Courier New" pitchFamily="49" charset="0"/>
              </a:rPr>
              <a:t>ιστοριογραφία αριθμού</a:t>
            </a: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r>
              <a:rPr lang="en-US" sz="2800" b="1" dirty="0">
                <a:latin typeface="Courier New" pitchFamily="49" charset="0"/>
                <a:cs typeface="Courier New" pitchFamily="49" charset="0"/>
              </a:rPr>
              <a:t>BBC documentary</a:t>
            </a: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r>
              <a:rPr lang="en-US" sz="2800" b="1" dirty="0">
                <a:latin typeface="Courier New" pitchFamily="49" charset="0"/>
                <a:cs typeface="Courier New" pitchFamily="49" charset="0"/>
              </a:rPr>
              <a:t>‘Story of One’</a:t>
            </a:r>
            <a:br>
              <a:rPr lang="en-US" sz="2800" b="1" dirty="0">
                <a:latin typeface="Courier New" pitchFamily="49" charset="0"/>
                <a:cs typeface="Courier New" pitchFamily="49" charset="0"/>
              </a:rPr>
            </a:br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r>
              <a:rPr lang="el-GR" sz="2800" b="1" dirty="0">
                <a:latin typeface="Courier New" pitchFamily="49" charset="0"/>
                <a:cs typeface="Courier New" pitchFamily="49" charset="0"/>
              </a:rPr>
              <a:t>Άννα </a:t>
            </a:r>
            <a:r>
              <a:rPr lang="el-GR" sz="2800" b="1" dirty="0" err="1">
                <a:latin typeface="Courier New" pitchFamily="49" charset="0"/>
                <a:cs typeface="Courier New" pitchFamily="49" charset="0"/>
              </a:rPr>
              <a:t>Χρονάκη</a:t>
            </a:r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r>
              <a:rPr lang="el-GR" sz="2800" b="1" dirty="0">
                <a:latin typeface="Courier New" pitchFamily="49" charset="0"/>
                <a:cs typeface="Courier New" pitchFamily="49" charset="0"/>
              </a:rPr>
              <a:t>ΠΤΠΕ, ΠΘ</a:t>
            </a:r>
            <a:br>
              <a:rPr lang="el-GR" sz="2800" b="1" dirty="0">
                <a:latin typeface="Courier New" pitchFamily="49" charset="0"/>
                <a:cs typeface="Courier New" pitchFamily="49" charset="0"/>
              </a:rPr>
            </a:br>
            <a:endParaRPr lang="el-GR" sz="28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FF220A-C544-9D46-A63F-B5D85FA41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3600"/>
            <a:ext cx="3768224" cy="4191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2899D-CD2E-4F41-8D43-FBAA3606F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E579C-2B02-BB4F-8108-6ECB61ABB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AE32A-2BC3-EF4E-9683-19C71814C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7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12A8B-DC3D-C24A-BFB1-AEF787058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411162"/>
          </a:xfrm>
        </p:spPr>
        <p:txBody>
          <a:bodyPr>
            <a:noAutofit/>
          </a:bodyPr>
          <a:lstStyle/>
          <a:p>
            <a:r>
              <a:rPr lang="el-GR" sz="2800" dirty="0" err="1"/>
              <a:t>Ιδ</a:t>
            </a:r>
            <a:r>
              <a:rPr lang="sv-SE" sz="2800" dirty="0" err="1"/>
              <a:t>έ</a:t>
            </a:r>
            <a:r>
              <a:rPr lang="el-GR" sz="2800" dirty="0" err="1"/>
              <a:t>ες</a:t>
            </a:r>
            <a:r>
              <a:rPr lang="sv-SE" sz="2800" dirty="0"/>
              <a:t>, </a:t>
            </a:r>
            <a:r>
              <a:rPr lang="sv-SE" sz="2800" dirty="0" err="1"/>
              <a:t>Έ</a:t>
            </a:r>
            <a:r>
              <a:rPr lang="el-GR" sz="2800" dirty="0" err="1"/>
              <a:t>ννοιες</a:t>
            </a:r>
            <a:r>
              <a:rPr lang="el-GR" sz="2800" dirty="0"/>
              <a:t>, </a:t>
            </a:r>
            <a:r>
              <a:rPr lang="el-GR" sz="2800" dirty="0" err="1"/>
              <a:t>Εργαλε</a:t>
            </a:r>
            <a:r>
              <a:rPr lang="sv-SE" sz="2800" dirty="0" err="1"/>
              <a:t>ί</a:t>
            </a:r>
            <a:r>
              <a:rPr lang="el-GR" sz="2800" dirty="0"/>
              <a:t>α, Τεχνουργήματα, Σύμβολα</a:t>
            </a:r>
            <a:endParaRPr lang="sv-SE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6326-C5D8-F845-ABC0-F43211A1A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3429000" cy="48768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000" dirty="0" err="1">
                <a:solidFill>
                  <a:schemeClr val="bg1"/>
                </a:solidFill>
              </a:rPr>
              <a:t>Αρ</a:t>
            </a:r>
            <a:r>
              <a:rPr lang="sv-SE" sz="2000" dirty="0" err="1">
                <a:solidFill>
                  <a:schemeClr val="bg1"/>
                </a:solidFill>
              </a:rPr>
              <a:t>ί</a:t>
            </a:r>
            <a:r>
              <a:rPr lang="el-GR" sz="2000" dirty="0" err="1">
                <a:solidFill>
                  <a:schemeClr val="bg1"/>
                </a:solidFill>
              </a:rPr>
              <a:t>θμηση</a:t>
            </a:r>
            <a:r>
              <a:rPr lang="sv-SE" sz="2000" dirty="0">
                <a:solidFill>
                  <a:schemeClr val="bg1"/>
                </a:solidFill>
              </a:rPr>
              <a:t> &amp; </a:t>
            </a:r>
            <a:r>
              <a:rPr lang="el-GR" sz="2000" dirty="0">
                <a:solidFill>
                  <a:schemeClr val="bg1"/>
                </a:solidFill>
              </a:rPr>
              <a:t>Μνήμη</a:t>
            </a:r>
            <a:endParaRPr lang="sv-SE" sz="2000" dirty="0">
              <a:solidFill>
                <a:schemeClr val="bg1"/>
              </a:solidFill>
            </a:endParaRPr>
          </a:p>
          <a:p>
            <a:r>
              <a:rPr lang="el-GR" sz="2000" dirty="0"/>
              <a:t>σημάδια</a:t>
            </a:r>
            <a:r>
              <a:rPr lang="sv-SE" sz="2000" dirty="0"/>
              <a:t>, </a:t>
            </a:r>
            <a:r>
              <a:rPr lang="el-GR" sz="2000" dirty="0"/>
              <a:t>χαρακιές</a:t>
            </a:r>
            <a:r>
              <a:rPr lang="sv-SE" sz="2000" dirty="0"/>
              <a:t> </a:t>
            </a:r>
          </a:p>
          <a:p>
            <a:r>
              <a:rPr lang="el-GR" sz="2000" dirty="0"/>
              <a:t>μ</a:t>
            </a:r>
            <a:r>
              <a:rPr lang="sv-SE" sz="2000" dirty="0" err="1"/>
              <a:t>ά</a:t>
            </a:r>
            <a:r>
              <a:rPr lang="el-GR" sz="2000" dirty="0" err="1"/>
              <a:t>ρκες</a:t>
            </a:r>
            <a:r>
              <a:rPr lang="el-GR" sz="2000" dirty="0"/>
              <a:t>, αριθμοί</a:t>
            </a:r>
            <a:endParaRPr lang="sv-SE" sz="2000" dirty="0"/>
          </a:p>
          <a:p>
            <a:r>
              <a:rPr lang="el-GR" sz="2000" dirty="0"/>
              <a:t>μ</a:t>
            </a:r>
            <a:r>
              <a:rPr lang="sv-SE" sz="2000" dirty="0" err="1"/>
              <a:t>ά</a:t>
            </a:r>
            <a:r>
              <a:rPr lang="el-GR" sz="2000" dirty="0" err="1"/>
              <a:t>ρκες</a:t>
            </a:r>
            <a:r>
              <a:rPr lang="el-GR" sz="2000" dirty="0"/>
              <a:t> σε φακέλους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el-GR" sz="2000" dirty="0">
                <a:solidFill>
                  <a:schemeClr val="bg1"/>
                </a:solidFill>
              </a:rPr>
              <a:t>Μέτρηση</a:t>
            </a:r>
            <a:r>
              <a:rPr lang="sv-SE" sz="2000" dirty="0">
                <a:solidFill>
                  <a:schemeClr val="bg1"/>
                </a:solidFill>
              </a:rPr>
              <a:t> &amp; </a:t>
            </a:r>
            <a:r>
              <a:rPr lang="el-GR" sz="2000" dirty="0">
                <a:solidFill>
                  <a:schemeClr val="bg1"/>
                </a:solidFill>
              </a:rPr>
              <a:t>Κατασκευή</a:t>
            </a:r>
            <a:endParaRPr lang="sv-SE" sz="2000" dirty="0">
              <a:solidFill>
                <a:schemeClr val="bg1"/>
              </a:solidFill>
            </a:endParaRPr>
          </a:p>
          <a:p>
            <a:r>
              <a:rPr lang="el-GR" sz="2000" dirty="0" err="1"/>
              <a:t>Μον</a:t>
            </a:r>
            <a:r>
              <a:rPr lang="sv-SE" sz="2000" dirty="0" err="1"/>
              <a:t>ά</a:t>
            </a:r>
            <a:r>
              <a:rPr lang="el-GR" sz="2000" dirty="0"/>
              <a:t>δες για αρίθμηση</a:t>
            </a:r>
            <a:endParaRPr lang="sv-SE" sz="2000" dirty="0"/>
          </a:p>
          <a:p>
            <a:r>
              <a:rPr lang="el-GR" sz="2000" dirty="0"/>
              <a:t>Χ</a:t>
            </a:r>
            <a:r>
              <a:rPr lang="sv-SE" sz="2000" dirty="0" err="1"/>
              <a:t>ά</a:t>
            </a:r>
            <a:r>
              <a:rPr lang="el-GR" sz="2000" dirty="0" err="1"/>
              <a:t>ρακας</a:t>
            </a:r>
            <a:endParaRPr lang="sv-SE" sz="2000" dirty="0"/>
          </a:p>
          <a:p>
            <a:r>
              <a:rPr lang="el-GR" sz="2000" dirty="0" err="1"/>
              <a:t>Ταχ</a:t>
            </a:r>
            <a:r>
              <a:rPr lang="sv-SE" sz="2000" dirty="0" err="1"/>
              <a:t>ύ</a:t>
            </a:r>
            <a:r>
              <a:rPr lang="el-GR" sz="2000" dirty="0" err="1"/>
              <a:t>τητα</a:t>
            </a:r>
            <a:r>
              <a:rPr lang="el-GR" sz="2000" dirty="0"/>
              <a:t> στην αρίθμηση</a:t>
            </a:r>
          </a:p>
          <a:p>
            <a:r>
              <a:rPr lang="el-GR" sz="2000" dirty="0"/>
              <a:t>Σ</a:t>
            </a:r>
            <a:r>
              <a:rPr lang="sv-SE" sz="2000" dirty="0" err="1"/>
              <a:t>ύ</a:t>
            </a:r>
            <a:r>
              <a:rPr lang="el-GR" sz="2000" dirty="0" err="1"/>
              <a:t>μβολα</a:t>
            </a:r>
            <a:r>
              <a:rPr lang="el-GR" sz="2000" dirty="0"/>
              <a:t> και εργαλεία</a:t>
            </a:r>
            <a:endParaRPr lang="sv-SE" sz="2000" dirty="0"/>
          </a:p>
          <a:p>
            <a:r>
              <a:rPr lang="el-GR" sz="2000" dirty="0"/>
              <a:t>Το λ</a:t>
            </a:r>
            <a:r>
              <a:rPr lang="sv-SE" sz="2000" dirty="0" err="1"/>
              <a:t>ά</a:t>
            </a:r>
            <a:r>
              <a:rPr lang="el-GR" sz="2000" dirty="0" err="1"/>
              <a:t>θος</a:t>
            </a:r>
            <a:endParaRPr lang="sv-SE" sz="2000" dirty="0"/>
          </a:p>
          <a:p>
            <a:pPr marL="0" indent="0">
              <a:buNone/>
            </a:pPr>
            <a:r>
              <a:rPr lang="sv-SE" sz="2000" dirty="0"/>
              <a:t> 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4CCF14-58FD-3141-8D04-AE0C4343D918}"/>
              </a:ext>
            </a:extLst>
          </p:cNvPr>
          <p:cNvSpPr/>
          <p:nvPr/>
        </p:nvSpPr>
        <p:spPr>
          <a:xfrm flipV="1">
            <a:off x="4114800" y="289676"/>
            <a:ext cx="4114800" cy="5425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7EF206-5B5A-6A47-919A-3ADF9EADAE94}"/>
              </a:ext>
            </a:extLst>
          </p:cNvPr>
          <p:cNvSpPr/>
          <p:nvPr/>
        </p:nvSpPr>
        <p:spPr>
          <a:xfrm>
            <a:off x="4876800" y="1143000"/>
            <a:ext cx="3810000" cy="59093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endParaRPr lang="sv-SE" dirty="0">
              <a:solidFill>
                <a:schemeClr val="bg1"/>
              </a:solidFill>
            </a:endParaRPr>
          </a:p>
          <a:p>
            <a:r>
              <a:rPr lang="el-GR" dirty="0" err="1">
                <a:solidFill>
                  <a:schemeClr val="bg1"/>
                </a:solidFill>
              </a:rPr>
              <a:t>Παιχν</a:t>
            </a:r>
            <a:r>
              <a:rPr lang="sv-SE" dirty="0" err="1">
                <a:solidFill>
                  <a:schemeClr val="bg1"/>
                </a:solidFill>
              </a:rPr>
              <a:t>ί</a:t>
            </a:r>
            <a:r>
              <a:rPr lang="el-GR" dirty="0" err="1">
                <a:solidFill>
                  <a:schemeClr val="bg1"/>
                </a:solidFill>
              </a:rPr>
              <a:t>δι</a:t>
            </a:r>
            <a:r>
              <a:rPr lang="sv-SE" dirty="0">
                <a:solidFill>
                  <a:schemeClr val="bg1"/>
                </a:solidFill>
              </a:rPr>
              <a:t> &amp; </a:t>
            </a:r>
            <a:r>
              <a:rPr lang="el-GR" dirty="0">
                <a:solidFill>
                  <a:schemeClr val="bg1"/>
                </a:solidFill>
              </a:rPr>
              <a:t>Φιλοσοφία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el-GR" dirty="0" err="1"/>
              <a:t>Μονο</a:t>
            </a:r>
            <a:r>
              <a:rPr lang="sv-SE" dirty="0" err="1"/>
              <a:t>ί</a:t>
            </a:r>
            <a:r>
              <a:rPr lang="el-GR" dirty="0"/>
              <a:t> και Ζυγοί</a:t>
            </a:r>
            <a:endParaRPr lang="sv-SE" dirty="0"/>
          </a:p>
          <a:p>
            <a:r>
              <a:rPr lang="sv-SE" dirty="0"/>
              <a:t>T</a:t>
            </a:r>
            <a:r>
              <a:rPr lang="el-GR" dirty="0" err="1"/>
              <a:t>ετράγωνοι</a:t>
            </a:r>
            <a:r>
              <a:rPr lang="el-GR" dirty="0"/>
              <a:t> και Τρίγωνοι αριθμοί</a:t>
            </a:r>
            <a:endParaRPr lang="sv-SE" dirty="0"/>
          </a:p>
          <a:p>
            <a:r>
              <a:rPr lang="el-GR" dirty="0" err="1"/>
              <a:t>Αρμον</a:t>
            </a:r>
            <a:r>
              <a:rPr lang="sv-SE" dirty="0" err="1"/>
              <a:t>ί</a:t>
            </a:r>
            <a:r>
              <a:rPr lang="el-GR" dirty="0"/>
              <a:t>α / η μουσική των αναλογιών</a:t>
            </a:r>
            <a:endParaRPr lang="sv-SE" dirty="0"/>
          </a:p>
          <a:p>
            <a:r>
              <a:rPr lang="el-GR" dirty="0"/>
              <a:t>Μικροί και Μεγάλοι αριθμοί</a:t>
            </a:r>
            <a:endParaRPr lang="sv-SE" dirty="0"/>
          </a:p>
          <a:p>
            <a:endParaRPr lang="sv-SE" dirty="0"/>
          </a:p>
          <a:p>
            <a:r>
              <a:rPr lang="el-GR" dirty="0" err="1">
                <a:solidFill>
                  <a:schemeClr val="bg1"/>
                </a:solidFill>
              </a:rPr>
              <a:t>Συμβολισμ</a:t>
            </a:r>
            <a:r>
              <a:rPr lang="sv-SE" dirty="0" err="1">
                <a:solidFill>
                  <a:schemeClr val="bg1"/>
                </a:solidFill>
              </a:rPr>
              <a:t>ό</a:t>
            </a:r>
            <a:r>
              <a:rPr lang="el-GR" dirty="0">
                <a:solidFill>
                  <a:schemeClr val="bg1"/>
                </a:solidFill>
              </a:rPr>
              <a:t>ς</a:t>
            </a:r>
            <a:r>
              <a:rPr lang="sv-SE" dirty="0">
                <a:solidFill>
                  <a:schemeClr val="bg1"/>
                </a:solidFill>
              </a:rPr>
              <a:t>  &amp; 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err="1">
                <a:solidFill>
                  <a:schemeClr val="bg1"/>
                </a:solidFill>
              </a:rPr>
              <a:t>Επικοινων</a:t>
            </a:r>
            <a:r>
              <a:rPr lang="sv-SE" dirty="0" err="1">
                <a:solidFill>
                  <a:schemeClr val="bg1"/>
                </a:solidFill>
              </a:rPr>
              <a:t>ί</a:t>
            </a:r>
            <a:r>
              <a:rPr lang="el-GR" dirty="0">
                <a:solidFill>
                  <a:schemeClr val="bg1"/>
                </a:solidFill>
              </a:rPr>
              <a:t>α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el-GR" dirty="0"/>
              <a:t>Τ</a:t>
            </a:r>
            <a:r>
              <a:rPr lang="sv-SE" dirty="0" err="1"/>
              <a:t>ί</a:t>
            </a:r>
            <a:r>
              <a:rPr lang="el-GR" dirty="0" err="1"/>
              <a:t>ποτα</a:t>
            </a:r>
            <a:r>
              <a:rPr lang="el-GR" dirty="0"/>
              <a:t> / μηδέν / άπειρο</a:t>
            </a:r>
            <a:endParaRPr lang="sv-SE" dirty="0"/>
          </a:p>
          <a:p>
            <a:r>
              <a:rPr lang="el-GR" dirty="0"/>
              <a:t>Αριθμοί από το ένα έως το δύο</a:t>
            </a:r>
            <a:endParaRPr lang="sv-SE" dirty="0"/>
          </a:p>
          <a:p>
            <a:r>
              <a:rPr lang="el-GR" dirty="0"/>
              <a:t>Με βάση το δέκα</a:t>
            </a:r>
            <a:endParaRPr lang="sv-SE" dirty="0"/>
          </a:p>
          <a:p>
            <a:r>
              <a:rPr lang="el-GR" dirty="0"/>
              <a:t>Το δυαδικό σύστημα</a:t>
            </a:r>
            <a:endParaRPr lang="sv-SE" dirty="0"/>
          </a:p>
          <a:p>
            <a:r>
              <a:rPr lang="el-GR" dirty="0"/>
              <a:t>Με β</a:t>
            </a:r>
            <a:r>
              <a:rPr lang="sv-SE" dirty="0" err="1"/>
              <a:t>ά</a:t>
            </a:r>
            <a:r>
              <a:rPr lang="el-GR" dirty="0" err="1"/>
              <a:t>ση</a:t>
            </a:r>
            <a:r>
              <a:rPr lang="el-GR" dirty="0"/>
              <a:t> το σώμα</a:t>
            </a:r>
            <a:endParaRPr lang="sv-SE" dirty="0"/>
          </a:p>
          <a:p>
            <a:endParaRPr lang="sv-SE" dirty="0"/>
          </a:p>
          <a:p>
            <a:r>
              <a:rPr lang="el-GR" dirty="0">
                <a:solidFill>
                  <a:schemeClr val="bg1"/>
                </a:solidFill>
              </a:rPr>
              <a:t>Εφαρμόζοντας και Επιτελώντας</a:t>
            </a:r>
            <a:r>
              <a:rPr lang="sv-SE" dirty="0">
                <a:solidFill>
                  <a:schemeClr val="bg1"/>
                </a:solidFill>
              </a:rPr>
              <a:t> </a:t>
            </a:r>
          </a:p>
          <a:p>
            <a:r>
              <a:rPr lang="el-GR" dirty="0"/>
              <a:t>Το σώμα και η ενσώματη δράση</a:t>
            </a:r>
            <a:endParaRPr lang="sv-SE" dirty="0"/>
          </a:p>
          <a:p>
            <a:r>
              <a:rPr lang="el-GR" dirty="0"/>
              <a:t>Ζωγραφική, σχέδια και μάρκες </a:t>
            </a:r>
          </a:p>
          <a:p>
            <a:r>
              <a:rPr lang="el-GR" dirty="0" err="1"/>
              <a:t>Μον</a:t>
            </a:r>
            <a:r>
              <a:rPr lang="sv-SE" dirty="0" err="1"/>
              <a:t>ά</a:t>
            </a:r>
            <a:r>
              <a:rPr lang="el-GR" dirty="0"/>
              <a:t>δες </a:t>
            </a:r>
            <a:r>
              <a:rPr lang="sv-SE" dirty="0"/>
              <a:t> </a:t>
            </a:r>
            <a:r>
              <a:rPr lang="el-GR" dirty="0"/>
              <a:t>και εργαλεία</a:t>
            </a:r>
          </a:p>
          <a:p>
            <a:r>
              <a:rPr lang="el-GR" dirty="0"/>
              <a:t>Άβακας και Αλγόριθμοι</a:t>
            </a:r>
            <a:endParaRPr lang="sv-SE" dirty="0"/>
          </a:p>
          <a:p>
            <a:r>
              <a:rPr lang="sv-SE" dirty="0"/>
              <a:t>M</a:t>
            </a:r>
            <a:r>
              <a:rPr lang="el-GR" dirty="0" err="1"/>
              <a:t>ηχανές</a:t>
            </a:r>
            <a:r>
              <a:rPr lang="el-GR" dirty="0"/>
              <a:t> και Υπολογιστής</a:t>
            </a:r>
            <a:endParaRPr lang="sv-SE" dirty="0"/>
          </a:p>
          <a:p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CCC2EC-05FE-AC4C-9C41-8A55A981F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'</a:t>
            </a:r>
            <a:r>
              <a:rPr lang="el-GR" dirty="0" err="1"/>
              <a:t>Αννα</a:t>
            </a:r>
            <a:r>
              <a:rPr lang="el-GR" dirty="0"/>
              <a:t> </a:t>
            </a:r>
            <a:r>
              <a:rPr lang="el-GR" dirty="0" err="1"/>
              <a:t>Χρονάκη</a:t>
            </a:r>
            <a:r>
              <a:rPr lang="el-GR" dirty="0"/>
              <a:t>, ΠΤΠΕ, ΠΘ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8025C-00CD-2A49-98FF-88E7342C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7800" y="6356350"/>
            <a:ext cx="2819401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C8B0ACE-3956-1B45-A8F3-38974A0D2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79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748B1-4FE4-194A-BB9F-03E0536A0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αρ</a:t>
            </a:r>
            <a:r>
              <a:rPr lang="sv-SE" dirty="0" err="1"/>
              <a:t>ί</a:t>
            </a:r>
            <a:r>
              <a:rPr lang="el-GR" dirty="0" err="1"/>
              <a:t>θμηση</a:t>
            </a:r>
            <a:r>
              <a:rPr lang="sv-SE" dirty="0"/>
              <a:t> &amp; </a:t>
            </a:r>
            <a:r>
              <a:rPr lang="el-GR" dirty="0"/>
              <a:t>μνήμη</a:t>
            </a:r>
            <a:endParaRPr lang="sv-SE" dirty="0"/>
          </a:p>
        </p:txBody>
      </p:sp>
      <p:pic>
        <p:nvPicPr>
          <p:cNvPr id="4" name="Picture 4" descr="boneCalc">
            <a:extLst>
              <a:ext uri="{FF2B5EF4-FFF2-40B4-BE49-F238E27FC236}">
                <a16:creationId xmlns:a16="http://schemas.microsoft.com/office/drawing/2014/main" id="{953385C7-532A-5341-8719-C865420A3A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84993"/>
            <a:ext cx="3340100" cy="160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pilaia3">
            <a:extLst>
              <a:ext uri="{FF2B5EF4-FFF2-40B4-BE49-F238E27FC236}">
                <a16:creationId xmlns:a16="http://schemas.microsoft.com/office/drawing/2014/main" id="{88367C94-28BD-C54A-9F24-3247F5187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451" y="2311007"/>
            <a:ext cx="4399349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27839E-5EF3-374F-A8F3-B0717F96F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51E3F-EA55-244B-B378-97F67322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8C0990-AA8D-A14B-B168-4A3DA2F9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0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spilaia5">
            <a:extLst>
              <a:ext uri="{FF2B5EF4-FFF2-40B4-BE49-F238E27FC236}">
                <a16:creationId xmlns:a16="http://schemas.microsoft.com/office/drawing/2014/main" id="{557732A9-59D4-8043-97BD-2B14B7A62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14962"/>
            <a:ext cx="4145591" cy="302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pilaia6">
            <a:extLst>
              <a:ext uri="{FF2B5EF4-FFF2-40B4-BE49-F238E27FC236}">
                <a16:creationId xmlns:a16="http://schemas.microsoft.com/office/drawing/2014/main" id="{A7D41087-A758-774A-91CC-7714F630F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132" y="2614962"/>
            <a:ext cx="4129668" cy="299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D14E44-394B-784D-8F00-AD667CCDD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/>
              <a:t>Θ</a:t>
            </a:r>
            <a:r>
              <a:rPr lang="sv-SE" dirty="0" err="1"/>
              <a:t>έ</a:t>
            </a:r>
            <a:r>
              <a:rPr lang="el-GR" dirty="0" err="1"/>
              <a:t>ση</a:t>
            </a:r>
            <a:r>
              <a:rPr lang="el-GR" dirty="0"/>
              <a:t> αξίας</a:t>
            </a:r>
            <a:endParaRPr lang="sv-S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602448-FE24-0A41-B2E2-B8A3B2485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C75077-C897-0649-AA87-2A311C119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4097A-02C3-0240-94FA-3A5309EE8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88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127D1-4667-5544-8022-2435ED2C7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2172C02-6D32-1E4A-85B0-0393BDB3D3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95600"/>
            <a:ext cx="3901017" cy="2925763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B32E48-A46E-CF4C-B130-2D615F834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600200"/>
            <a:ext cx="3733800" cy="40767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C837BC-B221-ED4E-BC85-C42B8A90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39DEB-FA8F-394E-81FE-E67A066B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3D619D-05A9-E24B-A305-9907ADDF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3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09CB5C-ACD0-B542-B398-F6B6BB9FF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99493"/>
            <a:ext cx="4343400" cy="26971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BF8F1E-F5A1-394F-B50C-6D8190E8C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99492"/>
            <a:ext cx="3903495" cy="273247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2C34EB1-A2C2-294E-B45B-E9A7064AA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maya </a:t>
            </a:r>
            <a:r>
              <a:rPr lang="sv-SE" dirty="0" err="1"/>
              <a:t>numbers</a:t>
            </a:r>
            <a:endParaRPr lang="sv-S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47D9E4-647F-4345-A45B-41862304B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288F08-0043-2A48-9064-6976ACAA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B76D6-E05E-964D-B4D4-0E0D4BCDF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26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B0010-1C79-904E-9CCF-22E04F774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672498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Quipu</a:t>
            </a:r>
            <a:r>
              <a:rPr lang="sv-SE" dirty="0"/>
              <a:t>: </a:t>
            </a:r>
            <a:r>
              <a:rPr lang="sv-SE" dirty="0" err="1"/>
              <a:t>Ά</a:t>
            </a:r>
            <a:r>
              <a:rPr lang="el-GR" dirty="0" err="1"/>
              <a:t>νδεις</a:t>
            </a:r>
            <a:r>
              <a:rPr lang="el-GR" dirty="0"/>
              <a:t>, Νότιο Αμερική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59E66A-CA8A-8A4E-B3FD-4E949B489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178653"/>
            <a:ext cx="2384459" cy="240955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41A884-185F-D74C-BBF9-24504D2B9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366356"/>
            <a:ext cx="3849813" cy="2199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89D436-198D-FB49-9830-D3D9351A9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68" y="4604856"/>
            <a:ext cx="2791399" cy="18407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DCEF3C-7B19-2C44-ACD2-D6A39681AE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877" y="4628886"/>
            <a:ext cx="2791400" cy="184070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62A711-E632-174D-A5BE-0547C354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B6B91-315E-7946-9159-9F3B1A5E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969F051-119F-1E40-9890-AD2BBF523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7BEFA2-CD41-4D4D-A95A-B5D746FCE68F}"/>
              </a:ext>
            </a:extLst>
          </p:cNvPr>
          <p:cNvSpPr/>
          <p:nvPr/>
        </p:nvSpPr>
        <p:spPr>
          <a:xfrm>
            <a:off x="4066600" y="1366356"/>
            <a:ext cx="48710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Quipu" 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ε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ί</a:t>
            </a:r>
            <a:r>
              <a:rPr lang="el-GR" dirty="0" err="1">
                <a:solidFill>
                  <a:srgbClr val="202122"/>
                </a:solidFill>
                <a:latin typeface="Arial" panose="020B0604020202020204" pitchFamily="34" charset="0"/>
              </a:rPr>
              <a:t>ιναι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 μια λέξη της γλώσσας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dirty="0">
                <a:solidFill>
                  <a:srgbClr val="0B0080"/>
                </a:solidFill>
                <a:latin typeface="Arial" panose="020B0604020202020204" pitchFamily="34" charset="0"/>
                <a:hlinkClick r:id="rId6" tooltip="Quechua language"/>
              </a:rPr>
              <a:t>Quechua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 και αφορά τον κόμπο. </a:t>
            </a:r>
          </a:p>
          <a:p>
            <a:endParaRPr lang="el-GR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Οι όροι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"quipu" 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και 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"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khipu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" </a:t>
            </a:r>
            <a:r>
              <a:rPr lang="el-GR" dirty="0">
                <a:solidFill>
                  <a:srgbClr val="202122"/>
                </a:solidFill>
                <a:latin typeface="Arial" panose="020B0604020202020204" pitchFamily="34" charset="0"/>
              </a:rPr>
              <a:t>είναι διαφορετικές λέξεις για το ίδιο αντικείμενο στις γλώσσες </a:t>
            </a:r>
            <a:r>
              <a:rPr lang="en-US" dirty="0">
                <a:solidFill>
                  <a:srgbClr val="0B0080"/>
                </a:solidFill>
                <a:latin typeface="Arial" panose="020B0604020202020204" pitchFamily="34" charset="0"/>
                <a:hlinkClick r:id="rId7" tooltip="Quechuan and Aymaran spelling shift"/>
              </a:rPr>
              <a:t>Quechuan and Aymaran</a:t>
            </a:r>
            <a:r>
              <a:rPr lang="el-GR" dirty="0">
                <a:solidFill>
                  <a:srgbClr val="0B0080"/>
                </a:solidFill>
                <a:latin typeface="Arial" panose="020B0604020202020204" pitchFamily="34" charset="0"/>
              </a:rPr>
              <a:t>.</a:t>
            </a:r>
          </a:p>
          <a:p>
            <a:endParaRPr lang="el-GR" dirty="0">
              <a:solidFill>
                <a:srgbClr val="0B0080"/>
              </a:solidFill>
              <a:latin typeface="Arial" panose="020B0604020202020204" pitchFamily="34" charset="0"/>
            </a:endParaRPr>
          </a:p>
          <a:p>
            <a:r>
              <a:rPr lang="el-GR" dirty="0">
                <a:solidFill>
                  <a:srgbClr val="0B0080"/>
                </a:solidFill>
                <a:latin typeface="Arial" panose="020B0604020202020204" pitchFamily="34" charset="0"/>
              </a:rPr>
              <a:t>Οι κόμποι σε σχοινιά αποτελούν τρόπο για την καταγραφή ποσοτήτων.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90622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9E32-DB21-F542-BDD3-1AFCCE054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Πως φτιάχνω ένα </a:t>
            </a:r>
            <a:r>
              <a:rPr lang="en-US" dirty="0"/>
              <a:t>quipu</a:t>
            </a:r>
            <a:r>
              <a:rPr lang="el-GR" dirty="0"/>
              <a:t>;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B808C-781F-BC4E-BBAC-93F681E74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291949"/>
            <a:ext cx="7856600" cy="3821924"/>
          </a:xfrm>
        </p:spPr>
        <p:txBody>
          <a:bodyPr/>
          <a:lstStyle/>
          <a:p>
            <a:pPr marL="0" indent="0">
              <a:buNone/>
            </a:pPr>
            <a:endParaRPr lang="en-SE" dirty="0"/>
          </a:p>
          <a:p>
            <a:r>
              <a:rPr lang="en-SE" dirty="0">
                <a:hlinkClick r:id="rId2"/>
              </a:rPr>
              <a:t>Incas and their knots</a:t>
            </a:r>
            <a:endParaRPr lang="el-GR" dirty="0"/>
          </a:p>
          <a:p>
            <a:endParaRPr lang="el-GR" dirty="0"/>
          </a:p>
          <a:p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ACA8E-A577-6140-BD0F-89586723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955B0-E90F-944D-90E7-51F7D11A5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4E73B-8252-0640-AC08-FCA8A0D34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AE90DD5-BA1E-E44E-81C1-32B9CD974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59186"/>
            <a:ext cx="3328776" cy="477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978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A65C5-F912-C14A-BEA5-1981DDD46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Please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,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have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a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careful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look and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keep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notes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as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you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watch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these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</a:t>
            </a:r>
            <a:r>
              <a:rPr lang="sv-SE" sz="1800" dirty="0" err="1">
                <a:solidFill>
                  <a:srgbClr val="C00000"/>
                </a:solidFill>
                <a:latin typeface="Athelas" panose="02000503000000020003" pitchFamily="2" charset="77"/>
              </a:rPr>
              <a:t>two</a:t>
            </a:r>
            <a:r>
              <a:rPr lang="sv-SE" sz="1800" dirty="0">
                <a:solidFill>
                  <a:srgbClr val="C00000"/>
                </a:solidFill>
                <a:latin typeface="Athelas" panose="02000503000000020003" pitchFamily="2" charset="77"/>
              </a:rPr>
              <a:t> videos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A71CF-58D6-B54C-985D-F27B98911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>
                <a:hlinkClick r:id="rId2"/>
              </a:rPr>
              <a:t>Threads that speak</a:t>
            </a:r>
            <a:endParaRPr lang="sv-SE" dirty="0"/>
          </a:p>
          <a:p>
            <a:endParaRPr lang="sv-SE" dirty="0"/>
          </a:p>
          <a:p>
            <a:r>
              <a:rPr lang="sv-SE" dirty="0">
                <a:hlinkClick r:id="rId3"/>
              </a:rPr>
              <a:t>A lesson on quipu</a:t>
            </a:r>
            <a:endParaRPr lang="sv-SE" dirty="0"/>
          </a:p>
          <a:p>
            <a:endParaRPr lang="sv-SE" dirty="0"/>
          </a:p>
          <a:p>
            <a:r>
              <a:rPr lang="sv-SE" dirty="0">
                <a:hlinkClick r:id="rId4"/>
              </a:rPr>
              <a:t>Quipu in Wikipedia</a:t>
            </a:r>
            <a:endParaRPr lang="sv-SE" dirty="0"/>
          </a:p>
          <a:p>
            <a:endParaRPr lang="sv-SE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FB0FCE5-EA17-2747-B8D5-382E45519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95400"/>
            <a:ext cx="301394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261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B093-26FE-EE47-999A-5C351BE8A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Μετρ</a:t>
            </a:r>
            <a:r>
              <a:rPr lang="sv-SE" dirty="0" err="1"/>
              <a:t>ή</a:t>
            </a:r>
            <a:r>
              <a:rPr lang="el-GR" dirty="0"/>
              <a:t>σεις</a:t>
            </a:r>
            <a:r>
              <a:rPr lang="sv-SE" dirty="0"/>
              <a:t> &amp; </a:t>
            </a:r>
            <a:r>
              <a:rPr lang="el-GR" dirty="0" err="1"/>
              <a:t>Κατασκευ</a:t>
            </a:r>
            <a:r>
              <a:rPr lang="sv-SE" dirty="0" err="1"/>
              <a:t>έ</a:t>
            </a:r>
            <a:r>
              <a:rPr lang="el-GR" dirty="0"/>
              <a:t>ς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9F9AC2-7B25-3841-A888-B887EB586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282" y="1676400"/>
            <a:ext cx="6847436" cy="4483441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E51DE1-F81A-DD43-BAC7-DF77A5BD5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BF53DF-2A1F-B349-8436-A7198B7E6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3EC61C-189E-AA45-BFE3-DE54C32E4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00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207D0-1DE2-A841-8291-D3F465F27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Μπορώ να μετρήσω με τα </a:t>
            </a:r>
            <a:r>
              <a:rPr lang="el-GR" dirty="0" err="1"/>
              <a:t>κυβάκια</a:t>
            </a:r>
            <a:r>
              <a:rPr lang="el-GR" dirty="0"/>
              <a:t>;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B55F8A-6226-FA41-AE3C-7C91C27B18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509880"/>
            <a:ext cx="3432889" cy="274631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5A6D3E-B9E4-4044-982A-09D75A78C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01" y="1509880"/>
            <a:ext cx="3417173" cy="45444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A23C87-2B32-0947-A1EE-35F77D678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553" y="4696243"/>
            <a:ext cx="4666298" cy="135255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39ECEE-C9B3-174B-8DCD-2063641E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9B7BE-AF46-A648-AD64-10E56222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3EAFC5F-D90C-2548-B34D-58D15CA90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0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chemeClr val="accent2"/>
                </a:solidFill>
              </a:rPr>
              <a:t>Τι </a:t>
            </a:r>
            <a:r>
              <a:rPr lang="el-GR" dirty="0" err="1">
                <a:solidFill>
                  <a:schemeClr val="accent2"/>
                </a:solidFill>
              </a:rPr>
              <a:t>σημα</a:t>
            </a:r>
            <a:r>
              <a:rPr lang="sv-SE" dirty="0" err="1">
                <a:solidFill>
                  <a:schemeClr val="accent2"/>
                </a:solidFill>
              </a:rPr>
              <a:t>ί</a:t>
            </a:r>
            <a:r>
              <a:rPr lang="el-GR" dirty="0" err="1">
                <a:solidFill>
                  <a:schemeClr val="accent2"/>
                </a:solidFill>
              </a:rPr>
              <a:t>νει</a:t>
            </a:r>
            <a:r>
              <a:rPr lang="el-GR" dirty="0">
                <a:solidFill>
                  <a:schemeClr val="accent2"/>
                </a:solidFill>
              </a:rPr>
              <a:t> αριθμός για σένα;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 err="1"/>
              <a:t>Υπ</a:t>
            </a:r>
            <a:r>
              <a:rPr lang="sv-SE" dirty="0" err="1"/>
              <a:t>ά</a:t>
            </a:r>
            <a:r>
              <a:rPr lang="el-GR" dirty="0" err="1"/>
              <a:t>ρχει</a:t>
            </a:r>
            <a:r>
              <a:rPr lang="el-GR" dirty="0"/>
              <a:t>; Αν ναι, που;</a:t>
            </a:r>
          </a:p>
          <a:p>
            <a:endParaRPr lang="el-GR" dirty="0"/>
          </a:p>
          <a:p>
            <a:r>
              <a:rPr lang="sv-SE" dirty="0" err="1"/>
              <a:t>Έ</a:t>
            </a:r>
            <a:r>
              <a:rPr lang="el-GR" dirty="0" err="1"/>
              <a:t>χετε</a:t>
            </a:r>
            <a:r>
              <a:rPr lang="el-GR" dirty="0"/>
              <a:t> δει, έχετε αγγίξει έναν αριθμό;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125C7B-BBC6-F346-9B51-A1893A23E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875959-9FE7-5D49-B329-764141BB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37DAAA-2D60-234B-A5BE-CB58EA8D7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94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E14B2-31C8-0841-BF86-6543D2F49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εφαρμ</a:t>
            </a:r>
            <a:r>
              <a:rPr lang="sv-SE" dirty="0" err="1"/>
              <a:t>ό</a:t>
            </a:r>
            <a:r>
              <a:rPr lang="el-GR" dirty="0"/>
              <a:t>ζω</a:t>
            </a:r>
            <a:r>
              <a:rPr lang="sv-SE" dirty="0"/>
              <a:t> &amp; </a:t>
            </a:r>
            <a:r>
              <a:rPr lang="el-GR" dirty="0" err="1"/>
              <a:t>επιτελ</a:t>
            </a:r>
            <a:r>
              <a:rPr lang="sv-SE" dirty="0" err="1"/>
              <a:t>ώ</a:t>
            </a:r>
            <a:endParaRPr lang="sv-S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243384-6E03-0A49-8A5D-67A1FB97E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92" y="1501208"/>
            <a:ext cx="2209800" cy="1661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02F67D-C2D6-9749-A3DE-8E7FC0456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407" y="1802444"/>
            <a:ext cx="4622800" cy="21440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B8B0DC7-B8DA-CF4E-BE18-9F64EC2351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90" y="4907951"/>
            <a:ext cx="2933700" cy="17187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2F57511-CF9E-D34D-ADDE-99CB22F686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92" y="3337830"/>
            <a:ext cx="2911398" cy="1395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E3D8696-A765-1D45-8063-6EABD15F94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680" y="4331259"/>
            <a:ext cx="4611649" cy="226383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7BC1E-C9E2-1B42-A1BE-BE87CAF9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3F026-8CD7-DF4E-84DB-DBE13599E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8CC79-02D3-EF4E-A2FE-F708C6986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65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95FE1-A1B1-5C47-8116-71B4622D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0292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παιχνίδι</a:t>
            </a:r>
            <a:r>
              <a:rPr lang="sv-SE" dirty="0"/>
              <a:t> &amp; </a:t>
            </a:r>
            <a:r>
              <a:rPr lang="el-GR" dirty="0" err="1"/>
              <a:t>φιλοσοφ</a:t>
            </a:r>
            <a:r>
              <a:rPr lang="sv-SE" dirty="0" err="1"/>
              <a:t>ί</a:t>
            </a:r>
            <a:r>
              <a:rPr lang="el-GR" dirty="0"/>
              <a:t>α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AA6422-F7CA-0F40-9123-D89CE6C543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76" y="1981200"/>
            <a:ext cx="3713425" cy="194056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1E533B-027B-8742-BC27-600B940EF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4485326"/>
            <a:ext cx="4034536" cy="19058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7C40DD-9DE4-FF47-864A-B9EE7C322F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485326"/>
            <a:ext cx="4115031" cy="19040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C163DA-7860-FB45-836E-F1ABC60B59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57200"/>
            <a:ext cx="2508250" cy="380770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D321DD-CFE4-2F40-AA87-8B009D57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76683-9C30-2849-8020-BA8E1AF0B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ACB16E0-5396-3645-B594-6D81AB4F7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96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636ED-61C2-F543-9271-07CA7B987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C058F31-A844-B748-AB43-B3EA47C0A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1143000"/>
            <a:ext cx="6748164" cy="5398531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E3A74-1D2E-A447-A79D-BE6C7EA6C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86016-02AE-C049-8727-F87B17386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DEFF9-7B59-3244-849B-FC7B3801E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20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D9519-2572-5C4D-B599-96B301A0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3D2B72-F2C8-2A43-9A59-D693F9BDB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952999"/>
            <a:ext cx="4234099" cy="2181922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D0D92E7-C25B-8A49-AE49-90374F687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98637"/>
            <a:ext cx="3594051" cy="27733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4ED277-B70C-DB4E-99FF-6597E42EF1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678" y="237497"/>
            <a:ext cx="4006990" cy="2360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8F4C32-CF06-5D4A-BDC8-37820D02FD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9" y="5229921"/>
            <a:ext cx="3188123" cy="1905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B92293-01A8-8446-A076-4319A84B2E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8" y="3045240"/>
            <a:ext cx="3035724" cy="18669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454891-4AC8-8C4F-A1C1-4ECCCF4B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2B4E2-A548-AC4D-BDF4-77490D692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EB037E-B82E-7C4B-928B-EF85ED4E1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21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1F0C-1596-1C4D-A85B-57D46EDD7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E971CD-579B-ED4B-B78C-6301F0A98E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25" y="1443658"/>
            <a:ext cx="6102350" cy="4970462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62A467-ADDC-E644-BD55-FC8E08C88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6A23E-A24C-3F43-8B8B-48D46E5DA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B985333-3CCE-C246-A452-1971FDF83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48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BF7D-E086-7A46-9E80-06DF11A4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B80E7A-8673-5E47-9B68-6D165CF85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85800"/>
            <a:ext cx="3886200" cy="549508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29D453-3532-AD46-AC2C-CB8F9006C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317" y="3810000"/>
            <a:ext cx="3353126" cy="225173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881A09-0FF8-2B4C-8144-DCFCD2FCF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DB0039-632A-0743-9418-4F3480553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18350DE-2D89-A04C-9511-BCE63A436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74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21D36-4EA4-D540-A2BF-4168725F2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</a:t>
            </a:r>
            <a:r>
              <a:rPr lang="sv-SE" dirty="0" err="1"/>
              <a:t>ύ</a:t>
            </a:r>
            <a:r>
              <a:rPr lang="el-GR" dirty="0" err="1"/>
              <a:t>μβολα</a:t>
            </a:r>
            <a:r>
              <a:rPr lang="sv-SE" dirty="0"/>
              <a:t> &amp; </a:t>
            </a:r>
            <a:r>
              <a:rPr lang="el-GR" dirty="0" err="1"/>
              <a:t>επικοινων</a:t>
            </a:r>
            <a:r>
              <a:rPr lang="sv-SE" dirty="0" err="1"/>
              <a:t>ί</a:t>
            </a:r>
            <a:r>
              <a:rPr lang="el-GR" dirty="0"/>
              <a:t>α</a:t>
            </a:r>
            <a:endParaRPr lang="sv-SE" dirty="0"/>
          </a:p>
        </p:txBody>
      </p:sp>
      <p:pic>
        <p:nvPicPr>
          <p:cNvPr id="4" name="Content Placeholder 3" descr="C:\Users\anna\Documents\ANNA\1a-μαθήματα\1-Maths &amp; EarlyMaths\Εικόνες Ιστορίας Γραφής\Ιστορία Γραφής\Ιστορία Γραφής 19\Ιστορία Γραφής 19.jpg">
            <a:extLst>
              <a:ext uri="{FF2B5EF4-FFF2-40B4-BE49-F238E27FC236}">
                <a16:creationId xmlns:a16="http://schemas.microsoft.com/office/drawing/2014/main" id="{8AE62BDB-B1F5-1541-92E8-7A38698282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17638"/>
            <a:ext cx="2747154" cy="4525963"/>
          </a:xfrm>
          <a:noFill/>
        </p:spPr>
      </p:pic>
      <p:pic>
        <p:nvPicPr>
          <p:cNvPr id="5" name="Picture 6" descr="C:\Users\anna\Documents\ANNA\1a-μαθήματα\1-Maths &amp; EarlyMaths\Εικόνες Ιστορίας Γραφής\Ιστορία Γραφής\Ιστορία Γραφής 20\Ιστορία Γραφής 20.jpg">
            <a:extLst>
              <a:ext uri="{FF2B5EF4-FFF2-40B4-BE49-F238E27FC236}">
                <a16:creationId xmlns:a16="http://schemas.microsoft.com/office/drawing/2014/main" id="{750A7116-E04B-CD4F-BBAC-90DC30EA6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05000"/>
            <a:ext cx="4779963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B9B096-717F-6C4F-9A64-5D93E6F0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6F5CB-872A-D349-8F39-D8D21BEB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4BCF29-C645-4D49-9E4B-F51B6660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33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466F4-FB3C-2941-B574-6C2D9C8B6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</a:t>
            </a:r>
            <a:r>
              <a:rPr lang="sv-SE" dirty="0" err="1"/>
              <a:t>ύ</a:t>
            </a:r>
            <a:r>
              <a:rPr lang="el-GR" dirty="0" err="1"/>
              <a:t>μβολα</a:t>
            </a:r>
            <a:r>
              <a:rPr lang="el-GR" dirty="0"/>
              <a:t> στο σώμα</a:t>
            </a:r>
            <a:endParaRPr lang="sv-SE" dirty="0"/>
          </a:p>
        </p:txBody>
      </p:sp>
      <p:pic>
        <p:nvPicPr>
          <p:cNvPr id="4" name="Picture 4" descr="BebeCalc">
            <a:extLst>
              <a:ext uri="{FF2B5EF4-FFF2-40B4-BE49-F238E27FC236}">
                <a16:creationId xmlns:a16="http://schemas.microsoft.com/office/drawing/2014/main" id="{32AAB0A7-0D6B-5D4D-B344-568C38B611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31003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6D2BB1-46B9-B14B-89C4-E1723AD90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594526"/>
            <a:ext cx="4267200" cy="25781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F896BD-FE76-2B47-802D-AD141AC64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DBFCC4-450A-154D-B74B-2A8A911C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A33771-4EA1-D64C-A34C-5C5F51187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68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920C2-6880-3145-BE36-787716D70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σημεία/σύμβολα</a:t>
            </a:r>
            <a:r>
              <a:rPr lang="sv-SE" dirty="0"/>
              <a:t>, </a:t>
            </a:r>
            <a:r>
              <a:rPr lang="el-GR" dirty="0"/>
              <a:t>τεχνουργήματα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0D80E1-6698-454C-A6DE-6C0CE4BC7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362200"/>
            <a:ext cx="4191000" cy="353830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EB814-0384-E44A-8250-040C3736D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3E6BC-8BCC-1A4A-82C9-E96EEA4C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9EB55B4-CCA0-ED4A-BB0F-B322F2BE1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96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184A8-EDD4-4B4D-B41E-437646ED2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296024-41AF-AD4D-A73F-91761A17C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638"/>
            <a:ext cx="5738508" cy="6545828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A369085-E519-9E4C-A861-1E59FAA22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460" y="5080871"/>
            <a:ext cx="3389540" cy="172715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D0330-30FE-0142-AB6B-C8F670E99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25B3E-A053-AF42-9974-2700A1B1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37E308-3BCE-E544-995C-4AE88BC54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62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4800" dirty="0"/>
              <a:t>Μπορούμε να φανταστούμε τον κόσμο μας, τη ζωή μας, χωρίς νερό, φαγητό, αέρα, αγάπη;</a:t>
            </a:r>
          </a:p>
          <a:p>
            <a:pPr marL="0" indent="0">
              <a:buNone/>
            </a:pPr>
            <a:endParaRPr lang="el-GR" sz="5400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E7EBE8-0D80-0C40-9456-10CF6376F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'</a:t>
            </a:r>
            <a:r>
              <a:rPr lang="el-GR" dirty="0" err="1"/>
              <a:t>Αννα</a:t>
            </a:r>
            <a:r>
              <a:rPr lang="el-GR" dirty="0"/>
              <a:t> </a:t>
            </a:r>
            <a:r>
              <a:rPr lang="el-GR" dirty="0" err="1"/>
              <a:t>Χρονάκη</a:t>
            </a:r>
            <a:r>
              <a:rPr lang="el-GR" dirty="0"/>
              <a:t>, ΠΤΠΕ, ΠΘ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206487-EDFD-0D49-A993-0A7AD752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C4BA565-56CC-744C-97E8-BC669CA35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57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14619-41D5-4D43-A7E6-1DAB74B0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BA9200-68D8-8248-8296-1F69F56F09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57600"/>
            <a:ext cx="1833314" cy="229164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74B178-FF2E-9D46-9E77-3332BF21A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1" y="3252916"/>
            <a:ext cx="3429000" cy="267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0D15CF-FDDB-1C46-BA8B-24E30B18F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09600"/>
            <a:ext cx="3803628" cy="24451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C2EAC7-9A85-0449-A082-3BDC43B8D0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684037"/>
            <a:ext cx="1981200" cy="231109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799EAC-996B-9244-9EB8-0EE1AC7D1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22D89-8032-4A41-BCBC-0C7F7DA9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0CBB8D5-1EEA-F448-98F3-636DA2F0A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245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DE79A-1F54-344F-8AD4-2CBEB195F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0" y="338394"/>
            <a:ext cx="4572000" cy="1143000"/>
          </a:xfrm>
        </p:spPr>
        <p:txBody>
          <a:bodyPr/>
          <a:lstStyle/>
          <a:p>
            <a:r>
              <a:rPr lang="sv-SE" dirty="0" err="1">
                <a:hlinkClick r:id="rId2"/>
              </a:rPr>
              <a:t>Hidden</a:t>
            </a:r>
            <a:r>
              <a:rPr lang="sv-SE" dirty="0">
                <a:hlinkClick r:id="rId2"/>
              </a:rPr>
              <a:t> </a:t>
            </a:r>
            <a:r>
              <a:rPr lang="sv-SE" dirty="0" err="1">
                <a:hlinkClick r:id="rId2"/>
              </a:rPr>
              <a:t>Gigures</a:t>
            </a: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5B7F1-BF67-5D47-93EC-724840BDC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821" y="4953006"/>
            <a:ext cx="2153641" cy="14314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BB5DD5-40F6-3148-8AF0-107AA8FF0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8" y="1676400"/>
            <a:ext cx="18288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FE1C53-CF6B-1E4A-9D0E-9EB882A96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8" y="4876204"/>
            <a:ext cx="2368913" cy="15050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E1B469-65FD-A848-B718-A3D677B99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517" y="1749735"/>
            <a:ext cx="2819400" cy="21393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E32641-BCA9-144F-BF28-A2F01FC45E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880" y="1700670"/>
            <a:ext cx="2882317" cy="22374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D1E922-0076-A442-A745-18B4C5615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449" y="4495800"/>
            <a:ext cx="3048000" cy="20066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F5DF99-E25F-0D49-AE1C-70E1C9E3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9FD0B-0F2E-DB4D-9063-5E050C4EC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39A68-0FC2-EB46-BD14-1B5E6A6D5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021608-0546-6042-9FCF-AA91CF990941}"/>
              </a:ext>
            </a:extLst>
          </p:cNvPr>
          <p:cNvSpPr txBox="1"/>
          <p:nvPr/>
        </p:nvSpPr>
        <p:spPr>
          <a:xfrm>
            <a:off x="228600" y="196972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err="1"/>
              <a:t>Έμφυλες</a:t>
            </a:r>
            <a:r>
              <a:rPr lang="el-GR" sz="2400" dirty="0"/>
              <a:t> αναπαραστάσεις στην ιστορία των μαθηματικών</a:t>
            </a:r>
            <a:endParaRPr lang="en-SE" sz="2400" dirty="0"/>
          </a:p>
        </p:txBody>
      </p:sp>
    </p:spTree>
    <p:extLst>
      <p:ext uri="{BB962C8B-B14F-4D97-AF65-F5344CB8AC3E}">
        <p14:creationId xmlns:p14="http://schemas.microsoft.com/office/powerpoint/2010/main" val="4229536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256BF-39E0-DE4C-A616-8C784A95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τεχνουργήματα</a:t>
            </a:r>
            <a:r>
              <a:rPr lang="sv-SE" dirty="0"/>
              <a:t> –  </a:t>
            </a:r>
            <a:r>
              <a:rPr lang="el-GR" dirty="0"/>
              <a:t>πολιτισμοί</a:t>
            </a:r>
            <a:endParaRPr lang="sv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91F1B3-76EF-AC44-8582-F9102B497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4038600" cy="502989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65100D-1E3D-1A4F-9F2B-6A99DAD98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682109"/>
            <a:ext cx="2368913" cy="15050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6F4846-A17A-C142-B821-28FDF3F94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341" y="4951261"/>
            <a:ext cx="1829659" cy="121614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D06546-90D0-C64D-A3BB-8FA50CB48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41C07-2F11-024E-A87C-2F003C48F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A38B39-B092-DD47-9107-29D92CF99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872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458200" cy="1143000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Courier New" pitchFamily="49" charset="0"/>
                <a:cs typeface="Courier New" pitchFamily="49" charset="0"/>
              </a:rPr>
              <a:t>‘</a:t>
            </a:r>
            <a:r>
              <a:rPr lang="el-GR" sz="3600" dirty="0" err="1">
                <a:latin typeface="Courier New" pitchFamily="49" charset="0"/>
                <a:cs typeface="Courier New" pitchFamily="49" charset="0"/>
              </a:rPr>
              <a:t>παλαι</a:t>
            </a:r>
            <a:r>
              <a:rPr lang="sv-SE" sz="3600" dirty="0" err="1">
                <a:latin typeface="Courier New" pitchFamily="49" charset="0"/>
                <a:cs typeface="Courier New" pitchFamily="49" charset="0"/>
              </a:rPr>
              <a:t>ά</a:t>
            </a:r>
            <a:r>
              <a:rPr lang="el-GR" sz="3600" dirty="0">
                <a:latin typeface="Courier New" pitchFamily="49" charset="0"/>
                <a:cs typeface="Courier New" pitchFamily="49" charset="0"/>
              </a:rPr>
              <a:t>’ και ‘ν</a:t>
            </a:r>
            <a:r>
              <a:rPr lang="sv-SE" sz="3600" dirty="0" err="1">
                <a:latin typeface="Courier New" pitchFamily="49" charset="0"/>
                <a:cs typeface="Courier New" pitchFamily="49" charset="0"/>
              </a:rPr>
              <a:t>έ</a:t>
            </a:r>
            <a:r>
              <a:rPr lang="el-GR" sz="3600" dirty="0">
                <a:latin typeface="Courier New" pitchFamily="49" charset="0"/>
                <a:cs typeface="Courier New" pitchFamily="49" charset="0"/>
              </a:rPr>
              <a:t>α’ μαθηματικά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903" y="1676400"/>
            <a:ext cx="825909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61551" y="4114800"/>
            <a:ext cx="75438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4A9017-249E-AE4A-AF68-8ECDD42F5EA2}"/>
              </a:ext>
            </a:extLst>
          </p:cNvPr>
          <p:cNvSpPr txBox="1"/>
          <p:nvPr/>
        </p:nvSpPr>
        <p:spPr>
          <a:xfrm>
            <a:off x="503903" y="4635795"/>
            <a:ext cx="82590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Ο αριθμός αλλάζει μορφή και λειτουργία καθώς ταξιδεύει στο χώρο και στο χρόνο</a:t>
            </a: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Πως </a:t>
            </a:r>
            <a:r>
              <a:rPr lang="el-GR" i="1" dirty="0" err="1">
                <a:latin typeface="Calibri" panose="020F0502020204030204" pitchFamily="34" charset="0"/>
                <a:cs typeface="Calibri" panose="020F0502020204030204" pitchFamily="34" charset="0"/>
              </a:rPr>
              <a:t>αυτ</a:t>
            </a:r>
            <a:r>
              <a:rPr lang="sv-SE" i="1" dirty="0" err="1"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ς οι </a:t>
            </a:r>
            <a:r>
              <a:rPr lang="el-GR" i="1" dirty="0" err="1">
                <a:latin typeface="Calibri" panose="020F0502020204030204" pitchFamily="34" charset="0"/>
                <a:cs typeface="Calibri" panose="020F0502020204030204" pitchFamily="34" charset="0"/>
              </a:rPr>
              <a:t>αλλαγ</a:t>
            </a:r>
            <a:r>
              <a:rPr lang="sv-SE" i="1" dirty="0" err="1"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ς επηρεάζουν τις ζωές μας; </a:t>
            </a:r>
          </a:p>
          <a:p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Τι </a:t>
            </a:r>
            <a:r>
              <a:rPr lang="el-GR" i="1" dirty="0" err="1">
                <a:latin typeface="Calibri" panose="020F0502020204030204" pitchFamily="34" charset="0"/>
                <a:cs typeface="Calibri" panose="020F0502020204030204" pitchFamily="34" charset="0"/>
              </a:rPr>
              <a:t>σημα</a:t>
            </a:r>
            <a:r>
              <a:rPr lang="sv-SE" i="1" dirty="0" err="1"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νουν αυτές οι αλλαγές για την μαθηματική εκπαίδευση των παιδιών; </a:t>
            </a:r>
          </a:p>
          <a:p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Και, αντίστοιχα, για τις δικές μας προσπάθειες παιδαγωγικού σχεδιασμού;</a:t>
            </a:r>
          </a:p>
          <a:p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34280-707F-514F-B95C-264857EEF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'</a:t>
            </a:r>
            <a:r>
              <a:rPr lang="el-GR" dirty="0" err="1"/>
              <a:t>Αννα</a:t>
            </a:r>
            <a:r>
              <a:rPr lang="el-GR" dirty="0"/>
              <a:t> </a:t>
            </a:r>
            <a:r>
              <a:rPr lang="el-GR" dirty="0" err="1"/>
              <a:t>Χρονάκη</a:t>
            </a:r>
            <a:r>
              <a:rPr lang="el-GR" dirty="0"/>
              <a:t>, ΠΤΠΕ, ΠΘ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83C002-C5D8-9D45-86E3-A2FB9E3C0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78D16AD-83A8-564B-B542-CFD18205E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2019-09-03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10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766DB-3260-514C-B315-054387A32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l-GR" sz="5400" dirty="0" err="1">
                <a:solidFill>
                  <a:schemeClr val="accent2"/>
                </a:solidFill>
              </a:rPr>
              <a:t>Μπορο</a:t>
            </a:r>
            <a:r>
              <a:rPr lang="sv-SE" sz="5400" dirty="0" err="1">
                <a:solidFill>
                  <a:schemeClr val="accent2"/>
                </a:solidFill>
              </a:rPr>
              <a:t>ύ</a:t>
            </a:r>
            <a:r>
              <a:rPr lang="el-GR" sz="5400" dirty="0">
                <a:solidFill>
                  <a:schemeClr val="accent2"/>
                </a:solidFill>
              </a:rPr>
              <a:t>με να φανταστούμε τον κόσμο γύρω μας χωρίς αριθμούς;</a:t>
            </a:r>
            <a:endParaRPr lang="sv-SE" sz="5400" dirty="0">
              <a:solidFill>
                <a:schemeClr val="accent2"/>
              </a:solidFill>
            </a:endParaRPr>
          </a:p>
          <a:p>
            <a:pPr marL="457200" lvl="1" indent="0">
              <a:buNone/>
            </a:pPr>
            <a:endParaRPr lang="sv-SE" sz="5400" dirty="0"/>
          </a:p>
          <a:p>
            <a:pPr lvl="2"/>
            <a:r>
              <a:rPr lang="el-GR" sz="3200" dirty="0"/>
              <a:t>Τι ε</a:t>
            </a:r>
            <a:r>
              <a:rPr lang="sv-SE" sz="3200" dirty="0" err="1"/>
              <a:t>ί</a:t>
            </a:r>
            <a:r>
              <a:rPr lang="el-GR" sz="3200" dirty="0" err="1"/>
              <a:t>δους</a:t>
            </a:r>
            <a:r>
              <a:rPr lang="el-GR" sz="3200" dirty="0"/>
              <a:t> κόσμος μπορεί να είναι;</a:t>
            </a:r>
            <a:endParaRPr lang="sv-SE" sz="3200" dirty="0"/>
          </a:p>
          <a:p>
            <a:pPr lvl="2"/>
            <a:r>
              <a:rPr lang="el-GR" sz="3200" dirty="0"/>
              <a:t>Τι μπορούμε και τι δεν μπορούμε να κάνουμε σε ένα τέτοιο κόσμο;</a:t>
            </a:r>
          </a:p>
          <a:p>
            <a:endParaRPr lang="el-GR" dirty="0"/>
          </a:p>
          <a:p>
            <a:endParaRPr lang="sv-S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D97973-FBC3-DC49-A226-272DF1E44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3AE78-7801-0E4C-9EB0-460ADC65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D03D8D-A901-9B44-8C1B-F8869A373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316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spila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5" y="990600"/>
            <a:ext cx="615156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382000" cy="792162"/>
          </a:xfrm>
        </p:spPr>
        <p:txBody>
          <a:bodyPr>
            <a:normAutofit fontScale="90000"/>
          </a:bodyPr>
          <a:lstStyle/>
          <a:p>
            <a:pPr algn="l" eaLnBrk="1" hangingPunct="1"/>
            <a:br>
              <a:rPr lang="en-US" altLang="el-GR" sz="2000" dirty="0">
                <a:latin typeface="Comic Sans MS" panose="030F0702030302020204" pitchFamily="66" charset="0"/>
              </a:rPr>
            </a:br>
            <a:br>
              <a:rPr lang="en-US" altLang="el-GR" sz="2000" dirty="0">
                <a:latin typeface="Comic Sans MS" panose="030F0702030302020204" pitchFamily="66" charset="0"/>
              </a:rPr>
            </a:br>
            <a:endParaRPr lang="en-US" altLang="el-GR" sz="4000" dirty="0">
              <a:latin typeface="Comic Sans MS" panose="030F0702030302020204" pitchFamily="66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257800" y="0"/>
            <a:ext cx="3886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l-GR" altLang="el-GR" b="1" dirty="0"/>
              <a:t>Πως ξεκίνησαν όλα;</a:t>
            </a:r>
            <a:endParaRPr lang="en-US" altLang="el-GR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0177A5-6F07-544C-B16C-27ADA6684D86}"/>
              </a:ext>
            </a:extLst>
          </p:cNvPr>
          <p:cNvSpPr txBox="1"/>
          <p:nvPr/>
        </p:nvSpPr>
        <p:spPr>
          <a:xfrm flipH="1">
            <a:off x="6324600" y="1676400"/>
            <a:ext cx="259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>
                <a:solidFill>
                  <a:schemeClr val="accent2"/>
                </a:solidFill>
              </a:rPr>
              <a:t>Έ</a:t>
            </a:r>
            <a:r>
              <a:rPr lang="el-GR" dirty="0" err="1">
                <a:solidFill>
                  <a:schemeClr val="accent2"/>
                </a:solidFill>
              </a:rPr>
              <a:t>ρχονται</a:t>
            </a:r>
            <a:r>
              <a:rPr lang="sv-SE" dirty="0">
                <a:solidFill>
                  <a:schemeClr val="accent2"/>
                </a:solidFill>
              </a:rPr>
              <a:t>!</a:t>
            </a:r>
          </a:p>
          <a:p>
            <a:endParaRPr lang="sv-SE" dirty="0"/>
          </a:p>
          <a:p>
            <a:r>
              <a:rPr lang="el-GR" dirty="0"/>
              <a:t>Π</a:t>
            </a:r>
            <a:r>
              <a:rPr lang="sv-SE" dirty="0" err="1"/>
              <a:t>ό</a:t>
            </a:r>
            <a:r>
              <a:rPr lang="el-GR" dirty="0"/>
              <a:t>σοι είναι;</a:t>
            </a:r>
            <a:endParaRPr lang="sv-SE" dirty="0"/>
          </a:p>
          <a:p>
            <a:r>
              <a:rPr lang="el-GR" dirty="0">
                <a:solidFill>
                  <a:schemeClr val="accent2"/>
                </a:solidFill>
              </a:rPr>
              <a:t>Δεν μπορώ να πω</a:t>
            </a:r>
            <a:r>
              <a:rPr lang="sv-SE" dirty="0">
                <a:solidFill>
                  <a:schemeClr val="accent2"/>
                </a:solidFill>
              </a:rPr>
              <a:t>!</a:t>
            </a:r>
          </a:p>
          <a:p>
            <a:endParaRPr lang="sv-SE" dirty="0"/>
          </a:p>
          <a:p>
            <a:r>
              <a:rPr lang="el-GR" dirty="0"/>
              <a:t>Π</a:t>
            </a:r>
            <a:r>
              <a:rPr lang="sv-SE" dirty="0" err="1"/>
              <a:t>ό</a:t>
            </a:r>
            <a:r>
              <a:rPr lang="el-GR" dirty="0" err="1"/>
              <a:t>σο</a:t>
            </a:r>
            <a:r>
              <a:rPr lang="el-GR" dirty="0"/>
              <a:t> μακριά είναι;</a:t>
            </a:r>
            <a:endParaRPr lang="sv-SE" dirty="0"/>
          </a:p>
          <a:p>
            <a:r>
              <a:rPr lang="el-GR" dirty="0">
                <a:solidFill>
                  <a:schemeClr val="accent2"/>
                </a:solidFill>
              </a:rPr>
              <a:t>Δεν μπορώ να πω</a:t>
            </a:r>
            <a:r>
              <a:rPr lang="sv-SE" dirty="0">
                <a:solidFill>
                  <a:schemeClr val="accent2"/>
                </a:solidFill>
              </a:rPr>
              <a:t>!</a:t>
            </a:r>
          </a:p>
          <a:p>
            <a:endParaRPr lang="sv-SE" dirty="0"/>
          </a:p>
          <a:p>
            <a:r>
              <a:rPr lang="el-GR" dirty="0"/>
              <a:t>Αυτό το σύστημα δεν δουλεύει</a:t>
            </a:r>
            <a:r>
              <a:rPr lang="sv-SE" dirty="0"/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D22E83-25D7-5345-80BA-2C8437F6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D0392-CE41-1A4E-8DD9-9B55F49AD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B5104-0FE9-B343-87D0-1EE233A3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69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85000" lnSpcReduction="20000"/>
          </a:bodyPr>
          <a:lstStyle/>
          <a:p>
            <a:endParaRPr lang="el-GR" dirty="0"/>
          </a:p>
          <a:p>
            <a:r>
              <a:rPr lang="el-GR" dirty="0"/>
              <a:t>Ο </a:t>
            </a:r>
            <a:r>
              <a:rPr lang="el-GR" dirty="0" err="1"/>
              <a:t>αριθμ</a:t>
            </a:r>
            <a:r>
              <a:rPr lang="sv-SE" dirty="0" err="1"/>
              <a:t>ό</a:t>
            </a:r>
            <a:r>
              <a:rPr lang="el-GR" dirty="0"/>
              <a:t>ς ε</a:t>
            </a:r>
            <a:r>
              <a:rPr lang="sv-SE" dirty="0" err="1"/>
              <a:t>ί</a:t>
            </a:r>
            <a:r>
              <a:rPr lang="el-GR" dirty="0"/>
              <a:t>ναι μια κοινωνική κατασκευή.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r>
              <a:rPr lang="el-GR" dirty="0"/>
              <a:t>Ως έννοια που εξελίσσεται σε πλαίσια δραστηριότητας.</a:t>
            </a:r>
          </a:p>
          <a:p>
            <a:endParaRPr lang="sv-SE" dirty="0"/>
          </a:p>
          <a:p>
            <a:endParaRPr lang="sv-SE" dirty="0"/>
          </a:p>
          <a:p>
            <a:r>
              <a:rPr lang="el-GR" sz="2600" i="1" dirty="0"/>
              <a:t>Σ</a:t>
            </a:r>
            <a:r>
              <a:rPr lang="sv-SE" sz="2600" i="1" dirty="0" err="1"/>
              <a:t>ή</a:t>
            </a:r>
            <a:r>
              <a:rPr lang="el-GR" sz="2600" i="1" dirty="0" err="1"/>
              <a:t>μερα</a:t>
            </a:r>
            <a:r>
              <a:rPr lang="el-GR" sz="2600" i="1" dirty="0"/>
              <a:t>, θεωρούμε την ύπαρξη του αριθμού δεδομένη.</a:t>
            </a:r>
            <a:endParaRPr lang="sv-SE" sz="2600" i="1" dirty="0"/>
          </a:p>
          <a:p>
            <a:r>
              <a:rPr lang="el-GR" sz="2600" i="1" dirty="0"/>
              <a:t>Και στο εκπαιδευτικό μας σύστημα στοχεύουμε σε τρόπους μάθησης βασικών εννοιών του αριθμού σε ποικίλα πλαίσια.</a:t>
            </a:r>
          </a:p>
          <a:p>
            <a:endParaRPr lang="sv-SE" dirty="0"/>
          </a:p>
          <a:p>
            <a:r>
              <a:rPr lang="el-GR" dirty="0" err="1"/>
              <a:t>Αλλ</a:t>
            </a:r>
            <a:r>
              <a:rPr lang="sv-SE" dirty="0" err="1"/>
              <a:t>ά</a:t>
            </a:r>
            <a:r>
              <a:rPr lang="sv-SE" dirty="0"/>
              <a:t>, </a:t>
            </a:r>
            <a:r>
              <a:rPr lang="el-GR" dirty="0"/>
              <a:t>πως και γιατί;</a:t>
            </a: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47EAF-BA74-6447-AF0B-D7549D09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2B93B7-FD38-8B41-B797-F03222902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B28E7A1-19E8-2D44-8224-51C374B67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36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3C5B03-FA73-EB4C-A037-96CBA8EC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Συνοπτικά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55050-A70C-1E40-B998-A52162883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sv-SE" dirty="0"/>
          </a:p>
          <a:p>
            <a:r>
              <a:rPr lang="sv-SE" dirty="0">
                <a:hlinkClick r:id="rId2"/>
              </a:rPr>
              <a:t>Story </a:t>
            </a:r>
            <a:r>
              <a:rPr lang="sv-SE" dirty="0" err="1">
                <a:hlinkClick r:id="rId2"/>
              </a:rPr>
              <a:t>of</a:t>
            </a:r>
            <a:r>
              <a:rPr lang="sv-SE" dirty="0">
                <a:hlinkClick r:id="rId2"/>
              </a:rPr>
              <a:t> </a:t>
            </a:r>
            <a:r>
              <a:rPr lang="sv-SE" dirty="0" err="1">
                <a:hlinkClick r:id="rId2"/>
              </a:rPr>
              <a:t>one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Part I –</a:t>
            </a:r>
            <a:r>
              <a:rPr lang="el-GR" dirty="0"/>
              <a:t> η αρχή</a:t>
            </a:r>
            <a:endParaRPr lang="sv-SE" dirty="0"/>
          </a:p>
          <a:p>
            <a:r>
              <a:rPr lang="sv-SE" dirty="0"/>
              <a:t>Part II  - </a:t>
            </a:r>
            <a:r>
              <a:rPr lang="sv-SE" dirty="0" err="1"/>
              <a:t>έ</a:t>
            </a:r>
            <a:r>
              <a:rPr lang="el-GR" dirty="0" err="1"/>
              <a:t>λληνες</a:t>
            </a:r>
            <a:r>
              <a:rPr lang="el-GR" dirty="0"/>
              <a:t> και </a:t>
            </a:r>
            <a:r>
              <a:rPr lang="el-GR" dirty="0" err="1"/>
              <a:t>ρωμαίοι</a:t>
            </a:r>
            <a:endParaRPr lang="sv-SE" dirty="0"/>
          </a:p>
          <a:p>
            <a:r>
              <a:rPr lang="sv-SE" dirty="0"/>
              <a:t>Part III – </a:t>
            </a:r>
            <a:r>
              <a:rPr lang="el-GR" dirty="0" err="1"/>
              <a:t>ινδ</a:t>
            </a:r>
            <a:r>
              <a:rPr lang="sv-SE" dirty="0" err="1"/>
              <a:t>ί</a:t>
            </a:r>
            <a:r>
              <a:rPr lang="el-GR" dirty="0"/>
              <a:t>α, </a:t>
            </a:r>
            <a:r>
              <a:rPr lang="el-GR" dirty="0" err="1"/>
              <a:t>ιράκ</a:t>
            </a:r>
            <a:r>
              <a:rPr lang="el-GR" dirty="0"/>
              <a:t> και </a:t>
            </a:r>
            <a:r>
              <a:rPr lang="el-GR" dirty="0" err="1"/>
              <a:t>αλγερία</a:t>
            </a:r>
            <a:endParaRPr lang="sv-SE" dirty="0"/>
          </a:p>
          <a:p>
            <a:r>
              <a:rPr lang="sv-SE" dirty="0"/>
              <a:t>Part IV – </a:t>
            </a:r>
            <a:r>
              <a:rPr lang="el-GR" dirty="0"/>
              <a:t>στην </a:t>
            </a:r>
            <a:r>
              <a:rPr lang="el-GR" dirty="0" err="1"/>
              <a:t>ευρ</a:t>
            </a:r>
            <a:r>
              <a:rPr lang="sv-SE" dirty="0" err="1"/>
              <a:t>ώ</a:t>
            </a:r>
            <a:r>
              <a:rPr lang="el-GR" dirty="0" err="1"/>
              <a:t>πη</a:t>
            </a:r>
            <a:r>
              <a:rPr lang="el-GR" dirty="0"/>
              <a:t> και, μετά, στον κόσμο</a:t>
            </a:r>
            <a:endParaRPr lang="sv-SE" dirty="0"/>
          </a:p>
          <a:p>
            <a:endParaRPr lang="sv-SE" dirty="0"/>
          </a:p>
          <a:p>
            <a:r>
              <a:rPr lang="el-GR" dirty="0" err="1"/>
              <a:t>αναστοχασμ</a:t>
            </a:r>
            <a:r>
              <a:rPr lang="sv-SE" dirty="0" err="1"/>
              <a:t>ό</a:t>
            </a:r>
            <a:r>
              <a:rPr lang="el-GR" dirty="0"/>
              <a:t>ς</a:t>
            </a:r>
            <a:r>
              <a:rPr lang="sv-SE" dirty="0"/>
              <a:t> </a:t>
            </a:r>
          </a:p>
          <a:p>
            <a:endParaRPr lang="sv-SE" dirty="0"/>
          </a:p>
          <a:p>
            <a:r>
              <a:rPr lang="el-GR" dirty="0" err="1"/>
              <a:t>ιδ</a:t>
            </a:r>
            <a:r>
              <a:rPr lang="sv-SE" dirty="0" err="1"/>
              <a:t>έ</a:t>
            </a:r>
            <a:r>
              <a:rPr lang="el-GR" dirty="0" err="1"/>
              <a:t>ες</a:t>
            </a:r>
            <a:r>
              <a:rPr lang="sv-SE" dirty="0"/>
              <a:t>, </a:t>
            </a:r>
            <a:r>
              <a:rPr lang="el-GR" dirty="0"/>
              <a:t>σύμβολα</a:t>
            </a:r>
            <a:r>
              <a:rPr lang="sv-SE" dirty="0"/>
              <a:t> </a:t>
            </a:r>
            <a:r>
              <a:rPr lang="el-GR" dirty="0"/>
              <a:t>και τεχνουργήματα</a:t>
            </a:r>
            <a:r>
              <a:rPr lang="sv-SE" dirty="0"/>
              <a:t>, </a:t>
            </a:r>
            <a:r>
              <a:rPr lang="el-GR" dirty="0"/>
              <a:t> </a:t>
            </a:r>
            <a:r>
              <a:rPr lang="sv-SE" dirty="0" err="1"/>
              <a:t>έ</a:t>
            </a:r>
            <a:r>
              <a:rPr lang="el-GR" dirty="0" err="1"/>
              <a:t>ννοιες</a:t>
            </a:r>
            <a:r>
              <a:rPr lang="sv-SE" dirty="0"/>
              <a:t>, </a:t>
            </a:r>
            <a:r>
              <a:rPr lang="el-GR" dirty="0"/>
              <a:t>γλώσσα</a:t>
            </a:r>
            <a:r>
              <a:rPr lang="sv-SE" dirty="0"/>
              <a:t>, </a:t>
            </a:r>
            <a:r>
              <a:rPr lang="el-GR" dirty="0"/>
              <a:t>εργαλεία</a:t>
            </a:r>
            <a:r>
              <a:rPr lang="sv-SE" dirty="0"/>
              <a:t> </a:t>
            </a:r>
          </a:p>
          <a:p>
            <a:endParaRPr lang="sv-SE" dirty="0"/>
          </a:p>
          <a:p>
            <a:r>
              <a:rPr lang="el-GR" dirty="0"/>
              <a:t>Παιδαγωγικές Προτάσεις</a:t>
            </a:r>
            <a:endParaRPr lang="sv-S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E3ABB5-6CE5-9345-AA92-DC2A49916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F999C-E832-EE44-AA40-A4CE970A1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FA2732F-6B43-DB46-B6C8-58441A8AD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38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292E9-4217-4640-95BE-B9DBDCDB7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</a:t>
            </a:r>
            <a:r>
              <a:rPr lang="sv-SE" dirty="0" err="1"/>
              <a:t>ύ</a:t>
            </a:r>
            <a:r>
              <a:rPr lang="el-GR" dirty="0" err="1"/>
              <a:t>ρω</a:t>
            </a:r>
            <a:r>
              <a:rPr lang="el-GR" dirty="0"/>
              <a:t> από την</a:t>
            </a:r>
            <a:r>
              <a:rPr lang="sv-SE" dirty="0"/>
              <a:t> ’</a:t>
            </a:r>
            <a:r>
              <a:rPr lang="el-GR" dirty="0"/>
              <a:t>ιστορία του </a:t>
            </a:r>
            <a:r>
              <a:rPr lang="sv-SE" dirty="0" err="1"/>
              <a:t>έ</a:t>
            </a:r>
            <a:r>
              <a:rPr lang="el-GR" dirty="0"/>
              <a:t>να</a:t>
            </a:r>
            <a:r>
              <a:rPr lang="sv-SE" dirty="0"/>
              <a:t>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D3B31-DC6D-5044-990A-A30E58D1B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60950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endParaRPr lang="sv-SE" sz="16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Χρόνοι και Τόποι για κύρια γεγονότα κατά την εξέλιξη του αριθμού  </a:t>
            </a:r>
            <a:endParaRPr lang="sv-SE" sz="20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Πλαίσια Δράσης και Δραστηριότητας που αφορούν την επινόηση και χρήση του αριθμού</a:t>
            </a:r>
            <a:endParaRPr lang="sv-SE" sz="20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v-SE" sz="2000" dirty="0" err="1">
                <a:highlight>
                  <a:srgbClr val="FFFF00"/>
                </a:highlight>
              </a:rPr>
              <a:t>Kύ</a:t>
            </a:r>
            <a:r>
              <a:rPr lang="el-GR" sz="2000" dirty="0" err="1">
                <a:highlight>
                  <a:srgbClr val="FFFF00"/>
                </a:highlight>
              </a:rPr>
              <a:t>ρια</a:t>
            </a:r>
            <a:r>
              <a:rPr lang="el-GR" sz="2000" dirty="0">
                <a:highlight>
                  <a:srgbClr val="FFFF00"/>
                </a:highlight>
              </a:rPr>
              <a:t> Γεγονότα για τον Αριθμό. </a:t>
            </a:r>
            <a:r>
              <a:rPr lang="el-GR" sz="2000" dirty="0">
                <a:solidFill>
                  <a:srgbClr val="C00000"/>
                </a:solidFill>
              </a:rPr>
              <a:t>Σύμβολα, συμβολισμοί,  τεχνικές γραφής, τεχνουργήματα και τεχνολογίες κατά την επινόηση του αριθμού</a:t>
            </a:r>
            <a:endParaRPr lang="sv-SE" sz="2000" dirty="0">
              <a:solidFill>
                <a:srgbClr val="C00000"/>
              </a:solidFill>
            </a:endParaRPr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Σύνδεση με κοινότητες, κουλτούρες και πολιτισμούς, συσχέτιση με πρόοδο, ανάπτυξη, κυριαρχία </a:t>
            </a:r>
            <a:endParaRPr lang="sv-SE" sz="20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Αναπαράσταση πολιτισμών ως ισχυροί ή ανίσχυροι μέσω της συμβολής τους στην εξέλιξη του αριθμού</a:t>
            </a:r>
            <a:endParaRPr lang="en-SE" sz="2000" dirty="0"/>
          </a:p>
          <a:p>
            <a:pPr marL="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/>
              <a:t>Χρήση γλώσσας (</a:t>
            </a:r>
            <a:r>
              <a:rPr lang="el-GR" sz="2000" dirty="0" err="1"/>
              <a:t>π.χ</a:t>
            </a:r>
            <a:r>
              <a:rPr lang="el-GR" sz="2000" dirty="0"/>
              <a:t> μεταφορικός λόγος, χιούμορ, ειρωνεία, θαυμασμός) στον τρόπο αφήγησης και παραγωγής στερεοτύπων για φύλο, φυλή και ικανότητα</a:t>
            </a:r>
            <a:endParaRPr lang="en-S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el-G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l-GR" sz="1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Σύνδεση με </a:t>
            </a:r>
            <a:r>
              <a:rPr lang="el-GR" sz="1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Άσκση</a:t>
            </a:r>
            <a:r>
              <a:rPr lang="el-GR" sz="1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στο χώρο Εργασίες στο </a:t>
            </a:r>
            <a:r>
              <a:rPr lang="sv-SE" sz="1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eclass</a:t>
            </a:r>
            <a:endParaRPr lang="en-SE" sz="1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en-SE" sz="1050" dirty="0"/>
          </a:p>
          <a:p>
            <a:pPr marL="457200">
              <a:lnSpc>
                <a:spcPct val="107000"/>
              </a:lnSpc>
            </a:pPr>
            <a:endParaRPr lang="en-SE" sz="1000" dirty="0"/>
          </a:p>
          <a:p>
            <a:pPr marL="457200">
              <a:lnSpc>
                <a:spcPct val="107000"/>
              </a:lnSpc>
            </a:pPr>
            <a:r>
              <a:rPr lang="el-GR" sz="900" dirty="0"/>
              <a:t> </a:t>
            </a:r>
            <a:endParaRPr lang="en-SE" sz="1000" dirty="0"/>
          </a:p>
          <a:p>
            <a:pPr marL="457200" lvl="1" indent="0">
              <a:buNone/>
            </a:pPr>
            <a:endParaRPr lang="sv-SE" sz="1600" dirty="0"/>
          </a:p>
          <a:p>
            <a:pPr lvl="1"/>
            <a:endParaRPr lang="sv-SE" sz="16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F8DF94-C462-6541-A8A9-50200B9BD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6FDF1B-2491-4A49-BE65-0E61B936C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E139B6C-594D-5146-BC72-50C4CF93B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2019-09-03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33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025DB-DC48-C041-9B32-53B569C97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Συζ</a:t>
            </a:r>
            <a:r>
              <a:rPr lang="sv-SE" dirty="0" err="1"/>
              <a:t>ή</a:t>
            </a:r>
            <a:r>
              <a:rPr lang="el-GR" dirty="0" err="1"/>
              <a:t>τηση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785D4-E7F0-994D-A923-6AFABFF6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62500" lnSpcReduction="20000"/>
          </a:bodyPr>
          <a:lstStyle/>
          <a:p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Ποια </a:t>
            </a:r>
            <a:r>
              <a:rPr lang="el-GR" dirty="0" err="1"/>
              <a:t>γεγον</a:t>
            </a:r>
            <a:r>
              <a:rPr lang="sv-SE" dirty="0" err="1"/>
              <a:t>ό</a:t>
            </a:r>
            <a:r>
              <a:rPr lang="el-GR" dirty="0"/>
              <a:t>τα δημιούργησαν ενδιαφέρον, έκπληξη ή/και προβληματισμό; </a:t>
            </a: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Ποια είναι τα κριτικά σημεία ή οι στιγμές της ιστοριογραφίας του αριθμού τα οποία εντοπίσατε;</a:t>
            </a: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Πως σχετίζεται ο αριθμός με άλλες μαθηματικές έννοιες;</a:t>
            </a: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Πως ο αριθμός σχετίζεται με την ύπαρξη του ανθρώπου στον κόσμο;</a:t>
            </a: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dirty="0"/>
              <a:t>Πως το </a:t>
            </a:r>
            <a:r>
              <a:rPr lang="el-GR" dirty="0" err="1"/>
              <a:t>ντοκυμαντέρ</a:t>
            </a:r>
            <a:r>
              <a:rPr lang="el-GR" dirty="0"/>
              <a:t> </a:t>
            </a:r>
            <a:r>
              <a:rPr lang="sv-SE" dirty="0"/>
              <a:t> ’story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’ </a:t>
            </a:r>
            <a:r>
              <a:rPr lang="el-GR" dirty="0"/>
              <a:t>μπορεί να δημιουργήσει ένα πλαίσιο για την δημιουργία παιδαγωγικών δράσεων για τα παιδιά;</a:t>
            </a:r>
            <a:endParaRPr lang="sv-SE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sz="2600" dirty="0"/>
              <a:t>‘</a:t>
            </a:r>
            <a:r>
              <a:rPr lang="el-GR" sz="2600" dirty="0" err="1"/>
              <a:t>Ασκηση</a:t>
            </a:r>
            <a:r>
              <a:rPr lang="el-GR" sz="2600" dirty="0"/>
              <a:t> 1. </a:t>
            </a:r>
            <a:r>
              <a:rPr lang="el-GR" sz="2600" dirty="0" err="1"/>
              <a:t>Ανστοχασμός</a:t>
            </a:r>
            <a:endParaRPr lang="el-GR" sz="2600" dirty="0"/>
          </a:p>
          <a:p>
            <a:pPr marL="0" indent="0">
              <a:buNone/>
            </a:pPr>
            <a:r>
              <a:rPr lang="el-GR" sz="2600" dirty="0"/>
              <a:t>	</a:t>
            </a:r>
            <a:r>
              <a:rPr lang="el-GR" sz="2600" i="1" dirty="0"/>
              <a:t>Βρήκατε κάτι σημαντικό, ενδιαφέρον ή/και χρήσιμο για σένα ως 	παιδαγωγός στις μικρές ηλικίες;  Επίσης, κάτι που σε έκανε να νοιώσεις 	όμορφα ή/και δυσφορία αναφορικά με την αφήγηση για την εξέλιξη του 	αριθμού; Τι έμαθες, τελικά, μέσα από αυτή την αφήγηση για τον αριθμό; Τι 	θα ήθελες να ψάξεις για να μάθεις παραπάνω;</a:t>
            </a:r>
            <a:endParaRPr lang="en-SE" sz="2600" i="1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D90915-B55D-7E4F-923E-4851D309F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'Αννα Χρονάκη, ΠΤΠΕ, ΠΘ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362CC-5DE4-4A49-B3C5-A8E2A2FF6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07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1164</Words>
  <Application>Microsoft Macintosh PowerPoint</Application>
  <PresentationFormat>On-screen Show (4:3)</PresentationFormat>
  <Paragraphs>257</Paragraphs>
  <Slides>33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Athelas</vt:lpstr>
      <vt:lpstr>Calibri</vt:lpstr>
      <vt:lpstr>Comic Sans MS</vt:lpstr>
      <vt:lpstr>Courier New</vt:lpstr>
      <vt:lpstr>Office Theme</vt:lpstr>
      <vt:lpstr> ιστοριογραφία αριθμού   BBC documentary ‘Story of One’   Άννα Χρονάκη ΠΤΠΕ, ΠΘ </vt:lpstr>
      <vt:lpstr>Τι σημαίνει αριθμός για σένα;</vt:lpstr>
      <vt:lpstr>PowerPoint Presentation</vt:lpstr>
      <vt:lpstr>PowerPoint Presentation</vt:lpstr>
      <vt:lpstr>  </vt:lpstr>
      <vt:lpstr>PowerPoint Presentation</vt:lpstr>
      <vt:lpstr>Συνοπτικά</vt:lpstr>
      <vt:lpstr>Γύρω από την ’ιστορία του ένα’</vt:lpstr>
      <vt:lpstr>Συζήτηση</vt:lpstr>
      <vt:lpstr>Ιδέες, Έννοιες, Εργαλεία, Τεχνουργήματα, Σύμβολα</vt:lpstr>
      <vt:lpstr>αρίθμηση &amp; μνήμη</vt:lpstr>
      <vt:lpstr>Θέση αξίας</vt:lpstr>
      <vt:lpstr>PowerPoint Presentation</vt:lpstr>
      <vt:lpstr>maya numbers</vt:lpstr>
      <vt:lpstr>Quipu: Άνδεις, Νότιο Αμερική</vt:lpstr>
      <vt:lpstr>Πως φτιάχνω ένα quipu;</vt:lpstr>
      <vt:lpstr>Please, have a careful look and keep notes as you watch these two videos</vt:lpstr>
      <vt:lpstr>Μετρήσεις &amp; Κατασκευές</vt:lpstr>
      <vt:lpstr>Μπορώ να μετρήσω με τα κυβάκια;</vt:lpstr>
      <vt:lpstr>εφαρμόζω &amp; επιτελώ</vt:lpstr>
      <vt:lpstr>παιχνίδι &amp; φιλοσοφία</vt:lpstr>
      <vt:lpstr>PowerPoint Presentation</vt:lpstr>
      <vt:lpstr>PowerPoint Presentation</vt:lpstr>
      <vt:lpstr>PowerPoint Presentation</vt:lpstr>
      <vt:lpstr>PowerPoint Presentation</vt:lpstr>
      <vt:lpstr>σύμβολα &amp; επικοινωνία</vt:lpstr>
      <vt:lpstr>σύμβολα στο σώμα</vt:lpstr>
      <vt:lpstr>σημεία/σύμβολα, τεχνουργήματα</vt:lpstr>
      <vt:lpstr>PowerPoint Presentation</vt:lpstr>
      <vt:lpstr>PowerPoint Presentation</vt:lpstr>
      <vt:lpstr>Hidden Gigures</vt:lpstr>
      <vt:lpstr>τεχνουργήματα –  πολιτισμοί</vt:lpstr>
      <vt:lpstr>‘παλαιά’ και ‘νέα’ μαθηματικά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σε Δράση</dc:title>
  <dc:creator>chronaki</dc:creator>
  <cp:lastModifiedBy>Anna Chronaki</cp:lastModifiedBy>
  <cp:revision>108</cp:revision>
  <cp:lastPrinted>2018-11-20T17:49:37Z</cp:lastPrinted>
  <dcterms:created xsi:type="dcterms:W3CDTF">2006-08-16T00:00:00Z</dcterms:created>
  <dcterms:modified xsi:type="dcterms:W3CDTF">2020-10-28T18:43:46Z</dcterms:modified>
</cp:coreProperties>
</file>