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83"/>
  </p:notesMasterIdLst>
  <p:sldIdLst>
    <p:sldId id="764" r:id="rId4"/>
    <p:sldId id="756" r:id="rId5"/>
    <p:sldId id="754" r:id="rId6"/>
    <p:sldId id="857" r:id="rId7"/>
    <p:sldId id="936" r:id="rId8"/>
    <p:sldId id="937" r:id="rId9"/>
    <p:sldId id="938" r:id="rId10"/>
    <p:sldId id="856" r:id="rId11"/>
    <p:sldId id="940" r:id="rId12"/>
    <p:sldId id="939" r:id="rId13"/>
    <p:sldId id="941" r:id="rId14"/>
    <p:sldId id="942" r:id="rId15"/>
    <p:sldId id="944" r:id="rId16"/>
    <p:sldId id="945" r:id="rId17"/>
    <p:sldId id="946" r:id="rId18"/>
    <p:sldId id="947" r:id="rId19"/>
    <p:sldId id="948" r:id="rId20"/>
    <p:sldId id="949" r:id="rId21"/>
    <p:sldId id="950" r:id="rId22"/>
    <p:sldId id="951" r:id="rId23"/>
    <p:sldId id="952" r:id="rId24"/>
    <p:sldId id="953" r:id="rId25"/>
    <p:sldId id="954" r:id="rId26"/>
    <p:sldId id="955" r:id="rId27"/>
    <p:sldId id="956" r:id="rId28"/>
    <p:sldId id="957" r:id="rId29"/>
    <p:sldId id="958" r:id="rId30"/>
    <p:sldId id="959" r:id="rId31"/>
    <p:sldId id="960" r:id="rId32"/>
    <p:sldId id="961" r:id="rId33"/>
    <p:sldId id="962" r:id="rId34"/>
    <p:sldId id="963" r:id="rId35"/>
    <p:sldId id="964" r:id="rId36"/>
    <p:sldId id="965" r:id="rId37"/>
    <p:sldId id="966" r:id="rId38"/>
    <p:sldId id="967" r:id="rId39"/>
    <p:sldId id="968" r:id="rId40"/>
    <p:sldId id="969" r:id="rId41"/>
    <p:sldId id="970" r:id="rId42"/>
    <p:sldId id="971" r:id="rId43"/>
    <p:sldId id="972" r:id="rId44"/>
    <p:sldId id="973" r:id="rId45"/>
    <p:sldId id="979" r:id="rId46"/>
    <p:sldId id="980" r:id="rId47"/>
    <p:sldId id="981" r:id="rId48"/>
    <p:sldId id="982" r:id="rId49"/>
    <p:sldId id="983" r:id="rId50"/>
    <p:sldId id="984" r:id="rId51"/>
    <p:sldId id="985" r:id="rId52"/>
    <p:sldId id="986" r:id="rId53"/>
    <p:sldId id="987" r:id="rId54"/>
    <p:sldId id="988" r:id="rId55"/>
    <p:sldId id="974" r:id="rId56"/>
    <p:sldId id="975" r:id="rId57"/>
    <p:sldId id="976" r:id="rId58"/>
    <p:sldId id="977" r:id="rId59"/>
    <p:sldId id="978" r:id="rId60"/>
    <p:sldId id="943" r:id="rId61"/>
    <p:sldId id="989" r:id="rId62"/>
    <p:sldId id="990" r:id="rId63"/>
    <p:sldId id="991" r:id="rId64"/>
    <p:sldId id="992" r:id="rId65"/>
    <p:sldId id="993" r:id="rId66"/>
    <p:sldId id="994" r:id="rId67"/>
    <p:sldId id="995" r:id="rId68"/>
    <p:sldId id="996" r:id="rId69"/>
    <p:sldId id="997" r:id="rId70"/>
    <p:sldId id="998" r:id="rId71"/>
    <p:sldId id="999" r:id="rId72"/>
    <p:sldId id="1000" r:id="rId73"/>
    <p:sldId id="1001" r:id="rId74"/>
    <p:sldId id="1003" r:id="rId75"/>
    <p:sldId id="1002" r:id="rId76"/>
    <p:sldId id="1004" r:id="rId77"/>
    <p:sldId id="1005" r:id="rId78"/>
    <p:sldId id="1006" r:id="rId79"/>
    <p:sldId id="1007" r:id="rId80"/>
    <p:sldId id="1008" r:id="rId81"/>
    <p:sldId id="1009" r:id="rId82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69" d="100"/>
          <a:sy n="69" d="100"/>
        </p:scale>
        <p:origin x="390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commentAuthors" Target="commentAuthor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theme" Target="theme/theme1.xml"/><Relationship Id="rId61" Type="http://schemas.openxmlformats.org/officeDocument/2006/relationships/slide" Target="slides/slide58.xml"/><Relationship Id="rId82" Type="http://schemas.openxmlformats.org/officeDocument/2006/relationships/slide" Target="slides/slide7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05978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49517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70848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42373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00855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0704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ΓΕΩΜΕΤΡΙΚΕΣ ΕΝΝΟΙΕΣ</a:t>
            </a:r>
          </a:p>
        </p:txBody>
      </p:sp>
    </p:spTree>
    <p:extLst>
      <p:ext uri="{BB962C8B-B14F-4D97-AF65-F5344CB8AC3E}">
        <p14:creationId xmlns:p14="http://schemas.microsoft.com/office/powerpoint/2010/main" val="3270599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8B21DFC-9CA2-42FB-AFFD-0598A5CDC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594" y="2289048"/>
            <a:ext cx="6248400" cy="227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33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8563B35-83CC-4476-BF6A-A1186581A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67" y="533193"/>
            <a:ext cx="7852759" cy="584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56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6320A2F-05DA-4179-B2F1-AE8C55AC9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19" y="2060848"/>
            <a:ext cx="1024648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61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0F7D0A5-CCF9-4188-A788-71F9D0AC5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362" y="652551"/>
            <a:ext cx="7560840" cy="571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58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E8654F9-C6E7-453B-9AAA-389153F37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70" y="1772816"/>
            <a:ext cx="979627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24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57388C8-135C-4AA3-BB1C-725ADD41E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75" y="1772816"/>
            <a:ext cx="10031459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4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F4ADA4B-2BF7-4EBF-B998-FE55C575D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85" y="1340768"/>
            <a:ext cx="1084781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20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1F5B7DD-AA25-4213-8102-6E7786966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60" y="1259251"/>
            <a:ext cx="10372402" cy="440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01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2DE7269-938E-4F5D-BFE6-B500F4954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10" y="2204864"/>
            <a:ext cx="1044736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71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930470E-656F-46A3-BBB1-6993CD6BD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57" y="1916832"/>
            <a:ext cx="9885575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35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ΣΤ΄ τάξη</a:t>
            </a:r>
          </a:p>
        </p:txBody>
      </p:sp>
    </p:spTree>
    <p:extLst>
      <p:ext uri="{BB962C8B-B14F-4D97-AF65-F5344CB8AC3E}">
        <p14:creationId xmlns:p14="http://schemas.microsoft.com/office/powerpoint/2010/main" val="35862767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26C236F-D1DA-4A5E-AECB-DE0594C42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86" y="619933"/>
            <a:ext cx="8783796" cy="561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25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8CFE29D-6F9E-4B27-B483-DB8F6EDB7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83" y="1772816"/>
            <a:ext cx="10308691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26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580816E-AFB1-46E0-987D-EA7463FB8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01" y="1628800"/>
            <a:ext cx="1013349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35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750E9F0-5ABA-43B7-92AD-21FE6CF8B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82" y="1627405"/>
            <a:ext cx="9172884" cy="388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44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3FBB79C-8AF6-4CF2-BFCA-8572D9A89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07" y="1556792"/>
            <a:ext cx="10642025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39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559AEE7-E793-4A8A-B77A-10FF05B25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886968"/>
            <a:ext cx="7559040" cy="508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39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635C31B-2480-49C5-ABE2-C3E0ACE88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16" y="1400833"/>
            <a:ext cx="10376546" cy="411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804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B564C2B-0EE0-48D9-932C-AF9F7A15A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740" y="1844824"/>
            <a:ext cx="908510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1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6F56EE1-3E5D-458C-8722-DF705612E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82" y="1556792"/>
            <a:ext cx="1044495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70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684EA2B-319F-48C4-92E2-12942D40E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515112"/>
            <a:ext cx="7559040" cy="582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24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231F00B0-FFE1-46E7-A341-A2DD74AE6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7443022"/>
              </p:ext>
            </p:extLst>
          </p:nvPr>
        </p:nvGraphicFramePr>
        <p:xfrm>
          <a:off x="912218" y="2387208"/>
          <a:ext cx="10436820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5016">
                  <a:extLst>
                    <a:ext uri="{9D8B030D-6E8A-4147-A177-3AD203B41FA5}">
                      <a16:colId xmlns:a16="http://schemas.microsoft.com/office/drawing/2014/main" val="4248079402"/>
                    </a:ext>
                  </a:extLst>
                </a:gridCol>
                <a:gridCol w="1291804">
                  <a:extLst>
                    <a:ext uri="{9D8B030D-6E8A-4147-A177-3AD203B41FA5}">
                      <a16:colId xmlns:a16="http://schemas.microsoft.com/office/drawing/2014/main" val="1052867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ΓΕΝΙΚΟΙ ΣΤΟΧΟΙ Δ.Ε.Π.Π.Σ.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ΤΑΞΗ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798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εξασκούνται στον σχεδιασμό ευθύγραμμων σχημάτων και κύκλων με κανόνα (χάρακα) και διαβήτη.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υπολογίζουν το μήκος κύκλου και εμβαδόν κυκλικού δίσκου, τα εμβαδά και τους όγκους βασικών στερεών σχημάτων.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αναπαράγουν, να κατασκευάζουν και να συγκρίνουν γωνίες.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σχεδιάζουν το συμμετρικό ενός σχήματος ως προς άξονα και να διενεργούν μεταφορές, μεγεθύνσεις και σμικρύνσεις.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ΣΤ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1652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843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F434C5F-5005-4963-8303-9A0A05E82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60" y="1156282"/>
            <a:ext cx="10016178" cy="464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724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4F81658-037E-4FB8-BBC0-89050BEA8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569" y="372098"/>
            <a:ext cx="8696705" cy="615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352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90B314C-284C-42FB-8DE4-176C45AC2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45" y="1916832"/>
            <a:ext cx="10684423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85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82E82DE-02A1-45D1-B452-07FEB7889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44" y="1392361"/>
            <a:ext cx="10208810" cy="412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9217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0D5EF5B-AF04-4997-AFB3-36350E931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92" y="2060848"/>
            <a:ext cx="1132340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116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4D02320-12AC-40BC-B356-E7141358E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850" y="713043"/>
            <a:ext cx="8716408" cy="566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07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A125256-1CE2-4AAD-9536-C6A6403B9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44" y="1844824"/>
            <a:ext cx="1024930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843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10F964B-84F4-4F2D-B3E5-6A2C266B6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468" y="1194269"/>
            <a:ext cx="9053806" cy="468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815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C6C31CC-1D96-4855-B951-F0AB98CA0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09" y="1484784"/>
            <a:ext cx="1094084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745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B650516-CE52-4D05-98F9-E8C8DC0CD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87" y="2204864"/>
            <a:ext cx="1146761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17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87611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 (ΣΤ΄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555552"/>
              </p:ext>
            </p:extLst>
          </p:nvPr>
        </p:nvGraphicFramePr>
        <p:xfrm>
          <a:off x="838200" y="1412776"/>
          <a:ext cx="10482622" cy="5088320"/>
        </p:xfrm>
        <a:graphic>
          <a:graphicData uri="http://schemas.openxmlformats.org/drawingml/2006/table">
            <a:tbl>
              <a:tblPr/>
              <a:tblGrid>
                <a:gridCol w="8210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680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8776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αναγνωρίζουν σχήματα σε ένα σύνθετο περιβάλλον και να χαράζουν γεωμετρικά σχήματα με τη βοήθεια οργάνων.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χρησιμοποιούν τους τύπους που επιτρέπουν τον υπολογισμό των εμβαδών του τριγώνου, του παραλληλόγραμμου και του τραπεζίου.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υπολογίζουν τα εμβαδά του τριγώνου, του παραλληλόγραμμου, του τραπεζίου και του κύκλου και να επιλύουν σχετικά προβλήματα.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υπολογίζουν τους όγκους και τα εμβαδά παράπλευρης και ολικής επιφάνειας του κύβου, του ορθογωνίου παραλληλεπίπεδου και του κυλίνδρου και να λύνουν συνδυαστικά προβλήματα εμβαδών και όγκων.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Γεωμετρία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(16 ώρες)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01853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FFDBD88-3C24-4041-8244-7D18A544F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35" y="751791"/>
            <a:ext cx="9737787" cy="548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2857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E2D3474-9A4E-42CA-9AD7-BAC9F834E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37" y="2060848"/>
            <a:ext cx="10460109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453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F67C6F5-C1FB-4EB6-BC60-5598E588A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01" y="559549"/>
            <a:ext cx="9642321" cy="582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2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D19A8E1-5033-4ACA-9322-C40975B6D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989" y="276430"/>
            <a:ext cx="7850245" cy="624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578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B2FDAC6-7BA7-4302-834C-DE2020041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28" y="1752531"/>
            <a:ext cx="11050458" cy="347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042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95EE9C6-CB5E-4368-A537-686151ACD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3" y="980728"/>
            <a:ext cx="9013758" cy="516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233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96CED44-BA86-4B05-897D-FBE4DB1B6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832104"/>
            <a:ext cx="7559040" cy="519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452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FCBA5EB-6704-406E-8AFD-E649BEE22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71" y="2776728"/>
            <a:ext cx="10038159" cy="173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838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912B773-3049-4EAE-9644-73C28AE96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26" y="1451315"/>
            <a:ext cx="9793088" cy="413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735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BBCA6A2-8C2D-4AE4-B2D3-9086FAE5D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15" y="2276872"/>
            <a:ext cx="10704189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15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87611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 (ΣΤ΄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775596"/>
              </p:ext>
            </p:extLst>
          </p:nvPr>
        </p:nvGraphicFramePr>
        <p:xfrm>
          <a:off x="838200" y="1791450"/>
          <a:ext cx="10482622" cy="4229838"/>
        </p:xfrm>
        <a:graphic>
          <a:graphicData uri="http://schemas.openxmlformats.org/drawingml/2006/table">
            <a:tbl>
              <a:tblPr/>
              <a:tblGrid>
                <a:gridCol w="7747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680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8776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αξιοποιούν δεδομένα από όγκους και εμβαδά για να κατασκευάζουν τα αναπτύγματα του κύβου, του κυλίνδρου και του ορθογώνιου παραλληλεπίπεδου.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αναπαράγουν, να σχεδιάζουν και να συγκρίνουν γωνίες.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διενεργούν μεταφορές, μεγεθύνσεις και σμικρύνσεις σε </a:t>
                      </a:r>
                      <a:r>
                        <a:rPr lang="el-GR" sz="2400" b="0" i="0" u="none" strike="noStrike" kern="12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μιλιμετρέ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χαρτί απλών ευθύγραμμων σχημάτων.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σχεδιάζουν το συμμετρικό ενός σχήματος ως προς άξονα.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9574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6EB6EDA-707C-4F70-802A-56DF69056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918" y="676151"/>
            <a:ext cx="8506332" cy="570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660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875FAC8-BD3E-4D04-9F57-FAA7C50CE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11" y="614286"/>
            <a:ext cx="8704655" cy="57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131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B868583-0856-4102-9551-30D34C548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39" y="2276872"/>
            <a:ext cx="1058251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088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1F936E9-7D43-4976-981F-A3C8FC032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41" y="2204864"/>
            <a:ext cx="11172492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960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3E11887-274D-44D5-9F60-2E9D1FF75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048" y="850392"/>
            <a:ext cx="8254194" cy="563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4566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0F49BC1-01E8-438C-B156-72195C387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14" y="1459087"/>
            <a:ext cx="9345484" cy="405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433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AF22DB7-494F-4F8F-AFF5-4C414B5F6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25" y="1988840"/>
            <a:ext cx="10794893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390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189E201-7417-442F-8F2C-6381D3B1B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826" y="1215292"/>
            <a:ext cx="9552488" cy="451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490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3A8F00C-484D-45A4-951E-5874B9D97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624" y="777759"/>
            <a:ext cx="8748642" cy="545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305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33269FA-298C-4F2E-8216-EDCC78E07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38" y="1269842"/>
            <a:ext cx="9529160" cy="453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62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και Γεωμετρία (Ε΄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40210" y="1124744"/>
            <a:ext cx="10514013" cy="48936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Έννοιες του Χώρου (3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Δόμηση του χώρου και συντεταγμένες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Γεωμετρικά σχήματα (10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Αναγνώριση, ονομασία και ταξινόμηση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γεωμετρικών σχημάτων και στερεών σε στοιχεία και ιδιότητες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Κατασκευές και σχεδιασμός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Σύνδεση μεταξύ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ή σύνθεση γεωμετρικών σχημάτων και στερεών σε άλλα σχήματα ή μέρη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Μετασχηματισμοί (3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Μετατόπιση, στροφή και ανάκλαση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Αξονική Συμμετρία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Κεντρική συμμετρία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Επικαλύψεις επιφανειών και κανονικότητες </a:t>
            </a:r>
          </a:p>
          <a:p>
            <a:r>
              <a:rPr lang="el-GR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Οπτικοποίηση</a:t>
            </a: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 και αναπαράσταση διαφόρων οπτικών γωνιών, αντικειμένων και καταστάσεων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</a:t>
            </a:r>
            <a:r>
              <a:rPr lang="el-G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οπτικοποιήσεων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για τη διαχείριση σχημάτων, διευθύνσεων και θέσεων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127809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BF1DB95-C498-41F7-B3E8-ECE58AC2E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865632"/>
            <a:ext cx="7559040" cy="512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999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81EA3EF-72EA-46FA-847D-DCB2CD338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42" y="1700808"/>
            <a:ext cx="104201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263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8CD4EA2-352C-40AF-8360-A3D5E798B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25" y="1387120"/>
            <a:ext cx="9335973" cy="420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138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E517B38-0957-41D8-A322-C33483C30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1121664"/>
            <a:ext cx="7559040" cy="46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68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6B7BC7-9791-4278-B7B6-AFA780B71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87" y="1255901"/>
            <a:ext cx="9798627" cy="454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7543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2BB2CB3-2EA8-45F6-B79C-749DE935B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435" y="1014409"/>
            <a:ext cx="9406863" cy="500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491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99E4A8-39E5-4D0A-B51A-588D8A3AA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47" y="1772816"/>
            <a:ext cx="975503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478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3F903EA-A6C8-4332-AF35-515FA1B46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06" y="479922"/>
            <a:ext cx="8568952" cy="605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951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5533496-F5BD-48C6-9B94-4902E9E8D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047" y="686884"/>
            <a:ext cx="9271243" cy="569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754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514AB67-7618-4E76-96C1-8B5C516C0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14" y="1844824"/>
            <a:ext cx="1033703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508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και Γεωμετρία (ΣΤ΄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40210" y="1922056"/>
            <a:ext cx="10514013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γωνίας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 ώρα)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Μέτρηση μήκους (3 ώρες)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επιφάνειας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(8 ώρες)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χωρητικότητας και όγκου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 ώρες)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Μετρήσεις με μη τυπικές και τυπικές μονάδες (1 ώρα)</a:t>
            </a:r>
            <a:endParaRPr lang="el-GR" sz="24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2270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8F05172-7C7B-4921-A8A3-5095F3AB7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51" y="1412775"/>
            <a:ext cx="9406518" cy="420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945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E1EFAC3-5B3B-41BF-BF0E-CE16D143E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812" y="206856"/>
            <a:ext cx="4427230" cy="639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814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400864B-0783-4D74-8DF6-2E1124CE40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530" y="7319"/>
            <a:ext cx="4680520" cy="695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66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1016865-F57D-4FE5-8DE9-2B4655684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46" y="553807"/>
            <a:ext cx="4320480" cy="594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008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2E3F948-F8DC-41B7-A12A-752D2C0AD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561" y="52323"/>
            <a:ext cx="4515489" cy="661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935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567B29B-70BA-4FB8-A165-BB8E078B8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62" y="232367"/>
            <a:ext cx="4320480" cy="618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820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6A9C49B-5F96-424E-B820-2AD090C66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62" y="23391"/>
            <a:ext cx="4320480" cy="659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103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7E6404D-A3F3-4661-8052-6AC05B846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609" y="142856"/>
            <a:ext cx="5577497" cy="652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57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20C0CF5-D34A-4A0F-BC8F-8B2DB876A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139" y="70421"/>
            <a:ext cx="5434959" cy="667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6968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33B6275-091F-44CD-8F47-EB10B40E8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32" y="327945"/>
            <a:ext cx="5060250" cy="60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9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73FAF15F-0B80-42AB-B6C6-A6567E3D1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24384"/>
            <a:ext cx="7559040" cy="680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26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62932B9-851C-47DD-9308-63E19DBA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045" y="523921"/>
            <a:ext cx="8711229" cy="585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53121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39653</TotalTime>
  <Words>422</Words>
  <Application>Microsoft Office PowerPoint</Application>
  <PresentationFormat>Προσαρμογή</PresentationFormat>
  <Paragraphs>66</Paragraphs>
  <Slides>79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79</vt:i4>
      </vt:variant>
    </vt:vector>
  </HeadingPairs>
  <TitlesOfParts>
    <vt:vector size="85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278</cp:revision>
  <cp:lastPrinted>1601-01-01T00:00:00Z</cp:lastPrinted>
  <dcterms:created xsi:type="dcterms:W3CDTF">1601-01-01T00:00:00Z</dcterms:created>
  <dcterms:modified xsi:type="dcterms:W3CDTF">2021-05-29T17:06:06Z</dcterms:modified>
</cp:coreProperties>
</file>