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26/3/2026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81342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685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4000" dirty="0">
                <a:latin typeface="Arial" pitchFamily="34" charset="0"/>
                <a:cs typeface="Arial" pitchFamily="34" charset="0"/>
              </a:rPr>
              <a:t>ΔΙΚΑΙΟ ΤΗΣ ΠΟΛΕΟΔΟΜΙΑΣ   </a:t>
            </a:r>
            <a:br>
              <a:rPr lang="el-GR" sz="4000" dirty="0">
                <a:latin typeface="Arial" pitchFamily="34" charset="0"/>
                <a:cs typeface="Arial" pitchFamily="34" charset="0"/>
              </a:rPr>
            </a:br>
            <a:r>
              <a:rPr lang="el-GR" sz="4000" dirty="0">
                <a:latin typeface="Arial" pitchFamily="34" charset="0"/>
                <a:cs typeface="Arial" pitchFamily="34" charset="0"/>
              </a:rPr>
              <a:t>ΓΕΝΙΚΗ ΕΙΣΑΓΩΓΗ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>
                <a:latin typeface="Arial" pitchFamily="34" charset="0"/>
                <a:cs typeface="Arial" pitchFamily="34" charset="0"/>
              </a:rPr>
              <a:t>Αναπληρωτής Καθηγητής </a:t>
            </a:r>
            <a:r>
              <a:rPr lang="el-GR" altLang="el-GR" dirty="0">
                <a:latin typeface="Arial" pitchFamily="34" charset="0"/>
                <a:cs typeface="Arial" pitchFamily="34" charset="0"/>
              </a:rPr>
              <a:t>Πανεπιστημίου Θεσσαλίας</a:t>
            </a:r>
            <a:endParaRPr lang="en-US" alt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600" dirty="0">
                <a:latin typeface="Arial" panose="020B0604020202020204" pitchFamily="34" charset="0"/>
                <a:cs typeface="Arial" panose="020B0604020202020204" pitchFamily="34" charset="0"/>
              </a:rPr>
              <a:t>Α. ΔΙΚΑΙΟ ΤΗΣ ΠΟΛΕΟΔΟΜΙΑΣ </a:t>
            </a:r>
            <a:br>
              <a:rPr lang="el-GR" altLang="el-G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>
                <a:latin typeface="Arial" panose="020B0604020202020204" pitchFamily="34" charset="0"/>
                <a:cs typeface="Arial" panose="020B0604020202020204" pitchFamily="34" charset="0"/>
              </a:rPr>
              <a:t>ΓΕΝΙΚΑ </a:t>
            </a:r>
            <a:endParaRPr lang="en-US" altLang="el-G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90577"/>
            <a:ext cx="8229600" cy="4862623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l-GR" sz="2000" u="sng" dirty="0">
                <a:latin typeface="Arial" panose="020B0604020202020204" pitchFamily="34" charset="0"/>
                <a:cs typeface="Arial" panose="020B0604020202020204" pitchFamily="34" charset="0"/>
              </a:rPr>
              <a:t>Ορισμός του Δικαίου της </a:t>
            </a:r>
            <a:r>
              <a:rPr lang="el-GR" sz="2000" u="sng" dirty="0">
                <a:cs typeface="Arial" panose="020B0604020202020204" pitchFamily="34" charset="0"/>
              </a:rPr>
              <a:t>Πολεοδομίας</a:t>
            </a:r>
            <a:r>
              <a:rPr lang="el-GR" sz="2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Δύο προσεγγίσεις: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α) </a:t>
            </a:r>
            <a:r>
              <a:rPr lang="el-GR" sz="2000" dirty="0">
                <a:cs typeface="Arial" panose="020B0604020202020204" pitchFamily="34" charset="0"/>
              </a:rPr>
              <a:t>Κλασσική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εκδοχή : 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Το σύνολο των κανόνων και θεσμών που σχετίζονται με τον έλεγχο, το σχεδιασμό και γενικότερα την οργάνωση της οικιστικής (ή αστικής) ανάπτυξης  </a:t>
            </a:r>
            <a:b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>
                <a:solidFill>
                  <a:prstClr val="black"/>
                </a:solidFill>
                <a:cs typeface="Arial" panose="020B0604020202020204" pitchFamily="34" charset="0"/>
              </a:rPr>
              <a:t>β)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Σύγχρονη εκδοχή : 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Το σύνολο των κανόνων και θεσμών που σχετίζονται με το φυσικό σχεδιασμό του χώρου – ή –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>
                <a:cs typeface="Arial" panose="020B0604020202020204" pitchFamily="34" charset="0"/>
              </a:rPr>
              <a:t>Το σύνολο των κανόνων και θεσμών που σχετίζονται με την ισόρροπη χρήση του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>
                <a:cs typeface="Arial" panose="020B0604020202020204" pitchFamily="34" charset="0"/>
              </a:rPr>
              <a:t>χώρου </a:t>
            </a:r>
            <a:endParaRPr lang="el-G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>
                <a:cs typeface="Arial" panose="020B0604020202020204" pitchFamily="34" charset="0"/>
              </a:rPr>
              <a:t>Κρίσιμο κριτήριο: </a:t>
            </a:r>
            <a:r>
              <a:rPr lang="el-GR" sz="1600" b="1" dirty="0">
                <a:cs typeface="Arial" panose="020B0604020202020204" pitchFamily="34" charset="0"/>
              </a:rPr>
              <a:t>πόλη / οικισμός ή χρήση γης  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b="1" dirty="0">
                <a:cs typeface="Arial" panose="020B0604020202020204" pitchFamily="34" charset="0"/>
              </a:rPr>
              <a:t>ΣΚΟΠΟΣ: δημιουργία ποιοτικών συνθηκών διαβίωσης ή/και ισόρροπη διαχείριση του εδάφους / χώρου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b="1" u="sng" dirty="0">
                <a:cs typeface="Arial" panose="020B0604020202020204" pitchFamily="34" charset="0"/>
              </a:rPr>
              <a:t>Σημείωση : Έννοια φυσικού σχεδιασμού :  οργάνωση των υλικών / φυσικών στοιχείων του χώρου</a:t>
            </a:r>
            <a:endParaRPr lang="en-US" sz="1600" b="1" u="sng" dirty="0"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l-GR" sz="1800" u="sng" dirty="0">
                <a:latin typeface="Arial" panose="020B0604020202020204" pitchFamily="34" charset="0"/>
                <a:cs typeface="Arial" panose="020B0604020202020204" pitchFamily="34" charset="0"/>
              </a:rPr>
              <a:t>Ορισμός δικαίου χωροταξίας και πολεοδομίας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Το σύνολο των νομικών κανόνων, διαδικασιών και τεχνικών με τις οποίες επιδιώκεται η ρύθμιση της χρήσης του χώρου στον οποίο ζει, δραστηριοποιείται και αναπτύσσεται ο άνθρωπος ως άτομο και ως μέλος του κοινωνικού συνόλου.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200" dirty="0"/>
              <a:t>Β. ΧΑΡΑΚΤΗΡΙΣΤΙΚΑ ΤΟΥ ΔΙΚΑΙΟΥ ΤΗΣ ΠΟΛΕΟΔΟΜΙΑΣ – ΔΙΑΚΡΙΣΗ ΑΠΟ ΑΛΛΟΥΣ ΣΥΓΓΕΝΕΙΣ ΚΛΑΔΟΥΣ ΤΟΥ ΔΙΚΑΙΟΥ </a:t>
            </a:r>
            <a:endParaRPr lang="en-US" altLang="el-GR" sz="3200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8768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altLang="el-GR" b="1" dirty="0">
                <a:latin typeface="Arial" panose="020B0604020202020204" pitchFamily="34" charset="0"/>
                <a:cs typeface="Arial" panose="020B0604020202020204" pitchFamily="34" charset="0"/>
              </a:rPr>
              <a:t>Χαρακτηριστικά:</a:t>
            </a: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. Δίκαιο με μεγάλη αστάθεια (Λόγοι: εξέλιξη των  </a:t>
            </a: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   αντιλήψεων, ιδεών, επιστήμης, αναγκών που </a:t>
            </a: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   προκύπτουν από την εφαρμογή κ.λπ.)  </a:t>
            </a: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Δίκαιο με μεγάλη χωρική διαφοροποίηση</a:t>
            </a: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2000" dirty="0">
                <a:latin typeface="Arial" panose="020B0604020202020204" pitchFamily="34" charset="0"/>
                <a:cs typeface="Arial" panose="020B0604020202020204" pitchFamily="34" charset="0"/>
              </a:rPr>
              <a:t>(έντονη διαφοροποίηση λόγω των χωρικών ιδιαιτεροτήτων) </a:t>
            </a:r>
          </a:p>
          <a:p>
            <a:pPr marL="0" indent="0" eaLnBrk="1" hangingPunct="1">
              <a:buNone/>
            </a:pPr>
            <a:r>
              <a:rPr lang="el-GR" altLang="el-GR" dirty="0">
                <a:cs typeface="Arial" panose="020B0604020202020204" pitchFamily="34" charset="0"/>
              </a:rPr>
              <a:t>    Κεντρικό στοιχείο: </a:t>
            </a:r>
            <a:r>
              <a:rPr lang="el-GR" altLang="el-GR" b="1" u="sng" dirty="0">
                <a:cs typeface="Arial" panose="020B0604020202020204" pitchFamily="34" charset="0"/>
              </a:rPr>
              <a:t>Το δικαίωμα της  </a:t>
            </a:r>
          </a:p>
          <a:p>
            <a:pPr marL="0" indent="0" eaLnBrk="1" hangingPunct="1">
              <a:buNone/>
            </a:pPr>
            <a:r>
              <a:rPr lang="el-GR" altLang="el-GR" b="1" u="sng" dirty="0">
                <a:cs typeface="Arial" panose="020B0604020202020204" pitchFamily="34" charset="0"/>
              </a:rPr>
              <a:t>   ιδιοκτησίας </a:t>
            </a:r>
          </a:p>
          <a:p>
            <a:pPr marL="0" indent="0" eaLnBrk="1" hangingPunct="1">
              <a:buNone/>
            </a:pPr>
            <a:r>
              <a:rPr lang="el-GR" altLang="el-GR" dirty="0">
                <a:cs typeface="Arial" panose="020B0604020202020204" pitchFamily="34" charset="0"/>
              </a:rPr>
              <a:t>  </a:t>
            </a:r>
            <a:r>
              <a:rPr lang="el-GR" altLang="el-GR" b="1" dirty="0">
                <a:cs typeface="Arial" panose="020B0604020202020204" pitchFamily="34" charset="0"/>
              </a:rPr>
              <a:t>Συγγενείς δικαιικοί κλάδοι:</a:t>
            </a:r>
          </a:p>
          <a:p>
            <a:pPr marL="0" indent="0" eaLnBrk="1" hangingPunct="1"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 </a:t>
            </a:r>
            <a:r>
              <a:rPr lang="el-GR" altLang="el-GR" sz="2000" b="1" dirty="0">
                <a:cs typeface="Arial" panose="020B0604020202020204" pitchFamily="34" charset="0"/>
              </a:rPr>
              <a:t>1.</a:t>
            </a:r>
            <a:r>
              <a:rPr lang="el-GR" altLang="el-GR" sz="2000" dirty="0">
                <a:cs typeface="Arial" panose="020B0604020202020204" pitchFamily="34" charset="0"/>
              </a:rPr>
              <a:t> Δίκαιο Χωροταξίας</a:t>
            </a:r>
          </a:p>
          <a:p>
            <a:pPr marL="0" indent="0" eaLnBrk="1" hangingPunct="1"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 </a:t>
            </a:r>
            <a:r>
              <a:rPr lang="el-GR" altLang="el-GR" sz="2000" b="1" dirty="0">
                <a:cs typeface="Arial" panose="020B0604020202020204" pitchFamily="34" charset="0"/>
              </a:rPr>
              <a:t>2.</a:t>
            </a:r>
            <a:r>
              <a:rPr lang="el-GR" altLang="el-GR" sz="2000" dirty="0">
                <a:cs typeface="Arial" panose="020B0604020202020204" pitchFamily="34" charset="0"/>
              </a:rPr>
              <a:t> Δίκαιο Περιβάλλοντος</a:t>
            </a:r>
          </a:p>
          <a:p>
            <a:pPr marL="0" indent="0" eaLnBrk="1" hangingPunct="1">
              <a:buNone/>
            </a:pPr>
            <a:r>
              <a:rPr lang="el-GR" altLang="el-GR" dirty="0">
                <a:cs typeface="Arial" panose="020B0604020202020204" pitchFamily="34" charset="0"/>
              </a:rPr>
              <a:t>  </a:t>
            </a:r>
            <a:r>
              <a:rPr lang="el-GR" altLang="el-GR" sz="2000" b="1" dirty="0">
                <a:cs typeface="Arial" panose="020B0604020202020204" pitchFamily="34" charset="0"/>
              </a:rPr>
              <a:t>3.</a:t>
            </a:r>
            <a:r>
              <a:rPr lang="el-GR" altLang="el-GR" sz="2000" dirty="0">
                <a:cs typeface="Arial" panose="020B0604020202020204" pitchFamily="34" charset="0"/>
              </a:rPr>
              <a:t> Δίκαιο της Δόμησης </a:t>
            </a:r>
          </a:p>
          <a:p>
            <a:pPr marL="0" indent="0" eaLnBrk="1" hangingPunct="1">
              <a:buNone/>
            </a:pPr>
            <a:endParaRPr lang="el-GR" altLang="el-GR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228600"/>
            <a:ext cx="8305800" cy="1447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Γ. ΒΑΣΙΚΕΣ ΘΕΜΑΤΙΚΕΣ ΕΝΟΤΗΤΕΣ</a:t>
            </a:r>
            <a:b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 ΤΟΥ ΔΙΚΑΙΟΥ ΤΗΣ ΠΟΛΕΟΔΟΜΙΑΣ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01000" cy="51054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2000" b="1" dirty="0">
                <a:cs typeface="Arial" panose="020B0604020202020204" pitchFamily="34" charset="0"/>
              </a:rPr>
              <a:t>Α.</a:t>
            </a:r>
            <a:r>
              <a:rPr lang="el-GR" altLang="el-GR" sz="2000" dirty="0">
                <a:cs typeface="Arial" panose="020B0604020202020204" pitchFamily="34" charset="0"/>
              </a:rPr>
              <a:t> Πολεοδομικός σχεδιασμός και Χρήσεις γης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</a:t>
            </a: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>
                <a:cs typeface="Arial" panose="020B0604020202020204" pitchFamily="34" charset="0"/>
              </a:rPr>
              <a:t>1. </a:t>
            </a:r>
            <a:r>
              <a:rPr lang="el-GR" altLang="el-GR" sz="1600" dirty="0">
                <a:cs typeface="Arial" panose="020B0604020202020204" pitchFamily="34" charset="0"/>
              </a:rPr>
              <a:t>(</a:t>
            </a:r>
            <a:r>
              <a:rPr lang="el-GR" altLang="el-GR" sz="1600" b="1" dirty="0">
                <a:cs typeface="Arial" panose="020B0604020202020204" pitchFamily="34" charset="0"/>
              </a:rPr>
              <a:t>Τοπικό Πολεοδομικό  [πρώην Χωρικό] Σχέδιο) -</a:t>
            </a:r>
            <a:r>
              <a:rPr lang="el-GR" altLang="el-GR" sz="1600" dirty="0">
                <a:cs typeface="Arial" panose="020B0604020202020204" pitchFamily="34" charset="0"/>
              </a:rPr>
              <a:t> (πρώην ΓΠΣ/ΣΧΟΟΑΠ),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b="1">
                <a:cs typeface="Arial" panose="020B0604020202020204" pitchFamily="34" charset="0"/>
              </a:rPr>
              <a:t>     2.  </a:t>
            </a:r>
            <a:r>
              <a:rPr lang="el-GR" altLang="el-GR" sz="1600" b="1" dirty="0">
                <a:cs typeface="Arial" panose="020B0604020202020204" pitchFamily="34" charset="0"/>
              </a:rPr>
              <a:t>Ρυμοτομικό Σχέδιο Εφαρμογής </a:t>
            </a:r>
            <a:r>
              <a:rPr lang="el-GR" altLang="el-GR" sz="1600" dirty="0">
                <a:cs typeface="Arial" panose="020B0604020202020204" pitchFamily="34" charset="0"/>
              </a:rPr>
              <a:t>(«ταυτόσημοι» όροι :  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 Ρυμοτομικό σχέδιο, σχέδιο πόλεως, πολεοδομικό σχέδιο, πολεοδομική μελέτη,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ρυμοτομικό σχέδιο εφαρμογής / πολεοδομικό σχέδιο εφαρμογής)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 </a:t>
            </a:r>
            <a:r>
              <a:rPr lang="el-GR" altLang="el-GR" sz="2000" b="1" dirty="0">
                <a:cs typeface="Arial" panose="020B0604020202020204" pitchFamily="34" charset="0"/>
              </a:rPr>
              <a:t>Β.</a:t>
            </a:r>
            <a:r>
              <a:rPr lang="el-GR" altLang="el-GR" sz="2000" dirty="0">
                <a:cs typeface="Arial" panose="020B0604020202020204" pitchFamily="34" charset="0"/>
              </a:rPr>
              <a:t> Μηχανισμοί υλοποίησης / εφαρμογής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πολεοδομικού σχεδιασμού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</a:t>
            </a:r>
            <a:r>
              <a:rPr lang="el-GR" altLang="el-GR" sz="1600" dirty="0">
                <a:cs typeface="Arial" panose="020B0604020202020204" pitchFamily="34" charset="0"/>
              </a:rPr>
              <a:t>(Πράξη αναλογισμού, Πράξη Εφαρμογής, θεσμοί : εισφορά σε γη,</a:t>
            </a:r>
            <a:r>
              <a:rPr lang="en-US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>
                <a:cs typeface="Arial" panose="020B0604020202020204" pitchFamily="34" charset="0"/>
              </a:rPr>
              <a:t>εισφορά σε χρήμα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ρυμοτομική απαλλοτρίωση)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</a:t>
            </a:r>
            <a:r>
              <a:rPr lang="el-GR" altLang="el-GR" sz="2000" b="1" dirty="0">
                <a:cs typeface="Arial" panose="020B0604020202020204" pitchFamily="34" charset="0"/>
              </a:rPr>
              <a:t>Γ. </a:t>
            </a:r>
            <a:r>
              <a:rPr lang="el-GR" altLang="el-GR" sz="2000" dirty="0">
                <a:cs typeface="Arial" panose="020B0604020202020204" pitchFamily="34" charset="0"/>
              </a:rPr>
              <a:t>Πολεοδομικές Αδειοδοτήσεις </a:t>
            </a:r>
            <a:r>
              <a:rPr lang="el-GR" altLang="el-GR" sz="1600" dirty="0">
                <a:cs typeface="Arial" panose="020B0604020202020204" pitchFamily="34" charset="0"/>
              </a:rPr>
              <a:t>(έγκριση δόμησης, άδεια δόμησης, άδεια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μικρής κλίμακας, «ενημέρωση» ΥΔΟΜ για εργασίες άκρως περιορισμένες: άρθρο 4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ν. 4067/2012 / ΝΟΚ)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</a:t>
            </a:r>
            <a:r>
              <a:rPr lang="el-GR" altLang="el-GR" sz="2000" b="1" dirty="0">
                <a:cs typeface="Arial" panose="020B0604020202020204" pitchFamily="34" charset="0"/>
              </a:rPr>
              <a:t>Δ. </a:t>
            </a:r>
            <a:r>
              <a:rPr lang="el-GR" altLang="el-GR" sz="2000" dirty="0">
                <a:cs typeface="Arial" panose="020B0604020202020204" pitchFamily="34" charset="0"/>
              </a:rPr>
              <a:t>Διοίκηση / Συντελεστές πολεοδομικού σχεδιασμού </a:t>
            </a:r>
            <a:r>
              <a:rPr lang="el-GR" altLang="el-GR" sz="1600" dirty="0">
                <a:cs typeface="Arial" panose="020B0604020202020204" pitchFamily="34" charset="0"/>
              </a:rPr>
              <a:t>(α. Κεντρική Διοίκηση / ΥΠΕΝ μέσω Γενικής Διεύθυνσης Πολεοδομίας, β. Αποκεντρωμένες Διοικήσεις, μέσω ΔΙΠΕΧΩ, γ. Περιφέρειες μέσω ΠΕΧΩ, δ. Δήμοι  μέσω ΥΔΟΜ), ε. Ιδιωτικός τομέας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 </a:t>
            </a:r>
            <a:r>
              <a:rPr lang="el-GR" altLang="el-GR" sz="2000" b="1" dirty="0">
                <a:cs typeface="Arial" panose="020B0604020202020204" pitchFamily="34" charset="0"/>
              </a:rPr>
              <a:t>Ε.</a:t>
            </a:r>
            <a:r>
              <a:rPr lang="el-GR" altLang="el-GR" sz="2000" dirty="0">
                <a:cs typeface="Arial" panose="020B0604020202020204" pitchFamily="34" charset="0"/>
              </a:rPr>
              <a:t> Η αυθαίρετη δόμηση </a:t>
            </a:r>
            <a:r>
              <a:rPr lang="el-GR" altLang="el-GR" sz="1600" dirty="0">
                <a:cs typeface="Arial" panose="020B0604020202020204" pitchFamily="34" charset="0"/>
              </a:rPr>
              <a:t>(βασικά νομοθετήματα νομιμοποίησης αυθαιρέτων :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1. ν. 720/1977, 2. ν. 1337/1983, 3. ν. 3843/2010 (ημιυπαίθριοι) - ν. 4014/201</a:t>
            </a:r>
            <a:r>
              <a:rPr lang="en-US" altLang="el-GR" sz="1600" dirty="0">
                <a:cs typeface="Arial" panose="020B0604020202020204" pitchFamily="34" charset="0"/>
              </a:rPr>
              <a:t>1</a:t>
            </a:r>
            <a:r>
              <a:rPr lang="el-GR" altLang="el-GR" sz="1600" dirty="0">
                <a:cs typeface="Arial" panose="020B0604020202020204" pitchFamily="34" charset="0"/>
              </a:rPr>
              <a:t> - ν. 4178/2013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</a:t>
            </a:r>
            <a:r>
              <a:rPr lang="el-GR" altLang="el-GR" sz="2000" b="1" dirty="0">
                <a:cs typeface="Arial" panose="020B0604020202020204" pitchFamily="34" charset="0"/>
              </a:rPr>
              <a:t>ΣΤ. </a:t>
            </a:r>
            <a:r>
              <a:rPr lang="el-GR" altLang="el-GR" sz="2000" dirty="0">
                <a:cs typeface="Arial" panose="020B0604020202020204" pitchFamily="34" charset="0"/>
              </a:rPr>
              <a:t>Πολεοδομική Νομολογία και αρχές Δικαίου της Πολεοδομίας</a:t>
            </a:r>
            <a:endParaRPr lang="el-GR" altLang="el-GR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219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Δ. ΠΕΡΙΟΔΟΙ ΕΞΕΛΙΞΗΣ ΤΟΥ ΕΛΛΗΝΙΚΟΥ ΔΙΚΑΙΟΥ ΤΗΣ ΠΟΛΕΟΔΟΜΙΑΣ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550" y="2057400"/>
            <a:ext cx="7962900" cy="4343400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Οι απαρχές της πολεοδομικής νομοθεσίας: 190ς κατά βάση αιώνας: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Β.δ</a:t>
            </a: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. Απριλίου 1835 «Περί  υγιεινής οικοδομής πόλεων και κωμών»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Β.δ</a:t>
            </a: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. Απριλίου 1936 «Περί εκτελέσεως του σχεδίου της πόλεως  των Αθηνών»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Νόμος ΣΚΒ του 1987 «Περί εκτελέσεως  των σχεδίων των πόλεων  και κωμών του Βασιλείου»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1. Πρώτη Περίοδος:  1923 – 1974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(Έννοιες σχεδίου πόλεως και ρυμοτομικού σχεδίου)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[ </a:t>
            </a:r>
            <a:r>
              <a:rPr lang="el-GR" sz="1000" dirty="0" err="1">
                <a:latin typeface="Arial" panose="020B0604020202020204" pitchFamily="34" charset="0"/>
                <a:cs typeface="Arial" panose="020B0604020202020204" pitchFamily="34" charset="0"/>
              </a:rPr>
              <a:t>ν.δ.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της 17.07.1923 «περί σχεδίων πόλεων, κωμών και συνοικισμών του κράτους και οικοδομής αυτών» ]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 [ ν. 5269/1931 «περί αδειών οικοδομής επί των </a:t>
            </a:r>
            <a:r>
              <a:rPr lang="el-GR" sz="1000" dirty="0" err="1">
                <a:latin typeface="Arial" panose="020B0604020202020204" pitchFamily="34" charset="0"/>
                <a:cs typeface="Arial" panose="020B0604020202020204" pitchFamily="34" charset="0"/>
              </a:rPr>
              <a:t>ρυμοτομούμενων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ακινήτων ]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2. Δεύτερη περίοδος: 1975 – 1997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Έννοιες πολεοδομικού σχεδιασμού α’ επιπέδου και β’ επιπέδου) – Πρόδρομο άνοιγμα της πολεοδομίας προς τον στρατηγικό σχεδιασμό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[ν. 947/1979 «περί οικιστικών περιοχών], ν. 1337/1983 «επέκταση των πολεοδομικών σχεδίων, οικιστική ανάπτυξη και σχετικές ρυθμίσεις»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l-GR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3. Τρίτη Περίοδος: 1997 έως σήμερα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  α) ‘Άνοιγμα προς τη χωροταξία / χωρικό σχεδιασμό και την </a:t>
            </a:r>
            <a:r>
              <a:rPr lang="el-G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αειφορία</a:t>
            </a: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/αειφόρο ανάπτυξη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  β) Άνοιγμα προς την προστασία του περιβάλλοντος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l-G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[ ν. 2508/1997 «Βιώσιμη οικιστική ανάπτυξη των πόλεων και οικισμών της χώρας και άλλες διατάξεις»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l-G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[ ν. 4447/2016 «Χωροταξική και πολεοδομική μεταρρύθμιση – Βιώσιμη ανάπτυξη» ]      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1115</TotalTime>
  <Words>757</Words>
  <Application>Microsoft Office PowerPoint</Application>
  <PresentationFormat>On-screen Show (4:3)</PresentationFormat>
  <Paragraphs>63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Gill Sans MT</vt:lpstr>
      <vt:lpstr>Verdana</vt:lpstr>
      <vt:lpstr>Wingdings 2</vt:lpstr>
      <vt:lpstr>Ηλιοστάσιο</vt:lpstr>
      <vt:lpstr>ΔΙΚΑΙΟ ΤΗΣ ΠΟΛΕΟΔΟΜΙΑΣ    ΓΕΝΙΚΗ ΕΙΣΑΓΩΓΗ</vt:lpstr>
      <vt:lpstr>Α. ΔΙΚΑΙΟ ΤΗΣ ΠΟΛΕΟΔΟΜΙΑΣ  ΓΕΝΙΚΑ </vt:lpstr>
      <vt:lpstr>Β. ΧΑΡΑΚΤΗΡΙΣΤΙΚΑ ΤΟΥ ΔΙΚΑΙΟΥ ΤΗΣ ΠΟΛΕΟΔΟΜΙΑΣ – ΔΙΑΚΡΙΣΗ ΑΠΟ ΑΛΛΟΥΣ ΣΥΓΓΕΝΕΙΣ ΚΛΑΔΟΥΣ ΤΟΥ ΔΙΚΑΙΟΥ </vt:lpstr>
      <vt:lpstr>Γ. ΒΑΣΙΚΕΣ ΘΕΜΑΤΙΚΕΣ ΕΝΟΤΗΤΕΣ  ΤΟΥ ΔΙΚΑΙΟΥ ΤΗΣ ΠΟΛΕΟΔΟΜΙΑΣ</vt:lpstr>
      <vt:lpstr>Δ. ΠΕΡΙΟΔΟΙ ΕΞΕΛΙΞΗΣ ΤΟΥ ΕΛΛΗΝΙΚΟΥ ΔΙΚΑΙΟΥ ΤΗΣ ΠΟΛΕΟΔΟΜΙΑΣ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HAINTARLIS MARIOS</cp:lastModifiedBy>
  <cp:revision>107</cp:revision>
  <cp:lastPrinted>2015-02-10T10:51:54Z</cp:lastPrinted>
  <dcterms:created xsi:type="dcterms:W3CDTF">2006-08-16T00:00:00Z</dcterms:created>
  <dcterms:modified xsi:type="dcterms:W3CDTF">2026-03-26T07:25:32Z</dcterms:modified>
</cp:coreProperties>
</file>