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91" r:id="rId3"/>
    <p:sldId id="392" r:id="rId4"/>
    <p:sldId id="260" r:id="rId5"/>
    <p:sldId id="324" r:id="rId6"/>
    <p:sldId id="370" r:id="rId7"/>
    <p:sldId id="371" r:id="rId8"/>
    <p:sldId id="353" r:id="rId9"/>
    <p:sldId id="360" r:id="rId10"/>
    <p:sldId id="372" r:id="rId11"/>
    <p:sldId id="373" r:id="rId12"/>
    <p:sldId id="374" r:id="rId13"/>
    <p:sldId id="354" r:id="rId14"/>
    <p:sldId id="375" r:id="rId15"/>
    <p:sldId id="376" r:id="rId16"/>
    <p:sldId id="384" r:id="rId17"/>
    <p:sldId id="385" r:id="rId18"/>
    <p:sldId id="386" r:id="rId19"/>
    <p:sldId id="387" r:id="rId20"/>
    <p:sldId id="388" r:id="rId21"/>
    <p:sldId id="378" r:id="rId22"/>
    <p:sldId id="379" r:id="rId23"/>
    <p:sldId id="380" r:id="rId24"/>
    <p:sldId id="381" r:id="rId25"/>
    <p:sldId id="325" r:id="rId26"/>
    <p:sldId id="382" r:id="rId27"/>
    <p:sldId id="383" r:id="rId28"/>
    <p:sldId id="389" r:id="rId29"/>
    <p:sldId id="390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F1"/>
    <a:srgbClr val="FFE4E4"/>
    <a:srgbClr val="FCECE8"/>
    <a:srgbClr val="FEEDDF"/>
    <a:srgbClr val="FFF2F2"/>
    <a:srgbClr val="4E8DC3"/>
    <a:srgbClr val="C6D5E1"/>
    <a:srgbClr val="E0E0E0"/>
    <a:srgbClr val="FFDBDB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575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555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024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096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36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14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467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551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126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797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193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94CF-0B33-449B-A0AB-0509A010D666}" type="datetimeFigureOut">
              <a:rPr lang="el-GR" smtClean="0"/>
              <a:t>30/Οκτ/2025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277E-0106-476A-9EB4-D75211D28B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504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hyperlink" Target="https://hub.docker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alyticsvidhya.com/blog/2024/06/docker-use-cases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ubernetes.io/docs/tutorials/kubernetes-basics/" TargetMode="External"/><Relationship Id="rId2" Type="http://schemas.openxmlformats.org/officeDocument/2006/relationships/hyperlink" Target="https://docs.docker.com/get-started/introduction/develop-with-containers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rafana.com/docs/grafana/latest/getting-started/get-started-grafana-prometheus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docs.aws.amazon.com/pdfs/whitepapers/latest/securing-iot-with-aws/securing-iot-with-aws.pdf?utm_source=chatgpt.com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ibm.com/think/topics/edge-computing" TargetMode="External"/><Relationship Id="rId4" Type="http://schemas.openxmlformats.org/officeDocument/2006/relationships/hyperlink" Target="https://azure.microsoft.com/en-us/products/iot-edg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alpha val="20000"/>
              </a:srgbClr>
            </a:gs>
            <a:gs pos="28000">
              <a:srgbClr val="FF0000">
                <a:alpha val="15000"/>
              </a:srgbClr>
            </a:gs>
            <a:gs pos="60000">
              <a:srgbClr val="FF0000">
                <a:alpha val="10000"/>
              </a:srgbClr>
            </a:gs>
            <a:gs pos="84000">
              <a:srgbClr val="FF0000">
                <a:alpha val="5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804" y="666292"/>
            <a:ext cx="1639164" cy="1639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959" y="2906342"/>
            <a:ext cx="9373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dirty="0" smtClean="0"/>
              <a:t>Διαδίκτυο των Πραγμάτων (ΔτΠ)</a:t>
            </a:r>
            <a:endParaRPr lang="el-GR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4579213" y="4134864"/>
            <a:ext cx="2712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/>
              <a:t>Διάλεξη </a:t>
            </a:r>
            <a:r>
              <a:rPr lang="el-GR" sz="4400" dirty="0" smtClean="0"/>
              <a:t>0</a:t>
            </a:r>
            <a:r>
              <a:rPr lang="en-US" sz="4400" dirty="0" smtClean="0"/>
              <a:t>5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36246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/>
              <a:t>Message Brokers for Distributed Coordination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b="7426"/>
          <a:stretch/>
        </p:blipFill>
        <p:spPr>
          <a:xfrm>
            <a:off x="5374640" y="1127760"/>
            <a:ext cx="6817360" cy="3609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7199" y="758428"/>
            <a:ext cx="221488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6D5E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E8DC3"/>
                </a:solidFill>
              </a:rPr>
              <a:t>Devices</a:t>
            </a:r>
            <a:endParaRPr lang="en-US" b="1" dirty="0">
              <a:solidFill>
                <a:srgbClr val="4E8DC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2079" y="758428"/>
            <a:ext cx="201168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6D5E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E8DC3"/>
                </a:solidFill>
              </a:rPr>
              <a:t>Intermediaries</a:t>
            </a:r>
            <a:endParaRPr lang="en-US" b="1" dirty="0">
              <a:solidFill>
                <a:srgbClr val="4E8DC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3599" y="758428"/>
            <a:ext cx="223520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6D5E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E8DC3"/>
                </a:solidFill>
              </a:rPr>
              <a:t>Cloud/DCs</a:t>
            </a:r>
            <a:endParaRPr lang="en-US" b="1" dirty="0">
              <a:solidFill>
                <a:srgbClr val="4E8DC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6557" y="2617470"/>
            <a:ext cx="3992882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4E8DC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E8DC3"/>
                </a:solidFill>
              </a:rPr>
              <a:t>Message Bus</a:t>
            </a:r>
            <a:endParaRPr lang="en-US" sz="2000" b="1" dirty="0">
              <a:solidFill>
                <a:srgbClr val="4E8DC3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37199" y="4888081"/>
            <a:ext cx="645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</a:t>
            </a: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essage brokers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decouple producers (sensors/devices) from consumers (analytics, dashboards, actuators) to enable asynchronous, reliable communication.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5355" y="910828"/>
            <a:ext cx="510608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MQTT: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lightweight pub/sub protocol; ideal for constrained IoT devices and low-bandwidth networks (e.g., Mosquitto broker).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Kafka: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high-throughput, durable streaming; supports real-time analytics and event sourcing.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RabbitMQ: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reliable message delivery with flexible routing patterns (queues, topics); good for enterprise IoT integration.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AMQP: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standardized messaging protocol; ensures interoperability across platforms and brokers.</a:t>
            </a:r>
          </a:p>
        </p:txBody>
      </p:sp>
    </p:spTree>
    <p:extLst>
      <p:ext uri="{BB962C8B-B14F-4D97-AF65-F5344CB8AC3E}">
        <p14:creationId xmlns:p14="http://schemas.microsoft.com/office/powerpoint/2010/main" val="33356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Service Discovery: Mechanisms</a:t>
            </a:r>
            <a:endParaRPr lang="en-US" sz="28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0971" y="618949"/>
            <a:ext cx="5726429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DNS-based Discovery</a:t>
            </a:r>
            <a:endParaRPr kumimoji="0" lang="en-US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>
                <a:latin typeface="Arial" panose="020B0604020202020204" pitchFamily="34" charset="0"/>
              </a:rPr>
              <a:t>S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imple, relies on DNS records for service locations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sed in Kubernetes via CoreDNS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Service Registry</a:t>
            </a:r>
            <a:endParaRPr kumimoji="0" lang="en-US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entralized directory maintaining service instances and health status.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Examples: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Consul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Eureka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etcd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Zookeeper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AWS Cloud Map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Sidecar Pattern</a:t>
            </a:r>
            <a:endParaRPr kumimoji="0" lang="en-US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>
                <a:latin typeface="Arial" panose="020B0604020202020204" pitchFamily="34" charset="0"/>
              </a:rPr>
              <a:t>S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ervice discovery handled by a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local proxy</a:t>
            </a:r>
            <a:endParaRPr kumimoji="0" lang="en-US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Examples: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Envoy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Istio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Linkerd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>
                <a:latin typeface="Arial" panose="020B0604020202020204" pitchFamily="34" charset="0"/>
              </a:rPr>
              <a:t>C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ommon in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service mesh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architectures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Static Configuration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>
                <a:latin typeface="Arial" panose="020B0604020202020204" pitchFamily="34" charset="0"/>
              </a:rPr>
              <a:t>U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sed in small or edge deployments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>
                <a:latin typeface="Arial" panose="020B0604020202020204" pitchFamily="34" charset="0"/>
              </a:rPr>
              <a:t>E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ndpoints are predefined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>
                <a:latin typeface="Arial" panose="020B0604020202020204" pitchFamily="34" charset="0"/>
              </a:rPr>
              <a:t>L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ow flexibility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4"/>
          <a:stretch/>
        </p:blipFill>
        <p:spPr>
          <a:xfrm>
            <a:off x="6385560" y="1364933"/>
            <a:ext cx="5370252" cy="308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6385560" y="4746635"/>
            <a:ext cx="5370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dirty="0">
                <a:latin typeface="Arial" panose="020B0604020202020204" pitchFamily="34" charset="0"/>
              </a:rPr>
              <a:t>M</a:t>
            </a:r>
            <a:r>
              <a:rPr lang="el-GR" altLang="el-GR" dirty="0">
                <a:latin typeface="Arial" panose="020B0604020202020204" pitchFamily="34" charset="0"/>
              </a:rPr>
              <a:t>icroservices run across multiple nodes or </a:t>
            </a:r>
            <a:r>
              <a:rPr lang="el-GR" altLang="el-GR" dirty="0" smtClean="0">
                <a:latin typeface="Arial" panose="020B0604020202020204" pitchFamily="34" charset="0"/>
              </a:rPr>
              <a:t>clusters</a:t>
            </a:r>
            <a:r>
              <a:rPr lang="en-US" altLang="el-GR" dirty="0" smtClean="0">
                <a:latin typeface="Arial" panose="020B0604020202020204" pitchFamily="34" charset="0"/>
              </a:rPr>
              <a:t>. T</a:t>
            </a:r>
            <a:r>
              <a:rPr lang="el-GR" altLang="el-GR" dirty="0">
                <a:latin typeface="Arial" panose="020B0604020202020204" pitchFamily="34" charset="0"/>
              </a:rPr>
              <a:t>hey must dynamically discover and communicate with each other.</a:t>
            </a:r>
          </a:p>
        </p:txBody>
      </p:sp>
    </p:spTree>
    <p:extLst>
      <p:ext uri="{BB962C8B-B14F-4D97-AF65-F5344CB8AC3E}">
        <p14:creationId xmlns:p14="http://schemas.microsoft.com/office/powerpoint/2010/main" val="16783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Service Discovery: API Communication Models</a:t>
            </a:r>
            <a:endParaRPr lang="en-US" sz="28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925" y="810491"/>
            <a:ext cx="60198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REST (HTTP/JSON)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imple, stateless, human-readable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idely adopted for IoT dashboards and management APIs.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b="1" dirty="0">
                <a:latin typeface="Arial" panose="020B0604020202020204" pitchFamily="34" charset="0"/>
              </a:rPr>
              <a:t>Example</a:t>
            </a:r>
            <a:r>
              <a:rPr lang="en-US" altLang="el-GR" sz="1600" dirty="0">
                <a:latin typeface="Arial" panose="020B0604020202020204" pitchFamily="34" charset="0"/>
              </a:rPr>
              <a:t>: POST http://iot-cloud.com/temperature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gRPC (HTTP/2 + Protobuf)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igh-performance binary communication with support for streaming 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deal for real-time telemetry and low-latency edge processing.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b="1" dirty="0" smtClean="0">
                <a:latin typeface="Arial" panose="020B0604020202020204" pitchFamily="34" charset="0"/>
              </a:rPr>
              <a:t>Example</a:t>
            </a:r>
            <a:r>
              <a:rPr lang="en-US" altLang="el-GR" sz="1600" dirty="0" smtClean="0">
                <a:latin typeface="Arial" panose="020B0604020202020204" pitchFamily="34" charset="0"/>
              </a:rPr>
              <a:t>: Continuous camera streams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GraphQL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lexible querying of IoT data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lients specify exactly what they need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Reduced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bandwidth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b="1" dirty="0" smtClean="0">
                <a:latin typeface="Arial" panose="020B0604020202020204" pitchFamily="34" charset="0"/>
              </a:rPr>
              <a:t>Example</a:t>
            </a:r>
            <a:r>
              <a:rPr lang="en-US" altLang="el-GR" sz="1600" dirty="0">
                <a:latin typeface="Arial" panose="020B0604020202020204" pitchFamily="34" charset="0"/>
              </a:rPr>
              <a:t>: A dashboard queries only temperature </a:t>
            </a:r>
            <a:r>
              <a:rPr lang="en-US" altLang="el-GR" sz="1600" dirty="0" smtClean="0">
                <a:latin typeface="Arial" panose="020B0604020202020204" pitchFamily="34" charset="0"/>
              </a:rPr>
              <a:t>from </a:t>
            </a:r>
            <a:r>
              <a:rPr lang="en-US" altLang="el-GR" sz="1600" dirty="0">
                <a:latin typeface="Arial" panose="020B0604020202020204" pitchFamily="34" charset="0"/>
              </a:rPr>
              <a:t>all </a:t>
            </a:r>
            <a:r>
              <a:rPr lang="en-US" altLang="el-GR" sz="1600" dirty="0" err="1">
                <a:latin typeface="Arial" panose="020B0604020202020204" pitchFamily="34" charset="0"/>
              </a:rPr>
              <a:t>IoT</a:t>
            </a:r>
            <a:r>
              <a:rPr lang="en-US" altLang="el-GR" sz="1600" dirty="0">
                <a:latin typeface="Arial" panose="020B0604020202020204" pitchFamily="34" charset="0"/>
              </a:rPr>
              <a:t> sensors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WebSocket / MQTT APIs: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ersistent, bidirectional communication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 smtClean="0">
                <a:latin typeface="Arial" panose="020B0604020202020204" pitchFamily="34" charset="0"/>
              </a:rPr>
              <a:t>Best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live device updates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b="1" dirty="0">
                <a:latin typeface="Arial" panose="020B0604020202020204" pitchFamily="34" charset="0"/>
              </a:rPr>
              <a:t>Example</a:t>
            </a:r>
            <a:r>
              <a:rPr lang="en-US" altLang="el-GR" sz="1600" dirty="0">
                <a:latin typeface="Arial" panose="020B0604020202020204" pitchFamily="34" charset="0"/>
              </a:rPr>
              <a:t>: A motion sensor sends a message via MQTT when movement is detected</a:t>
            </a: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/>
          <a:stretch/>
        </p:blipFill>
        <p:spPr>
          <a:xfrm>
            <a:off x="6305550" y="1219200"/>
            <a:ext cx="5692465" cy="43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4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Containerization: From Bare Metal to Containers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62" y="680881"/>
            <a:ext cx="9533276" cy="356816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5775" y="4529821"/>
            <a:ext cx="3867150" cy="1323439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Applications ran directly on physical servers.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 isolation</a:t>
            </a: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l-G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one failure could crash the whole system.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Inefficient: </a:t>
            </a: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 app per server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487450" y="4529821"/>
            <a:ext cx="3702875" cy="1323439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Introduced 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hypervisors (VMware, KVM)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run multiple OS instances on one host.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Improved resource use but still 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heavy</a:t>
            </a:r>
            <a:endParaRPr lang="en-US" altLang="el-GR" sz="1600" dirty="0"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343901" y="4529821"/>
            <a:ext cx="3771900" cy="1323439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 the host OS kernel, isolate apps in lightweight containers.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 in seconds, portable across environments, ideal for microservices and IoT edge devices.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0525" y="6002178"/>
            <a:ext cx="11363325" cy="646272"/>
          </a:xfrm>
          <a:prstGeom prst="rightArrow">
            <a:avLst/>
          </a:prstGeom>
          <a:solidFill>
            <a:srgbClr val="FF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2687692" y="615616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b="1" dirty="0" smtClean="0">
                <a:latin typeface="Arial" panose="020B0604020202020204" pitchFamily="34" charset="0"/>
              </a:rPr>
              <a:t>Pre-2000s</a:t>
            </a:r>
            <a:endParaRPr lang="en-US" altLang="el-GR" b="1"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3576" y="617088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b="1" dirty="0" smtClean="0">
                <a:latin typeface="Arial" panose="020B0604020202020204" pitchFamily="34" charset="0"/>
              </a:rPr>
              <a:t>2000s</a:t>
            </a:r>
            <a:endParaRPr lang="en-US" altLang="el-GR" b="1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65787" y="6134031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b="1" dirty="0" smtClean="0">
                <a:latin typeface="Arial" panose="020B0604020202020204" pitchFamily="34" charset="0"/>
              </a:rPr>
              <a:t>2013+</a:t>
            </a:r>
            <a:endParaRPr lang="en-US" altLang="el-GR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Containerization: </a:t>
            </a:r>
            <a:r>
              <a:rPr lang="en-US" sz="2800" b="1" dirty="0" smtClean="0"/>
              <a:t>Docker - </a:t>
            </a:r>
            <a:r>
              <a:rPr lang="en-US" sz="2800" b="1" dirty="0"/>
              <a:t>The Container Revolution</a:t>
            </a:r>
            <a:endParaRPr lang="en-US" sz="28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545" y="891301"/>
            <a:ext cx="631076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pen-source platform 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utomates the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creation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deployment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running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containers.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 Engine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package applications </a:t>
            </a:r>
            <a:endParaRPr kumimoji="0" lang="en-US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ependencies into </a:t>
            </a:r>
            <a:r>
              <a:rPr kumimoji="0" lang="el-GR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 images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Core Benefits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Standardized container format and registry (</a:t>
            </a:r>
            <a:r>
              <a:rPr lang="el-GR" sz="2000" dirty="0">
                <a:hlinkClick r:id="rId2"/>
              </a:rPr>
              <a:t>https://hub.docker.com</a:t>
            </a:r>
            <a:r>
              <a:rPr lang="el-GR" sz="2000" dirty="0" smtClean="0">
                <a:hlinkClick r:id="rId2"/>
              </a:rPr>
              <a:t>/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Portability across development, testing and production.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Instant startup and easy scaling for microservices and IoT edge devices.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Seamless CI/CD integration.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16" y="1609724"/>
            <a:ext cx="1522885" cy="1522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24" y="1172567"/>
            <a:ext cx="2032000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6" y="2404531"/>
            <a:ext cx="1476374" cy="1192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6934201" y="6276140"/>
            <a:ext cx="5153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hlinkClick r:id="rId6"/>
              </a:rPr>
              <a:t>https://www.analyticsvidhya.com/blog/2024/06/docker-use-cases</a:t>
            </a:r>
            <a:r>
              <a:rPr lang="el-GR" sz="1400" dirty="0" smtClean="0">
                <a:hlinkClick r:id="rId6"/>
              </a:rPr>
              <a:t>/</a:t>
            </a:r>
            <a:endParaRPr lang="el-GR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3869578"/>
            <a:ext cx="3228975" cy="494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6" b="35554"/>
          <a:stretch/>
        </p:blipFill>
        <p:spPr>
          <a:xfrm>
            <a:off x="7115911" y="4669739"/>
            <a:ext cx="2838093" cy="567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5" y="5383966"/>
            <a:ext cx="2171699" cy="648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8058150" y="699189"/>
            <a:ext cx="3682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l-G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</a:t>
            </a:r>
            <a:r>
              <a:rPr kumimoji="0" lang="en-US" altLang="el-GR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Success Stories</a:t>
            </a:r>
            <a:endParaRPr kumimoji="0" lang="el-GR" altLang="el-GR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Containerization: </a:t>
            </a:r>
            <a:r>
              <a:rPr lang="en-US" sz="2800" b="1" dirty="0" smtClean="0"/>
              <a:t>Docker Fundamentals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63394" y="3579245"/>
            <a:ext cx="8457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3600" b="1" dirty="0" smtClean="0"/>
              <a:t>Docker Cheat Sheet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2000" dirty="0" smtClean="0"/>
              <a:t>docker </a:t>
            </a:r>
            <a:r>
              <a:rPr lang="el-GR" altLang="el-GR" sz="2000" dirty="0"/>
              <a:t>pull &lt;image&gt; → download an </a:t>
            </a:r>
            <a:r>
              <a:rPr lang="el-GR" altLang="el-GR" sz="2000" dirty="0" smtClean="0"/>
              <a:t>image</a:t>
            </a:r>
            <a:endParaRPr lang="el-GR" altLang="el-GR" sz="20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2000" dirty="0"/>
              <a:t>docker build -t myapp . → build an image from </a:t>
            </a:r>
            <a:r>
              <a:rPr lang="el-GR" altLang="el-GR" sz="2000" dirty="0" smtClean="0"/>
              <a:t>Dockerfile</a:t>
            </a:r>
            <a:endParaRPr lang="el-GR" altLang="el-GR" sz="20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2000" dirty="0"/>
              <a:t>docker run -d -p 8080:80 myapp → start container in detached </a:t>
            </a:r>
            <a:r>
              <a:rPr lang="el-GR" altLang="el-GR" sz="2000" dirty="0" smtClean="0"/>
              <a:t>mode</a:t>
            </a:r>
            <a:endParaRPr lang="el-GR" altLang="el-GR" sz="20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 err="1" smtClean="0"/>
              <a:t>docker</a:t>
            </a:r>
            <a:r>
              <a:rPr lang="en-US" altLang="el-GR" sz="2000" dirty="0" smtClean="0"/>
              <a:t> images </a:t>
            </a:r>
            <a:r>
              <a:rPr lang="el-GR" altLang="el-GR" sz="2000" dirty="0" smtClean="0"/>
              <a:t>→</a:t>
            </a:r>
            <a:r>
              <a:rPr lang="en-US" altLang="el-GR" sz="2000" dirty="0" smtClean="0"/>
              <a:t> get all images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 err="1" smtClean="0"/>
              <a:t>docker</a:t>
            </a:r>
            <a:r>
              <a:rPr lang="en-US" altLang="el-GR" sz="2000" dirty="0" smtClean="0"/>
              <a:t> </a:t>
            </a:r>
            <a:r>
              <a:rPr lang="en-US" altLang="el-GR" sz="2000" dirty="0" err="1" smtClean="0"/>
              <a:t>rmi</a:t>
            </a:r>
            <a:r>
              <a:rPr lang="en-US" altLang="el-GR" sz="2000" dirty="0" smtClean="0"/>
              <a:t> &lt;image&gt; </a:t>
            </a:r>
            <a:r>
              <a:rPr lang="el-GR" altLang="el-GR" sz="2000" dirty="0"/>
              <a:t>→</a:t>
            </a:r>
            <a:r>
              <a:rPr lang="en-US" altLang="el-GR" sz="2000" dirty="0"/>
              <a:t> </a:t>
            </a:r>
            <a:r>
              <a:rPr lang="en-US" altLang="el-GR" sz="2000" dirty="0" smtClean="0"/>
              <a:t>remove an image</a:t>
            </a:r>
            <a:endParaRPr lang="en-US" altLang="el-GR" sz="20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2000" dirty="0" smtClean="0"/>
              <a:t>docker </a:t>
            </a:r>
            <a:r>
              <a:rPr lang="el-GR" altLang="el-GR" sz="2000" dirty="0"/>
              <a:t>ps → list running </a:t>
            </a:r>
            <a:r>
              <a:rPr lang="el-GR" altLang="el-GR" sz="2000" dirty="0" smtClean="0"/>
              <a:t>containers</a:t>
            </a:r>
            <a:endParaRPr lang="el-GR" altLang="el-GR" sz="2000" dirty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2000" dirty="0"/>
              <a:t>docker stop &lt;container_id&gt; → stop a </a:t>
            </a:r>
            <a:r>
              <a:rPr lang="el-GR" altLang="el-GR" sz="2000" dirty="0" smtClean="0"/>
              <a:t>container</a:t>
            </a:r>
            <a:endParaRPr lang="en-US" altLang="el-GR" sz="2000" dirty="0" smtClean="0"/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000" dirty="0" err="1" smtClean="0"/>
              <a:t>docker</a:t>
            </a:r>
            <a:r>
              <a:rPr lang="en-US" altLang="el-GR" sz="2000" dirty="0" smtClean="0"/>
              <a:t> </a:t>
            </a:r>
            <a:r>
              <a:rPr lang="en-US" altLang="el-GR" sz="2000" dirty="0" err="1" smtClean="0"/>
              <a:t>rm</a:t>
            </a:r>
            <a:r>
              <a:rPr lang="en-US" altLang="el-GR" sz="2000" dirty="0" smtClean="0"/>
              <a:t> &lt;</a:t>
            </a:r>
            <a:r>
              <a:rPr lang="en-US" altLang="el-GR" sz="2000" dirty="0" err="1" smtClean="0"/>
              <a:t>container_id</a:t>
            </a:r>
            <a:r>
              <a:rPr lang="en-US" altLang="el-GR" sz="2000" dirty="0" smtClean="0"/>
              <a:t>&gt; </a:t>
            </a:r>
            <a:r>
              <a:rPr lang="el-GR" altLang="el-GR" sz="2000" dirty="0"/>
              <a:t>→</a:t>
            </a:r>
            <a:r>
              <a:rPr lang="en-US" altLang="el-GR" sz="2000" dirty="0" smtClean="0"/>
              <a:t> remove a container (</a:t>
            </a:r>
            <a:r>
              <a:rPr lang="en-US" altLang="el-GR" sz="2000" b="1" dirty="0" smtClean="0">
                <a:solidFill>
                  <a:srgbClr val="FF0000"/>
                </a:solidFill>
              </a:rPr>
              <a:t>must be stopped!</a:t>
            </a:r>
            <a:r>
              <a:rPr lang="en-US" altLang="el-GR" sz="2000" dirty="0" smtClean="0"/>
              <a:t>)</a:t>
            </a:r>
            <a:endParaRPr lang="el-GR" altLang="el-GR" sz="2000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87294" y="2781480"/>
            <a:ext cx="6032606" cy="369332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 Hub: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public registry to share and store images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87294" y="2257000"/>
            <a:ext cx="6021020" cy="369332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 Engine: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runs and manages containers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87294" y="1732520"/>
            <a:ext cx="6032606" cy="369332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Container: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running instance of an image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87294" y="1245654"/>
            <a:ext cx="6021020" cy="369332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template for creating containers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87295" y="721174"/>
            <a:ext cx="6021019" cy="369332"/>
          </a:xfrm>
          <a:prstGeom prst="rect">
            <a:avLst/>
          </a:prstGeom>
          <a:solidFill>
            <a:srgbClr val="FFF2F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Dockerfile: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text file with instructions to build an image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85" y="1752428"/>
            <a:ext cx="4478336" cy="25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Live Demo</a:t>
            </a:r>
            <a:r>
              <a:rPr lang="en-US" sz="2800" b="1" dirty="0"/>
              <a:t>: </a:t>
            </a:r>
            <a:r>
              <a:rPr lang="en-US" sz="2800" b="1" dirty="0" err="1"/>
              <a:t>IoT</a:t>
            </a:r>
            <a:r>
              <a:rPr lang="en-US" sz="2800" b="1" dirty="0"/>
              <a:t> Temperature </a:t>
            </a:r>
            <a:r>
              <a:rPr lang="en-US" sz="2800" b="1" dirty="0" smtClean="0"/>
              <a:t>Dashboard - Setup</a:t>
            </a:r>
            <a:endParaRPr lang="en-US" sz="28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7922" y="1092326"/>
            <a:ext cx="6439583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 Features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Simulates 5 sensors producing random temperatures (°C).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Computes </a:t>
            </a: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average, min, max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every second.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Displays </a:t>
            </a: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live interactive Plotly graph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(Flask web app).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l-G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Setup for Demo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Instructor laptop runs the app locally.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Port: </a:t>
            </a: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5000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(default).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Students access via browser: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&lt;L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aptop IP</a:t>
            </a:r>
            <a:r>
              <a:rPr kumimoji="0" lang="en-US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&gt;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5000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l-G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Core Technologies: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Python, Flask, Plotly, NumPy, Pandas.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>
                <a:latin typeface="Arial" panose="020B0604020202020204" pitchFamily="34" charset="0"/>
              </a:rPr>
              <a:t>Generates live metrics and console logs.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0525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00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44012" y="315277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298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1553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8"/>
          <a:stretch/>
        </p:blipFill>
        <p:spPr>
          <a:xfrm>
            <a:off x="9020174" y="2375806"/>
            <a:ext cx="1219200" cy="6531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05787" y="1661431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Edge Server (Analytics)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05786" y="742282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GUI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6" idx="0"/>
            <a:endCxn id="27" idx="2"/>
          </p:cNvCxnSpPr>
          <p:nvPr/>
        </p:nvCxnSpPr>
        <p:spPr>
          <a:xfrm flipH="1" flipV="1">
            <a:off x="9694068" y="1442370"/>
            <a:ext cx="1" cy="2190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0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Live Demo</a:t>
            </a:r>
            <a:r>
              <a:rPr lang="en-US" sz="2800" b="1" dirty="0"/>
              <a:t>: </a:t>
            </a:r>
            <a:r>
              <a:rPr lang="en-US" sz="2800" b="1" dirty="0" err="1"/>
              <a:t>IoT</a:t>
            </a:r>
            <a:r>
              <a:rPr lang="en-US" sz="2800" b="1" dirty="0"/>
              <a:t> Temperature </a:t>
            </a:r>
            <a:r>
              <a:rPr lang="en-US" sz="2800" b="1" dirty="0" smtClean="0"/>
              <a:t>Dashboard </a:t>
            </a:r>
            <a:r>
              <a:rPr lang="en-US" sz="2800" b="1" dirty="0"/>
              <a:t>- Bare-Metal Deployment</a:t>
            </a:r>
            <a:endParaRPr lang="en-US" sz="28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672" y="1096194"/>
            <a:ext cx="49215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Showcase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Create ENV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400" dirty="0" smtClean="0">
                <a:latin typeface="Arial" panose="020B0604020202020204" pitchFamily="34" charset="0"/>
              </a:rPr>
              <a:t>Install dependencies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Run App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2400" dirty="0" smtClean="0">
                <a:latin typeface="Arial" panose="020B0604020202020204" pitchFamily="34" charset="0"/>
              </a:rPr>
              <a:t>Results at</a:t>
            </a:r>
            <a:r>
              <a:rPr lang="en-US" altLang="el-GR" sz="2400" dirty="0">
                <a:latin typeface="Arial" panose="020B0604020202020204" pitchFamily="34" charset="0"/>
              </a:rPr>
              <a:t>: &lt;Laptop IP&gt;:</a:t>
            </a:r>
            <a:r>
              <a:rPr lang="en-US" altLang="el-GR" sz="2400" dirty="0" smtClean="0">
                <a:latin typeface="Arial" panose="020B0604020202020204" pitchFamily="34" charset="0"/>
              </a:rPr>
              <a:t>5000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l-GR" alt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0525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00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44012" y="315277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298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1553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8"/>
          <a:stretch/>
        </p:blipFill>
        <p:spPr>
          <a:xfrm>
            <a:off x="9020174" y="2375806"/>
            <a:ext cx="1219200" cy="6531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05787" y="1661431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Edge Server (Analytics)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05786" y="742282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GUI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6" idx="0"/>
            <a:endCxn id="27" idx="2"/>
          </p:cNvCxnSpPr>
          <p:nvPr/>
        </p:nvCxnSpPr>
        <p:spPr>
          <a:xfrm flipH="1" flipV="1">
            <a:off x="9694068" y="1442370"/>
            <a:ext cx="1" cy="2190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72404" y="5489504"/>
            <a:ext cx="9081332" cy="584775"/>
          </a:xfrm>
          <a:prstGeom prst="rect">
            <a:avLst/>
          </a:prstGeom>
          <a:solidFill>
            <a:srgbClr val="FFE4E4"/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3200" b="1" dirty="0">
                <a:latin typeface="Arial" panose="020B0604020202020204" pitchFamily="34" charset="0"/>
              </a:rPr>
              <a:t>Discussion: What issues have you identified?</a:t>
            </a:r>
          </a:p>
        </p:txBody>
      </p:sp>
    </p:spTree>
    <p:extLst>
      <p:ext uri="{BB962C8B-B14F-4D97-AF65-F5344CB8AC3E}">
        <p14:creationId xmlns:p14="http://schemas.microsoft.com/office/powerpoint/2010/main" val="13609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Live Demo</a:t>
            </a:r>
            <a:r>
              <a:rPr lang="en-US" sz="2800" b="1" dirty="0"/>
              <a:t>: </a:t>
            </a:r>
            <a:r>
              <a:rPr lang="en-US" sz="2800" b="1" dirty="0" err="1"/>
              <a:t>IoT</a:t>
            </a:r>
            <a:r>
              <a:rPr lang="en-US" sz="2800" b="1" dirty="0"/>
              <a:t> Temperature </a:t>
            </a:r>
            <a:r>
              <a:rPr lang="en-US" sz="2800" b="1" dirty="0" smtClean="0"/>
              <a:t>Dashboard </a:t>
            </a:r>
            <a:r>
              <a:rPr lang="en-US" sz="2800" b="1" dirty="0"/>
              <a:t>- Containerization with Docker</a:t>
            </a:r>
            <a:endParaRPr lang="en-US" sz="28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672" y="1096193"/>
            <a:ext cx="726993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Showcase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Create </a:t>
            </a:r>
            <a:r>
              <a:rPr kumimoji="0" lang="en-US" altLang="el-G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Dockerfile</a:t>
            </a: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</a:t>
            </a:r>
            <a:r>
              <a:rPr kumimoji="0" lang="en-US" altLang="el-G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Walkthrough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Build image locally</a:t>
            </a: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build –t </a:t>
            </a:r>
            <a:r>
              <a:rPr lang="en-US" altLang="el-GR" dirty="0" err="1" smtClean="0">
                <a:latin typeface="Arial" panose="020B0604020202020204" pitchFamily="34" charset="0"/>
              </a:rPr>
              <a:t>iot_image</a:t>
            </a:r>
            <a:r>
              <a:rPr lang="en-US" altLang="el-GR" dirty="0" smtClean="0">
                <a:latin typeface="Arial" panose="020B0604020202020204" pitchFamily="34" charset="0"/>
              </a:rPr>
              <a:t> 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Run container</a:t>
            </a: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run –p 5000:5000 - -name </a:t>
            </a:r>
            <a:r>
              <a:rPr lang="en-US" altLang="el-GR" dirty="0" err="1" smtClean="0">
                <a:latin typeface="Arial" panose="020B0604020202020204" pitchFamily="34" charset="0"/>
              </a:rPr>
              <a:t>iot_container</a:t>
            </a:r>
            <a:r>
              <a:rPr lang="en-US" altLang="el-GR" dirty="0" smtClean="0">
                <a:latin typeface="Arial" panose="020B0604020202020204" pitchFamily="34" charset="0"/>
              </a:rPr>
              <a:t> </a:t>
            </a:r>
            <a:r>
              <a:rPr lang="en-US" altLang="el-GR" dirty="0" err="1" smtClean="0">
                <a:latin typeface="Arial" panose="020B0604020202020204" pitchFamily="34" charset="0"/>
              </a:rPr>
              <a:t>iot_image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Results at</a:t>
            </a:r>
            <a:r>
              <a:rPr lang="en-US" altLang="el-GR" dirty="0">
                <a:latin typeface="Arial" panose="020B0604020202020204" pitchFamily="34" charset="0"/>
              </a:rPr>
              <a:t>: &lt;Laptop IP&gt;:</a:t>
            </a:r>
            <a:r>
              <a:rPr lang="en-US" altLang="el-GR" dirty="0" smtClean="0">
                <a:latin typeface="Arial" panose="020B0604020202020204" pitchFamily="34" charset="0"/>
              </a:rPr>
              <a:t>5000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l-GR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0525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00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44012" y="315277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298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1553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8"/>
          <a:stretch/>
        </p:blipFill>
        <p:spPr>
          <a:xfrm>
            <a:off x="9020174" y="2375806"/>
            <a:ext cx="1219200" cy="6531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05787" y="1661431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Edge Server (Analytics)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05786" y="742282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GUI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6" idx="0"/>
            <a:endCxn id="27" idx="2"/>
          </p:cNvCxnSpPr>
          <p:nvPr/>
        </p:nvCxnSpPr>
        <p:spPr>
          <a:xfrm flipH="1" flipV="1">
            <a:off x="9694068" y="1442370"/>
            <a:ext cx="1" cy="2190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72404" y="5489504"/>
            <a:ext cx="8558753" cy="584775"/>
          </a:xfrm>
          <a:prstGeom prst="rect">
            <a:avLst/>
          </a:prstGeom>
          <a:solidFill>
            <a:srgbClr val="FFE4E4"/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3200" b="1" dirty="0">
                <a:latin typeface="Arial" panose="020B0604020202020204" pitchFamily="34" charset="0"/>
              </a:rPr>
              <a:t>Discussion: </a:t>
            </a:r>
            <a:r>
              <a:rPr lang="en-US" altLang="el-GR" sz="3200" b="1" dirty="0" smtClean="0">
                <a:latin typeface="Arial" panose="020B0604020202020204" pitchFamily="34" charset="0"/>
              </a:rPr>
              <a:t>Identify key benefits of Docker</a:t>
            </a:r>
            <a:endParaRPr lang="en-US" altLang="el-GR" sz="3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Live Demo</a:t>
            </a:r>
            <a:r>
              <a:rPr lang="en-US" sz="2800" b="1" dirty="0"/>
              <a:t>: </a:t>
            </a:r>
            <a:r>
              <a:rPr lang="en-US" sz="2800" b="1" dirty="0" err="1"/>
              <a:t>IoT</a:t>
            </a:r>
            <a:r>
              <a:rPr lang="en-US" sz="2800" b="1" dirty="0"/>
              <a:t> Temperature </a:t>
            </a:r>
            <a:r>
              <a:rPr lang="en-US" sz="2800" b="1" dirty="0" smtClean="0"/>
              <a:t>Dashboard </a:t>
            </a:r>
            <a:r>
              <a:rPr lang="en-US" sz="2800" b="1" dirty="0"/>
              <a:t>- Useful Docker Functionalities</a:t>
            </a:r>
            <a:endParaRPr lang="en-US" sz="28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0342" y="975973"/>
            <a:ext cx="288412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Container Management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</a:t>
            </a: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l-G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start/stop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</a:t>
            </a:r>
            <a:r>
              <a:rPr lang="en-US" altLang="el-GR" dirty="0" err="1" smtClean="0">
                <a:latin typeface="Arial" panose="020B0604020202020204" pitchFamily="34" charset="0"/>
              </a:rPr>
              <a:t>rm</a:t>
            </a:r>
            <a:endParaRPr lang="en-US" altLang="el-GR" dirty="0" smtClean="0"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Inspection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logs –f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Docker inspect 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Image Management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images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 smtClean="0">
                <a:latin typeface="Arial" panose="020B0604020202020204" pitchFamily="34" charset="0"/>
              </a:rPr>
              <a:t>docker</a:t>
            </a:r>
            <a:r>
              <a:rPr lang="en-US" altLang="el-GR" dirty="0" smtClean="0">
                <a:latin typeface="Arial" panose="020B0604020202020204" pitchFamily="34" charset="0"/>
              </a:rPr>
              <a:t> </a:t>
            </a:r>
            <a:r>
              <a:rPr lang="en-US" altLang="el-GR" dirty="0" err="1" smtClean="0">
                <a:latin typeface="Arial" panose="020B0604020202020204" pitchFamily="34" charset="0"/>
              </a:rPr>
              <a:t>rmi</a:t>
            </a:r>
            <a:endParaRPr lang="en-US" altLang="el-GR" dirty="0" smtClean="0"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l-GR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0525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00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44012" y="315277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298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1553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8"/>
          <a:stretch/>
        </p:blipFill>
        <p:spPr>
          <a:xfrm>
            <a:off x="9020174" y="2375806"/>
            <a:ext cx="1219200" cy="6531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05787" y="1661431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Edge Server (Analytics)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05786" y="742282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GUI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6" idx="0"/>
            <a:endCxn id="27" idx="2"/>
          </p:cNvCxnSpPr>
          <p:nvPr/>
        </p:nvCxnSpPr>
        <p:spPr>
          <a:xfrm flipH="1" flipV="1">
            <a:off x="9694068" y="1442370"/>
            <a:ext cx="1" cy="2190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72403" y="4868239"/>
            <a:ext cx="8313494" cy="461665"/>
          </a:xfrm>
          <a:prstGeom prst="rect">
            <a:avLst/>
          </a:prstGeom>
          <a:solidFill>
            <a:srgbClr val="FFE4E4"/>
          </a:solidFill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2400" b="1" dirty="0">
                <a:latin typeface="Arial" panose="020B0604020202020204" pitchFamily="34" charset="0"/>
              </a:rPr>
              <a:t>Unified lifecycle control: build → run → debug → delete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72403" y="5527603"/>
            <a:ext cx="8313494" cy="461665"/>
          </a:xfrm>
          <a:prstGeom prst="rect">
            <a:avLst/>
          </a:prstGeom>
          <a:solidFill>
            <a:srgbClr val="FFE4E4"/>
          </a:solidFill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2400" b="1" dirty="0">
                <a:latin typeface="Arial" panose="020B0604020202020204" pitchFamily="34" charset="0"/>
              </a:rPr>
              <a:t>Transparent view of </a:t>
            </a:r>
            <a:r>
              <a:rPr lang="en-US" altLang="el-GR" sz="2400" b="1" dirty="0" err="1">
                <a:latin typeface="Arial" panose="020B0604020202020204" pitchFamily="34" charset="0"/>
              </a:rPr>
              <a:t>IoT</a:t>
            </a:r>
            <a:r>
              <a:rPr lang="en-US" altLang="el-GR" sz="2400" b="1" dirty="0">
                <a:latin typeface="Arial" panose="020B0604020202020204" pitchFamily="34" charset="0"/>
              </a:rPr>
              <a:t> </a:t>
            </a:r>
            <a:r>
              <a:rPr lang="en-US" altLang="el-GR" sz="2400" b="1" dirty="0" err="1">
                <a:latin typeface="Arial" panose="020B0604020202020204" pitchFamily="34" charset="0"/>
              </a:rPr>
              <a:t>microservices</a:t>
            </a:r>
            <a:r>
              <a:rPr lang="en-US" altLang="el-GR" sz="2400" b="1" dirty="0">
                <a:latin typeface="Arial" panose="020B0604020202020204" pitchFamily="34" charset="0"/>
              </a:rPr>
              <a:t> at runtime</a:t>
            </a:r>
          </a:p>
        </p:txBody>
      </p:sp>
    </p:spTree>
    <p:extLst>
      <p:ext uri="{BB962C8B-B14F-4D97-AF65-F5344CB8AC3E}">
        <p14:creationId xmlns:p14="http://schemas.microsoft.com/office/powerpoint/2010/main" val="23051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Bridge Problem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1200149" y="4048036"/>
            <a:ext cx="9496425" cy="2246769"/>
          </a:xfrm>
          <a:prstGeom prst="rect">
            <a:avLst/>
          </a:prstGeom>
          <a:solidFill>
            <a:srgbClr val="FFF1F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Four </a:t>
            </a:r>
            <a:r>
              <a:rPr lang="en-US" sz="2800" dirty="0"/>
              <a:t>people need to cross a bridge at night. They have </a:t>
            </a:r>
            <a:r>
              <a:rPr lang="en-US" sz="2800" b="1" dirty="0"/>
              <a:t>one torch</a:t>
            </a:r>
            <a:r>
              <a:rPr lang="en-US" sz="2800" dirty="0"/>
              <a:t> and the bridge can hold </a:t>
            </a:r>
            <a:r>
              <a:rPr lang="en-US" sz="2800" b="1" dirty="0"/>
              <a:t>two people at a </a:t>
            </a:r>
            <a:r>
              <a:rPr lang="en-US" sz="2800" b="1" dirty="0" smtClean="0"/>
              <a:t>time</a:t>
            </a:r>
            <a:r>
              <a:rPr lang="en-US" sz="2800" dirty="0" smtClean="0"/>
              <a:t>. Each </a:t>
            </a:r>
            <a:r>
              <a:rPr lang="en-US" sz="2800" dirty="0"/>
              <a:t>person walks at a different speed: 1, 2, 5, and 10 minutes to cross</a:t>
            </a:r>
            <a:r>
              <a:rPr lang="en-US" sz="2800" dirty="0" smtClean="0"/>
              <a:t>. Only </a:t>
            </a:r>
            <a:r>
              <a:rPr lang="en-US" sz="2800" dirty="0"/>
              <a:t>one torch exists, and it must be carried</a:t>
            </a:r>
            <a:r>
              <a:rPr lang="en-US" sz="2800" dirty="0" smtClean="0"/>
              <a:t>. The bridge collapses in 17 </a:t>
            </a:r>
            <a:r>
              <a:rPr lang="en-US" sz="2800" dirty="0" err="1" smtClean="0"/>
              <a:t>mins</a:t>
            </a:r>
            <a:r>
              <a:rPr lang="en-US" sz="2800" dirty="0" smtClean="0"/>
              <a:t>. Can they make it?</a:t>
            </a:r>
            <a:endParaRPr lang="el-G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42578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Live Demo</a:t>
            </a:r>
            <a:r>
              <a:rPr lang="en-US" sz="2800" b="1" dirty="0"/>
              <a:t>: </a:t>
            </a:r>
            <a:r>
              <a:rPr lang="en-US" sz="2800" b="1" dirty="0" err="1"/>
              <a:t>IoT</a:t>
            </a:r>
            <a:r>
              <a:rPr lang="en-US" sz="2800" b="1" dirty="0"/>
              <a:t> Temperature </a:t>
            </a:r>
            <a:r>
              <a:rPr lang="en-US" sz="2800" b="1" dirty="0" smtClean="0"/>
              <a:t>Dashboard </a:t>
            </a:r>
            <a:r>
              <a:rPr lang="en-US" sz="2800" b="1" dirty="0"/>
              <a:t>- Publishing to Docker Hub</a:t>
            </a:r>
            <a:endParaRPr lang="en-US" sz="28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0342" y="837475"/>
            <a:ext cx="720155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DockerHub</a:t>
            </a: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walkthrough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l-GR" dirty="0" smtClean="0">
                <a:latin typeface="Arial" panose="020B0604020202020204" pitchFamily="34" charset="0"/>
              </a:rPr>
              <a:t>Push image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>
                <a:latin typeface="Arial" panose="020B0604020202020204" pitchFamily="34" charset="0"/>
              </a:rPr>
              <a:t>docker</a:t>
            </a:r>
            <a:r>
              <a:rPr lang="en-US" altLang="el-GR" dirty="0">
                <a:latin typeface="Arial" panose="020B0604020202020204" pitchFamily="34" charset="0"/>
              </a:rPr>
              <a:t> tag </a:t>
            </a:r>
            <a:r>
              <a:rPr lang="en-US" altLang="el-GR" dirty="0" err="1">
                <a:latin typeface="Arial" panose="020B0604020202020204" pitchFamily="34" charset="0"/>
              </a:rPr>
              <a:t>iot_image</a:t>
            </a:r>
            <a:r>
              <a:rPr lang="en-US" altLang="el-GR" dirty="0">
                <a:latin typeface="Arial" panose="020B0604020202020204" pitchFamily="34" charset="0"/>
              </a:rPr>
              <a:t> </a:t>
            </a:r>
            <a:r>
              <a:rPr lang="en-US" altLang="el-GR" dirty="0" err="1">
                <a:latin typeface="Arial" panose="020B0604020202020204" pitchFamily="34" charset="0"/>
              </a:rPr>
              <a:t>geodranas</a:t>
            </a:r>
            <a:r>
              <a:rPr lang="en-US" altLang="el-GR" dirty="0">
                <a:latin typeface="Arial" panose="020B0604020202020204" pitchFamily="34" charset="0"/>
              </a:rPr>
              <a:t>/</a:t>
            </a:r>
            <a:r>
              <a:rPr lang="en-US" altLang="el-GR" dirty="0" err="1">
                <a:latin typeface="Arial" panose="020B0604020202020204" pitchFamily="34" charset="0"/>
              </a:rPr>
              <a:t>demo:iot_image</a:t>
            </a:r>
            <a:endParaRPr lang="en-US" altLang="el-GR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>
                <a:latin typeface="Arial" panose="020B0604020202020204" pitchFamily="34" charset="0"/>
              </a:rPr>
              <a:t>docker</a:t>
            </a:r>
            <a:r>
              <a:rPr lang="en-US" altLang="el-GR" dirty="0">
                <a:latin typeface="Arial" panose="020B0604020202020204" pitchFamily="34" charset="0"/>
              </a:rPr>
              <a:t> login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>
                <a:latin typeface="Arial" panose="020B0604020202020204" pitchFamily="34" charset="0"/>
              </a:rPr>
              <a:t>docker</a:t>
            </a:r>
            <a:r>
              <a:rPr lang="en-US" altLang="el-GR" dirty="0">
                <a:latin typeface="Arial" panose="020B0604020202020204" pitchFamily="34" charset="0"/>
              </a:rPr>
              <a:t> push </a:t>
            </a:r>
            <a:r>
              <a:rPr lang="en-US" altLang="el-GR" dirty="0" err="1">
                <a:latin typeface="Arial" panose="020B0604020202020204" pitchFamily="34" charset="0"/>
              </a:rPr>
              <a:t>geodranas</a:t>
            </a:r>
            <a:r>
              <a:rPr lang="en-US" altLang="el-GR" dirty="0">
                <a:latin typeface="Arial" panose="020B0604020202020204" pitchFamily="34" charset="0"/>
              </a:rPr>
              <a:t>/</a:t>
            </a:r>
            <a:r>
              <a:rPr lang="en-US" altLang="el-GR" dirty="0" err="1">
                <a:latin typeface="Arial" panose="020B0604020202020204" pitchFamily="34" charset="0"/>
              </a:rPr>
              <a:t>demo:iot_image</a:t>
            </a:r>
            <a:endParaRPr lang="en-US" altLang="el-GR" dirty="0" smtClean="0"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Run anywhere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err="1">
                <a:latin typeface="Arial" panose="020B0604020202020204" pitchFamily="34" charset="0"/>
              </a:rPr>
              <a:t>docker</a:t>
            </a:r>
            <a:r>
              <a:rPr lang="en-US" altLang="el-GR" dirty="0">
                <a:latin typeface="Arial" panose="020B0604020202020204" pitchFamily="34" charset="0"/>
              </a:rPr>
              <a:t> run -p 5000:5000 --name </a:t>
            </a:r>
            <a:r>
              <a:rPr lang="en-US" altLang="el-GR" dirty="0" err="1" smtClean="0">
                <a:latin typeface="Arial" panose="020B0604020202020204" pitchFamily="34" charset="0"/>
              </a:rPr>
              <a:t>iot_container</a:t>
            </a:r>
            <a:r>
              <a:rPr lang="en-US" altLang="el-GR" dirty="0" smtClean="0">
                <a:latin typeface="Arial" panose="020B0604020202020204" pitchFamily="34" charset="0"/>
              </a:rPr>
              <a:t> </a:t>
            </a:r>
            <a:r>
              <a:rPr lang="en-US" altLang="el-GR" dirty="0" err="1">
                <a:latin typeface="Arial" panose="020B0604020202020204" pitchFamily="34" charset="0"/>
              </a:rPr>
              <a:t>geodranas</a:t>
            </a:r>
            <a:r>
              <a:rPr lang="en-US" altLang="el-GR" dirty="0">
                <a:latin typeface="Arial" panose="020B0604020202020204" pitchFamily="34" charset="0"/>
              </a:rPr>
              <a:t>/</a:t>
            </a:r>
            <a:r>
              <a:rPr lang="en-US" altLang="el-GR" dirty="0" err="1">
                <a:latin typeface="Arial" panose="020B0604020202020204" pitchFamily="34" charset="0"/>
              </a:rPr>
              <a:t>demo:iot_image</a:t>
            </a:r>
            <a:endParaRPr lang="en-US" altLang="el-GR" dirty="0" smtClean="0">
              <a:latin typeface="Arial" panose="020B060402020202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>
                <a:latin typeface="Arial" panose="020B0604020202020204" pitchFamily="34" charset="0"/>
              </a:rPr>
              <a:t>Benefits</a:t>
            </a:r>
            <a:r>
              <a:rPr lang="en-US" altLang="el-GR" dirty="0" smtClean="0">
                <a:latin typeface="Arial" panose="020B0604020202020204" pitchFamily="34" charset="0"/>
              </a:rPr>
              <a:t>: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Share </a:t>
            </a:r>
            <a:r>
              <a:rPr lang="en-US" altLang="el-GR" dirty="0">
                <a:latin typeface="Arial" panose="020B0604020202020204" pitchFamily="34" charset="0"/>
              </a:rPr>
              <a:t>pre-built </a:t>
            </a:r>
            <a:r>
              <a:rPr lang="en-US" altLang="el-GR" dirty="0" err="1">
                <a:latin typeface="Arial" panose="020B0604020202020204" pitchFamily="34" charset="0"/>
              </a:rPr>
              <a:t>IoT</a:t>
            </a:r>
            <a:r>
              <a:rPr lang="en-US" altLang="el-GR" dirty="0">
                <a:latin typeface="Arial" panose="020B0604020202020204" pitchFamily="34" charset="0"/>
              </a:rPr>
              <a:t> apps </a:t>
            </a:r>
            <a:r>
              <a:rPr lang="en-US" altLang="el-GR" dirty="0" smtClean="0">
                <a:latin typeface="Arial" panose="020B0604020202020204" pitchFamily="34" charset="0"/>
              </a:rPr>
              <a:t>easily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Consistent </a:t>
            </a:r>
            <a:r>
              <a:rPr lang="en-US" altLang="el-GR" dirty="0">
                <a:latin typeface="Arial" panose="020B0604020202020204" pitchFamily="34" charset="0"/>
              </a:rPr>
              <a:t>environment </a:t>
            </a:r>
            <a:endParaRPr lang="en-US" altLang="el-GR" dirty="0" smtClean="0">
              <a:latin typeface="Arial" panose="020B0604020202020204" pitchFamily="34" charset="0"/>
            </a:endParaRP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dirty="0" smtClean="0">
                <a:latin typeface="Arial" panose="020B0604020202020204" pitchFamily="34" charset="0"/>
              </a:rPr>
              <a:t>Same image works </a:t>
            </a:r>
            <a:r>
              <a:rPr lang="en-US" altLang="el-GR" dirty="0">
                <a:latin typeface="Arial" panose="020B0604020202020204" pitchFamily="34" charset="0"/>
              </a:rPr>
              <a:t>on ARM, x86, cloud </a:t>
            </a:r>
            <a:r>
              <a:rPr lang="en-US" altLang="el-GR" dirty="0" smtClean="0">
                <a:latin typeface="Arial" panose="020B0604020202020204" pitchFamily="34" charset="0"/>
              </a:rPr>
              <a:t>nodes</a:t>
            </a:r>
            <a:endParaRPr kumimoji="0" lang="el-GR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0525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00" y="3152775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44012" y="315277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298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15537" y="3743324"/>
            <a:ext cx="771525" cy="466725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Temp sensor</a:t>
            </a:r>
            <a:endParaRPr lang="el-GR" sz="1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8"/>
          <a:stretch/>
        </p:blipFill>
        <p:spPr>
          <a:xfrm>
            <a:off x="9020174" y="2375806"/>
            <a:ext cx="1219200" cy="6531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05787" y="1661431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Edge Server (Analytics)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05786" y="742282"/>
            <a:ext cx="2976563" cy="700088"/>
          </a:xfrm>
          <a:prstGeom prst="rec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GUI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6" idx="0"/>
            <a:endCxn id="27" idx="2"/>
          </p:cNvCxnSpPr>
          <p:nvPr/>
        </p:nvCxnSpPr>
        <p:spPr>
          <a:xfrm flipH="1" flipV="1">
            <a:off x="9694068" y="1442370"/>
            <a:ext cx="1" cy="2190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61246" y="5220101"/>
            <a:ext cx="10869508" cy="830997"/>
          </a:xfrm>
          <a:prstGeom prst="rect">
            <a:avLst/>
          </a:prstGeom>
          <a:solidFill>
            <a:srgbClr val="FFE4E4"/>
          </a:solidFill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2400" b="1" dirty="0" smtClean="0">
                <a:latin typeface="Arial" panose="020B0604020202020204" pitchFamily="34" charset="0"/>
              </a:rPr>
              <a:t>Discussion: How </a:t>
            </a:r>
            <a:r>
              <a:rPr lang="en-US" altLang="el-GR" sz="2400" b="1" dirty="0">
                <a:latin typeface="Arial" panose="020B0604020202020204" pitchFamily="34" charset="0"/>
              </a:rPr>
              <a:t>would we scale </a:t>
            </a:r>
            <a:r>
              <a:rPr lang="en-US" altLang="el-GR" sz="2400" b="1" dirty="0" smtClean="0">
                <a:latin typeface="Arial" panose="020B0604020202020204" pitchFamily="34" charset="0"/>
              </a:rPr>
              <a:t>and orchestrate </a:t>
            </a:r>
            <a:r>
              <a:rPr lang="en-US" altLang="el-GR" sz="2400" b="1" dirty="0">
                <a:latin typeface="Arial" panose="020B0604020202020204" pitchFamily="34" charset="0"/>
              </a:rPr>
              <a:t>many such containers across edge &amp; cloud?</a:t>
            </a:r>
          </a:p>
        </p:txBody>
      </p:sp>
    </p:spTree>
    <p:extLst>
      <p:ext uri="{BB962C8B-B14F-4D97-AF65-F5344CB8AC3E}">
        <p14:creationId xmlns:p14="http://schemas.microsoft.com/office/powerpoint/2010/main" val="29520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M&amp;O: Why </a:t>
            </a:r>
            <a:r>
              <a:rPr lang="en-US" sz="2800" b="1" dirty="0"/>
              <a:t>Container Orchestration?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7" t="45084" r="7375" b="27338"/>
          <a:stretch/>
        </p:blipFill>
        <p:spPr>
          <a:xfrm>
            <a:off x="9129711" y="2892146"/>
            <a:ext cx="1433870" cy="936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45084" r="37179" b="27338"/>
          <a:stretch/>
        </p:blipFill>
        <p:spPr>
          <a:xfrm>
            <a:off x="10701338" y="2892146"/>
            <a:ext cx="1385887" cy="93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45084" r="64933" b="27338"/>
          <a:stretch/>
        </p:blipFill>
        <p:spPr>
          <a:xfrm>
            <a:off x="7636921" y="2892146"/>
            <a:ext cx="1393133" cy="936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39188" y="1107518"/>
            <a:ext cx="2181225" cy="400110"/>
          </a:xfrm>
          <a:prstGeom prst="rect">
            <a:avLst/>
          </a:prstGeom>
          <a:solidFill>
            <a:srgbClr val="FEED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Orchestrator</a:t>
            </a:r>
            <a:endParaRPr lang="en-US" sz="2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486775" y="1600200"/>
            <a:ext cx="1238251" cy="1219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824683" y="1600200"/>
            <a:ext cx="21963" cy="111442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46303" y="1600200"/>
            <a:ext cx="1245572" cy="1219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36921" y="3905128"/>
            <a:ext cx="1393133" cy="400110"/>
          </a:xfrm>
          <a:prstGeom prst="rect">
            <a:avLst/>
          </a:prstGeom>
          <a:solidFill>
            <a:srgbClr val="FEED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Node 1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105900" y="3905128"/>
            <a:ext cx="1393133" cy="400110"/>
          </a:xfrm>
          <a:prstGeom prst="rect">
            <a:avLst/>
          </a:prstGeom>
          <a:solidFill>
            <a:srgbClr val="FEED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Node 2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703973" y="3905128"/>
            <a:ext cx="1393133" cy="400110"/>
          </a:xfrm>
          <a:prstGeom prst="rect">
            <a:avLst/>
          </a:prstGeom>
          <a:solidFill>
            <a:srgbClr val="FEED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Node N</a:t>
            </a:r>
            <a:endParaRPr lang="en-US" sz="2800" b="1" dirty="0"/>
          </a:p>
        </p:txBody>
      </p:sp>
      <p:sp>
        <p:nvSpPr>
          <p:cNvPr id="26" name="Rectangle 25"/>
          <p:cNvSpPr/>
          <p:nvPr/>
        </p:nvSpPr>
        <p:spPr>
          <a:xfrm>
            <a:off x="152045" y="635497"/>
            <a:ext cx="72799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Docker </a:t>
            </a:r>
            <a:r>
              <a:rPr lang="en-US" b="1" dirty="0" smtClean="0"/>
              <a:t>limitations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Simplifies </a:t>
            </a:r>
            <a:r>
              <a:rPr lang="en-US" b="1" dirty="0"/>
              <a:t>container creation and isolation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Cannot handle multi-node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Orchestration</a:t>
            </a:r>
            <a:r>
              <a:rPr lang="en-US" dirty="0" smtClean="0"/>
              <a:t> (e.g., Kubernetes)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central controller (or manager) coordinates and directs the actions of all </a:t>
            </a:r>
            <a:r>
              <a:rPr lang="en-US" dirty="0" smtClean="0"/>
              <a:t>services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controller decides what runs where and </a:t>
            </a:r>
            <a:r>
              <a:rPr lang="en-US" dirty="0" smtClean="0"/>
              <a:t>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Choreography</a:t>
            </a:r>
            <a:r>
              <a:rPr lang="en-US" dirty="0" smtClean="0"/>
              <a:t> (e.g., MQTT)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central </a:t>
            </a:r>
            <a:r>
              <a:rPr lang="en-US" dirty="0" smtClean="0"/>
              <a:t>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/>
              <a:t>service acts autonomously and knows when and how to interact with others.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Coordination happens through shared events or messages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Orchestration automates the containers </a:t>
            </a:r>
            <a:r>
              <a:rPr lang="en-US" b="1" dirty="0" smtClean="0"/>
              <a:t>lifecycle management (LCM)</a:t>
            </a:r>
            <a:r>
              <a:rPr lang="en-US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Start/stop/restart containers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Schedule them to appropriate nodes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Replicate for redundancy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Balance resource utilization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 and heal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Enables </a:t>
            </a:r>
            <a:r>
              <a:rPr lang="en-US" b="1" dirty="0" smtClean="0"/>
              <a:t>continuous operation</a:t>
            </a:r>
            <a:r>
              <a:rPr lang="en-US" dirty="0" smtClean="0"/>
              <a:t> across heterogeneous environments: cloud, edge, </a:t>
            </a:r>
            <a:r>
              <a:rPr lang="en-US" dirty="0" err="1" smtClean="0"/>
              <a:t>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M&amp;O: The Orchestration Loop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784930"/>
            <a:ext cx="5791201" cy="5586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00026" y="784930"/>
            <a:ext cx="541972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Define desired state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service spec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replica count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network rules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Schedule</a:t>
            </a:r>
            <a:endParaRPr lang="en-US" altLang="el-GR" dirty="0"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place workloads on nodes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 on resources, location, affinity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Deploy</a:t>
            </a:r>
            <a:endParaRPr kumimoji="0" lang="en-US" altLang="el-G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 containers via runtime 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Docker, containerd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Monitor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collect metrics 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health, CPU, memory, latency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React</a:t>
            </a:r>
            <a:endParaRPr lang="en-US" altLang="el-GR" dirty="0" smtClean="0"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</a:t>
            </a: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estart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</a:t>
            </a: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eschedule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scale replicas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Update</a:t>
            </a:r>
            <a:endParaRPr lang="en-US" altLang="el-GR" dirty="0"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rolling upgrades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rollback on failure</a:t>
            </a:r>
          </a:p>
        </p:txBody>
      </p:sp>
    </p:spTree>
    <p:extLst>
      <p:ext uri="{BB962C8B-B14F-4D97-AF65-F5344CB8AC3E}">
        <p14:creationId xmlns:p14="http://schemas.microsoft.com/office/powerpoint/2010/main" val="22325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M&amp;O: Introducing Kubernetes (K8s)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4" t="18611" r="3750" b="9723"/>
          <a:stretch/>
        </p:blipFill>
        <p:spPr>
          <a:xfrm>
            <a:off x="8667750" y="971550"/>
            <a:ext cx="3219450" cy="49149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500" y="797481"/>
            <a:ext cx="740092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Kubernetes (K8s):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open-source orchestrator by Google 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Core concepts: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smallest deployable unit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Node: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worker machine running pods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Cluster: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group of nodes managed by a control plane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Control Plane Components: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API server, scheduler, controller manager, etcd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Deployment / ReplicaSet: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defines desired number of pods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Service: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stable endpoint for pod communication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ontinuously ensures the cluster matches the 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desired state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Arial" panose="020B0604020202020204" pitchFamily="34" charset="0"/>
              </a:rPr>
              <a:t>Node lifecycle: join, monitor, mark unhealthy, drain, or remove.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Arial" panose="020B0604020202020204" pitchFamily="34" charset="0"/>
              </a:rPr>
              <a:t>Pod lifecycle: pending → running → succeeded/failed → restart/evict if needed.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Arial" panose="020B0604020202020204" pitchFamily="34" charset="0"/>
              </a:rPr>
              <a:t>Resource scheduling: CPU/memory requests, node affinity, taints/tolerations.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Arial" panose="020B0604020202020204" pitchFamily="34" charset="0"/>
              </a:rPr>
              <a:t>Self-healing: failed pods auto-recreated.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Arial" panose="020B0604020202020204" pitchFamily="34" charset="0"/>
              </a:rPr>
              <a:t>Rolling updates: new version deployment without downtime.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Arial" panose="020B0604020202020204" pitchFamily="34" charset="0"/>
              </a:rPr>
              <a:t>Controllers: reconcile desired vs. current state (Deployments, </a:t>
            </a:r>
            <a:r>
              <a:rPr lang="en-US" altLang="el-GR" sz="1600" dirty="0" err="1">
                <a:latin typeface="Arial" panose="020B0604020202020204" pitchFamily="34" charset="0"/>
              </a:rPr>
              <a:t>DaemonSets</a:t>
            </a:r>
            <a:r>
              <a:rPr lang="en-US" altLang="el-GR" sz="1600" dirty="0">
                <a:latin typeface="Arial" panose="020B0604020202020204" pitchFamily="34" charset="0"/>
              </a:rPr>
              <a:t>, </a:t>
            </a:r>
            <a:r>
              <a:rPr lang="en-US" altLang="el-GR" sz="1600" dirty="0" err="1">
                <a:latin typeface="Arial" panose="020B0604020202020204" pitchFamily="34" charset="0"/>
              </a:rPr>
              <a:t>StatefulSets</a:t>
            </a:r>
            <a:r>
              <a:rPr lang="en-US" altLang="el-GR" sz="1600" dirty="0" smtClean="0">
                <a:latin typeface="Arial" panose="020B0604020202020204" pitchFamily="34" charset="0"/>
              </a:rPr>
              <a:t>).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l-GR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</a:t>
            </a:r>
            <a:r>
              <a:rPr lang="en-US" sz="2800" b="1" dirty="0"/>
              <a:t>: Alternatives to Kubernetes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90499" y="961371"/>
            <a:ext cx="73437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Docker Compose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Lightweight, local multi-container management.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YAML-based </a:t>
            </a:r>
            <a:r>
              <a:rPr lang="en-US" sz="2000" dirty="0" smtClean="0"/>
              <a:t>definitions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</a:t>
            </a:r>
            <a:r>
              <a:rPr lang="en-US" sz="2000" dirty="0"/>
              <a:t>built-in scaling or cluster management.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Great for small </a:t>
            </a:r>
            <a:r>
              <a:rPr lang="en-US" sz="2000" dirty="0" err="1"/>
              <a:t>IoT</a:t>
            </a:r>
            <a:r>
              <a:rPr lang="en-US" sz="2000" dirty="0"/>
              <a:t> labs or prototypes.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Docker Swarm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Docker’s native cluster orchestration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Simpler </a:t>
            </a:r>
            <a:r>
              <a:rPr lang="en-US" sz="2000" dirty="0"/>
              <a:t>than </a:t>
            </a:r>
            <a:r>
              <a:rPr lang="en-US" sz="2000" dirty="0" smtClean="0"/>
              <a:t>K8S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Integrated networking, load balancing, service discovery.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Easier setup but fewer advanced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Nomad </a:t>
            </a:r>
            <a:r>
              <a:rPr lang="en-US" sz="2000" b="1" dirty="0"/>
              <a:t>(</a:t>
            </a:r>
            <a:r>
              <a:rPr lang="en-US" sz="2000" b="1" dirty="0" err="1" smtClean="0"/>
              <a:t>HashiCorp</a:t>
            </a:r>
            <a:r>
              <a:rPr lang="en-US" sz="2000" b="1" dirty="0" smtClean="0"/>
              <a:t>)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General-purpose orchestrator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Simpler </a:t>
            </a:r>
            <a:r>
              <a:rPr lang="en-US" sz="2000" dirty="0"/>
              <a:t>than K8s.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OpenShift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Enterprise </a:t>
            </a:r>
            <a:r>
              <a:rPr lang="en-US" sz="2000" dirty="0"/>
              <a:t>PaaS built on Kubernetes.</a:t>
            </a:r>
          </a:p>
        </p:txBody>
      </p:sp>
    </p:spTree>
    <p:extLst>
      <p:ext uri="{BB962C8B-B14F-4D97-AF65-F5344CB8AC3E}">
        <p14:creationId xmlns:p14="http://schemas.microsoft.com/office/powerpoint/2010/main" val="30217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/>
              <a:t>M&amp;O: </a:t>
            </a:r>
            <a:r>
              <a:rPr lang="en-US" sz="2800" b="1" dirty="0" err="1" smtClean="0"/>
              <a:t>IoT</a:t>
            </a:r>
            <a:r>
              <a:rPr lang="en-US" sz="2800" b="1" dirty="0" smtClean="0"/>
              <a:t>/Edge-Oriented Orchestration Frameworks</a:t>
            </a:r>
            <a:endParaRPr lang="en-US" sz="2800" b="1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657551"/>
              </p:ext>
            </p:extLst>
          </p:nvPr>
        </p:nvGraphicFramePr>
        <p:xfrm>
          <a:off x="327025" y="1068916"/>
          <a:ext cx="11198224" cy="4206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83287">
                  <a:extLst>
                    <a:ext uri="{9D8B030D-6E8A-4147-A177-3AD203B41FA5}">
                      <a16:colId xmlns:a16="http://schemas.microsoft.com/office/drawing/2014/main" val="1846399116"/>
                    </a:ext>
                  </a:extLst>
                </a:gridCol>
                <a:gridCol w="2904979">
                  <a:extLst>
                    <a:ext uri="{9D8B030D-6E8A-4147-A177-3AD203B41FA5}">
                      <a16:colId xmlns:a16="http://schemas.microsoft.com/office/drawing/2014/main" val="3230183406"/>
                    </a:ext>
                  </a:extLst>
                </a:gridCol>
                <a:gridCol w="2904979">
                  <a:extLst>
                    <a:ext uri="{9D8B030D-6E8A-4147-A177-3AD203B41FA5}">
                      <a16:colId xmlns:a16="http://schemas.microsoft.com/office/drawing/2014/main" val="3877633627"/>
                    </a:ext>
                  </a:extLst>
                </a:gridCol>
                <a:gridCol w="2904979">
                  <a:extLst>
                    <a:ext uri="{9D8B030D-6E8A-4147-A177-3AD203B41FA5}">
                      <a16:colId xmlns:a16="http://schemas.microsoft.com/office/drawing/2014/main" val="131515699"/>
                    </a:ext>
                  </a:extLst>
                </a:gridCol>
              </a:tblGrid>
              <a:tr h="288055">
                <a:tc>
                  <a:txBody>
                    <a:bodyPr/>
                    <a:lstStyle/>
                    <a:p>
                      <a:r>
                        <a:rPr lang="en-US" dirty="0"/>
                        <a:t>Framework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Based 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Key Features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IoT Use Case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5104390"/>
                  </a:ext>
                </a:extLst>
              </a:tr>
              <a:tr h="288055">
                <a:tc>
                  <a:txBody>
                    <a:bodyPr/>
                    <a:lstStyle/>
                    <a:p>
                      <a:r>
                        <a:rPr lang="en-US" b="1"/>
                        <a:t>KubeEdge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Kubernetes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Extends K8s to edge; offline operation; cloud–edge sync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Smart factories, robotics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5351792"/>
                  </a:ext>
                </a:extLst>
              </a:tr>
              <a:tr h="288055">
                <a:tc>
                  <a:txBody>
                    <a:bodyPr/>
                    <a:lstStyle/>
                    <a:p>
                      <a:r>
                        <a:rPr lang="en-US" b="1"/>
                        <a:t>MicroK8s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Kubernetes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Lightweight single-node K8s for edge devices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Lab setups, edge clusters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2543687"/>
                  </a:ext>
                </a:extLst>
              </a:tr>
              <a:tr h="288055">
                <a:tc>
                  <a:txBody>
                    <a:bodyPr/>
                    <a:lstStyle/>
                    <a:p>
                      <a:r>
                        <a:rPr lang="en-US" b="1"/>
                        <a:t>K3s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Kubernetes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Simplified K8s; low memory footprint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IoT gateways, ARM devices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5540409"/>
                  </a:ext>
                </a:extLst>
              </a:tr>
              <a:tr h="288055">
                <a:tc>
                  <a:txBody>
                    <a:bodyPr/>
                    <a:lstStyle/>
                    <a:p>
                      <a:r>
                        <a:rPr lang="en-US" b="1"/>
                        <a:t>Balena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Docker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Device fleet mgmt; simple dashboard; OTA updates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Retail, logistics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6155336"/>
                  </a:ext>
                </a:extLst>
              </a:tr>
              <a:tr h="288055">
                <a:tc>
                  <a:txBody>
                    <a:bodyPr/>
                    <a:lstStyle/>
                    <a:p>
                      <a:r>
                        <a:rPr lang="en-US" b="1"/>
                        <a:t>Open Horizon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Policy-based orchestration (IBM/LF Edge)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Auto-deployment based on policies; open-source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Industrial IoT, manufacturing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46456"/>
                  </a:ext>
                </a:extLst>
              </a:tr>
              <a:tr h="288055">
                <a:tc>
                  <a:txBody>
                    <a:bodyPr/>
                    <a:lstStyle/>
                    <a:p>
                      <a:r>
                        <a:rPr lang="en-US" b="1" dirty="0" err="1"/>
                        <a:t>EdgeX</a:t>
                      </a:r>
                      <a:r>
                        <a:rPr lang="en-US" b="1" dirty="0"/>
                        <a:t> Foundry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Microservice IoT framework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Device mgmt, data flow, orchestration hooks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 integration, edge analytics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0718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1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</a:t>
            </a:r>
            <a:r>
              <a:rPr lang="en-US" sz="2800" b="1" dirty="0"/>
              <a:t>: </a:t>
            </a:r>
            <a:r>
              <a:rPr lang="en-US" sz="2800" b="1" dirty="0" smtClean="0"/>
              <a:t>Monitoring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42875" y="708333"/>
            <a:ext cx="526732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/>
              <a:t>Why Monitoring Matters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Visibility </a:t>
            </a:r>
            <a:r>
              <a:rPr lang="el-GR" sz="1600" dirty="0"/>
              <a:t>into container &amp; node health, IoT data flow, and latency.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Enables </a:t>
            </a:r>
            <a:r>
              <a:rPr lang="el-GR" sz="1600" dirty="0"/>
              <a:t>self-healing and auto-scaling decisions.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Critical </a:t>
            </a:r>
            <a:r>
              <a:rPr lang="el-GR" sz="1600" dirty="0"/>
              <a:t>for multi-layer orchestration (</a:t>
            </a:r>
            <a:r>
              <a:rPr lang="el-GR" sz="1600" dirty="0" smtClean="0"/>
              <a:t>edge</a:t>
            </a:r>
            <a:r>
              <a:rPr lang="en-US" sz="1600" dirty="0" smtClean="0"/>
              <a:t>/</a:t>
            </a:r>
            <a:r>
              <a:rPr lang="el-GR" sz="1600" dirty="0" smtClean="0"/>
              <a:t>cloud</a:t>
            </a:r>
            <a:r>
              <a:rPr lang="el-GR" sz="1600" dirty="0"/>
              <a:t>).</a:t>
            </a:r>
          </a:p>
          <a:p>
            <a:r>
              <a:rPr lang="el-GR" sz="1600" b="1" dirty="0" smtClean="0"/>
              <a:t>Prometheus</a:t>
            </a:r>
            <a:endParaRPr lang="el-GR" sz="16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Pull-based </a:t>
            </a:r>
            <a:r>
              <a:rPr lang="el-GR" sz="1600" dirty="0"/>
              <a:t>metrics collection (/metrics endpoints via HTTP).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Stores </a:t>
            </a:r>
            <a:r>
              <a:rPr lang="el-GR" sz="1600" dirty="0"/>
              <a:t>time-series data (metric name, labels, timestamp).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Typical </a:t>
            </a:r>
            <a:r>
              <a:rPr lang="el-GR" sz="1600" dirty="0"/>
              <a:t>exporters: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node_exporter </a:t>
            </a:r>
            <a:r>
              <a:rPr lang="el-GR" sz="1600" dirty="0"/>
              <a:t>→ node CPU, memory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cAdvisor </a:t>
            </a:r>
            <a:r>
              <a:rPr lang="el-GR" sz="1600" dirty="0"/>
              <a:t>→ container stats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kube-state-metrics </a:t>
            </a:r>
            <a:r>
              <a:rPr lang="el-GR" sz="1600" dirty="0"/>
              <a:t>→ K8s object states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Custom </a:t>
            </a:r>
            <a:r>
              <a:rPr lang="el-GR" sz="1600" dirty="0"/>
              <a:t>exporters for IoT metrics (e.g., MQTT msg rate, sensor delay)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PromQL </a:t>
            </a:r>
            <a:r>
              <a:rPr lang="el-GR" sz="1600" dirty="0"/>
              <a:t>queries + alert rules for threshold breaches.</a:t>
            </a:r>
          </a:p>
          <a:p>
            <a:r>
              <a:rPr lang="el-GR" sz="1600" b="1" dirty="0" smtClean="0"/>
              <a:t>Grafana</a:t>
            </a:r>
            <a:endParaRPr lang="el-GR" sz="16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Dashboards </a:t>
            </a:r>
            <a:r>
              <a:rPr lang="el-GR" sz="1600" dirty="0"/>
              <a:t>built on Prometheus data.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Supports </a:t>
            </a:r>
            <a:r>
              <a:rPr lang="el-GR" sz="1600" dirty="0"/>
              <a:t>templating (namespace, device, node).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Alert </a:t>
            </a:r>
            <a:r>
              <a:rPr lang="el-GR" sz="1600" dirty="0"/>
              <a:t>routing: email, webhook, Slack,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l-GR" sz="1600" dirty="0" smtClean="0"/>
              <a:t>Common </a:t>
            </a:r>
            <a:r>
              <a:rPr lang="el-GR" sz="1600" dirty="0"/>
              <a:t>views: CPU/mem usage, latency heatmap, MQTT throughput.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799" y="3966250"/>
            <a:ext cx="569534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Monitoring forms the </a:t>
            </a:r>
            <a:r>
              <a:rPr lang="en-US" sz="1400" i="1" dirty="0"/>
              <a:t>observability layer</a:t>
            </a:r>
            <a:r>
              <a:rPr lang="en-US" sz="1400" dirty="0"/>
              <a:t> of </a:t>
            </a:r>
            <a:r>
              <a:rPr lang="en-US" sz="1400" dirty="0" smtClean="0"/>
              <a:t>orchestration, essential </a:t>
            </a:r>
            <a:r>
              <a:rPr lang="en-US" sz="1400" dirty="0"/>
              <a:t>for </a:t>
            </a:r>
            <a:r>
              <a:rPr lang="en-US" sz="1400" b="1" dirty="0"/>
              <a:t>closed-loop automation</a:t>
            </a:r>
            <a:r>
              <a:rPr lang="en-US" sz="1400" dirty="0"/>
              <a:t> and </a:t>
            </a:r>
            <a:r>
              <a:rPr lang="en-US" sz="1400" dirty="0" err="1"/>
              <a:t>IoT</a:t>
            </a:r>
            <a:r>
              <a:rPr lang="en-US" sz="1400" dirty="0"/>
              <a:t> reliability.</a:t>
            </a:r>
            <a:endParaRPr lang="el-GR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42" y="1029009"/>
            <a:ext cx="5570198" cy="28286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01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</a:t>
            </a:r>
            <a:r>
              <a:rPr lang="en-US" sz="2800" b="1" dirty="0"/>
              <a:t>: Scaling in Kubernetes (HPA &amp; Beyond)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5648326" y="4347250"/>
            <a:ext cx="621921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HPA is central for </a:t>
            </a:r>
            <a:r>
              <a:rPr lang="en-US" sz="1600" dirty="0" err="1"/>
              <a:t>IoT</a:t>
            </a:r>
            <a:r>
              <a:rPr lang="en-US" sz="1600" dirty="0"/>
              <a:t> orchestration: scale compute near sensors when load spikes, scale down to save power when idle.</a:t>
            </a:r>
            <a:endParaRPr lang="el-GR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6" y="736084"/>
            <a:ext cx="6419850" cy="361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2600" y="698808"/>
            <a:ext cx="6629400" cy="42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94639" y="615043"/>
            <a:ext cx="5267325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Scaling Types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Manual scaling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628650" lvl="1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ixed replica changes using kubectl scale.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Horizontal scaling (HPA)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628650" lvl="1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utomatically adjusts the number of pods.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Vertical scaling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628650" lvl="1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djusts CPU/memory limits of each pod.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Cluster scaling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628650" lvl="1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dds or removes worker nodes dynamically.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4639" y="3120021"/>
            <a:ext cx="527339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Horizontal Pod Autoscaler (HPA)</a:t>
            </a:r>
            <a:endParaRPr kumimoji="0" lang="en-US" altLang="el-G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Continuously monitors resource metrics and adjusts replicas accordingly.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Default metrics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628650" lvl="1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CP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U and memory utilization (via Metrics Server).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Custom metrics</a:t>
            </a:r>
            <a:endParaRPr kumimoji="0" lang="en-US" altLang="el-G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628650" lvl="1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ntegrated through Prometheus Adapter (e.g., MQTT message rate, sensor load).</a:t>
            </a:r>
            <a:endParaRPr kumimoji="0" lang="en-US" altLang="el-G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indent="-1714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Periodically reconciles </a:t>
            </a:r>
            <a:r>
              <a:rPr kumimoji="0" lang="el-GR" altLang="el-G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desired state vs actual state</a:t>
            </a: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of workloads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19474" y="6023556"/>
            <a:ext cx="6210301" cy="307777"/>
          </a:xfrm>
          <a:prstGeom prst="rect">
            <a:avLst/>
          </a:prstGeom>
          <a:solidFill>
            <a:srgbClr val="FFF1F1"/>
          </a:solidFill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/>
              <a:t>kubectl autoscale deployment mqtt-processor --min=1 --max=10 --cpu-percent=60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6867525" y="5292950"/>
            <a:ext cx="781050" cy="571500"/>
          </a:xfrm>
          <a:prstGeom prst="wedgeEllipseCallou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Min pods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7734300" y="5302878"/>
            <a:ext cx="781050" cy="571500"/>
          </a:xfrm>
          <a:prstGeom prst="wedgeEllipseCallou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Max pods</a:t>
            </a:r>
            <a:endParaRPr lang="el-GR" sz="1200" b="1" dirty="0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8815082" y="5091131"/>
            <a:ext cx="2138668" cy="773319"/>
          </a:xfrm>
          <a:prstGeom prst="wedgeEllipseCallout">
            <a:avLst/>
          </a:prstGeom>
          <a:solidFill>
            <a:srgbClr val="FF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Rule: Scale up (more pods) if </a:t>
            </a:r>
            <a:r>
              <a:rPr lang="en-US" sz="1200" b="1" dirty="0" err="1" smtClean="0">
                <a:solidFill>
                  <a:schemeClr val="tx1"/>
                </a:solidFill>
              </a:rPr>
              <a:t>avg</a:t>
            </a:r>
            <a:r>
              <a:rPr lang="en-US" sz="1200" b="1" dirty="0" smtClean="0">
                <a:solidFill>
                  <a:schemeClr val="tx1"/>
                </a:solidFill>
              </a:rPr>
              <a:t> CPU&gt;60%</a:t>
            </a:r>
            <a:endParaRPr lang="el-G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</a:t>
            </a:r>
            <a:r>
              <a:rPr lang="en-US" sz="2800" b="1" dirty="0"/>
              <a:t>: </a:t>
            </a:r>
            <a:r>
              <a:rPr lang="en-US" sz="2800" b="1" dirty="0" smtClean="0"/>
              <a:t>Closing remarks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762249" y="2299281"/>
            <a:ext cx="6210301" cy="1384995"/>
          </a:xfrm>
          <a:prstGeom prst="rect">
            <a:avLst/>
          </a:prstGeom>
          <a:solidFill>
            <a:srgbClr val="FFF1F1"/>
          </a:solidFill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2800" b="1" dirty="0"/>
              <a:t>Kubernetes can scale, heal, and manage </a:t>
            </a:r>
            <a:r>
              <a:rPr lang="en-US" altLang="el-GR" sz="2800" b="1" dirty="0" smtClean="0"/>
              <a:t>containers, but </a:t>
            </a:r>
            <a:r>
              <a:rPr lang="en-US" altLang="el-GR" sz="2800" b="1" dirty="0"/>
              <a:t>where do its blind spots really lie?</a:t>
            </a:r>
            <a:endParaRPr lang="el-GR" alt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111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M&amp;O</a:t>
            </a:r>
            <a:r>
              <a:rPr lang="en-US" sz="2800" b="1" dirty="0"/>
              <a:t>: </a:t>
            </a:r>
            <a:r>
              <a:rPr lang="en-US" sz="2800" b="1" dirty="0" smtClean="0"/>
              <a:t>Limitations and Beyond </a:t>
            </a:r>
            <a:r>
              <a:rPr lang="en-US" sz="2800" b="1" dirty="0" err="1" smtClean="0"/>
              <a:t>SotA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157162" y="971208"/>
            <a:ext cx="11215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</a:t>
            </a:r>
            <a:r>
              <a:rPr lang="en-US" b="1" dirty="0" smtClean="0"/>
              <a:t>Limitations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Reactive scaling </a:t>
            </a:r>
            <a:r>
              <a:rPr lang="en-US" b="1" dirty="0" smtClean="0"/>
              <a:t>only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HPA </a:t>
            </a:r>
            <a:r>
              <a:rPr lang="en-US" dirty="0"/>
              <a:t>responds to CPU/memory metrics, may </a:t>
            </a:r>
            <a:r>
              <a:rPr lang="en-US" b="1" dirty="0"/>
              <a:t>lag behind sudden workload spikes</a:t>
            </a:r>
            <a:r>
              <a:rPr lang="en-US" dirty="0"/>
              <a:t> in </a:t>
            </a:r>
            <a:r>
              <a:rPr lang="en-US" dirty="0" err="1"/>
              <a:t>IoT</a:t>
            </a:r>
            <a:r>
              <a:rPr lang="en-US" dirty="0"/>
              <a:t> streams.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/>
              <a:t>Stateful</a:t>
            </a:r>
            <a:r>
              <a:rPr lang="en-US" b="1" dirty="0"/>
              <a:t> workload </a:t>
            </a:r>
            <a:r>
              <a:rPr lang="en-US" b="1" dirty="0" smtClean="0"/>
              <a:t>challenges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Pod </a:t>
            </a:r>
            <a:r>
              <a:rPr lang="en-US" dirty="0"/>
              <a:t>scaling and rescheduling can cause </a:t>
            </a:r>
            <a:r>
              <a:rPr lang="en-US" b="1" dirty="0"/>
              <a:t>data inconsistency or event loss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Resource </a:t>
            </a:r>
            <a:r>
              <a:rPr lang="en-US" b="1" dirty="0" smtClean="0"/>
              <a:t>fragmentation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Cluster </a:t>
            </a:r>
            <a:r>
              <a:rPr lang="en-US" dirty="0"/>
              <a:t>nodes may saturate, leaving pods </a:t>
            </a:r>
            <a:r>
              <a:rPr lang="en-US" b="1" dirty="0" err="1"/>
              <a:t>unschedulable</a:t>
            </a:r>
            <a:r>
              <a:rPr lang="en-US" dirty="0"/>
              <a:t> despite scaling triggers.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Edge and low-latency </a:t>
            </a:r>
            <a:r>
              <a:rPr lang="en-US" b="1" dirty="0" smtClean="0"/>
              <a:t>gaps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Cloud-native </a:t>
            </a:r>
            <a:r>
              <a:rPr lang="en-US" dirty="0"/>
              <a:t>K8s cannot guarantee </a:t>
            </a:r>
            <a:r>
              <a:rPr lang="en-US" b="1" dirty="0"/>
              <a:t>real-time processing</a:t>
            </a:r>
            <a:r>
              <a:rPr lang="en-US" dirty="0"/>
              <a:t> at the edge.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Cost-performance </a:t>
            </a:r>
            <a:r>
              <a:rPr lang="en-US" b="1" dirty="0" smtClean="0"/>
              <a:t>trade-offs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Metric-driven </a:t>
            </a:r>
            <a:r>
              <a:rPr lang="en-US" dirty="0"/>
              <a:t>scaling can </a:t>
            </a:r>
            <a:r>
              <a:rPr lang="en-US" b="1" dirty="0"/>
              <a:t>over-provision resources</a:t>
            </a:r>
            <a:r>
              <a:rPr lang="en-US" dirty="0"/>
              <a:t>, increasing operational cost without improving </a:t>
            </a:r>
            <a:r>
              <a:rPr lang="en-US" dirty="0" err="1"/>
              <a:t>QoS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Beyond State-of-the-Art </a:t>
            </a:r>
            <a:r>
              <a:rPr lang="en-US" b="1" dirty="0" smtClean="0"/>
              <a:t>Solutions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AI </a:t>
            </a:r>
            <a:r>
              <a:rPr lang="en-US" b="1" dirty="0"/>
              <a:t>scaling layer:</a:t>
            </a:r>
            <a:r>
              <a:rPr lang="en-US" dirty="0"/>
              <a:t> ML-based forecasting to anticipate spikes and optimize pod placement.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Hybrid edge-cloud orchestration:</a:t>
            </a:r>
            <a:r>
              <a:rPr lang="en-US" dirty="0"/>
              <a:t> Intelligent decision layer for </a:t>
            </a:r>
            <a:r>
              <a:rPr lang="en-US" b="1" dirty="0"/>
              <a:t>latency-sensitive </a:t>
            </a:r>
            <a:r>
              <a:rPr lang="en-US" b="1" dirty="0" err="1"/>
              <a:t>IoT</a:t>
            </a:r>
            <a:r>
              <a:rPr lang="en-US" b="1" dirty="0"/>
              <a:t> tasks</a:t>
            </a:r>
            <a:r>
              <a:rPr lang="en-US" dirty="0"/>
              <a:t> at the edge.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Cost-aware optimization engine:</a:t>
            </a:r>
            <a:r>
              <a:rPr lang="en-US" dirty="0"/>
              <a:t> Balances resource usage against SLA requirements, not just metrics.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6262" y="5943511"/>
            <a:ext cx="11039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222222"/>
                </a:solidFill>
                <a:latin typeface="Arial" panose="020B0604020202020204" pitchFamily="34" charset="0"/>
              </a:rPr>
              <a:t>Vadisetty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, R., &amp; </a:t>
            </a:r>
            <a:r>
              <a:rPr lang="en-US" sz="14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Polamarasetti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, A. (2025). AI-Driven Kubernetes Orchestration: Utilizing Intelligent Agents for Automated Cluster Management and Optimization. </a:t>
            </a:r>
            <a:r>
              <a:rPr lang="en-US" sz="1400" i="1" dirty="0" err="1">
                <a:solidFill>
                  <a:srgbClr val="222222"/>
                </a:solidFill>
                <a:latin typeface="Arial" panose="020B0604020202020204" pitchFamily="34" charset="0"/>
              </a:rPr>
              <a:t>Cuestiones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US" sz="1400" i="1" dirty="0" err="1">
                <a:solidFill>
                  <a:srgbClr val="222222"/>
                </a:solidFill>
                <a:latin typeface="Arial" panose="020B0604020202020204" pitchFamily="34" charset="0"/>
              </a:rPr>
              <a:t>Fisioterapia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, 54(5), 28-36.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13030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Bridge Problem</a:t>
            </a:r>
            <a:endParaRPr lang="en-US" sz="2800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9575" y="941101"/>
            <a:ext cx="515820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and B cross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2 minutes (torch with them)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Now on far side: A &amp; B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time: 2 min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returns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1 minute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 near side: A, C, D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Far side: B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time: 3 min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 and D cross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10 minutes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Far side: B, C, D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Near side: A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time: 13 min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 returns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2 minutes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Near side: A, B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Far side: C, D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time: 15 min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and B cross again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2 minutes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Everyone is now on far side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 time: 17 min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828428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References</a:t>
            </a:r>
            <a:endParaRPr lang="el-G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5195" y="752354"/>
            <a:ext cx="1151681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Siddiqui, H., </a:t>
            </a:r>
            <a:r>
              <a:rPr lang="en-US" i="1" dirty="0" err="1"/>
              <a:t>Khendek</a:t>
            </a:r>
            <a:r>
              <a:rPr lang="en-US" i="1" dirty="0"/>
              <a:t>, F., &amp; </a:t>
            </a:r>
            <a:r>
              <a:rPr lang="en-US" i="1" dirty="0" err="1"/>
              <a:t>Toeroe</a:t>
            </a:r>
            <a:r>
              <a:rPr lang="en-US" i="1" dirty="0"/>
              <a:t>, M. (2023). </a:t>
            </a:r>
            <a:r>
              <a:rPr lang="en-US" b="1" i="1" dirty="0" err="1"/>
              <a:t>Microservices</a:t>
            </a:r>
            <a:r>
              <a:rPr lang="en-US" b="1" i="1" dirty="0"/>
              <a:t> based architectures for </a:t>
            </a:r>
            <a:r>
              <a:rPr lang="en-US" b="1" i="1" dirty="0" err="1"/>
              <a:t>IoT</a:t>
            </a:r>
            <a:r>
              <a:rPr lang="en-US" b="1" i="1" dirty="0"/>
              <a:t> </a:t>
            </a:r>
            <a:r>
              <a:rPr lang="en-US" i="1" dirty="0"/>
              <a:t>systems-state-of-the-art review. Internet of Things, 23, 100854</a:t>
            </a:r>
            <a:r>
              <a:rPr lang="en-US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Siddiqui, H., &amp; </a:t>
            </a:r>
            <a:r>
              <a:rPr lang="en-US" i="1" dirty="0" err="1"/>
              <a:t>Khendek</a:t>
            </a:r>
            <a:r>
              <a:rPr lang="en-US" i="1" dirty="0"/>
              <a:t>, F. (2024, December). </a:t>
            </a:r>
            <a:r>
              <a:rPr lang="en-US" b="1" i="1" dirty="0" err="1"/>
              <a:t>Microservices</a:t>
            </a:r>
            <a:r>
              <a:rPr lang="en-US" i="1" dirty="0"/>
              <a:t> for Reliable Safety-Critical Cellular </a:t>
            </a:r>
            <a:r>
              <a:rPr lang="en-US" b="1" i="1" dirty="0" err="1"/>
              <a:t>IoT</a:t>
            </a:r>
            <a:r>
              <a:rPr lang="en-US" i="1" dirty="0"/>
              <a:t> Systems–A Case Study. In GLOBECOM 2024-2024 IEEE Global Communications Conference (pp. 1455-1460). IEEE.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Achir</a:t>
            </a:r>
            <a:r>
              <a:rPr lang="en-US" i="1" dirty="0"/>
              <a:t>, M., </a:t>
            </a:r>
            <a:r>
              <a:rPr lang="en-US" i="1" dirty="0" err="1"/>
              <a:t>Abdelli</a:t>
            </a:r>
            <a:r>
              <a:rPr lang="en-US" i="1" dirty="0"/>
              <a:t>, A., </a:t>
            </a:r>
            <a:r>
              <a:rPr lang="en-US" i="1" dirty="0" err="1"/>
              <a:t>Mokdad</a:t>
            </a:r>
            <a:r>
              <a:rPr lang="en-US" i="1" dirty="0"/>
              <a:t>, L., &amp; </a:t>
            </a:r>
            <a:r>
              <a:rPr lang="en-US" i="1" dirty="0" err="1"/>
              <a:t>Benothman</a:t>
            </a:r>
            <a:r>
              <a:rPr lang="en-US" i="1" dirty="0"/>
              <a:t>, J. (2022). </a:t>
            </a:r>
            <a:r>
              <a:rPr lang="en-US" b="1" i="1" dirty="0"/>
              <a:t>Service discovery and selection in </a:t>
            </a:r>
            <a:r>
              <a:rPr lang="en-US" b="1" i="1" dirty="0" err="1"/>
              <a:t>IoT</a:t>
            </a:r>
            <a:r>
              <a:rPr lang="en-US" i="1" dirty="0"/>
              <a:t>: A survey and a taxonomy. Journal of Network and Computer Applications, 200, 103331</a:t>
            </a:r>
            <a:r>
              <a:rPr lang="en-US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Mabotha</a:t>
            </a:r>
            <a:r>
              <a:rPr lang="en-US" i="1" dirty="0"/>
              <a:t>, E., </a:t>
            </a:r>
            <a:r>
              <a:rPr lang="en-US" i="1" dirty="0" err="1"/>
              <a:t>Mabunda</a:t>
            </a:r>
            <a:r>
              <a:rPr lang="en-US" i="1" dirty="0"/>
              <a:t>, N. E., Ali, A., &amp; Khan, B. (2025). Exploring dynamic RESTful API implementation in </a:t>
            </a:r>
            <a:r>
              <a:rPr lang="en-US" b="1" i="1" dirty="0" err="1"/>
              <a:t>IoT</a:t>
            </a:r>
            <a:r>
              <a:rPr lang="en-US" b="1" i="1" dirty="0"/>
              <a:t> environments using Docker</a:t>
            </a:r>
            <a:r>
              <a:rPr lang="en-US" i="1" dirty="0"/>
              <a:t>. Scientific Reports, 15(1), 34267</a:t>
            </a:r>
            <a:r>
              <a:rPr lang="en-US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Docker Inc. </a:t>
            </a:r>
            <a:r>
              <a:rPr lang="en-US" b="1" i="1" dirty="0" smtClean="0"/>
              <a:t>Docker</a:t>
            </a:r>
            <a:r>
              <a:rPr lang="en-US" i="1" dirty="0"/>
              <a:t>: The software development revolution continued [</a:t>
            </a:r>
            <a:r>
              <a:rPr lang="en-US" b="1" i="1" dirty="0"/>
              <a:t>White paper</a:t>
            </a:r>
            <a:r>
              <a:rPr lang="en-US" i="1" dirty="0"/>
              <a:t>]. https://www.docker.com/resources/software-development-revolution-continued-white-paper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Skoularikis</a:t>
            </a:r>
            <a:r>
              <a:rPr lang="en-US" i="1" dirty="0"/>
              <a:t>, M., </a:t>
            </a:r>
            <a:r>
              <a:rPr lang="en-US" i="1" dirty="0" err="1"/>
              <a:t>Liatifis</a:t>
            </a:r>
            <a:r>
              <a:rPr lang="en-US" i="1" dirty="0"/>
              <a:t>, A., </a:t>
            </a:r>
            <a:r>
              <a:rPr lang="en-US" i="1" dirty="0" err="1"/>
              <a:t>Pliatsios</a:t>
            </a:r>
            <a:r>
              <a:rPr lang="en-US" i="1" dirty="0"/>
              <a:t>, D., </a:t>
            </a:r>
            <a:r>
              <a:rPr lang="en-US" i="1" dirty="0" err="1"/>
              <a:t>Argyriou</a:t>
            </a:r>
            <a:r>
              <a:rPr lang="en-US" i="1" dirty="0"/>
              <a:t>, V., Markakis, E., </a:t>
            </a:r>
            <a:r>
              <a:rPr lang="en-US" i="1" dirty="0" err="1"/>
              <a:t>Lagkas</a:t>
            </a:r>
            <a:r>
              <a:rPr lang="en-US" i="1" dirty="0"/>
              <a:t>, T., ... &amp; </a:t>
            </a:r>
            <a:r>
              <a:rPr lang="en-US" i="1" dirty="0" err="1"/>
              <a:t>Sargiannidis</a:t>
            </a:r>
            <a:r>
              <a:rPr lang="en-US" i="1" dirty="0"/>
              <a:t>, P. (2025, June). Kubernetes in Edge and Cloud Computing: </a:t>
            </a:r>
            <a:r>
              <a:rPr lang="en-US" b="1" i="1" dirty="0"/>
              <a:t>A Comparative Study of K3s, K0s, MicroK8s, and K8s</a:t>
            </a:r>
            <a:r>
              <a:rPr lang="en-US" i="1" dirty="0"/>
              <a:t>. In 2025 6th International Conference in Electronic Engineering &amp; Information Technology (EEITE) (pp. 1-6). IEEE</a:t>
            </a:r>
            <a:r>
              <a:rPr lang="en-US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Fog, J. W., </a:t>
            </a:r>
            <a:r>
              <a:rPr lang="en-US" i="1" dirty="0" err="1"/>
              <a:t>Møller</a:t>
            </a:r>
            <a:r>
              <a:rPr lang="en-US" i="1" dirty="0"/>
              <a:t>, J. J. T., Jensen, T. M., </a:t>
            </a:r>
            <a:r>
              <a:rPr lang="en-US" i="1" dirty="0" err="1"/>
              <a:t>Taibi</a:t>
            </a:r>
            <a:r>
              <a:rPr lang="en-US" i="1" dirty="0"/>
              <a:t>, D., &amp; Albano, M. (2025, July). Comparing Neural and Statistical Time-Series Models for </a:t>
            </a:r>
            <a:r>
              <a:rPr lang="en-US" b="1" i="1" dirty="0"/>
              <a:t>Proactive Auto-Scaling </a:t>
            </a:r>
            <a:r>
              <a:rPr lang="en-US" i="1" dirty="0"/>
              <a:t>in Kubernetes. In 2025 IEEE International Conference on Service-Oriented System Engineering (SOSE) (pp. 151-161). IEEE</a:t>
            </a:r>
            <a:r>
              <a:rPr lang="en-US" i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Flores, David, Christian </a:t>
            </a:r>
            <a:r>
              <a:rPr lang="en-US" dirty="0" err="1"/>
              <a:t>Adell</a:t>
            </a:r>
            <a:r>
              <a:rPr lang="en-US" dirty="0"/>
              <a:t>, and Josh </a:t>
            </a:r>
            <a:r>
              <a:rPr lang="en-US" dirty="0" err="1"/>
              <a:t>Vanderaa</a:t>
            </a:r>
            <a:r>
              <a:rPr lang="en-US" dirty="0"/>
              <a:t>. </a:t>
            </a:r>
            <a:r>
              <a:rPr lang="en-US" i="1" dirty="0"/>
              <a:t>Modern Network Observability: A hands-on approach using open source tools such as </a:t>
            </a:r>
            <a:r>
              <a:rPr lang="en-US" b="1" i="1" dirty="0" err="1"/>
              <a:t>Telegraf</a:t>
            </a:r>
            <a:r>
              <a:rPr lang="en-US" b="1" i="1" dirty="0"/>
              <a:t>, Prometheus, and </a:t>
            </a:r>
            <a:r>
              <a:rPr lang="en-US" b="1" i="1" dirty="0" err="1"/>
              <a:t>Grafana</a:t>
            </a:r>
            <a:r>
              <a:rPr lang="en-US" dirty="0"/>
              <a:t>. </a:t>
            </a:r>
            <a:r>
              <a:rPr lang="en-US" dirty="0" err="1"/>
              <a:t>Packt</a:t>
            </a:r>
            <a:r>
              <a:rPr lang="en-US" dirty="0"/>
              <a:t> Publishing Ltd, 2024.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hlinkClick r:id="rId2"/>
              </a:rPr>
              <a:t>https://docs.docker.com/get-started/introduction/develop-with-containers</a:t>
            </a:r>
            <a:r>
              <a:rPr lang="en-US" i="1" dirty="0" smtClean="0">
                <a:hlinkClick r:id="rId2"/>
              </a:rPr>
              <a:t>/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hlinkClick r:id="rId3"/>
              </a:rPr>
              <a:t>https://kubernetes.io/docs/tutorials/kubernetes-basics</a:t>
            </a:r>
            <a:r>
              <a:rPr lang="en-US" i="1" dirty="0" smtClean="0">
                <a:hlinkClick r:id="rId3"/>
              </a:rPr>
              <a:t>/</a:t>
            </a:r>
            <a:endParaRPr 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hlinkClick r:id="rId4"/>
              </a:rPr>
              <a:t>https://grafana.com/docs/grafana/latest/getting-started/get-started-grafana-prometheus</a:t>
            </a:r>
            <a:r>
              <a:rPr lang="en-US" i="1" dirty="0" smtClean="0">
                <a:hlinkClick r:id="rId4"/>
              </a:rPr>
              <a:t>/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37826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alpha val="20000"/>
              </a:srgbClr>
            </a:gs>
            <a:gs pos="28000">
              <a:srgbClr val="FF0000">
                <a:alpha val="15000"/>
              </a:srgbClr>
            </a:gs>
            <a:gs pos="60000">
              <a:srgbClr val="FF0000">
                <a:alpha val="10000"/>
              </a:srgbClr>
            </a:gs>
            <a:gs pos="84000">
              <a:srgbClr val="FF0000">
                <a:alpha val="5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4941" y="1721295"/>
            <a:ext cx="6225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prstClr val="black"/>
                </a:solidFill>
                <a:latin typeface="Calibri" panose="020F0502020204030204"/>
              </a:rPr>
              <a:t>Questions/Discussion</a:t>
            </a:r>
            <a:endParaRPr kumimoji="0" lang="el-G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 rot="687604">
            <a:off x="5648594" y="2644625"/>
            <a:ext cx="13286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3800" b="1" dirty="0" smtClean="0"/>
              <a:t>?</a:t>
            </a:r>
            <a:endParaRPr lang="el-GR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>
                <a:alpha val="20000"/>
              </a:srgbClr>
            </a:gs>
            <a:gs pos="28000">
              <a:srgbClr val="FF0000">
                <a:alpha val="15000"/>
              </a:srgbClr>
            </a:gs>
            <a:gs pos="60000">
              <a:srgbClr val="FF0000">
                <a:alpha val="10000"/>
              </a:srgbClr>
            </a:gs>
            <a:gs pos="84000">
              <a:srgbClr val="FF0000">
                <a:alpha val="5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1125" y="1933939"/>
            <a:ext cx="9420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sz="5400" dirty="0">
                <a:solidFill>
                  <a:prstClr val="black"/>
                </a:solidFill>
              </a:rPr>
              <a:t>Κατανεμημένη Επεξεργασία και Ενορχήστρωση Υπηρεσιών</a:t>
            </a:r>
            <a:endParaRPr kumimoji="0" lang="el-G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4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Centralized Processing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878" y="670367"/>
            <a:ext cx="3574047" cy="2583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84612" y="3400735"/>
            <a:ext cx="450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See Lecture 04 on In-Network Data Processing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2876" y="1088633"/>
            <a:ext cx="738187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All or most compute and storage performed in a central location (cloud/data center).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Devices simply collect and forward raw or lightly processed data to central servers.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Advantages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simpler management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central analytics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consistent global view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easier updates.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Drawbacks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higher latency for real-time tasks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bandwidth cost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single points of failure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limited resilience to connectivity loss.</a:t>
            </a:r>
          </a:p>
        </p:txBody>
      </p:sp>
    </p:spTree>
    <p:extLst>
      <p:ext uri="{BB962C8B-B14F-4D97-AF65-F5344CB8AC3E}">
        <p14:creationId xmlns:p14="http://schemas.microsoft.com/office/powerpoint/2010/main" val="3703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Distributed Processing</a:t>
            </a:r>
            <a:endParaRPr lang="en-US" sz="28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0499" y="804533"/>
            <a:ext cx="724852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Compute and storage distributed across layers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l-GR" b="1" dirty="0" smtClean="0">
                <a:latin typeface="Arial" panose="020B0604020202020204" pitchFamily="34" charset="0"/>
              </a:rPr>
              <a:t>Far-Edge, Extreme-E</a:t>
            </a: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dge</a:t>
            </a:r>
            <a:r>
              <a:rPr kumimoji="0" lang="en-US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en-US" altLang="el-GR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On-D</a:t>
            </a: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evice</a:t>
            </a:r>
            <a:endParaRPr lang="en-US" altLang="el-GR" b="1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</a:t>
            </a: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og/gateway</a:t>
            </a:r>
            <a:endParaRPr lang="en-US" altLang="el-GR" b="1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Edge</a:t>
            </a:r>
            <a:r>
              <a:rPr lang="en-US" altLang="el-GR" b="1" dirty="0">
                <a:latin typeface="Arial" panose="020B0604020202020204" pitchFamily="34" charset="0"/>
              </a:rPr>
              <a:t> </a:t>
            </a:r>
            <a:r>
              <a:rPr lang="en-US" altLang="el-GR" b="1" dirty="0" smtClean="0">
                <a:latin typeface="Arial" panose="020B0604020202020204" pitchFamily="34" charset="0"/>
              </a:rPr>
              <a:t>(5G-MEC)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loud.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Task separation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Lighter tasks near data sources (</a:t>
            </a:r>
            <a:r>
              <a:rPr lang="en-US" altLang="el-GR" dirty="0" smtClean="0">
                <a:latin typeface="Arial" panose="020B0604020202020204" pitchFamily="34" charset="0"/>
              </a:rPr>
              <a:t>Local preprocessing, Filtering, Inference, Aggregation)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Heavier tasks to the cloud (</a:t>
            </a:r>
            <a:r>
              <a:rPr lang="en-US" altLang="el-GR" dirty="0" smtClean="0">
                <a:latin typeface="Arial" panose="020B0604020202020204" pitchFamily="34" charset="0"/>
              </a:rPr>
              <a:t>Analytics, AI/ML training)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Advantages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 latency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reduced bandwidth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improved privacy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higher fault tolerance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local autonomy.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Drawbacks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orchestration complexity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deployment &amp; updates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heterogeneous hardware &amp; software</a:t>
            </a:r>
            <a:endParaRPr kumimoji="0" lang="en-US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1900" y="1215143"/>
            <a:ext cx="3360901" cy="3194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86025" y="1995688"/>
            <a:ext cx="27622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333333"/>
                </a:solidFill>
              </a:rPr>
              <a:t>Always remember… </a:t>
            </a:r>
          </a:p>
          <a:p>
            <a:endParaRPr lang="en-US" sz="2000" b="1" dirty="0">
              <a:solidFill>
                <a:srgbClr val="333333"/>
              </a:solidFill>
            </a:endParaRPr>
          </a:p>
          <a:p>
            <a:r>
              <a:rPr lang="en-US" sz="2000" b="1" dirty="0" smtClean="0">
                <a:solidFill>
                  <a:srgbClr val="333333"/>
                </a:solidFill>
              </a:rPr>
              <a:t>The Compute Continuum</a:t>
            </a:r>
            <a:endParaRPr lang="en-US" sz="2000" b="1" dirty="0">
              <a:solidFill>
                <a:srgbClr val="3333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6775" y="4701887"/>
            <a:ext cx="5391150" cy="400110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Centralized vs. Distributed – NOT a binary choice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25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Why Distributed?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5" b="28461"/>
          <a:stretch/>
        </p:blipFill>
        <p:spPr>
          <a:xfrm>
            <a:off x="242888" y="1332813"/>
            <a:ext cx="985838" cy="455003"/>
          </a:xfrm>
          <a:prstGeom prst="rect">
            <a:avLst/>
          </a:prstGeom>
          <a:solidFill>
            <a:srgbClr val="FFF2F2"/>
          </a:solidFill>
        </p:spPr>
      </p:pic>
      <p:sp>
        <p:nvSpPr>
          <p:cNvPr id="4" name="Rectangle 3"/>
          <p:cNvSpPr/>
          <p:nvPr/>
        </p:nvSpPr>
        <p:spPr>
          <a:xfrm>
            <a:off x="1476374" y="913984"/>
            <a:ext cx="10086975" cy="1292662"/>
          </a:xfrm>
          <a:prstGeom prst="rect">
            <a:avLst/>
          </a:prstGeom>
          <a:solidFill>
            <a:srgbClr val="FFF2F2"/>
          </a:solidFill>
        </p:spPr>
        <p:txBody>
          <a:bodyPr wrap="square">
            <a:spAutoFit/>
          </a:bodyPr>
          <a:lstStyle/>
          <a:p>
            <a:r>
              <a:rPr lang="en-US" dirty="0"/>
              <a:t>AWS promotes extending cloud capabilities to the edge (</a:t>
            </a:r>
            <a:r>
              <a:rPr lang="en-US" dirty="0" err="1"/>
              <a:t>Greengrass</a:t>
            </a:r>
            <a:r>
              <a:rPr lang="en-US" dirty="0"/>
              <a:t>, AWS at the Edge), arguing for </a:t>
            </a:r>
            <a:r>
              <a:rPr lang="en-US" b="1" dirty="0"/>
              <a:t>local compute</a:t>
            </a:r>
            <a:r>
              <a:rPr lang="en-US" dirty="0"/>
              <a:t>, </a:t>
            </a:r>
            <a:r>
              <a:rPr lang="en-US" b="1" dirty="0"/>
              <a:t>ML </a:t>
            </a:r>
            <a:r>
              <a:rPr lang="en-US" b="1" dirty="0" smtClean="0"/>
              <a:t>inference </a:t>
            </a:r>
            <a:r>
              <a:rPr lang="en-US" b="1" dirty="0"/>
              <a:t>and offline operation </a:t>
            </a:r>
            <a:r>
              <a:rPr lang="en-US" dirty="0"/>
              <a:t>as business enablers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z="1200" dirty="0"/>
              <a:t>Amazon Web Services. (2021, December 20). </a:t>
            </a:r>
            <a:r>
              <a:rPr lang="en-US" sz="1200" i="1" dirty="0"/>
              <a:t>Securing Internet of Things (</a:t>
            </a:r>
            <a:r>
              <a:rPr lang="en-US" sz="1200" i="1" dirty="0" err="1"/>
              <a:t>IoT</a:t>
            </a:r>
            <a:r>
              <a:rPr lang="en-US" sz="1200" i="1" dirty="0"/>
              <a:t>) with AWS</a:t>
            </a:r>
            <a:r>
              <a:rPr lang="en-US" sz="1200" dirty="0"/>
              <a:t> [White paper].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docs.aws.amazon.com/pdfs/whitepapers/latest/securing-iot-with-aws/securing-iot-with-aws.pdf</a:t>
            </a:r>
            <a:endParaRPr lang="el-GR" sz="1200" dirty="0"/>
          </a:p>
        </p:txBody>
      </p:sp>
      <p:sp>
        <p:nvSpPr>
          <p:cNvPr id="13" name="Rectangle 12"/>
          <p:cNvSpPr/>
          <p:nvPr/>
        </p:nvSpPr>
        <p:spPr>
          <a:xfrm>
            <a:off x="1476374" y="2369907"/>
            <a:ext cx="10086975" cy="1107996"/>
          </a:xfrm>
          <a:prstGeom prst="rect">
            <a:avLst/>
          </a:prstGeom>
          <a:solidFill>
            <a:srgbClr val="FFF2F2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Microsoft Azure </a:t>
            </a:r>
            <a:r>
              <a:rPr lang="en-US" dirty="0" err="1"/>
              <a:t>IoT</a:t>
            </a:r>
            <a:r>
              <a:rPr lang="en-US" dirty="0"/>
              <a:t> Edge positions running cloud-native workloads on devices/gateways to </a:t>
            </a:r>
            <a:r>
              <a:rPr lang="en-US" b="1" dirty="0"/>
              <a:t>reduce latency </a:t>
            </a:r>
            <a:r>
              <a:rPr lang="en-US" dirty="0"/>
              <a:t>and enable </a:t>
            </a:r>
            <a:r>
              <a:rPr lang="en-US" b="1" dirty="0"/>
              <a:t>local autonomy</a:t>
            </a:r>
            <a:r>
              <a:rPr lang="en-US" dirty="0"/>
              <a:t>; Microsoft provides nested-edge and orchestration patterns for </a:t>
            </a:r>
            <a:r>
              <a:rPr lang="en-US" dirty="0" smtClean="0"/>
              <a:t>industry.</a:t>
            </a:r>
          </a:p>
          <a:p>
            <a:endParaRPr lang="en-US" dirty="0"/>
          </a:p>
          <a:p>
            <a:r>
              <a:rPr lang="en-US" sz="1200" dirty="0"/>
              <a:t>Microsoft. </a:t>
            </a:r>
            <a:r>
              <a:rPr lang="en-US" sz="1200" dirty="0" smtClean="0"/>
              <a:t>Azure </a:t>
            </a:r>
            <a:r>
              <a:rPr lang="en-US" sz="1200" dirty="0" err="1"/>
              <a:t>IoT</a:t>
            </a:r>
            <a:r>
              <a:rPr lang="en-US" sz="1200" dirty="0"/>
              <a:t> Edge [Cloud service page].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azure.microsoft.com/en-us/products/iot-edge</a:t>
            </a:r>
            <a:endParaRPr lang="en-US" sz="12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476374" y="3852587"/>
            <a:ext cx="10086975" cy="1107996"/>
          </a:xfrm>
          <a:prstGeom prst="rect">
            <a:avLst/>
          </a:prstGeom>
          <a:solidFill>
            <a:srgbClr val="FFF2F2"/>
          </a:solidFill>
        </p:spPr>
        <p:txBody>
          <a:bodyPr wrap="square">
            <a:spAutoFit/>
          </a:bodyPr>
          <a:lstStyle/>
          <a:p>
            <a:r>
              <a:rPr lang="en-US" dirty="0"/>
              <a:t>IBM discusses edge computing as a distributed framework improving </a:t>
            </a:r>
            <a:r>
              <a:rPr lang="en-US" b="1" dirty="0"/>
              <a:t>response times</a:t>
            </a:r>
            <a:r>
              <a:rPr lang="en-US" dirty="0"/>
              <a:t>, </a:t>
            </a:r>
            <a:r>
              <a:rPr lang="en-US" b="1" dirty="0"/>
              <a:t>bandwidth</a:t>
            </a:r>
            <a:r>
              <a:rPr lang="en-US" dirty="0"/>
              <a:t> usage and </a:t>
            </a:r>
            <a:r>
              <a:rPr lang="en-US" b="1" dirty="0"/>
              <a:t>security</a:t>
            </a:r>
            <a:r>
              <a:rPr lang="en-US" dirty="0"/>
              <a:t> for enterprise </a:t>
            </a:r>
            <a:r>
              <a:rPr lang="en-US" dirty="0" err="1" smtClean="0"/>
              <a:t>IoT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z="1200" dirty="0"/>
              <a:t>IBM. </a:t>
            </a:r>
            <a:r>
              <a:rPr lang="en-US" sz="1200" dirty="0" smtClean="0"/>
              <a:t>What </a:t>
            </a:r>
            <a:r>
              <a:rPr lang="en-US" sz="1200" dirty="0"/>
              <a:t>is edge computing? Retrieved from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www.ibm.com/think/topics/edge-computing</a:t>
            </a:r>
            <a:endParaRPr lang="el-GR" sz="1200" dirty="0"/>
          </a:p>
        </p:txBody>
      </p:sp>
      <p:sp>
        <p:nvSpPr>
          <p:cNvPr id="17" name="Rectangle 16"/>
          <p:cNvSpPr/>
          <p:nvPr/>
        </p:nvSpPr>
        <p:spPr>
          <a:xfrm>
            <a:off x="1476374" y="5335267"/>
            <a:ext cx="10086975" cy="1107996"/>
          </a:xfrm>
          <a:prstGeom prst="rect">
            <a:avLst/>
          </a:prstGeom>
          <a:solidFill>
            <a:srgbClr val="FFF2F2"/>
          </a:solidFill>
        </p:spPr>
        <p:txBody>
          <a:bodyPr wrap="square">
            <a:spAutoFit/>
          </a:bodyPr>
          <a:lstStyle/>
          <a:p>
            <a:r>
              <a:rPr lang="en-US" dirty="0"/>
              <a:t>Academic research promotes distributed computing for </a:t>
            </a:r>
            <a:r>
              <a:rPr lang="en-US" dirty="0" err="1"/>
              <a:t>IoT</a:t>
            </a:r>
            <a:r>
              <a:rPr lang="en-US" dirty="0"/>
              <a:t>-driven real-time </a:t>
            </a:r>
            <a:r>
              <a:rPr lang="en-US" b="1" dirty="0"/>
              <a:t>monitoring</a:t>
            </a:r>
            <a:r>
              <a:rPr lang="en-US" dirty="0"/>
              <a:t>, </a:t>
            </a:r>
            <a:r>
              <a:rPr lang="en-US" b="1" dirty="0"/>
              <a:t>predictive </a:t>
            </a:r>
            <a:r>
              <a:rPr lang="en-US" b="1" dirty="0" smtClean="0"/>
              <a:t>maintenance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b="1" dirty="0"/>
              <a:t>operational efficiency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z="1200" dirty="0" err="1"/>
              <a:t>Rosário</a:t>
            </a:r>
            <a:r>
              <a:rPr lang="en-US" sz="1200" dirty="0"/>
              <a:t>, A. T., &amp; </a:t>
            </a:r>
            <a:r>
              <a:rPr lang="en-US" sz="1200" dirty="0" err="1"/>
              <a:t>Raimundo</a:t>
            </a:r>
            <a:r>
              <a:rPr lang="en-US" sz="1200" dirty="0"/>
              <a:t>, R. (2024). Internet of Things and Distributed Computing Systems in Business Models. Future Internet, 16(10), 384.</a:t>
            </a:r>
            <a:endParaRPr lang="el-GR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6" y="2500790"/>
            <a:ext cx="742949" cy="742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4196017"/>
            <a:ext cx="945356" cy="353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" y="5501327"/>
            <a:ext cx="782599" cy="7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2641903" y="904876"/>
            <a:ext cx="6768797" cy="5162550"/>
          </a:xfrm>
          <a:prstGeom prst="ellipse">
            <a:avLst/>
          </a:prstGeom>
          <a:solidFill>
            <a:srgbClr val="FFDB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/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Distributed Processing</a:t>
            </a:r>
            <a:endParaRPr lang="el-GR" sz="5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Key Concepts of Distributed Architectures</a:t>
            </a:r>
            <a:endParaRPr lang="en-US" sz="2800" b="1" dirty="0"/>
          </a:p>
        </p:txBody>
      </p:sp>
      <p:sp>
        <p:nvSpPr>
          <p:cNvPr id="48" name="Rounded Rectangle 47"/>
          <p:cNvSpPr/>
          <p:nvPr/>
        </p:nvSpPr>
        <p:spPr>
          <a:xfrm>
            <a:off x="4487373" y="662809"/>
            <a:ext cx="3217254" cy="1402626"/>
          </a:xfrm>
          <a:prstGeom prst="roundRect">
            <a:avLst/>
          </a:prstGeom>
          <a:solidFill>
            <a:srgbClr val="FFEF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Messaging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23121" y="2558616"/>
            <a:ext cx="3217254" cy="1402626"/>
          </a:xfrm>
          <a:prstGeom prst="roundRect">
            <a:avLst/>
          </a:prstGeom>
          <a:solidFill>
            <a:srgbClr val="FFEF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Microservices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519967" y="4853382"/>
            <a:ext cx="3217254" cy="1402626"/>
          </a:xfrm>
          <a:prstGeom prst="roundRect">
            <a:avLst/>
          </a:prstGeom>
          <a:solidFill>
            <a:srgbClr val="FFEF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Service Discovery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81851" y="4853382"/>
            <a:ext cx="3217254" cy="1402626"/>
          </a:xfrm>
          <a:prstGeom prst="roundRect">
            <a:avLst/>
          </a:prstGeom>
          <a:solidFill>
            <a:srgbClr val="FFEF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Management &amp; Orchestration (M&amp;O)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617003" y="2784838"/>
            <a:ext cx="3217254" cy="1402626"/>
          </a:xfrm>
          <a:prstGeom prst="roundRect">
            <a:avLst/>
          </a:prstGeom>
          <a:solidFill>
            <a:srgbClr val="FFEF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Containerization</a:t>
            </a:r>
            <a:endParaRPr lang="el-G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gradFill flip="none" rotWithShape="1">
            <a:gsLst>
              <a:gs pos="26000">
                <a:srgbClr val="FF0000">
                  <a:alpha val="14000"/>
                </a:srgbClr>
              </a:gs>
              <a:gs pos="76000">
                <a:srgbClr val="FF0000">
                  <a:alpha val="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Microservices</a:t>
            </a:r>
            <a:r>
              <a:rPr lang="en-US" sz="2800" b="1" dirty="0" smtClean="0"/>
              <a:t> Architecture in </a:t>
            </a:r>
            <a:r>
              <a:rPr lang="en-US" sz="2800" b="1" dirty="0" err="1" smtClean="0"/>
              <a:t>IoT</a:t>
            </a:r>
            <a:endParaRPr lang="en-US" sz="28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1120" y="775970"/>
            <a:ext cx="591312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l-GR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IoT</a:t>
            </a:r>
            <a:r>
              <a:rPr kumimoji="0" lang="en-US" altLang="el-G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Architectural Approaches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Monolithic:</a:t>
            </a: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single codebase</a:t>
            </a:r>
            <a:r>
              <a:rPr kumimoji="0" lang="en-US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</a:t>
            </a: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simple but hard to scale and maintain.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Event-driven/Serverless:</a:t>
            </a: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reactive, short-lived functions; scalable but limited control over long-lived processes.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Microservices Architecture:</a:t>
            </a:r>
            <a:r>
              <a:rPr lang="en-US" altLang="el-GR" dirty="0">
                <a:latin typeface="Arial" panose="020B0604020202020204" pitchFamily="34" charset="0"/>
              </a:rPr>
              <a:t> </a:t>
            </a:r>
            <a:r>
              <a:rPr kumimoji="0" lang="el-GR" alt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IoT functionality split into small, independently deployable services, each handling a single responsibility (e.g., sensor ingestion, analytics, dashboard).</a:t>
            </a:r>
            <a:endParaRPr kumimoji="0" lang="en-US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l-GR" b="1" dirty="0" smtClean="0"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b="1" dirty="0" err="1" smtClean="0">
                <a:latin typeface="Arial" panose="020B0604020202020204" pitchFamily="34" charset="0"/>
              </a:rPr>
              <a:t>Microservices</a:t>
            </a:r>
            <a:endParaRPr kumimoji="0" lang="el-GR" altLang="el-G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Communication:</a:t>
            </a: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lightweight protocols (MQTT, HTTP/REST, gRPC) with asynchronous messaging for decoupling.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Advantages:</a:t>
            </a:r>
            <a:endParaRPr kumimoji="0" lang="el-GR" alt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Modularity and maintainability</a:t>
            </a: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Independent deployment and updates</a:t>
            </a: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Horizontal scalability</a:t>
            </a: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l-GR" alt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Fault isolation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r="16094"/>
          <a:stretch/>
        </p:blipFill>
        <p:spPr>
          <a:xfrm>
            <a:off x="6400800" y="1958855"/>
            <a:ext cx="5496560" cy="283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52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3567</TotalTime>
  <Words>2950</Words>
  <Application>Microsoft Office PowerPoint</Application>
  <PresentationFormat>Widescreen</PresentationFormat>
  <Paragraphs>455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583</cp:revision>
  <dcterms:created xsi:type="dcterms:W3CDTF">2025-09-25T08:36:32Z</dcterms:created>
  <dcterms:modified xsi:type="dcterms:W3CDTF">2025-10-30T21:43:26Z</dcterms:modified>
</cp:coreProperties>
</file>