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92"/>
  </p:normalViewPr>
  <p:slideViewPr>
    <p:cSldViewPr snapToGrid="0" snapToObjects="1" showGuides="1">
      <p:cViewPr varScale="1">
        <p:scale>
          <a:sx n="119" d="100"/>
          <a:sy n="119" d="100"/>
        </p:scale>
        <p:origin x="21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37587-45F7-8B4B-98FE-9EC3B3445586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C6783-4DEF-6842-8546-7090B1A341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100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60ECE62-F59F-9845-9A64-3BCEB55547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0F1ED1-88F3-6B41-B0C0-31006A5808D3}" type="slidenum">
              <a:rPr lang="en-US" altLang="el-GR"/>
              <a:pPr/>
              <a:t>1</a:t>
            </a:fld>
            <a:endParaRPr lang="en-US" altLang="el-GR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36E21278-52F7-EF47-AA1F-95634425E3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C7BBB9FC-1242-B14D-8ABB-527889BF4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/>
              <a:t>The Big Five is a version of the trait theory that views human nature from the perspective of consistent and enduring individual differences. </a:t>
            </a:r>
            <a:br>
              <a:rPr lang="en-US" altLang="el-GR"/>
            </a:br>
            <a:r>
              <a:rPr lang="en-US" altLang="el-GR"/>
              <a:t>The five personality dimension as highlighted by Costa and McCrae are. The individuals who are neurotics are usually</a:t>
            </a:r>
            <a:r>
              <a:rPr lang="en-US" altLang="el-GR">
                <a:latin typeface="Times New Roman" panose="02020603050405020304" pitchFamily="18" charset="0"/>
              </a:rPr>
              <a:t>…</a:t>
            </a:r>
            <a:br>
              <a:rPr lang="en-US" altLang="el-GR"/>
            </a:br>
            <a:r>
              <a:rPr lang="en-US" altLang="el-GR"/>
              <a:t>The individuals who are extraverts are usually</a:t>
            </a:r>
            <a:r>
              <a:rPr lang="en-US" altLang="el-GR">
                <a:latin typeface="Times New Roman" panose="02020603050405020304" pitchFamily="18" charset="0"/>
              </a:rPr>
              <a:t>…</a:t>
            </a:r>
            <a:endParaRPr lang="en-US" altLang="el-GR"/>
          </a:p>
          <a:p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0473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0E2E82-CA1D-C24D-9FD4-65AEB0A16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7D626C7-C529-8842-9D49-5F2457D21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E4604D6-690F-6F48-989D-C32C2825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E2C8E8-3DAB-3D49-BFC5-723077CC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2333C86-2844-4345-A269-3E64FFEB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563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C909B8-D96E-004B-B808-CE8B85AA5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E2E7352-9D1B-AF46-A0F1-24D375C8F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79BAAFD-579A-8249-AE43-4FAAD615F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4F52E75-6EC4-9546-9CBA-2673CA64D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1244FE-1362-B240-909D-101A3397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542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8CA9155-FC6F-9443-A8BB-9A43A2C2EC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B8FCE10-A5FB-9647-AB6B-C6263B747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89DA65-D362-0149-B745-D7634FADB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FC52B4-9755-A244-B57A-77BC38C8C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5A94F05-26C2-E54B-951B-9E05064E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973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4B4983-76CF-9B4C-B0F9-BC3A41C3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29E880-FB07-B742-A2C0-EE7E99F3F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C5EEDF9-1C09-684E-832A-D2051C68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91F48D-A9E6-0E44-B42B-34B30AD35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955D2E4-A3D7-9543-A973-BDDD1955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198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B84D2A-6E3B-3D4C-A043-920AD6AF1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1DFE9C4-19B8-9E4A-A9A8-5312EF19A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28A9C3-3F8E-544D-90D6-961703B4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FE8BAE-6648-2B49-BF5B-A2E553374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9AB293-895D-404F-A870-EE3A41C27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520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3CC952-37F2-1F46-A12A-8106F3A1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47D5EC-616E-FB43-B4A0-DB5FFD1B1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8CAC52F-0D2F-184F-B594-53C00332B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ABC987A-D813-A84C-A7B3-3401A1315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E427D8B-9D93-1041-8469-CCF1E150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123C5F2-3A83-664B-9B67-66E7882E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6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318B12-6B51-3146-91A4-34F2E36BD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25AF4A2-CD3D-F24D-9654-7494024CC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21E469F-B1ED-C44C-86E2-9ACF0A70B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4736BE4-D4C6-6645-999A-A77AE067A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8A6DD28-0C22-5243-9046-59295EB40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1B64E7E-A725-8649-A058-FFC51F64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F035736-2A04-094F-A174-26C00E758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4A4D513-2381-7547-BEC1-B37A6320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776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532B48-F4D4-DE4B-B261-C8F6DBB46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91FC306-25B2-8148-8331-B7C38DD4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1A38E86-1440-7745-AAEF-6A4C5D117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6DC1E7D-67C5-4E41-9389-6F05B9415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534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3BD49C3-29B8-2641-845D-FEC1C51DC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F32F541-BC16-1347-B181-6BE20A78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32990E8-C756-5642-BE8E-47B03E3E8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128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E26EAF-672D-F34E-91C1-DC53BACAC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F94A9F-3FCA-C646-94DC-1054E364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4FD94CD-DA58-3E46-8075-A242B1464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92E9DFA-9DED-C04D-8D92-2CF67CA41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231562D-D296-4147-8492-1ED1E9912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F4C7DC5-83FE-7B42-B894-A66A6B2B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58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6EAE86-8630-8D43-B717-2D721044C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F2CEA60-C86E-6140-BFB4-69CF9A407C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99CFFDA-922C-7B4A-AFC9-A991B2EAA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71F4400-BE55-0B42-A5E1-E29E7241B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9FC42A2-162E-7C46-830F-FE03A422F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C090B35-D39F-6E41-84ED-38215F6D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025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4D92DFF-1B51-8B4D-A97F-1DFF97498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CD3A971-FEB6-3B4B-BA59-CE89D851C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4B0D99F-8784-C74F-977C-DD4D12427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E4024-3689-BB49-BED4-88C0E084DD0F}" type="datetimeFigureOut">
              <a:rPr lang="el-GR" smtClean="0"/>
              <a:t>25/11/20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808D57D-CE3E-B546-87DB-FF66065476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5BA32A-7087-D84C-B10F-5EFCA6576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7187C-F5DC-9344-A2CE-E5A33EA92B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61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>
            <a:extLst>
              <a:ext uri="{FF2B5EF4-FFF2-40B4-BE49-F238E27FC236}">
                <a16:creationId xmlns:a16="http://schemas.microsoft.com/office/drawing/2014/main" id="{838A2898-2044-DB43-8CB3-D1E0E54CD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4572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9144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13716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1828800" fontAlgn="base" latinLnBrk="1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/>
            <a:r>
              <a:rPr lang="en-US" altLang="el-GR" sz="32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The Big Five Model of Personality</a:t>
            </a:r>
            <a:br>
              <a:rPr lang="en-US" altLang="en-US" sz="3200">
                <a:solidFill>
                  <a:schemeClr val="tx2"/>
                </a:solidFill>
                <a:latin typeface="Times New Roman" panose="02020603050405020304" pitchFamily="18" charset="0"/>
              </a:rPr>
            </a:br>
            <a:endParaRPr lang="en-US" altLang="el-GR" sz="32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E4CAC2FA-351F-5E4B-BF30-11A14424D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4384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>
              <a:spcBef>
                <a:spcPct val="20000"/>
              </a:spcBef>
            </a:pPr>
            <a:br>
              <a:rPr lang="en-US" altLang="el-GR" b="1">
                <a:effectLst>
                  <a:outerShdw blurRad="38100" dist="38100" dir="2700000" algn="tl">
                    <a:srgbClr val="C0C0C0"/>
                  </a:outerShdw>
                </a:effectLst>
                <a:latin typeface="굴림" panose="020B0600000101010101" pitchFamily="34" charset="-127"/>
              </a:rPr>
            </a:br>
            <a:br>
              <a:rPr lang="en-US" altLang="el-GR" b="1">
                <a:effectLst>
                  <a:outerShdw blurRad="38100" dist="38100" dir="2700000" algn="tl">
                    <a:srgbClr val="C0C0C0"/>
                  </a:outerShdw>
                </a:effectLst>
                <a:latin typeface="굴림" panose="020B0600000101010101" pitchFamily="34" charset="-127"/>
              </a:rPr>
            </a:br>
            <a:r>
              <a:rPr lang="en-US" altLang="el-GR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Big Five Model of Personality (1988)</a:t>
            </a:r>
            <a:endParaRPr lang="en-US" altLang="en-US" sz="2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0" hangingPunct="0">
              <a:spcBef>
                <a:spcPct val="20000"/>
              </a:spcBef>
            </a:pPr>
            <a:r>
              <a:rPr lang="en-US" altLang="el-GR"/>
              <a:t>O penness to Experience </a:t>
            </a:r>
            <a:br>
              <a:rPr lang="en-US" altLang="el-GR"/>
            </a:br>
            <a:r>
              <a:rPr lang="en-US" altLang="el-GR"/>
              <a:t>C onscientiousness</a:t>
            </a:r>
          </a:p>
          <a:p>
            <a:pPr eaLnBrk="0" hangingPunct="0">
              <a:spcBef>
                <a:spcPct val="20000"/>
              </a:spcBef>
            </a:pPr>
            <a:r>
              <a:rPr lang="en-US" altLang="el-GR"/>
              <a:t>E  xtroversion</a:t>
            </a:r>
          </a:p>
          <a:p>
            <a:pPr>
              <a:spcBef>
                <a:spcPct val="20000"/>
              </a:spcBef>
            </a:pPr>
            <a:r>
              <a:rPr lang="en-US" altLang="el-GR"/>
              <a:t>A greeableness</a:t>
            </a:r>
          </a:p>
          <a:p>
            <a:pPr>
              <a:spcBef>
                <a:spcPct val="20000"/>
              </a:spcBef>
            </a:pPr>
            <a:r>
              <a:rPr lang="en-US" altLang="el-GR"/>
              <a:t>N euroticism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el-GR">
              <a:latin typeface="굴림" panose="020B0600000101010101" pitchFamily="34" charset="-127"/>
            </a:endParaRPr>
          </a:p>
          <a:p>
            <a:pPr eaLnBrk="0" hangingPunct="0">
              <a:spcBef>
                <a:spcPct val="20000"/>
              </a:spcBef>
              <a:buFontTx/>
              <a:buChar char="•"/>
            </a:pPr>
            <a:endParaRPr lang="en-US" altLang="en-US">
              <a:latin typeface="Times" pitchFamily="2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el-GR" sz="3200">
              <a:latin typeface="굴림" panose="020B0600000101010101" pitchFamily="34" charset="-127"/>
            </a:endParaRPr>
          </a:p>
        </p:txBody>
      </p:sp>
      <p:sp>
        <p:nvSpPr>
          <p:cNvPr id="5132" name="AutoShape 12" descr="ocean pictures">
            <a:extLst>
              <a:ext uri="{FF2B5EF4-FFF2-40B4-BE49-F238E27FC236}">
                <a16:creationId xmlns:a16="http://schemas.microsoft.com/office/drawing/2014/main" id="{1E8F6595-F53E-6C46-82E2-35C651B7B8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524000"/>
            <a:ext cx="3829050" cy="382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33" name="Oval 13">
            <a:extLst>
              <a:ext uri="{FF2B5EF4-FFF2-40B4-BE49-F238E27FC236}">
                <a16:creationId xmlns:a16="http://schemas.microsoft.com/office/drawing/2014/main" id="{2EDCB779-69A3-9144-A3E6-DFBA4B503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05200"/>
            <a:ext cx="304800" cy="1828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5134" name="Picture 14">
            <a:extLst>
              <a:ext uri="{FF2B5EF4-FFF2-40B4-BE49-F238E27FC236}">
                <a16:creationId xmlns:a16="http://schemas.microsoft.com/office/drawing/2014/main" id="{728BE936-95C2-604E-B78D-6ACDBBDE83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581400"/>
            <a:ext cx="1600200" cy="94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5" name="Rectangle 15">
            <a:extLst>
              <a:ext uri="{FF2B5EF4-FFF2-40B4-BE49-F238E27FC236}">
                <a16:creationId xmlns:a16="http://schemas.microsoft.com/office/drawing/2014/main" id="{B1EAD64B-C24A-F14B-A5C2-C02146CEC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143000"/>
            <a:ext cx="78486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lang="en-US" altLang="en-US" b="1"/>
              <a:t>   </a:t>
            </a:r>
            <a:br>
              <a:rPr lang="en-US" altLang="en-US" b="1"/>
            </a:br>
            <a:r>
              <a:rPr lang="en-US" altLang="en-US" b="1"/>
              <a:t>  </a:t>
            </a:r>
            <a:r>
              <a:rPr lang="en-US" altLang="en-US" sz="1600" b="1"/>
              <a:t>Extraversion                                  Sociable, active, talkative, </a:t>
            </a:r>
            <a:br>
              <a:rPr lang="en-US" altLang="en-US" sz="1600" b="1"/>
            </a:br>
            <a:r>
              <a:rPr lang="en-US" altLang="en-US" sz="1600" b="1"/>
              <a:t>                                                           person-oriented, optimistic, </a:t>
            </a:r>
            <a:br>
              <a:rPr lang="en-US" altLang="en-US" sz="1600" b="1"/>
            </a:br>
            <a:r>
              <a:rPr lang="en-US" altLang="en-US" sz="1600" b="1"/>
              <a:t>                                                           fun-loving, affectionate			                                        </a:t>
            </a:r>
          </a:p>
        </p:txBody>
      </p:sp>
      <p:sp>
        <p:nvSpPr>
          <p:cNvPr id="5136" name="Text Box 16">
            <a:extLst>
              <a:ext uri="{FF2B5EF4-FFF2-40B4-BE49-F238E27FC236}">
                <a16:creationId xmlns:a16="http://schemas.microsoft.com/office/drawing/2014/main" id="{1882159C-4E15-EF42-BACC-90C261278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1" y="1981201"/>
            <a:ext cx="77120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latinLnBrk="0" hangingPunct="0"/>
            <a:br>
              <a:rPr lang="en-US" altLang="en-US" sz="1600" b="1"/>
            </a:br>
            <a:r>
              <a:rPr lang="en-US" altLang="en-US" sz="1600" b="1"/>
              <a:t>Neuroticism                                   Worrying, nervous, emotional,</a:t>
            </a:r>
            <a:br>
              <a:rPr lang="en-US" altLang="en-US" sz="1600" b="1"/>
            </a:br>
            <a:r>
              <a:rPr lang="en-US" altLang="en-US" sz="1600" b="1"/>
              <a:t>                                                         insecure, inadequate, </a:t>
            </a:r>
            <a:br>
              <a:rPr lang="en-US" altLang="en-US" sz="1600" b="1"/>
            </a:br>
            <a:r>
              <a:rPr lang="en-US" altLang="en-US" sz="1600" b="1"/>
              <a:t>                                                         hypochondriac</a:t>
            </a:r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A22F9559-D6F9-7644-A923-D69D3D5A2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286000"/>
            <a:ext cx="6400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38" name="Line 18">
            <a:extLst>
              <a:ext uri="{FF2B5EF4-FFF2-40B4-BE49-F238E27FC236}">
                <a16:creationId xmlns:a16="http://schemas.microsoft.com/office/drawing/2014/main" id="{D74DDDC1-927E-A74D-8E81-D2A7BCEB0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1524000"/>
            <a:ext cx="6400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39" name="Line 19">
            <a:extLst>
              <a:ext uri="{FF2B5EF4-FFF2-40B4-BE49-F238E27FC236}">
                <a16:creationId xmlns:a16="http://schemas.microsoft.com/office/drawing/2014/main" id="{664347D6-AD1C-9949-9FD5-982FA5731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048000"/>
            <a:ext cx="6400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78A80D56-344D-444D-B0DB-5E850B360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143001"/>
            <a:ext cx="624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atinLnBrk="0">
              <a:spcBef>
                <a:spcPct val="50000"/>
              </a:spcBef>
            </a:pPr>
            <a:r>
              <a:rPr lang="en-US" altLang="el-GR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Trait			      Description</a:t>
            </a:r>
          </a:p>
        </p:txBody>
      </p:sp>
      <p:sp>
        <p:nvSpPr>
          <p:cNvPr id="5141" name="Text Box 21">
            <a:extLst>
              <a:ext uri="{FF2B5EF4-FFF2-40B4-BE49-F238E27FC236}">
                <a16:creationId xmlns:a16="http://schemas.microsoft.com/office/drawing/2014/main" id="{2BBFDFEB-1AE4-3342-B522-5EAB2EB0C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1" y="1143000"/>
            <a:ext cx="23200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atinLnBrk="0"/>
            <a:r>
              <a:rPr lang="en-US" altLang="el-GR"/>
              <a:t> </a:t>
            </a:r>
            <a:r>
              <a:rPr lang="en-US" altLang="el-GR" sz="1400"/>
              <a:t>Costa &amp; McCrae, (1992, p. 2)</a:t>
            </a:r>
          </a:p>
        </p:txBody>
      </p:sp>
      <p:pic>
        <p:nvPicPr>
          <p:cNvPr id="5142" name="Picture 22">
            <a:extLst>
              <a:ext uri="{FF2B5EF4-FFF2-40B4-BE49-F238E27FC236}">
                <a16:creationId xmlns:a16="http://schemas.microsoft.com/office/drawing/2014/main" id="{EBE7DCD9-4DFC-9A4D-AAEC-B54F5EF89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638800"/>
            <a:ext cx="72390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28451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Macintosh PowerPoint</Application>
  <PresentationFormat>Ευρεία οθόνη</PresentationFormat>
  <Paragraphs>13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8" baseType="lpstr">
      <vt:lpstr>굴림</vt:lpstr>
      <vt:lpstr>Arial</vt:lpstr>
      <vt:lpstr>Calibri</vt:lpstr>
      <vt:lpstr>Calibri Light</vt:lpstr>
      <vt:lpstr>Times</vt:lpstr>
      <vt:lpstr>Times New Roman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Nikos Comoutos former Zourbanos</dc:creator>
  <cp:lastModifiedBy>Nikos Comoutos former Zourbanos</cp:lastModifiedBy>
  <cp:revision>1</cp:revision>
  <dcterms:created xsi:type="dcterms:W3CDTF">2020-11-25T09:00:18Z</dcterms:created>
  <dcterms:modified xsi:type="dcterms:W3CDTF">2020-11-25T09:00:51Z</dcterms:modified>
</cp:coreProperties>
</file>