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7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626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245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00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F4503-B7A7-42F3-8567-D2C38D3D8AD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0530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812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018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677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315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053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416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746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314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09AF3-9C4C-4353-AB02-08E3BFF615A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E7FEF-55E6-4685-A714-FB2A33F21C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97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Παράλληλα μυθολογικά επεισόδια με ήρωα τον Ηρακλή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l-GR" sz="1800"/>
              <a:t>Ηρακλής και Φόλος: κατά την διάρκεια της αναζήτησης του κάπρου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Τρίτων: γνώστης του δρόμου προς τον κήπο των Εσπερίδων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Ανταίος: επιστρέφοντας από τον κήπο των Εσπερίδων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Βούσιρις: ομοίως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Κέρκοπες: καθοδόν προς το θρακικό βασίλειο του Διομήδη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Κύκνος: ομοίως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Σωτηρία της Άλκηστης: ομοίως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Κατάληψη της Τροίας: προς την χώρα των Αμαζόνων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Αλκυονεύς: επιστρέφοντας από την Τροία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Αχελώος: μνηστήρας της Διηάνειρας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Νέσσος: αρπαγή της Διηάνειρας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Ιόλη και δολοφονία Ιφίτου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Τρίποδας: μετά τη δολοφονία του Ιφίτου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/>
              <a:t>Ιόλη: τιμωρία για την αρπαγή του δελφικού τρίποδα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1800"/>
          </a:p>
          <a:p>
            <a:pPr eaLnBrk="1" hangingPunct="1">
              <a:lnSpc>
                <a:spcPct val="80000"/>
              </a:lnSpc>
            </a:pPr>
            <a:endParaRPr lang="el-GR" altLang="el-GR" sz="1800"/>
          </a:p>
          <a:p>
            <a:pPr eaLnBrk="1" hangingPunct="1">
              <a:lnSpc>
                <a:spcPct val="80000"/>
              </a:lnSpc>
            </a:pPr>
            <a:endParaRPr lang="el-GR" altLang="el-GR" sz="2700"/>
          </a:p>
        </p:txBody>
      </p:sp>
    </p:spTree>
    <p:extLst>
      <p:ext uri="{BB962C8B-B14F-4D97-AF65-F5344CB8AC3E}">
        <p14:creationId xmlns:p14="http://schemas.microsoft.com/office/powerpoint/2010/main" val="13113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Μόναχο. Βοιωτικός μελανόμορφος κάνθαρος</a:t>
            </a:r>
          </a:p>
        </p:txBody>
      </p:sp>
      <p:pic>
        <p:nvPicPr>
          <p:cNvPr id="199683" name="Picture 4" descr="MunichBoeotiankantharosHeraklesPhol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522538"/>
            <a:ext cx="8496300" cy="2659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73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200707" name="Picture 3" descr="Bostontyrrhenian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333375"/>
            <a:ext cx="4151313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0708" name="Picture 4" descr="Mathima 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4563" y="260350"/>
            <a:ext cx="4318000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0709" name="Rectangle 6"/>
          <p:cNvSpPr>
            <a:spLocks noChangeArrowheads="1"/>
          </p:cNvSpPr>
          <p:nvPr/>
        </p:nvSpPr>
        <p:spPr bwMode="auto">
          <a:xfrm>
            <a:off x="6456363" y="3573463"/>
            <a:ext cx="6208712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Καιρετανή</a:t>
            </a:r>
            <a:r>
              <a:rPr lang="fr-FR" altLang="el-GR" sz="1800">
                <a:solidFill>
                  <a:schemeClr val="tx2"/>
                </a:solidFill>
              </a:rPr>
              <a:t> </a:t>
            </a:r>
            <a:r>
              <a:rPr lang="el-GR" altLang="el-GR" sz="1800">
                <a:solidFill>
                  <a:schemeClr val="tx2"/>
                </a:solidFill>
              </a:rPr>
              <a:t>υδρία. Συλλογή</a:t>
            </a:r>
            <a:r>
              <a:rPr lang="fr-FR" altLang="el-GR" sz="1800">
                <a:solidFill>
                  <a:schemeClr val="tx2"/>
                </a:solidFill>
              </a:rPr>
              <a:t> Hirschmann</a:t>
            </a:r>
            <a:endParaRPr lang="el-GR" altLang="el-GR" sz="1800">
              <a:solidFill>
                <a:schemeClr val="tx2"/>
              </a:solidFill>
            </a:endParaRPr>
          </a:p>
        </p:txBody>
      </p:sp>
      <p:sp>
        <p:nvSpPr>
          <p:cNvPr id="200710" name="Rectangle 8"/>
          <p:cNvSpPr>
            <a:spLocks noChangeArrowheads="1"/>
          </p:cNvSpPr>
          <p:nvPr/>
        </p:nvSpPr>
        <p:spPr bwMode="auto">
          <a:xfrm>
            <a:off x="3132139" y="3213100"/>
            <a:ext cx="26765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Ηρακλής και κένταυροι. Βοστώνη, τυρρηνικός αμφορέας.</a:t>
            </a:r>
          </a:p>
        </p:txBody>
      </p:sp>
    </p:spTree>
    <p:extLst>
      <p:ext uri="{BB962C8B-B14F-4D97-AF65-F5344CB8AC3E}">
        <p14:creationId xmlns:p14="http://schemas.microsoft.com/office/powerpoint/2010/main" val="22907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Μόναχο 838. Αμφορέας του Ζωγράφου του Αμφιαράου</a:t>
            </a:r>
          </a:p>
        </p:txBody>
      </p:sp>
      <p:pic>
        <p:nvPicPr>
          <p:cNvPr id="201731" name="Picture 4" descr="MunichAmphiaraosPainterpontic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420939"/>
            <a:ext cx="4319588" cy="2941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1732" name="Picture 7" descr="MunichAmphiaraosPainterpontic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338" y="2492376"/>
            <a:ext cx="4000500" cy="285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37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Βερολίνο 1737. Μαδρίτη.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>					Κύλικα του Επικτήτου</a:t>
            </a:r>
          </a:p>
        </p:txBody>
      </p:sp>
      <p:pic>
        <p:nvPicPr>
          <p:cNvPr id="202755" name="Picture 3" descr="Berlin1737cantha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628775"/>
            <a:ext cx="4608513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2756" name="Picture 4" descr="Madridepiktetoscu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338" y="2276476"/>
            <a:ext cx="4000500" cy="312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5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Ιδ. Συλλ. Ζωγράφος του Φωτός του Διός. Αμφορέας: Κενταυρομαχία. </a:t>
            </a:r>
          </a:p>
        </p:txBody>
      </p:sp>
      <p:pic>
        <p:nvPicPr>
          <p:cNvPr id="203779" name="Picture 3" descr="PrivatecollectionDiosphosPainterneck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5551" y="1828800"/>
            <a:ext cx="312261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3780" name="Picture 4" descr="PrivatecollectionDiosphosPainterneck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7014" y="1828800"/>
            <a:ext cx="32670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Υδρία της Ομάδας του Λεάγρου. </a:t>
            </a:r>
            <a:r>
              <a:rPr lang="fr-FR" altLang="el-GR" sz="4000"/>
              <a:t>Cab.Méd.</a:t>
            </a:r>
            <a:endParaRPr lang="el-GR" altLang="el-GR" sz="4000"/>
          </a:p>
        </p:txBody>
      </p:sp>
      <p:pic>
        <p:nvPicPr>
          <p:cNvPr id="3075" name="Picture 3" descr="CabeMedLeagrosgrouphydr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4175" y="1917701"/>
            <a:ext cx="6205538" cy="3916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5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Ατλάντα 2000.1.20. Ταινιωτή κύλικα του Ζωγράφου της </a:t>
            </a:r>
            <a:r>
              <a:rPr lang="fr-FR" altLang="el-GR" sz="2800"/>
              <a:t>Oakeshott.</a:t>
            </a:r>
            <a:r>
              <a:rPr lang="fr-FR" altLang="el-GR" smtClean="0"/>
              <a:t> </a:t>
            </a:r>
            <a:endParaRPr lang="el-GR" altLang="el-GR" smtClean="0"/>
          </a:p>
        </p:txBody>
      </p:sp>
      <p:pic>
        <p:nvPicPr>
          <p:cNvPr id="4099" name="Picture 3" descr="Atlanta2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565400"/>
            <a:ext cx="8496300" cy="247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z="2400"/>
          </a:p>
        </p:txBody>
      </p:sp>
      <p:pic>
        <p:nvPicPr>
          <p:cNvPr id="5123" name="Picture 3" descr="Tarquini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333376"/>
            <a:ext cx="7416800" cy="5719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503863" y="3246438"/>
            <a:ext cx="3865562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endParaRPr lang="el-GR" altLang="el-GR">
              <a:solidFill>
                <a:schemeClr val="tx2"/>
              </a:solidFill>
            </a:endParaRPr>
          </a:p>
          <a:p>
            <a:pPr eaLnBrk="1" hangingPunct="1"/>
            <a:r>
              <a:rPr lang="el-GR" altLang="el-GR">
                <a:solidFill>
                  <a:schemeClr val="tx2"/>
                </a:solidFill>
              </a:rPr>
              <a:t>			Ταρκυνία</a:t>
            </a:r>
          </a:p>
        </p:txBody>
      </p:sp>
    </p:spTree>
    <p:extLst>
      <p:ext uri="{BB962C8B-B14F-4D97-AF65-F5344CB8AC3E}">
        <p14:creationId xmlns:p14="http://schemas.microsoft.com/office/powerpoint/2010/main" val="13215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Αμφορέας του Ζωγράφου του </a:t>
            </a:r>
            <a:r>
              <a:rPr lang="fr-FR" altLang="el-GR" sz="4000"/>
              <a:t>Bucci. Sotheby’s. </a:t>
            </a:r>
            <a:r>
              <a:rPr lang="el-GR" altLang="el-GR" sz="4000"/>
              <a:t>Υδρία. </a:t>
            </a:r>
            <a:r>
              <a:rPr lang="fr-FR" altLang="el-GR" sz="4000"/>
              <a:t>Christie’s. </a:t>
            </a:r>
            <a:endParaRPr lang="el-GR" altLang="el-GR" sz="4000"/>
          </a:p>
        </p:txBody>
      </p:sp>
      <p:pic>
        <p:nvPicPr>
          <p:cNvPr id="6147" name="Picture 3" descr="SothebysBucciPainteramphor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854200"/>
            <a:ext cx="2859088" cy="3983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ChristiesBFhyd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9551" y="1557338"/>
            <a:ext cx="34512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Λονδίνο  Β 494. Λονδίνο Β 223.  </a:t>
            </a:r>
          </a:p>
        </p:txBody>
      </p:sp>
      <p:pic>
        <p:nvPicPr>
          <p:cNvPr id="7171" name="Picture 3" descr="LondonB494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400" y="2376489"/>
            <a:ext cx="4000500" cy="2941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 descr="LondonB223GroupofToronto305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0300" y="2284414"/>
            <a:ext cx="4000500" cy="3127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9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Λακωνικός δίνος Λούβρου</a:t>
            </a:r>
            <a:br>
              <a:rPr lang="el-GR" altLang="el-GR" sz="2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91491" name="Picture 4" descr="LouvreE662Hunt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1088" y="765175"/>
            <a:ext cx="6985000" cy="5291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Συλλ. </a:t>
            </a:r>
            <a:r>
              <a:rPr lang="fr-FR" altLang="el-GR" sz="2000"/>
              <a:t>Hirschmann</a:t>
            </a: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>					Ετρουσκική υδρία. </a:t>
            </a:r>
            <a:r>
              <a:rPr lang="fr-FR" altLang="el-GR" sz="2000"/>
              <a:t>Toledo. </a:t>
            </a:r>
            <a:endParaRPr lang="el-GR" altLang="el-GR" sz="4000"/>
          </a:p>
        </p:txBody>
      </p:sp>
      <p:pic>
        <p:nvPicPr>
          <p:cNvPr id="8195" name="Picture 3" descr="Hirschmannolp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620714"/>
            <a:ext cx="4056063" cy="540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 descr="Toledohyd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1539" y="2060575"/>
            <a:ext cx="4402137" cy="3290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Άσσος, ναός Αθηνάς</a:t>
            </a:r>
            <a:br>
              <a:rPr lang="el-GR" altLang="el-GR" sz="2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9219" name="Picture 3" descr="assos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0376" y="611188"/>
            <a:ext cx="6551613" cy="553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9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0243" name="Picture 3" descr="LouvreE761MilanoPainteramphor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1739" y="333376"/>
            <a:ext cx="4067175" cy="569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 descr="LouvreE761Milanopainter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333376"/>
            <a:ext cx="4024313" cy="569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065589" y="3108325"/>
            <a:ext cx="4060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chemeClr val="accent2"/>
                </a:solidFill>
              </a:rPr>
              <a:t>Λούβρο Ε 761. Καμπανικός αμφορέας</a:t>
            </a:r>
            <a:r>
              <a:rPr lang="el-GR" altLang="el-GR">
                <a:solidFill>
                  <a:schemeClr val="tx2"/>
                </a:solidFill>
              </a:rPr>
              <a:t/>
            </a:r>
            <a:br>
              <a:rPr lang="el-GR" altLang="el-GR">
                <a:solidFill>
                  <a:schemeClr val="tx2"/>
                </a:solidFill>
              </a:rPr>
            </a:br>
            <a:endParaRPr lang="el-GR" altLang="el-GR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Μόναχο 1317 και Μόναχο 1710. Υδρία και αμφορέας της Ομάδας του Λεάγρου. Ηρακλής και Ανταίος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11267" name="Picture 4" descr="Munich1317VulciKeagrosGroup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2074864"/>
            <a:ext cx="4249738" cy="3430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7" descr="Munich1710LeagrosGroupVulci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39" y="2047876"/>
            <a:ext cx="4289425" cy="3395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8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l-GR" sz="2000"/>
              <a:t>			M</a:t>
            </a:r>
            <a:r>
              <a:rPr lang="el-GR" altLang="el-GR" sz="2000"/>
              <a:t>όναχο 1761. Οινόχοη</a:t>
            </a: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12291" name="Picture 4" descr="Munich1761GroupVaticanG47Vulcioinocho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0014" y="665164"/>
            <a:ext cx="6911975" cy="5513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265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Μόναχο 1708. Ομάδα Λεάγρου. Ανταίος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graphicFrame>
        <p:nvGraphicFramePr>
          <p:cNvPr id="1331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279650" y="620714"/>
          <a:ext cx="7200900" cy="545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Φωτογραφία του Photo Editor" r:id="rId3" imgW="13533333" imgH="10259857" progId="MSPhotoEd.3">
                  <p:embed/>
                </p:oleObj>
              </mc:Choice>
              <mc:Fallback>
                <p:oleObj name="Φωτογραφία του Photo Editor" r:id="rId3" imgW="13533333" imgH="10259857" progId="MSPhotoEd.3">
                  <p:embed/>
                  <p:pic>
                    <p:nvPicPr>
                      <p:cNvPr id="133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620714"/>
                        <a:ext cx="7200900" cy="545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4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Κρατήρας του Ευφρονίου. Λούβρου. Ηρακλής και Ανταίος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14339" name="Picture 3" descr="LouvreEuphronioscalyxkrat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1088" y="620713"/>
            <a:ext cx="7416800" cy="551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9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Μόναχο 2671. Κύλικα του Μάκρωνα από το </a:t>
            </a:r>
            <a:r>
              <a:rPr lang="fr-FR" altLang="el-GR" sz="2000"/>
              <a:t>Vulci</a:t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endParaRPr lang="el-GR" altLang="el-GR" sz="2000"/>
          </a:p>
        </p:txBody>
      </p:sp>
      <p:pic>
        <p:nvPicPr>
          <p:cNvPr id="15363" name="Picture 4" descr="Munich2617MakronAntaios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114" y="981076"/>
            <a:ext cx="7488237" cy="512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398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mtClean="0"/>
              <a:t>Foce del Sele, Paestum </a:t>
            </a:r>
            <a:endParaRPr lang="el-GR" altLang="el-GR" smtClean="0"/>
          </a:p>
        </p:txBody>
      </p:sp>
      <p:pic>
        <p:nvPicPr>
          <p:cNvPr id="16387" name="Picture 3" descr="focedelseleantai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8608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 descr="focedelseleeurysthe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8663" y="1844676"/>
            <a:ext cx="4572000" cy="4164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488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Βιέννη. Καιρετανή υδρία</a:t>
            </a:r>
            <a:br>
              <a:rPr lang="el-GR" altLang="el-GR" sz="24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7411" name="Picture 3" descr="ViennaBusiriscaeretan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0" y="717551"/>
            <a:ext cx="8135938" cy="541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z="4000"/>
              <a:t>				</a:t>
            </a:r>
            <a:endParaRPr lang="el-GR" altLang="el-GR" sz="2400"/>
          </a:p>
        </p:txBody>
      </p:sp>
      <p:pic>
        <p:nvPicPr>
          <p:cNvPr id="192515" name="Picture 3" descr="VillaGiulia50626AntimenesPainterneck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333376"/>
            <a:ext cx="3702050" cy="569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2516" name="Picture 5" descr="ShWhiteLLevyGroupofWurzburg199neck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9688" y="333376"/>
            <a:ext cx="3941762" cy="569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2517" name="Rectangle 7"/>
          <p:cNvSpPr>
            <a:spLocks noChangeArrowheads="1"/>
          </p:cNvSpPr>
          <p:nvPr/>
        </p:nvSpPr>
        <p:spPr bwMode="auto">
          <a:xfrm>
            <a:off x="2351088" y="3141664"/>
            <a:ext cx="31686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Αμφορέας </a:t>
            </a:r>
            <a:r>
              <a:rPr lang="fr-FR" altLang="el-GR" sz="1800">
                <a:solidFill>
                  <a:schemeClr val="tx2"/>
                </a:solidFill>
              </a:rPr>
              <a:t>Villa Giulia 50626. </a:t>
            </a:r>
            <a:r>
              <a:rPr lang="el-GR" altLang="el-GR" sz="1800">
                <a:solidFill>
                  <a:schemeClr val="tx2"/>
                </a:solidFill>
              </a:rPr>
              <a:t>Ηρακλής και Φόλος.</a:t>
            </a:r>
          </a:p>
        </p:txBody>
      </p:sp>
      <p:sp>
        <p:nvSpPr>
          <p:cNvPr id="192518" name="Rectangle 8"/>
          <p:cNvSpPr>
            <a:spLocks noChangeArrowheads="1"/>
          </p:cNvSpPr>
          <p:nvPr/>
        </p:nvSpPr>
        <p:spPr bwMode="auto">
          <a:xfrm>
            <a:off x="6816726" y="3284538"/>
            <a:ext cx="3527425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Άλλοτε συλλ. </a:t>
            </a:r>
            <a:r>
              <a:rPr lang="fr-FR" altLang="el-GR" sz="1800">
                <a:solidFill>
                  <a:schemeClr val="tx2"/>
                </a:solidFill>
              </a:rPr>
              <a:t>Sh. White. </a:t>
            </a:r>
            <a:r>
              <a:rPr lang="el-GR" altLang="el-GR" sz="1800">
                <a:solidFill>
                  <a:schemeClr val="tx2"/>
                </a:solidFill>
              </a:rPr>
              <a:t>Αμφορέας του Ζωγράφου του Αντιμένη</a:t>
            </a:r>
          </a:p>
        </p:txBody>
      </p:sp>
    </p:spTree>
    <p:extLst>
      <p:ext uri="{BB962C8B-B14F-4D97-AF65-F5344CB8AC3E}">
        <p14:creationId xmlns:p14="http://schemas.microsoft.com/office/powerpoint/2010/main" val="15527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					Λονδίνο</a:t>
            </a:r>
          </a:p>
        </p:txBody>
      </p:sp>
      <p:pic>
        <p:nvPicPr>
          <p:cNvPr id="18435" name="Picture 3" descr="LondonBusiris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333376"/>
            <a:ext cx="4213225" cy="583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 descr="LondonBusiris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5639" y="2349500"/>
            <a:ext cx="4643437" cy="3201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373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Λονδίνο Ε 38. Επίκτητος</a:t>
            </a:r>
          </a:p>
        </p:txBody>
      </p:sp>
      <p:pic>
        <p:nvPicPr>
          <p:cNvPr id="19459" name="Picture 3" descr="LondonE38Epiktetoscu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133601"/>
            <a:ext cx="8496300" cy="338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391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mtClean="0"/>
              <a:t>Cerveteri. </a:t>
            </a:r>
            <a:r>
              <a:rPr lang="el-GR" altLang="el-GR" smtClean="0"/>
              <a:t>Επίκτητος </a:t>
            </a:r>
          </a:p>
        </p:txBody>
      </p:sp>
      <p:pic>
        <p:nvPicPr>
          <p:cNvPr id="20483" name="Picture 3" descr="VillaGiuliaCervetericupEpiktet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844676"/>
            <a:ext cx="8569325" cy="400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208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Φερράρα, κύλικα από την </a:t>
            </a:r>
            <a:r>
              <a:rPr lang="fr-FR" altLang="el-GR" sz="2000"/>
              <a:t>Spina</a:t>
            </a:r>
            <a:r>
              <a:rPr lang="el-GR" altLang="el-GR" sz="2000"/>
              <a:t> Οξφόρδη. Στάμνος τοΥ Ζωγράφου του Βερολίνου</a:t>
            </a:r>
            <a:r>
              <a:rPr lang="fr-FR" altLang="el-GR" sz="4000"/>
              <a:t> </a:t>
            </a: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21507" name="Picture 3" descr="FerraraSpinaVP18nearDokimasia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989139"/>
            <a:ext cx="3743325" cy="369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 descr="oxfordberli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8475" y="1052513"/>
            <a:ext cx="4827588" cy="511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Αθήνα. Πελίκη του Ζωγράφου του Πανός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23555" name="Picture 3" descr="AthensPanPainterpelik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692150"/>
            <a:ext cx="41084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thensPanPpelike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4650" y="1052514"/>
            <a:ext cx="3543300" cy="497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5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Μόναχο 2428. Ζωγράφος του </a:t>
            </a:r>
            <a:r>
              <a:rPr lang="fr-FR" altLang="el-GR" sz="2400"/>
              <a:t>Tyskiewicz</a:t>
            </a:r>
            <a:br>
              <a:rPr lang="fr-FR" altLang="el-GR" sz="2400"/>
            </a:br>
            <a:endParaRPr lang="el-GR" altLang="el-GR" sz="2400"/>
          </a:p>
        </p:txBody>
      </p:sp>
      <p:pic>
        <p:nvPicPr>
          <p:cNvPr id="22531" name="Picture 4" descr="Munich2428VulciTroilosPainterhydri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900238"/>
            <a:ext cx="5184775" cy="4189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7" descr="Munich2428VulciTroilosPainter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3576" y="2492376"/>
            <a:ext cx="3408363" cy="3535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23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Μεταπόντιον, ναός </a:t>
            </a:r>
            <a:r>
              <a:rPr lang="fr-FR" altLang="el-GR" sz="2400"/>
              <a:t>C. </a:t>
            </a:r>
            <a:r>
              <a:rPr lang="el-GR" altLang="el-GR" sz="2400"/>
              <a:t>Ποσειδωνία, </a:t>
            </a:r>
            <a:r>
              <a:rPr lang="fr-FR" altLang="el-GR" sz="2400"/>
              <a:t>Foce del Sele</a:t>
            </a:r>
            <a:endParaRPr lang="el-GR" altLang="el-GR" sz="2400"/>
          </a:p>
        </p:txBody>
      </p:sp>
      <p:pic>
        <p:nvPicPr>
          <p:cNvPr id="3075" name="Picture 3" descr="selinustempleCkerkop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1" y="2046289"/>
            <a:ext cx="3317875" cy="3603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 descr="focedelselekerk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67450" y="1828800"/>
            <a:ext cx="38862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25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Μόναχο. Κρατήρας του Ζωγράφου του Γήρατος από τον Ακράγαντα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>						Φλωρεντία 3871</a:t>
            </a:r>
          </a:p>
        </p:txBody>
      </p:sp>
      <p:pic>
        <p:nvPicPr>
          <p:cNvPr id="4099" name="Picture 4" descr="MunichAgrigentoGerasPaintervolute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9" y="908051"/>
            <a:ext cx="4167187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7" descr="Florence3871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0825" y="1700213"/>
            <a:ext cx="3551238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643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Πελίκη του Ζωγράφου της Κρέουσας. </a:t>
            </a:r>
            <a:r>
              <a:rPr lang="fr-FR" altLang="el-GR" sz="2000"/>
              <a:t>Malibu</a:t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endParaRPr lang="el-GR" altLang="el-GR" sz="2000"/>
          </a:p>
        </p:txBody>
      </p:sp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847851" y="692151"/>
          <a:ext cx="4373563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Φωτογραφία του Photo Editor" r:id="rId3" imgW="11019048" imgH="13609524" progId="MSPhotoEd.3">
                  <p:embed/>
                </p:oleObj>
              </mc:Choice>
              <mc:Fallback>
                <p:oleObj name="Φωτογραφία του Photo Editor" r:id="rId3" imgW="11019048" imgH="13609524" progId="MSPhotoEd.3">
                  <p:embed/>
                  <p:pic>
                    <p:nvPicPr>
                      <p:cNvPr id="5123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1" y="692151"/>
                        <a:ext cx="4373563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6" descr="Munich2428lucanianpelikeKerk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7801" y="1628775"/>
            <a:ext cx="377666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3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l-GR" sz="2000"/>
              <a:t>San Antonio. </a:t>
            </a:r>
            <a:r>
              <a:rPr lang="el-GR" altLang="el-GR" sz="2000"/>
              <a:t>Αττικός ή ευβοϊκός αμφορέας. Ηρακλής, Κύκνος και Άρης. Λονδίνο </a:t>
            </a:r>
            <a:r>
              <a:rPr lang="fr-FR" altLang="el-GR" sz="2000"/>
              <a:t>F 36. </a:t>
            </a:r>
            <a:r>
              <a:rPr lang="el-GR" altLang="el-GR" sz="2000"/>
              <a:t>Αμφορέας του Ζωγράφου του Άμαση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6147" name="Picture 3" descr="SanAntonioamp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908051"/>
            <a:ext cx="3567113" cy="5191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LouvreF36AmasisPainterKyk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9726" y="1952625"/>
            <a:ext cx="4791075" cy="347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4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Φλωρεντία 3812. Αμφορέας. </a:t>
            </a:r>
          </a:p>
        </p:txBody>
      </p:sp>
      <p:pic>
        <p:nvPicPr>
          <p:cNvPr id="193539" name="Picture 3" descr="Florence3812GroupofWurzburg199amphora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3226" y="1828800"/>
            <a:ext cx="638016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468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Μόναχο 1379	           Μόναχο 1709</a:t>
            </a:r>
          </a:p>
        </p:txBody>
      </p:sp>
      <p:pic>
        <p:nvPicPr>
          <p:cNvPr id="7171" name="Picture 4" descr="Munich1379PainterofBerlin1686VulciAmphoraKykn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924175"/>
            <a:ext cx="4000500" cy="3151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7" descr="Munich1709VulcihydriaLeagrosGroupKyk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339" y="404814"/>
            <a:ext cx="4225925" cy="562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254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/>
            </a:r>
            <a:br>
              <a:rPr lang="el-GR" altLang="el-GR" sz="4000"/>
            </a:br>
            <a:r>
              <a:rPr lang="fr-FR" altLang="el-GR" sz="2000"/>
              <a:t>Phoenix Art Gallery. </a:t>
            </a:r>
            <a:r>
              <a:rPr lang="el-GR" altLang="el-GR" sz="2000"/>
              <a:t>Υδρία του Ζωγράφου του Δικαίου. Λονδίνο. Υδρία. Λούβρο. Αμφορέας του Ζωγράφου του Ανδοκίδη</a:t>
            </a:r>
          </a:p>
        </p:txBody>
      </p:sp>
      <p:pic>
        <p:nvPicPr>
          <p:cNvPr id="8195" name="Picture 3" descr="PhoenixDikaosPainterhydr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2276475"/>
            <a:ext cx="3154363" cy="3822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 descr="LouvreAndokidesP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0200" y="2133600"/>
            <a:ext cx="2470150" cy="3887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19289" y="3246439"/>
            <a:ext cx="70056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</p:txBody>
      </p:sp>
      <p:pic>
        <p:nvPicPr>
          <p:cNvPr id="8198" name="Picture 6" descr="louvreKyknoshydri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476" y="2276475"/>
            <a:ext cx="3109913" cy="374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4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Λονδίνο Ε 8. Όλτος</a:t>
            </a:r>
          </a:p>
        </p:txBody>
      </p:sp>
      <p:pic>
        <p:nvPicPr>
          <p:cNvPr id="9219" name="Picture 3" descr="LondonE8OltosKyknos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4001" y="1828800"/>
            <a:ext cx="667861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02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Λούβρο </a:t>
            </a:r>
            <a:r>
              <a:rPr lang="fr-FR" altLang="el-GR" sz="2000"/>
              <a:t>F 65. </a:t>
            </a:r>
            <a:r>
              <a:rPr lang="el-GR" altLang="el-GR" sz="2000"/>
              <a:t>Αμφορέας του Ζωγράφου της Αιώρας. 	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>				         Βασιλεία. Απουλίκή λουτροφόρος</a:t>
            </a:r>
          </a:p>
        </p:txBody>
      </p:sp>
      <p:pic>
        <p:nvPicPr>
          <p:cNvPr id="10243" name="Picture 3" descr="LouvreF60SwingPainter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3914" y="1828800"/>
            <a:ext cx="39274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 descr="BAselalkest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0463" y="1989138"/>
            <a:ext cx="4000500" cy="3694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Κάτοπτρο από την </a:t>
            </a:r>
            <a:r>
              <a:rPr lang="fr-FR" altLang="el-GR" sz="2000"/>
              <a:t>Praeneste.</a:t>
            </a:r>
            <a:r>
              <a:rPr lang="de-DE" altLang="el-GR" sz="2000"/>
              <a:t> </a:t>
            </a:r>
            <a:r>
              <a:rPr lang="el-GR" altLang="el-GR" sz="2000"/>
              <a:t>Νέα Υόρκη</a:t>
            </a:r>
            <a:r>
              <a:rPr lang="fr-FR" altLang="el-GR" sz="2000"/>
              <a:t>  </a:t>
            </a:r>
            <a:r>
              <a:rPr lang="el-GR" altLang="el-GR" sz="2000"/>
              <a:t>Κρατήρας από το </a:t>
            </a:r>
            <a:r>
              <a:rPr lang="fr-FR" altLang="el-GR" sz="2000"/>
              <a:t>Vulci. Cab.Méd.</a:t>
            </a:r>
            <a:r>
              <a:rPr lang="el-GR" altLang="el-GR" sz="4000"/>
              <a:t/>
            </a:r>
            <a:br>
              <a:rPr lang="el-GR" altLang="el-GR" sz="40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11267" name="Picture 3" descr="NewYorkprenestineAtmiteAlcesteimirr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9" y="1268413"/>
            <a:ext cx="4048125" cy="4614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 descr="ParisCabmedalcestisPainterVulci3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8701" y="620714"/>
            <a:ext cx="4214813" cy="540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Μόναχο 1705			Μόναχο 2308. Ζωγράφος του Κλεοφράδη </a:t>
            </a:r>
          </a:p>
        </p:txBody>
      </p:sp>
      <p:pic>
        <p:nvPicPr>
          <p:cNvPr id="194563" name="Picture 4" descr="Munich1705Vulci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773239"/>
            <a:ext cx="3516313" cy="4325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4" name="Picture 7" descr="Munich2316amphoraKleophradesPainter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8588" y="1844675"/>
            <a:ext cx="2724150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5" name="Picture 10" descr="Munich2316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3839" y="1844675"/>
            <a:ext cx="2543175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04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z="4000"/>
              <a:t>Munich 1480</a:t>
            </a:r>
            <a:br>
              <a:rPr lang="en-US" altLang="el-GR" sz="4000"/>
            </a:br>
            <a:endParaRPr lang="el-GR" altLang="el-GR" sz="4000"/>
          </a:p>
        </p:txBody>
      </p:sp>
      <p:pic>
        <p:nvPicPr>
          <p:cNvPr id="195587" name="Picture 4" descr="Munich1480Vulcineckampho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114" y="1125539"/>
            <a:ext cx="7272337" cy="501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24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z="4000"/>
              <a:t>Munich 1480</a:t>
            </a:r>
            <a:br>
              <a:rPr lang="en-US" altLang="el-GR" sz="4000"/>
            </a:br>
            <a:r>
              <a:rPr lang="en-US" altLang="el-GR" sz="4000"/>
              <a:t> </a:t>
            </a:r>
            <a:endParaRPr lang="el-GR" altLang="el-GR" sz="4000"/>
          </a:p>
        </p:txBody>
      </p:sp>
      <p:pic>
        <p:nvPicPr>
          <p:cNvPr id="196611" name="Picture 4" descr="Munich1480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052514"/>
            <a:ext cx="8496300" cy="5049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687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mtClean="0"/>
              <a:t>Angers</a:t>
            </a:r>
            <a:r>
              <a:rPr lang="el-GR" altLang="el-GR" smtClean="0"/>
              <a:t>				Κίελο</a:t>
            </a:r>
          </a:p>
        </p:txBody>
      </p:sp>
      <p:pic>
        <p:nvPicPr>
          <p:cNvPr id="197635" name="Picture 3" descr="Angers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9" y="1628775"/>
            <a:ext cx="283527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36" name="Picture 4" descr="KielPhol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0100" y="1925639"/>
            <a:ext cx="4330700" cy="416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3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l-GR" sz="2400"/>
              <a:t>Munich 1370. Z</a:t>
            </a:r>
            <a:r>
              <a:rPr lang="el-GR" altLang="el-GR" sz="2400"/>
              <a:t>ωγράφος του </a:t>
            </a:r>
            <a:r>
              <a:rPr lang="fr-FR" altLang="el-GR" sz="2400"/>
              <a:t>Tyskiewicz</a:t>
            </a:r>
            <a:br>
              <a:rPr lang="fr-FR" altLang="el-GR" sz="2400"/>
            </a:br>
            <a:r>
              <a:rPr lang="fr-FR" altLang="el-GR" sz="2400"/>
              <a:t/>
            </a:r>
            <a:br>
              <a:rPr lang="fr-FR" altLang="el-GR" sz="2400"/>
            </a:br>
            <a:r>
              <a:rPr lang="fr-FR" altLang="el-GR" sz="2400"/>
              <a:t/>
            </a:r>
            <a:br>
              <a:rPr lang="fr-FR" altLang="el-GR" sz="2400"/>
            </a:br>
            <a:endParaRPr lang="el-GR" altLang="el-GR" sz="2400"/>
          </a:p>
        </p:txBody>
      </p:sp>
      <p:pic>
        <p:nvPicPr>
          <p:cNvPr id="198659" name="Picture 4" descr="Munich2370AgrigentoTyskiewiczPaintercolumn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692151"/>
            <a:ext cx="8424863" cy="544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978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Widescreen</PresentationFormat>
  <Paragraphs>105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Office Theme</vt:lpstr>
      <vt:lpstr>Φωτογραφία του Photo Editor</vt:lpstr>
      <vt:lpstr>Παράλληλα μυθολογικά επεισόδια με ήρωα τον Ηρακλή</vt:lpstr>
      <vt:lpstr>Λακωνικός δίνος Λούβρου  </vt:lpstr>
      <vt:lpstr>    </vt:lpstr>
      <vt:lpstr>Φλωρεντία 3812. Αμφορέας. </vt:lpstr>
      <vt:lpstr>Μόναχο 1705   Μόναχο 2308. Ζωγράφος του Κλεοφράδη </vt:lpstr>
      <vt:lpstr>Munich 1480 </vt:lpstr>
      <vt:lpstr>Munich 1480  </vt:lpstr>
      <vt:lpstr>Angers    Κίελο</vt:lpstr>
      <vt:lpstr>Munich 1370. Zωγράφος του Tyskiewicz   </vt:lpstr>
      <vt:lpstr>Μόναχο. Βοιωτικός μελανόμορφος κάνθαρος</vt:lpstr>
      <vt:lpstr>PowerPoint Presentation</vt:lpstr>
      <vt:lpstr>Μόναχο 838. Αμφορέας του Ζωγράφου του Αμφιαράου</vt:lpstr>
      <vt:lpstr>Βερολίνο 1737. Μαδρίτη.          Κύλικα του Επικτήτου</vt:lpstr>
      <vt:lpstr>Ιδ. Συλλ. Ζωγράφος του Φωτός του Διός. Αμφορέας: Κενταυρομαχία. </vt:lpstr>
      <vt:lpstr>Υδρία της Ομάδας του Λεάγρου. Cab.Méd.</vt:lpstr>
      <vt:lpstr>Ατλάντα 2000.1.20. Ταινιωτή κύλικα του Ζωγράφου της Oakeshott. </vt:lpstr>
      <vt:lpstr>PowerPoint Presentation</vt:lpstr>
      <vt:lpstr>Αμφορέας του Ζωγράφου του Bucci. Sotheby’s. Υδρία. Christie’s. </vt:lpstr>
      <vt:lpstr>Λονδίνο  Β 494. Λονδίνο Β 223.  </vt:lpstr>
      <vt:lpstr>Συλλ. Hirschmann         Ετρουσκική υδρία. Toledo. </vt:lpstr>
      <vt:lpstr>Άσσος, ναός Αθηνάς  </vt:lpstr>
      <vt:lpstr> </vt:lpstr>
      <vt:lpstr>Μόναχο 1317 και Μόναχο 1710. Υδρία και αμφορέας της Ομάδας του Λεάγρου. Ηρακλής και Ανταίος  </vt:lpstr>
      <vt:lpstr>   Mόναχο 1761. Οινόχοη  </vt:lpstr>
      <vt:lpstr>Μόναχο 1708. Ομάδα Λεάγρου. Ανταίος    </vt:lpstr>
      <vt:lpstr>Κρατήρας του Ευφρονίου. Λούβρου. Ηρακλής και Ανταίος    </vt:lpstr>
      <vt:lpstr>Μόναχο 2671. Κύλικα του Μάκρωνα από το Vulci   </vt:lpstr>
      <vt:lpstr>Foce del Sele, Paestum </vt:lpstr>
      <vt:lpstr>Βιέννη. Καιρετανή υδρία  </vt:lpstr>
      <vt:lpstr>     Λονδίνο</vt:lpstr>
      <vt:lpstr>Λονδίνο Ε 38. Επίκτητος</vt:lpstr>
      <vt:lpstr>Cerveteri. Επίκτητος </vt:lpstr>
      <vt:lpstr>Φερράρα, κύλικα από την Spina Οξφόρδη. Στάμνος τοΥ Ζωγράφου του Βερολίνου  </vt:lpstr>
      <vt:lpstr>Αθήνα. Πελίκη του Ζωγράφου του Πανός   </vt:lpstr>
      <vt:lpstr>Μόναχο 2428. Ζωγράφος του Tyskiewicz </vt:lpstr>
      <vt:lpstr>Μεταπόντιον, ναός C. Ποσειδωνία, Foce del Sele</vt:lpstr>
      <vt:lpstr>Μόναχο. Κρατήρας του Ζωγράφου του Γήρατος από τον Ακράγαντα         Φλωρεντία 3871</vt:lpstr>
      <vt:lpstr>Πελίκη του Ζωγράφου της Κρέουσας. Malibu    </vt:lpstr>
      <vt:lpstr>San Antonio. Αττικός ή ευβοϊκός αμφορέας. Ηρακλής, Κύκνος και Άρης. Λονδίνο F 36. Αμφορέας του Ζωγράφου του Άμαση   </vt:lpstr>
      <vt:lpstr>Μόναχο 1379            Μόναχο 1709</vt:lpstr>
      <vt:lpstr> Phoenix Art Gallery. Υδρία του Ζωγράφου του Δικαίου. Λονδίνο. Υδρία. Λούβρο. Αμφορέας του Ζωγράφου του Ανδοκίδη</vt:lpstr>
      <vt:lpstr>Λονδίνο Ε 8. Όλτος</vt:lpstr>
      <vt:lpstr>Λούβρο F 65. Αμφορέας του Ζωγράφου της Αιώρας.                  Βασιλεία. Απουλίκή λουτροφόρος</vt:lpstr>
      <vt:lpstr>Κάτοπτρο από την Praeneste. Νέα Υόρκη  Κρατήρας από το Vulci. Cab.Méd.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Παράλληλα μυθολογικά επεισόδια με ήρωα τον Ηρακλή</dc:title>
  <dc:creator>User</dc:creator>
  <cp:lastModifiedBy>User</cp:lastModifiedBy>
  <cp:revision>3</cp:revision>
  <dcterms:created xsi:type="dcterms:W3CDTF">2022-01-16T17:25:25Z</dcterms:created>
  <dcterms:modified xsi:type="dcterms:W3CDTF">2022-01-25T10:43:51Z</dcterms:modified>
</cp:coreProperties>
</file>