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8" y="0"/>
            <a:ext cx="914171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7264A61-6AE3-4DC0-A455-5EDC604E3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36" y="0"/>
            <a:ext cx="9141711" cy="6858000"/>
            <a:chOff x="-2848" y="0"/>
            <a:chExt cx="12188949" cy="6858000"/>
          </a:xfrm>
        </p:grpSpPr>
        <p:sp>
          <p:nvSpPr>
            <p:cNvPr id="11" name="Color Cover">
              <a:extLst>
                <a:ext uri="{FF2B5EF4-FFF2-40B4-BE49-F238E27FC236}">
                  <a16:creationId xmlns:a16="http://schemas.microsoft.com/office/drawing/2014/main" id="{2F23900D-D5D0-4EE8-80F4-D25038DE24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Color Cover">
              <a:extLst>
                <a:ext uri="{FF2B5EF4-FFF2-40B4-BE49-F238E27FC236}">
                  <a16:creationId xmlns:a16="http://schemas.microsoft.com/office/drawing/2014/main" id="{C55310DE-258B-4134-9DA8-DC4C2D0EBE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691EE10-D5F3-48FA-BE55-F24A0BE59E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8459" y="598259"/>
            <a:ext cx="8167081" cy="5680742"/>
            <a:chOff x="651279" y="598259"/>
            <a:chExt cx="10889442" cy="5680742"/>
          </a:xfrm>
        </p:grpSpPr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7EF3BBC7-022F-4CD5-BE8E-BD8206C4BB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Color">
              <a:extLst>
                <a:ext uri="{FF2B5EF4-FFF2-40B4-BE49-F238E27FC236}">
                  <a16:creationId xmlns:a16="http://schemas.microsoft.com/office/drawing/2014/main" id="{A877CB3E-FE2B-43A7-A987-F921A9249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0"/>
            <a:ext cx="9141717" cy="6858000"/>
            <a:chOff x="0" y="0"/>
            <a:chExt cx="12188952" cy="685800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9483" y="841664"/>
            <a:ext cx="3866304" cy="5156800"/>
          </a:xfrm>
        </p:spPr>
        <p:txBody>
          <a:bodyPr anchor="ctr">
            <a:normAutofit/>
          </a:bodyPr>
          <a:lstStyle/>
          <a:p>
            <a:pPr algn="l"/>
            <a:r>
              <a:rPr lang="el-GR" sz="4200" dirty="0">
                <a:solidFill>
                  <a:schemeClr val="bg1"/>
                </a:solidFill>
              </a:rPr>
              <a:t>Κριτική στην «Ανάπτυξη του Σχολείου»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01015" y="841664"/>
            <a:ext cx="3451888" cy="5156800"/>
          </a:xfrm>
        </p:spPr>
        <p:txBody>
          <a:bodyPr anchor="ctr">
            <a:normAutofit/>
          </a:bodyPr>
          <a:lstStyle/>
          <a:p>
            <a:pPr algn="l"/>
            <a:r>
              <a:rPr lang="el-GR" dirty="0">
                <a:solidFill>
                  <a:schemeClr val="bg1"/>
                </a:solidFill>
              </a:rPr>
              <a:t>Παρουσίαση των κύριων σημείων κριτικής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544" y="847600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958" y="1233241"/>
            <a:ext cx="2430380" cy="4064628"/>
          </a:xfrm>
        </p:spPr>
        <p:txBody>
          <a:bodyPr>
            <a:normAutofit/>
          </a:bodyPr>
          <a:lstStyle/>
          <a:p>
            <a:r>
              <a:rPr lang="el-GR" sz="3100">
                <a:solidFill>
                  <a:srgbClr val="FFFFFF"/>
                </a:solidFill>
              </a:rPr>
              <a:t>Συμπέρασμα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l-GR" sz="2500" dirty="0"/>
              <a:t>Παρά τα πλεονεκτήματα της παιδαγωγικής ανάπτυξης, οι περιορισμοί και οι προκλήσεις της απαιτούν μια προσέγγιση που να είναι περισσότερο προσαρμοσμένη στις ανάγκες και τους διαθέσιμους πόρους κάθε σχολείου.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53792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5409" y="1011045"/>
            <a:ext cx="3277394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619" y="1112969"/>
            <a:ext cx="2952974" cy="4166010"/>
          </a:xfrm>
        </p:spPr>
        <p:txBody>
          <a:bodyPr>
            <a:normAutofit/>
          </a:bodyPr>
          <a:lstStyle/>
          <a:p>
            <a:r>
              <a:rPr lang="el-GR" sz="3400">
                <a:solidFill>
                  <a:srgbClr val="FFFFFF"/>
                </a:solidFill>
              </a:rPr>
              <a:t>1. Υπερβολική γραφειοκρατία και διοικητικό βάρος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dirty="0" err="1"/>
              <a:t>Οι</a:t>
            </a:r>
            <a:r>
              <a:rPr dirty="0"/>
              <a:t> </a:t>
            </a:r>
            <a:r>
              <a:rPr dirty="0" err="1"/>
              <a:t>δι</a:t>
            </a:r>
            <a:r>
              <a:rPr dirty="0"/>
              <a:t>αδικασίες ανάπτυξης συχνά απαιτούν υπερβολική γραφειοκρατία, αφαιρώντας χρόνο από την ουσιαστική διδασκαλία και τ</a:t>
            </a:r>
            <a:r>
              <a:rPr lang="el-GR" dirty="0"/>
              <a:t>ο</a:t>
            </a:r>
            <a:r>
              <a:rPr dirty="0"/>
              <a:t> παιδαγωγικ</a:t>
            </a:r>
            <a:r>
              <a:rPr lang="el-GR" dirty="0"/>
              <a:t>ό έργο.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63731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5409" y="1011045"/>
            <a:ext cx="3277394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619" y="1112969"/>
            <a:ext cx="2952974" cy="4166010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2. Προσέγγιση από τα πάνω προς τα κάτω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79"/>
            <a:ext cx="3943349" cy="5558149"/>
          </a:xfrm>
        </p:spPr>
        <p:txBody>
          <a:bodyPr anchor="t">
            <a:normAutofit/>
          </a:bodyPr>
          <a:lstStyle/>
          <a:p>
            <a:r>
              <a:rPr lang="el-GR" sz="3000" dirty="0"/>
              <a:t>Οι διαδικασίες συχνά σχεδιάζονται χωρίς την κατάλληλη συμμετοχή των εκπαιδευτικών και των μαθητών/τριών, δημιουργώντας απόσταση από τις πραγματικές ανάγκες.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63731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5409" y="1011045"/>
            <a:ext cx="3277394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619" y="1112969"/>
            <a:ext cx="2952974" cy="4166010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3. Έμφαση σε ποσοτικούς στόχους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l-GR" sz="3000" dirty="0"/>
              <a:t>Η υπερβολική έμφαση σε μετρήσιμα αποτελέσματα μπορεί να περιορίσει την </a:t>
            </a:r>
            <a:r>
              <a:rPr lang="el-GR" sz="3000" b="1" i="1" dirty="0"/>
              <a:t>ποιότητα</a:t>
            </a:r>
            <a:r>
              <a:rPr lang="el-GR" sz="3000" dirty="0"/>
              <a:t> και να περιορίσει την ανάπτυξη δημιουργικών και κοινωνικών δεξιοτήτων.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63731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544" y="847600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958" y="1233241"/>
            <a:ext cx="2430380" cy="406462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sz="3100">
                <a:solidFill>
                  <a:srgbClr val="FFFFFF"/>
                </a:solidFill>
              </a:rPr>
              <a:t>4. Έλλειψη βιωσιμότητας και συνέχειας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 lnSpcReduction="10000"/>
          </a:bodyPr>
          <a:lstStyle/>
          <a:p>
            <a:r>
              <a:rPr dirty="0"/>
              <a:t>Τα </a:t>
            </a:r>
            <a:r>
              <a:rPr lang="el-GR" dirty="0"/>
              <a:t>προγράμματα</a:t>
            </a:r>
            <a:r>
              <a:rPr dirty="0"/>
              <a:t> ανάπτυξης συχνά σχεδιάζονται για μικρά χρονικά διαστήματα και δεν προσφέρουν μακροπρόθεσμη στήριξη, δυσκολεύοντας τη συνεχή βελτίωση.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53792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544" y="847600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958" y="1233241"/>
            <a:ext cx="2430380" cy="406462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sz="3400" dirty="0">
                <a:solidFill>
                  <a:srgbClr val="FFFFFF"/>
                </a:solidFill>
              </a:rPr>
              <a:t>5. Ελλιπείς πόροι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r>
              <a:t>Η εφαρμογή απαιτεί οικονομικούς και ανθρώπινους πόρους που συχνά λείπουν, εμποδίζοντας την αποτελεσματική υλοποίηση των αλλαγών.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53792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544" y="847600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958" y="1233241"/>
            <a:ext cx="2430380" cy="406462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sz="2800">
                <a:solidFill>
                  <a:srgbClr val="FFFFFF"/>
                </a:solidFill>
              </a:rPr>
              <a:t>6. Πίεση μέσω ανταγωνισμού και συγκρίσεων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dirty="0"/>
              <a:t>Η </a:t>
            </a:r>
            <a:r>
              <a:rPr dirty="0" err="1"/>
              <a:t>σύγκριση</a:t>
            </a:r>
            <a:r>
              <a:rPr dirty="0"/>
              <a:t> </a:t>
            </a:r>
            <a:r>
              <a:rPr dirty="0" err="1"/>
              <a:t>σχολείων</a:t>
            </a:r>
            <a:r>
              <a:rPr dirty="0"/>
              <a:t> </a:t>
            </a:r>
            <a:r>
              <a:rPr dirty="0" err="1"/>
              <a:t>μέσω</a:t>
            </a:r>
            <a:r>
              <a:rPr dirty="0"/>
              <a:t> κατα</a:t>
            </a:r>
            <a:r>
              <a:rPr dirty="0" err="1"/>
              <a:t>τάξεων</a:t>
            </a:r>
            <a:r>
              <a:rPr dirty="0"/>
              <a:t> μπ</a:t>
            </a:r>
            <a:r>
              <a:rPr dirty="0" err="1"/>
              <a:t>ορεί</a:t>
            </a:r>
            <a:r>
              <a:rPr dirty="0"/>
              <a:t> να α</a:t>
            </a:r>
            <a:r>
              <a:rPr dirty="0" err="1"/>
              <a:t>υξήσει</a:t>
            </a:r>
            <a:r>
              <a:rPr dirty="0"/>
              <a:t> </a:t>
            </a:r>
            <a:r>
              <a:rPr dirty="0" err="1"/>
              <a:t>την</a:t>
            </a:r>
            <a:r>
              <a:rPr dirty="0"/>
              <a:t> π</a:t>
            </a:r>
            <a:r>
              <a:rPr dirty="0" err="1"/>
              <a:t>ίεση</a:t>
            </a:r>
            <a:r>
              <a:rPr dirty="0"/>
              <a:t> και να επιβα</a:t>
            </a:r>
            <a:r>
              <a:rPr dirty="0" err="1"/>
              <a:t>ρύνει</a:t>
            </a:r>
            <a:r>
              <a:rPr dirty="0"/>
              <a:t> </a:t>
            </a:r>
            <a:r>
              <a:rPr dirty="0" err="1"/>
              <a:t>την</a:t>
            </a:r>
            <a:r>
              <a:rPr dirty="0"/>
              <a:t> </a:t>
            </a:r>
            <a:r>
              <a:rPr b="1" i="1" dirty="0" err="1"/>
              <a:t>εκ</a:t>
            </a:r>
            <a:r>
              <a:rPr b="1" i="1" dirty="0"/>
              <a:t>παιδευτική ισότητα</a:t>
            </a:r>
            <a:r>
              <a:rPr dirty="0"/>
              <a:t>, ιδιαίτερα στα μειονεκτούντα σχολεία.</a:t>
            </a:r>
            <a:endParaRPr lang="el-GR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53792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544" y="847600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958" y="1233241"/>
            <a:ext cx="2430380" cy="406462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sz="3700">
                <a:solidFill>
                  <a:srgbClr val="FFFFFF"/>
                </a:solidFill>
              </a:rPr>
              <a:t>7. Έμφαση στην αυτονομία των σχολείων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dirty="0"/>
              <a:t>Η υπ</a:t>
            </a:r>
            <a:r>
              <a:rPr dirty="0" err="1"/>
              <a:t>ερ</a:t>
            </a:r>
            <a:r>
              <a:rPr dirty="0"/>
              <a:t>βολική έμφαση στην αυτονομία των σχολείων </a:t>
            </a:r>
            <a:r>
              <a:rPr b="1" dirty="0"/>
              <a:t>μπορεί να μειώσει τη συλλογική ευθύνη για την εκπαίδευση και να περιορίσει την υποστήριξη του κράτους.</a:t>
            </a:r>
            <a:endParaRPr lang="el-GR" b="1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53792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544" y="847600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958" y="1233241"/>
            <a:ext cx="2430380" cy="406462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sz="3100">
                <a:solidFill>
                  <a:srgbClr val="FFFFFF"/>
                </a:solidFill>
              </a:rPr>
              <a:t>8. Αγνόηση κοινωνικών και πολιτισμικών διαφορών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t>Οι τυποποιημένες προσεγγίσεις συχνά δεν λαμβάνουν υπόψη την κοινωνική και πολιτισμική ποικιλομορφία των μαθητών, οδηγώντας σε ανισότητες.</a:t>
            </a:r>
            <a:endParaRPr lang="el-GR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53792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1713</TotalTime>
  <Words>264</Words>
  <Application>Microsoft Office PowerPoint</Application>
  <PresentationFormat>Προβολή στην οθόνη (4:3)</PresentationFormat>
  <Paragraphs>20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Κριτική στην «Ανάπτυξη του Σχολείου»</vt:lpstr>
      <vt:lpstr>1. Υπερβολική γραφειοκρατία και διοικητικό βάρος</vt:lpstr>
      <vt:lpstr>2. Προσέγγιση από τα πάνω προς τα κάτω</vt:lpstr>
      <vt:lpstr>3. Έμφαση σε ποσοτικούς στόχους</vt:lpstr>
      <vt:lpstr>4. Έλλειψη βιωσιμότητας και συνέχειας</vt:lpstr>
      <vt:lpstr>5. Ελλιπείς πόροι</vt:lpstr>
      <vt:lpstr>6. Πίεση μέσω ανταγωνισμού και συγκρίσεων</vt:lpstr>
      <vt:lpstr>7. Έμφαση στην αυτονομία των σχολείων</vt:lpstr>
      <vt:lpstr>8. Αγνόηση κοινωνικών και πολιτισμικών διαφορών</vt:lpstr>
      <vt:lpstr>Συμπέρασμα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christos govaris</dc:creator>
  <cp:keywords/>
  <dc:description>generated using python-pptx</dc:description>
  <cp:lastModifiedBy>Hristos GOVARIS</cp:lastModifiedBy>
  <cp:revision>4</cp:revision>
  <dcterms:created xsi:type="dcterms:W3CDTF">2013-01-27T09:14:16Z</dcterms:created>
  <dcterms:modified xsi:type="dcterms:W3CDTF">2024-11-24T11:04:24Z</dcterms:modified>
  <cp:category/>
</cp:coreProperties>
</file>