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41" r:id="rId15"/>
    <p:sldId id="436" r:id="rId16"/>
    <p:sldId id="437" r:id="rId17"/>
    <p:sldId id="438" r:id="rId18"/>
    <p:sldId id="439" r:id="rId19"/>
    <p:sldId id="44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EAA"/>
    <a:srgbClr val="D7791B"/>
    <a:srgbClr val="4C7816"/>
    <a:srgbClr val="077C97"/>
    <a:srgbClr val="528218"/>
    <a:srgbClr val="ADC8A0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50000" autoAdjust="0"/>
  </p:normalViewPr>
  <p:slideViewPr>
    <p:cSldViewPr snapToGrid="0">
      <p:cViewPr varScale="1">
        <p:scale>
          <a:sx n="126" d="100"/>
          <a:sy n="126" d="100"/>
        </p:scale>
        <p:origin x="2176" y="19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A8C3E-7A06-5044-BA7D-AEF67DFEB372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B22FD-ACF4-164A-8615-5DBD1CDFB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5CD2F8-1715-46D8-856C-C4020230C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42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17C9317C-5A9F-434D-A9BB-451CA2BFD8A1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12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83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3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55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698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57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0400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859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266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49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0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05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39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954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40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14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60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79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75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</a:rPr>
              <a:t>1.9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19354800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C9469-75B6-D245-9882-B6342619BD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8150" y="2040995"/>
            <a:ext cx="3289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66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050666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2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altLang="en-US" dirty="0"/>
              <a:t>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4" r:id="rId2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media/image3.wmf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3.wmf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3.wmf"/><Relationship Id="rId9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3.wmf"/><Relationship Id="rId9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3.wmf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Γραμμικές Εξισώσεις</a:t>
            </a:r>
            <a:br>
              <a:rPr lang="el-GR" altLang="en-US" dirty="0"/>
            </a:br>
            <a:r>
              <a:rPr lang="el-GR" altLang="en-US" dirty="0"/>
              <a:t>στη Γραμμική Άλγεβρα</a:t>
            </a: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ΠΙΝΑΚΕΣ ΓΡΑΜΜΙΚΩΝ ΜΕΤΑΣΧΗΜΑΤΙΣΜΩΝ</a:t>
            </a:r>
            <a:endParaRPr lang="en-US" alt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3ED9F20-A045-B0A0-586B-1D127377B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1.9- </a:t>
            </a:r>
            <a:fld id="{B500D69E-9D93-4174-B37E-8DD723B97D22}" type="slidenum">
              <a:rPr lang="en-US" altLang="en-US" smtClean="0"/>
              <a:pPr>
                <a:defRPr/>
              </a:pPr>
              <a:t>1</a:t>
            </a:fld>
            <a:endParaRPr lang="en-CA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272171-D707-A10B-E475-87BD2CCDEF7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dirty="0"/>
                  <a:t>ΓΕΩΜΕΤΡΙΚΟΙ ΓΡΑΜΜΙΚΟΙ ΜΕΤΑΣΧΗΜΑΤΙΣΜΟΙ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272171-D707-A10B-E475-87BD2CCDE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  <a:blipFill>
                <a:blip r:embed="rId9"/>
                <a:stretch>
                  <a:fillRect l="-1633" b="-19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 descr="Εικόνα που περιέχει διάγραμμα, γραμμή, Σχέδιο, τεχνικό 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701AEB88-88F1-47CB-2DA1-804179268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91" y="1510748"/>
            <a:ext cx="5934933" cy="4890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71FCDF-5E96-6B79-38A5-9CC32F06AA39}"/>
              </a:ext>
            </a:extLst>
          </p:cNvPr>
          <p:cNvSpPr txBox="1"/>
          <p:nvPr/>
        </p:nvSpPr>
        <p:spPr>
          <a:xfrm>
            <a:off x="299937" y="1647779"/>
            <a:ext cx="2671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err="1">
                <a:latin typeface="+mn-lt"/>
              </a:rPr>
              <a:t>Οριζ</a:t>
            </a:r>
            <a:r>
              <a:rPr lang="en-US" sz="2800" dirty="0" err="1">
                <a:latin typeface="+mn-lt"/>
              </a:rPr>
              <a:t>ό</a:t>
            </a:r>
            <a:r>
              <a:rPr lang="el-GR" sz="2800" dirty="0" err="1">
                <a:latin typeface="+mn-lt"/>
              </a:rPr>
              <a:t>ντια</a:t>
            </a:r>
            <a:r>
              <a:rPr lang="el-GR" sz="2800" dirty="0">
                <a:latin typeface="+mn-lt"/>
              </a:rPr>
              <a:t> στρέβλωση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B6E42-2421-7C65-3A06-2E5056D09887}"/>
              </a:ext>
            </a:extLst>
          </p:cNvPr>
          <p:cNvSpPr txBox="1"/>
          <p:nvPr/>
        </p:nvSpPr>
        <p:spPr>
          <a:xfrm>
            <a:off x="299936" y="4117144"/>
            <a:ext cx="2671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n-lt"/>
              </a:rPr>
              <a:t>Κάθετη στρέβλωση</a:t>
            </a:r>
          </a:p>
        </p:txBody>
      </p:sp>
    </p:spTree>
    <p:extLst>
      <p:ext uri="{BB962C8B-B14F-4D97-AF65-F5344CB8AC3E}">
        <p14:creationId xmlns:p14="http://schemas.microsoft.com/office/powerpoint/2010/main" val="2358636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B2B645-3FD7-ECE5-FEC4-283EAE583D34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dirty="0"/>
                  <a:t>ΓΕΩΜΕΤΡΙΚΟΙ ΓΡΑΜΜΙΚΟΙ ΜΕΤΑΣΧΗΜΑΤΙΣΜΟΙ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B2B645-3FD7-ECE5-FEC4-283EAE583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  <a:blipFill>
                <a:blip r:embed="rId9"/>
                <a:stretch>
                  <a:fillRect l="-1633" b="-19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 descr="Εικόνα που περιέχει διάγραμμα, στιγμιότυπο οθόνης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D5AAD26-F338-396C-4735-1D7DCF56F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14" y="1307099"/>
            <a:ext cx="5497542" cy="5237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94542-7196-2AFB-7CC9-7D115BCE09BE}"/>
              </a:ext>
            </a:extLst>
          </p:cNvPr>
          <p:cNvSpPr txBox="1"/>
          <p:nvPr/>
        </p:nvSpPr>
        <p:spPr>
          <a:xfrm>
            <a:off x="350738" y="1939121"/>
            <a:ext cx="2581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Προβολή στον </a:t>
            </a:r>
            <a:r>
              <a:rPr lang="en-US" sz="2800" dirty="0">
                <a:latin typeface="+mn-lt"/>
              </a:rPr>
              <a:t>x</a:t>
            </a:r>
            <a:r>
              <a:rPr lang="el-GR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- </a:t>
            </a:r>
            <a:r>
              <a:rPr lang="el-GR" sz="2800" dirty="0">
                <a:latin typeface="+mn-lt"/>
              </a:rPr>
              <a:t>άξονα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46B6E-D592-B921-0417-3E19E7EFA61A}"/>
              </a:ext>
            </a:extLst>
          </p:cNvPr>
          <p:cNvSpPr txBox="1"/>
          <p:nvPr/>
        </p:nvSpPr>
        <p:spPr>
          <a:xfrm>
            <a:off x="350738" y="4566364"/>
            <a:ext cx="2581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Προβολή στον </a:t>
            </a:r>
            <a:r>
              <a:rPr lang="en-US" sz="2800" dirty="0">
                <a:latin typeface="+mn-lt"/>
              </a:rPr>
              <a:t>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- </a:t>
            </a:r>
            <a:r>
              <a:rPr lang="el-GR" sz="2800" dirty="0">
                <a:latin typeface="+mn-lt"/>
              </a:rPr>
              <a:t>άξονα</a:t>
            </a:r>
          </a:p>
        </p:txBody>
      </p:sp>
    </p:spTree>
    <p:extLst>
      <p:ext uri="{BB962C8B-B14F-4D97-AF65-F5344CB8AC3E}">
        <p14:creationId xmlns:p14="http://schemas.microsoft.com/office/powerpoint/2010/main" val="10961212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1408302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b="1" dirty="0"/>
                  <a:t>Ορισμός</a:t>
                </a:r>
                <a:r>
                  <a:rPr lang="en-US" altLang="en-US" sz="2800" dirty="0"/>
                  <a:t>: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νας</a:t>
                </a:r>
                <a:r>
                  <a:rPr lang="el-GR" altLang="en-US" sz="2800" dirty="0"/>
                  <a:t> μετασχηματισμός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λέγεται</a:t>
                </a:r>
                <a:r>
                  <a:rPr lang="en-US" altLang="en-US" sz="2800" dirty="0"/>
                  <a:t> </a:t>
                </a:r>
                <a:r>
                  <a:rPr lang="el-GR" altLang="en-US" sz="2800" b="1" dirty="0"/>
                  <a:t>επί </a:t>
                </a:r>
                <a:r>
                  <a:rPr lang="el-GR" altLang="en-US" sz="2800" dirty="0"/>
                  <a:t>του</a:t>
                </a:r>
                <a:r>
                  <a:rPr lang="en-US" altLang="en-US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αν κάθε </a:t>
                </a:r>
                <a:r>
                  <a:rPr lang="en-US" altLang="en-US" sz="2800" b="1" dirty="0"/>
                  <a:t>b</a:t>
                </a:r>
                <a:r>
                  <a:rPr lang="el-GR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l-GR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n-US" sz="2800" dirty="0"/>
                  <a:t>είναι η εικόνα </a:t>
                </a:r>
                <a:r>
                  <a:rPr lang="el-GR" altLang="en-US" sz="2800" i="1" dirty="0"/>
                  <a:t>τουλάχιστον ενός</a:t>
                </a:r>
                <a:r>
                  <a:rPr lang="en-US" altLang="en-US" sz="2800" i="1" dirty="0"/>
                  <a:t> </a:t>
                </a:r>
                <a:r>
                  <a:rPr lang="en-US" altLang="en-US" sz="2800" b="1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1408302"/>
              </a:xfrm>
              <a:blipFill>
                <a:blip r:embed="rId3"/>
                <a:stretch>
                  <a:fillRect l="-1335" t="-4464" r="-148" b="-8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1C2394E-CE44-CE4C-99AF-2D27065FA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" y="2905778"/>
            <a:ext cx="9144000" cy="3072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E2185B-1868-2AB1-DD78-AC9EE4DFBC9D}"/>
              </a:ext>
            </a:extLst>
          </p:cNvPr>
          <p:cNvSpPr/>
          <p:nvPr/>
        </p:nvSpPr>
        <p:spPr bwMode="auto">
          <a:xfrm>
            <a:off x="109330" y="5148470"/>
            <a:ext cx="7663070" cy="8294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2961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507805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dirty="0"/>
                  <a:t>Ισοδύναμα</a:t>
                </a:r>
                <a:r>
                  <a:rPr lang="en-US" altLang="en-US" sz="2800" dirty="0"/>
                  <a:t>, o</a:t>
                </a:r>
              </a:p>
              <a:p>
                <a:pPr lvl="1" eaLnBrk="1" hangingPunct="1"/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400" i="1" dirty="0">
                        <a:latin typeface="Cambria Math" panose="02040503050406030204" pitchFamily="18" charset="0"/>
                      </a:rPr>
                      <m:t>ί</m:t>
                    </m:r>
                    <m:r>
                      <m:rPr>
                        <m:sty m:val="p"/>
                      </m:rPr>
                      <a:rPr lang="el-GR" altLang="en-US" sz="2400" b="0" i="0" dirty="0" smtClean="0">
                        <a:latin typeface="Cambria Math" panose="02040503050406030204" pitchFamily="18" charset="0"/>
                      </a:rPr>
                      <m:t>ναι</m:t>
                    </m:r>
                    <m:r>
                      <a:rPr lang="el-GR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400" b="0" i="0" dirty="0" smtClean="0">
                        <a:latin typeface="Cambria Math" panose="02040503050406030204" pitchFamily="18" charset="0"/>
                      </a:rPr>
                      <m:t>επ</m:t>
                    </m:r>
                    <m:r>
                      <m:rPr>
                        <m:sty m:val="p"/>
                      </m:rPr>
                      <a:rPr lang="el-GR" altLang="en-US" sz="2400" i="1" dirty="0">
                        <a:latin typeface="Cambria Math" panose="02040503050406030204" pitchFamily="18" charset="0"/>
                      </a:rPr>
                      <m:t>ί</m:t>
                    </m:r>
                    <m:r>
                      <a:rPr lang="el-GR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400" b="0" i="0" dirty="0" smtClean="0">
                        <a:latin typeface="Cambria Math" panose="02040503050406030204" pitchFamily="18" charset="0"/>
                      </a:rPr>
                      <m:t>στον</m:t>
                    </m:r>
                    <m:r>
                      <a:rPr lang="el-GR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/>
                  <a:t> </a:t>
                </a:r>
                <a:r>
                  <a:rPr lang="el-GR" altLang="en-US" sz="2400" dirty="0"/>
                  <a:t>όταν το πεδίο τιμών του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 όλο το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/>
                  <a:t>. </a:t>
                </a:r>
              </a:p>
              <a:p>
                <a:pPr lvl="1" eaLnBrk="1" hangingPunct="1"/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απεικονίζει 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 err="1"/>
                  <a:t>επι</a:t>
                </a:r>
                <a:r>
                  <a:rPr lang="el-GR" altLang="en-US" sz="2800" dirty="0"/>
                  <a:t> τ</a:t>
                </a:r>
                <a:r>
                  <a:rPr lang="en-US" altLang="en-US" sz="2800" dirty="0"/>
                  <a:t>o</a:t>
                </a:r>
                <a:r>
                  <a:rPr lang="el-GR" altLang="en-US" sz="2800" dirty="0"/>
                  <a:t>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αν</a:t>
                </a:r>
                <a:r>
                  <a:rPr lang="en-US" alt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m:rPr>
                            <m:nor/>
                          </m:rPr>
                          <a:rPr lang="en-US" altLang="en-US" sz="2800" b="1" dirty="0"/>
                          <m:t>b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υπάρχει τουλάχιστον μία λύση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)=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. </a:t>
                </a:r>
                <a:endParaRPr lang="el-GR" altLang="en-US" sz="2800" dirty="0"/>
              </a:p>
              <a:p>
                <a:pPr eaLnBrk="1" hangingPunct="1"/>
                <a:r>
                  <a:rPr lang="el-GR" altLang="en-US" sz="2800" dirty="0"/>
                  <a:t>Το </a:t>
                </a:r>
                <a:r>
                  <a:rPr lang="en-US" altLang="en-US" sz="2800" dirty="0"/>
                  <a:t>“</a:t>
                </a:r>
                <a:r>
                  <a:rPr lang="el-GR" altLang="en-US" sz="2800" dirty="0"/>
                  <a:t>Απεικονίζει 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επί του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en-US" sz="2800" dirty="0"/>
                  <a:t>” </a:t>
                </a:r>
                <a:r>
                  <a:rPr lang="el-GR" altLang="en-US" sz="2800" dirty="0"/>
                  <a:t>είναι ένα ερώτημα ύπαρξης</a:t>
                </a:r>
                <a:r>
                  <a:rPr lang="en-US" altLang="en-US" sz="2800" dirty="0"/>
                  <a:t>. </a:t>
                </a:r>
                <a:endParaRPr lang="el-GR" altLang="en-US" sz="2800" dirty="0"/>
              </a:p>
              <a:p>
                <a:pPr eaLnBrk="1" hangingPunct="1"/>
                <a:r>
                  <a:rPr lang="el-GR" altLang="en-US" sz="2800" dirty="0"/>
                  <a:t>Ο μετασχηματισμός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είναι επί όταν υπάρχει κάποιο </a:t>
                </a:r>
                <a:r>
                  <a:rPr lang="en-US" altLang="en-US" sz="2800" b="1" dirty="0"/>
                  <a:t>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για το οποίο η εξίσωση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)=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έχει λύση</a:t>
                </a:r>
                <a:r>
                  <a:rPr lang="en-US" altLang="en-US" sz="2800" dirty="0"/>
                  <a:t>.</a:t>
                </a:r>
                <a:endParaRPr lang="en-US" altLang="en-US" sz="2800" b="1" dirty="0"/>
              </a:p>
            </p:txBody>
          </p:sp>
        </mc:Choice>
        <mc:Fallback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5078050"/>
              </a:xfrm>
              <a:blipFill>
                <a:blip r:embed="rId3"/>
                <a:stretch>
                  <a:fillRect l="-1335" t="-1247" r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59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50780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l-GR" altLang="en-US" sz="2800" b="1" dirty="0"/>
                  <a:t>Ορισμός</a:t>
                </a:r>
                <a:r>
                  <a:rPr lang="en-US" altLang="en-US" sz="2800" dirty="0"/>
                  <a:t>: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νας</a:t>
                </a:r>
                <a:r>
                  <a:rPr lang="el-GR" altLang="en-US" sz="2800" dirty="0"/>
                  <a:t> </a:t>
                </a:r>
                <a:r>
                  <a:rPr lang="el-GR" altLang="en-US" sz="2800" dirty="0" err="1"/>
                  <a:t>μεταχηματισμός</a:t>
                </a:r>
                <a:r>
                  <a:rPr lang="el-GR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λέγετε </a:t>
                </a:r>
                <a:r>
                  <a:rPr lang="en-US" altLang="en-US" sz="2800" b="1" dirty="0" err="1"/>
                  <a:t>έ</a:t>
                </a:r>
                <a:r>
                  <a:rPr lang="el-GR" altLang="en-US" sz="2800" b="1" dirty="0"/>
                  <a:t>να-προς-ένα</a:t>
                </a:r>
                <a:r>
                  <a:rPr lang="en-US" altLang="en-US" sz="2800" b="1" dirty="0"/>
                  <a:t> </a:t>
                </a:r>
                <a:r>
                  <a:rPr lang="el-GR" altLang="en-US" sz="2800" dirty="0"/>
                  <a:t>αν το κάθε </a:t>
                </a:r>
                <a:r>
                  <a:rPr lang="en-US" altLang="en-US" sz="2800" b="1" dirty="0"/>
                  <a:t>b</a:t>
                </a:r>
                <a:r>
                  <a:rPr lang="el-GR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η εικόνα του </a:t>
                </a:r>
                <a:r>
                  <a:rPr lang="el-GR" altLang="en-US" sz="2800" i="1" dirty="0"/>
                  <a:t>το πολύ ενός</a:t>
                </a:r>
                <a:r>
                  <a:rPr lang="en-US" altLang="en-US" sz="2800" i="1" dirty="0"/>
                  <a:t> </a:t>
                </a:r>
                <a:r>
                  <a:rPr lang="en-US" altLang="en-US" sz="2800" b="1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5078050"/>
              </a:xfrm>
              <a:blipFill>
                <a:blip r:embed="rId3"/>
                <a:stretch>
                  <a:fillRect l="-1484" t="-1247" r="-8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C6219D1-1BE7-1D41-A64E-E6AAB044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831"/>
            <a:ext cx="9144000" cy="3258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15FD65-7E11-C8EE-4C92-011F13F32D49}"/>
              </a:ext>
            </a:extLst>
          </p:cNvPr>
          <p:cNvSpPr/>
          <p:nvPr/>
        </p:nvSpPr>
        <p:spPr bwMode="auto">
          <a:xfrm>
            <a:off x="69574" y="5377070"/>
            <a:ext cx="7474226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6098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Example 4</a:t>
                </a:r>
                <a:r>
                  <a:rPr lang="en-US" altLang="en-US" sz="2800" dirty="0"/>
                  <a:t>: </a:t>
                </a:r>
                <a:r>
                  <a:rPr lang="el-GR" altLang="en-US" sz="2800" dirty="0"/>
                  <a:t>Έστω</a:t>
                </a:r>
                <a:r>
                  <a:rPr lang="el-GR" altLang="en-US" sz="2800" i="1" dirty="0"/>
                  <a:t> </a:t>
                </a:r>
                <a:r>
                  <a:rPr lang="en-US" altLang="en-US" sz="2800" i="1" dirty="0"/>
                  <a:t>T </a:t>
                </a:r>
                <a:r>
                  <a:rPr lang="el-GR" altLang="en-US" sz="2800" dirty="0"/>
                  <a:t>ο γραμμικός μετασχηματισμός του οποίου ο αντίστοιχος πίνακας είναι</a:t>
                </a:r>
                <a:endParaRPr lang="en-US" altLang="en-US" sz="2800" b="0" dirty="0"/>
              </a:p>
              <a:p>
                <a:pPr marL="0" indent="0" algn="ctr" eaLnBrk="1" hangingPunct="1">
                  <a:buNone/>
                </a:pPr>
                <a:r>
                  <a:rPr lang="en-US" altLang="en-US" sz="2800" b="0" i="1" dirty="0"/>
                  <a:t>A </a:t>
                </a:r>
                <a:r>
                  <a:rPr lang="en-US" altLang="en-US" sz="2800" b="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   2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eaLnBrk="1" hangingPunct="1"/>
                <a:r>
                  <a:rPr lang="el-GR" altLang="en-US" sz="2800" dirty="0"/>
                  <a:t>Απεικονίζει ο μετασχηματισμός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2800" dirty="0"/>
                  <a:t> (</a:t>
                </a:r>
                <a:r>
                  <a:rPr lang="el-GR" altLang="en-US" sz="2800" dirty="0"/>
                  <a:t>επί) στον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en-US" sz="2800" dirty="0"/>
                  <a:t> </a:t>
                </a:r>
                <a:endParaRPr lang="el-GR" altLang="en-US" sz="2800" dirty="0"/>
              </a:p>
              <a:p>
                <a:pPr eaLnBrk="1" hangingPunct="1"/>
                <a:r>
                  <a:rPr lang="el-GR" altLang="en-US" sz="2800" dirty="0"/>
                  <a:t>Είναι 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l-GR" altLang="en-US" sz="2800" dirty="0"/>
                  <a:t> ένας-προς-ένα μετασχηματισμός</a:t>
                </a:r>
                <a:r>
                  <a:rPr lang="en-US" altLang="en-US" sz="2800" b="1" dirty="0"/>
                  <a:t>;</a:t>
                </a:r>
                <a:r>
                  <a:rPr lang="en-US" altLang="en-US" sz="2800" dirty="0"/>
                  <a:t> </a:t>
                </a:r>
              </a:p>
            </p:txBody>
          </p:sp>
        </mc:Choice>
        <mc:Fallback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>
                <a:blip r:embed="rId3"/>
                <a:stretch>
                  <a:fillRect l="-1335" t="-1385" r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0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400" b="1" dirty="0"/>
                  <a:t>Λύση</a:t>
                </a:r>
                <a:r>
                  <a:rPr lang="en-US" altLang="en-US" sz="2400" dirty="0"/>
                  <a:t>: </a:t>
                </a:r>
                <a:r>
                  <a:rPr lang="el-GR" altLang="en-US" sz="2400" dirty="0"/>
                  <a:t>Δεδομένου ότι ο </a:t>
                </a:r>
                <a:r>
                  <a:rPr lang="el-GR" altLang="en-US" sz="2400" i="1" dirty="0"/>
                  <a:t>Α</a:t>
                </a:r>
                <a:r>
                  <a:rPr lang="el-GR" altLang="en-US" sz="2400" dirty="0"/>
                  <a:t> τυχαίνει να είναι σε κλιμακωτή μορφή, μπορούμε να δούμε αμέσως ότι ο </a:t>
                </a:r>
                <a:r>
                  <a:rPr lang="el-GR" altLang="en-US" sz="2400" i="1" dirty="0"/>
                  <a:t>Α</a:t>
                </a:r>
                <a:r>
                  <a:rPr lang="el-GR" altLang="en-US" sz="2400" dirty="0"/>
                  <a:t> έχει ένα οδηγό στοιχείο σε κάθε σειρά. Από το Θεώρημα 4 της Παραγράφου1.4,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400" dirty="0"/>
                  <a:t>, </a:t>
                </a:r>
                <a:r>
                  <a:rPr lang="el-GR" altLang="en-US" sz="2400" dirty="0"/>
                  <a:t>η </a:t>
                </a:r>
                <a:r>
                  <a:rPr lang="en-US" altLang="en-US" sz="2400" i="1" dirty="0"/>
                  <a:t>A</a:t>
                </a:r>
                <a:r>
                  <a:rPr lang="en-US" altLang="en-US" sz="2400" b="1" dirty="0"/>
                  <a:t>x </a:t>
                </a:r>
                <a:r>
                  <a:rPr lang="en-US" altLang="en-US" sz="2400" dirty="0"/>
                  <a:t>= </a:t>
                </a:r>
                <a:r>
                  <a:rPr lang="en-US" altLang="en-US" sz="2400" b="1" dirty="0"/>
                  <a:t>b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 συνεπής</a:t>
                </a:r>
                <a:r>
                  <a:rPr lang="en-US" altLang="en-US" sz="2400" dirty="0"/>
                  <a:t>. </a:t>
                </a:r>
                <a:r>
                  <a:rPr lang="el-GR" altLang="en-US" sz="2400" dirty="0"/>
                  <a:t>Δηλαδή, ο γραμμικός μετασχηματισμός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απεικονίζει τον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l-GR" altLang="en-US" sz="2400" dirty="0"/>
                  <a:t> </a:t>
                </a:r>
                <a:r>
                  <a:rPr lang="en-US" altLang="en-US" sz="2400" dirty="0"/>
                  <a:t>(</a:t>
                </a:r>
                <a:r>
                  <a:rPr lang="el-GR" altLang="en-US" sz="2400" dirty="0"/>
                  <a:t>το πεδίο ορισμού του</a:t>
                </a:r>
                <a:r>
                  <a:rPr lang="en-US" altLang="en-US" sz="2400" dirty="0"/>
                  <a:t>) </a:t>
                </a:r>
                <a:r>
                  <a:rPr lang="el-GR" altLang="en-US" sz="2400" dirty="0"/>
                  <a:t>στον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400" dirty="0"/>
                  <a:t>. </a:t>
                </a:r>
              </a:p>
              <a:p>
                <a:pPr eaLnBrk="1" hangingPunct="1"/>
                <a:r>
                  <a:rPr lang="el-GR" sz="2400" dirty="0"/>
                  <a:t>Δεδομένου ότι η εξίσωση </a:t>
                </a:r>
                <a:r>
                  <a:rPr lang="en-US" altLang="en-US" sz="2400" i="1" dirty="0"/>
                  <a:t>A</a:t>
                </a:r>
                <a:r>
                  <a:rPr lang="en-US" altLang="en-US" sz="2400" b="1" dirty="0"/>
                  <a:t>x</a:t>
                </a:r>
                <a:r>
                  <a:rPr lang="en-US" altLang="en-US" sz="2400" dirty="0"/>
                  <a:t> = </a:t>
                </a:r>
                <a:r>
                  <a:rPr lang="en-US" altLang="en-US" sz="2400" b="1" dirty="0"/>
                  <a:t>b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έχει μια ελεύθερη μεταβλητή (επειδή υπάρχουν 4 μεταβλητές και μόνο 3 βασικές μεταβλητές), το καθένα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/>
                  <a:t>b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 η εικόνα περισσότερων από ένα </a:t>
                </a:r>
                <a:r>
                  <a:rPr lang="en-US" altLang="en-US" sz="2400" b="1" dirty="0"/>
                  <a:t>x</a:t>
                </a:r>
                <a:r>
                  <a:rPr lang="en-US" altLang="en-US" sz="2400" dirty="0"/>
                  <a:t>. </a:t>
                </a:r>
                <a:r>
                  <a:rPr lang="el-GR" altLang="en-US" sz="2400" dirty="0"/>
                  <a:t>Δηλαδή</a:t>
                </a:r>
                <a:r>
                  <a:rPr lang="en-US" altLang="en-US" sz="2400" dirty="0"/>
                  <a:t>,</a:t>
                </a:r>
                <a:r>
                  <a:rPr lang="el-GR" altLang="en-US" sz="2400" dirty="0"/>
                  <a:t> ο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i="1" dirty="0"/>
                  <a:t>δεν</a:t>
                </a:r>
                <a:r>
                  <a:rPr lang="el-GR" altLang="en-US" sz="2400" dirty="0"/>
                  <a:t> είναι ένα-προς-ένα</a:t>
                </a:r>
                <a:r>
                  <a:rPr lang="en-US" altLang="en-US" sz="2400" dirty="0"/>
                  <a:t>.</a:t>
                </a:r>
                <a:endParaRPr lang="en-US" altLang="en-US" sz="24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>
                <a:blip r:embed="rId3"/>
                <a:stretch>
                  <a:fillRect l="-1039" t="-1108" r="-1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25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9947" y="1324152"/>
                <a:ext cx="8229600" cy="45720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400" b="1" dirty="0">
                    <a:solidFill>
                      <a:srgbClr val="077C97"/>
                    </a:solidFill>
                  </a:rPr>
                  <a:t>Θεώρημα</a:t>
                </a:r>
                <a:r>
                  <a:rPr lang="en-US" altLang="en-US" sz="2400" b="1" dirty="0">
                    <a:solidFill>
                      <a:srgbClr val="077C97"/>
                    </a:solidFill>
                  </a:rPr>
                  <a:t> 11</a:t>
                </a:r>
                <a:r>
                  <a:rPr lang="en-US" altLang="en-US" sz="2400" dirty="0"/>
                  <a:t>: </a:t>
                </a:r>
                <a:r>
                  <a:rPr lang="en-US" altLang="en-US" sz="2400" dirty="0" err="1"/>
                  <a:t>Έ</a:t>
                </a:r>
                <a:r>
                  <a:rPr lang="el-GR" altLang="en-US" sz="2400" dirty="0" err="1"/>
                  <a:t>στω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/>
                  <a:t> </a:t>
                </a:r>
                <a:r>
                  <a:rPr lang="el-GR" altLang="en-US" sz="2400" dirty="0"/>
                  <a:t>ένας γραμμικός μετασχηματισμός</a:t>
                </a:r>
                <a:r>
                  <a:rPr lang="en-US" altLang="en-US" sz="2400" dirty="0"/>
                  <a:t>. </a:t>
                </a:r>
                <a:r>
                  <a:rPr lang="el-GR" altLang="en-US" sz="2400" dirty="0"/>
                  <a:t>Τότε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έ</a:t>
                </a:r>
                <a:r>
                  <a:rPr lang="el-GR" altLang="en-US" sz="2400" dirty="0"/>
                  <a:t>να-προς-ένα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ανν η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/>
                  <a:t>x</a:t>
                </a:r>
                <a:r>
                  <a:rPr lang="en-US" altLang="en-US" sz="2400" dirty="0"/>
                  <a:t>) = </a:t>
                </a:r>
                <a:r>
                  <a:rPr lang="en-US" altLang="en-US" sz="2400" b="1" dirty="0"/>
                  <a:t>0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έχει μόνο την τετριμμένη λύση</a:t>
                </a:r>
                <a:r>
                  <a:rPr lang="en-US" altLang="en-US" sz="2400" dirty="0"/>
                  <a:t>.</a:t>
                </a:r>
                <a:endParaRPr lang="en-US" altLang="en-US" sz="2400" b="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l-GR" altLang="en-US" sz="2400" b="1" dirty="0"/>
                  <a:t>Απόδειξη</a:t>
                </a:r>
                <a:r>
                  <a:rPr lang="en-US" altLang="en-US" sz="2400" dirty="0"/>
                  <a:t>: </a:t>
                </a:r>
                <a:r>
                  <a:rPr lang="el-GR" altLang="en-US" sz="2400" dirty="0"/>
                  <a:t>Επειδή ο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 γραμμικός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/>
                  <a:t>0</a:t>
                </a:r>
                <a:r>
                  <a:rPr lang="en-US" altLang="en-US" sz="2400" dirty="0"/>
                  <a:t>) = </a:t>
                </a:r>
                <a:r>
                  <a:rPr lang="en-US" altLang="en-US" sz="2400" b="1" dirty="0"/>
                  <a:t>0</a:t>
                </a:r>
                <a:r>
                  <a:rPr lang="en-US" altLang="en-US" sz="2400" dirty="0"/>
                  <a:t>. </a:t>
                </a:r>
                <a:r>
                  <a:rPr lang="el-GR" altLang="en-US" sz="2400" dirty="0"/>
                  <a:t>Αν ο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έ</a:t>
                </a:r>
                <a:r>
                  <a:rPr lang="el-GR" altLang="en-US" sz="2400" dirty="0"/>
                  <a:t>να-προς-ένα</a:t>
                </a:r>
                <a:r>
                  <a:rPr lang="en-US" altLang="en-US" sz="2400" dirty="0"/>
                  <a:t>, </a:t>
                </a:r>
                <a:r>
                  <a:rPr lang="el-GR" altLang="en-US" sz="2400" dirty="0"/>
                  <a:t>τότε η εξίσωση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/>
                  <a:t>x</a:t>
                </a:r>
                <a:r>
                  <a:rPr lang="en-US" altLang="en-US" sz="2400" dirty="0"/>
                  <a:t>) = </a:t>
                </a:r>
                <a:r>
                  <a:rPr lang="en-US" altLang="en-US" sz="2400" b="1" dirty="0"/>
                  <a:t>0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έχει το πολύ μία λύση και, ως εκ τούτου, μόνο την τετριμμένη λύση</a:t>
                </a:r>
                <a:r>
                  <a:rPr lang="en-US" altLang="en-US" sz="2400" dirty="0"/>
                  <a:t>. </a:t>
                </a:r>
              </a:p>
              <a:p>
                <a:pPr eaLnBrk="1" hangingPunct="1"/>
                <a:r>
                  <a:rPr lang="el-GR" altLang="en-US" sz="2400" dirty="0"/>
                  <a:t>Αν ο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δεν είναι </a:t>
                </a:r>
                <a:r>
                  <a:rPr lang="en-US" altLang="en-US" sz="2400" dirty="0" err="1"/>
                  <a:t>έ</a:t>
                </a:r>
                <a:r>
                  <a:rPr lang="el-GR" altLang="en-US" sz="2400" dirty="0"/>
                  <a:t>να-προς-ένα</a:t>
                </a:r>
                <a:r>
                  <a:rPr lang="en-US" altLang="en-US" sz="2400" dirty="0"/>
                  <a:t>, </a:t>
                </a:r>
                <a:r>
                  <a:rPr lang="el-GR" altLang="en-US" sz="2400" dirty="0"/>
                  <a:t>τότε υπάρχει ένα </a:t>
                </a:r>
                <a:r>
                  <a:rPr lang="en-US" altLang="en-US" sz="2400" b="1" dirty="0"/>
                  <a:t>b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το οποίο είναι η εικόνα τουλάχιστον δύο διαφορετικών διανυσμάτων στο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/>
                  <a:t>--</a:t>
                </a:r>
                <a:r>
                  <a:rPr lang="el-GR" altLang="en-US" sz="2400" dirty="0"/>
                  <a:t> ας πούμε των</a:t>
                </a:r>
                <a:r>
                  <a:rPr lang="en-US" altLang="en-US" sz="2400" dirty="0"/>
                  <a:t>, </a:t>
                </a:r>
                <a:r>
                  <a:rPr lang="en-US" altLang="en-US" sz="2400" b="1" dirty="0"/>
                  <a:t>u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και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/>
                  <a:t>v</a:t>
                </a:r>
                <a:r>
                  <a:rPr lang="en-US" altLang="en-US" sz="2400" dirty="0"/>
                  <a:t>. </a:t>
                </a:r>
                <a:r>
                  <a:rPr lang="el-GR" altLang="en-US" sz="2400" dirty="0"/>
                  <a:t>Δηλαδή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/>
                  <a:t>u</a:t>
                </a:r>
                <a:r>
                  <a:rPr lang="en-US" altLang="en-US" sz="2400" dirty="0"/>
                  <a:t>) = </a:t>
                </a:r>
                <a:r>
                  <a:rPr lang="en-US" altLang="en-US" sz="2400" b="1" dirty="0"/>
                  <a:t>b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και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(</a:t>
                </a:r>
                <a:r>
                  <a:rPr lang="en-US" altLang="en-US" sz="2400" b="1" dirty="0"/>
                  <a:t>v</a:t>
                </a:r>
                <a:r>
                  <a:rPr lang="en-US" altLang="en-US" sz="2400" dirty="0"/>
                  <a:t>) = </a:t>
                </a:r>
                <a:r>
                  <a:rPr lang="en-US" altLang="en-US" sz="2400" b="1" dirty="0"/>
                  <a:t>b</a:t>
                </a:r>
                <a:r>
                  <a:rPr lang="en-US" altLang="en-US" sz="2400" dirty="0"/>
                  <a:t>. </a:t>
                </a:r>
                <a:r>
                  <a:rPr lang="el-GR" altLang="en-US" sz="2400" dirty="0"/>
                  <a:t>Τότε όμως</a:t>
                </a:r>
                <a:r>
                  <a:rPr lang="en-US" altLang="en-US" sz="2400" dirty="0"/>
                  <a:t>, </a:t>
                </a:r>
                <a:r>
                  <a:rPr lang="el-GR" altLang="en-US" sz="2400" dirty="0"/>
                  <a:t>επειδή ο </a:t>
                </a:r>
                <a:r>
                  <a:rPr lang="en-US" altLang="en-US" sz="2400" i="1" dirty="0"/>
                  <a:t>T</a:t>
                </a:r>
                <a:r>
                  <a:rPr lang="en-US" altLang="en-US" sz="2400" dirty="0"/>
                  <a:t> </a:t>
                </a:r>
                <a:r>
                  <a:rPr lang="el-GR" altLang="en-US" sz="2400" dirty="0"/>
                  <a:t>είναι γραμμικός έχουμε</a:t>
                </a:r>
                <a:r>
                  <a:rPr lang="en-US" altLang="en-US" sz="2400" dirty="0"/>
                  <a:t>,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947" y="1324152"/>
                <a:ext cx="8229600" cy="4572000"/>
              </a:xfrm>
              <a:blipFill>
                <a:blip r:embed="rId3"/>
                <a:stretch>
                  <a:fillRect l="-924" t="-1108" r="-20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332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7416" y="1400969"/>
                <a:ext cx="8876584" cy="45720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dirty="0"/>
                  <a:t>Το διάνυσμα </a:t>
                </a:r>
                <a:r>
                  <a:rPr lang="en-US" altLang="en-US" sz="2800" b="1" dirty="0"/>
                  <a:t>u – v </a:t>
                </a:r>
                <a:r>
                  <a:rPr lang="el-GR" altLang="en-US" sz="2800" dirty="0"/>
                  <a:t>επειδή έχουμε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≠ </a:t>
                </a:r>
                <a:r>
                  <a:rPr lang="en-US" altLang="en-US" sz="2800" b="1" dirty="0"/>
                  <a:t>v </a:t>
                </a:r>
                <a:r>
                  <a:rPr lang="el-GR" altLang="en-US" sz="2800" dirty="0"/>
                  <a:t>είναι μη-μηδενικό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Εξ ου και η εξίσωση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 =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έχει περισσότερες από μία λύσεις. Έτσι, είτε οι δύο συνθήκες στο θεώρημα είναι και οι δύο αληθείς είτε είναι και οι δύο ψευδείς.</a:t>
                </a:r>
                <a:endParaRPr lang="en-US" altLang="en-US" sz="2800" dirty="0"/>
              </a:p>
              <a:p>
                <a:pPr eaLnBrk="1" hangingPunct="1"/>
                <a:r>
                  <a:rPr lang="el-GR" altLang="en-US" sz="2800" b="1" dirty="0">
                    <a:solidFill>
                      <a:srgbClr val="077C97"/>
                    </a:solidFill>
                  </a:rPr>
                  <a:t>Θεώρημα</a:t>
                </a:r>
                <a:r>
                  <a:rPr lang="en-US" altLang="en-US" sz="2800" b="1" dirty="0">
                    <a:solidFill>
                      <a:srgbClr val="077C97"/>
                    </a:solidFill>
                  </a:rPr>
                  <a:t> 12</a:t>
                </a:r>
                <a:r>
                  <a:rPr lang="en-US" altLang="en-US" sz="2800" dirty="0"/>
                  <a:t>: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ένας γραμμικός μετασχηματισμός και έστω ότι ο Α είναι ο αντίστοιχος πίνακας για τον Τ. Τότε:</a:t>
                </a:r>
                <a:endParaRPr lang="en-US" altLang="en-US" sz="2800" dirty="0"/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dirty="0"/>
                  <a:t> </a:t>
                </a:r>
                <a:r>
                  <a:rPr lang="el-GR" altLang="en-US" sz="2800" dirty="0"/>
                  <a:t>Ο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απεικονίζει 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</a:rPr>
                      <m:t>τον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ανν οι στήλες του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en-US" sz="2800" b="0" i="0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en-US" sz="2800" dirty="0"/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ένα-προς-ένα ανν οι στήλες του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γραμμικά ανεξάρτητες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7416" y="1400969"/>
                <a:ext cx="8876584" cy="4572000"/>
              </a:xfrm>
              <a:blipFill>
                <a:blip r:embed="rId3"/>
                <a:stretch>
                  <a:fillRect l="-1288" t="-1385" r="-2146" b="-141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81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ΕΡΩΤΗΜΑΤΑ ΥΠΑΡΞΗΣ ΚΑΙ ΜΟΝΑΔΙΚΟΤΗΤΑΣ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163" y="1255139"/>
                <a:ext cx="8753162" cy="5197175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b="1" dirty="0"/>
                  <a:t>Απόδειξη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l-GR" altLang="en-US" sz="2800" dirty="0"/>
                  <a:t>Με βάση το Θεώρημα</a:t>
                </a:r>
                <a:r>
                  <a:rPr lang="en-US" altLang="en-US" sz="2800" dirty="0"/>
                  <a:t> 4 </a:t>
                </a:r>
                <a:r>
                  <a:rPr lang="el-GR" altLang="en-US" sz="2800" dirty="0"/>
                  <a:t>της Παραγράφου</a:t>
                </a:r>
                <a:r>
                  <a:rPr lang="en-US" altLang="en-US" sz="2800" dirty="0"/>
                  <a:t>1.4, </a:t>
                </a:r>
                <a:r>
                  <a:rPr lang="el-GR" altLang="en-US" sz="2800" dirty="0"/>
                  <a:t>οι στήλες του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span </a:t>
                </a:r>
                <a:r>
                  <a:rPr lang="el-GR" altLang="en-US" sz="2800" dirty="0"/>
                  <a:t>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m:rPr>
                            <m:nor/>
                          </m:rPr>
                          <a:rPr lang="en-US" altLang="en-US" sz="2800" b="1" dirty="0"/>
                          <m:t>b</m:t>
                        </m:r>
                        <m:r>
                          <a:rPr lang="en-US" alt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η εξίσωση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=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συνεπής</a:t>
                </a:r>
                <a:r>
                  <a:rPr lang="en-US" altLang="en-US" sz="2800" dirty="0"/>
                  <a:t>—</a:t>
                </a:r>
                <a:r>
                  <a:rPr lang="el-GR" altLang="en-US" sz="2800" dirty="0"/>
                  <a:t>δηλαδή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ανν για κάθε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η εξίσωση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 =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έχει τουλάχιστον μία λύση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Αυτό ισχύει ανν η </a:t>
                </a:r>
                <a:r>
                  <a:rPr lang="en-US" altLang="en-US" sz="2800" i="1" dirty="0"/>
                  <a:t>T </a:t>
                </a:r>
                <a:r>
                  <a:rPr lang="el-GR" altLang="en-US" sz="2800" dirty="0"/>
                  <a:t>απεικονίζει 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 err="1"/>
                  <a:t>επι</a:t>
                </a:r>
                <a:r>
                  <a:rPr lang="el-GR" altLang="en-US" sz="2800" dirty="0"/>
                  <a:t> στον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.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l-GR" altLang="en-US" sz="2800" dirty="0"/>
                  <a:t>Οι εξισώσεις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 =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 </a:t>
                </a:r>
                <a:r>
                  <a:rPr lang="en-US" altLang="en-US" sz="2800" dirty="0"/>
                  <a:t>=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ίδιες δοσμένες σε διαφορετική μορ</a:t>
                </a:r>
                <a:r>
                  <a:rPr lang="el-GR" altLang="en-US" sz="2800" i="1" dirty="0"/>
                  <a:t>φή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Άρα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με βάση το Θεώρημα </a:t>
                </a:r>
                <a:r>
                  <a:rPr lang="en-US" altLang="en-US" sz="2800" dirty="0"/>
                  <a:t>11, </a:t>
                </a:r>
                <a:r>
                  <a:rPr lang="el-GR" altLang="en-US" sz="2800" dirty="0"/>
                  <a:t>ο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</a:t>
                </a:r>
                <a:r>
                  <a:rPr lang="en-US" altLang="en-US" sz="2800" dirty="0" err="1"/>
                  <a:t>ί</a:t>
                </a:r>
                <a:r>
                  <a:rPr lang="el-GR" altLang="en-US" sz="2800" dirty="0"/>
                  <a:t>ναι ένα-προς-ένα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ανν το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=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χει</a:t>
                </a:r>
                <a:r>
                  <a:rPr lang="el-GR" altLang="en-US" sz="2800" dirty="0"/>
                  <a:t> μόνον την τετριμμένη λύση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Αυτό συμβαίνει ανν οι στήλες του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γραμμικά ανεξάρτητες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163" y="1255139"/>
                <a:ext cx="8753162" cy="5197175"/>
              </a:xfrm>
              <a:blipFill>
                <a:blip r:embed="rId3"/>
                <a:stretch>
                  <a:fillRect l="-1159" t="-1220" r="-24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8522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546125" cy="1066800"/>
          </a:xfrm>
        </p:spPr>
        <p:txBody>
          <a:bodyPr/>
          <a:lstStyle/>
          <a:p>
            <a:pPr eaLnBrk="1" hangingPunct="1"/>
            <a:r>
              <a:rPr lang="el-GR" altLang="en-US" dirty="0"/>
              <a:t>Ο ΠΙΝΑΚΑΣ ΕΝΟΣ ΓΡΑΜΜΙΚΟΥ ΜΕΤΑΣΧΗΜΑΤΙΣΜΟΥ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7903" y="1608341"/>
                <a:ext cx="8229600" cy="45720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b="1" dirty="0">
                    <a:solidFill>
                      <a:srgbClr val="077C97"/>
                    </a:solidFill>
                  </a:rPr>
                  <a:t>Θεώρημα</a:t>
                </a:r>
                <a:r>
                  <a:rPr lang="en-US" altLang="en-US" sz="2800" b="1" dirty="0">
                    <a:solidFill>
                      <a:srgbClr val="077C97"/>
                    </a:solidFill>
                  </a:rPr>
                  <a:t> 10</a:t>
                </a:r>
                <a:r>
                  <a:rPr lang="en-US" altLang="en-US" sz="2800" dirty="0"/>
                  <a:t>: </a:t>
                </a:r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 γραμμικός μετασχηματισμός τότε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l-GR" alt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altLang="en-US" sz="2800" dirty="0"/>
                  <a:t> πίνακας Α τέτοιος ώστε</a:t>
                </a:r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για κάθε </a:t>
                </a:r>
                <a:r>
                  <a:rPr lang="en-US" altLang="en-US" sz="2800" b="1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800" b="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l-GR" altLang="en-US" sz="2800" dirty="0"/>
                  <a:t>Πράγματι</a:t>
                </a:r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</a:rPr>
                      <m:t>ί</m:t>
                    </m:r>
                    <m:r>
                      <m:rPr>
                        <m:sty m:val="p"/>
                      </m:rPr>
                      <a:rPr lang="el-GR" altLang="en-US" sz="2800" b="0" i="0" dirty="0" smtClean="0">
                        <a:latin typeface="Cambria Math" panose="02040503050406030204" pitchFamily="18" charset="0"/>
                      </a:rPr>
                      <m:t>ναι</m:t>
                    </m:r>
                    <m:r>
                      <a:rPr lang="el-GR" alt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</a:rPr>
                      <m:t>έ</m:t>
                    </m:r>
                    <m:r>
                      <m:rPr>
                        <m:sty m:val="p"/>
                      </m:rPr>
                      <a:rPr lang="el-GR" altLang="en-US" sz="2800" b="0" i="0" dirty="0" smtClean="0">
                        <a:latin typeface="Cambria Math" panose="02040503050406030204" pitchFamily="18" charset="0"/>
                      </a:rPr>
                      <m:t>νας</m:t>
                    </m:r>
                    <m:r>
                      <a:rPr lang="el-GR" alt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του</m:t>
                    </m:r>
                    <m:r>
                      <m:rPr>
                        <m:nor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οπο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ί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𝜊𝜐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στη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ή</m:t>
                    </m:r>
                    <m:r>
                      <m:rPr>
                        <m:sty m:val="p"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λη</m:t>
                    </m:r>
                    <m: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ί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𝜈𝛼𝜄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𝜏𝜊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𝛿𝜄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ά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𝜈𝜐𝜎𝜇𝛼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ό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𝜋𝜊𝜐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ί</m:t>
                    </m:r>
                    <m:r>
                      <m:rPr>
                        <m:sty m:val="p"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ναι</m:t>
                    </m:r>
                    <m:r>
                      <m:rPr>
                        <m:nor/>
                      </m:rPr>
                      <a:rPr lang="el-GR" altLang="en-US" sz="28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m:rPr>
                        <m:nor/>
                      </m:rPr>
                      <a:rPr lang="el-GR" altLang="en-US" sz="28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στη</m:t>
                    </m:r>
                    <m:r>
                      <m:rPr>
                        <m:nor/>
                      </m:rPr>
                      <a:rPr lang="el-GR" altLang="en-US" sz="2800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στήλη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του</m:t>
                    </m:r>
                    <m:r>
                      <m:rPr>
                        <m:nor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ταυτότ</m:t>
                    </m:r>
                    <m:r>
                      <m:rPr>
                        <m:nor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ικο</m:t>
                    </m:r>
                    <m:r>
                      <m:rPr>
                        <m:sty m:val="p"/>
                      </m:rPr>
                      <a:rPr lang="el-GR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ύ</m:t>
                    </m:r>
                    <m:r>
                      <a:rPr lang="el-GR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πίνακα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στο</m:t>
                    </m:r>
                    <m:r>
                      <m:rPr>
                        <m:nor/>
                      </m:rPr>
                      <a:rPr lang="el-GR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7903" y="1608341"/>
                <a:ext cx="8229600" cy="4572000"/>
              </a:xfrm>
              <a:blipFill>
                <a:blip r:embed="rId3"/>
                <a:stretch>
                  <a:fillRect l="-1387" t="-1385" r="-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2600" y="5129259"/>
                <a:ext cx="3474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altLang="en-US" sz="28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5129259"/>
                <a:ext cx="3474792" cy="523220"/>
              </a:xfrm>
              <a:prstGeom prst="rect">
                <a:avLst/>
              </a:prstGeom>
              <a:blipFill>
                <a:blip r:embed="rId7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30308" y="5119834"/>
            <a:ext cx="67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(3)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514079" cy="1066800"/>
          </a:xfrm>
        </p:spPr>
        <p:txBody>
          <a:bodyPr/>
          <a:lstStyle/>
          <a:p>
            <a:pPr eaLnBrk="1" hangingPunct="1"/>
            <a:r>
              <a:rPr lang="el-GR" altLang="en-US" dirty="0"/>
              <a:t>Ο ΠΙΝΑΚΑΣ ΕΝΟΣ ΓΡΑΜΜΙΚΟΥ ΜΕΤΑΣΧΗΜΑΤΙΣΜΟΥ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199"/>
                <a:ext cx="8514080" cy="4828287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b="1" dirty="0"/>
                  <a:t>Απόδειξη</a:t>
                </a:r>
                <a:r>
                  <a:rPr lang="en-US" altLang="en-US" sz="2800" dirty="0"/>
                  <a:t>: </a:t>
                </a:r>
                <a:r>
                  <a:rPr lang="el-GR" altLang="en-US" sz="2800" dirty="0"/>
                  <a:t>Δείτε ότι</a:t>
                </a:r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sz="2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800" b="0" dirty="0"/>
              </a:p>
              <a:p>
                <a:pPr marL="0" indent="0" eaLnBrk="1" hangingPunct="1">
                  <a:buNone/>
                  <a:tabLst>
                    <a:tab pos="334963" algn="l"/>
                  </a:tabLst>
                </a:pPr>
                <a:r>
                  <a:rPr lang="el-GR" altLang="en-US" sz="2800" dirty="0"/>
                  <a:t>και χρησιμοποιήστε την γραμμικότητα για να υπολογίσετε το</a:t>
                </a:r>
                <a:endParaRPr lang="en-US" altLang="en-US" sz="2800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)+…+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</a:t>
                </a:r>
                <a:endParaRPr lang="en-US" altLang="en-US" sz="2800" b="0" i="0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en-US" sz="28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199"/>
                <a:ext cx="8514080" cy="4828287"/>
              </a:xfrm>
              <a:blipFill>
                <a:blip r:embed="rId3"/>
                <a:stretch>
                  <a:fillRect l="-1639" t="-13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1191" y="4353560"/>
                <a:ext cx="5192346" cy="207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. .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91" y="4353560"/>
                <a:ext cx="5192346" cy="2074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2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530281" cy="1066800"/>
          </a:xfrm>
        </p:spPr>
        <p:txBody>
          <a:bodyPr/>
          <a:lstStyle/>
          <a:p>
            <a:pPr eaLnBrk="1" hangingPunct="1"/>
            <a:r>
              <a:rPr lang="el-GR" altLang="en-US" dirty="0"/>
              <a:t>Ο ΠΙΝΑΚΑΣ ΕΝΟΣ ΓΡΑΜΜΙΚΟΥ ΜΕΤΑΣΧΗΜΑΤΙΣΜΟΥ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l-GR" altLang="en-US" sz="2800" dirty="0"/>
                  <a:t>Ο πίνακας </a:t>
                </a:r>
                <a:r>
                  <a:rPr lang="el-GR" altLang="en-US" sz="2800" i="1" dirty="0"/>
                  <a:t>Α</a:t>
                </a:r>
                <a:r>
                  <a:rPr lang="el-GR" altLang="en-US" sz="2800" dirty="0"/>
                  <a:t> στην </a:t>
                </a:r>
                <a:r>
                  <a:rPr lang="en-US" altLang="en-US" sz="2800" dirty="0"/>
                  <a:t>(3) </a:t>
                </a:r>
                <a:r>
                  <a:rPr lang="el-GR" altLang="en-US" sz="2800" dirty="0"/>
                  <a:t>ονομάζεται ο </a:t>
                </a:r>
                <a:r>
                  <a:rPr lang="el-GR" altLang="en-US" sz="2800" b="1" dirty="0"/>
                  <a:t>τυπικός πίνακας </a:t>
                </a:r>
                <a:r>
                  <a:rPr lang="el-GR" altLang="en-US" sz="2800" dirty="0"/>
                  <a:t>του γραμμικό μετασχηματισμό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.</a:t>
                </a:r>
              </a:p>
              <a:p>
                <a:pPr eaLnBrk="1" hangingPunct="1"/>
                <a:r>
                  <a:rPr lang="el-GR" altLang="en-US" sz="2800" dirty="0"/>
                  <a:t>Γνωρίζουμε τώρα ότι κάθε γραμμικός μετασχηματισμός από τον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</a:rPr>
                      <m:t>στον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l-GR" altLang="en-US" sz="2800" dirty="0"/>
                  <a:t>μπορεί να θεωρηθεί ως μετασχηματισμός πίνακα και αντίστροφα. </a:t>
                </a:r>
              </a:p>
              <a:p>
                <a:pPr eaLnBrk="1" hangingPunct="1"/>
                <a:r>
                  <a:rPr lang="el-GR" altLang="en-US" sz="2800" dirty="0"/>
                  <a:t>Ο όρος γραμμικός μετασχηματισμός εστιάζει σε μια ιδιότητα μιας αντιστοίχισης, ενώ ο μετασχηματισμός πίνακα περιγράφει πώς υλοποιείται μια τέτοια αντιστοίχιση. Δείτε το παρακάτω παράδειγμα.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662" r="-926" b="-27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700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513805" cy="1066800"/>
          </a:xfrm>
        </p:spPr>
        <p:txBody>
          <a:bodyPr/>
          <a:lstStyle/>
          <a:p>
            <a:pPr eaLnBrk="1" hangingPunct="1"/>
            <a:r>
              <a:rPr lang="el-GR" altLang="en-US" dirty="0"/>
              <a:t>Ο ΠΙΝΑΚΑΣ ΕΝΟΣ ΓΡΑΜΜΙΚΟΥ ΜΕΤΑΣΧΗΜΑΤΙΣΜΟΥ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l-GR" altLang="en-US" sz="2800" b="1" dirty="0"/>
                  <a:t>Παράδειγμα</a:t>
                </a:r>
                <a:r>
                  <a:rPr lang="en-US" altLang="en-US" sz="2800" b="1" dirty="0"/>
                  <a:t> 2</a:t>
                </a:r>
                <a:r>
                  <a:rPr lang="en-US" altLang="en-US" sz="2800" dirty="0"/>
                  <a:t>: </a:t>
                </a:r>
                <a:r>
                  <a:rPr lang="el-GR" altLang="en-US" sz="2800" dirty="0"/>
                  <a:t>Βρείτε τον πίνακα </a:t>
                </a:r>
                <a:r>
                  <a:rPr lang="el-GR" altLang="en-US" sz="2800" i="1" dirty="0"/>
                  <a:t>Α</a:t>
                </a:r>
                <a:r>
                  <a:rPr lang="el-GR" altLang="en-US" sz="2800" dirty="0"/>
                  <a:t> για τον μετασχηματισμό διαστολής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)= 3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για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x</a:t>
                </a:r>
                <a:r>
                  <a:rPr lang="el-GR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l-GR" altLang="en-US" sz="2800" b="1" dirty="0"/>
                  <a:t>Λύση</a:t>
                </a:r>
                <a:r>
                  <a:rPr lang="en-US" altLang="en-US" sz="2800" dirty="0"/>
                  <a:t>:</a:t>
                </a:r>
              </a:p>
              <a:p>
                <a:pPr eaLnBrk="1" hangingPunct="1"/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0" smtClean="0">
                            <a:latin typeface="Cambria Math"/>
                          </a:rPr>
                          <m:t>3</m:t>
                        </m:r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0" smtClean="0">
                            <a:latin typeface="Cambria Math"/>
                          </a:rPr>
                          <m:t>3</m:t>
                        </m:r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6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18208" y="4468969"/>
            <a:ext cx="643945" cy="450761"/>
            <a:chOff x="4018208" y="4468969"/>
            <a:chExt cx="643945" cy="450761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4662153" y="4687910"/>
              <a:ext cx="0" cy="231820"/>
            </a:xfrm>
            <a:prstGeom prst="straightConnector1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018208" y="4687910"/>
              <a:ext cx="643945" cy="0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018208" y="4468969"/>
              <a:ext cx="0" cy="218941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5226675" y="4456089"/>
            <a:ext cx="1805190" cy="450762"/>
            <a:chOff x="5226675" y="4456089"/>
            <a:chExt cx="1805190" cy="45076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226675" y="4675031"/>
              <a:ext cx="0" cy="231820"/>
            </a:xfrm>
            <a:prstGeom prst="straightConnector1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6675" y="4675031"/>
              <a:ext cx="1805190" cy="0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029718" y="4456089"/>
              <a:ext cx="0" cy="218941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583154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dirty="0"/>
                  <a:t>ΓΕΩΜΕΤΡΙΚΟΙ ΓΡΑΜΜΙΚΟΙ ΜΕΤΑΣΧΗΜΑΤΙΣΜΟΙ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  <a:blipFill>
                <a:blip r:embed="rId3"/>
                <a:stretch>
                  <a:fillRect l="-1633" b="-19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587409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400" dirty="0"/>
              <a:t>Άλλοι συνήθεις γεωμετρικοί γραμμικοί μετασχηματισμοί του επιπέδου</a:t>
            </a:r>
            <a:r>
              <a:rPr lang="en-US" altLang="en-US" sz="2400" dirty="0"/>
              <a:t>:</a:t>
            </a:r>
          </a:p>
          <a:p>
            <a:pPr eaLnBrk="1" hangingPunct="1"/>
            <a:r>
              <a:rPr lang="el-GR" altLang="en-US" sz="2400" dirty="0"/>
              <a:t>Ανάκλαση ως προς τον άξονα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 descr="Εικόνα που περιέχει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C0E42B0-2723-32FB-2019-B1B522785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8" y="3119238"/>
            <a:ext cx="6161433" cy="31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6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132840"/>
            <a:ext cx="3389243" cy="1270855"/>
          </a:xfrm>
        </p:spPr>
        <p:txBody>
          <a:bodyPr/>
          <a:lstStyle/>
          <a:p>
            <a:pPr eaLnBrk="1" hangingPunct="1"/>
            <a:r>
              <a:rPr lang="el-GR" altLang="en-US" sz="2800" dirty="0"/>
              <a:t>Ανάκλαση ως προς τον άξονα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</a:p>
          <a:p>
            <a:pPr eaLnBrk="1" hangingPunct="1"/>
            <a:endParaRPr lang="en-US" altLang="en-US" sz="2800" baseline="-25000" dirty="0"/>
          </a:p>
          <a:p>
            <a:pPr eaLnBrk="1" hangingPunct="1"/>
            <a:endParaRPr lang="en-US" altLang="en-US" sz="2800" baseline="-25000" dirty="0"/>
          </a:p>
          <a:p>
            <a:pPr eaLnBrk="1" hangingPunct="1"/>
            <a:endParaRPr lang="en-US" altLang="en-US" sz="2800" baseline="-25000" dirty="0"/>
          </a:p>
          <a:p>
            <a:pPr eaLnBrk="1" hangingPunct="1"/>
            <a:endParaRPr lang="en-US" altLang="en-US" sz="2800" baseline="-25000" dirty="0"/>
          </a:p>
          <a:p>
            <a:pPr eaLnBrk="1" hangingPunct="1"/>
            <a:endParaRPr lang="en-US" altLang="en-US" sz="2000" baseline="-25000" dirty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4A70D1F1-6177-7C54-153D-709438616FE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dirty="0"/>
                  <a:t>ΓΕΩΜΕΤΡΙΚΟΙ ΓΡΑΜΜΙΚΟΙ ΜΕΤΑΣΧΗΜΑΤΙΣΜΟΙ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4A70D1F1-6177-7C54-153D-709438616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  <a:blipFill>
                <a:blip r:embed="rId9"/>
                <a:stretch>
                  <a:fillRect l="-1633" b="-19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 descr="Εικόνα που περιέχει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5C2985A-AD5D-6D62-7879-EBD4A34542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5" y="1220553"/>
            <a:ext cx="5138806" cy="2529567"/>
          </a:xfrm>
          <a:prstGeom prst="rect">
            <a:avLst/>
          </a:prstGeom>
        </p:spPr>
      </p:pic>
      <p:pic>
        <p:nvPicPr>
          <p:cNvPr id="10" name="Εικόνα 9" descr="Εικόνα που περιέχει διάγραμμα, γραμμή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F97CCCC-BC63-063C-51DB-A0BE4A6F8E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22" y="3820932"/>
            <a:ext cx="5138806" cy="2632693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480798D1-0E82-6E74-66CD-BAA70CE7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83" y="3429000"/>
            <a:ext cx="3389243" cy="322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altLang="en-US" sz="2000" baseline="-25000" dirty="0"/>
          </a:p>
          <a:p>
            <a:pPr eaLnBrk="1" hangingPunct="1"/>
            <a:r>
              <a:rPr lang="el-GR" altLang="en-US" sz="2800" dirty="0"/>
              <a:t>Ανάκλαση ως προς την ευθεία </a:t>
            </a:r>
            <a:r>
              <a:rPr lang="en-US" altLang="en-US" sz="2800" i="1" dirty="0"/>
              <a:t>x</a:t>
            </a:r>
            <a:r>
              <a:rPr lang="el-GR" altLang="en-US" sz="2800" baseline="-25000" dirty="0"/>
              <a:t>1</a:t>
            </a:r>
            <a:r>
              <a:rPr lang="en-US" altLang="en-US" sz="2800" baseline="-25000" dirty="0"/>
              <a:t> </a:t>
            </a:r>
            <a:r>
              <a:rPr lang="el-GR" altLang="en-US" sz="2800" dirty="0"/>
              <a:t>=</a:t>
            </a:r>
            <a:r>
              <a:rPr lang="el-GR" altLang="en-US" sz="2800" baseline="-250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0081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8723" y="1558701"/>
            <a:ext cx="3996804" cy="1234195"/>
          </a:xfrm>
        </p:spPr>
        <p:txBody>
          <a:bodyPr/>
          <a:lstStyle/>
          <a:p>
            <a:pPr eaLnBrk="1" hangingPunct="1"/>
            <a:r>
              <a:rPr lang="el-GR" altLang="en-US" sz="2800" dirty="0"/>
              <a:t>Ανάκλαση ως προς την ευθεία ευθεία    </a:t>
            </a:r>
            <a:r>
              <a:rPr lang="en-US" altLang="en-US" sz="2800" i="1" dirty="0"/>
              <a:t>x</a:t>
            </a:r>
            <a:r>
              <a:rPr lang="el-GR" altLang="en-US" sz="2800" baseline="-25000" dirty="0"/>
              <a:t>1</a:t>
            </a:r>
            <a:r>
              <a:rPr lang="en-US" altLang="en-US" sz="2800" baseline="-25000" dirty="0"/>
              <a:t> </a:t>
            </a:r>
            <a:r>
              <a:rPr lang="el-GR" altLang="en-US" sz="2800" dirty="0"/>
              <a:t>= -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  <a:endParaRPr lang="el-GR" altLang="en-US" sz="2800" dirty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D71136-AB97-6156-9CC3-0FEEDDE019F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dirty="0"/>
                  <a:t>ΓΕΩΜΕΤΡΙΚΟΙ ΓΡΑΜΜΙΚΟΙ ΜΕΤΑΣΧΗΜΑΤΙΣΜΟΙ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D71136-AB97-6156-9CC3-0FEEDDE01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  <a:blipFill>
                <a:blip r:embed="rId9"/>
                <a:stretch>
                  <a:fillRect l="-1633" b="-19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 descr="Εικόνα που περιέχει διάγραμμα, λουλούδι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2DF868F8-2284-90A1-055F-435487EF6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26" y="1620078"/>
            <a:ext cx="4844608" cy="4415565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37C44CBC-F0A0-4F4D-2F31-D08FE51A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61" y="3332618"/>
            <a:ext cx="3826565" cy="19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endParaRPr lang="el-GR" altLang="en-US" sz="2800" dirty="0"/>
          </a:p>
          <a:p>
            <a:pPr eaLnBrk="1" hangingPunct="1"/>
            <a:r>
              <a:rPr lang="el-GR" altLang="en-US" sz="2800" dirty="0"/>
              <a:t>Ανάκλαση ως προς την αρχή των αξόνων</a:t>
            </a:r>
          </a:p>
        </p:txBody>
      </p:sp>
    </p:spTree>
    <p:extLst>
      <p:ext uri="{BB962C8B-B14F-4D97-AF65-F5344CB8AC3E}">
        <p14:creationId xmlns:p14="http://schemas.microsoft.com/office/powerpoint/2010/main" val="2621655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9E4AF5-41B5-DF54-54F8-F188A2C3FC32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</p:spPr>
            <p:txBody>
              <a:bodyPr/>
              <a:lstStyle/>
              <a:p>
                <a:pPr eaLnBrk="1" hangingPunct="1"/>
                <a:r>
                  <a:rPr lang="el-GR" altLang="en-US" dirty="0"/>
                  <a:t>ΓΕΩΜΕΤΡΙΚΟΙ ΓΡΑΜΜΙΚΟΙ ΜΕΤΑΣΧΗΜΑΤΙΣΜΟΙ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9E4AF5-41B5-DF54-54F8-F188A2C3F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333470" cy="1066800"/>
              </a:xfrm>
              <a:blipFill>
                <a:blip r:embed="rId9"/>
                <a:stretch>
                  <a:fillRect l="-1633" b="-190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E6BAB301-B0FC-4F27-37F8-53EF871EE6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1561203"/>
            <a:ext cx="5732230" cy="47459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7777E5-D9D6-A9AE-CE1B-144A54FC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48" y="1735138"/>
            <a:ext cx="3022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n-US" sz="2800" dirty="0"/>
              <a:t>Οριζόντια συστολή και διαστολή</a:t>
            </a:r>
          </a:p>
          <a:p>
            <a:pPr eaLnBrk="1" hangingPunct="1"/>
            <a:endParaRPr lang="el-GR" altLang="en-US" sz="2800" dirty="0"/>
          </a:p>
          <a:p>
            <a:pPr marL="0" indent="0" eaLnBrk="1" hangingPunct="1">
              <a:buNone/>
            </a:pPr>
            <a:endParaRPr lang="el-GR" altLang="en-US" sz="2800" dirty="0"/>
          </a:p>
          <a:p>
            <a:pPr eaLnBrk="1" hangingPunct="1"/>
            <a:r>
              <a:rPr lang="el-GR" altLang="en-US" sz="2800" dirty="0"/>
              <a:t>Κάθετη συστολή και διαστολή</a:t>
            </a:r>
          </a:p>
          <a:p>
            <a:pPr eaLnBrk="1" hangingPunct="1"/>
            <a:endParaRPr lang="el-G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4430090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17610</TotalTime>
  <Words>1111</Words>
  <Application>Microsoft Macintosh PowerPoint</Application>
  <PresentationFormat>On-screen Show (4:3)</PresentationFormat>
  <Paragraphs>123</Paragraphs>
  <Slides>19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Γραμμικές Εξισώσεις στη Γραμμική Άλγεβρα</vt:lpstr>
      <vt:lpstr>Ο ΠΙΝΑΚΑΣ ΕΝΟΣ ΓΡΑΜΜΙΚΟΥ ΜΕΤΑΣΧΗΜΑΤΙΣΜΟΥ</vt:lpstr>
      <vt:lpstr>Ο ΠΙΝΑΚΑΣ ΕΝΟΣ ΓΡΑΜΜΙΚΟΥ ΜΕΤΑΣΧΗΜΑΤΙΣΜΟΥ</vt:lpstr>
      <vt:lpstr>Ο ΠΙΝΑΚΑΣ ΕΝΟΣ ΓΡΑΜΜΙΚΟΥ ΜΕΤΑΣΧΗΜΑΤΙΣΜΟΥ</vt:lpstr>
      <vt:lpstr>Ο ΠΙΝΑΚΑΣ ΕΝΟΣ ΓΡΑΜΜΙΚΟΥ ΜΕΤΑΣΧΗΜΑΤΙΣΜΟΥ</vt:lpstr>
      <vt:lpstr>ΓΕΩΜΕΤΡΙΚΟΙ ΓΡΑΜΜΙΚΟΙ ΜΕΤΑΣΧΗΜΑΤΙΣΜΟΙ ΣΤΟΝ R^2</vt:lpstr>
      <vt:lpstr>ΓΕΩΜΕΤΡΙΚΟΙ ΓΡΑΜΜΙΚΟΙ ΜΕΤΑΣΧΗΜΑΤΙΣΜΟΙ ΣΤΟΝ R^2</vt:lpstr>
      <vt:lpstr>ΓΕΩΜΕΤΡΙΚΟΙ ΓΡΑΜΜΙΚΟΙ ΜΕΤΑΣΧΗΜΑΤΙΣΜΟΙ ΣΤΟΝ R^2</vt:lpstr>
      <vt:lpstr>ΓΕΩΜΕΤΡΙΚΟΙ ΓΡΑΜΜΙΚΟΙ ΜΕΤΑΣΧΗΜΑΤΙΣΜΟΙ ΣΤΟΝ R^2</vt:lpstr>
      <vt:lpstr>ΓΕΩΜΕΤΡΙΚΟΙ ΓΡΑΜΜΙΚΟΙ ΜΕΤΑΣΧΗΜΑΤΙΣΜΟΙ ΣΤΟΝ R^2</vt:lpstr>
      <vt:lpstr>ΓΕΩΜΕΤΡΙΚΟΙ ΓΡΑΜΜΙΚΟΙ ΜΕΤΑΣΧΗΜΑΤΙΣΜΟΙ ΣΤΟΝ R^2</vt:lpstr>
      <vt:lpstr>ΕΡΩΤΗΜΑΤΑ ΥΠΑΡΞΗΣ ΚΑΙ ΜΟΝΑΔΙΚΟΤΗΤΑΣ</vt:lpstr>
      <vt:lpstr>ΕΡΩΤΗΜΑΤΑ ΥΠΑΡΞΗΣ ΚΑΙ ΜΟΝΑΔΙΚΟΤΗΤΑΣ</vt:lpstr>
      <vt:lpstr>ΕΡΩΤΗΜΑΤΑ ΥΠΑΡΞΗΣ ΚΑΙ ΜΟΝΑΔΙΚΟΤΗΤΑΣ</vt:lpstr>
      <vt:lpstr>ΕΡΩΤΗΜΑΤΑ ΥΠΑΡΞΗΣ ΚΑΙ ΜΟΝΑΔΙΚΟΤΗΤΑΣ</vt:lpstr>
      <vt:lpstr>ΕΡΩΤΗΜΑΤΑ ΥΠΑΡΞΗΣ ΚΑΙ ΜΟΝΑΔΙΚΟΤΗΤΑΣ</vt:lpstr>
      <vt:lpstr>ΕΡΩΤΗΜΑΤΑ ΥΠΑΡΞΗΣ ΚΑΙ ΜΟΝΑΔΙΚΟΤΗΤΑΣ</vt:lpstr>
      <vt:lpstr>ΕΡΩΤΗΜΑΤΑ ΥΠΑΡΞΗΣ ΚΑΙ ΜΟΝΑΔΙΚΟΤΗΤΑΣ</vt:lpstr>
      <vt:lpstr>ΕΡΩΤΗΜΑΤΑ ΥΠΑΡΞΗΣ ΚΑΙ ΜΟΝΑΔΙΚΟΤΗΤΑΣ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1030</cp:revision>
  <dcterms:created xsi:type="dcterms:W3CDTF">2005-10-22T18:34:54Z</dcterms:created>
  <dcterms:modified xsi:type="dcterms:W3CDTF">2025-11-03T06:38:25Z</dcterms:modified>
</cp:coreProperties>
</file>