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97" r:id="rId4"/>
    <p:sldId id="328" r:id="rId5"/>
    <p:sldId id="304" r:id="rId6"/>
    <p:sldId id="306" r:id="rId7"/>
    <p:sldId id="256" r:id="rId8"/>
    <p:sldId id="293" r:id="rId9"/>
    <p:sldId id="294" r:id="rId10"/>
    <p:sldId id="300" r:id="rId11"/>
    <p:sldId id="301" r:id="rId12"/>
    <p:sldId id="295" r:id="rId13"/>
    <p:sldId id="303" r:id="rId14"/>
    <p:sldId id="302" r:id="rId15"/>
    <p:sldId id="296" r:id="rId16"/>
    <p:sldId id="308" r:id="rId17"/>
    <p:sldId id="337" r:id="rId18"/>
    <p:sldId id="338" r:id="rId19"/>
    <p:sldId id="330" r:id="rId20"/>
    <p:sldId id="324" r:id="rId21"/>
    <p:sldId id="313" r:id="rId22"/>
    <p:sldId id="314" r:id="rId23"/>
    <p:sldId id="311" r:id="rId24"/>
    <p:sldId id="318" r:id="rId25"/>
    <p:sldId id="325" r:id="rId26"/>
    <p:sldId id="327" r:id="rId27"/>
    <p:sldId id="334" r:id="rId28"/>
    <p:sldId id="336" r:id="rId29"/>
    <p:sldId id="331" r:id="rId30"/>
    <p:sldId id="335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C7826-2BC7-485F-A91E-6805F4C8361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004B0-DDEF-4C07-8CE5-FC0D9C49498B}">
      <dgm:prSet phldrT="[Text]"/>
      <dgm:spPr/>
      <dgm:t>
        <a:bodyPr/>
        <a:lstStyle/>
        <a:p>
          <a:r>
            <a:rPr lang="el-GR" b="1" dirty="0"/>
            <a:t>Βασικός παράγοντας καθορισμού βιολογικής βλάβης </a:t>
          </a:r>
          <a:r>
            <a:rPr lang="el-GR" dirty="0"/>
            <a:t>είναι η </a:t>
          </a:r>
          <a:r>
            <a:rPr lang="el-GR" b="1" dirty="0">
              <a:solidFill>
                <a:schemeClr val="accent4">
                  <a:lumMod val="60000"/>
                  <a:lumOff val="40000"/>
                </a:schemeClr>
              </a:solidFill>
            </a:rPr>
            <a:t>πυκνότητα των ιονισμών</a:t>
          </a:r>
          <a:endParaRPr lang="en-US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74D1329D-3852-4951-9C1C-EC61AF48459D}" type="parTrans" cxnId="{E6B6F1A2-AE6F-4CF7-A392-4A057D5EB67E}">
      <dgm:prSet/>
      <dgm:spPr/>
      <dgm:t>
        <a:bodyPr/>
        <a:lstStyle/>
        <a:p>
          <a:endParaRPr lang="en-US"/>
        </a:p>
      </dgm:t>
    </dgm:pt>
    <dgm:pt modelId="{D0358BDE-4E78-4F2F-AB66-FBF8248000A9}" type="sibTrans" cxnId="{E6B6F1A2-AE6F-4CF7-A392-4A057D5EB67E}">
      <dgm:prSet/>
      <dgm:spPr/>
      <dgm:t>
        <a:bodyPr/>
        <a:lstStyle/>
        <a:p>
          <a:endParaRPr lang="en-US"/>
        </a:p>
      </dgm:t>
    </dgm:pt>
    <dgm:pt modelId="{038AE43E-0CD7-487E-B06A-82CA54E95005}">
      <dgm:prSet phldrT="[Text]"/>
      <dgm:spPr/>
      <dgm:t>
        <a:bodyPr/>
        <a:lstStyle/>
        <a:p>
          <a:r>
            <a:rPr lang="el-GR" b="1" dirty="0"/>
            <a:t>Ακτίνες Χ μεγάλης ενέργειας και διεισυτικότητας </a:t>
          </a:r>
          <a:r>
            <a:rPr lang="el-GR" dirty="0"/>
            <a:t>προκαλούν </a:t>
          </a:r>
          <a:r>
            <a:rPr lang="el-GR" dirty="0">
              <a:solidFill>
                <a:srgbClr val="FF0000"/>
              </a:solidFill>
            </a:rPr>
            <a:t>αραιούς ιονισμούς </a:t>
          </a:r>
          <a:endParaRPr lang="en-US" dirty="0">
            <a:solidFill>
              <a:srgbClr val="FF0000"/>
            </a:solidFill>
          </a:endParaRPr>
        </a:p>
      </dgm:t>
    </dgm:pt>
    <dgm:pt modelId="{3C64C958-67F8-4FA8-8A87-52715B8D13C3}" type="parTrans" cxnId="{7D9B541F-04FF-47CA-A7CC-C357115A1132}">
      <dgm:prSet/>
      <dgm:spPr/>
      <dgm:t>
        <a:bodyPr/>
        <a:lstStyle/>
        <a:p>
          <a:endParaRPr lang="en-US"/>
        </a:p>
      </dgm:t>
    </dgm:pt>
    <dgm:pt modelId="{07AA19DD-B647-4888-8DD5-D2FB9D62A95D}" type="sibTrans" cxnId="{7D9B541F-04FF-47CA-A7CC-C357115A1132}">
      <dgm:prSet/>
      <dgm:spPr/>
      <dgm:t>
        <a:bodyPr/>
        <a:lstStyle/>
        <a:p>
          <a:endParaRPr lang="en-US"/>
        </a:p>
      </dgm:t>
    </dgm:pt>
    <dgm:pt modelId="{FC9A351C-271D-4DE9-86D4-C14FB6DD5960}">
      <dgm:prSet phldrT="[Text]"/>
      <dgm:spPr/>
      <dgm:t>
        <a:bodyPr/>
        <a:lstStyle/>
        <a:p>
          <a:r>
            <a:rPr lang="el-GR" b="1" dirty="0"/>
            <a:t>Σωματίδια άλφα μεγάλου  όγκου</a:t>
          </a:r>
          <a:r>
            <a:rPr lang="el-GR" dirty="0"/>
            <a:t> και </a:t>
          </a:r>
          <a:r>
            <a:rPr lang="el-GR" b="1" dirty="0"/>
            <a:t>ακτίνες Χ</a:t>
          </a:r>
          <a:r>
            <a:rPr lang="el-GR" dirty="0"/>
            <a:t> </a:t>
          </a:r>
          <a:r>
            <a:rPr lang="el-GR" b="1" dirty="0"/>
            <a:t>χαμηλής ενέργειας και μικρής διεισδυτικότητας </a:t>
          </a:r>
          <a:r>
            <a:rPr lang="el-GR" dirty="0"/>
            <a:t>προκαλούν </a:t>
          </a:r>
          <a:r>
            <a:rPr lang="el-GR" dirty="0">
              <a:solidFill>
                <a:srgbClr val="00B050"/>
              </a:solidFill>
            </a:rPr>
            <a:t>πυκνούς ιονισμούς</a:t>
          </a:r>
          <a:endParaRPr lang="en-US" dirty="0">
            <a:solidFill>
              <a:srgbClr val="00B050"/>
            </a:solidFill>
          </a:endParaRPr>
        </a:p>
      </dgm:t>
    </dgm:pt>
    <dgm:pt modelId="{EA5328F2-75DB-4FC8-9428-D51AEA7B480C}" type="parTrans" cxnId="{0AB80558-4217-4311-99DE-12F359E3ECF2}">
      <dgm:prSet/>
      <dgm:spPr/>
      <dgm:t>
        <a:bodyPr/>
        <a:lstStyle/>
        <a:p>
          <a:endParaRPr lang="en-US"/>
        </a:p>
      </dgm:t>
    </dgm:pt>
    <dgm:pt modelId="{CC055177-ED90-4E10-B9DF-7AB57C1821B3}" type="sibTrans" cxnId="{0AB80558-4217-4311-99DE-12F359E3ECF2}">
      <dgm:prSet/>
      <dgm:spPr/>
      <dgm:t>
        <a:bodyPr/>
        <a:lstStyle/>
        <a:p>
          <a:endParaRPr lang="en-US"/>
        </a:p>
      </dgm:t>
    </dgm:pt>
    <dgm:pt modelId="{6360C580-25A0-4DCC-AE29-AECBA529DD13}" type="pres">
      <dgm:prSet presAssocID="{721C7826-2BC7-485F-A91E-6805F4C836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9D236-49EC-4700-93FD-1182FA84AA98}" type="pres">
      <dgm:prSet presAssocID="{F38004B0-DDEF-4C07-8CE5-FC0D9C49498B}" presName="hierRoot1" presStyleCnt="0"/>
      <dgm:spPr/>
    </dgm:pt>
    <dgm:pt modelId="{E5593B7F-F185-42E6-AD3E-5D0AE5B3E220}" type="pres">
      <dgm:prSet presAssocID="{F38004B0-DDEF-4C07-8CE5-FC0D9C49498B}" presName="composite" presStyleCnt="0"/>
      <dgm:spPr/>
    </dgm:pt>
    <dgm:pt modelId="{AB602A45-DEFA-4482-A485-1B89EEF7A084}" type="pres">
      <dgm:prSet presAssocID="{F38004B0-DDEF-4C07-8CE5-FC0D9C49498B}" presName="background" presStyleLbl="node0" presStyleIdx="0" presStyleCnt="1"/>
      <dgm:spPr/>
    </dgm:pt>
    <dgm:pt modelId="{F4C29947-A61C-41E7-A365-60FE0A67A81F}" type="pres">
      <dgm:prSet presAssocID="{F38004B0-DDEF-4C07-8CE5-FC0D9C49498B}" presName="text" presStyleLbl="fgAcc0" presStyleIdx="0" presStyleCnt="1">
        <dgm:presLayoutVars>
          <dgm:chPref val="3"/>
        </dgm:presLayoutVars>
      </dgm:prSet>
      <dgm:spPr/>
    </dgm:pt>
    <dgm:pt modelId="{D2B3F0FF-F30A-4BC7-BEFB-E2C1A31EF220}" type="pres">
      <dgm:prSet presAssocID="{F38004B0-DDEF-4C07-8CE5-FC0D9C49498B}" presName="hierChild2" presStyleCnt="0"/>
      <dgm:spPr/>
    </dgm:pt>
    <dgm:pt modelId="{86695740-E349-4D5D-89B4-FDDC16274437}" type="pres">
      <dgm:prSet presAssocID="{3C64C958-67F8-4FA8-8A87-52715B8D13C3}" presName="Name10" presStyleLbl="parChTrans1D2" presStyleIdx="0" presStyleCnt="2"/>
      <dgm:spPr/>
    </dgm:pt>
    <dgm:pt modelId="{962913E6-DAA3-49E8-9123-448855212362}" type="pres">
      <dgm:prSet presAssocID="{038AE43E-0CD7-487E-B06A-82CA54E95005}" presName="hierRoot2" presStyleCnt="0"/>
      <dgm:spPr/>
    </dgm:pt>
    <dgm:pt modelId="{7308B461-981C-4BB2-ACB5-B0D8C2BB36C0}" type="pres">
      <dgm:prSet presAssocID="{038AE43E-0CD7-487E-B06A-82CA54E95005}" presName="composite2" presStyleCnt="0"/>
      <dgm:spPr/>
    </dgm:pt>
    <dgm:pt modelId="{D46DC9DF-0750-4259-98BD-2CF4B58CB214}" type="pres">
      <dgm:prSet presAssocID="{038AE43E-0CD7-487E-B06A-82CA54E95005}" presName="background2" presStyleLbl="node2" presStyleIdx="0" presStyleCnt="2"/>
      <dgm:spPr/>
    </dgm:pt>
    <dgm:pt modelId="{38BAD663-D82C-4D7D-A5EE-51B701EF650B}" type="pres">
      <dgm:prSet presAssocID="{038AE43E-0CD7-487E-B06A-82CA54E95005}" presName="text2" presStyleLbl="fgAcc2" presStyleIdx="0" presStyleCnt="2">
        <dgm:presLayoutVars>
          <dgm:chPref val="3"/>
        </dgm:presLayoutVars>
      </dgm:prSet>
      <dgm:spPr/>
    </dgm:pt>
    <dgm:pt modelId="{8B4F3649-529A-485B-A21F-8F23F2ED93F3}" type="pres">
      <dgm:prSet presAssocID="{038AE43E-0CD7-487E-B06A-82CA54E95005}" presName="hierChild3" presStyleCnt="0"/>
      <dgm:spPr/>
    </dgm:pt>
    <dgm:pt modelId="{7FBEDD56-BBE7-49E2-8629-AB10319194F3}" type="pres">
      <dgm:prSet presAssocID="{EA5328F2-75DB-4FC8-9428-D51AEA7B480C}" presName="Name10" presStyleLbl="parChTrans1D2" presStyleIdx="1" presStyleCnt="2"/>
      <dgm:spPr/>
    </dgm:pt>
    <dgm:pt modelId="{A1D474D7-8729-4CD6-A137-BCC9901192C6}" type="pres">
      <dgm:prSet presAssocID="{FC9A351C-271D-4DE9-86D4-C14FB6DD5960}" presName="hierRoot2" presStyleCnt="0"/>
      <dgm:spPr/>
    </dgm:pt>
    <dgm:pt modelId="{95860760-7BA6-41B7-879A-D386D5ECEB0B}" type="pres">
      <dgm:prSet presAssocID="{FC9A351C-271D-4DE9-86D4-C14FB6DD5960}" presName="composite2" presStyleCnt="0"/>
      <dgm:spPr/>
    </dgm:pt>
    <dgm:pt modelId="{22BBF545-DC4B-4793-9FFB-9AFB4D60389B}" type="pres">
      <dgm:prSet presAssocID="{FC9A351C-271D-4DE9-86D4-C14FB6DD5960}" presName="background2" presStyleLbl="node2" presStyleIdx="1" presStyleCnt="2"/>
      <dgm:spPr/>
    </dgm:pt>
    <dgm:pt modelId="{7BD89577-0096-4180-98CD-B8BBB13F54DD}" type="pres">
      <dgm:prSet presAssocID="{FC9A351C-271D-4DE9-86D4-C14FB6DD5960}" presName="text2" presStyleLbl="fgAcc2" presStyleIdx="1" presStyleCnt="2">
        <dgm:presLayoutVars>
          <dgm:chPref val="3"/>
        </dgm:presLayoutVars>
      </dgm:prSet>
      <dgm:spPr/>
    </dgm:pt>
    <dgm:pt modelId="{4A86C6CA-20C8-42B7-9D08-AA9F5479AC57}" type="pres">
      <dgm:prSet presAssocID="{FC9A351C-271D-4DE9-86D4-C14FB6DD5960}" presName="hierChild3" presStyleCnt="0"/>
      <dgm:spPr/>
    </dgm:pt>
  </dgm:ptLst>
  <dgm:cxnLst>
    <dgm:cxn modelId="{3D509607-6D5C-4396-8C8B-A0491B9B0F78}" type="presOf" srcId="{721C7826-2BC7-485F-A91E-6805F4C83610}" destId="{6360C580-25A0-4DCC-AE29-AECBA529DD13}" srcOrd="0" destOrd="0" presId="urn:microsoft.com/office/officeart/2005/8/layout/hierarchy1"/>
    <dgm:cxn modelId="{7D9B541F-04FF-47CA-A7CC-C357115A1132}" srcId="{F38004B0-DDEF-4C07-8CE5-FC0D9C49498B}" destId="{038AE43E-0CD7-487E-B06A-82CA54E95005}" srcOrd="0" destOrd="0" parTransId="{3C64C958-67F8-4FA8-8A87-52715B8D13C3}" sibTransId="{07AA19DD-B647-4888-8DD5-D2FB9D62A95D}"/>
    <dgm:cxn modelId="{1A096430-1A52-488C-BC9F-275A03FA4310}" type="presOf" srcId="{EA5328F2-75DB-4FC8-9428-D51AEA7B480C}" destId="{7FBEDD56-BBE7-49E2-8629-AB10319194F3}" srcOrd="0" destOrd="0" presId="urn:microsoft.com/office/officeart/2005/8/layout/hierarchy1"/>
    <dgm:cxn modelId="{77023250-9BBD-4299-9113-B66D04B3378A}" type="presOf" srcId="{038AE43E-0CD7-487E-B06A-82CA54E95005}" destId="{38BAD663-D82C-4D7D-A5EE-51B701EF650B}" srcOrd="0" destOrd="0" presId="urn:microsoft.com/office/officeart/2005/8/layout/hierarchy1"/>
    <dgm:cxn modelId="{0AB80558-4217-4311-99DE-12F359E3ECF2}" srcId="{F38004B0-DDEF-4C07-8CE5-FC0D9C49498B}" destId="{FC9A351C-271D-4DE9-86D4-C14FB6DD5960}" srcOrd="1" destOrd="0" parTransId="{EA5328F2-75DB-4FC8-9428-D51AEA7B480C}" sibTransId="{CC055177-ED90-4E10-B9DF-7AB57C1821B3}"/>
    <dgm:cxn modelId="{8B22935E-AA7D-40EF-826F-D64BB1806E6C}" type="presOf" srcId="{F38004B0-DDEF-4C07-8CE5-FC0D9C49498B}" destId="{F4C29947-A61C-41E7-A365-60FE0A67A81F}" srcOrd="0" destOrd="0" presId="urn:microsoft.com/office/officeart/2005/8/layout/hierarchy1"/>
    <dgm:cxn modelId="{E6B6F1A2-AE6F-4CF7-A392-4A057D5EB67E}" srcId="{721C7826-2BC7-485F-A91E-6805F4C83610}" destId="{F38004B0-DDEF-4C07-8CE5-FC0D9C49498B}" srcOrd="0" destOrd="0" parTransId="{74D1329D-3852-4951-9C1C-EC61AF48459D}" sibTransId="{D0358BDE-4E78-4F2F-AB66-FBF8248000A9}"/>
    <dgm:cxn modelId="{BC5809DF-8F5C-4B8F-B1B2-4832E330A03A}" type="presOf" srcId="{FC9A351C-271D-4DE9-86D4-C14FB6DD5960}" destId="{7BD89577-0096-4180-98CD-B8BBB13F54DD}" srcOrd="0" destOrd="0" presId="urn:microsoft.com/office/officeart/2005/8/layout/hierarchy1"/>
    <dgm:cxn modelId="{D474A1EC-B4CC-4F45-B566-DB28D53CAE3E}" type="presOf" srcId="{3C64C958-67F8-4FA8-8A87-52715B8D13C3}" destId="{86695740-E349-4D5D-89B4-FDDC16274437}" srcOrd="0" destOrd="0" presId="urn:microsoft.com/office/officeart/2005/8/layout/hierarchy1"/>
    <dgm:cxn modelId="{62921DD9-82D5-4106-9C92-C4523DF5CF23}" type="presParOf" srcId="{6360C580-25A0-4DCC-AE29-AECBA529DD13}" destId="{E949D236-49EC-4700-93FD-1182FA84AA98}" srcOrd="0" destOrd="0" presId="urn:microsoft.com/office/officeart/2005/8/layout/hierarchy1"/>
    <dgm:cxn modelId="{B68C6E97-B4BD-44C6-8BF6-87F649BA160D}" type="presParOf" srcId="{E949D236-49EC-4700-93FD-1182FA84AA98}" destId="{E5593B7F-F185-42E6-AD3E-5D0AE5B3E220}" srcOrd="0" destOrd="0" presId="urn:microsoft.com/office/officeart/2005/8/layout/hierarchy1"/>
    <dgm:cxn modelId="{7F6D1F27-DD16-43BA-A5CC-5025AD9B061C}" type="presParOf" srcId="{E5593B7F-F185-42E6-AD3E-5D0AE5B3E220}" destId="{AB602A45-DEFA-4482-A485-1B89EEF7A084}" srcOrd="0" destOrd="0" presId="urn:microsoft.com/office/officeart/2005/8/layout/hierarchy1"/>
    <dgm:cxn modelId="{B3BE3FFA-5750-48D4-A1B3-8C988561B918}" type="presParOf" srcId="{E5593B7F-F185-42E6-AD3E-5D0AE5B3E220}" destId="{F4C29947-A61C-41E7-A365-60FE0A67A81F}" srcOrd="1" destOrd="0" presId="urn:microsoft.com/office/officeart/2005/8/layout/hierarchy1"/>
    <dgm:cxn modelId="{1480DC8F-3100-42A4-8F1E-2C388AA5AD7F}" type="presParOf" srcId="{E949D236-49EC-4700-93FD-1182FA84AA98}" destId="{D2B3F0FF-F30A-4BC7-BEFB-E2C1A31EF220}" srcOrd="1" destOrd="0" presId="urn:microsoft.com/office/officeart/2005/8/layout/hierarchy1"/>
    <dgm:cxn modelId="{EEBB6F79-0981-4EFC-8694-A0D9256B73EF}" type="presParOf" srcId="{D2B3F0FF-F30A-4BC7-BEFB-E2C1A31EF220}" destId="{86695740-E349-4D5D-89B4-FDDC16274437}" srcOrd="0" destOrd="0" presId="urn:microsoft.com/office/officeart/2005/8/layout/hierarchy1"/>
    <dgm:cxn modelId="{FE5B9A24-A177-4BFA-8E06-C93C139B6293}" type="presParOf" srcId="{D2B3F0FF-F30A-4BC7-BEFB-E2C1A31EF220}" destId="{962913E6-DAA3-49E8-9123-448855212362}" srcOrd="1" destOrd="0" presId="urn:microsoft.com/office/officeart/2005/8/layout/hierarchy1"/>
    <dgm:cxn modelId="{67238862-BBF5-48CD-B728-680C8765B3DF}" type="presParOf" srcId="{962913E6-DAA3-49E8-9123-448855212362}" destId="{7308B461-981C-4BB2-ACB5-B0D8C2BB36C0}" srcOrd="0" destOrd="0" presId="urn:microsoft.com/office/officeart/2005/8/layout/hierarchy1"/>
    <dgm:cxn modelId="{ACB4F92E-1E18-4681-9D67-3C0C447B3F4F}" type="presParOf" srcId="{7308B461-981C-4BB2-ACB5-B0D8C2BB36C0}" destId="{D46DC9DF-0750-4259-98BD-2CF4B58CB214}" srcOrd="0" destOrd="0" presId="urn:microsoft.com/office/officeart/2005/8/layout/hierarchy1"/>
    <dgm:cxn modelId="{6823C0D3-5AAA-42E1-B866-4F494508BD1F}" type="presParOf" srcId="{7308B461-981C-4BB2-ACB5-B0D8C2BB36C0}" destId="{38BAD663-D82C-4D7D-A5EE-51B701EF650B}" srcOrd="1" destOrd="0" presId="urn:microsoft.com/office/officeart/2005/8/layout/hierarchy1"/>
    <dgm:cxn modelId="{E29F4A5F-EB9A-47A8-803A-804B44ACE2F9}" type="presParOf" srcId="{962913E6-DAA3-49E8-9123-448855212362}" destId="{8B4F3649-529A-485B-A21F-8F23F2ED93F3}" srcOrd="1" destOrd="0" presId="urn:microsoft.com/office/officeart/2005/8/layout/hierarchy1"/>
    <dgm:cxn modelId="{9EA4C6C9-B675-4716-8E04-3C1EBB2B04CE}" type="presParOf" srcId="{D2B3F0FF-F30A-4BC7-BEFB-E2C1A31EF220}" destId="{7FBEDD56-BBE7-49E2-8629-AB10319194F3}" srcOrd="2" destOrd="0" presId="urn:microsoft.com/office/officeart/2005/8/layout/hierarchy1"/>
    <dgm:cxn modelId="{9776A9C0-00FA-4B09-8D15-FEF7A3BB60CE}" type="presParOf" srcId="{D2B3F0FF-F30A-4BC7-BEFB-E2C1A31EF220}" destId="{A1D474D7-8729-4CD6-A137-BCC9901192C6}" srcOrd="3" destOrd="0" presId="urn:microsoft.com/office/officeart/2005/8/layout/hierarchy1"/>
    <dgm:cxn modelId="{26078429-E4A8-4064-8709-E0B5170AF94A}" type="presParOf" srcId="{A1D474D7-8729-4CD6-A137-BCC9901192C6}" destId="{95860760-7BA6-41B7-879A-D386D5ECEB0B}" srcOrd="0" destOrd="0" presId="urn:microsoft.com/office/officeart/2005/8/layout/hierarchy1"/>
    <dgm:cxn modelId="{7393AAF4-46FB-44A5-9DC0-2506D0A7FE6D}" type="presParOf" srcId="{95860760-7BA6-41B7-879A-D386D5ECEB0B}" destId="{22BBF545-DC4B-4793-9FFB-9AFB4D60389B}" srcOrd="0" destOrd="0" presId="urn:microsoft.com/office/officeart/2005/8/layout/hierarchy1"/>
    <dgm:cxn modelId="{2DA4A230-535C-42E4-9460-42A0A5159CC1}" type="presParOf" srcId="{95860760-7BA6-41B7-879A-D386D5ECEB0B}" destId="{7BD89577-0096-4180-98CD-B8BBB13F54DD}" srcOrd="1" destOrd="0" presId="urn:microsoft.com/office/officeart/2005/8/layout/hierarchy1"/>
    <dgm:cxn modelId="{59D8E2A1-180A-464B-9707-6E51A207729E}" type="presParOf" srcId="{A1D474D7-8729-4CD6-A137-BCC9901192C6}" destId="{4A86C6CA-20C8-42B7-9D08-AA9F5479AC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893E8-DE6D-45FD-B8F6-6D49641882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346C2-3608-4E50-A3E5-04E62F2CB664}">
      <dgm:prSet phldrT="[Text]"/>
      <dgm:spPr/>
      <dgm:t>
        <a:bodyPr/>
        <a:lstStyle/>
        <a:p>
          <a:r>
            <a:rPr lang="el-GR" dirty="0"/>
            <a:t>Φυσικό</a:t>
          </a:r>
          <a:endParaRPr lang="en-US" dirty="0"/>
        </a:p>
      </dgm:t>
    </dgm:pt>
    <dgm:pt modelId="{AFCA0696-71A5-49A8-B1EA-AD7075A5BC34}" type="parTrans" cxnId="{89B55DBA-FAAD-4482-A56A-6845961B40CD}">
      <dgm:prSet/>
      <dgm:spPr/>
      <dgm:t>
        <a:bodyPr/>
        <a:lstStyle/>
        <a:p>
          <a:endParaRPr lang="en-US"/>
        </a:p>
      </dgm:t>
    </dgm:pt>
    <dgm:pt modelId="{F3CE0982-9951-4622-87F1-96025E4CD6D1}" type="sibTrans" cxnId="{89B55DBA-FAAD-4482-A56A-6845961B40CD}">
      <dgm:prSet/>
      <dgm:spPr/>
      <dgm:t>
        <a:bodyPr/>
        <a:lstStyle/>
        <a:p>
          <a:endParaRPr lang="en-US"/>
        </a:p>
      </dgm:t>
    </dgm:pt>
    <dgm:pt modelId="{FD992116-61EB-4F5F-B681-5E354CF8B142}">
      <dgm:prSet phldrT="[Text]"/>
      <dgm:spPr/>
      <dgm:t>
        <a:bodyPr/>
        <a:lstStyle/>
        <a:p>
          <a:r>
            <a:rPr lang="el-GR" dirty="0"/>
            <a:t>Φυσικοχημικό</a:t>
          </a:r>
          <a:endParaRPr lang="en-US" dirty="0"/>
        </a:p>
      </dgm:t>
    </dgm:pt>
    <dgm:pt modelId="{64497CFB-EE00-471E-B52D-63F7FE7D658B}" type="parTrans" cxnId="{27146024-DD22-4E5E-8720-B3E3FD3B6F31}">
      <dgm:prSet/>
      <dgm:spPr/>
      <dgm:t>
        <a:bodyPr/>
        <a:lstStyle/>
        <a:p>
          <a:endParaRPr lang="en-US"/>
        </a:p>
      </dgm:t>
    </dgm:pt>
    <dgm:pt modelId="{E0382090-ED66-4DAB-958D-17837E218791}" type="sibTrans" cxnId="{27146024-DD22-4E5E-8720-B3E3FD3B6F31}">
      <dgm:prSet/>
      <dgm:spPr/>
      <dgm:t>
        <a:bodyPr/>
        <a:lstStyle/>
        <a:p>
          <a:endParaRPr lang="en-US"/>
        </a:p>
      </dgm:t>
    </dgm:pt>
    <dgm:pt modelId="{7DD9D014-07AC-499C-829C-42C78A8AFEF3}">
      <dgm:prSet phldrT="[Text]"/>
      <dgm:spPr/>
      <dgm:t>
        <a:bodyPr/>
        <a:lstStyle/>
        <a:p>
          <a:r>
            <a:rPr lang="el-GR" dirty="0"/>
            <a:t>Βιοχημικό</a:t>
          </a:r>
          <a:endParaRPr lang="en-US" dirty="0"/>
        </a:p>
      </dgm:t>
    </dgm:pt>
    <dgm:pt modelId="{AC606674-2180-4FCB-BB78-0E83457A8169}" type="parTrans" cxnId="{A54DEE1D-5FC3-4367-BD8E-FC02D572ED65}">
      <dgm:prSet/>
      <dgm:spPr/>
      <dgm:t>
        <a:bodyPr/>
        <a:lstStyle/>
        <a:p>
          <a:endParaRPr lang="en-US"/>
        </a:p>
      </dgm:t>
    </dgm:pt>
    <dgm:pt modelId="{6655BB11-B44F-4622-95F0-C8DCDD397621}" type="sibTrans" cxnId="{A54DEE1D-5FC3-4367-BD8E-FC02D572ED65}">
      <dgm:prSet/>
      <dgm:spPr/>
      <dgm:t>
        <a:bodyPr/>
        <a:lstStyle/>
        <a:p>
          <a:endParaRPr lang="en-US"/>
        </a:p>
      </dgm:t>
    </dgm:pt>
    <dgm:pt modelId="{0C45072E-F94E-426D-85A3-9D3C77DFDC5D}">
      <dgm:prSet phldrT="[Text]"/>
      <dgm:spPr/>
      <dgm:t>
        <a:bodyPr/>
        <a:lstStyle/>
        <a:p>
          <a:r>
            <a:rPr lang="el-GR" dirty="0"/>
            <a:t>Βιολογικό</a:t>
          </a:r>
          <a:endParaRPr lang="en-US" dirty="0"/>
        </a:p>
      </dgm:t>
    </dgm:pt>
    <dgm:pt modelId="{6D25788B-B6D1-43B3-90BB-FFA5D330AB39}" type="parTrans" cxnId="{94A2F1EA-BE31-441F-A2F7-EBA732E03A82}">
      <dgm:prSet/>
      <dgm:spPr/>
      <dgm:t>
        <a:bodyPr/>
        <a:lstStyle/>
        <a:p>
          <a:endParaRPr lang="en-US"/>
        </a:p>
      </dgm:t>
    </dgm:pt>
    <dgm:pt modelId="{BDA241EF-CEFA-497B-8749-F836FF25047E}" type="sibTrans" cxnId="{94A2F1EA-BE31-441F-A2F7-EBA732E03A82}">
      <dgm:prSet/>
      <dgm:spPr/>
      <dgm:t>
        <a:bodyPr/>
        <a:lstStyle/>
        <a:p>
          <a:endParaRPr lang="en-US"/>
        </a:p>
      </dgm:t>
    </dgm:pt>
    <dgm:pt modelId="{6FFECD99-BBD5-4F72-8A00-2AACC5D03861}" type="pres">
      <dgm:prSet presAssocID="{699893E8-DE6D-45FD-B8F6-6D4964188297}" presName="linear" presStyleCnt="0">
        <dgm:presLayoutVars>
          <dgm:dir/>
          <dgm:animLvl val="lvl"/>
          <dgm:resizeHandles val="exact"/>
        </dgm:presLayoutVars>
      </dgm:prSet>
      <dgm:spPr/>
    </dgm:pt>
    <dgm:pt modelId="{BEAA5501-0C0E-45D7-81AA-273EA9F41877}" type="pres">
      <dgm:prSet presAssocID="{FBB346C2-3608-4E50-A3E5-04E62F2CB664}" presName="parentLin" presStyleCnt="0"/>
      <dgm:spPr/>
    </dgm:pt>
    <dgm:pt modelId="{10BF99A1-936D-438E-820A-B0287BB75A46}" type="pres">
      <dgm:prSet presAssocID="{FBB346C2-3608-4E50-A3E5-04E62F2CB664}" presName="parentLeftMargin" presStyleLbl="node1" presStyleIdx="0" presStyleCnt="4"/>
      <dgm:spPr/>
    </dgm:pt>
    <dgm:pt modelId="{78A727D2-E9DA-4486-AB21-84D025AB4531}" type="pres">
      <dgm:prSet presAssocID="{FBB346C2-3608-4E50-A3E5-04E62F2CB6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2E3CFC-3060-4030-ACB6-386204106377}" type="pres">
      <dgm:prSet presAssocID="{FBB346C2-3608-4E50-A3E5-04E62F2CB664}" presName="negativeSpace" presStyleCnt="0"/>
      <dgm:spPr/>
    </dgm:pt>
    <dgm:pt modelId="{FF442142-0D2E-4893-A1AF-BDBA837513AA}" type="pres">
      <dgm:prSet presAssocID="{FBB346C2-3608-4E50-A3E5-04E62F2CB664}" presName="childText" presStyleLbl="conFgAcc1" presStyleIdx="0" presStyleCnt="4">
        <dgm:presLayoutVars>
          <dgm:bulletEnabled val="1"/>
        </dgm:presLayoutVars>
      </dgm:prSet>
      <dgm:spPr/>
    </dgm:pt>
    <dgm:pt modelId="{8B6CEDC2-C1C0-4171-9E9E-1EB0B4BBD2F4}" type="pres">
      <dgm:prSet presAssocID="{F3CE0982-9951-4622-87F1-96025E4CD6D1}" presName="spaceBetweenRectangles" presStyleCnt="0"/>
      <dgm:spPr/>
    </dgm:pt>
    <dgm:pt modelId="{034A0B1D-F422-4EFF-883B-1CEDC8A27524}" type="pres">
      <dgm:prSet presAssocID="{FD992116-61EB-4F5F-B681-5E354CF8B142}" presName="parentLin" presStyleCnt="0"/>
      <dgm:spPr/>
    </dgm:pt>
    <dgm:pt modelId="{B80152A0-621D-409B-8352-B255645FDC6A}" type="pres">
      <dgm:prSet presAssocID="{FD992116-61EB-4F5F-B681-5E354CF8B142}" presName="parentLeftMargin" presStyleLbl="node1" presStyleIdx="0" presStyleCnt="4"/>
      <dgm:spPr/>
    </dgm:pt>
    <dgm:pt modelId="{26114CEF-9E5D-44C5-B34F-6F83D48B4BD6}" type="pres">
      <dgm:prSet presAssocID="{FD992116-61EB-4F5F-B681-5E354CF8B1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2CA24C-A4C9-435D-9708-C7F305F2F97A}" type="pres">
      <dgm:prSet presAssocID="{FD992116-61EB-4F5F-B681-5E354CF8B142}" presName="negativeSpace" presStyleCnt="0"/>
      <dgm:spPr/>
    </dgm:pt>
    <dgm:pt modelId="{C3EE3005-F113-4537-9412-A70CB49937C5}" type="pres">
      <dgm:prSet presAssocID="{FD992116-61EB-4F5F-B681-5E354CF8B142}" presName="childText" presStyleLbl="conFgAcc1" presStyleIdx="1" presStyleCnt="4">
        <dgm:presLayoutVars>
          <dgm:bulletEnabled val="1"/>
        </dgm:presLayoutVars>
      </dgm:prSet>
      <dgm:spPr/>
    </dgm:pt>
    <dgm:pt modelId="{8C21E999-F244-4AD3-BD14-2978757F1690}" type="pres">
      <dgm:prSet presAssocID="{E0382090-ED66-4DAB-958D-17837E218791}" presName="spaceBetweenRectangles" presStyleCnt="0"/>
      <dgm:spPr/>
    </dgm:pt>
    <dgm:pt modelId="{16A9C12C-AF2B-432E-A561-A3A2A077E056}" type="pres">
      <dgm:prSet presAssocID="{7DD9D014-07AC-499C-829C-42C78A8AFEF3}" presName="parentLin" presStyleCnt="0"/>
      <dgm:spPr/>
    </dgm:pt>
    <dgm:pt modelId="{C5F5A9DA-A676-445B-BACD-6898C12DB1E0}" type="pres">
      <dgm:prSet presAssocID="{7DD9D014-07AC-499C-829C-42C78A8AFEF3}" presName="parentLeftMargin" presStyleLbl="node1" presStyleIdx="1" presStyleCnt="4"/>
      <dgm:spPr/>
    </dgm:pt>
    <dgm:pt modelId="{65D7635C-C9FF-404A-AF78-62213FFBA0C3}" type="pres">
      <dgm:prSet presAssocID="{7DD9D014-07AC-499C-829C-42C78A8AFE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230D04-771F-45FD-8293-ED5BA794A11F}" type="pres">
      <dgm:prSet presAssocID="{7DD9D014-07AC-499C-829C-42C78A8AFEF3}" presName="negativeSpace" presStyleCnt="0"/>
      <dgm:spPr/>
    </dgm:pt>
    <dgm:pt modelId="{E450FD94-6A0B-4B1B-A143-8E800C5539E2}" type="pres">
      <dgm:prSet presAssocID="{7DD9D014-07AC-499C-829C-42C78A8AFEF3}" presName="childText" presStyleLbl="conFgAcc1" presStyleIdx="2" presStyleCnt="4">
        <dgm:presLayoutVars>
          <dgm:bulletEnabled val="1"/>
        </dgm:presLayoutVars>
      </dgm:prSet>
      <dgm:spPr/>
    </dgm:pt>
    <dgm:pt modelId="{B62DD0FA-1393-451E-A67E-4B874227A9E7}" type="pres">
      <dgm:prSet presAssocID="{6655BB11-B44F-4622-95F0-C8DCDD397621}" presName="spaceBetweenRectangles" presStyleCnt="0"/>
      <dgm:spPr/>
    </dgm:pt>
    <dgm:pt modelId="{F57D63C1-96C8-4BC2-84F7-15B6F6057C8D}" type="pres">
      <dgm:prSet presAssocID="{0C45072E-F94E-426D-85A3-9D3C77DFDC5D}" presName="parentLin" presStyleCnt="0"/>
      <dgm:spPr/>
    </dgm:pt>
    <dgm:pt modelId="{6463D16D-CC72-4316-81D0-0CF2E96D99F7}" type="pres">
      <dgm:prSet presAssocID="{0C45072E-F94E-426D-85A3-9D3C77DFDC5D}" presName="parentLeftMargin" presStyleLbl="node1" presStyleIdx="2" presStyleCnt="4"/>
      <dgm:spPr/>
    </dgm:pt>
    <dgm:pt modelId="{62D5DBF1-B3C2-4F97-985C-F3C7F6EDED9E}" type="pres">
      <dgm:prSet presAssocID="{0C45072E-F94E-426D-85A3-9D3C77DFDC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46EDD1-229E-410D-AE8F-F1911D780DC7}" type="pres">
      <dgm:prSet presAssocID="{0C45072E-F94E-426D-85A3-9D3C77DFDC5D}" presName="negativeSpace" presStyleCnt="0"/>
      <dgm:spPr/>
    </dgm:pt>
    <dgm:pt modelId="{A3015232-60F1-49AE-8A90-656E0CEBB0D4}" type="pres">
      <dgm:prSet presAssocID="{0C45072E-F94E-426D-85A3-9D3C77DFDC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E49C01-FB76-4F4A-851F-0B848E98E41B}" type="presOf" srcId="{FD992116-61EB-4F5F-B681-5E354CF8B142}" destId="{B80152A0-621D-409B-8352-B255645FDC6A}" srcOrd="0" destOrd="0" presId="urn:microsoft.com/office/officeart/2005/8/layout/list1"/>
    <dgm:cxn modelId="{A54DEE1D-5FC3-4367-BD8E-FC02D572ED65}" srcId="{699893E8-DE6D-45FD-B8F6-6D4964188297}" destId="{7DD9D014-07AC-499C-829C-42C78A8AFEF3}" srcOrd="2" destOrd="0" parTransId="{AC606674-2180-4FCB-BB78-0E83457A8169}" sibTransId="{6655BB11-B44F-4622-95F0-C8DCDD397621}"/>
    <dgm:cxn modelId="{27146024-DD22-4E5E-8720-B3E3FD3B6F31}" srcId="{699893E8-DE6D-45FD-B8F6-6D4964188297}" destId="{FD992116-61EB-4F5F-B681-5E354CF8B142}" srcOrd="1" destOrd="0" parTransId="{64497CFB-EE00-471E-B52D-63F7FE7D658B}" sibTransId="{E0382090-ED66-4DAB-958D-17837E218791}"/>
    <dgm:cxn modelId="{58550832-3EB0-4FD5-96EF-3F3EEF984CB1}" type="presOf" srcId="{FBB346C2-3608-4E50-A3E5-04E62F2CB664}" destId="{10BF99A1-936D-438E-820A-B0287BB75A46}" srcOrd="0" destOrd="0" presId="urn:microsoft.com/office/officeart/2005/8/layout/list1"/>
    <dgm:cxn modelId="{7297EE54-76A1-4C04-8119-DD2941F052BC}" type="presOf" srcId="{FD992116-61EB-4F5F-B681-5E354CF8B142}" destId="{26114CEF-9E5D-44C5-B34F-6F83D48B4BD6}" srcOrd="1" destOrd="0" presId="urn:microsoft.com/office/officeart/2005/8/layout/list1"/>
    <dgm:cxn modelId="{21C47981-1276-4C3D-8857-E34FBA818154}" type="presOf" srcId="{0C45072E-F94E-426D-85A3-9D3C77DFDC5D}" destId="{62D5DBF1-B3C2-4F97-985C-F3C7F6EDED9E}" srcOrd="1" destOrd="0" presId="urn:microsoft.com/office/officeart/2005/8/layout/list1"/>
    <dgm:cxn modelId="{3260E090-FD04-4C6A-BFDA-B8FA8CDCD393}" type="presOf" srcId="{FBB346C2-3608-4E50-A3E5-04E62F2CB664}" destId="{78A727D2-E9DA-4486-AB21-84D025AB4531}" srcOrd="1" destOrd="0" presId="urn:microsoft.com/office/officeart/2005/8/layout/list1"/>
    <dgm:cxn modelId="{401BADB4-40B4-4C3E-AC0D-E669CCD5B105}" type="presOf" srcId="{0C45072E-F94E-426D-85A3-9D3C77DFDC5D}" destId="{6463D16D-CC72-4316-81D0-0CF2E96D99F7}" srcOrd="0" destOrd="0" presId="urn:microsoft.com/office/officeart/2005/8/layout/list1"/>
    <dgm:cxn modelId="{A59F6EB6-E4F0-4CD1-8D87-9F5A9A9B2DB6}" type="presOf" srcId="{7DD9D014-07AC-499C-829C-42C78A8AFEF3}" destId="{C5F5A9DA-A676-445B-BACD-6898C12DB1E0}" srcOrd="0" destOrd="0" presId="urn:microsoft.com/office/officeart/2005/8/layout/list1"/>
    <dgm:cxn modelId="{89B55DBA-FAAD-4482-A56A-6845961B40CD}" srcId="{699893E8-DE6D-45FD-B8F6-6D4964188297}" destId="{FBB346C2-3608-4E50-A3E5-04E62F2CB664}" srcOrd="0" destOrd="0" parTransId="{AFCA0696-71A5-49A8-B1EA-AD7075A5BC34}" sibTransId="{F3CE0982-9951-4622-87F1-96025E4CD6D1}"/>
    <dgm:cxn modelId="{94A2F1EA-BE31-441F-A2F7-EBA732E03A82}" srcId="{699893E8-DE6D-45FD-B8F6-6D4964188297}" destId="{0C45072E-F94E-426D-85A3-9D3C77DFDC5D}" srcOrd="3" destOrd="0" parTransId="{6D25788B-B6D1-43B3-90BB-FFA5D330AB39}" sibTransId="{BDA241EF-CEFA-497B-8749-F836FF25047E}"/>
    <dgm:cxn modelId="{F10FFBEA-61FD-4D45-835D-7750A21F46D8}" type="presOf" srcId="{699893E8-DE6D-45FD-B8F6-6D4964188297}" destId="{6FFECD99-BBD5-4F72-8A00-2AACC5D03861}" srcOrd="0" destOrd="0" presId="urn:microsoft.com/office/officeart/2005/8/layout/list1"/>
    <dgm:cxn modelId="{06E7E6F0-15F9-4CCF-86E1-BFCF286A9858}" type="presOf" srcId="{7DD9D014-07AC-499C-829C-42C78A8AFEF3}" destId="{65D7635C-C9FF-404A-AF78-62213FFBA0C3}" srcOrd="1" destOrd="0" presId="urn:microsoft.com/office/officeart/2005/8/layout/list1"/>
    <dgm:cxn modelId="{0F4D6952-9087-45D5-8059-52BAE56EDCB2}" type="presParOf" srcId="{6FFECD99-BBD5-4F72-8A00-2AACC5D03861}" destId="{BEAA5501-0C0E-45D7-81AA-273EA9F41877}" srcOrd="0" destOrd="0" presId="urn:microsoft.com/office/officeart/2005/8/layout/list1"/>
    <dgm:cxn modelId="{DB1476C1-2CCB-41F5-A45E-078624834542}" type="presParOf" srcId="{BEAA5501-0C0E-45D7-81AA-273EA9F41877}" destId="{10BF99A1-936D-438E-820A-B0287BB75A46}" srcOrd="0" destOrd="0" presId="urn:microsoft.com/office/officeart/2005/8/layout/list1"/>
    <dgm:cxn modelId="{CCE5ED55-0AEA-484F-9A35-D7B7C94047F8}" type="presParOf" srcId="{BEAA5501-0C0E-45D7-81AA-273EA9F41877}" destId="{78A727D2-E9DA-4486-AB21-84D025AB4531}" srcOrd="1" destOrd="0" presId="urn:microsoft.com/office/officeart/2005/8/layout/list1"/>
    <dgm:cxn modelId="{7918C1A3-0B22-46C9-BAE6-1AB6661C1F56}" type="presParOf" srcId="{6FFECD99-BBD5-4F72-8A00-2AACC5D03861}" destId="{442E3CFC-3060-4030-ACB6-386204106377}" srcOrd="1" destOrd="0" presId="urn:microsoft.com/office/officeart/2005/8/layout/list1"/>
    <dgm:cxn modelId="{0BB36AEE-EF93-4A5E-8FF2-4A94F7960E8A}" type="presParOf" srcId="{6FFECD99-BBD5-4F72-8A00-2AACC5D03861}" destId="{FF442142-0D2E-4893-A1AF-BDBA837513AA}" srcOrd="2" destOrd="0" presId="urn:microsoft.com/office/officeart/2005/8/layout/list1"/>
    <dgm:cxn modelId="{F7A1D0D8-6CA6-457E-B074-EBCD0653CF59}" type="presParOf" srcId="{6FFECD99-BBD5-4F72-8A00-2AACC5D03861}" destId="{8B6CEDC2-C1C0-4171-9E9E-1EB0B4BBD2F4}" srcOrd="3" destOrd="0" presId="urn:microsoft.com/office/officeart/2005/8/layout/list1"/>
    <dgm:cxn modelId="{DF2A7080-BE5F-4F9A-A43B-1EA2B0CE7806}" type="presParOf" srcId="{6FFECD99-BBD5-4F72-8A00-2AACC5D03861}" destId="{034A0B1D-F422-4EFF-883B-1CEDC8A27524}" srcOrd="4" destOrd="0" presId="urn:microsoft.com/office/officeart/2005/8/layout/list1"/>
    <dgm:cxn modelId="{71A98A29-256C-4BB2-AA45-F610743CAA67}" type="presParOf" srcId="{034A0B1D-F422-4EFF-883B-1CEDC8A27524}" destId="{B80152A0-621D-409B-8352-B255645FDC6A}" srcOrd="0" destOrd="0" presId="urn:microsoft.com/office/officeart/2005/8/layout/list1"/>
    <dgm:cxn modelId="{1443D845-DC00-4FA5-96F6-6E0DA8557A47}" type="presParOf" srcId="{034A0B1D-F422-4EFF-883B-1CEDC8A27524}" destId="{26114CEF-9E5D-44C5-B34F-6F83D48B4BD6}" srcOrd="1" destOrd="0" presId="urn:microsoft.com/office/officeart/2005/8/layout/list1"/>
    <dgm:cxn modelId="{3B99ED7E-4F98-43FC-985E-24FA31DCBE80}" type="presParOf" srcId="{6FFECD99-BBD5-4F72-8A00-2AACC5D03861}" destId="{A52CA24C-A4C9-435D-9708-C7F305F2F97A}" srcOrd="5" destOrd="0" presId="urn:microsoft.com/office/officeart/2005/8/layout/list1"/>
    <dgm:cxn modelId="{83596391-5058-4370-BDBD-8AAE8CA4C9B2}" type="presParOf" srcId="{6FFECD99-BBD5-4F72-8A00-2AACC5D03861}" destId="{C3EE3005-F113-4537-9412-A70CB49937C5}" srcOrd="6" destOrd="0" presId="urn:microsoft.com/office/officeart/2005/8/layout/list1"/>
    <dgm:cxn modelId="{0F61422C-CE56-43B7-BEA4-DCFEBA35D4B1}" type="presParOf" srcId="{6FFECD99-BBD5-4F72-8A00-2AACC5D03861}" destId="{8C21E999-F244-4AD3-BD14-2978757F1690}" srcOrd="7" destOrd="0" presId="urn:microsoft.com/office/officeart/2005/8/layout/list1"/>
    <dgm:cxn modelId="{24CFDE27-759B-4B83-AA66-263796CA0D82}" type="presParOf" srcId="{6FFECD99-BBD5-4F72-8A00-2AACC5D03861}" destId="{16A9C12C-AF2B-432E-A561-A3A2A077E056}" srcOrd="8" destOrd="0" presId="urn:microsoft.com/office/officeart/2005/8/layout/list1"/>
    <dgm:cxn modelId="{89B5DE30-8FAD-464F-B5CE-2E1270485D40}" type="presParOf" srcId="{16A9C12C-AF2B-432E-A561-A3A2A077E056}" destId="{C5F5A9DA-A676-445B-BACD-6898C12DB1E0}" srcOrd="0" destOrd="0" presId="urn:microsoft.com/office/officeart/2005/8/layout/list1"/>
    <dgm:cxn modelId="{FB456CCE-06A1-413C-A04A-A8B8F2DE00B3}" type="presParOf" srcId="{16A9C12C-AF2B-432E-A561-A3A2A077E056}" destId="{65D7635C-C9FF-404A-AF78-62213FFBA0C3}" srcOrd="1" destOrd="0" presId="urn:microsoft.com/office/officeart/2005/8/layout/list1"/>
    <dgm:cxn modelId="{32F6B4F8-77C6-46DB-B7F8-4AF4CA941754}" type="presParOf" srcId="{6FFECD99-BBD5-4F72-8A00-2AACC5D03861}" destId="{02230D04-771F-45FD-8293-ED5BA794A11F}" srcOrd="9" destOrd="0" presId="urn:microsoft.com/office/officeart/2005/8/layout/list1"/>
    <dgm:cxn modelId="{B5DF1641-D585-4311-94B6-95B23D053D8E}" type="presParOf" srcId="{6FFECD99-BBD5-4F72-8A00-2AACC5D03861}" destId="{E450FD94-6A0B-4B1B-A143-8E800C5539E2}" srcOrd="10" destOrd="0" presId="urn:microsoft.com/office/officeart/2005/8/layout/list1"/>
    <dgm:cxn modelId="{ADCB6277-237F-4D87-B641-C955CEC25481}" type="presParOf" srcId="{6FFECD99-BBD5-4F72-8A00-2AACC5D03861}" destId="{B62DD0FA-1393-451E-A67E-4B874227A9E7}" srcOrd="11" destOrd="0" presId="urn:microsoft.com/office/officeart/2005/8/layout/list1"/>
    <dgm:cxn modelId="{015F6D30-3D76-45B6-8334-824CCD1FF330}" type="presParOf" srcId="{6FFECD99-BBD5-4F72-8A00-2AACC5D03861}" destId="{F57D63C1-96C8-4BC2-84F7-15B6F6057C8D}" srcOrd="12" destOrd="0" presId="urn:microsoft.com/office/officeart/2005/8/layout/list1"/>
    <dgm:cxn modelId="{BF9B2D54-8DB8-4F38-86D7-E240F38D20DF}" type="presParOf" srcId="{F57D63C1-96C8-4BC2-84F7-15B6F6057C8D}" destId="{6463D16D-CC72-4316-81D0-0CF2E96D99F7}" srcOrd="0" destOrd="0" presId="urn:microsoft.com/office/officeart/2005/8/layout/list1"/>
    <dgm:cxn modelId="{F2713A49-E4EC-424E-BE13-0303C69DB7AE}" type="presParOf" srcId="{F57D63C1-96C8-4BC2-84F7-15B6F6057C8D}" destId="{62D5DBF1-B3C2-4F97-985C-F3C7F6EDED9E}" srcOrd="1" destOrd="0" presId="urn:microsoft.com/office/officeart/2005/8/layout/list1"/>
    <dgm:cxn modelId="{BBC400D7-F79F-49D2-92B7-7C3D0CD47670}" type="presParOf" srcId="{6FFECD99-BBD5-4F72-8A00-2AACC5D03861}" destId="{B646EDD1-229E-410D-AE8F-F1911D780DC7}" srcOrd="13" destOrd="0" presId="urn:microsoft.com/office/officeart/2005/8/layout/list1"/>
    <dgm:cxn modelId="{4F8131BB-59C8-4442-86E1-58B23D6795E1}" type="presParOf" srcId="{6FFECD99-BBD5-4F72-8A00-2AACC5D03861}" destId="{A3015232-60F1-49AE-8A90-656E0CEBB0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F7AC7-7349-4B02-B79C-0E2BE7320F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45D70-416B-467C-B412-FF49B335A887}">
      <dgm:prSet phldrT="[Text]"/>
      <dgm:spPr/>
      <dgm:t>
        <a:bodyPr/>
        <a:lstStyle/>
        <a:p>
          <a:r>
            <a:rPr lang="el-GR" dirty="0"/>
            <a:t>Βιολογικές βλάβες</a:t>
          </a:r>
          <a:endParaRPr lang="en-US" dirty="0"/>
        </a:p>
      </dgm:t>
    </dgm:pt>
    <dgm:pt modelId="{73B96FDE-924A-4F53-88BF-D06A4422742D}" type="parTrans" cxnId="{40DACE3F-2C25-4FE1-9BBE-CE9E30AAC763}">
      <dgm:prSet/>
      <dgm:spPr/>
      <dgm:t>
        <a:bodyPr/>
        <a:lstStyle/>
        <a:p>
          <a:endParaRPr lang="en-US"/>
        </a:p>
      </dgm:t>
    </dgm:pt>
    <dgm:pt modelId="{ED09218C-A26B-48E2-8C35-5F8585D1B132}" type="sibTrans" cxnId="{40DACE3F-2C25-4FE1-9BBE-CE9E30AAC763}">
      <dgm:prSet/>
      <dgm:spPr/>
      <dgm:t>
        <a:bodyPr/>
        <a:lstStyle/>
        <a:p>
          <a:endParaRPr lang="en-US"/>
        </a:p>
      </dgm:t>
    </dgm:pt>
    <dgm:pt modelId="{8A46D1E9-072D-42E5-B219-9D7271F9C89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b="1" dirty="0">
              <a:solidFill>
                <a:srgbClr val="FF0000"/>
              </a:solidFill>
            </a:rPr>
            <a:t>Σωματικές βλάβες </a:t>
          </a:r>
          <a:r>
            <a:rPr lang="el-GR" dirty="0"/>
            <a:t>αφορούν τα σωμματικά κύτταρα και είναι επικίνδυνες μόνο για τον ακτινοβοληθέντα οργανισμό (π.χ. Καρκινογένεση)</a:t>
          </a:r>
          <a:endParaRPr lang="en-US" dirty="0"/>
        </a:p>
      </dgm:t>
    </dgm:pt>
    <dgm:pt modelId="{4C8D62DD-B86F-4DB0-BEF5-875354F17C0B}" type="parTrans" cxnId="{BA1C7363-1999-46C1-AE24-315004EE0BF2}">
      <dgm:prSet/>
      <dgm:spPr/>
      <dgm:t>
        <a:bodyPr/>
        <a:lstStyle/>
        <a:p>
          <a:endParaRPr lang="en-US"/>
        </a:p>
      </dgm:t>
    </dgm:pt>
    <dgm:pt modelId="{EB23B5EB-3BE2-47B5-8D11-6E4C767FBA56}" type="sibTrans" cxnId="{BA1C7363-1999-46C1-AE24-315004EE0BF2}">
      <dgm:prSet/>
      <dgm:spPr/>
      <dgm:t>
        <a:bodyPr/>
        <a:lstStyle/>
        <a:p>
          <a:endParaRPr lang="en-US"/>
        </a:p>
      </dgm:t>
    </dgm:pt>
    <dgm:pt modelId="{915B3110-028D-42A2-AB49-17BB538A369D}">
      <dgm:prSet/>
      <dgm:spPr/>
      <dgm:t>
        <a:bodyPr/>
        <a:lstStyle/>
        <a:p>
          <a:r>
            <a:rPr lang="el-GR" b="1" dirty="0">
              <a:solidFill>
                <a:schemeClr val="accent6"/>
              </a:solidFill>
            </a:rPr>
            <a:t>Γενετικές βλάβες</a:t>
          </a:r>
          <a:r>
            <a:rPr lang="el-GR" dirty="0"/>
            <a:t> αφορούν τα γεννητικά κύτταρα (γαμέτες) και εάν δεν επέλθει στειρότητα, κληρονομούνται στις επόμενες γενεές.</a:t>
          </a:r>
          <a:endParaRPr lang="en-US" dirty="0"/>
        </a:p>
      </dgm:t>
    </dgm:pt>
    <dgm:pt modelId="{FEB6E39D-EBC4-4358-BD10-D71A116B2E91}" type="parTrans" cxnId="{E3CD83DD-81DF-4BE7-904B-E4356C34A7D8}">
      <dgm:prSet/>
      <dgm:spPr/>
      <dgm:t>
        <a:bodyPr/>
        <a:lstStyle/>
        <a:p>
          <a:endParaRPr lang="en-US"/>
        </a:p>
      </dgm:t>
    </dgm:pt>
    <dgm:pt modelId="{5D6F0984-4593-4743-8A6A-F80A71D0B058}" type="sibTrans" cxnId="{E3CD83DD-81DF-4BE7-904B-E4356C34A7D8}">
      <dgm:prSet/>
      <dgm:spPr/>
      <dgm:t>
        <a:bodyPr/>
        <a:lstStyle/>
        <a:p>
          <a:endParaRPr lang="en-US"/>
        </a:p>
      </dgm:t>
    </dgm:pt>
    <dgm:pt modelId="{CA9DD0DA-5340-442D-BB8A-FF4E10F62D88}" type="pres">
      <dgm:prSet presAssocID="{67DF7AC7-7349-4B02-B79C-0E2BE7320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737265-9172-4647-A48F-839B9E10109C}" type="pres">
      <dgm:prSet presAssocID="{CEB45D70-416B-467C-B412-FF49B335A887}" presName="hierRoot1" presStyleCnt="0">
        <dgm:presLayoutVars>
          <dgm:hierBranch val="init"/>
        </dgm:presLayoutVars>
      </dgm:prSet>
      <dgm:spPr/>
    </dgm:pt>
    <dgm:pt modelId="{7CCD7502-86C8-4C81-902F-1BE4D8ED77F6}" type="pres">
      <dgm:prSet presAssocID="{CEB45D70-416B-467C-B412-FF49B335A887}" presName="rootComposite1" presStyleCnt="0"/>
      <dgm:spPr/>
    </dgm:pt>
    <dgm:pt modelId="{3869564F-E177-4CEA-8CD1-7319BFAF8BD5}" type="pres">
      <dgm:prSet presAssocID="{CEB45D70-416B-467C-B412-FF49B335A887}" presName="rootText1" presStyleLbl="node0" presStyleIdx="0" presStyleCnt="1">
        <dgm:presLayoutVars>
          <dgm:chPref val="3"/>
        </dgm:presLayoutVars>
      </dgm:prSet>
      <dgm:spPr/>
    </dgm:pt>
    <dgm:pt modelId="{C5C01159-9ABE-4AD4-8AEF-42BC5324FD5D}" type="pres">
      <dgm:prSet presAssocID="{CEB45D70-416B-467C-B412-FF49B335A887}" presName="rootConnector1" presStyleLbl="node1" presStyleIdx="0" presStyleCnt="0"/>
      <dgm:spPr/>
    </dgm:pt>
    <dgm:pt modelId="{AA97217C-08DC-4AE3-A108-D3D8078744FB}" type="pres">
      <dgm:prSet presAssocID="{CEB45D70-416B-467C-B412-FF49B335A887}" presName="hierChild2" presStyleCnt="0"/>
      <dgm:spPr/>
    </dgm:pt>
    <dgm:pt modelId="{BEC3BF34-C1C1-4082-B95E-84ECC58E302B}" type="pres">
      <dgm:prSet presAssocID="{FEB6E39D-EBC4-4358-BD10-D71A116B2E91}" presName="Name37" presStyleLbl="parChTrans1D2" presStyleIdx="0" presStyleCnt="2"/>
      <dgm:spPr/>
    </dgm:pt>
    <dgm:pt modelId="{D1369470-3A13-4E5B-916F-926C36C64B48}" type="pres">
      <dgm:prSet presAssocID="{915B3110-028D-42A2-AB49-17BB538A369D}" presName="hierRoot2" presStyleCnt="0">
        <dgm:presLayoutVars>
          <dgm:hierBranch val="init"/>
        </dgm:presLayoutVars>
      </dgm:prSet>
      <dgm:spPr/>
    </dgm:pt>
    <dgm:pt modelId="{6AA16DAD-EE69-462B-B4EF-55F749636490}" type="pres">
      <dgm:prSet presAssocID="{915B3110-028D-42A2-AB49-17BB538A369D}" presName="rootComposite" presStyleCnt="0"/>
      <dgm:spPr/>
    </dgm:pt>
    <dgm:pt modelId="{6B55810F-EDA7-4F05-8B12-8CF6F1FAF2D2}" type="pres">
      <dgm:prSet presAssocID="{915B3110-028D-42A2-AB49-17BB538A369D}" presName="rootText" presStyleLbl="node2" presStyleIdx="0" presStyleCnt="2">
        <dgm:presLayoutVars>
          <dgm:chPref val="3"/>
        </dgm:presLayoutVars>
      </dgm:prSet>
      <dgm:spPr/>
    </dgm:pt>
    <dgm:pt modelId="{64D77CA6-AE78-4033-A69D-EDDFE20760AB}" type="pres">
      <dgm:prSet presAssocID="{915B3110-028D-42A2-AB49-17BB538A369D}" presName="rootConnector" presStyleLbl="node2" presStyleIdx="0" presStyleCnt="2"/>
      <dgm:spPr/>
    </dgm:pt>
    <dgm:pt modelId="{4F7E41FF-98FA-4CA1-A0F0-CC98E6DA5D31}" type="pres">
      <dgm:prSet presAssocID="{915B3110-028D-42A2-AB49-17BB538A369D}" presName="hierChild4" presStyleCnt="0"/>
      <dgm:spPr/>
    </dgm:pt>
    <dgm:pt modelId="{C81354D7-295E-4CD5-B4AD-2A2E6EE80548}" type="pres">
      <dgm:prSet presAssocID="{915B3110-028D-42A2-AB49-17BB538A369D}" presName="hierChild5" presStyleCnt="0"/>
      <dgm:spPr/>
    </dgm:pt>
    <dgm:pt modelId="{5368F9F8-04E8-43B5-87CC-42C95F09914E}" type="pres">
      <dgm:prSet presAssocID="{4C8D62DD-B86F-4DB0-BEF5-875354F17C0B}" presName="Name37" presStyleLbl="parChTrans1D2" presStyleIdx="1" presStyleCnt="2"/>
      <dgm:spPr/>
    </dgm:pt>
    <dgm:pt modelId="{A042CAB4-1A99-4656-AFF1-05C0B6C8F0FF}" type="pres">
      <dgm:prSet presAssocID="{8A46D1E9-072D-42E5-B219-9D7271F9C89D}" presName="hierRoot2" presStyleCnt="0">
        <dgm:presLayoutVars>
          <dgm:hierBranch val="init"/>
        </dgm:presLayoutVars>
      </dgm:prSet>
      <dgm:spPr/>
    </dgm:pt>
    <dgm:pt modelId="{65EA7366-D07C-48B8-85FE-BAE8C12380F9}" type="pres">
      <dgm:prSet presAssocID="{8A46D1E9-072D-42E5-B219-9D7271F9C89D}" presName="rootComposite" presStyleCnt="0"/>
      <dgm:spPr/>
    </dgm:pt>
    <dgm:pt modelId="{8732087A-E509-4D07-8FBA-FF94C4D0FDF5}" type="pres">
      <dgm:prSet presAssocID="{8A46D1E9-072D-42E5-B219-9D7271F9C89D}" presName="rootText" presStyleLbl="node2" presStyleIdx="1" presStyleCnt="2">
        <dgm:presLayoutVars>
          <dgm:chPref val="3"/>
        </dgm:presLayoutVars>
      </dgm:prSet>
      <dgm:spPr/>
    </dgm:pt>
    <dgm:pt modelId="{54D2B139-5981-42A1-8365-FE9D8ED0B9FB}" type="pres">
      <dgm:prSet presAssocID="{8A46D1E9-072D-42E5-B219-9D7271F9C89D}" presName="rootConnector" presStyleLbl="node2" presStyleIdx="1" presStyleCnt="2"/>
      <dgm:spPr/>
    </dgm:pt>
    <dgm:pt modelId="{155D3E4C-2B80-428B-B41A-7B7C8ABE09C9}" type="pres">
      <dgm:prSet presAssocID="{8A46D1E9-072D-42E5-B219-9D7271F9C89D}" presName="hierChild4" presStyleCnt="0"/>
      <dgm:spPr/>
    </dgm:pt>
    <dgm:pt modelId="{98C3E94D-8BB6-4A67-8266-04368BD6E945}" type="pres">
      <dgm:prSet presAssocID="{8A46D1E9-072D-42E5-B219-9D7271F9C89D}" presName="hierChild5" presStyleCnt="0"/>
      <dgm:spPr/>
    </dgm:pt>
    <dgm:pt modelId="{231C9D83-78CB-41C0-BF11-883D6F6E34D9}" type="pres">
      <dgm:prSet presAssocID="{CEB45D70-416B-467C-B412-FF49B335A887}" presName="hierChild3" presStyleCnt="0"/>
      <dgm:spPr/>
    </dgm:pt>
  </dgm:ptLst>
  <dgm:cxnLst>
    <dgm:cxn modelId="{57688204-23ED-4B57-9106-C2633A2B18DA}" type="presOf" srcId="{915B3110-028D-42A2-AB49-17BB538A369D}" destId="{64D77CA6-AE78-4033-A69D-EDDFE20760AB}" srcOrd="1" destOrd="0" presId="urn:microsoft.com/office/officeart/2005/8/layout/orgChart1"/>
    <dgm:cxn modelId="{40DACE3F-2C25-4FE1-9BBE-CE9E30AAC763}" srcId="{67DF7AC7-7349-4B02-B79C-0E2BE7320F14}" destId="{CEB45D70-416B-467C-B412-FF49B335A887}" srcOrd="0" destOrd="0" parTransId="{73B96FDE-924A-4F53-88BF-D06A4422742D}" sibTransId="{ED09218C-A26B-48E2-8C35-5F8585D1B132}"/>
    <dgm:cxn modelId="{5DDE6361-AE0D-4423-B8E0-6EC9FA12086F}" type="presOf" srcId="{CEB45D70-416B-467C-B412-FF49B335A887}" destId="{3869564F-E177-4CEA-8CD1-7319BFAF8BD5}" srcOrd="0" destOrd="0" presId="urn:microsoft.com/office/officeart/2005/8/layout/orgChart1"/>
    <dgm:cxn modelId="{BA1C7363-1999-46C1-AE24-315004EE0BF2}" srcId="{CEB45D70-416B-467C-B412-FF49B335A887}" destId="{8A46D1E9-072D-42E5-B219-9D7271F9C89D}" srcOrd="1" destOrd="0" parTransId="{4C8D62DD-B86F-4DB0-BEF5-875354F17C0B}" sibTransId="{EB23B5EB-3BE2-47B5-8D11-6E4C767FBA56}"/>
    <dgm:cxn modelId="{A7255C88-69EC-4793-9F2C-8234151D8D64}" type="presOf" srcId="{4C8D62DD-B86F-4DB0-BEF5-875354F17C0B}" destId="{5368F9F8-04E8-43B5-87CC-42C95F09914E}" srcOrd="0" destOrd="0" presId="urn:microsoft.com/office/officeart/2005/8/layout/orgChart1"/>
    <dgm:cxn modelId="{265B62A8-C80D-4E24-9CAA-C90269BD18CA}" type="presOf" srcId="{915B3110-028D-42A2-AB49-17BB538A369D}" destId="{6B55810F-EDA7-4F05-8B12-8CF6F1FAF2D2}" srcOrd="0" destOrd="0" presId="urn:microsoft.com/office/officeart/2005/8/layout/orgChart1"/>
    <dgm:cxn modelId="{017057BF-7DF9-451A-AC76-5F75F416BB2F}" type="presOf" srcId="{8A46D1E9-072D-42E5-B219-9D7271F9C89D}" destId="{54D2B139-5981-42A1-8365-FE9D8ED0B9FB}" srcOrd="1" destOrd="0" presId="urn:microsoft.com/office/officeart/2005/8/layout/orgChart1"/>
    <dgm:cxn modelId="{4E8CE5C9-CB3C-41CD-9DA9-EB5FC1304ED8}" type="presOf" srcId="{67DF7AC7-7349-4B02-B79C-0E2BE7320F14}" destId="{CA9DD0DA-5340-442D-BB8A-FF4E10F62D88}" srcOrd="0" destOrd="0" presId="urn:microsoft.com/office/officeart/2005/8/layout/orgChart1"/>
    <dgm:cxn modelId="{25D460D1-749F-44B1-A30F-AE823EB2E668}" type="presOf" srcId="{CEB45D70-416B-467C-B412-FF49B335A887}" destId="{C5C01159-9ABE-4AD4-8AEF-42BC5324FD5D}" srcOrd="1" destOrd="0" presId="urn:microsoft.com/office/officeart/2005/8/layout/orgChart1"/>
    <dgm:cxn modelId="{E3CD83DD-81DF-4BE7-904B-E4356C34A7D8}" srcId="{CEB45D70-416B-467C-B412-FF49B335A887}" destId="{915B3110-028D-42A2-AB49-17BB538A369D}" srcOrd="0" destOrd="0" parTransId="{FEB6E39D-EBC4-4358-BD10-D71A116B2E91}" sibTransId="{5D6F0984-4593-4743-8A6A-F80A71D0B058}"/>
    <dgm:cxn modelId="{5ADC4EE3-DABE-496B-B05D-8753BB30DD64}" type="presOf" srcId="{FEB6E39D-EBC4-4358-BD10-D71A116B2E91}" destId="{BEC3BF34-C1C1-4082-B95E-84ECC58E302B}" srcOrd="0" destOrd="0" presId="urn:microsoft.com/office/officeart/2005/8/layout/orgChart1"/>
    <dgm:cxn modelId="{D0D0B7F5-1578-48FE-B8E2-802922D0DAA0}" type="presOf" srcId="{8A46D1E9-072D-42E5-B219-9D7271F9C89D}" destId="{8732087A-E509-4D07-8FBA-FF94C4D0FDF5}" srcOrd="0" destOrd="0" presId="urn:microsoft.com/office/officeart/2005/8/layout/orgChart1"/>
    <dgm:cxn modelId="{9D93D52F-48B9-4A72-9E5B-7BDC821A9ED8}" type="presParOf" srcId="{CA9DD0DA-5340-442D-BB8A-FF4E10F62D88}" destId="{7D737265-9172-4647-A48F-839B9E10109C}" srcOrd="0" destOrd="0" presId="urn:microsoft.com/office/officeart/2005/8/layout/orgChart1"/>
    <dgm:cxn modelId="{41D0E5E8-E0DD-4A74-BF32-C7F9DB2A77A9}" type="presParOf" srcId="{7D737265-9172-4647-A48F-839B9E10109C}" destId="{7CCD7502-86C8-4C81-902F-1BE4D8ED77F6}" srcOrd="0" destOrd="0" presId="urn:microsoft.com/office/officeart/2005/8/layout/orgChart1"/>
    <dgm:cxn modelId="{0721A4FF-AB6D-454D-93DB-20B2B16D4981}" type="presParOf" srcId="{7CCD7502-86C8-4C81-902F-1BE4D8ED77F6}" destId="{3869564F-E177-4CEA-8CD1-7319BFAF8BD5}" srcOrd="0" destOrd="0" presId="urn:microsoft.com/office/officeart/2005/8/layout/orgChart1"/>
    <dgm:cxn modelId="{2A5CCDFE-CE6F-465C-A9E8-C803BB0D9CD4}" type="presParOf" srcId="{7CCD7502-86C8-4C81-902F-1BE4D8ED77F6}" destId="{C5C01159-9ABE-4AD4-8AEF-42BC5324FD5D}" srcOrd="1" destOrd="0" presId="urn:microsoft.com/office/officeart/2005/8/layout/orgChart1"/>
    <dgm:cxn modelId="{DB18F277-679A-4CD7-9887-D559EB50816A}" type="presParOf" srcId="{7D737265-9172-4647-A48F-839B9E10109C}" destId="{AA97217C-08DC-4AE3-A108-D3D8078744FB}" srcOrd="1" destOrd="0" presId="urn:microsoft.com/office/officeart/2005/8/layout/orgChart1"/>
    <dgm:cxn modelId="{B4500D8F-35B9-4DF8-B6D1-7EC4ED6A7005}" type="presParOf" srcId="{AA97217C-08DC-4AE3-A108-D3D8078744FB}" destId="{BEC3BF34-C1C1-4082-B95E-84ECC58E302B}" srcOrd="0" destOrd="0" presId="urn:microsoft.com/office/officeart/2005/8/layout/orgChart1"/>
    <dgm:cxn modelId="{0EE16809-D454-424E-BF27-139D014C71FE}" type="presParOf" srcId="{AA97217C-08DC-4AE3-A108-D3D8078744FB}" destId="{D1369470-3A13-4E5B-916F-926C36C64B48}" srcOrd="1" destOrd="0" presId="urn:microsoft.com/office/officeart/2005/8/layout/orgChart1"/>
    <dgm:cxn modelId="{69EAC305-A20B-4D55-B0A3-681B624320BC}" type="presParOf" srcId="{D1369470-3A13-4E5B-916F-926C36C64B48}" destId="{6AA16DAD-EE69-462B-B4EF-55F749636490}" srcOrd="0" destOrd="0" presId="urn:microsoft.com/office/officeart/2005/8/layout/orgChart1"/>
    <dgm:cxn modelId="{98FF4090-2264-4A7B-9D3A-09E9462E583D}" type="presParOf" srcId="{6AA16DAD-EE69-462B-B4EF-55F749636490}" destId="{6B55810F-EDA7-4F05-8B12-8CF6F1FAF2D2}" srcOrd="0" destOrd="0" presId="urn:microsoft.com/office/officeart/2005/8/layout/orgChart1"/>
    <dgm:cxn modelId="{1363D886-9969-451C-A649-F2D27BE974CD}" type="presParOf" srcId="{6AA16DAD-EE69-462B-B4EF-55F749636490}" destId="{64D77CA6-AE78-4033-A69D-EDDFE20760AB}" srcOrd="1" destOrd="0" presId="urn:microsoft.com/office/officeart/2005/8/layout/orgChart1"/>
    <dgm:cxn modelId="{CB1E23D6-3E31-4D00-AEED-EF24531BA7B5}" type="presParOf" srcId="{D1369470-3A13-4E5B-916F-926C36C64B48}" destId="{4F7E41FF-98FA-4CA1-A0F0-CC98E6DA5D31}" srcOrd="1" destOrd="0" presId="urn:microsoft.com/office/officeart/2005/8/layout/orgChart1"/>
    <dgm:cxn modelId="{A1FB3134-FA31-408C-8EEA-B229C3D61829}" type="presParOf" srcId="{D1369470-3A13-4E5B-916F-926C36C64B48}" destId="{C81354D7-295E-4CD5-B4AD-2A2E6EE80548}" srcOrd="2" destOrd="0" presId="urn:microsoft.com/office/officeart/2005/8/layout/orgChart1"/>
    <dgm:cxn modelId="{BD8E6098-AC93-4718-A3FD-3A40390AD772}" type="presParOf" srcId="{AA97217C-08DC-4AE3-A108-D3D8078744FB}" destId="{5368F9F8-04E8-43B5-87CC-42C95F09914E}" srcOrd="2" destOrd="0" presId="urn:microsoft.com/office/officeart/2005/8/layout/orgChart1"/>
    <dgm:cxn modelId="{EA62BD5C-1755-41EC-805A-97AEBE85770C}" type="presParOf" srcId="{AA97217C-08DC-4AE3-A108-D3D8078744FB}" destId="{A042CAB4-1A99-4656-AFF1-05C0B6C8F0FF}" srcOrd="3" destOrd="0" presId="urn:microsoft.com/office/officeart/2005/8/layout/orgChart1"/>
    <dgm:cxn modelId="{022854C7-0963-4FB6-BE1E-A8868028F914}" type="presParOf" srcId="{A042CAB4-1A99-4656-AFF1-05C0B6C8F0FF}" destId="{65EA7366-D07C-48B8-85FE-BAE8C12380F9}" srcOrd="0" destOrd="0" presId="urn:microsoft.com/office/officeart/2005/8/layout/orgChart1"/>
    <dgm:cxn modelId="{3C7635D9-BE79-4244-B08A-8F501F638EC0}" type="presParOf" srcId="{65EA7366-D07C-48B8-85FE-BAE8C12380F9}" destId="{8732087A-E509-4D07-8FBA-FF94C4D0FDF5}" srcOrd="0" destOrd="0" presId="urn:microsoft.com/office/officeart/2005/8/layout/orgChart1"/>
    <dgm:cxn modelId="{B72DC6A8-2AFB-4032-A80E-179A0C377456}" type="presParOf" srcId="{65EA7366-D07C-48B8-85FE-BAE8C12380F9}" destId="{54D2B139-5981-42A1-8365-FE9D8ED0B9FB}" srcOrd="1" destOrd="0" presId="urn:microsoft.com/office/officeart/2005/8/layout/orgChart1"/>
    <dgm:cxn modelId="{FFEC0C39-62AF-47EB-8BEA-540D56205F26}" type="presParOf" srcId="{A042CAB4-1A99-4656-AFF1-05C0B6C8F0FF}" destId="{155D3E4C-2B80-428B-B41A-7B7C8ABE09C9}" srcOrd="1" destOrd="0" presId="urn:microsoft.com/office/officeart/2005/8/layout/orgChart1"/>
    <dgm:cxn modelId="{FAA87C34-4338-40D1-B7A5-44E30FEA199F}" type="presParOf" srcId="{A042CAB4-1A99-4656-AFF1-05C0B6C8F0FF}" destId="{98C3E94D-8BB6-4A67-8266-04368BD6E945}" srcOrd="2" destOrd="0" presId="urn:microsoft.com/office/officeart/2005/8/layout/orgChart1"/>
    <dgm:cxn modelId="{81B1B53C-914A-4C91-8155-C92509350424}" type="presParOf" srcId="{7D737265-9172-4647-A48F-839B9E10109C}" destId="{231C9D83-78CB-41C0-BF11-883D6F6E34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EDD56-BBE7-49E2-8629-AB10319194F3}">
      <dsp:nvSpPr>
        <dsp:cNvPr id="0" name=""/>
        <dsp:cNvSpPr/>
      </dsp:nvSpPr>
      <dsp:spPr>
        <a:xfrm>
          <a:off x="2253691" y="1754145"/>
          <a:ext cx="1239212" cy="58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9"/>
              </a:lnTo>
              <a:lnTo>
                <a:pt x="1239212" y="401899"/>
              </a:lnTo>
              <a:lnTo>
                <a:pt x="1239212" y="58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5740-E349-4D5D-89B4-FDDC16274437}">
      <dsp:nvSpPr>
        <dsp:cNvPr id="0" name=""/>
        <dsp:cNvSpPr/>
      </dsp:nvSpPr>
      <dsp:spPr>
        <a:xfrm>
          <a:off x="1014478" y="1754145"/>
          <a:ext cx="1239212" cy="589752"/>
        </a:xfrm>
        <a:custGeom>
          <a:avLst/>
          <a:gdLst/>
          <a:ahLst/>
          <a:cxnLst/>
          <a:rect l="0" t="0" r="0" b="0"/>
          <a:pathLst>
            <a:path>
              <a:moveTo>
                <a:pt x="1239212" y="0"/>
              </a:moveTo>
              <a:lnTo>
                <a:pt x="1239212" y="401899"/>
              </a:lnTo>
              <a:lnTo>
                <a:pt x="0" y="401899"/>
              </a:lnTo>
              <a:lnTo>
                <a:pt x="0" y="589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2A45-DEFA-4482-A485-1B89EEF7A084}">
      <dsp:nvSpPr>
        <dsp:cNvPr id="0" name=""/>
        <dsp:cNvSpPr/>
      </dsp:nvSpPr>
      <dsp:spPr>
        <a:xfrm>
          <a:off x="1239790" y="466491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29947-A61C-41E7-A365-60FE0A67A81F}">
      <dsp:nvSpPr>
        <dsp:cNvPr id="0" name=""/>
        <dsp:cNvSpPr/>
      </dsp:nvSpPr>
      <dsp:spPr>
        <a:xfrm>
          <a:off x="1465101" y="680537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Βασικός παράγοντας καθορισμού βιολογικής βλάβης </a:t>
          </a:r>
          <a:r>
            <a:rPr lang="el-GR" sz="1300" kern="1200" dirty="0"/>
            <a:t>είναι η </a:t>
          </a:r>
          <a:r>
            <a:rPr lang="el-GR" sz="13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πυκνότητα των ιονισμών</a:t>
          </a:r>
          <a:endParaRPr lang="en-US" sz="13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1502815" y="718251"/>
        <a:ext cx="1952374" cy="1212226"/>
      </dsp:txXfrm>
    </dsp:sp>
    <dsp:sp modelId="{D46DC9DF-0750-4259-98BD-2CF4B58CB214}">
      <dsp:nvSpPr>
        <dsp:cNvPr id="0" name=""/>
        <dsp:cNvSpPr/>
      </dsp:nvSpPr>
      <dsp:spPr>
        <a:xfrm>
          <a:off x="577" y="2343898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AD663-D82C-4D7D-A5EE-51B701EF650B}">
      <dsp:nvSpPr>
        <dsp:cNvPr id="0" name=""/>
        <dsp:cNvSpPr/>
      </dsp:nvSpPr>
      <dsp:spPr>
        <a:xfrm>
          <a:off x="225889" y="2557944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Ακτίνες Χ μεγάλης ενέργειας και διεισυτικότητας </a:t>
          </a:r>
          <a:r>
            <a:rPr lang="el-GR" sz="1300" kern="1200" dirty="0"/>
            <a:t>προκαλούν </a:t>
          </a:r>
          <a:r>
            <a:rPr lang="el-GR" sz="1300" kern="1200" dirty="0">
              <a:solidFill>
                <a:srgbClr val="FF0000"/>
              </a:solidFill>
            </a:rPr>
            <a:t>αραιούς ιονισμούς 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263603" y="2595658"/>
        <a:ext cx="1952374" cy="1212226"/>
      </dsp:txXfrm>
    </dsp:sp>
    <dsp:sp modelId="{22BBF545-DC4B-4793-9FFB-9AFB4D60389B}">
      <dsp:nvSpPr>
        <dsp:cNvPr id="0" name=""/>
        <dsp:cNvSpPr/>
      </dsp:nvSpPr>
      <dsp:spPr>
        <a:xfrm>
          <a:off x="2479002" y="2343898"/>
          <a:ext cx="2027802" cy="1287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9577-0096-4180-98CD-B8BBB13F54DD}">
      <dsp:nvSpPr>
        <dsp:cNvPr id="0" name=""/>
        <dsp:cNvSpPr/>
      </dsp:nvSpPr>
      <dsp:spPr>
        <a:xfrm>
          <a:off x="2704314" y="2557944"/>
          <a:ext cx="2027802" cy="128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Σωματίδια άλφα μεγάλου  όγκου</a:t>
          </a:r>
          <a:r>
            <a:rPr lang="el-GR" sz="1300" kern="1200" dirty="0"/>
            <a:t> και </a:t>
          </a:r>
          <a:r>
            <a:rPr lang="el-GR" sz="1300" b="1" kern="1200" dirty="0"/>
            <a:t>ακτίνες Χ</a:t>
          </a:r>
          <a:r>
            <a:rPr lang="el-GR" sz="1300" kern="1200" dirty="0"/>
            <a:t> </a:t>
          </a:r>
          <a:r>
            <a:rPr lang="el-GR" sz="1300" b="1" kern="1200" dirty="0"/>
            <a:t>χαμηλής ενέργειας και μικρής διεισδυτικότητας </a:t>
          </a:r>
          <a:r>
            <a:rPr lang="el-GR" sz="1300" kern="1200" dirty="0"/>
            <a:t>προκαλούν </a:t>
          </a:r>
          <a:r>
            <a:rPr lang="el-GR" sz="1300" kern="1200" dirty="0">
              <a:solidFill>
                <a:srgbClr val="00B050"/>
              </a:solidFill>
            </a:rPr>
            <a:t>πυκνούς ιονισμούς</a:t>
          </a:r>
          <a:endParaRPr lang="en-US" sz="1300" kern="1200" dirty="0">
            <a:solidFill>
              <a:srgbClr val="00B050"/>
            </a:solidFill>
          </a:endParaRPr>
        </a:p>
      </dsp:txBody>
      <dsp:txXfrm>
        <a:off x="2742028" y="2595658"/>
        <a:ext cx="1952374" cy="1212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2142-0D2E-4893-A1AF-BDBA837513AA}">
      <dsp:nvSpPr>
        <dsp:cNvPr id="0" name=""/>
        <dsp:cNvSpPr/>
      </dsp:nvSpPr>
      <dsp:spPr>
        <a:xfrm>
          <a:off x="0" y="317685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727D2-E9DA-4486-AB21-84D025AB4531}">
      <dsp:nvSpPr>
        <dsp:cNvPr id="0" name=""/>
        <dsp:cNvSpPr/>
      </dsp:nvSpPr>
      <dsp:spPr>
        <a:xfrm>
          <a:off x="225334" y="772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Φυσικό</a:t>
          </a:r>
          <a:endParaRPr lang="en-US" sz="2100" kern="1200" dirty="0"/>
        </a:p>
      </dsp:txBody>
      <dsp:txXfrm>
        <a:off x="255596" y="37987"/>
        <a:ext cx="3094155" cy="559396"/>
      </dsp:txXfrm>
    </dsp:sp>
    <dsp:sp modelId="{C3EE3005-F113-4537-9412-A70CB49937C5}">
      <dsp:nvSpPr>
        <dsp:cNvPr id="0" name=""/>
        <dsp:cNvSpPr/>
      </dsp:nvSpPr>
      <dsp:spPr>
        <a:xfrm>
          <a:off x="0" y="1270245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4CEF-9E5D-44C5-B34F-6F83D48B4BD6}">
      <dsp:nvSpPr>
        <dsp:cNvPr id="0" name=""/>
        <dsp:cNvSpPr/>
      </dsp:nvSpPr>
      <dsp:spPr>
        <a:xfrm>
          <a:off x="225334" y="96028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Φυσικοχημικό</a:t>
          </a:r>
          <a:endParaRPr lang="en-US" sz="2100" kern="1200" dirty="0"/>
        </a:p>
      </dsp:txBody>
      <dsp:txXfrm>
        <a:off x="255596" y="990547"/>
        <a:ext cx="3094155" cy="559396"/>
      </dsp:txXfrm>
    </dsp:sp>
    <dsp:sp modelId="{E450FD94-6A0B-4B1B-A143-8E800C5539E2}">
      <dsp:nvSpPr>
        <dsp:cNvPr id="0" name=""/>
        <dsp:cNvSpPr/>
      </dsp:nvSpPr>
      <dsp:spPr>
        <a:xfrm>
          <a:off x="0" y="2222806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7635C-C9FF-404A-AF78-62213FFBA0C3}">
      <dsp:nvSpPr>
        <dsp:cNvPr id="0" name=""/>
        <dsp:cNvSpPr/>
      </dsp:nvSpPr>
      <dsp:spPr>
        <a:xfrm>
          <a:off x="225334" y="1912845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Βιοχημικό</a:t>
          </a:r>
          <a:endParaRPr lang="en-US" sz="2100" kern="1200" dirty="0"/>
        </a:p>
      </dsp:txBody>
      <dsp:txXfrm>
        <a:off x="255596" y="1943107"/>
        <a:ext cx="3094155" cy="559396"/>
      </dsp:txXfrm>
    </dsp:sp>
    <dsp:sp modelId="{A3015232-60F1-49AE-8A90-656E0CEBB0D4}">
      <dsp:nvSpPr>
        <dsp:cNvPr id="0" name=""/>
        <dsp:cNvSpPr/>
      </dsp:nvSpPr>
      <dsp:spPr>
        <a:xfrm>
          <a:off x="0" y="3175366"/>
          <a:ext cx="45066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5DBF1-B3C2-4F97-985C-F3C7F6EDED9E}">
      <dsp:nvSpPr>
        <dsp:cNvPr id="0" name=""/>
        <dsp:cNvSpPr/>
      </dsp:nvSpPr>
      <dsp:spPr>
        <a:xfrm>
          <a:off x="225334" y="2865406"/>
          <a:ext cx="315467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239" tIns="0" rIns="1192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Βιολογικό</a:t>
          </a:r>
          <a:endParaRPr lang="en-US" sz="2100" kern="1200" dirty="0"/>
        </a:p>
      </dsp:txBody>
      <dsp:txXfrm>
        <a:off x="255596" y="2895668"/>
        <a:ext cx="309415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F9F8-04E8-43B5-87CC-42C95F09914E}">
      <dsp:nvSpPr>
        <dsp:cNvPr id="0" name=""/>
        <dsp:cNvSpPr/>
      </dsp:nvSpPr>
      <dsp:spPr>
        <a:xfrm>
          <a:off x="2529632" y="1587942"/>
          <a:ext cx="1384334" cy="48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56"/>
              </a:lnTo>
              <a:lnTo>
                <a:pt x="1384334" y="240256"/>
              </a:lnTo>
              <a:lnTo>
                <a:pt x="1384334" y="480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3BF34-C1C1-4082-B95E-84ECC58E302B}">
      <dsp:nvSpPr>
        <dsp:cNvPr id="0" name=""/>
        <dsp:cNvSpPr/>
      </dsp:nvSpPr>
      <dsp:spPr>
        <a:xfrm>
          <a:off x="1145297" y="1587942"/>
          <a:ext cx="1384334" cy="480512"/>
        </a:xfrm>
        <a:custGeom>
          <a:avLst/>
          <a:gdLst/>
          <a:ahLst/>
          <a:cxnLst/>
          <a:rect l="0" t="0" r="0" b="0"/>
          <a:pathLst>
            <a:path>
              <a:moveTo>
                <a:pt x="1384334" y="0"/>
              </a:moveTo>
              <a:lnTo>
                <a:pt x="1384334" y="240256"/>
              </a:lnTo>
              <a:lnTo>
                <a:pt x="0" y="240256"/>
              </a:lnTo>
              <a:lnTo>
                <a:pt x="0" y="480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564F-E177-4CEA-8CD1-7319BFAF8BD5}">
      <dsp:nvSpPr>
        <dsp:cNvPr id="0" name=""/>
        <dsp:cNvSpPr/>
      </dsp:nvSpPr>
      <dsp:spPr>
        <a:xfrm>
          <a:off x="1385554" y="443864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Βιολογικές βλάβες</a:t>
          </a:r>
          <a:endParaRPr lang="en-US" sz="1400" kern="1200" dirty="0"/>
        </a:p>
      </dsp:txBody>
      <dsp:txXfrm>
        <a:off x="1385554" y="443864"/>
        <a:ext cx="2288156" cy="1144078"/>
      </dsp:txXfrm>
    </dsp:sp>
    <dsp:sp modelId="{6B55810F-EDA7-4F05-8B12-8CF6F1FAF2D2}">
      <dsp:nvSpPr>
        <dsp:cNvPr id="0" name=""/>
        <dsp:cNvSpPr/>
      </dsp:nvSpPr>
      <dsp:spPr>
        <a:xfrm>
          <a:off x="1219" y="2068455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6"/>
              </a:solidFill>
            </a:rPr>
            <a:t>Γενετικές βλάβες</a:t>
          </a:r>
          <a:r>
            <a:rPr lang="el-GR" sz="1400" kern="1200" dirty="0"/>
            <a:t> αφορούν τα γεννητικά κύτταρα (γαμέτες) και εάν δεν επέλθει στειρότητα, κληρονομούνται στις επόμενες γενεές.</a:t>
          </a:r>
          <a:endParaRPr lang="en-US" sz="1400" kern="1200" dirty="0"/>
        </a:p>
      </dsp:txBody>
      <dsp:txXfrm>
        <a:off x="1219" y="2068455"/>
        <a:ext cx="2288156" cy="1144078"/>
      </dsp:txXfrm>
    </dsp:sp>
    <dsp:sp modelId="{8732087A-E509-4D07-8FBA-FF94C4D0FDF5}">
      <dsp:nvSpPr>
        <dsp:cNvPr id="0" name=""/>
        <dsp:cNvSpPr/>
      </dsp:nvSpPr>
      <dsp:spPr>
        <a:xfrm>
          <a:off x="2769888" y="2068455"/>
          <a:ext cx="2288156" cy="1144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400" b="1" kern="1200" dirty="0">
              <a:solidFill>
                <a:srgbClr val="FF0000"/>
              </a:solidFill>
            </a:rPr>
            <a:t>Σωματικές βλάβες </a:t>
          </a:r>
          <a:r>
            <a:rPr lang="el-GR" sz="1400" kern="1200" dirty="0"/>
            <a:t>αφορούν τα σωμματικά κύτταρα και είναι επικίνδυνες μόνο για τον ακτινοβοληθέντα οργανισμό (π.χ. Καρκινογένεση)</a:t>
          </a:r>
          <a:endParaRPr lang="en-US" sz="1400" kern="1200" dirty="0"/>
        </a:p>
      </dsp:txBody>
      <dsp:txXfrm>
        <a:off x="2769888" y="2068455"/>
        <a:ext cx="2288156" cy="114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8306-82CE-475F-86C3-CA3FB9A9DF7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653A-977A-4A55-BA08-1CFD3E090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918-AC5D-41FA-809E-5147599F0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CEF47-A640-4300-BB89-0B7CDDF8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3FF7-EB9B-4C07-9DA7-C690DE0A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3BB3-F029-432D-A175-0F53172A1ED0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CC73-B31D-4C32-B407-C912FED4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E0D0-C1FD-48E0-BB2A-844CEA41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F38E-E367-4CAA-9792-3F36096B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EC1E8-9E9C-4DC9-8F91-8D082D2E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34904-6300-49D7-AFB0-0D9CF544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AA85-3AFC-40C1-8C88-534BA2D22D43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EFCA4-4CE8-4EC0-94BD-D54348E9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D16A-F99E-4941-A75A-4CFDE489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7D4AD-27A4-439C-9DAC-91422A5A0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5E6C3-D26A-48D5-9A7F-F795A0A4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02B4-D0A3-40EB-8E24-53150650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3995-B919-4866-81B3-7D9953FD9E62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403B-CB20-44AF-AD63-2D9F3730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38DA-4AE6-4690-BB4F-3BA3921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7CA1-856D-4930-86C1-88E0BFC1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715D-5718-4763-80C4-24ADE1AA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75F1-0893-4EB9-B08D-1756D72A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FCA-4E19-4B3F-98D9-E10E6035B346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80B3-6571-42D8-AD0F-F8FA9320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9685-E766-4C41-90A1-F86717EF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484C-995D-475E-B3B8-E9052625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F1381-CB61-4BB5-86AF-C82DEA18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897A-7A7E-45FD-8F06-F61DB559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1B0-181F-4F08-93C7-AFEC7777428D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8E5D-AA7C-46C8-9446-7E6023D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DEB8-1CE5-4CFA-84B1-FE14066D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78C5-6FBA-4FE7-AFC0-DBD1BEA4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A9BA-B6EA-419E-9D7E-7C790C3C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172BE-A1E4-4042-8A5E-8295BE91A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A8EAB-A55B-489A-992A-F723D14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65F8-EE51-4DB8-944B-8D0A1518B7BD}" type="datetime1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0124C-2D99-478A-84D1-68DE53AA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AF90A-DFA6-4365-B8A8-8D2DAA6D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A0A7-6586-4891-AC07-B52BB84C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5027-E3A4-48A1-BBE6-4F2110D0B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3B8B7-BBF4-47BC-9B22-6B051361C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42A28-605C-4BD1-804B-B07B08D9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595AC-F88B-49A4-90F9-31B12A1F0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80C26-4E2B-43DC-8C58-D237B2C8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8DE5-D578-43AD-A43F-C33610AD5CFE}" type="datetime1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FB0CA-727D-468B-A8B4-E40A0423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84D84-5B51-4B51-9907-96688ED5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04EE-FEFB-4E6E-8079-ECE6E543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E2624-FA03-4788-B8CD-4E598CB7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F41-159F-433F-8225-0DF6F19FF2DA}" type="datetime1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48384-A2A7-4233-BA63-5968DC25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B07D2-8B1A-4ADB-A88B-F11ED51F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FBBA6-A9B3-4AFF-89B7-E2136504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15AD-A1E6-4712-A845-7D7A76D03D48}" type="datetime1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4559D-1EDD-4AB6-A723-03654D82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5F954-41AD-4B70-91B6-2AC0A6CC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A586-E07B-4B86-BE57-02BE4B13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AE94-33D0-4EA1-A36A-866F0688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C290A-B18E-4E04-B189-F79A17F4D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DEFDD-C75F-4CFB-AB1F-47D4E070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5A08-76FC-428F-967E-5F8934FE89A9}" type="datetime1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44608-A6E8-49B7-AD1A-E8FF120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DCCEA-98B9-4D56-9007-E2667921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2B8C-4BB4-44F0-BCE0-CBEAEA58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A5B28-246C-4EEF-ABC8-0BEBF7E5F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1FCDF-F899-4AB7-9E85-3BE98AE2C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067E8-B28F-454F-96A8-34151FBD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9370-2ADE-401D-908E-A27421479F4A}" type="datetime1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8E369-0DDD-4755-B6C5-EC1FF976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E6D8B-DBFA-4BF0-AB33-89FB8AB3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11A0A-8F5B-4605-BE34-09BBED03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2365C-F111-4A6C-B93C-0AC35518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7AFA1-4FFB-405F-A2DE-237734B54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14E2-34E6-4AD1-8934-58E795E3DEE3}" type="datetime1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31B4-30B3-446C-AB99-0C705AD2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Βασιλική Σόφτα Υπ. Διδάκτωρ, Τμήμα Ιατρικής Φυσικής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6A93-24C9-467E-AD0D-B9D9BAAB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FEED-761C-4317-B19B-150BD8927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2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3%CE%B5%CE%BD%CE%B5%CF%84%CE%B9%CE%BA%CF%8C%CF%82_%CE%BA%CF%8E%CE%B4%CE%B9%CE%BA%CE%B1%CF%82" TargetMode="External"/><Relationship Id="rId13" Type="http://schemas.openxmlformats.org/officeDocument/2006/relationships/hyperlink" Target="https://el.wikipedia.org/wiki/%CE%9A%CF%85%CF%84%CF%84%CE%B1%CF%81%CF%8C%CF%80%CE%BB%CE%B1%CF%83%CE%BC%CE%B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l.wikipedia.org/wiki/%CE%9C%CE%B5%CF%84%CE%AC%CF%86%CF%81%CE%B1%CF%83%CE%B7_(%CE%B3%CE%B5%CE%BD%CE%B5%CF%84%CE%B9%CE%BA%CE%AE)" TargetMode="External"/><Relationship Id="rId12" Type="http://schemas.openxmlformats.org/officeDocument/2006/relationships/hyperlink" Target="https://el.wikipedia.org/wiki/%CE%A1%CE%B9%CE%B2%CF%8C%CF%83%CF%89%CE%BC%CE%B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D%CE%BF%CF%85%CE%BA%CE%BB%CE%B5%CE%BF%CF%84%CE%AF%CE%B4%CE%B9%CE%BF" TargetMode="External"/><Relationship Id="rId11" Type="http://schemas.openxmlformats.org/officeDocument/2006/relationships/hyperlink" Target="https://el.wikipedia.org/wiki/%CE%A0%CF%81%CF%89%CF%84%CE%B5%CE%90%CE%BD%CE%B7" TargetMode="External"/><Relationship Id="rId5" Type="http://schemas.openxmlformats.org/officeDocument/2006/relationships/hyperlink" Target="https://el.wikipedia.org/wiki/%CE%9A%CF%8D%CF%84%CF%84%CE%B1%CF%81%CE%BF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el.wikipedia.org/wiki/DNA" TargetMode="External"/><Relationship Id="rId4" Type="http://schemas.openxmlformats.org/officeDocument/2006/relationships/hyperlink" Target="https://el.wikipedia.org/wiki/%CE%9D%CE%BF%CF%85%CE%BA%CE%BB%CE%B5%CF%8A%CE%BA%CE%AC_%CE%BF%CE%BE%CE%AD%CE%B1" TargetMode="External"/><Relationship Id="rId9" Type="http://schemas.openxmlformats.org/officeDocument/2006/relationships/hyperlink" Target="https://el.wikipedia.org/wiki/%CE%94%CE%B5%CE%BF%CE%BE%CF%85%CF%81%CE%B9%CE%B2%CE%BF%CE%BD%CE%BF%CF%85%CE%BA%CE%BB%CE%B5%CF%8A%CE%BA%CF%8C_%CE%BF%CE%BE%CF%8D" TargetMode="External"/><Relationship Id="rId14" Type="http://schemas.openxmlformats.org/officeDocument/2006/relationships/hyperlink" Target="https://el.wikipedia.org/wiki/%CE%91%CE%B3%CE%B3%CE%B5%CE%BB%CE%B9%CE%B1%CF%86%CF%8C%CF%81%CE%BF_RN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C%CE%BF%CF%81%CE%B9%CE%B1%CE%BA%CF%8C_%CE%B2%CE%AC%CF%81%CE%BF%CF%82" TargetMode="External"/><Relationship Id="rId13" Type="http://schemas.openxmlformats.org/officeDocument/2006/relationships/hyperlink" Target="https://el.wikipedia.org/wiki/%CE%9F%CE%BE%CF%85%CE%B3%CF%8C%CE%BD%CE%BF" TargetMode="External"/><Relationship Id="rId18" Type="http://schemas.openxmlformats.org/officeDocument/2006/relationships/hyperlink" Target="https://el.wikipedia.org/wiki/DN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l.wikipedia.org/wiki/%CE%92%CE%B9%CE%BF%CE%BC%CF%8C%CF%81%CE%B9%CE%BF" TargetMode="External"/><Relationship Id="rId12" Type="http://schemas.openxmlformats.org/officeDocument/2006/relationships/hyperlink" Target="https://el.wikipedia.org/wiki/%CE%86%CE%BD%CE%B8%CF%81%CE%B1%CE%BA%CE%B1%CF%82" TargetMode="External"/><Relationship Id="rId17" Type="http://schemas.openxmlformats.org/officeDocument/2006/relationships/hyperlink" Target="https://el.wikipedia.org/wiki/%CE%93%CE%BF%CE%BD%CE%AF%CE%B4%CE%B9%CE%BF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l.wikipedia.org/wiki/%CE%91%CE%BA%CE%BF%CE%BB%CE%BF%CF%85%CE%B8%CE%AF%CE%B1_%CE%B1%CE%BC%CE%B9%CE%BD%CE%BF%CE%BE%CE%AD%CF%89%CE%BD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.wikipedia.org/wiki/%CE%92%CE%B1%CE%BA%CF%84%CE%AE%CF%81%CE%B9%CE%BF" TargetMode="External"/><Relationship Id="rId11" Type="http://schemas.openxmlformats.org/officeDocument/2006/relationships/hyperlink" Target="https://el.wikipedia.org/wiki/%CE%91%CE%BB%CF%85%CF%83%CE%AF%CE%B4%CE%B1_%CF%80%CE%BF%CE%BB%CF%85%CF%80%CE%B5%CF%80%CF%84%CE%B9%CE%B4%CE%AF%CF%89%CE%BD" TargetMode="External"/><Relationship Id="rId5" Type="http://schemas.openxmlformats.org/officeDocument/2006/relationships/hyperlink" Target="https://el.wikipedia.org/wiki/%CE%9A%CF%8D%CF%84%CF%84%CE%B1%CF%81%CE%BF" TargetMode="External"/><Relationship Id="rId15" Type="http://schemas.openxmlformats.org/officeDocument/2006/relationships/hyperlink" Target="https://el.wikipedia.org/wiki/%CE%98%CE%B5%CE%AF%CE%BF" TargetMode="External"/><Relationship Id="rId10" Type="http://schemas.openxmlformats.org/officeDocument/2006/relationships/hyperlink" Target="https://el.wikipedia.org/wiki/%CE%A0%CE%B5%CF%80%CF%84%CE%B9%CE%B4%CE%B9%CE%BA%CF%8C%CF%82_%CE%B4%CE%B5%CF%83%CE%BC%CF%8C%CF%82" TargetMode="External"/><Relationship Id="rId19" Type="http://schemas.openxmlformats.org/officeDocument/2006/relationships/hyperlink" Target="https://el.wikipedia.org/w/index.php?title=%CE%9C%CE%B5%CF%84%CE%B1-%CE%BC%CE%B5%CF%84%CE%B1%CE%B3%CF%81%CE%B1%CF%86%CE%B9%CE%BA%CE%AE_%CF%84%CF%81%CE%BF%CF%80%CE%BF%CF%80%CE%BF%CE%AF%CE%B7%CF%83%CE%B7&amp;action=edit&amp;redlink=1" TargetMode="External"/><Relationship Id="rId4" Type="http://schemas.openxmlformats.org/officeDocument/2006/relationships/hyperlink" Target="https://el.wikipedia.org/wiki/%CE%9C%CE%B1%CE%BA%CF%81%CE%BF%CE%BC%CF%8C%CF%81%CE%B9%CE%B1" TargetMode="External"/><Relationship Id="rId9" Type="http://schemas.openxmlformats.org/officeDocument/2006/relationships/hyperlink" Target="https://el.wikipedia.org/wiki/%CE%A0%CF%81%CF%89%CF%84%CE%B5%CF%8A%CE%BD%CE%BF%CE%B3%CE%B5%CE%BD%CE%B5%CF%84%CE%B9%CE%BA%CE%AC_%CE%B1%CE%BC%CE%B9%CE%BD%CE%BF%CE%BE%CE%AD%CE%B1" TargetMode="External"/><Relationship Id="rId14" Type="http://schemas.openxmlformats.org/officeDocument/2006/relationships/hyperlink" Target="https://el.wikipedia.org/wiki/%CE%86%CE%B6%CF%89%CF%84%CE%B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31191A-4E18-43CC-A004-95CD1CF12897}"/>
              </a:ext>
            </a:extLst>
          </p:cNvPr>
          <p:cNvSpPr/>
          <p:nvPr/>
        </p:nvSpPr>
        <p:spPr>
          <a:xfrm>
            <a:off x="769677" y="2340299"/>
            <a:ext cx="10684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Αρχές Φυσικής και Ακτινοπροστασίας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Κτηνιατρική Επιστήμη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00027-FE9C-4FBC-92E6-C52EDE98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8A20-DFDE-4473-AEF1-28BD541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6636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0" i="0" dirty="0">
                <a:effectLst/>
                <a:latin typeface="Arial" panose="020B0604020202020204" pitchFamily="34" charset="0"/>
              </a:rPr>
              <a:t>Το </a:t>
            </a:r>
            <a:r>
              <a:rPr lang="el-GR" b="1" i="0" dirty="0">
                <a:effectLst/>
                <a:latin typeface="Arial" panose="020B0604020202020204" pitchFamily="34" charset="0"/>
              </a:rPr>
              <a:t>ριβονουκλεϊκό οξύ</a:t>
            </a:r>
            <a:r>
              <a:rPr lang="el-GR" b="0" i="0" dirty="0">
                <a:effectLst/>
                <a:latin typeface="Arial" panose="020B0604020202020204" pitchFamily="34" charset="0"/>
              </a:rPr>
              <a:t>, είναι μία τις δύο κατηγορίες των πολυμερών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4" tooltip="Νουκλεϊκά οξέ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νουκλεϊκών οξέων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b="0" i="0" dirty="0">
                <a:effectLst/>
                <a:latin typeface="Arial" panose="020B0604020202020204" pitchFamily="34" charset="0"/>
              </a:rPr>
              <a:t>. Αποτελείται από μονομερή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6" tooltip="Νουκλεοτίδ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νουκλεοτίδια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που παίζουν σημαντικό ρόλο στη διαδικασία της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7" tooltip="Μετάφραση (γενετική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μετάφρασης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του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8" tooltip="Γενετικός κώδικ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γενετικού κώδικα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από την έτερη κατηγορία νουκλεϊκού οξέος, 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9" tooltip="Δεοξυριβονουκλεϊκό οξ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δεοξυριβονουκλεϊκό οξύ</a:t>
            </a:r>
            <a:r>
              <a:rPr lang="el-GR" b="0" i="0" dirty="0">
                <a:effectLst/>
                <a:latin typeface="Arial" panose="020B0604020202020204" pitchFamily="34" charset="0"/>
              </a:rPr>
              <a:t> (συντομογραφικά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0" tooltip="D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DNA</a:t>
            </a:r>
            <a:r>
              <a:rPr lang="el-GR" b="0" i="0" dirty="0">
                <a:effectLst/>
                <a:latin typeface="Arial" panose="020B0604020202020204" pitchFamily="34" charset="0"/>
              </a:rPr>
              <a:t>), σε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1" tooltip="Πρωτεΐν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πρωτεϊνικά προϊόντα</a:t>
            </a:r>
            <a:r>
              <a:rPr lang="el-GR" b="0" i="0" dirty="0">
                <a:effectLst/>
                <a:latin typeface="Arial" panose="020B0604020202020204" pitchFamily="34" charset="0"/>
              </a:rPr>
              <a:t>. Το RNA χαρακτηρίζεται ως ο «αγγελιοφόρος» μεταξύ του DNA και των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1" tooltip="Πρωτεΐν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πρωτεϊνικών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συμπλεγμάτων που είναι γνωστά σαν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2" tooltip="Ριβόσωμ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ριβοσώματα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στο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3" tooltip="Κυτταρόπλασμ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κυτταρόπλασμα</a:t>
            </a:r>
            <a:r>
              <a:rPr lang="el-GR" b="0" i="0" dirty="0">
                <a:effectLst/>
                <a:latin typeface="Arial" panose="020B0604020202020204" pitchFamily="34" charset="0"/>
              </a:rPr>
              <a:t> του 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κυττάρου</a:t>
            </a:r>
            <a:r>
              <a:rPr lang="el-GR" b="0" i="0" dirty="0">
                <a:effectLst/>
                <a:latin typeface="Arial" panose="020B0604020202020204" pitchFamily="34" charset="0"/>
              </a:rPr>
              <a:t> (</a:t>
            </a:r>
            <a:r>
              <a:rPr lang="el-GR" b="0" i="0" u="none" strike="noStrike" dirty="0">
                <a:effectLst/>
                <a:latin typeface="Arial" panose="020B0604020202020204" pitchFamily="34" charset="0"/>
                <a:hlinkClick r:id="rId14" tooltip="Αγγελιαφόρο R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αγγελιαφόρο RNA</a:t>
            </a:r>
            <a:r>
              <a:rPr lang="el-GR" b="0" i="0" dirty="0">
                <a:effectLst/>
                <a:latin typeface="Arial" panose="020B0604020202020204" pitchFamily="34" charset="0"/>
              </a:rPr>
              <a:t>, mRNA). Έτσι το RNA μαζί με το DNA αποτελούν το γενετικό υλικό των οργανισμών.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50898-D9F0-4D6B-AEDD-64B35933F9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6862" y="1537379"/>
            <a:ext cx="4612819" cy="46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ΠΡΩΤΕΪΝΕΣ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7182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0" i="0" dirty="0">
                <a:effectLst/>
                <a:latin typeface="Arial" panose="020B0604020202020204" pitchFamily="34" charset="0"/>
              </a:rPr>
              <a:t>Οι </a:t>
            </a:r>
            <a:r>
              <a:rPr lang="el-GR" sz="1400" b="1" i="0" dirty="0">
                <a:effectLst/>
                <a:latin typeface="Arial" panose="020B0604020202020204" pitchFamily="34" charset="0"/>
              </a:rPr>
              <a:t>πρωτεΐνες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αποτελούν τα πιο διαδεδομένα και πολυδιάστατα, τόσο στη μορφή όσο και στη λειτουργία τους,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4" tooltip="Μακρομόρι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μακρομόρια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Ακόμη και σε ένα φαινομενικά «απλό»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ενός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6" tooltip="Βακτήρ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βακτηρίου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εντοπίζονται εκατοντάδες διαφορετικές πρωτεΐνες, με την καθεμία εξ αυτών να έχει </a:t>
            </a:r>
            <a:r>
              <a:rPr lang="el-GR" sz="1400" b="1" i="0" dirty="0">
                <a:effectLst/>
                <a:latin typeface="Arial" panose="020B0604020202020204" pitchFamily="34" charset="0"/>
              </a:rPr>
              <a:t>ιδιαίτερο ρόλο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Οι πρωτεΐνες αποτελούν είτε δομικά συστατικά των μεμβρανών του κυττάρου, είτε συνεργούν σε κάποια συγκεκριμένη λειτουργία, όπως η δημιουργία πρωτεϊνικών συμπλόκων. Είναι μεγάλα σύνθετα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7" tooltip="Βιομόρ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βιομόρια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με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8" tooltip="Μοριακό βάρο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μοριακό βάρος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από 10.000 μέχρι πάνω από 1 εκατομμύριο, αποτελούμενα από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9" tooltip="Πρωτεϊνογενετικά αμινοξέ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αμινοξέα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τα οποία ενώνονται μεταξύ τους με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0" tooltip="Πεπτιδικός δεσμό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πεπτιδικούς δεσμούς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σχηματίζοντας μια γραμμική αλυσίδα, καλούμενη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1" tooltip="Αλυσίδα πολυπεπτιδίω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αλυσίδα πολυπεπτιδίων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Όλες οι πρωτεΐνες περιέχουν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2" tooltip="Άνθρακα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άνθρακα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3" tooltip="Οξυγόν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οξυγόνο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4" tooltip="Άζωτ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άζωτο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οι περισσότερες εξ αυτών και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5" tooltip="Θεί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θείο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υδρογόνο, αφού τα αμινοξέα περιέχονται από αυτό. 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6" tooltip="Ακολουθία αμινοξέω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ακολουθία αμινοξέων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σε μια πρωτεΐνη καθορίζεται από ένα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7" tooltip="Γονίδι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γονίδιο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 και κωδικοποιείται κατά τον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8" tooltip="D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γενετικό κώδικα DNA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. Παρόλο που ο γενετικός κώδικας κωδικοποιεί 20 αμινοξέα, τα αμινοξέα που συνιστούν την πρωτεΐνη συχνά υφίστανται χημικές αλλαγές κατά τη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19" tooltip="Μετα-μεταγραφική τροποποίηση (δεν έχει γραφτεί ακόμ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μετα-μεταγραφική τροποποίηση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: προτού η πρωτεΐνη να μπορέσει να λειτουργήσει είτε στο </a:t>
            </a:r>
            <a:r>
              <a:rPr lang="el-GR" sz="1400" b="0" i="0" u="none" strike="noStrike" dirty="0">
                <a:effectLst/>
                <a:latin typeface="Arial" panose="020B0604020202020204" pitchFamily="34" charset="0"/>
                <a:hlinkClick r:id="rId5" tooltip="Κύτταρ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κύτταρο</a:t>
            </a:r>
            <a:r>
              <a:rPr lang="el-GR" sz="1400" b="0" i="0" dirty="0">
                <a:effectLst/>
                <a:latin typeface="Arial" panose="020B0604020202020204" pitchFamily="34" charset="0"/>
              </a:rPr>
              <a:t>, είτε ως τμήμα των μηχανισμών ελέγχου.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012AD3-B312-4DAD-93CF-AD2BB06E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16" y="1465377"/>
            <a:ext cx="4434046" cy="44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4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ΑΝΤΙΓΡΑΦΗ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5881" y="2675936"/>
            <a:ext cx="6023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Μεταβίβαση των γενετικών πληροφοριών απο το μητρικό στα θυγατρικά κύτταρα και απο έναν οργανισμό στους απογόνους του.</a:t>
            </a:r>
          </a:p>
          <a:p>
            <a:r>
              <a:rPr lang="el-GR" dirty="0"/>
              <a:t>Τα δύο θυγατρικά μόρια που προκύπτουν είναι πανομοιότυπα με το μητρικό και καθένα αποτελείται απο μία παλιά και μια καινούρια αλυσίδα.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B4D47E-8E9B-402F-877E-A7567D05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1538561"/>
            <a:ext cx="3857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ΜΕΤΑΓΡΑΦΗ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1370" y="2602016"/>
            <a:ext cx="40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σύνθεση </a:t>
            </a:r>
            <a:r>
              <a:rPr lang="en-US" dirty="0"/>
              <a:t>RNA</a:t>
            </a:r>
            <a:r>
              <a:rPr lang="el-GR" dirty="0"/>
              <a:t>με το πρώτυπο του</a:t>
            </a:r>
            <a:r>
              <a:rPr lang="en-US" dirty="0"/>
              <a:t> DNA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7D2C38-40FA-40FC-AF3A-92E92FAAC064}"/>
              </a:ext>
            </a:extLst>
          </p:cNvPr>
          <p:cNvSpPr/>
          <p:nvPr/>
        </p:nvSpPr>
        <p:spPr>
          <a:xfrm>
            <a:off x="4395536" y="2602016"/>
            <a:ext cx="137962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DBCB0-DB9D-48C0-AA95-23B0C24308C9}"/>
              </a:ext>
            </a:extLst>
          </p:cNvPr>
          <p:cNvSpPr txBox="1"/>
          <p:nvPr/>
        </p:nvSpPr>
        <p:spPr>
          <a:xfrm>
            <a:off x="6096000" y="26020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 πρώτο βήμα για την έκφραση της πληροφορίας που υπάρχει στο </a:t>
            </a:r>
            <a:r>
              <a:rPr lang="en-US" dirty="0"/>
              <a:t>DNA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1FA530-AEC3-4131-860F-B22CCD06E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82" y="2996145"/>
            <a:ext cx="3027130" cy="3455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146B98-AAEE-450B-A04F-65328A128F14}"/>
              </a:ext>
            </a:extLst>
          </p:cNvPr>
          <p:cNvSpPr txBox="1"/>
          <p:nvPr/>
        </p:nvSpPr>
        <p:spPr>
          <a:xfrm>
            <a:off x="401370" y="3429000"/>
            <a:ext cx="719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μεταγραφή πραγματοποιείται στον πυρήνα και είναι διαδικασία μεταφοράς της γενετικής πληροφορίας απο το </a:t>
            </a:r>
            <a:r>
              <a:rPr lang="en-US" dirty="0"/>
              <a:t>DNA </a:t>
            </a:r>
            <a:r>
              <a:rPr lang="el-GR" dirty="0"/>
              <a:t>στο</a:t>
            </a:r>
            <a:r>
              <a:rPr lang="en-US" dirty="0"/>
              <a:t> RNA</a:t>
            </a:r>
            <a:r>
              <a:rPr lang="el-GR" dirty="0"/>
              <a:t>.</a:t>
            </a:r>
          </a:p>
          <a:p>
            <a:r>
              <a:rPr lang="el-GR" dirty="0"/>
              <a:t>Μετά την σύνθεση του το </a:t>
            </a:r>
            <a:r>
              <a:rPr lang="en-US" dirty="0"/>
              <a:t>RNA </a:t>
            </a:r>
            <a:r>
              <a:rPr lang="el-GR" dirty="0"/>
              <a:t>εξέρχεται απο τον πυρήνα και μεταφέρεται στο κυτταρόπλασμα όπου και επιτελεί τον αντίστοιχο ρόλο ανάλογα με το είδος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6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77398-533E-4C98-866C-71A7665AF0DF}"/>
              </a:ext>
            </a:extLst>
          </p:cNvPr>
          <p:cNvSpPr txBox="1"/>
          <p:nvPr/>
        </p:nvSpPr>
        <p:spPr>
          <a:xfrm>
            <a:off x="405881" y="1911454"/>
            <a:ext cx="30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ΜΕΤΑΦΡΑΣΗ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19202-E4B9-4F9D-AD79-605CA9D12C74}"/>
              </a:ext>
            </a:extLst>
          </p:cNvPr>
          <p:cNvSpPr txBox="1"/>
          <p:nvPr/>
        </p:nvSpPr>
        <p:spPr>
          <a:xfrm>
            <a:off x="405882" y="2675936"/>
            <a:ext cx="455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n-US" dirty="0"/>
              <a:t>RNA </a:t>
            </a:r>
            <a:r>
              <a:rPr lang="el-GR" dirty="0"/>
              <a:t>μεταφέρει με τη σειρά του την πληροφορία στις πρωτεϊνες που είναι υπεύθυνες για τη δομή και τη λειτουργία των κυττάρων και κατ’επέκταση και των οργανισμών.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11388-82B8-42F7-8A67-E0EF0A0E8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287" y="1616489"/>
            <a:ext cx="5926831" cy="47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CF0D0-76E4-4267-98F1-6269F2FBD6C9}"/>
              </a:ext>
            </a:extLst>
          </p:cNvPr>
          <p:cNvSpPr/>
          <p:nvPr/>
        </p:nvSpPr>
        <p:spPr>
          <a:xfrm>
            <a:off x="169169" y="1381823"/>
            <a:ext cx="3023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Κύκλος ζωής κυττάρου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148119-B464-46DD-9552-9D7D9390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184" y="2059833"/>
            <a:ext cx="3562350" cy="3457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E260C-ECFF-4556-B635-56693A3B0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" y="2699272"/>
            <a:ext cx="6867525" cy="3286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8E200D-FC37-4D2E-A6B0-2120D29F5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17" y="1940524"/>
            <a:ext cx="69723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0B594E-9E66-406A-996E-BAA07343F690}"/>
              </a:ext>
            </a:extLst>
          </p:cNvPr>
          <p:cNvSpPr/>
          <p:nvPr/>
        </p:nvSpPr>
        <p:spPr>
          <a:xfrm>
            <a:off x="35037" y="1381823"/>
            <a:ext cx="3575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Ακτινικές Βλάβες κυττάρου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1473D-CA67-4B3A-80F7-CA22A7D02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55" t="21413" b="7847"/>
          <a:stretch/>
        </p:blipFill>
        <p:spPr>
          <a:xfrm>
            <a:off x="8176402" y="2041456"/>
            <a:ext cx="3461128" cy="3732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BF298-636C-462F-AB68-D2E78C75BB47}"/>
              </a:ext>
            </a:extLst>
          </p:cNvPr>
          <p:cNvSpPr txBox="1"/>
          <p:nvPr/>
        </p:nvSpPr>
        <p:spPr>
          <a:xfrm>
            <a:off x="169169" y="2044995"/>
            <a:ext cx="773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Πολύ σημαντικός παράγοντας αναφορικά με την κυτταρική βλάβη αποτελεί η </a:t>
            </a:r>
            <a:r>
              <a:rPr lang="el-GR" b="1" dirty="0"/>
              <a:t>φάση</a:t>
            </a:r>
            <a:r>
              <a:rPr lang="el-GR" dirty="0"/>
              <a:t> στην οποία ευρίσκεται η </a:t>
            </a:r>
            <a:r>
              <a:rPr lang="el-GR" b="1" dirty="0"/>
              <a:t>πλειοψηφία</a:t>
            </a:r>
            <a:r>
              <a:rPr lang="el-GR" dirty="0"/>
              <a:t> των κυττάρων κατά την ακτινοβόληση</a:t>
            </a:r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A72F544-0CF6-4B43-9F9E-95CDEAB44DD7}"/>
              </a:ext>
            </a:extLst>
          </p:cNvPr>
          <p:cNvSpPr/>
          <p:nvPr/>
        </p:nvSpPr>
        <p:spPr>
          <a:xfrm>
            <a:off x="2603240" y="3009420"/>
            <a:ext cx="513183" cy="713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D44CD-09E1-46E7-AF2D-797C0EB4BC0B}"/>
              </a:ext>
            </a:extLst>
          </p:cNvPr>
          <p:cNvSpPr txBox="1"/>
          <p:nvPr/>
        </p:nvSpPr>
        <p:spPr>
          <a:xfrm>
            <a:off x="270588" y="3722913"/>
            <a:ext cx="735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Πιο </a:t>
            </a:r>
            <a:r>
              <a:rPr lang="el-GR" dirty="0" err="1"/>
              <a:t>ακτινοευαίσθητη</a:t>
            </a:r>
            <a:r>
              <a:rPr lang="el-GR" dirty="0"/>
              <a:t> φάση του κυτταρικού κύκλου?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23368-D53E-4AE1-95CD-09E7D11DCCFC}"/>
              </a:ext>
            </a:extLst>
          </p:cNvPr>
          <p:cNvSpPr txBox="1"/>
          <p:nvPr/>
        </p:nvSpPr>
        <p:spPr>
          <a:xfrm>
            <a:off x="6634066" y="3722913"/>
            <a:ext cx="55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77C3E97-F795-42D1-B41D-D5995D50FCA0}"/>
              </a:ext>
            </a:extLst>
          </p:cNvPr>
          <p:cNvSpPr/>
          <p:nvPr/>
        </p:nvSpPr>
        <p:spPr>
          <a:xfrm>
            <a:off x="5449075" y="3723220"/>
            <a:ext cx="1001487" cy="369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34579-2645-416A-AC1B-B4A412BC8764}"/>
              </a:ext>
            </a:extLst>
          </p:cNvPr>
          <p:cNvSpPr txBox="1"/>
          <p:nvPr/>
        </p:nvSpPr>
        <p:spPr>
          <a:xfrm>
            <a:off x="270588" y="4369244"/>
            <a:ext cx="703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παρατηρηθεί ότι μετά απο ακτινοβόληση κυτταρικού πληθυσμού, τα κύτταρα έχουν την τάση να αναμένουν στην φάση </a:t>
            </a:r>
            <a:r>
              <a:rPr lang="en-US" dirty="0"/>
              <a:t>G2</a:t>
            </a:r>
            <a:r>
              <a:rPr lang="el-GR" dirty="0"/>
              <a:t>. Το φαινόμενο καλείται </a:t>
            </a:r>
            <a:r>
              <a:rPr lang="en-US" dirty="0"/>
              <a:t>G2 arrest</a:t>
            </a:r>
            <a:r>
              <a:rPr lang="el-GR" dirty="0"/>
              <a:t> και αποδίδεται στην προσπάθεια των κυττάρων να αμυνθούν στην εξωγενή παρεμβολή (ακτινοβολία)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47C0F-36D6-479C-A30C-0E06A1A8C187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BAA74-5CA0-4AA2-8095-99EA78389402}"/>
              </a:ext>
            </a:extLst>
          </p:cNvPr>
          <p:cNvSpPr txBox="1"/>
          <p:nvPr/>
        </p:nvSpPr>
        <p:spPr>
          <a:xfrm>
            <a:off x="242596" y="2004419"/>
            <a:ext cx="117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Κατά την απορρόφηση</a:t>
            </a:r>
            <a:r>
              <a:rPr lang="en-US" dirty="0"/>
              <a:t> </a:t>
            </a:r>
            <a:r>
              <a:rPr lang="el-GR" dirty="0"/>
              <a:t>της ιοντίζουσας ακτινοβολίας απο τα διάφορα βιολογικά υλικά δημιουργούνται ιοντισμοί και διεγέρσεις που μπορούν να επιφέρουν βλάβη στη διπλή έλικα του </a:t>
            </a:r>
            <a:r>
              <a:rPr lang="en-US" dirty="0"/>
              <a:t>DNA</a:t>
            </a:r>
            <a:r>
              <a:rPr lang="el-GR" dirty="0"/>
              <a:t> (</a:t>
            </a:r>
            <a:r>
              <a:rPr lang="el-GR" b="1" dirty="0"/>
              <a:t>άμεση δράση</a:t>
            </a:r>
            <a:r>
              <a:rPr lang="el-GR" dirty="0"/>
              <a:t>)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4C55A-B14B-49E5-B707-6F368FF0E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87"/>
          <a:stretch/>
        </p:blipFill>
        <p:spPr>
          <a:xfrm>
            <a:off x="2629035" y="2728270"/>
            <a:ext cx="7265922" cy="3383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4D0503-4A9A-42C1-9DDA-0221BF4BF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072"/>
          <a:stretch/>
        </p:blipFill>
        <p:spPr>
          <a:xfrm>
            <a:off x="2962851" y="2811681"/>
            <a:ext cx="7097297" cy="32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B47C0F-36D6-479C-A30C-0E06A1A8C187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BAA74-5CA0-4AA2-8095-99EA78389402}"/>
              </a:ext>
            </a:extLst>
          </p:cNvPr>
          <p:cNvSpPr txBox="1"/>
          <p:nvPr/>
        </p:nvSpPr>
        <p:spPr>
          <a:xfrm>
            <a:off x="242596" y="2004419"/>
            <a:ext cx="117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Κατά την απορρόφηση</a:t>
            </a:r>
            <a:r>
              <a:rPr lang="en-US" dirty="0"/>
              <a:t> </a:t>
            </a:r>
            <a:r>
              <a:rPr lang="el-GR" dirty="0"/>
              <a:t>της ιοντίζουσας ακτινοβολίας απο τα διάφορα βιολογικά υλικά δημιουργούνται ιοντισμοί και διεγέρσεις με αποτέλεσμα την δημιουργία σχηματισμών που ονομάζονται ελεύθερες ρίζες(</a:t>
            </a:r>
            <a:r>
              <a:rPr lang="el-GR" b="1" dirty="0"/>
              <a:t>έμμεση δράση</a:t>
            </a:r>
            <a:r>
              <a:rPr lang="el-GR" dirty="0"/>
              <a:t>)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EA1286-8715-472B-AE4F-88A4A0077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50"/>
          <a:stretch/>
        </p:blipFill>
        <p:spPr>
          <a:xfrm>
            <a:off x="2664271" y="2758363"/>
            <a:ext cx="7154447" cy="3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1D17E-53ED-441A-AC7E-50CA6FC80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50" y="1326706"/>
            <a:ext cx="6280830" cy="48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92201F-8855-4C87-99AA-3A97654D2B18}"/>
              </a:ext>
            </a:extLst>
          </p:cNvPr>
          <p:cNvSpPr/>
          <p:nvPr/>
        </p:nvSpPr>
        <p:spPr>
          <a:xfrm>
            <a:off x="2669628" y="1958228"/>
            <a:ext cx="682751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Περιεχόμενα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Δομή κυττάρου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Αντιγραφή, Μεταγραφή, Μετάφραση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sz="2400" b="1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aramond" panose="02020404030301010803"/>
              </a:rPr>
              <a:t>Κυτταρικός κύκλος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Ακτινικές Βλάβες στα κύτταρα και στους ιστούς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sz="2400" b="1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Garamond" panose="02020404030301010803"/>
              </a:rPr>
              <a:t>Βιολογικά αποτελέσματα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 w="12700" cmpd="sng">
                  <a:solidFill>
                    <a:srgbClr val="A23C33"/>
                  </a:solidFill>
                  <a:prstDash val="solid"/>
                </a:ln>
                <a:gradFill>
                  <a:gsLst>
                    <a:gs pos="0">
                      <a:srgbClr val="A23C33"/>
                    </a:gs>
                    <a:gs pos="4000">
                      <a:srgbClr val="A23C33">
                        <a:lumMod val="60000"/>
                        <a:lumOff val="40000"/>
                      </a:srgbClr>
                    </a:gs>
                    <a:gs pos="87000">
                      <a:srgbClr val="A23C3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Στοχαστικές και Μη Στοχαστικές αντιδράσεις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l-GR" sz="2400" b="1" i="0" u="none" strike="noStrike" kern="1200" cap="none" spc="0" normalizeH="0" baseline="0" noProof="0" dirty="0">
              <a:ln w="12700" cmpd="sng">
                <a:solidFill>
                  <a:srgbClr val="A23C33"/>
                </a:solidFill>
                <a:prstDash val="solid"/>
              </a:ln>
              <a:gradFill>
                <a:gsLst>
                  <a:gs pos="0">
                    <a:srgbClr val="A23C33"/>
                  </a:gs>
                  <a:gs pos="4000">
                    <a:srgbClr val="A23C33">
                      <a:lumMod val="60000"/>
                      <a:lumOff val="40000"/>
                    </a:srgbClr>
                  </a:gs>
                  <a:gs pos="87000">
                    <a:srgbClr val="A23C3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2A52AD-B8F3-48A5-9726-41537127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C8B0A-27EA-4BF0-88F3-F14FCA06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D4F5B-0A7A-4438-8872-6CA203551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35"/>
          <a:stretch/>
        </p:blipFill>
        <p:spPr>
          <a:xfrm>
            <a:off x="4579776" y="1612655"/>
            <a:ext cx="6883567" cy="4649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F2F88-CF9C-4D0F-A0AB-C9D9D89FBBE2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B0BF1-CB54-4B68-B1FD-652F2DFC2B7D}"/>
              </a:ext>
            </a:extLst>
          </p:cNvPr>
          <p:cNvSpPr/>
          <p:nvPr/>
        </p:nvSpPr>
        <p:spPr>
          <a:xfrm>
            <a:off x="812555" y="1851156"/>
            <a:ext cx="2804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Έμμεσος μηχανισμός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19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9F0DC-B1E2-442B-B1F1-F150EB54E780}"/>
              </a:ext>
            </a:extLst>
          </p:cNvPr>
          <p:cNvSpPr/>
          <p:nvPr/>
        </p:nvSpPr>
        <p:spPr>
          <a:xfrm>
            <a:off x="51283" y="1381823"/>
            <a:ext cx="4327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Βιολογικές δράσεις ακτινοβολίας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E6FDAD-64E5-46BF-BEE5-56EE19558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8"/>
          <a:stretch/>
        </p:blipFill>
        <p:spPr>
          <a:xfrm>
            <a:off x="3046828" y="1744823"/>
            <a:ext cx="7016334" cy="4670263"/>
          </a:xfrm>
          <a:prstGeom prst="rect">
            <a:avLst/>
          </a:prstGeom>
        </p:spPr>
      </p:pic>
      <p:pic>
        <p:nvPicPr>
          <p:cNvPr id="12" name="Picture 2" descr="Οι επιπτώσεις της ιοντίζουσας ακτινοβολίας - ppt κατέβασμα">
            <a:extLst>
              <a:ext uri="{FF2B5EF4-FFF2-40B4-BE49-F238E27FC236}">
                <a16:creationId xmlns:a16="http://schemas.microsoft.com/office/drawing/2014/main" id="{D139389F-6976-43CF-BEB9-04D4F858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/>
          <a:stretch/>
        </p:blipFill>
        <p:spPr bwMode="auto">
          <a:xfrm>
            <a:off x="2725827" y="2004419"/>
            <a:ext cx="7266758" cy="43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0A974-0D0B-466E-B2B1-A38A20C097EB}"/>
              </a:ext>
            </a:extLst>
          </p:cNvPr>
          <p:cNvSpPr/>
          <p:nvPr/>
        </p:nvSpPr>
        <p:spPr>
          <a:xfrm>
            <a:off x="261315" y="1381823"/>
            <a:ext cx="3478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Φάσης βιολογικής βλάβης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48D4B-4197-41EC-9BE5-07D15FD3B182}"/>
              </a:ext>
            </a:extLst>
          </p:cNvPr>
          <p:cNvSpPr txBox="1"/>
          <p:nvPr/>
        </p:nvSpPr>
        <p:spPr>
          <a:xfrm>
            <a:off x="405880" y="1957355"/>
            <a:ext cx="1120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βιολογική βλάβη είναι αποτέλεσμα διεργασιών, που λαμβάνουν χώρα τα εξης στάδια: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572E316-E072-4C85-8CCA-3E6A63468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494690"/>
              </p:ext>
            </p:extLst>
          </p:nvPr>
        </p:nvGraphicFramePr>
        <p:xfrm>
          <a:off x="405880" y="2326687"/>
          <a:ext cx="4506685" cy="371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βιολογικά αποτελέσματα που μπορεί να φανούν αργότερα ως κλινικά συμπτώματα.  - PDF Free Download">
            <a:extLst>
              <a:ext uri="{FF2B5EF4-FFF2-40B4-BE49-F238E27FC236}">
                <a16:creationId xmlns:a16="http://schemas.microsoft.com/office/drawing/2014/main" id="{AF0B425F-BBE8-4EC7-A43A-6BD7885C7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13503" b="11343"/>
          <a:stretch/>
        </p:blipFill>
        <p:spPr bwMode="auto">
          <a:xfrm>
            <a:off x="6212249" y="2356595"/>
            <a:ext cx="5865845" cy="39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5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337A19-B6E6-456E-AF2E-DA9B86FF8424}"/>
              </a:ext>
            </a:extLst>
          </p:cNvPr>
          <p:cNvSpPr/>
          <p:nvPr/>
        </p:nvSpPr>
        <p:spPr>
          <a:xfrm>
            <a:off x="337029" y="1381823"/>
            <a:ext cx="2057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Φυσικό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BA82D-AA76-45C4-8497-1A640AF15331}"/>
              </a:ext>
            </a:extLst>
          </p:cNvPr>
          <p:cNvSpPr txBox="1"/>
          <p:nvPr/>
        </p:nvSpPr>
        <p:spPr>
          <a:xfrm>
            <a:off x="405882" y="1983438"/>
            <a:ext cx="52111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ιοντίζουσα ακτινοβολία προκαλεί </a:t>
            </a:r>
            <a:r>
              <a:rPr lang="el-GR" b="1" dirty="0"/>
              <a:t>τοπική εναπόθεση ενέργειας</a:t>
            </a:r>
            <a:r>
              <a:rPr lang="el-GR" dirty="0"/>
              <a:t> μέσω </a:t>
            </a:r>
            <a:r>
              <a:rPr lang="el-GR" b="1" dirty="0"/>
              <a:t>υψηλής ταχύτητας ηλεκτρονίων</a:t>
            </a:r>
            <a:r>
              <a:rPr lang="el-GR" dirty="0"/>
              <a:t>, τα οποία προκαλούν </a:t>
            </a:r>
            <a:r>
              <a:rPr lang="el-GR" b="1" dirty="0"/>
              <a:t>δευτερογενείς ιοντισμούς</a:t>
            </a:r>
            <a:r>
              <a:rPr lang="en-US" b="1" dirty="0"/>
              <a:t>.</a:t>
            </a:r>
            <a:endParaRPr lang="el-G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Εάν η τιμή </a:t>
            </a:r>
            <a:r>
              <a:rPr lang="en-US" dirty="0"/>
              <a:t>L</a:t>
            </a:r>
            <a:r>
              <a:rPr lang="en-US" b="1" dirty="0"/>
              <a:t>.E.T </a:t>
            </a:r>
            <a:r>
              <a:rPr lang="el-GR" b="1" dirty="0"/>
              <a:t>είναι χαμηλή</a:t>
            </a:r>
            <a:r>
              <a:rPr lang="el-GR" dirty="0"/>
              <a:t>, η </a:t>
            </a:r>
            <a:r>
              <a:rPr lang="el-GR" b="1" dirty="0"/>
              <a:t>ακτινοβολία</a:t>
            </a:r>
            <a:r>
              <a:rPr lang="el-GR" dirty="0"/>
              <a:t> προκαλεί </a:t>
            </a:r>
            <a:r>
              <a:rPr lang="el-GR" b="1" dirty="0">
                <a:solidFill>
                  <a:srgbClr val="FF0000"/>
                </a:solidFill>
              </a:rPr>
              <a:t>μικρό αριθμό ιονισμών </a:t>
            </a:r>
            <a:r>
              <a:rPr lang="el-GR" dirty="0"/>
              <a:t>και </a:t>
            </a:r>
            <a:r>
              <a:rPr lang="el-GR" b="1" dirty="0">
                <a:solidFill>
                  <a:srgbClr val="FF0000"/>
                </a:solidFill>
              </a:rPr>
              <a:t>διεγέρσεων ανά μ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l-GR" dirty="0"/>
              <a:t>, ενώ εάν η τιμή </a:t>
            </a:r>
            <a:r>
              <a:rPr lang="en-US" b="1" dirty="0"/>
              <a:t>L.E.T </a:t>
            </a:r>
            <a:r>
              <a:rPr lang="el-GR" b="1" dirty="0"/>
              <a:t> είναι υψηλή </a:t>
            </a:r>
            <a:r>
              <a:rPr lang="el-GR" dirty="0"/>
              <a:t>προκαλούνται </a:t>
            </a:r>
            <a:r>
              <a:rPr lang="el-GR" b="1" dirty="0">
                <a:solidFill>
                  <a:srgbClr val="FF0000"/>
                </a:solidFill>
              </a:rPr>
              <a:t>αρκετοί ιονισμοί και διεγέρσεις ανά μ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φυσικό στάδιο </a:t>
            </a:r>
            <a:r>
              <a:rPr lang="el-GR" i="1" dirty="0"/>
              <a:t>περιλαμβάνει</a:t>
            </a:r>
            <a:r>
              <a:rPr lang="el-GR" dirty="0"/>
              <a:t> την </a:t>
            </a:r>
            <a:r>
              <a:rPr lang="el-GR" b="1" dirty="0"/>
              <a:t>απορρόφηση της ενέργειας και την πρόκληση των ιοντισμών</a:t>
            </a:r>
            <a:r>
              <a:rPr lang="el-GR" dirty="0"/>
              <a:t> στην ύλη μέσω φυσικών μηχανισμών.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στάδιο διαρκεί </a:t>
            </a:r>
            <a:r>
              <a:rPr lang="el-GR" b="1" dirty="0"/>
              <a:t>10</a:t>
            </a:r>
            <a:r>
              <a:rPr lang="el-GR" b="1" baseline="30000" dirty="0"/>
              <a:t>-16 </a:t>
            </a:r>
            <a:r>
              <a:rPr lang="el-GR" b="1" dirty="0"/>
              <a:t>– 10</a:t>
            </a:r>
            <a:r>
              <a:rPr lang="el-GR" b="1" baseline="30000" dirty="0"/>
              <a:t>-12</a:t>
            </a:r>
            <a:r>
              <a:rPr lang="el-GR" b="1" dirty="0"/>
              <a:t> </a:t>
            </a:r>
            <a:r>
              <a:rPr lang="en-US" b="1" dirty="0"/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8584BE-B04E-49E8-83C6-3C42E96240AB}"/>
              </a:ext>
            </a:extLst>
          </p:cNvPr>
          <p:cNvSpPr/>
          <p:nvPr/>
        </p:nvSpPr>
        <p:spPr>
          <a:xfrm>
            <a:off x="8558862" y="1376680"/>
            <a:ext cx="2900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BE863-E506-4A9A-A8B0-4C9B05C81582}"/>
              </a:ext>
            </a:extLst>
          </p:cNvPr>
          <p:cNvSpPr txBox="1"/>
          <p:nvPr/>
        </p:nvSpPr>
        <p:spPr>
          <a:xfrm>
            <a:off x="6577663" y="1983438"/>
            <a:ext cx="5533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i="1" dirty="0"/>
              <a:t>βιολογικές διαταραχές </a:t>
            </a:r>
            <a:r>
              <a:rPr lang="el-GR" dirty="0"/>
              <a:t>οφείλονται στις </a:t>
            </a:r>
            <a:r>
              <a:rPr lang="el-GR" b="1" dirty="0"/>
              <a:t>διεγερμένες</a:t>
            </a:r>
            <a:r>
              <a:rPr lang="el-GR" dirty="0"/>
              <a:t> και στις </a:t>
            </a:r>
            <a:r>
              <a:rPr lang="el-GR" b="1" dirty="0"/>
              <a:t>ιονισμένες</a:t>
            </a:r>
            <a:r>
              <a:rPr lang="el-GR" dirty="0"/>
              <a:t> </a:t>
            </a:r>
            <a:r>
              <a:rPr lang="el-GR" b="1" dirty="0"/>
              <a:t>χημικές ενώσεις</a:t>
            </a:r>
            <a:r>
              <a:rPr lang="el-GR" dirty="0"/>
              <a:t>, λόγω της αστάθειάς τους.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u="sng" dirty="0"/>
              <a:t>Παραγωγή</a:t>
            </a:r>
            <a:r>
              <a:rPr lang="el-GR" dirty="0"/>
              <a:t> </a:t>
            </a:r>
            <a:r>
              <a:rPr lang="el-GR" b="1" dirty="0"/>
              <a:t>ελεύθερων ριζών </a:t>
            </a:r>
            <a:r>
              <a:rPr lang="el-GR" dirty="0"/>
              <a:t>(</a:t>
            </a:r>
            <a:r>
              <a:rPr lang="el-GR" i="1" dirty="0">
                <a:solidFill>
                  <a:schemeClr val="accent6"/>
                </a:solidFill>
              </a:rPr>
              <a:t>άτομα ή μόρια ηλεκτρικών ουδέτερα με ίσους αριθμούς </a:t>
            </a:r>
            <a:r>
              <a:rPr lang="en-US" i="1" dirty="0">
                <a:solidFill>
                  <a:schemeClr val="accent6"/>
                </a:solidFill>
              </a:rPr>
              <a:t>p </a:t>
            </a:r>
            <a:r>
              <a:rPr lang="el-GR" i="1" dirty="0">
                <a:solidFill>
                  <a:schemeClr val="accent6"/>
                </a:solidFill>
              </a:rPr>
              <a:t>και</a:t>
            </a:r>
            <a:r>
              <a:rPr lang="en-US" i="1" dirty="0">
                <a:solidFill>
                  <a:schemeClr val="accent6"/>
                </a:solidFill>
              </a:rPr>
              <a:t> e</a:t>
            </a:r>
            <a:r>
              <a:rPr lang="el-GR" i="1" dirty="0">
                <a:solidFill>
                  <a:schemeClr val="accent6"/>
                </a:solidFill>
              </a:rPr>
              <a:t>, αλλά ένα ηλεκτρόνιο της εξωτερικής τους στοιβάδας είναι ασύζευκτο με αποτέλεσμα να είναι χημικώς εξαιρετικά δραστικές</a:t>
            </a:r>
            <a:r>
              <a:rPr lang="el-GR" dirty="0"/>
              <a:t>) και </a:t>
            </a:r>
            <a:r>
              <a:rPr lang="el-GR" b="1" dirty="0"/>
              <a:t>διεγερμένων μορίων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/>
              <a:t>Ενέργεια διάσπασης των δεσμών υδρογόνου μεταξύ των  μορίων είναι της τάξης των 5-7 </a:t>
            </a:r>
            <a:r>
              <a:rPr lang="en-US" b="1" dirty="0"/>
              <a:t>eV</a:t>
            </a:r>
            <a:r>
              <a:rPr lang="en-US" dirty="0"/>
              <a:t>. </a:t>
            </a:r>
            <a:r>
              <a:rPr lang="el-GR" dirty="0"/>
              <a:t>Π.χ φωτόνιο ακτινοβολίας Χ Ε=100</a:t>
            </a:r>
            <a:r>
              <a:rPr lang="en-US" dirty="0"/>
              <a:t> KeV, </a:t>
            </a:r>
            <a:r>
              <a:rPr lang="el-GR" dirty="0"/>
              <a:t>επιδράσει σε οργανική ύλη μέσω ΦΦ είναι ικανό να επιφέρει την διάσπαση 14,000-20,000 χημικών δεσμών.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4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C53B2-4ED2-4424-8A05-73FBEEEC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" t="38522" r="4629" b="6833"/>
          <a:stretch/>
        </p:blipFill>
        <p:spPr>
          <a:xfrm>
            <a:off x="5710334" y="2219845"/>
            <a:ext cx="6195527" cy="26693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7FE72F-9A4D-4B3E-8E55-5404D81B9564}"/>
              </a:ext>
            </a:extLst>
          </p:cNvPr>
          <p:cNvSpPr/>
          <p:nvPr/>
        </p:nvSpPr>
        <p:spPr>
          <a:xfrm>
            <a:off x="146354" y="1381823"/>
            <a:ext cx="2900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Φυσικο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CB099-D362-427F-9CB2-92DB07F65CE0}"/>
              </a:ext>
            </a:extLst>
          </p:cNvPr>
          <p:cNvSpPr txBox="1"/>
          <p:nvPr/>
        </p:nvSpPr>
        <p:spPr>
          <a:xfrm>
            <a:off x="146354" y="2219845"/>
            <a:ext cx="5419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εμβέλεια των ελεύθερων ριζών </a:t>
            </a:r>
            <a:r>
              <a:rPr lang="el-GR" dirty="0"/>
              <a:t>είναι της τάξης των </a:t>
            </a:r>
            <a:r>
              <a:rPr lang="el-GR" b="1" dirty="0"/>
              <a:t>μερικών </a:t>
            </a:r>
            <a:r>
              <a:rPr lang="en-US" b="1" dirty="0"/>
              <a:t>mm</a:t>
            </a:r>
            <a:r>
              <a:rPr lang="el-GR" dirty="0"/>
              <a:t>, επομένως αμφισβητείται </a:t>
            </a:r>
            <a:r>
              <a:rPr lang="el-GR" i="1" dirty="0">
                <a:solidFill>
                  <a:srgbClr val="FF0000"/>
                </a:solidFill>
              </a:rPr>
              <a:t>η ύπαρξη έμμεσης δράσης της ακτινοβολίας</a:t>
            </a:r>
            <a:r>
              <a:rPr lang="el-GR" dirty="0"/>
              <a:t>, αφού όπως υποστηρίζεται το </a:t>
            </a:r>
            <a:r>
              <a:rPr lang="en-US" dirty="0"/>
              <a:t>DNA</a:t>
            </a:r>
            <a:r>
              <a:rPr lang="el-GR" dirty="0"/>
              <a:t> δεν περιβάλλεται απο νερό εξαιτίας της εξαιρετικά μεγάλης ελίκωσης.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ακτινοβολίες οι οποίες χρησιμοποιούνται κυρίως στην ακτινοθεραπεία, το </a:t>
            </a:r>
            <a:r>
              <a:rPr lang="el-GR" b="1" dirty="0"/>
              <a:t>85%</a:t>
            </a:r>
            <a:r>
              <a:rPr lang="el-GR" dirty="0"/>
              <a:t> των βιολογικών επιδράσεων οφείλεται στην </a:t>
            </a:r>
            <a:r>
              <a:rPr lang="el-GR" b="1" dirty="0"/>
              <a:t>έμμεση δράση </a:t>
            </a:r>
            <a:r>
              <a:rPr lang="el-GR" dirty="0"/>
              <a:t>της ακτινοβολίας και μόνο το </a:t>
            </a:r>
            <a:r>
              <a:rPr lang="el-GR" b="1" dirty="0"/>
              <a:t>15%</a:t>
            </a:r>
            <a:r>
              <a:rPr lang="el-GR" dirty="0"/>
              <a:t> στην </a:t>
            </a:r>
            <a:r>
              <a:rPr lang="el-GR" b="1" dirty="0"/>
              <a:t>άμμεση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Το στάδιο αυτό διαρκεί απο </a:t>
            </a:r>
            <a:r>
              <a:rPr lang="el-GR" b="1" dirty="0"/>
              <a:t>10</a:t>
            </a:r>
            <a:r>
              <a:rPr lang="el-GR" b="1" baseline="30000" dirty="0"/>
              <a:t>-4</a:t>
            </a:r>
            <a:r>
              <a:rPr lang="el-GR" b="1" dirty="0"/>
              <a:t> έως 10</a:t>
            </a:r>
            <a:r>
              <a:rPr lang="el-GR" b="1" baseline="30000" dirty="0"/>
              <a:t>-3</a:t>
            </a:r>
            <a:r>
              <a:rPr lang="en-US" b="1" dirty="0"/>
              <a:t> 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57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3C1D4-9E3D-4EC4-B9F8-B0221B612D97}"/>
              </a:ext>
            </a:extLst>
          </p:cNvPr>
          <p:cNvSpPr/>
          <p:nvPr/>
        </p:nvSpPr>
        <p:spPr>
          <a:xfrm>
            <a:off x="409888" y="1381823"/>
            <a:ext cx="2373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χημικό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DEDBB-6CC3-4E97-9D09-62E2FB7EF26C}"/>
              </a:ext>
            </a:extLst>
          </p:cNvPr>
          <p:cNvSpPr txBox="1"/>
          <p:nvPr/>
        </p:nvSpPr>
        <p:spPr>
          <a:xfrm>
            <a:off x="279917" y="2052735"/>
            <a:ext cx="5589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>
                <a:solidFill>
                  <a:srgbClr val="FF0000"/>
                </a:solidFill>
              </a:rPr>
              <a:t>πιθανότητα</a:t>
            </a:r>
            <a:r>
              <a:rPr lang="el-GR" dirty="0"/>
              <a:t> να συμβεί βλάβη σε </a:t>
            </a:r>
            <a:r>
              <a:rPr lang="el-GR" b="1" dirty="0">
                <a:solidFill>
                  <a:srgbClr val="FF0000"/>
                </a:solidFill>
              </a:rPr>
              <a:t>μία απο τις αλυσίδες του </a:t>
            </a:r>
            <a:r>
              <a:rPr lang="en-US" b="1" dirty="0">
                <a:solidFill>
                  <a:srgbClr val="FF0000"/>
                </a:solidFill>
              </a:rPr>
              <a:t>DNA</a:t>
            </a:r>
            <a:r>
              <a:rPr lang="en-US" dirty="0"/>
              <a:t> </a:t>
            </a:r>
            <a:r>
              <a:rPr lang="el-GR" dirty="0"/>
              <a:t> είναι </a:t>
            </a:r>
            <a:r>
              <a:rPr lang="el-GR" b="1" i="1" u="sng" dirty="0"/>
              <a:t>μεγαλύτερη</a:t>
            </a:r>
            <a:r>
              <a:rPr lang="el-GR" dirty="0"/>
              <a:t> απο την </a:t>
            </a:r>
            <a:r>
              <a:rPr lang="el-GR" b="1" dirty="0">
                <a:solidFill>
                  <a:schemeClr val="accent6"/>
                </a:solidFill>
              </a:rPr>
              <a:t>πιθανότητα</a:t>
            </a:r>
            <a:r>
              <a:rPr lang="el-GR" dirty="0"/>
              <a:t> να συμβεί βλάβη και στις </a:t>
            </a:r>
            <a:r>
              <a:rPr lang="el-GR" b="1" dirty="0">
                <a:solidFill>
                  <a:schemeClr val="accent6"/>
                </a:solidFill>
              </a:rPr>
              <a:t>δύο αλυσίδες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ακτινοβολία επιφέρει πολλών ειδών βλάβες στο μόριο του </a:t>
            </a:r>
            <a:r>
              <a:rPr lang="en-US" dirty="0"/>
              <a:t>DNA</a:t>
            </a:r>
            <a:r>
              <a:rPr lang="el-GR" dirty="0"/>
              <a:t>, πολλές απο τις οποίες το κύτταρο τις </a:t>
            </a:r>
            <a:r>
              <a:rPr lang="el-GR" b="1" dirty="0"/>
              <a:t>επιδιορθώνει</a:t>
            </a:r>
            <a:r>
              <a:rPr lang="el-GR" dirty="0"/>
              <a:t>, άλλες τις </a:t>
            </a:r>
            <a:r>
              <a:rPr lang="el-GR" b="1" dirty="0"/>
              <a:t>μεταβιβάζει στους απογόνους του</a:t>
            </a:r>
            <a:r>
              <a:rPr lang="el-GR" dirty="0"/>
              <a:t>, ενώ </a:t>
            </a:r>
            <a:r>
              <a:rPr lang="el-GR" i="1" dirty="0"/>
              <a:t>μικρό σχετικά ποσοστό</a:t>
            </a:r>
            <a:r>
              <a:rPr lang="el-GR" dirty="0"/>
              <a:t> βλαβών οδηγούν στον </a:t>
            </a:r>
            <a:r>
              <a:rPr lang="el-GR" b="1" dirty="0"/>
              <a:t>κυτταρικό θάνατο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FEFC6-2376-406D-B56A-FF613E348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4" t="19913" r="8137"/>
          <a:stretch/>
        </p:blipFill>
        <p:spPr>
          <a:xfrm>
            <a:off x="6254620" y="2052735"/>
            <a:ext cx="5567265" cy="3931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6FDC4-CDC7-468B-8D40-4CAED30F8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1" r="5313" b="46979"/>
          <a:stretch/>
        </p:blipFill>
        <p:spPr>
          <a:xfrm>
            <a:off x="838200" y="4333080"/>
            <a:ext cx="4761090" cy="20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D88B0-23D8-4712-BC02-D0FC8F4693EF}"/>
              </a:ext>
            </a:extLst>
          </p:cNvPr>
          <p:cNvSpPr/>
          <p:nvPr/>
        </p:nvSpPr>
        <p:spPr>
          <a:xfrm>
            <a:off x="198229" y="1381823"/>
            <a:ext cx="2343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στάδιο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E85A3-10B4-4D1C-BA18-F61A376004EF}"/>
              </a:ext>
            </a:extLst>
          </p:cNvPr>
          <p:cNvSpPr txBox="1"/>
          <p:nvPr/>
        </p:nvSpPr>
        <p:spPr>
          <a:xfrm>
            <a:off x="198229" y="1859339"/>
            <a:ext cx="64451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Κατά το βιολογικό στάδιο, η κυτταρική βλάβη των ιστών μπορεί να είναι είτε </a:t>
            </a:r>
            <a:r>
              <a:rPr lang="el-GR" b="1" dirty="0"/>
              <a:t>άμεση</a:t>
            </a:r>
            <a:r>
              <a:rPr lang="el-GR" dirty="0"/>
              <a:t> είτε </a:t>
            </a:r>
            <a:r>
              <a:rPr lang="el-GR" b="1" dirty="0"/>
              <a:t>έμμεση</a:t>
            </a:r>
            <a:r>
              <a:rPr lang="el-GR" dirty="0"/>
              <a:t> (</a:t>
            </a:r>
            <a:r>
              <a:rPr lang="el-GR" i="1" dirty="0"/>
              <a:t>λόγω της καταστροφής των αιμοφόρων αγγείων ή της ραδιόλυσης του μεσοκυττάριου υγρού</a:t>
            </a:r>
            <a:r>
              <a:rPr lang="el-GR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Σε </a:t>
            </a:r>
            <a:r>
              <a:rPr lang="el-GR" i="1" dirty="0"/>
              <a:t>κάθε επίπεδο οργάνωσης των θηλαστικών </a:t>
            </a:r>
            <a:r>
              <a:rPr lang="el-GR" dirty="0"/>
              <a:t>(κύτταρα, ιστοί, όργανα) οι </a:t>
            </a:r>
            <a:r>
              <a:rPr lang="el-GR" b="1" dirty="0"/>
              <a:t>μη επανορθώσιμες βλάβες </a:t>
            </a:r>
            <a:r>
              <a:rPr lang="el-GR" dirty="0"/>
              <a:t>προκαλούν </a:t>
            </a:r>
            <a:r>
              <a:rPr lang="el-GR" b="1" dirty="0"/>
              <a:t>συστηματικές βιολογικές επιπτώσεις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i="1" dirty="0"/>
              <a:t>διάρκεια του βιολογικού σταδίου </a:t>
            </a:r>
            <a:r>
              <a:rPr lang="el-GR" dirty="0"/>
              <a:t>στα θηλαστικά κυμαίνεται απο </a:t>
            </a:r>
            <a:r>
              <a:rPr lang="el-GR" b="1" dirty="0"/>
              <a:t>λίγα λεπτά έως και έτη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Τα </a:t>
            </a:r>
            <a:r>
              <a:rPr lang="el-GR" i="1" dirty="0">
                <a:solidFill>
                  <a:srgbClr val="FF0000"/>
                </a:solidFill>
              </a:rPr>
              <a:t>άμεση βιολογικά </a:t>
            </a:r>
            <a:r>
              <a:rPr lang="el-GR" i="1" dirty="0"/>
              <a:t>αποτελέσματα </a:t>
            </a:r>
            <a:r>
              <a:rPr lang="el-GR" dirty="0"/>
              <a:t>της ακτινοβολίας εκδηλώνονται εντός </a:t>
            </a:r>
            <a:r>
              <a:rPr lang="el-GR" b="1" i="1" dirty="0">
                <a:solidFill>
                  <a:srgbClr val="FF0000"/>
                </a:solidFill>
              </a:rPr>
              <a:t>τεσσάρων ή περισσότερων εβδομάδων</a:t>
            </a:r>
            <a:r>
              <a:rPr lang="el-GR" dirty="0"/>
              <a:t>, ενώ τα </a:t>
            </a:r>
            <a:r>
              <a:rPr lang="el-GR" i="1" dirty="0">
                <a:solidFill>
                  <a:schemeClr val="accent6"/>
                </a:solidFill>
              </a:rPr>
              <a:t>απώτερα αποτελέσματα </a:t>
            </a:r>
            <a:r>
              <a:rPr lang="el-GR" dirty="0"/>
              <a:t>εκδηλώνονται σε </a:t>
            </a:r>
            <a:r>
              <a:rPr lang="el-GR" b="1" i="1" dirty="0">
                <a:solidFill>
                  <a:schemeClr val="accent6"/>
                </a:solidFill>
              </a:rPr>
              <a:t>μεγαλύτερο χρονικό διάστημα</a:t>
            </a:r>
            <a:r>
              <a:rPr lang="el-GR" dirty="0"/>
              <a:t>.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13D1C53-BEB1-467A-B4C3-79885AA5F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773841"/>
              </p:ext>
            </p:extLst>
          </p:nvPr>
        </p:nvGraphicFramePr>
        <p:xfrm>
          <a:off x="6751432" y="1884305"/>
          <a:ext cx="5059265" cy="365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885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F70D6-5716-45A4-B195-285CF26D0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66" y="1267733"/>
            <a:ext cx="6414045" cy="5271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D34A91-3ABF-4460-AC71-2F8F85BFD1C9}"/>
              </a:ext>
            </a:extLst>
          </p:cNvPr>
          <p:cNvSpPr/>
          <p:nvPr/>
        </p:nvSpPr>
        <p:spPr>
          <a:xfrm>
            <a:off x="-66682" y="1381823"/>
            <a:ext cx="3321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αποτελέσματα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23D50-4AB6-4D31-8C4D-95C705F8C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933" y="1597458"/>
            <a:ext cx="7106822" cy="4854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85CD07-FF1D-4B3C-8821-6BA21A950B49}"/>
              </a:ext>
            </a:extLst>
          </p:cNvPr>
          <p:cNvSpPr/>
          <p:nvPr/>
        </p:nvSpPr>
        <p:spPr>
          <a:xfrm>
            <a:off x="-66682" y="1381823"/>
            <a:ext cx="3321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ιολογικ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ό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αποτελέσματα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18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 dirty="0"/>
              <a:t>Βασιλική Σόφτα Υπ. Διδάκτωρ, Τμήμα Ιατρικής Φυσικής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91587-7B64-4639-A801-6AF16E2C3080}"/>
              </a:ext>
            </a:extLst>
          </p:cNvPr>
          <p:cNvSpPr/>
          <p:nvPr/>
        </p:nvSpPr>
        <p:spPr>
          <a:xfrm>
            <a:off x="-37665" y="1241862"/>
            <a:ext cx="3263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Ακτινοευαισθησία Ιστών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EEC59-67F6-40A2-AA0D-37E6403037CE}"/>
              </a:ext>
            </a:extLst>
          </p:cNvPr>
          <p:cNvSpPr txBox="1"/>
          <p:nvPr/>
        </p:nvSpPr>
        <p:spPr>
          <a:xfrm>
            <a:off x="0" y="168486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</a:t>
            </a:r>
            <a:r>
              <a:rPr lang="el-GR" b="1" dirty="0"/>
              <a:t>ακτινοευασισθησία ιστών και οργάνων </a:t>
            </a:r>
            <a:r>
              <a:rPr lang="el-GR" i="1" dirty="0"/>
              <a:t>εξαρτάται</a:t>
            </a:r>
            <a:r>
              <a:rPr lang="el-GR" dirty="0"/>
              <a:t> απο την </a:t>
            </a:r>
            <a:r>
              <a:rPr lang="el-GR" b="1" dirty="0"/>
              <a:t>ακτινοευαισθησία των κυττάρων </a:t>
            </a:r>
            <a:r>
              <a:rPr lang="el-GR" dirty="0"/>
              <a:t>που αποτελούν τον ιστό αυτό. Με κριτήριο τον </a:t>
            </a:r>
            <a:r>
              <a:rPr lang="el-GR" u="sng" dirty="0"/>
              <a:t>αναπαραγωγικό θάνατο</a:t>
            </a:r>
            <a:r>
              <a:rPr lang="el-GR" dirty="0"/>
              <a:t>, οι </a:t>
            </a:r>
            <a:r>
              <a:rPr lang="en-US" dirty="0" err="1"/>
              <a:t>Bergonie-Tribondeau</a:t>
            </a:r>
            <a:r>
              <a:rPr lang="en-US" dirty="0"/>
              <a:t> (1906) </a:t>
            </a:r>
            <a:r>
              <a:rPr lang="el-GR" dirty="0"/>
              <a:t>διατύπωσαν τον νόμο της ακτινοευαισθησίας των ιστών.</a:t>
            </a:r>
          </a:p>
          <a:p>
            <a:pPr algn="just"/>
            <a:r>
              <a:rPr lang="el-GR" i="1" dirty="0"/>
              <a:t>Σύμφωνα με τον νόμο </a:t>
            </a:r>
            <a:r>
              <a:rPr lang="el-GR" dirty="0"/>
              <a:t>η </a:t>
            </a:r>
            <a:r>
              <a:rPr lang="el-GR" b="1" dirty="0"/>
              <a:t>ακτινοευαισθησία των ιστών </a:t>
            </a:r>
            <a:r>
              <a:rPr lang="el-GR" dirty="0"/>
              <a:t>είναι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 </a:t>
            </a:r>
            <a:r>
              <a:rPr lang="el-GR" dirty="0"/>
              <a:t>της </a:t>
            </a:r>
            <a:r>
              <a:rPr lang="el-GR" b="1" dirty="0">
                <a:solidFill>
                  <a:srgbClr val="FF0000"/>
                </a:solidFill>
              </a:rPr>
              <a:t>μεταβολικής δραστηριότητας τους</a:t>
            </a:r>
            <a:r>
              <a:rPr lang="el-GR" dirty="0"/>
              <a:t>. Τα κύτταρα με υψηλά επίπεδα μεταβολικής δραστηριότητας (π.χ. Κύτταρα βλενογόννου) εμφανίζουν μεγάλη ακτινοευαισθησία και κατ’επέκταση άμεση αντίδραση.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 </a:t>
            </a:r>
            <a:r>
              <a:rPr lang="el-GR" dirty="0"/>
              <a:t>του </a:t>
            </a:r>
            <a:r>
              <a:rPr lang="el-GR" b="1" dirty="0">
                <a:solidFill>
                  <a:srgbClr val="FF0000"/>
                </a:solidFill>
              </a:rPr>
              <a:t>αναπτυξιακού ρυθμού και του ρυθμού πολλαπλασιασμού</a:t>
            </a:r>
            <a:r>
              <a:rPr lang="el-GR" dirty="0"/>
              <a:t>. Η αύξηση του ρυθμού πολλαπλασιασμού συνεπάγεται αύξηση της ακτινοευαισθησίας.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/>
                </a:solidFill>
              </a:rPr>
              <a:t>Ανάλογη</a:t>
            </a:r>
            <a:r>
              <a:rPr lang="el-GR" dirty="0"/>
              <a:t> της </a:t>
            </a:r>
            <a:r>
              <a:rPr lang="el-GR" b="1" dirty="0">
                <a:solidFill>
                  <a:srgbClr val="FF0000"/>
                </a:solidFill>
              </a:rPr>
              <a:t>ηλικίας των κυττάρων στον κυτταρικό κύκλο</a:t>
            </a:r>
            <a:r>
              <a:rPr lang="el-GR" dirty="0"/>
              <a:t>. Τα νεότερα κύτταρα είναι περισσότερο ακτινοευαίσθητα.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Αντιστρόφως ανάλογη </a:t>
            </a:r>
            <a:r>
              <a:rPr lang="el-GR" dirty="0"/>
              <a:t>της </a:t>
            </a:r>
            <a:r>
              <a:rPr lang="el-GR" b="1" dirty="0">
                <a:solidFill>
                  <a:srgbClr val="FF0000"/>
                </a:solidFill>
              </a:rPr>
              <a:t>διαφοροποίησης των κυττάρων </a:t>
            </a:r>
            <a:r>
              <a:rPr lang="el-GR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Τα λιγότερο διαφοροποιημένα κύτταρα είναι περισσότερο ακτινοευαίσθητα σε σχέση με τα κύτταρα υψηλής διαφοροποίησης.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Τα βλαστικά κύτταρα είναι περισσότερο ακτινοευαίσθητα συγκριτικά με τα ωριμότερα κύτταρα της ίδιας σειράς.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Ο σημαντικά διαφοροποιημένος νευρικός ιστός είναι ο λιγότερο ακτινοευαίσθητος ιστός.</a:t>
            </a:r>
          </a:p>
          <a:p>
            <a:pPr algn="just"/>
            <a:r>
              <a:rPr lang="el-GR" b="1" u="sng" dirty="0"/>
              <a:t>ΕΞΑΙΡΕΣΕΙΣ</a:t>
            </a:r>
            <a:r>
              <a:rPr lang="el-GR" dirty="0"/>
              <a:t>: λεμφοκύτταρα και ωοκύτταρα, τα οποία είναι πολύ ακτινοευαίσθητα παρόλο που είναι διαφοροποιημένα και δεν εμφανίζουν αυξημένο ρυθμό πολλαπλασιασμού. </a:t>
            </a:r>
          </a:p>
        </p:txBody>
      </p:sp>
    </p:spTree>
    <p:extLst>
      <p:ext uri="{BB962C8B-B14F-4D97-AF65-F5344CB8AC3E}">
        <p14:creationId xmlns:p14="http://schemas.microsoft.com/office/powerpoint/2010/main" val="15353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0FD79-F8F3-4AE8-9645-9079BCFCA77D}"/>
              </a:ext>
            </a:extLst>
          </p:cNvPr>
          <p:cNvSpPr/>
          <p:nvPr/>
        </p:nvSpPr>
        <p:spPr>
          <a:xfrm>
            <a:off x="274107" y="1381823"/>
            <a:ext cx="2813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Δοσιμετρικά Μεγέθη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386A5B-0E10-4C0F-8446-E93F526C4DF3}"/>
                  </a:ext>
                </a:extLst>
              </p:cNvPr>
              <p:cNvSpPr txBox="1"/>
              <p:nvPr/>
            </p:nvSpPr>
            <p:spPr>
              <a:xfrm>
                <a:off x="169169" y="1940767"/>
                <a:ext cx="12022831" cy="484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b="1" dirty="0"/>
                  <a:t>Απορροφούμενη Δόση </a:t>
                </a:r>
                <a:r>
                  <a:rPr lang="en-US" sz="1600" b="1" dirty="0"/>
                  <a:t>D (Gy)</a:t>
                </a:r>
                <a:r>
                  <a:rPr lang="el-GR" sz="1600" b="1" dirty="0"/>
                  <a:t> </a:t>
                </a:r>
                <a:r>
                  <a:rPr lang="el-GR" sz="1600" dirty="0"/>
                  <a:t>Ορίζεται ως η μέση ενέργεια (Ε) ποτυ απορροφά ο γεωμετρικός όγκος προς την μάζα (</a:t>
                </a:r>
                <a:r>
                  <a:rPr lang="en-US" sz="1600" dirty="0"/>
                  <a:t>m)</a:t>
                </a:r>
                <a:r>
                  <a:rPr lang="el-GR" sz="1600" dirty="0"/>
                  <a:t> του.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ΔΕ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algn="just"/>
                <a:endParaRPr lang="el-GR" sz="1600" dirty="0"/>
              </a:p>
              <a:p>
                <a:pPr algn="just"/>
                <a:r>
                  <a:rPr lang="el-GR" sz="1600" b="1" dirty="0"/>
                  <a:t>Ρυθµός δόσης </a:t>
                </a:r>
                <a:r>
                  <a:rPr lang="el-GR" sz="1600" dirty="0"/>
                  <a:t>Το ίδιο ποσό δόσης όταν αποδίδεται σε ένα µικρό χρονικό διάστηµα (π.χ. 1 sec) προκαλεί σοβαρότερο βιολογικό αποτέλεσµα σε σχέση µε την ακτινοβόληση για µεγαλύτερο χρονικό διάστηµα (π.χ. 1 εβδοµάδα)</a:t>
                </a:r>
              </a:p>
              <a:p>
                <a:pPr algn="just"/>
                <a:endParaRPr lang="en-US" sz="1600" b="1" dirty="0"/>
              </a:p>
              <a:p>
                <a:pPr algn="just"/>
                <a:r>
                  <a:rPr lang="el-GR" sz="1600" b="1" dirty="0"/>
                  <a:t>Ισοδύναμη δόση Η</a:t>
                </a:r>
                <a:r>
                  <a:rPr lang="en-US" sz="1600" b="1" dirty="0"/>
                  <a:t> (</a:t>
                </a:r>
                <a:r>
                  <a:rPr lang="en-US" sz="1600" b="1" dirty="0" err="1"/>
                  <a:t>Sv</a:t>
                </a:r>
                <a:r>
                  <a:rPr lang="en-US" sz="1600" b="1" dirty="0"/>
                  <a:t>)</a:t>
                </a:r>
                <a:r>
                  <a:rPr lang="el-GR" sz="1600" b="1" dirty="0"/>
                  <a:t> </a:t>
                </a:r>
                <a:r>
                  <a:rPr lang="el-GR" sz="1600" dirty="0"/>
                  <a:t>Είναι μία ποσότητα η οποία λαμβάνει υπόψιν της την ποιότητα της ακτινοβολίας  η οποία σχετίζεται με τον βαθμό στον οποίο η ιοντίζουσα ακτινοβολία μπορεί να προκαλέσει βιολογικές βλάβες. Προκύπτει απο τον πολλαπλασιαμό της απορροφούμενης δόσης επί τον συντελεστή ποιότητας της ακτινοβολίας.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l-GR" sz="1600" dirty="0"/>
              </a:p>
              <a:p>
                <a:pPr algn="just"/>
                <a:endParaRPr lang="el-GR" sz="1600" dirty="0"/>
              </a:p>
              <a:p>
                <a:pPr algn="just"/>
                <a:endParaRPr lang="el-GR" sz="1600" b="1" dirty="0"/>
              </a:p>
              <a:p>
                <a:pPr algn="just"/>
                <a:r>
                  <a:rPr lang="el-GR" sz="1600" b="1" dirty="0"/>
                  <a:t>Ενεργός δόση Ε</a:t>
                </a:r>
                <a:r>
                  <a:rPr lang="en-US" sz="1600" b="1" dirty="0"/>
                  <a:t>eff (</a:t>
                </a:r>
                <a:r>
                  <a:rPr lang="en-US" sz="1600" b="1" dirty="0" err="1"/>
                  <a:t>Sv</a:t>
                </a:r>
                <a:r>
                  <a:rPr lang="en-US" sz="1600" b="1" dirty="0"/>
                  <a:t>) </a:t>
                </a:r>
                <a:r>
                  <a:rPr lang="el-GR" sz="1600" dirty="0"/>
                  <a:t>Κάθε τύπος ανθρώπινου ιστού δεν έχει την ίδια αντίδραση ή ευαισθησία όταν εκτεθεί στην ιοντίζουσα ακτινοβολία. Αυτό σημαίνει ότι για την ίδια απορροφούμενη δόση η βιολογική βλάβη δεν είναι η ίδια για κάθε τύπο ιστού. Επομένως, ενεργός δόση ορίζεται το άθροισμα των σταθμισμένων ισοδύναμων δόσεων απο εσωτερική ή/και εξωτερική ακτινοβόληση σε όλους τους ιστού και τα όργανα του σώματος. </a:t>
                </a:r>
                <a:endParaRPr lang="en-US" sz="16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386A5B-0E10-4C0F-8446-E93F526C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9" y="1940767"/>
                <a:ext cx="12022831" cy="4844531"/>
              </a:xfrm>
              <a:prstGeom prst="rect">
                <a:avLst/>
              </a:prstGeom>
              <a:blipFill>
                <a:blip r:embed="rId4"/>
                <a:stretch>
                  <a:fillRect l="-304" t="-377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72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26074-826D-4518-A822-2756A024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1" t="2671" r="2439" b="2391"/>
          <a:stretch/>
        </p:blipFill>
        <p:spPr>
          <a:xfrm>
            <a:off x="1098085" y="1703527"/>
            <a:ext cx="6280831" cy="47412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CCF1A5-CADA-446B-A5D4-53B20A2D75AC}"/>
              </a:ext>
            </a:extLst>
          </p:cNvPr>
          <p:cNvSpPr/>
          <p:nvPr/>
        </p:nvSpPr>
        <p:spPr>
          <a:xfrm>
            <a:off x="-37665" y="1241862"/>
            <a:ext cx="3263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Ακτινοευαισθησία Ιστών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A2BFF-D861-42A0-AFEC-3BAC79291D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31" t="3627"/>
          <a:stretch/>
        </p:blipFill>
        <p:spPr>
          <a:xfrm>
            <a:off x="7549375" y="1667929"/>
            <a:ext cx="4013140" cy="48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AEE7-354E-4956-A5EE-43789610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27A69-E5C3-48BA-8427-312E776E70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445C7-08D3-4D86-923F-B2D6B0D4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1BD0E-451F-442C-80E5-6E8B4B764869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Θέση υποσέλιδου 8">
            <a:extLst>
              <a:ext uri="{FF2B5EF4-FFF2-40B4-BE49-F238E27FC236}">
                <a16:creationId xmlns:a16="http://schemas.microsoft.com/office/drawing/2014/main" id="{86852F7B-244D-4756-83A8-27FC20DD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940D3-D292-41A6-9843-BDECE875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94" y="1700634"/>
            <a:ext cx="2615411" cy="3456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52E14D-A276-4DD2-81F6-ED619E93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 dirty="0"/>
              <a:t>Βασιλική Σόφτα Υπ. Διδάκτωρ, Τμήμα Ιατρικής Φυσικής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74C5A-D21D-4AC7-A8A3-076B3D2299DE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6D3266-9986-4D65-80D7-3A33EF3BD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81700"/>
              </p:ext>
            </p:extLst>
          </p:nvPr>
        </p:nvGraphicFramePr>
        <p:xfrm>
          <a:off x="517848" y="2044260"/>
          <a:ext cx="4732694" cy="431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D8D975E-0D9B-4568-9029-08D18B3ED64D}"/>
              </a:ext>
            </a:extLst>
          </p:cNvPr>
          <p:cNvSpPr txBox="1"/>
          <p:nvPr/>
        </p:nvSpPr>
        <p:spPr>
          <a:xfrm>
            <a:off x="5368976" y="1381823"/>
            <a:ext cx="6483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Ακτινοβολίες</a:t>
            </a:r>
            <a:r>
              <a:rPr lang="el-GR" dirty="0"/>
              <a:t> οι οποίες </a:t>
            </a:r>
            <a:r>
              <a:rPr lang="el-GR" b="1" dirty="0"/>
              <a:t>προκαλούν πυκνούς ιονισμούς </a:t>
            </a:r>
            <a:r>
              <a:rPr lang="el-GR" dirty="0"/>
              <a:t>είναι </a:t>
            </a:r>
            <a:r>
              <a:rPr lang="el-GR" i="1" u="sng" dirty="0"/>
              <a:t>περισσότερο αποτελεσματικές</a:t>
            </a:r>
            <a:r>
              <a:rPr lang="el-GR" dirty="0"/>
              <a:t>. Υπάρχουν δύο μεγέθη που περιγράφουν τα βιολογικά αποτελέσματα αυτών των ιονισμών.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/>
              <a:t>Γραμμική μεταφορά ενέργειας (</a:t>
            </a:r>
            <a:r>
              <a:rPr lang="en-US" b="1" dirty="0"/>
              <a:t>L.E.T</a:t>
            </a:r>
            <a:r>
              <a:rPr lang="el-GR" b="1" dirty="0"/>
              <a:t>.</a:t>
            </a:r>
            <a:r>
              <a:rPr lang="en-US" b="1" dirty="0"/>
              <a:t>)</a:t>
            </a:r>
          </a:p>
          <a:p>
            <a:pPr algn="just"/>
            <a:r>
              <a:rPr lang="el-GR" dirty="0"/>
              <a:t>Ορίζεται το πηλίκο της ενέργειας </a:t>
            </a:r>
            <a:r>
              <a:rPr lang="en-US" dirty="0" err="1"/>
              <a:t>dE</a:t>
            </a:r>
            <a:r>
              <a:rPr lang="el-GR" dirty="0"/>
              <a:t>, που μεταφέρεται απο ένα φορτισμένο σωματίδιο στο υλικό μέσο – εντός του οποίου κινείται (λόγω διεγέρσεων και ιονισμών) προς την μονάδα μήκους διαδρομής</a:t>
            </a:r>
            <a:r>
              <a:rPr lang="en-US" dirty="0"/>
              <a:t> dx</a:t>
            </a:r>
            <a:r>
              <a:rPr lang="el-GR" dirty="0"/>
              <a:t>.</a:t>
            </a:r>
          </a:p>
          <a:p>
            <a:pPr algn="just"/>
            <a:endParaRPr lang="en-US" dirty="0"/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  <a:p>
            <a:pPr marL="342900" indent="-342900" algn="just">
              <a:buAutoNum type="arabicPeriod" startAt="2"/>
            </a:pPr>
            <a:r>
              <a:rPr lang="el-GR" b="1" dirty="0"/>
              <a:t>Σχετική βιολογική δραστηριότητα (</a:t>
            </a:r>
            <a:r>
              <a:rPr lang="en-US" b="1" dirty="0"/>
              <a:t>R.B.E)</a:t>
            </a:r>
          </a:p>
          <a:p>
            <a:pPr algn="just"/>
            <a:r>
              <a:rPr lang="el-GR" dirty="0"/>
              <a:t>Ορίζεται ο λόγος της απορροφούμενης δόσης χαμηλού </a:t>
            </a:r>
            <a:r>
              <a:rPr lang="en-US" dirty="0"/>
              <a:t>L.E.T. </a:t>
            </a:r>
            <a:r>
              <a:rPr lang="el-GR" dirty="0"/>
              <a:t> Ακτινοβολίας (συνήθως φωτόχια Α, 60-120 </a:t>
            </a:r>
            <a:r>
              <a:rPr lang="en-US" dirty="0"/>
              <a:t>KeV) </a:t>
            </a:r>
            <a:r>
              <a:rPr lang="el-GR" dirty="0"/>
              <a:t>που προξενεί το ίδιο βιολογικό αποτέλεσμα με την υπό εξέταση ακτινοβολία.</a:t>
            </a:r>
          </a:p>
          <a:p>
            <a:pPr algn="just"/>
            <a:r>
              <a:rPr lang="el-GR" dirty="0"/>
              <a:t>Η τιμή του </a:t>
            </a:r>
            <a:r>
              <a:rPr lang="en-US" dirty="0"/>
              <a:t>R.B.E. </a:t>
            </a:r>
            <a:r>
              <a:rPr lang="el-GR" dirty="0"/>
              <a:t>Δεν είναι σταθερή για κάθε ακτινοβολία, αλλά επηρεάζεται απο το βιολογικό αποτέλεσμα που μελετάται (π.χ θάνατος κυττάρων, χρωμοσωμικές ανωμαλίες, καρκινογένεση)</a:t>
            </a:r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ED321-41EA-41CE-8EAB-72BB3143BCFC}"/>
                  </a:ext>
                </a:extLst>
              </p:cNvPr>
              <p:cNvSpPr txBox="1"/>
              <p:nvPr/>
            </p:nvSpPr>
            <p:spPr>
              <a:xfrm>
                <a:off x="7602311" y="3657600"/>
                <a:ext cx="131189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ED321-41EA-41CE-8EAB-72BB3143B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311" y="3657600"/>
                <a:ext cx="1311898" cy="524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4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5B3B9-83C6-4091-AFE9-3788A9A2BA96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1F330-CC84-443C-92D4-7842EB09E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6" t="17686" r="12028" b="37824"/>
          <a:stretch/>
        </p:blipFill>
        <p:spPr>
          <a:xfrm>
            <a:off x="845634" y="4786856"/>
            <a:ext cx="4208411" cy="18274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129EE0-A366-434B-BCFC-47E9FDCDF537}"/>
              </a:ext>
            </a:extLst>
          </p:cNvPr>
          <p:cNvSpPr/>
          <p:nvPr/>
        </p:nvSpPr>
        <p:spPr>
          <a:xfrm>
            <a:off x="2138502" y="2260208"/>
            <a:ext cx="862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7CEF7-9201-4306-B7B8-815A19DC05FE}"/>
              </a:ext>
            </a:extLst>
          </p:cNvPr>
          <p:cNvSpPr/>
          <p:nvPr/>
        </p:nvSpPr>
        <p:spPr>
          <a:xfrm>
            <a:off x="7913725" y="2277409"/>
            <a:ext cx="970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BFAD8-D3C0-4F13-96AD-8F4483EB1FBD}"/>
              </a:ext>
            </a:extLst>
          </p:cNvPr>
          <p:cNvSpPr txBox="1"/>
          <p:nvPr/>
        </p:nvSpPr>
        <p:spPr>
          <a:xfrm>
            <a:off x="169169" y="2773428"/>
            <a:ext cx="4654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Υψηλή τιμή </a:t>
            </a:r>
            <a:r>
              <a:rPr lang="en-US" b="1" dirty="0"/>
              <a:t>L.E.T. </a:t>
            </a:r>
            <a:r>
              <a:rPr lang="el-GR" b="1" dirty="0"/>
              <a:t>(</a:t>
            </a:r>
            <a:r>
              <a:rPr lang="en-US" b="1" dirty="0"/>
              <a:t>LET &gt; 10KeV/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)</a:t>
            </a:r>
          </a:p>
          <a:p>
            <a:pPr algn="just"/>
            <a:r>
              <a:rPr lang="el-GR" dirty="0"/>
              <a:t>Δηλώνει πυκνούς ιονισμούς άρα μεγαλύτερη βιολογική βλάβη. </a:t>
            </a:r>
          </a:p>
          <a:p>
            <a:pPr algn="just"/>
            <a:r>
              <a:rPr lang="el-GR" dirty="0"/>
              <a:t>Ρήξη της διπλής έλικας του </a:t>
            </a:r>
            <a:r>
              <a:rPr lang="en-US" dirty="0"/>
              <a:t>DNA</a:t>
            </a:r>
            <a:r>
              <a:rPr lang="el-GR" dirty="0"/>
              <a:t>, όπου δύσκολα επιδιορθώνονται και προκαλούν καταστροφή του κυττάρου.</a:t>
            </a:r>
          </a:p>
          <a:p>
            <a:pPr algn="just"/>
            <a:r>
              <a:rPr lang="el-GR" b="1" dirty="0"/>
              <a:t>Χαμηλή τιμή </a:t>
            </a:r>
            <a:r>
              <a:rPr lang="en-US" b="1" dirty="0"/>
              <a:t>L.E.T. </a:t>
            </a:r>
            <a:r>
              <a:rPr lang="el-GR" b="1" dirty="0"/>
              <a:t>(</a:t>
            </a:r>
            <a:r>
              <a:rPr lang="en-US" b="1" dirty="0"/>
              <a:t>LET </a:t>
            </a:r>
            <a:r>
              <a:rPr lang="el-GR" b="1" dirty="0"/>
              <a:t>&lt;</a:t>
            </a:r>
            <a:r>
              <a:rPr lang="en-US" b="1" dirty="0"/>
              <a:t>10KeV/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)</a:t>
            </a:r>
          </a:p>
          <a:p>
            <a:pPr algn="just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9CF64-3043-474E-A388-859CA1D91CE4}"/>
              </a:ext>
            </a:extLst>
          </p:cNvPr>
          <p:cNvSpPr txBox="1"/>
          <p:nvPr/>
        </p:nvSpPr>
        <p:spPr>
          <a:xfrm>
            <a:off x="6634135" y="2773428"/>
            <a:ext cx="5057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Εξαρτάται απο: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Δόση ακτινοβολίας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Ρυθμός ακτινοβολίας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Δόση ακτινοβολίας ανά συνεδρία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Ποιότητα ακτινοβολίας (π.χ </a:t>
            </a:r>
            <a:r>
              <a:rPr lang="en-US" dirty="0"/>
              <a:t>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Βιολογικό σύστημα ή επιζητούμενο κλινικό αποτέλεσμα (π.χ τύπος, κύκλος ή επιβίωση κυττάρου)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Φάση κυτταρικού κύκλου (ιδιαίτερα για τις ακτίνες Χ, που εμφανίζουν χαμηλή </a:t>
            </a:r>
            <a:r>
              <a:rPr lang="en-US" dirty="0"/>
              <a:t>LET)</a:t>
            </a:r>
          </a:p>
        </p:txBody>
      </p:sp>
    </p:spTree>
    <p:extLst>
      <p:ext uri="{BB962C8B-B14F-4D97-AF65-F5344CB8AC3E}">
        <p14:creationId xmlns:p14="http://schemas.microsoft.com/office/powerpoint/2010/main" val="348070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09B9E-0AFF-4D80-8D9D-775513DED7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95" t="32310" r="895" b="8179"/>
          <a:stretch/>
        </p:blipFill>
        <p:spPr>
          <a:xfrm>
            <a:off x="7760815" y="2490195"/>
            <a:ext cx="3677659" cy="31070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73DE80-4E14-498A-BAC6-DC2450709CC3}"/>
              </a:ext>
            </a:extLst>
          </p:cNvPr>
          <p:cNvSpPr/>
          <p:nvPr/>
        </p:nvSpPr>
        <p:spPr>
          <a:xfrm>
            <a:off x="-38472" y="1372627"/>
            <a:ext cx="5139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L.E.T</a:t>
            </a:r>
            <a:r>
              <a:rPr lang="el-GR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Linear Energy Transfer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R.B.E</a:t>
            </a:r>
            <a:r>
              <a:rPr lang="el-GR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= Relative Biological Effectiveness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A890C-FB1E-4CA9-8B11-E8A8D47E4755}"/>
              </a:ext>
            </a:extLst>
          </p:cNvPr>
          <p:cNvSpPr txBox="1"/>
          <p:nvPr/>
        </p:nvSpPr>
        <p:spPr>
          <a:xfrm>
            <a:off x="169169" y="2490195"/>
            <a:ext cx="5993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Μελέτες σε ζωικούς και φυτικούς οργανισμούς αποδεικνύουν ότι η </a:t>
            </a:r>
            <a:r>
              <a:rPr lang="en-US" b="1" dirty="0"/>
              <a:t>R.B.E. </a:t>
            </a:r>
            <a:r>
              <a:rPr lang="el-GR" b="1" dirty="0"/>
              <a:t>Αυξάνεται με την </a:t>
            </a:r>
            <a:r>
              <a:rPr lang="en-US" b="1" dirty="0"/>
              <a:t>L.E.T</a:t>
            </a:r>
            <a:r>
              <a:rPr lang="el-GR" b="1" dirty="0"/>
              <a:t> μέχρι το όριο των 100 </a:t>
            </a:r>
            <a:r>
              <a:rPr lang="en-US" b="1" dirty="0"/>
              <a:t>KeV/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l-GR" b="1" dirty="0"/>
              <a:t> και έπειτα η </a:t>
            </a:r>
            <a:r>
              <a:rPr lang="en-US" b="1" dirty="0"/>
              <a:t>R.B.E.</a:t>
            </a:r>
            <a:r>
              <a:rPr lang="el-GR" b="1" dirty="0"/>
              <a:t> Μειώνεται για υψηλότερες τιμές της </a:t>
            </a:r>
            <a:r>
              <a:rPr lang="en-US" b="1" dirty="0"/>
              <a:t>L.E.T</a:t>
            </a:r>
            <a:r>
              <a:rPr lang="el-GR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Όσο </a:t>
            </a:r>
            <a:r>
              <a:rPr lang="el-GR" b="1" dirty="0"/>
              <a:t>αυξάνεται η </a:t>
            </a:r>
            <a:r>
              <a:rPr lang="en-US" b="1" dirty="0"/>
              <a:t>L.E.T</a:t>
            </a:r>
            <a:r>
              <a:rPr lang="el-GR" b="1" dirty="0"/>
              <a:t> </a:t>
            </a:r>
            <a:r>
              <a:rPr lang="el-GR" dirty="0"/>
              <a:t>τόσο </a:t>
            </a:r>
            <a:r>
              <a:rPr lang="el-GR" b="1" dirty="0"/>
              <a:t>περιορίζεται ο χώρος εναπόθεσης ενέργειας</a:t>
            </a:r>
            <a:r>
              <a:rPr lang="el-GR" dirty="0"/>
              <a:t> και </a:t>
            </a:r>
            <a:r>
              <a:rPr lang="el-GR" b="1" dirty="0"/>
              <a:t>αυξάνεται η πιθανότητα να πάθει βλάβη ή να θανατωθεί το κύτταρο</a:t>
            </a:r>
            <a:r>
              <a:rPr lang="el-G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Σε </a:t>
            </a:r>
            <a:r>
              <a:rPr lang="el-GR" b="1" dirty="0"/>
              <a:t>υψηλές τιμές </a:t>
            </a:r>
            <a:r>
              <a:rPr lang="en-US" b="1" dirty="0"/>
              <a:t>L.E.T</a:t>
            </a:r>
            <a:r>
              <a:rPr lang="el-GR" dirty="0"/>
              <a:t>, η </a:t>
            </a:r>
            <a:r>
              <a:rPr lang="el-GR" b="1" dirty="0"/>
              <a:t>προσφερόμενη ενέργεια είναι κατά πολύ μεγαλύτερη απο την ελάχιστη ενέργεια θανάτωσης του κυττάρου, οπότε η </a:t>
            </a:r>
            <a:r>
              <a:rPr lang="en-US" b="1" dirty="0"/>
              <a:t>R.B.E. </a:t>
            </a:r>
            <a:r>
              <a:rPr lang="el-GR" b="1" dirty="0"/>
              <a:t>μειώνεται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035D4-08A8-4CE0-B0A7-1B4605DB3FCA}"/>
              </a:ext>
            </a:extLst>
          </p:cNvPr>
          <p:cNvSpPr/>
          <p:nvPr/>
        </p:nvSpPr>
        <p:spPr>
          <a:xfrm>
            <a:off x="169169" y="1423820"/>
            <a:ext cx="345447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Κυτταρική</a:t>
            </a:r>
            <a:r>
              <a:rPr lang="el-GR" sz="2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Θεωρία</a:t>
            </a:r>
            <a:endParaRPr lang="en-US" sz="3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62D6B-32E4-4826-A9FC-8E8D5D5A54CE}"/>
              </a:ext>
            </a:extLst>
          </p:cNvPr>
          <p:cNvSpPr txBox="1"/>
          <p:nvPr/>
        </p:nvSpPr>
        <p:spPr>
          <a:xfrm>
            <a:off x="405881" y="2040007"/>
            <a:ext cx="1110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Όλοι οι ζωντανοί οργανισμοί αποτελούνται απο κύτταρα και κυτταρικά προϊόντα (εκτός απο τους ιούς που είναι ακυτταρικές, μη αυτοτελείς μορφές ζωής)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3DC3C-8DF1-42A6-A9E2-8260DECABEA8}"/>
              </a:ext>
            </a:extLst>
          </p:cNvPr>
          <p:cNvSpPr txBox="1"/>
          <p:nvPr/>
        </p:nvSpPr>
        <p:spPr>
          <a:xfrm>
            <a:off x="405881" y="2587833"/>
            <a:ext cx="1110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Όλα τα κύτταρα δομούνται απο τις ίδες χημικές ενώσεις και πραγματοποιούν παρόμοιες μεταβολικές διαδικασίες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CE588-6AF8-438A-993A-1DF50C932642}"/>
              </a:ext>
            </a:extLst>
          </p:cNvPr>
          <p:cNvSpPr txBox="1"/>
          <p:nvPr/>
        </p:nvSpPr>
        <p:spPr>
          <a:xfrm>
            <a:off x="405881" y="2927603"/>
            <a:ext cx="1110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λειτουργία των πολυκύτταρων οργανισμών στηρίζεται στη συντονισμένη δράση και αλληλεπίδραση των επιμέρους κυττάρων που τους αποτελούν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4CC7B-8ADC-40E1-9598-D4A119758A5A}"/>
              </a:ext>
            </a:extLst>
          </p:cNvPr>
          <p:cNvSpPr txBox="1"/>
          <p:nvPr/>
        </p:nvSpPr>
        <p:spPr>
          <a:xfrm>
            <a:off x="405881" y="3478495"/>
            <a:ext cx="11109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Κάθε κύτταρο προέρχεται απο προϋπάρχον κύτταρο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DAF563-F8EA-4A8E-8043-BF32C6968F89}"/>
              </a:ext>
            </a:extLst>
          </p:cNvPr>
          <p:cNvSpPr txBox="1"/>
          <p:nvPr/>
        </p:nvSpPr>
        <p:spPr>
          <a:xfrm>
            <a:off x="405881" y="3840644"/>
            <a:ext cx="10888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γενετική πληροφορία είναι η καθορισμένη σειρά των αζωτούχων βάσεων των νουκλεοτιδίων, όπως η πληροφορία μίας γραπτής φράσης είναι η σειρά των γραμμλατων που την αποτελούν.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πληροφορία υπάρχει σε τμήματα τπυ </a:t>
            </a:r>
            <a:r>
              <a:rPr lang="en-US" sz="1600" dirty="0"/>
              <a:t>DNA </a:t>
            </a:r>
            <a:r>
              <a:rPr lang="el-GR" sz="1600" dirty="0"/>
              <a:t>με συγκεκριμένη ακολουθία, τα γονίδια.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Αυτά διαμέσου της μεταγραφής και της μετάφρασης καθορίζουν την σειρά των αμινοξέων στις πολυπεπτιδικές αλυσίδες.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Οι πορείες της μεταγραφής και της μετάφρασης των γονιδίων αποτελούν τη γονιδιακή έκφραση,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C85419-6EFC-4B00-8C8F-52C604D83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47" y="4915925"/>
            <a:ext cx="1970672" cy="15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A08732-FB9F-4844-88D2-1B967C9555B7}"/>
              </a:ext>
            </a:extLst>
          </p:cNvPr>
          <p:cNvSpPr/>
          <p:nvPr/>
        </p:nvSpPr>
        <p:spPr>
          <a:xfrm>
            <a:off x="331138" y="1551170"/>
            <a:ext cx="673242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Κεντρικό Δόγμα Μοριακής Βιολογίας</a:t>
            </a:r>
            <a:endParaRPr lang="en-US" sz="3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34A26-7730-4763-96B7-5F83D5B3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093" y="2497001"/>
            <a:ext cx="8380573" cy="24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8">
            <a:extLst>
              <a:ext uri="{FF2B5EF4-FFF2-40B4-BE49-F238E27FC236}">
                <a16:creationId xmlns:a16="http://schemas.microsoft.com/office/drawing/2014/main" id="{43022531-DA1C-4F41-B43D-52D4DB6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017" y="6453386"/>
            <a:ext cx="6280830" cy="404614"/>
          </a:xfrm>
        </p:spPr>
        <p:txBody>
          <a:bodyPr/>
          <a:lstStyle/>
          <a:p>
            <a:pPr algn="ctr"/>
            <a:r>
              <a:rPr lang="el-GR"/>
              <a:t>Βασιλική Σόφτα Υπ. Διδάκτωρ, Τμήμα Ιατρικής Φυσικής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D7368-D753-4B16-9AFF-693CB0D5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6237"/>
            <a:ext cx="811763" cy="811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D9C2-2E98-43BE-88F3-77D373AD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FEED-761C-4317-B19B-150BD89273B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CD010-1F66-40A9-A2AB-F73666C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9" y="186903"/>
            <a:ext cx="1201016" cy="119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27668-859C-4E46-A994-B9986CE3CEE3}"/>
              </a:ext>
            </a:extLst>
          </p:cNvPr>
          <p:cNvSpPr txBox="1"/>
          <p:nvPr/>
        </p:nvSpPr>
        <p:spPr>
          <a:xfrm>
            <a:off x="3046828" y="14367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ΠΑΝΕΠΙΣΤΗΜΙΟ ΘΕΣΣΑΛΙΑΣ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ΤΜΗΜΑ ΙΑΤΡΙΚΗΣ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Εργαστήριο Ιατρικής Φυσικής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439E04-4B56-4C39-8D80-F7DFD58D57CA}"/>
              </a:ext>
            </a:extLst>
          </p:cNvPr>
          <p:cNvSpPr txBox="1"/>
          <p:nvPr/>
        </p:nvSpPr>
        <p:spPr>
          <a:xfrm>
            <a:off x="405881" y="1637576"/>
            <a:ext cx="1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78FA-C34F-4D8A-B9F1-2A7F6043797E}"/>
              </a:ext>
            </a:extLst>
          </p:cNvPr>
          <p:cNvSpPr txBox="1"/>
          <p:nvPr/>
        </p:nvSpPr>
        <p:spPr>
          <a:xfrm>
            <a:off x="405881" y="2103944"/>
            <a:ext cx="11577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Μοριακός «σκληρός δίσκος» που περιέχει ακριβείς οδηγίες, οι οποίες καθορίζουν τη δομή και τη λειτουργία του οργανισμού.</a:t>
            </a:r>
          </a:p>
          <a:p>
            <a:r>
              <a:rPr lang="el-GR" dirty="0"/>
              <a:t>Η μεγαλύτερη βιολογική ανακάλυψη του 20</a:t>
            </a:r>
            <a:r>
              <a:rPr lang="el-GR" baseline="30000" dirty="0"/>
              <a:t>ου</a:t>
            </a:r>
            <a:r>
              <a:rPr lang="el-GR" dirty="0"/>
              <a:t> αιώνα απο τους </a:t>
            </a:r>
            <a:r>
              <a:rPr lang="en-US" dirty="0"/>
              <a:t>Watson &amp; Crick</a:t>
            </a:r>
            <a:r>
              <a:rPr lang="el-GR" dirty="0"/>
              <a:t>. </a:t>
            </a:r>
          </a:p>
          <a:p>
            <a:r>
              <a:rPr lang="el-GR" dirty="0"/>
              <a:t>Αποτελείται απο δύο πολυνουκλεοτιδκές αλυσίδες που σχηματίζουν στο χώρο μία δεξιόστροφη διπλή έλικα.</a:t>
            </a:r>
          </a:p>
          <a:p>
            <a:r>
              <a:rPr lang="el-GR" dirty="0"/>
              <a:t>Η διπλή έλικα έχει ένα σταθερό σκελετό που αποτελείται απο επαναλαμβανόμενα μόρια φωσφορικής ομάδας-δεσοξυριβόζης ενωμένων με φωσφοδιεστερικό δεσμό.</a:t>
            </a:r>
          </a:p>
          <a:p>
            <a:r>
              <a:rPr lang="el-GR" dirty="0"/>
              <a:t>Ο σκελετός αυτός είναι υδρόφιλος και βρίσκεται στο εξωτερικό τμήμα του μορίου. Προς το εσωτερικό του σταθερού αυτού σκελετού βρίσκονται οι αζωτούχες βάσεις που είναι υδρόφοβες.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92A38-D7D0-4FDE-AE35-19F796729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655" y="4171776"/>
            <a:ext cx="2269089" cy="2204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54F3B-4757-4092-AC7C-1B65ACC57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125" y="4451647"/>
            <a:ext cx="5190875" cy="18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6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2723</Words>
  <Application>Microsoft Macintosh PowerPoint</Application>
  <PresentationFormat>Widescreen</PresentationFormat>
  <Paragraphs>298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Baso Softa</dc:creator>
  <cp:lastModifiedBy>SOFTA VASILIKI</cp:lastModifiedBy>
  <cp:revision>112</cp:revision>
  <dcterms:created xsi:type="dcterms:W3CDTF">2021-10-29T16:04:38Z</dcterms:created>
  <dcterms:modified xsi:type="dcterms:W3CDTF">2024-11-27T12:57:38Z</dcterms:modified>
</cp:coreProperties>
</file>