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85" r:id="rId3"/>
    <p:sldId id="25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79" r:id="rId12"/>
    <p:sldId id="273" r:id="rId13"/>
    <p:sldId id="270" r:id="rId14"/>
    <p:sldId id="264" r:id="rId15"/>
    <p:sldId id="268" r:id="rId16"/>
    <p:sldId id="265" r:id="rId17"/>
    <p:sldId id="269" r:id="rId18"/>
    <p:sldId id="275" r:id="rId19"/>
    <p:sldId id="281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49A56-F239-466D-9B4F-4416D7CB30ED}" type="datetimeFigureOut">
              <a:rPr lang="el-GR" smtClean="0"/>
              <a:pPr/>
              <a:t>2/6/2024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44800-7F87-4CF8-B62F-C4D36F7C54D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</a:t>
            </a:r>
            <a:r>
              <a:rPr lang="el-GR" baseline="0" dirty="0" smtClean="0"/>
              <a:t> Θρίαμβος του Θανάτου. Παλέρμο </a:t>
            </a:r>
            <a:r>
              <a:rPr lang="en-US" baseline="0" dirty="0" smtClean="0"/>
              <a:t>Palazzo </a:t>
            </a:r>
            <a:r>
              <a:rPr lang="en-US" baseline="0" dirty="0" err="1" smtClean="0"/>
              <a:t>Abatelo</a:t>
            </a:r>
            <a:r>
              <a:rPr lang="en-US" baseline="0" dirty="0" smtClean="0"/>
              <a:t> (c.1446)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4800-7F87-4CF8-B62F-C4D36F7C54D1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Μικρογραφία</a:t>
            </a:r>
            <a:r>
              <a:rPr lang="el-GR" baseline="0" dirty="0" smtClean="0"/>
              <a:t> από χειρόγραφο χρονικού του </a:t>
            </a:r>
            <a:r>
              <a:rPr lang="fr-FR" baseline="0" dirty="0" smtClean="0"/>
              <a:t>Gilles li </a:t>
            </a:r>
            <a:r>
              <a:rPr lang="fr-FR" baseline="0" dirty="0" err="1" smtClean="0"/>
              <a:t>Musis</a:t>
            </a:r>
            <a:r>
              <a:rPr lang="fr-FR" baseline="0" dirty="0" smtClean="0"/>
              <a:t>, </a:t>
            </a:r>
            <a:r>
              <a:rPr lang="el-GR" baseline="0" dirty="0" err="1" smtClean="0"/>
              <a:t>αββά</a:t>
            </a:r>
            <a:r>
              <a:rPr lang="el-GR" baseline="0" dirty="0" smtClean="0"/>
              <a:t> στο μοναστήρι </a:t>
            </a:r>
            <a:r>
              <a:rPr lang="en-US" baseline="0" dirty="0" smtClean="0"/>
              <a:t>Saint Gilles </a:t>
            </a:r>
            <a:r>
              <a:rPr lang="el-GR" baseline="0" dirty="0" smtClean="0"/>
              <a:t> στο </a:t>
            </a:r>
            <a:r>
              <a:rPr lang="el-GR" baseline="0" dirty="0" err="1" smtClean="0"/>
              <a:t>Τουρναί</a:t>
            </a:r>
            <a:r>
              <a:rPr lang="el-GR" baseline="0" dirty="0" smtClean="0"/>
              <a:t> (τυλίγουν τα σώματα, φέρετρα, για προστασία, μαζικοί τάφοι)</a:t>
            </a:r>
            <a:r>
              <a:rPr lang="en-US" baseline="0" dirty="0" smtClean="0"/>
              <a:t>. </a:t>
            </a:r>
            <a:r>
              <a:rPr lang="el-GR" baseline="0" dirty="0" smtClean="0"/>
              <a:t>Βασιλική Βιβλιοθήκη του Βελγίου.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4800-7F87-4CF8-B62F-C4D36F7C54D1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Διάβολοι σταλμένοι να σκοτώσουν με βέλη (εικονογραφημένο</a:t>
            </a:r>
            <a:r>
              <a:rPr lang="el-GR" baseline="0" dirty="0" smtClean="0"/>
              <a:t> χειρόγραφο του 15</a:t>
            </a:r>
            <a:r>
              <a:rPr lang="el-GR" baseline="30000" dirty="0" smtClean="0"/>
              <a:t>ου</a:t>
            </a:r>
            <a:r>
              <a:rPr lang="el-GR" baseline="0" dirty="0" smtClean="0"/>
              <a:t> αιώνα, Τοσκάνη)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4800-7F87-4CF8-B62F-C4D36F7C54D1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</a:t>
            </a:r>
            <a:r>
              <a:rPr lang="el-GR" baseline="0" dirty="0" smtClean="0"/>
              <a:t> τοιχογραφία στο </a:t>
            </a:r>
            <a:r>
              <a:rPr lang="el-GR" baseline="0" dirty="0" err="1" smtClean="0"/>
              <a:t>αββαείο</a:t>
            </a:r>
            <a:r>
              <a:rPr lang="el-GR" baseline="0" dirty="0" smtClean="0"/>
              <a:t> </a:t>
            </a:r>
            <a:r>
              <a:rPr lang="en-US" baseline="0" dirty="0" smtClean="0"/>
              <a:t>Saint An</a:t>
            </a:r>
            <a:r>
              <a:rPr lang="fr-FR" baseline="0" dirty="0" err="1" smtClean="0"/>
              <a:t>dré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Lavandreu</a:t>
            </a:r>
            <a:r>
              <a:rPr lang="el-GR" baseline="0" dirty="0" smtClean="0"/>
              <a:t>. Ο λοιμός με τη μορφή </a:t>
            </a:r>
            <a:r>
              <a:rPr lang="el-GR" baseline="0" dirty="0" err="1" smtClean="0"/>
              <a:t>γυναίκαςπου</a:t>
            </a:r>
            <a:r>
              <a:rPr lang="el-GR" baseline="0" dirty="0" smtClean="0"/>
              <a:t> σκοτώνει με βέλη.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4800-7F87-4CF8-B62F-C4D36F7C54D1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Διωγμοί</a:t>
            </a:r>
            <a:r>
              <a:rPr lang="el-GR" baseline="0" dirty="0" smtClean="0"/>
              <a:t> των Εβραίων σε εικονογραφημένο χειρόγραφο του </a:t>
            </a:r>
            <a:r>
              <a:rPr lang="en-US" baseline="0" dirty="0" smtClean="0"/>
              <a:t>Gilles </a:t>
            </a:r>
            <a:r>
              <a:rPr lang="en-US" baseline="0" dirty="0" err="1" smtClean="0"/>
              <a:t>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Musis</a:t>
            </a:r>
            <a:r>
              <a:rPr lang="en-US" baseline="0" dirty="0" smtClean="0"/>
              <a:t> </a:t>
            </a:r>
            <a:r>
              <a:rPr lang="el-GR" baseline="0" dirty="0" smtClean="0"/>
              <a:t>(</a:t>
            </a:r>
            <a:r>
              <a:rPr lang="en-US" baseline="0" dirty="0" smtClean="0"/>
              <a:t>c.1350)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4800-7F87-4CF8-B62F-C4D36F7C54D1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Αυτομαστιγούμενοι</a:t>
            </a:r>
            <a:r>
              <a:rPr lang="el-GR" dirty="0" smtClean="0"/>
              <a:t> στην πόλη </a:t>
            </a:r>
            <a:r>
              <a:rPr lang="el-GR" dirty="0" err="1" smtClean="0"/>
              <a:t>Τουρναί</a:t>
            </a:r>
            <a:r>
              <a:rPr lang="el-GR" dirty="0" smtClean="0"/>
              <a:t>.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Μικρογραφία από χειρόγραφο του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Aegidius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Muisis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Βρυξέλλες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l-GR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4800-7F87-4CF8-B62F-C4D36F7C54D1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Μακάβριο</a:t>
            </a:r>
            <a:r>
              <a:rPr lang="el-GR" baseline="0" dirty="0" smtClean="0"/>
              <a:t> θέαμα. Σκουλήκια και φίδια κατατρώγουν τα σώματα.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4800-7F87-4CF8-B62F-C4D36F7C54D1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Θρίαμβος του θανάτου</a:t>
            </a:r>
            <a:r>
              <a:rPr lang="el-GR" baseline="0" dirty="0" smtClean="0"/>
              <a:t>. Ξύλινο πάνελ που αποδίδεται στον </a:t>
            </a:r>
            <a:r>
              <a:rPr lang="en-US" baseline="0" dirty="0" smtClean="0"/>
              <a:t>Lorenzo Monaco (1415-1420)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4800-7F87-4CF8-B62F-C4D36F7C54D1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</a:t>
            </a:r>
            <a:r>
              <a:rPr lang="el-GR" baseline="0" dirty="0" smtClean="0"/>
              <a:t> θρίαμβος του θανάτου (πάνω μέρος) και ο μακάβριος χορός (μεσαία ζώνη). Στη μεσαία ζώνη αποσπάσματα (γυναικείες μορφές ως αμαρτίες, </a:t>
            </a:r>
            <a:r>
              <a:rPr lang="el-GR" baseline="0" dirty="0" err="1" smtClean="0"/>
              <a:t>αυτομαστιγούμενοι</a:t>
            </a:r>
            <a:r>
              <a:rPr lang="el-GR" baseline="0" dirty="0" smtClean="0"/>
              <a:t>. Τοιχογραφία από την πρόσοψη του </a:t>
            </a:r>
            <a:r>
              <a:rPr lang="en-US" baseline="0" dirty="0" smtClean="0"/>
              <a:t>Oratorio </a:t>
            </a:r>
            <a:r>
              <a:rPr lang="en-US" baseline="0" dirty="0" err="1" smtClean="0"/>
              <a:t>dei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Discipli</a:t>
            </a:r>
            <a:r>
              <a:rPr lang="en-US" baseline="0" dirty="0" smtClean="0"/>
              <a:t> </a:t>
            </a:r>
            <a:r>
              <a:rPr lang="el-GR" baseline="0" dirty="0" smtClean="0"/>
              <a:t>στο </a:t>
            </a:r>
            <a:r>
              <a:rPr lang="en-US" baseline="0" dirty="0" err="1" smtClean="0"/>
              <a:t>Clusone</a:t>
            </a:r>
            <a:r>
              <a:rPr lang="en-US" baseline="0" dirty="0" smtClean="0"/>
              <a:t> </a:t>
            </a:r>
            <a:r>
              <a:rPr lang="el-GR" baseline="0" dirty="0" smtClean="0"/>
              <a:t>(ΒΑ του Μπέργκαμο) 1485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4800-7F87-4CF8-B62F-C4D36F7C54D1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Λεπτομέρεια της προηγούμενης τοιχογραφίας. Ο θρίαμβος</a:t>
            </a:r>
            <a:r>
              <a:rPr lang="el-GR" baseline="0" dirty="0" smtClean="0"/>
              <a:t> του θανάτου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4800-7F87-4CF8-B62F-C4D36F7C54D1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θρίαμβος του θανάτου.</a:t>
            </a:r>
            <a:r>
              <a:rPr lang="el-GR" baseline="0" dirty="0" smtClean="0"/>
              <a:t> Λεπτομέρεια από Μικρογραφία του </a:t>
            </a:r>
            <a:r>
              <a:rPr lang="en-US" baseline="0" dirty="0" smtClean="0"/>
              <a:t>Francesco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Antonio del </a:t>
            </a:r>
            <a:r>
              <a:rPr lang="en-US" baseline="0" dirty="0" err="1" smtClean="0"/>
              <a:t>Chierico</a:t>
            </a:r>
            <a:r>
              <a:rPr lang="el-GR" baseline="0" dirty="0" smtClean="0"/>
              <a:t> στο βιβλίο του Πετράρχη </a:t>
            </a:r>
            <a:r>
              <a:rPr lang="en-US" baseline="0" dirty="0" err="1" smtClean="0"/>
              <a:t>Triomfi</a:t>
            </a:r>
            <a:r>
              <a:rPr lang="en-US" baseline="0" dirty="0" smtClean="0"/>
              <a:t> </a:t>
            </a:r>
            <a:r>
              <a:rPr lang="el-GR" baseline="0" dirty="0" smtClean="0"/>
              <a:t> (15</a:t>
            </a:r>
            <a:r>
              <a:rPr lang="el-GR" baseline="30000" dirty="0" smtClean="0"/>
              <a:t>ος</a:t>
            </a:r>
            <a:r>
              <a:rPr lang="el-GR" baseline="0" dirty="0" smtClean="0"/>
              <a:t> αιώνας)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4800-7F87-4CF8-B62F-C4D36F7C54D1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Μικρογραφία από χειρόγραφο του Πετράρχη,</a:t>
            </a:r>
            <a:r>
              <a:rPr lang="el-GR" baseline="0" dirty="0" smtClean="0"/>
              <a:t> δώρο στον βασιλιά της Γαλλίας (16</a:t>
            </a:r>
            <a:r>
              <a:rPr lang="el-GR" baseline="30000" dirty="0" smtClean="0"/>
              <a:t>ος</a:t>
            </a:r>
            <a:r>
              <a:rPr lang="el-GR" baseline="0" dirty="0" smtClean="0"/>
              <a:t> αιώνας </a:t>
            </a:r>
            <a:r>
              <a:rPr lang="en-US" baseline="0" dirty="0" smtClean="0"/>
              <a:t>Rouen)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4800-7F87-4CF8-B62F-C4D36F7C54D1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Μακάβριος</a:t>
            </a:r>
            <a:r>
              <a:rPr lang="el-GR" baseline="0" dirty="0" smtClean="0"/>
              <a:t> χορός. Τοιχογραφία στο καθολικό της μονής </a:t>
            </a:r>
            <a:r>
              <a:rPr lang="en-US" baseline="0" dirty="0" smtClean="0"/>
              <a:t>La Chaise </a:t>
            </a:r>
            <a:r>
              <a:rPr lang="en-US" baseline="0" dirty="0" err="1" smtClean="0"/>
              <a:t>Dieu</a:t>
            </a:r>
            <a:r>
              <a:rPr lang="en-US" baseline="0" dirty="0" smtClean="0"/>
              <a:t> </a:t>
            </a:r>
            <a:r>
              <a:rPr lang="el-GR" baseline="0" dirty="0" smtClean="0"/>
              <a:t>(</a:t>
            </a:r>
            <a:r>
              <a:rPr lang="en-US" baseline="0" dirty="0" smtClean="0"/>
              <a:t>c.1470)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4800-7F87-4CF8-B62F-C4D36F7C54D1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Μακάβριος</a:t>
            </a:r>
            <a:r>
              <a:rPr lang="el-GR" baseline="0" dirty="0" smtClean="0"/>
              <a:t> χορός (λεπτομέρεια από</a:t>
            </a:r>
            <a:r>
              <a:rPr lang="fr-FR" baseline="0" dirty="0" smtClean="0"/>
              <a:t> </a:t>
            </a:r>
            <a:r>
              <a:rPr lang="el-GR" baseline="0" dirty="0" smtClean="0"/>
              <a:t>βιβλίο του εκδότη </a:t>
            </a:r>
            <a:r>
              <a:rPr lang="en-US" baseline="0" dirty="0" err="1" smtClean="0"/>
              <a:t>Guyot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Marchand</a:t>
            </a:r>
            <a:r>
              <a:rPr lang="el-GR" baseline="0" dirty="0" smtClean="0"/>
              <a:t>, 1486.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44800-7F87-4CF8-B62F-C4D36F7C54D1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2633-28C1-4204-AEB7-D23FAB6CBE39}" type="datetimeFigureOut">
              <a:rPr lang="el-GR" smtClean="0"/>
              <a:pPr/>
              <a:t>2/6/2024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A729-2122-42F1-85B6-0C85EC7BE1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2633-28C1-4204-AEB7-D23FAB6CBE39}" type="datetimeFigureOut">
              <a:rPr lang="el-GR" smtClean="0"/>
              <a:pPr/>
              <a:t>2/6/2024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A729-2122-42F1-85B6-0C85EC7BE1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2633-28C1-4204-AEB7-D23FAB6CBE39}" type="datetimeFigureOut">
              <a:rPr lang="el-GR" smtClean="0"/>
              <a:pPr/>
              <a:t>2/6/2024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A729-2122-42F1-85B6-0C85EC7BE1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2633-28C1-4204-AEB7-D23FAB6CBE39}" type="datetimeFigureOut">
              <a:rPr lang="el-GR" smtClean="0"/>
              <a:pPr/>
              <a:t>2/6/2024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A729-2122-42F1-85B6-0C85EC7BE1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2633-28C1-4204-AEB7-D23FAB6CBE39}" type="datetimeFigureOut">
              <a:rPr lang="el-GR" smtClean="0"/>
              <a:pPr/>
              <a:t>2/6/2024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A729-2122-42F1-85B6-0C85EC7BE1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2633-28C1-4204-AEB7-D23FAB6CBE39}" type="datetimeFigureOut">
              <a:rPr lang="el-GR" smtClean="0"/>
              <a:pPr/>
              <a:t>2/6/2024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A729-2122-42F1-85B6-0C85EC7BE1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2633-28C1-4204-AEB7-D23FAB6CBE39}" type="datetimeFigureOut">
              <a:rPr lang="el-GR" smtClean="0"/>
              <a:pPr/>
              <a:t>2/6/2024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A729-2122-42F1-85B6-0C85EC7BE1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2633-28C1-4204-AEB7-D23FAB6CBE39}" type="datetimeFigureOut">
              <a:rPr lang="el-GR" smtClean="0"/>
              <a:pPr/>
              <a:t>2/6/2024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A729-2122-42F1-85B6-0C85EC7BE1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2633-28C1-4204-AEB7-D23FAB6CBE39}" type="datetimeFigureOut">
              <a:rPr lang="el-GR" smtClean="0"/>
              <a:pPr/>
              <a:t>2/6/2024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A729-2122-42F1-85B6-0C85EC7BE1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2633-28C1-4204-AEB7-D23FAB6CBE39}" type="datetimeFigureOut">
              <a:rPr lang="el-GR" smtClean="0"/>
              <a:pPr/>
              <a:t>2/6/2024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A729-2122-42F1-85B6-0C85EC7BE1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2633-28C1-4204-AEB7-D23FAB6CBE39}" type="datetimeFigureOut">
              <a:rPr lang="el-GR" smtClean="0"/>
              <a:pPr/>
              <a:t>2/6/2024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BA729-2122-42F1-85B6-0C85EC7BE1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2633-28C1-4204-AEB7-D23FAB6CBE39}" type="datetimeFigureOut">
              <a:rPr lang="el-GR" smtClean="0"/>
              <a:pPr/>
              <a:t>2/6/2024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BA729-2122-42F1-85B6-0C85EC7BE15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ommons.wikimedia.org/wiki/File:Giovanni_Boccaccio_and_Florentines_who_have_fled_from_the_plague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Ps1yuBW8u4" TargetMode="External"/><Relationship Id="rId2" Type="http://schemas.openxmlformats.org/officeDocument/2006/relationships/hyperlink" Target="https://www.youtube.com/watch?v=f4yXBIigZb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s://www.youtube.com/watch?v=y_bhj-_LRY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EE73255-8084-4DF9-BB0B-15EAC92E2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8C09FB3-E212-420D-9027-C9739D181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54" y="640082"/>
            <a:ext cx="1956491" cy="5257799"/>
          </a:xfrm>
        </p:spPr>
        <p:txBody>
          <a:bodyPr>
            <a:normAutofit/>
          </a:bodyPr>
          <a:lstStyle/>
          <a:p>
            <a:r>
              <a:rPr lang="en-US" sz="1400" b="0" i="0" dirty="0">
                <a:solidFill>
                  <a:srgbClr val="555768"/>
                </a:solidFill>
                <a:effectLst/>
                <a:latin typeface="Helvetica Neue"/>
              </a:rPr>
              <a:t>Master of Bruges of 1482’s rendering of Giovanni Boccaccio and Florentines who have fled from the plague. </a:t>
            </a:r>
            <a:r>
              <a:rPr lang="en-US" sz="1400" b="0" i="0" u="none" strike="noStrike" dirty="0">
                <a:solidFill>
                  <a:srgbClr val="CCCCCC"/>
                </a:solidFill>
                <a:effectLst/>
                <a:latin typeface="Helvetica Neue"/>
                <a:hlinkClick r:id="rId2"/>
              </a:rPr>
              <a:t>(Royal Library of the Netherlands)</a:t>
            </a:r>
            <a:endParaRPr lang="el-GR" sz="3600" dirty="0">
              <a:solidFill>
                <a:srgbClr val="2C2C2C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xmlns="" id="{67048353-8981-459A-9BC6-9711CE462E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85050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Εικόνα που περιέχει κείμενο, υπαίθριος, άτομα, ομάδ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AF7DEAB-FBD8-44DD-AF1F-2A324DA7C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676" r="-2" b="3728"/>
          <a:stretch/>
        </p:blipFill>
        <p:spPr bwMode="auto">
          <a:xfrm>
            <a:off x="3047223" y="942538"/>
            <a:ext cx="5372417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000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1153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80867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-User\Desktop\guy marchant danse maca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62320"/>
            <a:ext cx="7272808" cy="4779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19F9AF84-B608-4DDD-B85A-FC03E8E057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955733" cy="35191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492BD4D-F617-450D-AF94-A30101448AFD}"/>
              </a:ext>
            </a:extLst>
          </p:cNvPr>
          <p:cNvSpPr txBox="1"/>
          <p:nvPr/>
        </p:nvSpPr>
        <p:spPr>
          <a:xfrm>
            <a:off x="5140171" y="404665"/>
            <a:ext cx="17161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111111"/>
                </a:solidFill>
                <a:effectLst/>
                <a:latin typeface="franklin-gothic-urw"/>
              </a:rPr>
              <a:t>Inspired by the Black Death, “The Dance of Death,” was a common painting motif in the late medieval period. (Illustrations from the Nuremberg Chronicle by Hartmann </a:t>
            </a:r>
            <a:r>
              <a:rPr lang="en-US" b="0" i="1" dirty="0" err="1">
                <a:solidFill>
                  <a:srgbClr val="111111"/>
                </a:solidFill>
                <a:effectLst/>
                <a:latin typeface="franklin-gothic-urw"/>
              </a:rPr>
              <a:t>Schedel</a:t>
            </a:r>
            <a:r>
              <a:rPr lang="en-US" b="0" i="1" dirty="0">
                <a:solidFill>
                  <a:srgbClr val="111111"/>
                </a:solidFill>
                <a:effectLst/>
                <a:latin typeface="franklin-gothic-urw"/>
              </a:rPr>
              <a:t> (1440-1514))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46278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Plague in art">
            <a:extLst>
              <a:ext uri="{FF2B5EF4-FFF2-40B4-BE49-F238E27FC236}">
                <a16:creationId xmlns="" xmlns:a16="http://schemas.microsoft.com/office/drawing/2014/main" id="{0EEAF61C-BA1D-4451-8C79-5040485ADC4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03" r="1" b="11406"/>
          <a:stretch/>
        </p:blipFill>
        <p:spPr bwMode="auto">
          <a:xfrm>
            <a:off x="323528" y="476672"/>
            <a:ext cx="8249013" cy="5571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estruction of the black death illustrated manuscri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8393644" cy="4777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BBA98FE9-539F-449B-BCB2-2658FBB3BE3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47"/>
          <a:stretch/>
        </p:blipFill>
        <p:spPr bwMode="auto">
          <a:xfrm>
            <a:off x="827584" y="980728"/>
            <a:ext cx="7163222" cy="4808332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anuscript gilles li muisis illust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667329" cy="5200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D9C7CB-61BB-48F0-9858-810D4ED86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19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lague in art">
            <a:extLst>
              <a:ext uri="{FF2B5EF4-FFF2-40B4-BE49-F238E27FC236}">
                <a16:creationId xmlns="" xmlns:a16="http://schemas.microsoft.com/office/drawing/2014/main" id="{52A42281-5DFE-4645-9134-EFC9E68BB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48" r="4587" b="-1"/>
          <a:stretch/>
        </p:blipFill>
        <p:spPr bwMode="auto">
          <a:xfrm>
            <a:off x="1" y="10"/>
            <a:ext cx="5202293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9EC2C2-3E12-449D-9B53-19CAA58A3746}"/>
              </a:ext>
            </a:extLst>
          </p:cNvPr>
          <p:cNvSpPr txBox="1"/>
          <p:nvPr/>
        </p:nvSpPr>
        <p:spPr>
          <a:xfrm>
            <a:off x="5588784" y="2070216"/>
            <a:ext cx="2866642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>
                <a:solidFill>
                  <a:srgbClr val="222222"/>
                </a:solidFill>
                <a:effectLst/>
                <a:latin typeface="Work Sans"/>
              </a:rPr>
              <a:t>Pieter Bruegel the Elder, </a:t>
            </a:r>
            <a:r>
              <a:rPr lang="en-US" sz="2000" b="1" i="1" dirty="0">
                <a:solidFill>
                  <a:srgbClr val="222222"/>
                </a:solidFill>
                <a:effectLst/>
                <a:latin typeface="Work Sans"/>
              </a:rPr>
              <a:t>Triumph of Death</a:t>
            </a:r>
            <a:r>
              <a:rPr lang="en-US" sz="2000" b="1" i="0" dirty="0">
                <a:solidFill>
                  <a:srgbClr val="222222"/>
                </a:solidFill>
                <a:effectLst/>
                <a:latin typeface="Work Sans"/>
              </a:rPr>
              <a:t>, c. 1562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/>
              <a:t>Βλ</a:t>
            </a:r>
            <a:r>
              <a:rPr lang="en-US" sz="1400" dirty="0"/>
              <a:t>. επ</a:t>
            </a:r>
            <a:r>
              <a:rPr lang="en-US" sz="1400" dirty="0" err="1"/>
              <a:t>ίσης</a:t>
            </a: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https://www.dailyartmagazine.com/plague-in-art-10-paintings-coronavirus/</a:t>
            </a:r>
          </a:p>
        </p:txBody>
      </p:sp>
    </p:spTree>
    <p:extLst>
      <p:ext uri="{BB962C8B-B14F-4D97-AF65-F5344CB8AC3E}">
        <p14:creationId xmlns="" xmlns:p14="http://schemas.microsoft.com/office/powerpoint/2010/main" val="2250732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15616" y="2132857"/>
            <a:ext cx="7272808" cy="326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έβδομη σφραγίδα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</a:t>
            </a:r>
            <a:r>
              <a:rPr lang="en-US" dirty="0" smtClean="0"/>
              <a:t>Ingmar Bergman, 1957)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331640" y="3933056"/>
            <a:ext cx="5526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pPr lvl="0"/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https://www.youtube.com/watch?v=y_bhj-_LRY8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https://www.youtube.com/watch?v=CPs1yuBW8u4</a:t>
            </a:r>
            <a:endParaRPr lang="en-US" dirty="0" smtClean="0"/>
          </a:p>
          <a:p>
            <a:endParaRPr lang="en-US" dirty="0" smtClean="0"/>
          </a:p>
          <a:p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https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://www.youtube.com/watch?v=f4yXBIigZbg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6" name="5 - Εικόνα" descr="CineDogs | Cine review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348880"/>
            <a:ext cx="2962275" cy="212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https://www.tempusverum.com/wp-content/uploads/dance-of-death-300x2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348880"/>
            <a:ext cx="3145532" cy="20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F6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xmlns="" id="{91425CD3-4B73-4BF4-9146-DB0C8716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122" y="618682"/>
            <a:ext cx="1960404" cy="4794567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Triumph of Death (</a:t>
            </a:r>
            <a:r>
              <a:rPr lang="en-US" sz="3300" dirty="0" err="1">
                <a:solidFill>
                  <a:srgbClr val="FFFFFF"/>
                </a:solidFill>
              </a:rPr>
              <a:t>Camposanto</a:t>
            </a:r>
            <a:r>
              <a:rPr lang="en-US" sz="3300" dirty="0">
                <a:solidFill>
                  <a:srgbClr val="FFFFFF"/>
                </a:solidFill>
              </a:rPr>
              <a:t>, Pisa) </a:t>
            </a:r>
            <a:r>
              <a:rPr lang="en-US" sz="3300" dirty="0" err="1">
                <a:solidFill>
                  <a:srgbClr val="FFFFFF"/>
                </a:solidFill>
              </a:rPr>
              <a:t>Bonamico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Buffamalco</a:t>
            </a:r>
            <a:r>
              <a:rPr lang="en-US" sz="3300" dirty="0">
                <a:solidFill>
                  <a:srgbClr val="FFFFFF"/>
                </a:solidFill>
              </a:rPr>
              <a:t> (1280)</a:t>
            </a:r>
            <a:endParaRPr lang="el-GR" sz="3300" dirty="0">
              <a:solidFill>
                <a:srgbClr val="FFFFFF"/>
              </a:solidFill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0016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, φαράγγι, ύφασμ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04785B6-1DA3-44DD-9E85-76991E9183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53" r="35744"/>
          <a:stretch/>
        </p:blipFill>
        <p:spPr>
          <a:xfrm>
            <a:off x="732188" y="942538"/>
            <a:ext cx="5372417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7445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319269" cy="684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-User\Desktop\memento mo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0"/>
            <a:ext cx="62786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" y="2019300"/>
            <a:ext cx="82581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966788"/>
            <a:ext cx="74771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09613"/>
            <a:ext cx="74676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6538" y="952500"/>
            <a:ext cx="35909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01727"/>
            <a:ext cx="5040560" cy="581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196</TotalTime>
  <Words>351</Words>
  <Application>Microsoft Office PowerPoint</Application>
  <PresentationFormat>Προβολή στην οθόνη (4:3)</PresentationFormat>
  <Paragraphs>61</Paragraphs>
  <Slides>19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Master of Bruges of 1482’s rendering of Giovanni Boccaccio and Florentines who have fled from the plague. (Royal Library of the Netherlands)</vt:lpstr>
      <vt:lpstr>Triumph of Death (Camposanto, Pisa) Bonamico Buffamalco (1280)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Η έβδομη σφραγίδα  (Ingmar Bergman, 1957)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Dell-User</dc:creator>
  <cp:lastModifiedBy>Dell-User</cp:lastModifiedBy>
  <cp:revision>20</cp:revision>
  <dcterms:created xsi:type="dcterms:W3CDTF">2024-05-21T12:47:50Z</dcterms:created>
  <dcterms:modified xsi:type="dcterms:W3CDTF">2024-06-02T08:53:58Z</dcterms:modified>
</cp:coreProperties>
</file>