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80" r:id="rId2"/>
    <p:sldId id="381" r:id="rId3"/>
    <p:sldId id="274" r:id="rId4"/>
    <p:sldId id="275" r:id="rId5"/>
    <p:sldId id="278" r:id="rId6"/>
    <p:sldId id="276" r:id="rId7"/>
    <p:sldId id="277" r:id="rId8"/>
    <p:sldId id="279" r:id="rId9"/>
    <p:sldId id="280" r:id="rId10"/>
    <p:sldId id="319" r:id="rId11"/>
    <p:sldId id="320" r:id="rId12"/>
    <p:sldId id="321" r:id="rId13"/>
    <p:sldId id="332" r:id="rId14"/>
    <p:sldId id="333" r:id="rId15"/>
    <p:sldId id="334" r:id="rId16"/>
    <p:sldId id="343" r:id="rId17"/>
    <p:sldId id="351" r:id="rId18"/>
    <p:sldId id="356" r:id="rId19"/>
    <p:sldId id="357" r:id="rId20"/>
    <p:sldId id="358" r:id="rId21"/>
    <p:sldId id="364" r:id="rId22"/>
    <p:sldId id="344" r:id="rId23"/>
    <p:sldId id="365" r:id="rId24"/>
    <p:sldId id="376" r:id="rId25"/>
    <p:sldId id="369" r:id="rId26"/>
    <p:sldId id="370" r:id="rId27"/>
    <p:sldId id="377" r:id="rId28"/>
    <p:sldId id="378" r:id="rId29"/>
    <p:sldId id="372" r:id="rId30"/>
    <p:sldId id="374" r:id="rId31"/>
    <p:sldId id="375" r:id="rId32"/>
    <p:sldId id="379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BA23C-6C1F-534A-B2C3-758B9D01DB2B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BC7F-FDC6-4149-98FB-8E4825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DBAA09-46E5-7A45-B91D-721015C9306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8D042-E223-3B40-8B1D-CB93132D63A8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l-G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0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395413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C9318-D9DB-C44F-BC53-BC13C2A13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627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0FEB-FB2F-3742-B4EC-E9CC2047E1D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6E79-1781-8942-AF0E-7C1FB2B1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g.mil/safety/docs/ergo_hfacs/computer_use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heli.com/business/top-4-health-problems-caused-by-computer-use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03227"/>
            <a:ext cx="6400800" cy="2404223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Εισαγωγή στην Πληροφορική</a:t>
            </a:r>
            <a:r>
              <a:rPr lang="en-GB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και στην διαχείριση μεγάλου όγκου δεδομένων</a:t>
            </a:r>
          </a:p>
          <a:p>
            <a:endParaRPr lang="el-GR" sz="40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Γρηγόριος Αμούτζιας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Επικ. Καθηγητής Βιοπληροφορικής στη Γενωμική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Τμήμα Βιοχημείας &amp; Βιοτεχνολογίας,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Πανεπιστήμιο Θεσσαλίας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03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33677" y="1185863"/>
            <a:ext cx="8180098" cy="345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152352" rIns="0" bIns="38088">
            <a:spAutoFit/>
          </a:bodyPr>
          <a:lstStyle/>
          <a:p>
            <a:pPr marL="1379538" indent="-465138" defTabSz="23495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Το ρολόι του συστήματος είναι ο βηματοδότης της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CPU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χρησιμοποιώντας έναν δονούμενο κρύσταλλο χαλαζία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1379538" indent="-465138" defTabSz="234950" eaLnBrk="0" hangingPunct="0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Ένα «τικ» του ωρολογίου είναι το χρονικό διάστημα που απαιτείται για να γυρίσει ένα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transistor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στην κατάσταση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off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και πάλι πίσω στην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on. 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Αυτό λέγεται ένας κύκλος του ωρολογίου.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65138" defTabSz="234950" eaLnBrk="0" hangingPunct="0">
              <a:lnSpc>
                <a:spcPct val="80000"/>
              </a:lnSpc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 ταχύτητα του ωρολογίου μετράται σε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Hertz (Hz).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Αν ένας υπολογιστής έχει ταχύτητα ωρολογίου 1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GHz,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τότε «κτυπάει» 1 δισεκατομμύριο φορές στο δευτερόλεπτο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5384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459163"/>
            <a:ext cx="9144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3799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1115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319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4335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7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l-GR" sz="4000" b="1" u="sng" dirty="0" smtClean="0">
                <a:latin typeface="Arial" charset="0"/>
              </a:rPr>
              <a:t>Ρολόι </a:t>
            </a:r>
            <a:r>
              <a:rPr lang="el-GR" sz="4000" b="1" u="sng" dirty="0">
                <a:latin typeface="Arial" charset="0"/>
              </a:rPr>
              <a:t>συστήματος</a:t>
            </a:r>
            <a:endParaRPr lang="en-US" sz="4000" b="1" u="sng" dirty="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0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95631" y="1357313"/>
            <a:ext cx="8295944" cy="357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152352" rIns="0" bIns="38088">
            <a:spAutoFit/>
          </a:bodyPr>
          <a:lstStyle/>
          <a:p>
            <a:pPr marL="1438275" indent="-466725" defTabSz="169863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 διαδρομή ανάμεσα από διάφορα συστατικά μέρη ενός υπολογιστή λέγεται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bus.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Δεδομένα και εντολές μετακινούνται κατά μήκος της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bus.</a:t>
            </a:r>
          </a:p>
          <a:p>
            <a:pPr marL="1438275" indent="-466725" defTabSz="169863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38275" indent="-466725" defTabSz="169863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εύρος της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bus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δεδομένων καθορίζει το πόσα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bits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μπορούν να μεταδοθούν μεταξύ της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CPU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και άλλων συσκευών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1438275" indent="-466725" defTabSz="169863" eaLnBrk="0" hangingPunct="0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971550" defTabSz="169863" eaLnBrk="0" hangingPunct="0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38275" indent="-466725" defTabSz="169863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Περιφερειακές συσκευές συνδέονται με την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CPU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με μια επέκταση της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bus.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2998788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919538"/>
            <a:ext cx="9144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27319" y="309563"/>
            <a:ext cx="30512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5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28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Bus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NortonSlides\art07\fig7_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9"/>
          <a:stretch>
            <a:fillRect/>
          </a:stretch>
        </p:blipFill>
        <p:spPr bwMode="auto">
          <a:xfrm>
            <a:off x="255588" y="450850"/>
            <a:ext cx="8424862" cy="57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7018338" y="3794125"/>
            <a:ext cx="1270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138988" y="3781425"/>
            <a:ext cx="219075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7224713" y="3719513"/>
            <a:ext cx="428625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7267575" y="3643313"/>
            <a:ext cx="528638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7234238" y="3400425"/>
            <a:ext cx="461962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7134225" y="3267075"/>
            <a:ext cx="323850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7067550" y="3200400"/>
            <a:ext cx="8572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6896100" y="3186113"/>
            <a:ext cx="714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6610350" y="3252788"/>
            <a:ext cx="23812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6305550" y="3414713"/>
            <a:ext cx="452438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6191250" y="3614738"/>
            <a:ext cx="538163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434138" y="3748088"/>
            <a:ext cx="366712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734175" y="3795713"/>
            <a:ext cx="1952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5694363" y="3509963"/>
            <a:ext cx="347662" cy="150812"/>
            <a:chOff x="3587" y="2211"/>
            <a:chExt cx="219" cy="95"/>
          </a:xfrm>
        </p:grpSpPr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H="1" flipV="1">
              <a:off x="3635" y="2211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H="1" flipV="1">
              <a:off x="3611" y="2243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H="1" flipV="1">
              <a:off x="3587" y="2275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5707063" y="3509963"/>
            <a:ext cx="347662" cy="150812"/>
            <a:chOff x="3587" y="2211"/>
            <a:chExt cx="219" cy="95"/>
          </a:xfrm>
        </p:grpSpPr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 flipV="1">
              <a:off x="3635" y="2211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 flipH="1" flipV="1">
              <a:off x="3611" y="2243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H="1" flipV="1">
              <a:off x="3587" y="2275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4" name="Group 24"/>
          <p:cNvGrpSpPr>
            <a:grpSpLocks/>
          </p:cNvGrpSpPr>
          <p:nvPr/>
        </p:nvGrpSpPr>
        <p:grpSpPr bwMode="auto">
          <a:xfrm>
            <a:off x="5707063" y="3509963"/>
            <a:ext cx="347662" cy="150812"/>
            <a:chOff x="3587" y="2211"/>
            <a:chExt cx="219" cy="95"/>
          </a:xfrm>
        </p:grpSpPr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 flipH="1" flipV="1">
              <a:off x="3635" y="2211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 flipH="1" flipV="1">
              <a:off x="3611" y="2243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flipH="1" flipV="1">
              <a:off x="3587" y="2275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5694363" y="3509963"/>
            <a:ext cx="347662" cy="150812"/>
            <a:chOff x="3587" y="2211"/>
            <a:chExt cx="219" cy="95"/>
          </a:xfrm>
        </p:grpSpPr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 flipV="1">
              <a:off x="3635" y="2211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 flipV="1">
              <a:off x="3611" y="2243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flipH="1" flipV="1">
              <a:off x="3587" y="2275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2" name="Group 32"/>
          <p:cNvGrpSpPr>
            <a:grpSpLocks/>
          </p:cNvGrpSpPr>
          <p:nvPr/>
        </p:nvGrpSpPr>
        <p:grpSpPr bwMode="auto">
          <a:xfrm>
            <a:off x="5694363" y="3509963"/>
            <a:ext cx="347662" cy="150812"/>
            <a:chOff x="3587" y="2211"/>
            <a:chExt cx="219" cy="95"/>
          </a:xfrm>
        </p:grpSpPr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 flipH="1" flipV="1">
              <a:off x="3635" y="2211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flipH="1" flipV="1">
              <a:off x="3611" y="2243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 flipH="1" flipV="1">
              <a:off x="3587" y="2275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6" name="Group 36"/>
          <p:cNvGrpSpPr>
            <a:grpSpLocks/>
          </p:cNvGrpSpPr>
          <p:nvPr/>
        </p:nvGrpSpPr>
        <p:grpSpPr bwMode="auto">
          <a:xfrm>
            <a:off x="5694363" y="3509963"/>
            <a:ext cx="347662" cy="150812"/>
            <a:chOff x="3587" y="2211"/>
            <a:chExt cx="219" cy="95"/>
          </a:xfrm>
        </p:grpSpPr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 flipH="1" flipV="1">
              <a:off x="3635" y="2211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 flipH="1" flipV="1">
              <a:off x="3611" y="2243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H="1" flipV="1">
              <a:off x="3587" y="2275"/>
              <a:ext cx="171" cy="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5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Συσκευές Εισόδου - </a:t>
            </a:r>
            <a:r>
              <a:rPr lang="en-US" dirty="0" err="1">
                <a:latin typeface="Arial"/>
                <a:cs typeface="Arial"/>
              </a:rPr>
              <a:t>Πληκτρολόγιο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ko-KR" sz="2000">
                <a:latin typeface="Arial" charset="0"/>
              </a:rPr>
              <a:t>Το </a:t>
            </a:r>
            <a:r>
              <a:rPr lang="el-GR" altLang="ko-KR" sz="2000" b="1">
                <a:latin typeface="Arial" charset="0"/>
              </a:rPr>
              <a:t>πληκτρολόγιο (keyboard)</a:t>
            </a:r>
            <a:r>
              <a:rPr lang="el-GR" altLang="ko-KR" sz="2000">
                <a:latin typeface="Arial" charset="0"/>
              </a:rPr>
              <a:t> παρέχει τον πιο διαδεδομένο σήμερα τρόπο εισαγωγής κειμένου, αριθμών και εντολών σε ένα υπολογιστή</a:t>
            </a:r>
          </a:p>
          <a:p>
            <a:pPr lvl="1" eaLnBrk="1" hangingPunct="1"/>
            <a:r>
              <a:rPr lang="el-GR" sz="1800">
                <a:latin typeface="Arial" charset="0"/>
              </a:rPr>
              <a:t>δ</a:t>
            </a:r>
            <a:r>
              <a:rPr lang="en-US" sz="1800">
                <a:latin typeface="Arial" charset="0"/>
              </a:rPr>
              <a:t>ιάταξη</a:t>
            </a:r>
            <a:r>
              <a:rPr lang="el-GR" sz="18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πλήκτρων </a:t>
            </a:r>
            <a:r>
              <a:rPr lang="en-US" sz="1800" b="1">
                <a:latin typeface="Arial" charset="0"/>
              </a:rPr>
              <a:t>QWERTY</a:t>
            </a:r>
            <a:r>
              <a:rPr lang="el-GR" sz="1800">
                <a:latin typeface="Arial" charset="0"/>
              </a:rPr>
              <a:t> (AZERTY στη Γαλλία)</a:t>
            </a:r>
          </a:p>
          <a:p>
            <a:pPr lvl="1" eaLnBrk="1" hangingPunct="1"/>
            <a:r>
              <a:rPr lang="el-GR" sz="1800">
                <a:latin typeface="Arial" charset="0"/>
              </a:rPr>
              <a:t>αποτελείται από 101 ή 104 πλήκτρα</a:t>
            </a:r>
          </a:p>
          <a:p>
            <a:pPr lvl="2" eaLnBrk="1" hangingPunct="1"/>
            <a:r>
              <a:rPr lang="en-US" sz="1600">
                <a:latin typeface="Arial" charset="0"/>
              </a:rPr>
              <a:t>Πλήκτρα δακτυλογράφησης</a:t>
            </a:r>
            <a:endParaRPr lang="el-GR" sz="1600">
              <a:latin typeface="Arial" charset="0"/>
            </a:endParaRPr>
          </a:p>
          <a:p>
            <a:pPr lvl="2" eaLnBrk="1" hangingPunct="1"/>
            <a:r>
              <a:rPr lang="en-US" sz="1600">
                <a:latin typeface="Arial" charset="0"/>
              </a:rPr>
              <a:t>Αριθμητικό πληκτρολόγιο</a:t>
            </a:r>
            <a:endParaRPr lang="el-GR" sz="1600">
              <a:latin typeface="Arial" charset="0"/>
            </a:endParaRPr>
          </a:p>
          <a:p>
            <a:pPr lvl="2" eaLnBrk="1" hangingPunct="1"/>
            <a:r>
              <a:rPr lang="en-US" sz="1600">
                <a:latin typeface="Arial" charset="0"/>
              </a:rPr>
              <a:t>Πλήκτρα λειτουργιών</a:t>
            </a:r>
            <a:endParaRPr lang="el-GR" sz="1600">
              <a:latin typeface="Arial" charset="0"/>
            </a:endParaRPr>
          </a:p>
          <a:p>
            <a:pPr lvl="2" eaLnBrk="1" hangingPunct="1"/>
            <a:r>
              <a:rPr lang="en-US" sz="1600">
                <a:latin typeface="Arial" charset="0"/>
              </a:rPr>
              <a:t>Πλήκτρα ελέγχου</a:t>
            </a:r>
            <a:endParaRPr lang="el-GR" sz="1600">
              <a:latin typeface="Arial" charset="0"/>
            </a:endParaRPr>
          </a:p>
          <a:p>
            <a:pPr lvl="1" eaLnBrk="1" hangingPunct="1"/>
            <a:r>
              <a:rPr lang="el-GR" sz="1800" b="1">
                <a:latin typeface="Arial" charset="0"/>
              </a:rPr>
              <a:t>ενσύρματα</a:t>
            </a:r>
            <a:r>
              <a:rPr lang="el-GR" sz="1800">
                <a:latin typeface="Arial" charset="0"/>
              </a:rPr>
              <a:t> (PS/2 ή USB), </a:t>
            </a:r>
            <a:r>
              <a:rPr lang="el-GR" sz="1800" b="1">
                <a:latin typeface="Arial" charset="0"/>
              </a:rPr>
              <a:t>ασύρματα </a:t>
            </a:r>
            <a:r>
              <a:rPr lang="el-GR" sz="1800">
                <a:latin typeface="Arial" charset="0"/>
              </a:rPr>
              <a:t>(υπέρυθρες ή Bluetooth)</a:t>
            </a:r>
          </a:p>
          <a:p>
            <a:pPr lvl="1" eaLnBrk="1" hangingPunct="1"/>
            <a:endParaRPr lang="en-US" sz="1800">
              <a:latin typeface="Arial" charset="0"/>
            </a:endParaRP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602163"/>
            <a:ext cx="2773362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8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Άλλα Πληκτρολόγια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endParaRPr lang="el-GR" b="1" dirty="0">
              <a:latin typeface="Arial" charset="0"/>
            </a:endParaRPr>
          </a:p>
          <a:p>
            <a:pPr eaLnBrk="1" hangingPunct="1"/>
            <a:endParaRPr lang="el-GR" b="1" dirty="0">
              <a:latin typeface="Arial" charset="0"/>
            </a:endParaRPr>
          </a:p>
          <a:p>
            <a:pPr eaLnBrk="1" hangingPunct="1"/>
            <a:endParaRPr lang="el-GR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		Gaming			</a:t>
            </a:r>
            <a:r>
              <a:rPr lang="en-US" b="1" dirty="0" smtClean="0">
                <a:latin typeface="Arial" charset="0"/>
              </a:rPr>
              <a:t>					Photoshop</a:t>
            </a: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	</a:t>
            </a:r>
            <a:endParaRPr lang="en-US" b="1" dirty="0" smtClean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				</a:t>
            </a:r>
            <a:r>
              <a:rPr lang="en-US" b="1" dirty="0" smtClean="0">
                <a:latin typeface="Arial" charset="0"/>
              </a:rPr>
              <a:t>					Foldable</a:t>
            </a:r>
            <a:endParaRPr lang="en-US" b="1" dirty="0">
              <a:latin typeface="Arial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99" y="1201421"/>
            <a:ext cx="33321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2" y="1077596"/>
            <a:ext cx="33242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3268466"/>
            <a:ext cx="3429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Συσκευές Εισόδου - </a:t>
            </a:r>
            <a:r>
              <a:rPr lang="en-US" dirty="0" err="1">
                <a:latin typeface="Arial"/>
                <a:cs typeface="Arial"/>
              </a:rPr>
              <a:t>Ποντίκι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l-GR" sz="2000">
                <a:latin typeface="Arial" charset="0"/>
              </a:rPr>
              <a:t>Το </a:t>
            </a:r>
            <a:r>
              <a:rPr lang="el-GR" sz="2000" b="1">
                <a:latin typeface="Arial" charset="0"/>
              </a:rPr>
              <a:t>ποντίκι (mouse)</a:t>
            </a:r>
            <a:r>
              <a:rPr lang="el-GR" sz="2000">
                <a:latin typeface="Arial" charset="0"/>
              </a:rPr>
              <a:t> είναι μια βοηθητική συσκευή κατάδειξης και ελέγχου του δρομέα της</a:t>
            </a:r>
            <a:r>
              <a:rPr lang="en-US" sz="2000">
                <a:latin typeface="Arial" charset="0"/>
              </a:rPr>
              <a:t> </a:t>
            </a:r>
            <a:r>
              <a:rPr lang="el-GR" sz="2000">
                <a:latin typeface="Arial" charset="0"/>
              </a:rPr>
              <a:t>οθόνης</a:t>
            </a:r>
            <a:endParaRPr lang="en-US" sz="2000">
              <a:latin typeface="Arial" charset="0"/>
            </a:endParaRPr>
          </a:p>
          <a:p>
            <a:pPr lvl="1" algn="just" eaLnBrk="1" hangingPunct="1"/>
            <a:r>
              <a:rPr lang="el-GR" sz="1800" b="1">
                <a:latin typeface="Arial" charset="0"/>
              </a:rPr>
              <a:t>Σ</a:t>
            </a:r>
            <a:r>
              <a:rPr lang="en-US" sz="1800" b="1">
                <a:latin typeface="Arial" charset="0"/>
              </a:rPr>
              <a:t>τόχος</a:t>
            </a:r>
            <a:r>
              <a:rPr lang="el-GR" sz="1800" b="1">
                <a:latin typeface="Arial" charset="0"/>
              </a:rPr>
              <a:t>:</a:t>
            </a:r>
            <a:r>
              <a:rPr lang="en-US" sz="1800">
                <a:latin typeface="Arial" charset="0"/>
              </a:rPr>
              <a:t> να μεταφράσει την κίνηση του χεριού του χρήστη σε σήματα τα οποία αντιλ</a:t>
            </a:r>
            <a:r>
              <a:rPr lang="el-GR" sz="1800">
                <a:latin typeface="Arial" charset="0"/>
              </a:rPr>
              <a:t>αμβάνεται</a:t>
            </a:r>
            <a:r>
              <a:rPr lang="en-US" sz="1800">
                <a:latin typeface="Arial" charset="0"/>
              </a:rPr>
              <a:t> και μεταφρά</a:t>
            </a:r>
            <a:r>
              <a:rPr lang="el-GR" sz="1800">
                <a:latin typeface="Arial" charset="0"/>
              </a:rPr>
              <a:t>ζ</a:t>
            </a:r>
            <a:r>
              <a:rPr lang="en-US" sz="1800">
                <a:latin typeface="Arial" charset="0"/>
              </a:rPr>
              <a:t>ει ο υπολογιστής </a:t>
            </a:r>
            <a:r>
              <a:rPr lang="el-GR" sz="1800">
                <a:latin typeface="Arial" charset="0"/>
              </a:rPr>
              <a:t>σε </a:t>
            </a:r>
            <a:r>
              <a:rPr lang="en-US" sz="1800">
                <a:latin typeface="Arial" charset="0"/>
              </a:rPr>
              <a:t>εντολ</a:t>
            </a:r>
            <a:r>
              <a:rPr lang="el-GR" sz="1800">
                <a:latin typeface="Arial" charset="0"/>
              </a:rPr>
              <a:t>έ</a:t>
            </a:r>
            <a:r>
              <a:rPr lang="en-US" sz="1800">
                <a:latin typeface="Arial" charset="0"/>
              </a:rPr>
              <a:t>ς</a:t>
            </a:r>
            <a:endParaRPr lang="el-GR" sz="1800">
              <a:latin typeface="Arial" charset="0"/>
            </a:endParaRPr>
          </a:p>
          <a:p>
            <a:pPr lvl="1" algn="just" eaLnBrk="1" hangingPunct="1"/>
            <a:r>
              <a:rPr lang="el-GR" sz="1800">
                <a:latin typeface="Arial" charset="0"/>
              </a:rPr>
              <a:t>Ο χρήστης μετακινώντας το ποντίκι μετακινεί κατά την ίδια φορά και ταχύτητα ένα κέρσορα, ο οποίος έχει συνήθως τη μορφή δείκτη, στην οθόνη</a:t>
            </a:r>
            <a:endParaRPr lang="en-US" sz="1800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Μηχανικό ποντίκι</a:t>
            </a:r>
          </a:p>
          <a:p>
            <a:pPr eaLnBrk="1" hangingPunct="1"/>
            <a:r>
              <a:rPr lang="en-US" sz="2000" b="1">
                <a:latin typeface="Arial" charset="0"/>
              </a:rPr>
              <a:t>Οπτικό ποντίκι</a:t>
            </a:r>
          </a:p>
          <a:p>
            <a:pPr eaLnBrk="1" hangingPunct="1"/>
            <a:r>
              <a:rPr lang="en-US" sz="2000" b="1">
                <a:latin typeface="Arial" charset="0"/>
              </a:rPr>
              <a:t>Επιφάνεια Αφής</a:t>
            </a:r>
          </a:p>
          <a:p>
            <a:pPr eaLnBrk="1" hangingPunct="1"/>
            <a:r>
              <a:rPr lang="en-US" sz="2000" b="1">
                <a:latin typeface="Arial" charset="0"/>
              </a:rPr>
              <a:t>Οθόνη αφής</a:t>
            </a:r>
          </a:p>
        </p:txBody>
      </p:sp>
    </p:spTree>
    <p:extLst>
      <p:ext uri="{BB962C8B-B14F-4D97-AF65-F5344CB8AC3E}">
        <p14:creationId xmlns:p14="http://schemas.microsoft.com/office/powerpoint/2010/main" val="13871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Συσκευές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Εξόδου</a:t>
            </a:r>
            <a:r>
              <a:rPr lang="el-GR" dirty="0">
                <a:latin typeface="Arial"/>
                <a:cs typeface="Arial"/>
              </a:rPr>
              <a:t> - </a:t>
            </a:r>
            <a:r>
              <a:rPr lang="en-US" dirty="0" err="1">
                <a:latin typeface="Arial"/>
                <a:cs typeface="Arial"/>
              </a:rPr>
              <a:t>Οθόνη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85888"/>
            <a:ext cx="7010400" cy="495300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Το πιο κοινό μέσο εξόδου ενός υπολογιστικού συστήματος είναι η οθόνη, καθώς δίνει στο</a:t>
            </a:r>
            <a:r>
              <a:rPr lang="el-GR" sz="18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χρήστη τη δυνατότητα να έχει οπτική επαφή με τα δεδομένα και τα αποτελέσματα που</a:t>
            </a:r>
            <a:r>
              <a:rPr lang="el-GR" sz="18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παράγονται από ένα υπολογιστικό σύστημα</a:t>
            </a:r>
          </a:p>
          <a:p>
            <a:pPr lvl="1" eaLnBrk="1" hangingPunct="1"/>
            <a:r>
              <a:rPr lang="en-US" sz="1600" b="1">
                <a:latin typeface="Arial" charset="0"/>
              </a:rPr>
              <a:t>επίπεδες οθόνες</a:t>
            </a:r>
            <a:r>
              <a:rPr lang="en-US" sz="1600">
                <a:latin typeface="Arial" charset="0"/>
              </a:rPr>
              <a:t>, ακολουθώντας την τεχνολογία</a:t>
            </a:r>
            <a:r>
              <a:rPr lang="el-GR" sz="16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TFT LCD </a:t>
            </a:r>
            <a:r>
              <a:rPr lang="en-US" sz="1600">
                <a:latin typeface="Arial" charset="0"/>
              </a:rPr>
              <a:t>(thin film transistor liquid crystal display), ενώ παλιότερα χρησιμοποιούνταν </a:t>
            </a:r>
            <a:r>
              <a:rPr lang="en-US" sz="1600" b="1">
                <a:latin typeface="Arial" charset="0"/>
              </a:rPr>
              <a:t>οθόνες</a:t>
            </a:r>
            <a:r>
              <a:rPr lang="el-GR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καθοδικού σωλήνα </a:t>
            </a:r>
            <a:r>
              <a:rPr lang="en-US" sz="1600">
                <a:latin typeface="Arial" charset="0"/>
              </a:rPr>
              <a:t>(cathode ray tube, </a:t>
            </a:r>
            <a:r>
              <a:rPr lang="en-US" sz="1600" b="1">
                <a:latin typeface="Arial" charset="0"/>
              </a:rPr>
              <a:t>CRT</a:t>
            </a:r>
            <a:r>
              <a:rPr lang="en-US" sz="1600">
                <a:latin typeface="Arial" charset="0"/>
              </a:rPr>
              <a:t>)</a:t>
            </a:r>
            <a:endParaRPr lang="el-GR" sz="1600">
              <a:latin typeface="Arial" charset="0"/>
            </a:endParaRPr>
          </a:p>
          <a:p>
            <a:pPr eaLnBrk="1" hangingPunct="1"/>
            <a:endParaRPr lang="el-GR" sz="1800">
              <a:latin typeface="Arial" charset="0"/>
            </a:endParaRPr>
          </a:p>
          <a:p>
            <a:pPr eaLnBrk="1" hangingPunct="1"/>
            <a:r>
              <a:rPr lang="en-US" sz="1800">
                <a:latin typeface="Arial" charset="0"/>
              </a:rPr>
              <a:t>Χαρακτηριστικά των οθονών</a:t>
            </a:r>
          </a:p>
          <a:p>
            <a:pPr lvl="1" eaLnBrk="1" hangingPunct="1"/>
            <a:r>
              <a:rPr lang="en-US" sz="1600" b="1" i="0">
                <a:latin typeface="Arial" charset="0"/>
              </a:rPr>
              <a:t>Μέγεθος</a:t>
            </a:r>
            <a:endParaRPr lang="en-US" sz="1600" i="0">
              <a:latin typeface="Arial" charset="0"/>
            </a:endParaRPr>
          </a:p>
          <a:p>
            <a:pPr lvl="1" eaLnBrk="1" hangingPunct="1"/>
            <a:r>
              <a:rPr lang="en-US" sz="1600" b="1" i="0">
                <a:latin typeface="Arial" charset="0"/>
              </a:rPr>
              <a:t>Μέγεθος του εικονοστοιχείου (pixel)</a:t>
            </a:r>
            <a:endParaRPr lang="en-US" sz="1600" i="0">
              <a:latin typeface="Arial" charset="0"/>
            </a:endParaRPr>
          </a:p>
          <a:p>
            <a:pPr lvl="1" eaLnBrk="1" hangingPunct="1"/>
            <a:r>
              <a:rPr lang="en-US" sz="1600" b="1" i="0">
                <a:latin typeface="Arial" charset="0"/>
              </a:rPr>
              <a:t>Ανάλυση</a:t>
            </a:r>
            <a:endParaRPr lang="en-US" sz="1600" i="0">
              <a:latin typeface="Arial" charset="0"/>
            </a:endParaRPr>
          </a:p>
          <a:p>
            <a:pPr lvl="1" eaLnBrk="1" hangingPunct="1"/>
            <a:r>
              <a:rPr lang="en-US" sz="1600" b="1" i="0">
                <a:latin typeface="Arial" charset="0"/>
              </a:rPr>
              <a:t>Κατανάλωση</a:t>
            </a:r>
            <a:endParaRPr lang="en-US" sz="1600" i="0">
              <a:latin typeface="Arial" charset="0"/>
            </a:endParaRPr>
          </a:p>
          <a:p>
            <a:pPr lvl="1" eaLnBrk="1" hangingPunct="1"/>
            <a:r>
              <a:rPr lang="en-US" sz="1600" b="1" i="0">
                <a:latin typeface="Arial" charset="0"/>
              </a:rPr>
              <a:t>Ρυθμός ανανέωσης εικόνας</a:t>
            </a:r>
            <a:endParaRPr lang="en-US" sz="1600">
              <a:latin typeface="Arial" charset="0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4122738"/>
            <a:ext cx="23987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pPr marL="914400" algn="ctr"/>
            <a:r>
              <a:rPr lang="el-GR" sz="2800" b="1" u="sng" dirty="0">
                <a:solidFill>
                  <a:srgbClr val="000000"/>
                </a:solidFill>
                <a:latin typeface="Arial" charset="0"/>
              </a:rPr>
              <a:t>Κατηγορίες οθονών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676400"/>
            <a:ext cx="83820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28528" tIns="0" rIns="0" bIns="0">
            <a:spAutoFit/>
          </a:bodyPr>
          <a:lstStyle/>
          <a:p>
            <a:pPr marL="1379538" indent="-582613">
              <a:buFontTx/>
              <a:buChar char="•"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Καθοδικής ακτίνας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(CRT)</a:t>
            </a:r>
          </a:p>
          <a:p>
            <a:pPr marL="1379538" indent="-582613">
              <a:lnSpc>
                <a:spcPct val="50000"/>
              </a:lnSpc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582613" eaLnBrk="0" hangingPunct="0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Flat-panel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28528" tIns="0" rIns="0" bIns="0">
            <a:spAutoFit/>
          </a:bodyPr>
          <a:lstStyle/>
          <a:p>
            <a:endParaRPr lang="en-US" sz="1200">
              <a:latin typeface="Arial" charset="0"/>
              <a:cs typeface="Times New Roman" charset="0"/>
            </a:endParaRPr>
          </a:p>
          <a:p>
            <a:pPr eaLnBrk="0" hangingPunct="0"/>
            <a:endParaRPr lang="en-US" sz="1200">
              <a:latin typeface="Arial" charset="0"/>
              <a:cs typeface="Times New Roman" charset="0"/>
            </a:endParaRPr>
          </a:p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pPr marL="914400" algn="ctr"/>
            <a:r>
              <a:rPr lang="el-GR" sz="2800" b="1" u="sng" dirty="0">
                <a:solidFill>
                  <a:srgbClr val="000000"/>
                </a:solidFill>
                <a:latin typeface="Arial" charset="0"/>
              </a:rPr>
              <a:t>Σύγκριση οθονών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2514" y="2209800"/>
            <a:ext cx="8109299" cy="23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152352" rIns="0" bIns="38088">
            <a:spAutoFit/>
          </a:bodyPr>
          <a:lstStyle/>
          <a:p>
            <a:pPr marL="1379538" indent="-407988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Διαστάσεις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07988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07988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Ανάλυση (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07988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07988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Ρυθμός ανανέωσης (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Refresh rate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07988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07988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Dot pitch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930650"/>
            <a:ext cx="914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600" b="1">
              <a:latin typeface="Arial" charset="0"/>
              <a:cs typeface="Arial" charset="0"/>
            </a:endParaRPr>
          </a:p>
          <a:p>
            <a:pPr eaLnBrk="0" hangingPunct="0"/>
            <a:endParaRPr lang="en-US"/>
          </a:p>
          <a:p>
            <a:pPr eaLnBrk="0" hangingPunct="0"/>
            <a:endParaRPr lang="en-US" sz="1600" b="1">
              <a:latin typeface="Arial" charset="0"/>
              <a:cs typeface="Arial" charset="0"/>
            </a:endParaRPr>
          </a:p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ortonSlides\art05\ib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629400" cy="61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33600" y="2209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C:\NortonSlides\art05\ib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32440" r="48276" b="52586"/>
          <a:stretch>
            <a:fillRect/>
          </a:stretch>
        </p:blipFill>
        <p:spPr bwMode="auto">
          <a:xfrm>
            <a:off x="2133600" y="2362200"/>
            <a:ext cx="1752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584325" y="1508125"/>
            <a:ext cx="2895600" cy="2743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656042" y="2438400"/>
            <a:ext cx="2086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chemeClr val="accent2"/>
                </a:solidFill>
              </a:rPr>
              <a:t>Διαγώνια </a:t>
            </a:r>
            <a:r>
              <a:rPr lang="el-GR" b="1" dirty="0" smtClean="0">
                <a:solidFill>
                  <a:schemeClr val="accent2"/>
                </a:solidFill>
              </a:rPr>
              <a:t>διάσταση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32868"/>
            <a:ext cx="6400800" cy="853015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Arial"/>
                <a:cs typeface="Arial"/>
              </a:rPr>
              <a:t>Hardware 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Υπολογιστών</a:t>
            </a:r>
          </a:p>
          <a:p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l-GR" sz="4000" b="1" baseline="30000" dirty="0" smtClean="0">
                <a:solidFill>
                  <a:schemeClr val="tx1"/>
                </a:solidFill>
                <a:latin typeface="Arial"/>
                <a:cs typeface="Arial"/>
              </a:rPr>
              <a:t>η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 διάλεξη</a:t>
            </a:r>
            <a:endParaRPr lang="el-GR"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3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4400" y="457200"/>
            <a:ext cx="63246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pPr algn="ctr"/>
            <a:r>
              <a:rPr lang="el-GR" sz="2800" b="1" u="sng" dirty="0">
                <a:solidFill>
                  <a:srgbClr val="000000"/>
                </a:solidFill>
                <a:latin typeface="Arial" charset="0"/>
              </a:rPr>
              <a:t>Ανάλυση</a:t>
            </a:r>
            <a:endParaRPr lang="en-US" sz="28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371600"/>
            <a:ext cx="8382000" cy="20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76176" rIns="0" bIns="76176">
            <a:spAutoFit/>
          </a:bodyPr>
          <a:lstStyle/>
          <a:p>
            <a:pPr marL="1379538" indent="-465138" defTabSz="23495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Ανάλυση είναι ο αριθμός των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pixels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στην οθόνη, εκφραζόμενος ως πίνακας π.χ.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600x800.</a:t>
            </a:r>
          </a:p>
          <a:p>
            <a:pPr marL="1379538" indent="-465138" defTabSz="234950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Μια οθόνη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17"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προσφέρει ανάλυση από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640x480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έως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1280x1024.</a:t>
            </a:r>
          </a:p>
          <a:p>
            <a:pPr marL="914400" defTabSz="234950" eaLnBrk="0" hangingPunct="0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756480"/>
      </p:ext>
    </p:extLst>
  </p:cSld>
  <p:clrMapOvr>
    <a:masterClrMapping/>
  </p:clrMapOvr>
  <p:transition xmlns:p14="http://schemas.microsoft.com/office/powerpoint/2010/main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spect="1" noChangeArrowheads="1"/>
          </p:cNvSpPr>
          <p:nvPr/>
        </p:nvSpPr>
        <p:spPr bwMode="auto">
          <a:xfrm>
            <a:off x="3048000" y="381000"/>
            <a:ext cx="3035300" cy="30353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Oval 3"/>
          <p:cNvSpPr>
            <a:spLocks noChangeAspect="1" noChangeArrowheads="1"/>
          </p:cNvSpPr>
          <p:nvPr/>
        </p:nvSpPr>
        <p:spPr bwMode="auto">
          <a:xfrm>
            <a:off x="4038600" y="1828800"/>
            <a:ext cx="3035300" cy="3035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4"/>
          <p:cNvSpPr>
            <a:spLocks noChangeAspect="1" noChangeArrowheads="1"/>
          </p:cNvSpPr>
          <p:nvPr/>
        </p:nvSpPr>
        <p:spPr bwMode="auto">
          <a:xfrm>
            <a:off x="2057400" y="1828800"/>
            <a:ext cx="3035300" cy="30353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3046413" y="1828800"/>
            <a:ext cx="1520825" cy="1447800"/>
          </a:xfrm>
          <a:custGeom>
            <a:avLst/>
            <a:gdLst>
              <a:gd name="T0" fmla="*/ 1 w 958"/>
              <a:gd name="T1" fmla="*/ 96 h 912"/>
              <a:gd name="T2" fmla="*/ 21 w 958"/>
              <a:gd name="T3" fmla="*/ 200 h 912"/>
              <a:gd name="T4" fmla="*/ 49 w 958"/>
              <a:gd name="T5" fmla="*/ 336 h 912"/>
              <a:gd name="T6" fmla="*/ 106 w 958"/>
              <a:gd name="T7" fmla="*/ 476 h 912"/>
              <a:gd name="T8" fmla="*/ 109 w 958"/>
              <a:gd name="T9" fmla="*/ 482 h 912"/>
              <a:gd name="T10" fmla="*/ 193 w 958"/>
              <a:gd name="T11" fmla="*/ 624 h 912"/>
              <a:gd name="T12" fmla="*/ 301 w 958"/>
              <a:gd name="T13" fmla="*/ 726 h 912"/>
              <a:gd name="T14" fmla="*/ 401 w 958"/>
              <a:gd name="T15" fmla="*/ 806 h 912"/>
              <a:gd name="T16" fmla="*/ 555 w 958"/>
              <a:gd name="T17" fmla="*/ 890 h 912"/>
              <a:gd name="T18" fmla="*/ 625 w 958"/>
              <a:gd name="T19" fmla="*/ 912 h 912"/>
              <a:gd name="T20" fmla="*/ 721 w 958"/>
              <a:gd name="T21" fmla="*/ 576 h 912"/>
              <a:gd name="T22" fmla="*/ 846 w 958"/>
              <a:gd name="T23" fmla="*/ 354 h 912"/>
              <a:gd name="T24" fmla="*/ 958 w 958"/>
              <a:gd name="T25" fmla="*/ 234 h 912"/>
              <a:gd name="T26" fmla="*/ 865 w 958"/>
              <a:gd name="T27" fmla="*/ 162 h 912"/>
              <a:gd name="T28" fmla="*/ 807 w 958"/>
              <a:gd name="T29" fmla="*/ 126 h 912"/>
              <a:gd name="T30" fmla="*/ 670 w 958"/>
              <a:gd name="T31" fmla="*/ 54 h 912"/>
              <a:gd name="T32" fmla="*/ 507 w 958"/>
              <a:gd name="T33" fmla="*/ 14 h 912"/>
              <a:gd name="T34" fmla="*/ 385 w 958"/>
              <a:gd name="T35" fmla="*/ 0 h 912"/>
              <a:gd name="T36" fmla="*/ 256 w 958"/>
              <a:gd name="T37" fmla="*/ 0 h 912"/>
              <a:gd name="T38" fmla="*/ 155 w 958"/>
              <a:gd name="T39" fmla="*/ 16 h 912"/>
              <a:gd name="T40" fmla="*/ 0 w 958"/>
              <a:gd name="T41" fmla="*/ 54 h 912"/>
              <a:gd name="T42" fmla="*/ 1 w 958"/>
              <a:gd name="T43" fmla="*/ 96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58" h="912">
                <a:moveTo>
                  <a:pt x="1" y="96"/>
                </a:moveTo>
                <a:lnTo>
                  <a:pt x="21" y="200"/>
                </a:lnTo>
                <a:lnTo>
                  <a:pt x="49" y="336"/>
                </a:lnTo>
                <a:lnTo>
                  <a:pt x="106" y="476"/>
                </a:lnTo>
                <a:lnTo>
                  <a:pt x="109" y="482"/>
                </a:lnTo>
                <a:lnTo>
                  <a:pt x="193" y="624"/>
                </a:lnTo>
                <a:lnTo>
                  <a:pt x="301" y="726"/>
                </a:lnTo>
                <a:lnTo>
                  <a:pt x="401" y="806"/>
                </a:lnTo>
                <a:lnTo>
                  <a:pt x="555" y="890"/>
                </a:lnTo>
                <a:lnTo>
                  <a:pt x="625" y="912"/>
                </a:lnTo>
                <a:lnTo>
                  <a:pt x="721" y="576"/>
                </a:lnTo>
                <a:lnTo>
                  <a:pt x="846" y="354"/>
                </a:lnTo>
                <a:lnTo>
                  <a:pt x="958" y="234"/>
                </a:lnTo>
                <a:lnTo>
                  <a:pt x="865" y="162"/>
                </a:lnTo>
                <a:lnTo>
                  <a:pt x="807" y="126"/>
                </a:lnTo>
                <a:lnTo>
                  <a:pt x="670" y="54"/>
                </a:lnTo>
                <a:lnTo>
                  <a:pt x="507" y="14"/>
                </a:lnTo>
                <a:lnTo>
                  <a:pt x="385" y="0"/>
                </a:lnTo>
                <a:lnTo>
                  <a:pt x="256" y="0"/>
                </a:lnTo>
                <a:lnTo>
                  <a:pt x="155" y="16"/>
                </a:lnTo>
                <a:lnTo>
                  <a:pt x="0" y="54"/>
                </a:lnTo>
                <a:lnTo>
                  <a:pt x="1" y="9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4037013" y="2195513"/>
            <a:ext cx="1044575" cy="1171575"/>
          </a:xfrm>
          <a:custGeom>
            <a:avLst/>
            <a:gdLst>
              <a:gd name="T0" fmla="*/ 331 w 658"/>
              <a:gd name="T1" fmla="*/ 0 h 738"/>
              <a:gd name="T2" fmla="*/ 213 w 658"/>
              <a:gd name="T3" fmla="*/ 134 h 738"/>
              <a:gd name="T4" fmla="*/ 123 w 658"/>
              <a:gd name="T5" fmla="*/ 279 h 738"/>
              <a:gd name="T6" fmla="*/ 54 w 658"/>
              <a:gd name="T7" fmla="*/ 449 h 738"/>
              <a:gd name="T8" fmla="*/ 15 w 658"/>
              <a:gd name="T9" fmla="*/ 593 h 738"/>
              <a:gd name="T10" fmla="*/ 0 w 658"/>
              <a:gd name="T11" fmla="*/ 681 h 738"/>
              <a:gd name="T12" fmla="*/ 111 w 658"/>
              <a:gd name="T13" fmla="*/ 716 h 738"/>
              <a:gd name="T14" fmla="*/ 241 w 658"/>
              <a:gd name="T15" fmla="*/ 729 h 738"/>
              <a:gd name="T16" fmla="*/ 349 w 658"/>
              <a:gd name="T17" fmla="*/ 738 h 738"/>
              <a:gd name="T18" fmla="*/ 480 w 658"/>
              <a:gd name="T19" fmla="*/ 723 h 738"/>
              <a:gd name="T20" fmla="*/ 574 w 658"/>
              <a:gd name="T21" fmla="*/ 695 h 738"/>
              <a:gd name="T22" fmla="*/ 658 w 658"/>
              <a:gd name="T23" fmla="*/ 649 h 738"/>
              <a:gd name="T24" fmla="*/ 600 w 658"/>
              <a:gd name="T25" fmla="*/ 394 h 738"/>
              <a:gd name="T26" fmla="*/ 493 w 658"/>
              <a:gd name="T27" fmla="*/ 189 h 738"/>
              <a:gd name="T28" fmla="*/ 419 w 658"/>
              <a:gd name="T29" fmla="*/ 98 h 738"/>
              <a:gd name="T30" fmla="*/ 331 w 658"/>
              <a:gd name="T31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" h="738">
                <a:moveTo>
                  <a:pt x="331" y="0"/>
                </a:moveTo>
                <a:lnTo>
                  <a:pt x="213" y="134"/>
                </a:lnTo>
                <a:lnTo>
                  <a:pt x="123" y="279"/>
                </a:lnTo>
                <a:lnTo>
                  <a:pt x="54" y="449"/>
                </a:lnTo>
                <a:lnTo>
                  <a:pt x="15" y="593"/>
                </a:lnTo>
                <a:lnTo>
                  <a:pt x="0" y="681"/>
                </a:lnTo>
                <a:lnTo>
                  <a:pt x="111" y="716"/>
                </a:lnTo>
                <a:lnTo>
                  <a:pt x="241" y="729"/>
                </a:lnTo>
                <a:lnTo>
                  <a:pt x="349" y="738"/>
                </a:lnTo>
                <a:lnTo>
                  <a:pt x="480" y="723"/>
                </a:lnTo>
                <a:lnTo>
                  <a:pt x="574" y="695"/>
                </a:lnTo>
                <a:lnTo>
                  <a:pt x="658" y="649"/>
                </a:lnTo>
                <a:lnTo>
                  <a:pt x="600" y="394"/>
                </a:lnTo>
                <a:lnTo>
                  <a:pt x="493" y="189"/>
                </a:lnTo>
                <a:lnTo>
                  <a:pt x="419" y="98"/>
                </a:lnTo>
                <a:lnTo>
                  <a:pt x="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4562475" y="1828800"/>
            <a:ext cx="1512888" cy="1397000"/>
          </a:xfrm>
          <a:custGeom>
            <a:avLst/>
            <a:gdLst>
              <a:gd name="T0" fmla="*/ 953 w 953"/>
              <a:gd name="T1" fmla="*/ 54 h 880"/>
              <a:gd name="T2" fmla="*/ 834 w 953"/>
              <a:gd name="T3" fmla="*/ 23 h 880"/>
              <a:gd name="T4" fmla="*/ 726 w 953"/>
              <a:gd name="T5" fmla="*/ 0 h 880"/>
              <a:gd name="T6" fmla="*/ 587 w 953"/>
              <a:gd name="T7" fmla="*/ 0 h 880"/>
              <a:gd name="T8" fmla="*/ 437 w 953"/>
              <a:gd name="T9" fmla="*/ 12 h 880"/>
              <a:gd name="T10" fmla="*/ 311 w 953"/>
              <a:gd name="T11" fmla="*/ 54 h 880"/>
              <a:gd name="T12" fmla="*/ 198 w 953"/>
              <a:gd name="T13" fmla="*/ 96 h 880"/>
              <a:gd name="T14" fmla="*/ 108 w 953"/>
              <a:gd name="T15" fmla="*/ 150 h 880"/>
              <a:gd name="T16" fmla="*/ 54 w 953"/>
              <a:gd name="T17" fmla="*/ 192 h 880"/>
              <a:gd name="T18" fmla="*/ 0 w 953"/>
              <a:gd name="T19" fmla="*/ 233 h 880"/>
              <a:gd name="T20" fmla="*/ 98 w 953"/>
              <a:gd name="T21" fmla="*/ 336 h 880"/>
              <a:gd name="T22" fmla="*/ 167 w 953"/>
              <a:gd name="T23" fmla="*/ 422 h 880"/>
              <a:gd name="T24" fmla="*/ 253 w 953"/>
              <a:gd name="T25" fmla="*/ 609 h 880"/>
              <a:gd name="T26" fmla="*/ 294 w 953"/>
              <a:gd name="T27" fmla="*/ 723 h 880"/>
              <a:gd name="T28" fmla="*/ 327 w 953"/>
              <a:gd name="T29" fmla="*/ 880 h 880"/>
              <a:gd name="T30" fmla="*/ 483 w 953"/>
              <a:gd name="T31" fmla="*/ 810 h 880"/>
              <a:gd name="T32" fmla="*/ 640 w 953"/>
              <a:gd name="T33" fmla="*/ 683 h 880"/>
              <a:gd name="T34" fmla="*/ 765 w 953"/>
              <a:gd name="T35" fmla="*/ 522 h 880"/>
              <a:gd name="T36" fmla="*/ 854 w 953"/>
              <a:gd name="T37" fmla="*/ 337 h 880"/>
              <a:gd name="T38" fmla="*/ 912 w 953"/>
              <a:gd name="T39" fmla="*/ 165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53" h="880">
                <a:moveTo>
                  <a:pt x="953" y="54"/>
                </a:moveTo>
                <a:lnTo>
                  <a:pt x="834" y="23"/>
                </a:lnTo>
                <a:lnTo>
                  <a:pt x="726" y="0"/>
                </a:lnTo>
                <a:lnTo>
                  <a:pt x="587" y="0"/>
                </a:lnTo>
                <a:lnTo>
                  <a:pt x="437" y="12"/>
                </a:lnTo>
                <a:lnTo>
                  <a:pt x="311" y="54"/>
                </a:lnTo>
                <a:lnTo>
                  <a:pt x="198" y="96"/>
                </a:lnTo>
                <a:lnTo>
                  <a:pt x="108" y="150"/>
                </a:lnTo>
                <a:lnTo>
                  <a:pt x="54" y="192"/>
                </a:lnTo>
                <a:lnTo>
                  <a:pt x="0" y="233"/>
                </a:lnTo>
                <a:lnTo>
                  <a:pt x="98" y="336"/>
                </a:lnTo>
                <a:lnTo>
                  <a:pt x="167" y="422"/>
                </a:lnTo>
                <a:lnTo>
                  <a:pt x="253" y="609"/>
                </a:lnTo>
                <a:lnTo>
                  <a:pt x="294" y="723"/>
                </a:lnTo>
                <a:lnTo>
                  <a:pt x="327" y="880"/>
                </a:lnTo>
                <a:lnTo>
                  <a:pt x="483" y="810"/>
                </a:lnTo>
                <a:lnTo>
                  <a:pt x="640" y="683"/>
                </a:lnTo>
                <a:lnTo>
                  <a:pt x="765" y="522"/>
                </a:lnTo>
                <a:lnTo>
                  <a:pt x="854" y="337"/>
                </a:lnTo>
                <a:lnTo>
                  <a:pt x="912" y="165"/>
                </a:lnTo>
              </a:path>
            </a:pathLst>
          </a:cu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4022725" y="3225800"/>
            <a:ext cx="1068388" cy="1270000"/>
          </a:xfrm>
          <a:custGeom>
            <a:avLst/>
            <a:gdLst>
              <a:gd name="T0" fmla="*/ 10 w 673"/>
              <a:gd name="T1" fmla="*/ 32 h 800"/>
              <a:gd name="T2" fmla="*/ 0 w 673"/>
              <a:gd name="T3" fmla="*/ 116 h 800"/>
              <a:gd name="T4" fmla="*/ 10 w 673"/>
              <a:gd name="T5" fmla="*/ 224 h 800"/>
              <a:gd name="T6" fmla="*/ 33 w 673"/>
              <a:gd name="T7" fmla="*/ 338 h 800"/>
              <a:gd name="T8" fmla="*/ 91 w 673"/>
              <a:gd name="T9" fmla="*/ 469 h 800"/>
              <a:gd name="T10" fmla="*/ 206 w 673"/>
              <a:gd name="T11" fmla="*/ 651 h 800"/>
              <a:gd name="T12" fmla="*/ 250 w 673"/>
              <a:gd name="T13" fmla="*/ 704 h 800"/>
              <a:gd name="T14" fmla="*/ 346 w 673"/>
              <a:gd name="T15" fmla="*/ 800 h 800"/>
              <a:gd name="T16" fmla="*/ 444 w 673"/>
              <a:gd name="T17" fmla="*/ 695 h 800"/>
              <a:gd name="T18" fmla="*/ 502 w 673"/>
              <a:gd name="T19" fmla="*/ 619 h 800"/>
              <a:gd name="T20" fmla="*/ 559 w 673"/>
              <a:gd name="T21" fmla="*/ 524 h 800"/>
              <a:gd name="T22" fmla="*/ 603 w 673"/>
              <a:gd name="T23" fmla="*/ 433 h 800"/>
              <a:gd name="T24" fmla="*/ 630 w 673"/>
              <a:gd name="T25" fmla="*/ 361 h 800"/>
              <a:gd name="T26" fmla="*/ 650 w 673"/>
              <a:gd name="T27" fmla="*/ 272 h 800"/>
              <a:gd name="T28" fmla="*/ 673 w 673"/>
              <a:gd name="T29" fmla="*/ 131 h 800"/>
              <a:gd name="T30" fmla="*/ 667 w 673"/>
              <a:gd name="T31" fmla="*/ 0 h 800"/>
              <a:gd name="T32" fmla="*/ 559 w 673"/>
              <a:gd name="T33" fmla="*/ 53 h 800"/>
              <a:gd name="T34" fmla="*/ 442 w 673"/>
              <a:gd name="T35" fmla="*/ 80 h 800"/>
              <a:gd name="T36" fmla="*/ 343 w 673"/>
              <a:gd name="T37" fmla="*/ 88 h 800"/>
              <a:gd name="T38" fmla="*/ 250 w 673"/>
              <a:gd name="T39" fmla="*/ 80 h 800"/>
              <a:gd name="T40" fmla="*/ 116 w 673"/>
              <a:gd name="T41" fmla="*/ 66 h 800"/>
              <a:gd name="T42" fmla="*/ 10 w 673"/>
              <a:gd name="T43" fmla="*/ 3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73" h="800">
                <a:moveTo>
                  <a:pt x="10" y="32"/>
                </a:moveTo>
                <a:lnTo>
                  <a:pt x="0" y="116"/>
                </a:lnTo>
                <a:lnTo>
                  <a:pt x="10" y="224"/>
                </a:lnTo>
                <a:lnTo>
                  <a:pt x="33" y="338"/>
                </a:lnTo>
                <a:lnTo>
                  <a:pt x="91" y="469"/>
                </a:lnTo>
                <a:lnTo>
                  <a:pt x="206" y="651"/>
                </a:lnTo>
                <a:lnTo>
                  <a:pt x="250" y="704"/>
                </a:lnTo>
                <a:lnTo>
                  <a:pt x="346" y="800"/>
                </a:lnTo>
                <a:lnTo>
                  <a:pt x="444" y="695"/>
                </a:lnTo>
                <a:lnTo>
                  <a:pt x="502" y="619"/>
                </a:lnTo>
                <a:lnTo>
                  <a:pt x="559" y="524"/>
                </a:lnTo>
                <a:lnTo>
                  <a:pt x="603" y="433"/>
                </a:lnTo>
                <a:lnTo>
                  <a:pt x="630" y="361"/>
                </a:lnTo>
                <a:lnTo>
                  <a:pt x="650" y="272"/>
                </a:lnTo>
                <a:lnTo>
                  <a:pt x="673" y="131"/>
                </a:lnTo>
                <a:lnTo>
                  <a:pt x="667" y="0"/>
                </a:lnTo>
                <a:lnTo>
                  <a:pt x="559" y="53"/>
                </a:lnTo>
                <a:lnTo>
                  <a:pt x="442" y="80"/>
                </a:lnTo>
                <a:lnTo>
                  <a:pt x="343" y="88"/>
                </a:lnTo>
                <a:lnTo>
                  <a:pt x="250" y="80"/>
                </a:lnTo>
                <a:lnTo>
                  <a:pt x="116" y="66"/>
                </a:lnTo>
                <a:lnTo>
                  <a:pt x="10" y="3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819650" y="21336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R + B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200400" y="213360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B + 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064000" y="350520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R + G</a:t>
            </a:r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350838" y="2819400"/>
            <a:ext cx="4221162" cy="1447800"/>
            <a:chOff x="221" y="1776"/>
            <a:chExt cx="2659" cy="912"/>
          </a:xfrm>
        </p:grpSpPr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21" y="2400"/>
              <a:ext cx="9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R + B + G</a:t>
              </a: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V="1">
              <a:off x="1200" y="1776"/>
              <a:ext cx="168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667000" y="5486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2362200" y="5410200"/>
            <a:ext cx="4648200" cy="9144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b="1"/>
              <a:t>Σύνθεση χρωμάτων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35482153"/>
      </p:ext>
    </p:extLst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utoUpdateAnimBg="0"/>
      <p:bldP spid="11281" grpId="0" autoUpdateAnimBg="0"/>
      <p:bldP spid="112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Συσκευές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Εξόδου</a:t>
            </a:r>
            <a:r>
              <a:rPr lang="el-GR" dirty="0">
                <a:latin typeface="Arial"/>
                <a:cs typeface="Arial"/>
              </a:rPr>
              <a:t> - </a:t>
            </a:r>
            <a:r>
              <a:rPr lang="en-US" dirty="0" err="1">
                <a:latin typeface="Arial"/>
                <a:cs typeface="Arial"/>
              </a:rPr>
              <a:t>Εκτυ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ωτής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Arial" charset="0"/>
              </a:rPr>
              <a:t>Ο </a:t>
            </a:r>
            <a:r>
              <a:rPr lang="en-US" sz="2000" b="1">
                <a:latin typeface="Arial" charset="0"/>
              </a:rPr>
              <a:t>εκτυπωτής (printer) </a:t>
            </a:r>
            <a:r>
              <a:rPr lang="en-US" sz="2000">
                <a:latin typeface="Arial" charset="0"/>
              </a:rPr>
              <a:t>είναι μία μονάδα εξόδου, η οποία εκτυπώνει σε χαρτί τα δεδομένα που</a:t>
            </a:r>
            <a:r>
              <a:rPr lang="el-GR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λαμβάνει από τον υπολογιστή.</a:t>
            </a:r>
            <a:endParaRPr lang="el-GR" sz="2000">
              <a:latin typeface="Arial" charset="0"/>
            </a:endParaRPr>
          </a:p>
          <a:p>
            <a:pPr lvl="1" eaLnBrk="1" hangingPunct="1"/>
            <a:r>
              <a:rPr lang="en-US" sz="1800" b="1" i="0">
                <a:latin typeface="Arial" charset="0"/>
              </a:rPr>
              <a:t>Κρουστικοί εκτυπωτές (μήτρας στιγμών)</a:t>
            </a:r>
            <a:endParaRPr lang="el-GR" sz="1800" b="1" i="0">
              <a:latin typeface="Arial" charset="0"/>
            </a:endParaRPr>
          </a:p>
          <a:p>
            <a:pPr lvl="1" eaLnBrk="1" hangingPunct="1"/>
            <a:r>
              <a:rPr lang="en-US" sz="1800" b="1" i="0">
                <a:latin typeface="Arial" charset="0"/>
              </a:rPr>
              <a:t>Μη Κρουστικοί εκτυπωτές (λέιζερ και inkjet)</a:t>
            </a:r>
            <a:endParaRPr lang="en-US" sz="1800" i="0">
              <a:latin typeface="Arial" charset="0"/>
            </a:endParaRPr>
          </a:p>
          <a:p>
            <a:pPr lvl="1" eaLnBrk="1" hangingPunct="1"/>
            <a:endParaRPr lang="en-US" sz="1800">
              <a:latin typeface="Arial" charset="0"/>
            </a:endParaRPr>
          </a:p>
          <a:p>
            <a:pPr eaLnBrk="1" hangingPunct="1"/>
            <a:endParaRPr lang="en-US" sz="2000">
              <a:latin typeface="Arial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594100"/>
            <a:ext cx="29003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495675"/>
            <a:ext cx="23939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00050"/>
            <a:ext cx="80137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pPr marL="914400" indent="-58738" algn="ctr"/>
            <a:r>
              <a:rPr lang="el-GR" sz="2800" b="1" u="sng" dirty="0">
                <a:solidFill>
                  <a:srgbClr val="000000"/>
                </a:solidFill>
              </a:rPr>
              <a:t>Αξιολόγηση εκτυπωτών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7706" y="2060575"/>
            <a:ext cx="8813124" cy="12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152352" rIns="0" bIns="38088">
            <a:spAutoFit/>
          </a:bodyPr>
          <a:lstStyle/>
          <a:p>
            <a:pPr marL="1379538" indent="-465138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Ποιότητα εικόνας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Μετράται σε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dots per inch (dpi).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Π.χ.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600 dpi.</a:t>
            </a:r>
          </a:p>
          <a:p>
            <a:pPr marL="1379538" indent="-465138" eaLnBrk="0" hangingPunct="0">
              <a:spcBef>
                <a:spcPct val="50000"/>
              </a:spcBef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Ταχύτητα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Μετράται σε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pages per minute (ppm)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ή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characters per second (cps).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4852988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600" b="1">
              <a:cs typeface="Arial" charset="0"/>
            </a:endParaRPr>
          </a:p>
          <a:p>
            <a:pPr eaLnBrk="0" hangingPunct="0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0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err="1">
                <a:latin typeface="Arial"/>
                <a:cs typeface="Arial"/>
              </a:rPr>
              <a:t>Συσκευές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Εξόδου</a:t>
            </a:r>
            <a:r>
              <a:rPr lang="el-GR" sz="2400" dirty="0">
                <a:latin typeface="Arial"/>
                <a:cs typeface="Arial"/>
              </a:rPr>
              <a:t> - Μη Κρουστικοί εκτυπωτές (</a:t>
            </a:r>
            <a:r>
              <a:rPr lang="en-US" sz="2400" dirty="0">
                <a:latin typeface="Arial"/>
                <a:cs typeface="Arial"/>
              </a:rPr>
              <a:t>laser</a:t>
            </a:r>
            <a:r>
              <a:rPr lang="el-GR" sz="2400" dirty="0">
                <a:latin typeface="Arial"/>
                <a:cs typeface="Arial"/>
              </a:rPr>
              <a:t> - inkjet)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>
                <a:latin typeface="Arial" charset="0"/>
              </a:rPr>
              <a:t>Οι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μη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κρουστικοί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εκτυ</a:t>
            </a:r>
            <a:r>
              <a:rPr lang="en-US" sz="2000" b="1" dirty="0">
                <a:latin typeface="Arial" charset="0"/>
              </a:rPr>
              <a:t>π</a:t>
            </a:r>
            <a:r>
              <a:rPr lang="en-US" sz="2000" b="1" dirty="0" err="1">
                <a:latin typeface="Arial" charset="0"/>
              </a:rPr>
              <a:t>ωτές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ουσι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στικά</a:t>
            </a:r>
            <a:r>
              <a:rPr lang="en-US" sz="2000" dirty="0">
                <a:latin typeface="Arial" charset="0"/>
              </a:rPr>
              <a:t> απ</a:t>
            </a:r>
            <a:r>
              <a:rPr lang="en-US" sz="2000" dirty="0" err="1">
                <a:latin typeface="Arial" charset="0"/>
              </a:rPr>
              <a:t>οτελούντ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n-US" sz="2000" dirty="0">
                <a:latin typeface="Arial" charset="0"/>
              </a:rPr>
              <a:t> απ</a:t>
            </a:r>
            <a:r>
              <a:rPr lang="en-US" sz="2000" dirty="0" err="1">
                <a:latin typeface="Arial" charset="0"/>
              </a:rPr>
              <a:t>ό</a:t>
            </a:r>
            <a:r>
              <a:rPr lang="en-US" sz="2000" dirty="0">
                <a:latin typeface="Arial" charset="0"/>
              </a:rPr>
              <a:t> π</a:t>
            </a:r>
            <a:r>
              <a:rPr lang="en-US" sz="2000" dirty="0" err="1">
                <a:latin typeface="Arial" charset="0"/>
              </a:rPr>
              <a:t>ολλές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κ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n-US" sz="2000" dirty="0">
                <a:latin typeface="Arial" charset="0"/>
              </a:rPr>
              <a:t> π</a:t>
            </a:r>
            <a:r>
              <a:rPr lang="en-US" sz="2000" dirty="0" err="1">
                <a:latin typeface="Arial" charset="0"/>
              </a:rPr>
              <a:t>ολύ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δι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φορετικές</a:t>
            </a:r>
            <a:r>
              <a:rPr lang="el-GR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μετ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ξύ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τους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τεχνολογίες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με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μόνο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κοινό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ότι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εκτύ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ωση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δε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γίνετ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κρούση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του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χ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ρτιού</a:t>
            </a:r>
            <a:r>
              <a:rPr lang="en-US" sz="2000" dirty="0">
                <a:latin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l-GR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</a:rPr>
              <a:t>χρησιμο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οιείτ</a:t>
            </a:r>
            <a:r>
              <a:rPr lang="en-US" sz="1800" dirty="0">
                <a:latin typeface="Arial" charset="0"/>
              </a:rPr>
              <a:t>α</a:t>
            </a:r>
            <a:r>
              <a:rPr lang="en-US" sz="1800" dirty="0" err="1">
                <a:latin typeface="Arial" charset="0"/>
              </a:rPr>
              <a:t>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θερμότητ</a:t>
            </a:r>
            <a:r>
              <a:rPr lang="en-US" sz="1800" dirty="0">
                <a:latin typeface="Arial" charset="0"/>
              </a:rPr>
              <a:t>α, α</a:t>
            </a:r>
            <a:r>
              <a:rPr lang="en-US" sz="1800" dirty="0" err="1">
                <a:latin typeface="Arial" charset="0"/>
              </a:rPr>
              <a:t>κτίνες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λέιζερ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 smtClean="0">
                <a:latin typeface="Arial" charset="0"/>
              </a:rPr>
              <a:t>εκτόξευση</a:t>
            </a:r>
            <a:r>
              <a:rPr lang="el-GR" sz="1800" dirty="0" smtClean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μελάνης</a:t>
            </a:r>
            <a:r>
              <a:rPr lang="en-US" sz="1800" dirty="0">
                <a:latin typeface="Arial" charset="0"/>
              </a:rPr>
              <a:t>, α</a:t>
            </a:r>
            <a:r>
              <a:rPr lang="en-US" sz="1800" dirty="0" err="1">
                <a:latin typeface="Arial" charset="0"/>
              </a:rPr>
              <a:t>νάλογ</a:t>
            </a:r>
            <a:r>
              <a:rPr lang="en-US" sz="1800" dirty="0">
                <a:latin typeface="Arial" charset="0"/>
              </a:rPr>
              <a:t>α </a:t>
            </a:r>
            <a:r>
              <a:rPr lang="en-US" sz="1800" dirty="0" err="1">
                <a:latin typeface="Arial" charset="0"/>
              </a:rPr>
              <a:t>με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το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είδος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του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εκτυ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ωτή</a:t>
            </a:r>
            <a:endParaRPr lang="el-GR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sz="1800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>
                <a:latin typeface="Arial" charset="0"/>
              </a:rPr>
              <a:t>τ</a:t>
            </a:r>
            <a:r>
              <a:rPr lang="en-US" sz="1800" b="1" dirty="0">
                <a:latin typeface="Arial" charset="0"/>
              </a:rPr>
              <a:t>α</a:t>
            </a:r>
            <a:r>
              <a:rPr lang="en-US" sz="1800" b="1" dirty="0" err="1">
                <a:latin typeface="Arial" charset="0"/>
              </a:rPr>
              <a:t>χύτητ</a:t>
            </a:r>
            <a:r>
              <a:rPr lang="en-US" sz="1800" b="1" dirty="0">
                <a:latin typeface="Arial" charset="0"/>
              </a:rPr>
              <a:t>α</a:t>
            </a:r>
            <a:r>
              <a:rPr lang="en-US" sz="1800" dirty="0">
                <a:latin typeface="Arial" charset="0"/>
              </a:rPr>
              <a:t>,</a:t>
            </a:r>
            <a:r>
              <a:rPr lang="el-GR" sz="1800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απ</a:t>
            </a:r>
            <a:r>
              <a:rPr lang="en-US" sz="1800" dirty="0" err="1">
                <a:latin typeface="Arial" charset="0"/>
              </a:rPr>
              <a:t>ό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τη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στιγμή</a:t>
            </a:r>
            <a:r>
              <a:rPr lang="en-US" sz="1800" dirty="0">
                <a:latin typeface="Arial" charset="0"/>
              </a:rPr>
              <a:t> π</a:t>
            </a:r>
            <a:r>
              <a:rPr lang="en-US" sz="1800" dirty="0" err="1">
                <a:latin typeface="Arial" charset="0"/>
              </a:rPr>
              <a:t>ου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δεν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έχουν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τόσ</a:t>
            </a:r>
            <a:r>
              <a:rPr lang="en-US" sz="1800" dirty="0">
                <a:latin typeface="Arial" charset="0"/>
              </a:rPr>
              <a:t>α </a:t>
            </a:r>
            <a:r>
              <a:rPr lang="en-US" sz="1800" dirty="0" err="1">
                <a:latin typeface="Arial" charset="0"/>
              </a:rPr>
              <a:t>μηχ</a:t>
            </a:r>
            <a:r>
              <a:rPr lang="en-US" sz="1800" dirty="0">
                <a:latin typeface="Arial" charset="0"/>
              </a:rPr>
              <a:t>α</a:t>
            </a:r>
            <a:r>
              <a:rPr lang="en-US" sz="1800" dirty="0" err="1">
                <a:latin typeface="Arial" charset="0"/>
              </a:rPr>
              <a:t>νικά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μέρη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όσ</a:t>
            </a:r>
            <a:r>
              <a:rPr lang="en-US" sz="1800" dirty="0">
                <a:latin typeface="Arial" charset="0"/>
              </a:rPr>
              <a:t>α </a:t>
            </a:r>
            <a:r>
              <a:rPr lang="en-US" sz="1800" dirty="0" err="1">
                <a:latin typeface="Arial" charset="0"/>
              </a:rPr>
              <a:t>οι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κρουστικοί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εκτυ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ωτές</a:t>
            </a:r>
            <a:endParaRPr lang="el-GR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sz="1800" b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α</a:t>
            </a:r>
            <a:r>
              <a:rPr lang="en-US" sz="1800" b="1" dirty="0" err="1">
                <a:latin typeface="Arial" charset="0"/>
              </a:rPr>
              <a:t>θόρυ</a:t>
            </a:r>
            <a:r>
              <a:rPr lang="en-US" sz="1800" b="1" dirty="0">
                <a:latin typeface="Arial" charset="0"/>
              </a:rPr>
              <a:t>β</a:t>
            </a:r>
            <a:r>
              <a:rPr lang="en-US" sz="1800" b="1" dirty="0" err="1">
                <a:latin typeface="Arial" charset="0"/>
              </a:rPr>
              <a:t>οι</a:t>
            </a:r>
            <a:r>
              <a:rPr lang="en-US" sz="1800" dirty="0">
                <a:latin typeface="Arial" charset="0"/>
              </a:rPr>
              <a:t>, α</a:t>
            </a:r>
            <a:r>
              <a:rPr lang="en-US" sz="1800" dirty="0" err="1">
                <a:latin typeface="Arial" charset="0"/>
              </a:rPr>
              <a:t>φού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η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εκτύ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ωση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δε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γίνετ</a:t>
            </a:r>
            <a:r>
              <a:rPr lang="en-US" sz="1800" dirty="0">
                <a:latin typeface="Arial" charset="0"/>
              </a:rPr>
              <a:t>α</a:t>
            </a:r>
            <a:r>
              <a:rPr lang="en-US" sz="1800" dirty="0" err="1">
                <a:latin typeface="Arial" charset="0"/>
              </a:rPr>
              <a:t>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με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κρούση</a:t>
            </a:r>
            <a:endParaRPr lang="el-GR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</a:rPr>
              <a:t>Οι</a:t>
            </a:r>
            <a:r>
              <a:rPr lang="en-US" sz="1800" dirty="0">
                <a:latin typeface="Arial" charset="0"/>
              </a:rPr>
              <a:t> βα</a:t>
            </a:r>
            <a:r>
              <a:rPr lang="en-US" sz="1800" dirty="0" err="1">
                <a:latin typeface="Arial" charset="0"/>
              </a:rPr>
              <a:t>σικοί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τύ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οι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μη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κρουστικών</a:t>
            </a:r>
            <a:r>
              <a:rPr lang="el-GR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εκτυ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ωτών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είν</a:t>
            </a:r>
            <a:r>
              <a:rPr lang="en-US" sz="1800" dirty="0">
                <a:latin typeface="Arial" charset="0"/>
              </a:rPr>
              <a:t>α</a:t>
            </a:r>
            <a:r>
              <a:rPr lang="en-US" sz="1800" dirty="0" err="1">
                <a:latin typeface="Arial" charset="0"/>
              </a:rPr>
              <a:t>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οι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εκτυ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ωτές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εκτόξευσης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μελάνης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(inkjet) </a:t>
            </a:r>
            <a:r>
              <a:rPr lang="en-US" sz="1800" dirty="0" err="1">
                <a:latin typeface="Arial" charset="0"/>
              </a:rPr>
              <a:t>κ</a:t>
            </a:r>
            <a:r>
              <a:rPr lang="en-US" sz="1800" dirty="0">
                <a:latin typeface="Arial" charset="0"/>
              </a:rPr>
              <a:t>α</a:t>
            </a:r>
            <a:r>
              <a:rPr lang="en-US" sz="1800" dirty="0" err="1">
                <a:latin typeface="Arial" charset="0"/>
              </a:rPr>
              <a:t>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οι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εκτυ</a:t>
            </a:r>
            <a:r>
              <a:rPr lang="en-US" sz="1800" dirty="0">
                <a:latin typeface="Arial" charset="0"/>
              </a:rPr>
              <a:t>π</a:t>
            </a:r>
            <a:r>
              <a:rPr lang="en-US" sz="1800" dirty="0" err="1">
                <a:latin typeface="Arial" charset="0"/>
              </a:rPr>
              <a:t>ωτές</a:t>
            </a:r>
            <a:r>
              <a:rPr lang="en-US" sz="1800" dirty="0">
                <a:latin typeface="Arial" charset="0"/>
              </a:rPr>
              <a:t> </a:t>
            </a:r>
            <a:r>
              <a:rPr lang="el-GR" sz="1800" b="1" dirty="0">
                <a:latin typeface="Arial" charset="0"/>
              </a:rPr>
              <a:t>λέιζερ </a:t>
            </a:r>
            <a:r>
              <a:rPr lang="el-GR" sz="1800" dirty="0">
                <a:latin typeface="Arial" charset="0"/>
              </a:rPr>
              <a:t>(</a:t>
            </a:r>
            <a:r>
              <a:rPr lang="en-US" sz="1800" dirty="0">
                <a:latin typeface="Arial" charset="0"/>
              </a:rPr>
              <a:t>laser</a:t>
            </a:r>
            <a:r>
              <a:rPr lang="el-GR" sz="1800" dirty="0">
                <a:latin typeface="Arial" charset="0"/>
              </a:rPr>
              <a:t>)</a:t>
            </a:r>
            <a:r>
              <a:rPr lang="en-US" sz="1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2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08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algn="ctr"/>
            <a:r>
              <a:rPr lang="el-GR" sz="2800" b="1" dirty="0">
                <a:solidFill>
                  <a:srgbClr val="000000"/>
                </a:solidFill>
              </a:rPr>
              <a:t>Εκτυπωτές ψεκασμού (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Ink Jet Printers</a:t>
            </a:r>
            <a:r>
              <a:rPr lang="el-GR" sz="2800" b="1" dirty="0">
                <a:solidFill>
                  <a:srgbClr val="000000"/>
                </a:solidFill>
              </a:rPr>
              <a:t>)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 – </a:t>
            </a:r>
          </a:p>
          <a:p>
            <a:pPr marL="914400" algn="ctr"/>
            <a:r>
              <a:rPr lang="el-GR" sz="2800" b="1" u="sng" dirty="0">
                <a:solidFill>
                  <a:srgbClr val="000000"/>
                </a:solidFill>
              </a:rPr>
              <a:t>Τρόπος λειτουργίας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6612" y="1863725"/>
            <a:ext cx="8070788" cy="10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76176" rIns="0" bIns="76176">
            <a:spAutoFit/>
          </a:bodyPr>
          <a:lstStyle/>
          <a:p>
            <a:pPr marL="1379538" indent="-407988" defTabSz="234950" eaLnBrk="0" hangingPunct="0"/>
            <a:endParaRPr lang="en-US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marL="1379538" indent="-407988" defTabSz="234950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Ο εκτυπωτής εκτοξεύει μικροσκοπικές σταγόνες μελάνης πάνω στο χαρτί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83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NortonSlides\art06\inkj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39750"/>
            <a:ext cx="59404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66259"/>
      </p:ext>
    </p:extLst>
  </p:cSld>
  <p:clrMapOvr>
    <a:masterClrMapping/>
  </p:clrMapOvr>
  <p:transition xmlns:p14="http://schemas.microsoft.com/office/powerpoint/2010/main" spd="med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err="1">
                <a:latin typeface="Arial"/>
                <a:cs typeface="Arial"/>
              </a:rPr>
              <a:t>Εκτυ</a:t>
            </a:r>
            <a:r>
              <a:rPr lang="en-US" sz="2400" dirty="0">
                <a:latin typeface="Arial"/>
                <a:cs typeface="Arial"/>
              </a:rPr>
              <a:t>π</a:t>
            </a:r>
            <a:r>
              <a:rPr lang="en-US" sz="2400" dirty="0" err="1">
                <a:latin typeface="Arial"/>
                <a:cs typeface="Arial"/>
              </a:rPr>
              <a:t>ωτές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Εκτόξευσης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Μελάνης</a:t>
            </a:r>
            <a:r>
              <a:rPr lang="en-US" sz="2400" dirty="0">
                <a:latin typeface="Arial"/>
                <a:cs typeface="Arial"/>
              </a:rPr>
              <a:t> (inkjet)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Λόγω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της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α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ν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απ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όφευκτης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διάχυσης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της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μελάνης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κ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τά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την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εκτόξευση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κ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l-GR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ριν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στεγνώσει</a:t>
            </a:r>
            <a:r>
              <a:rPr lang="en-US" sz="2000" dirty="0">
                <a:latin typeface="Arial" charset="0"/>
              </a:rPr>
              <a:t> π</a:t>
            </a:r>
            <a:r>
              <a:rPr lang="en-US" sz="2000" dirty="0" err="1">
                <a:latin typeface="Arial" charset="0"/>
              </a:rPr>
              <a:t>άνω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στο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χ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ρτί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οι</a:t>
            </a:r>
            <a:r>
              <a:rPr lang="en-US" sz="2000" dirty="0">
                <a:latin typeface="Arial" charset="0"/>
              </a:rPr>
              <a:t> inkjet </a:t>
            </a:r>
            <a:r>
              <a:rPr lang="en-US" sz="2000" dirty="0" err="1">
                <a:latin typeface="Arial" charset="0"/>
              </a:rPr>
              <a:t>εκτυ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ωτές</a:t>
            </a:r>
            <a:r>
              <a:rPr lang="en-US" sz="2000" dirty="0">
                <a:latin typeface="Arial" charset="0"/>
              </a:rPr>
              <a:t> μπ</a:t>
            </a:r>
            <a:r>
              <a:rPr lang="en-US" sz="2000" dirty="0" err="1">
                <a:latin typeface="Arial" charset="0"/>
              </a:rPr>
              <a:t>ορεί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ν</a:t>
            </a:r>
            <a:r>
              <a:rPr lang="en-US" sz="2000" dirty="0">
                <a:latin typeface="Arial" charset="0"/>
              </a:rPr>
              <a:t>α </a:t>
            </a:r>
            <a:r>
              <a:rPr lang="en-US" sz="2000" b="1" dirty="0" err="1">
                <a:latin typeface="Arial" charset="0"/>
              </a:rPr>
              <a:t>υστερούν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στην</a:t>
            </a:r>
            <a:r>
              <a:rPr lang="en-US" sz="2000" b="1" dirty="0">
                <a:latin typeface="Arial" charset="0"/>
              </a:rPr>
              <a:t> π</a:t>
            </a:r>
            <a:r>
              <a:rPr lang="en-US" sz="2000" b="1" dirty="0" err="1">
                <a:latin typeface="Arial" charset="0"/>
              </a:rPr>
              <a:t>οιότητ</a:t>
            </a:r>
            <a:r>
              <a:rPr lang="en-US" sz="2000" b="1" dirty="0">
                <a:latin typeface="Arial" charset="0"/>
              </a:rPr>
              <a:t>α</a:t>
            </a:r>
            <a:r>
              <a:rPr lang="el-GR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εκτύ</a:t>
            </a:r>
            <a:r>
              <a:rPr lang="en-US" sz="2000" b="1" dirty="0">
                <a:latin typeface="Arial" charset="0"/>
              </a:rPr>
              <a:t>π</a:t>
            </a:r>
            <a:r>
              <a:rPr lang="en-US" sz="2000" b="1" dirty="0" err="1">
                <a:latin typeface="Arial" charset="0"/>
              </a:rPr>
              <a:t>ωσης</a:t>
            </a:r>
            <a:endParaRPr lang="el-GR" sz="2000" b="1" dirty="0">
              <a:latin typeface="Arial" charset="0"/>
            </a:endParaRPr>
          </a:p>
          <a:p>
            <a:pPr algn="just" eaLnBrk="1" hangingPunct="1"/>
            <a:endParaRPr lang="en-GB" sz="2000" dirty="0" smtClean="0">
              <a:latin typeface="Arial" charset="0"/>
            </a:endParaRPr>
          </a:p>
          <a:p>
            <a:pPr algn="just" eaLnBrk="1" hangingPunct="1"/>
            <a:r>
              <a:rPr lang="el-GR" sz="2000" dirty="0" smtClean="0">
                <a:latin typeface="Arial" charset="0"/>
              </a:rPr>
              <a:t>Ε</a:t>
            </a:r>
            <a:r>
              <a:rPr lang="en-US" sz="2000" dirty="0" smtClean="0">
                <a:latin typeface="Arial" charset="0"/>
              </a:rPr>
              <a:t>π</a:t>
            </a:r>
            <a:r>
              <a:rPr lang="en-US" sz="2000" dirty="0" err="1" smtClean="0">
                <a:latin typeface="Arial" charset="0"/>
              </a:rPr>
              <a:t>ειδή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μελάνι</a:t>
            </a:r>
            <a:r>
              <a:rPr lang="en-US" sz="2000" dirty="0">
                <a:latin typeface="Arial" charset="0"/>
              </a:rPr>
              <a:t> π</a:t>
            </a:r>
            <a:r>
              <a:rPr lang="en-US" sz="2000" dirty="0" err="1">
                <a:latin typeface="Arial" charset="0"/>
              </a:rPr>
              <a:t>ου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χρησιμο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οιείτ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στους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εκτυ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ωτές</a:t>
            </a:r>
            <a:r>
              <a:rPr lang="en-US" sz="2000" dirty="0">
                <a:latin typeface="Arial" charset="0"/>
              </a:rPr>
              <a:t> α</a:t>
            </a:r>
            <a:r>
              <a:rPr lang="en-US" sz="2000" dirty="0" err="1">
                <a:latin typeface="Arial" charset="0"/>
              </a:rPr>
              <a:t>υτούς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είν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ευ</a:t>
            </a:r>
            <a:r>
              <a:rPr lang="en-US" sz="2000" b="1" dirty="0">
                <a:latin typeface="Arial" charset="0"/>
              </a:rPr>
              <a:t>α</a:t>
            </a:r>
            <a:r>
              <a:rPr lang="en-US" sz="2000" b="1" dirty="0" err="1">
                <a:latin typeface="Arial" charset="0"/>
              </a:rPr>
              <a:t>ίσθητο</a:t>
            </a:r>
            <a:r>
              <a:rPr lang="el-GR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στο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νερό</a:t>
            </a:r>
            <a:r>
              <a:rPr lang="en-US" sz="2000" dirty="0">
                <a:latin typeface="Arial" charset="0"/>
              </a:rPr>
              <a:t>, α</a:t>
            </a:r>
            <a:r>
              <a:rPr lang="en-US" sz="2000" dirty="0" err="1">
                <a:latin typeface="Arial" charset="0"/>
              </a:rPr>
              <a:t>κόμ</a:t>
            </a:r>
            <a:r>
              <a:rPr lang="en-US" sz="2000" dirty="0">
                <a:latin typeface="Arial" charset="0"/>
              </a:rPr>
              <a:t>α </a:t>
            </a:r>
            <a:r>
              <a:rPr lang="en-US" sz="2000" dirty="0" err="1">
                <a:latin typeface="Arial" charset="0"/>
              </a:rPr>
              <a:t>κ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μι</a:t>
            </a:r>
            <a:r>
              <a:rPr lang="en-US" sz="2000" dirty="0">
                <a:latin typeface="Arial" charset="0"/>
              </a:rPr>
              <a:t>α </a:t>
            </a:r>
            <a:r>
              <a:rPr lang="en-US" sz="2000" dirty="0" err="1">
                <a:latin typeface="Arial" charset="0"/>
              </a:rPr>
              <a:t>μικρή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υγρ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σί</a:t>
            </a:r>
            <a:r>
              <a:rPr lang="en-US" sz="2000" dirty="0">
                <a:latin typeface="Arial" charset="0"/>
              </a:rPr>
              <a:t>α </a:t>
            </a:r>
            <a:r>
              <a:rPr lang="en-US" sz="2000" dirty="0" err="1">
                <a:latin typeface="Arial" charset="0"/>
              </a:rPr>
              <a:t>θ</a:t>
            </a:r>
            <a:r>
              <a:rPr lang="en-US" sz="2000" dirty="0">
                <a:latin typeface="Arial" charset="0"/>
              </a:rPr>
              <a:t>α π</a:t>
            </a:r>
            <a:r>
              <a:rPr lang="en-US" sz="2000" dirty="0" err="1">
                <a:latin typeface="Arial" charset="0"/>
              </a:rPr>
              <a:t>ροκ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λέσει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διάχυση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της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μελάνης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στο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χ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ρτί</a:t>
            </a:r>
            <a:endParaRPr lang="el-GR" sz="2000" dirty="0">
              <a:latin typeface="Arial" charset="0"/>
            </a:endParaRPr>
          </a:p>
          <a:p>
            <a:pPr algn="just" eaLnBrk="1" hangingPunct="1"/>
            <a:endParaRPr lang="en-GB" sz="2000" dirty="0" smtClean="0">
              <a:latin typeface="Arial" charset="0"/>
            </a:endParaRPr>
          </a:p>
          <a:p>
            <a:pPr algn="just" eaLnBrk="1" hangingPunct="1"/>
            <a:r>
              <a:rPr lang="el-GR" sz="2000" dirty="0" smtClean="0">
                <a:latin typeface="Arial" charset="0"/>
              </a:rPr>
              <a:t>Ε</a:t>
            </a:r>
            <a:r>
              <a:rPr lang="en-US" sz="2000" dirty="0" err="1" smtClean="0">
                <a:latin typeface="Arial" charset="0"/>
              </a:rPr>
              <a:t>ίν</a:t>
            </a:r>
            <a:r>
              <a:rPr lang="en-US" sz="2000" dirty="0" smtClean="0">
                <a:latin typeface="Arial" charset="0"/>
              </a:rPr>
              <a:t>α</a:t>
            </a:r>
            <a:r>
              <a:rPr lang="en-US" sz="2000" dirty="0" err="1" smtClean="0">
                <a:latin typeface="Arial" charset="0"/>
              </a:rPr>
              <a:t>ι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ολύ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α</a:t>
            </a:r>
            <a:r>
              <a:rPr lang="en-US" sz="2000" b="1" dirty="0" err="1">
                <a:latin typeface="Arial" charset="0"/>
              </a:rPr>
              <a:t>θόρυ</a:t>
            </a:r>
            <a:r>
              <a:rPr lang="en-US" sz="2000" b="1" dirty="0">
                <a:latin typeface="Arial" charset="0"/>
              </a:rPr>
              <a:t>β</a:t>
            </a:r>
            <a:r>
              <a:rPr lang="en-US" sz="2000" b="1" dirty="0" err="1">
                <a:latin typeface="Arial" charset="0"/>
              </a:rPr>
              <a:t>οι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εκτυ</a:t>
            </a:r>
            <a:r>
              <a:rPr lang="en-US" sz="2000" b="1" dirty="0">
                <a:latin typeface="Arial" charset="0"/>
              </a:rPr>
              <a:t>π</a:t>
            </a:r>
            <a:r>
              <a:rPr lang="en-US" sz="2000" b="1" dirty="0" err="1">
                <a:latin typeface="Arial" charset="0"/>
              </a:rPr>
              <a:t>ωτές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σχετικά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φθηνοί</a:t>
            </a:r>
            <a:r>
              <a:rPr lang="el-GR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στην</a:t>
            </a:r>
            <a:r>
              <a:rPr lang="en-US" sz="2000" dirty="0">
                <a:latin typeface="Arial" charset="0"/>
              </a:rPr>
              <a:t> α</a:t>
            </a:r>
            <a:r>
              <a:rPr lang="en-US" sz="2000" dirty="0" err="1">
                <a:latin typeface="Arial" charset="0"/>
              </a:rPr>
              <a:t>γορά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τους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 err="1">
                <a:latin typeface="Arial" charset="0"/>
              </a:rPr>
              <a:t>σε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σχέση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τους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λέιζερ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εκτυ</a:t>
            </a:r>
            <a:r>
              <a:rPr lang="en-US" sz="2000" dirty="0">
                <a:latin typeface="Arial" charset="0"/>
              </a:rPr>
              <a:t>π</a:t>
            </a:r>
            <a:r>
              <a:rPr lang="en-US" sz="2000" dirty="0" err="1">
                <a:latin typeface="Arial" charset="0"/>
              </a:rPr>
              <a:t>ωτές</a:t>
            </a:r>
            <a:r>
              <a:rPr lang="en-US" sz="2000" dirty="0">
                <a:latin typeface="Arial" charset="0"/>
              </a:rPr>
              <a:t>), α</a:t>
            </a:r>
            <a:r>
              <a:rPr lang="en-US" sz="2000" dirty="0" err="1">
                <a:latin typeface="Arial" charset="0"/>
              </a:rPr>
              <a:t>λλά</a:t>
            </a:r>
            <a:r>
              <a:rPr lang="en-US" sz="2000" dirty="0">
                <a:latin typeface="Arial" charset="0"/>
              </a:rPr>
              <a:t> μπ</a:t>
            </a:r>
            <a:r>
              <a:rPr lang="en-US" sz="2000" dirty="0" err="1">
                <a:latin typeface="Arial" charset="0"/>
              </a:rPr>
              <a:t>ορεί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η</a:t>
            </a:r>
            <a:r>
              <a:rPr lang="en-US" sz="2000" dirty="0">
                <a:latin typeface="Arial" charset="0"/>
              </a:rPr>
              <a:t> α</a:t>
            </a:r>
            <a:r>
              <a:rPr lang="en-US" sz="2000" dirty="0" err="1">
                <a:latin typeface="Arial" charset="0"/>
              </a:rPr>
              <a:t>νάγκη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συχνής</a:t>
            </a:r>
            <a:r>
              <a:rPr lang="el-GR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ντικ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τάστ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σης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των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μελ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νιών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τους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ν</a:t>
            </a:r>
            <a:r>
              <a:rPr lang="en-US" sz="2000" dirty="0">
                <a:latin typeface="Arial" charset="0"/>
              </a:rPr>
              <a:t>α α</a:t>
            </a:r>
            <a:r>
              <a:rPr lang="en-US" sz="2000" dirty="0" err="1">
                <a:latin typeface="Arial" charset="0"/>
              </a:rPr>
              <a:t>υξήσει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σημ</a:t>
            </a:r>
            <a:r>
              <a:rPr lang="en-US" sz="2000" dirty="0">
                <a:latin typeface="Arial" charset="0"/>
              </a:rPr>
              <a:t>α</a:t>
            </a:r>
            <a:r>
              <a:rPr lang="en-US" sz="2000" dirty="0" err="1">
                <a:latin typeface="Arial" charset="0"/>
              </a:rPr>
              <a:t>ντικά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κόστος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λειτουργί</a:t>
            </a:r>
            <a:r>
              <a:rPr lang="en-US" sz="2000" b="1" dirty="0">
                <a:latin typeface="Arial" charset="0"/>
              </a:rPr>
              <a:t>α</a:t>
            </a:r>
            <a:r>
              <a:rPr lang="en-US" sz="2000" b="1" dirty="0" err="1">
                <a:latin typeface="Arial" charset="0"/>
              </a:rPr>
              <a:t>ς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τους</a:t>
            </a:r>
            <a:endParaRPr lang="el-GR" sz="2000" dirty="0">
              <a:latin typeface="Arial" charset="0"/>
            </a:endParaRPr>
          </a:p>
          <a:p>
            <a:pPr marL="0" indent="0" algn="just" eaLnBrk="1" hangingPunct="1">
              <a:buNone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>
                <a:latin typeface="Arial"/>
                <a:cs typeface="Arial"/>
              </a:rPr>
              <a:t>Εκτυ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ωτές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Λέιζερ</a:t>
            </a:r>
            <a:r>
              <a:rPr lang="en-US" dirty="0">
                <a:latin typeface="Arial"/>
                <a:cs typeface="Arial"/>
              </a:rPr>
              <a:t> (laser)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1600" dirty="0" err="1">
                <a:latin typeface="Arial" charset="0"/>
              </a:rPr>
              <a:t>Οι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εκτυ</a:t>
            </a:r>
            <a:r>
              <a:rPr lang="en-US" sz="1600" b="1" dirty="0">
                <a:latin typeface="Arial" charset="0"/>
              </a:rPr>
              <a:t>π</a:t>
            </a:r>
            <a:r>
              <a:rPr lang="en-US" sz="1600" b="1" dirty="0" err="1">
                <a:latin typeface="Arial" charset="0"/>
              </a:rPr>
              <a:t>ωτές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λέιζερ</a:t>
            </a:r>
            <a:r>
              <a:rPr lang="en-US" sz="1600" b="1" dirty="0">
                <a:latin typeface="Arial" charset="0"/>
              </a:rPr>
              <a:t> (laser) </a:t>
            </a:r>
            <a:r>
              <a:rPr lang="en-US" sz="1600" dirty="0">
                <a:latin typeface="Arial" charset="0"/>
              </a:rPr>
              <a:t>απ</a:t>
            </a:r>
            <a:r>
              <a:rPr lang="en-US" sz="1600" dirty="0" err="1">
                <a:latin typeface="Arial" charset="0"/>
              </a:rPr>
              <a:t>οτελούν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μι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σχετικά</a:t>
            </a:r>
            <a:r>
              <a:rPr lang="en-US" sz="1600" dirty="0">
                <a:latin typeface="Arial" charset="0"/>
              </a:rPr>
              <a:t> πα</a:t>
            </a:r>
            <a:r>
              <a:rPr lang="en-US" sz="1600" dirty="0" err="1">
                <a:latin typeface="Arial" charset="0"/>
              </a:rPr>
              <a:t>λιά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τεχνολογί</a:t>
            </a:r>
            <a:r>
              <a:rPr lang="en-US" sz="1600" dirty="0">
                <a:latin typeface="Arial" charset="0"/>
              </a:rPr>
              <a:t>α (</a:t>
            </a:r>
            <a:r>
              <a:rPr lang="en-US" sz="1600" dirty="0" err="1">
                <a:latin typeface="Arial" charset="0"/>
              </a:rPr>
              <a:t>εφευρέθηκ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ν</a:t>
            </a:r>
            <a:r>
              <a:rPr lang="en-US" sz="1600" dirty="0">
                <a:latin typeface="Arial" charset="0"/>
              </a:rPr>
              <a:t> π</a:t>
            </a:r>
            <a:r>
              <a:rPr lang="en-US" sz="1600" dirty="0" err="1">
                <a:latin typeface="Arial" charset="0"/>
              </a:rPr>
              <a:t>ριν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απ</a:t>
            </a:r>
            <a:r>
              <a:rPr lang="en-US" sz="1600" dirty="0" err="1">
                <a:latin typeface="Arial" charset="0"/>
              </a:rPr>
              <a:t>ό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τους</a:t>
            </a:r>
            <a:r>
              <a:rPr lang="en-US" sz="1600" dirty="0">
                <a:latin typeface="Arial" charset="0"/>
              </a:rPr>
              <a:t> dot matrix </a:t>
            </a:r>
            <a:r>
              <a:rPr lang="en-US" sz="1600" dirty="0" err="1">
                <a:latin typeface="Arial" charset="0"/>
              </a:rPr>
              <a:t>εκτυ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ωτές</a:t>
            </a:r>
            <a:r>
              <a:rPr lang="en-US" sz="1600" dirty="0">
                <a:latin typeface="Arial" charset="0"/>
              </a:rPr>
              <a:t>) π</a:t>
            </a:r>
            <a:r>
              <a:rPr lang="en-US" sz="1600" dirty="0" err="1">
                <a:latin typeface="Arial" charset="0"/>
              </a:rPr>
              <a:t>ου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όμως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έγινε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οικονομική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δημοφιλής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τελευτ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ί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χρόνι</a:t>
            </a:r>
            <a:r>
              <a:rPr lang="en-US" sz="1600" dirty="0">
                <a:latin typeface="Arial" charset="0"/>
              </a:rPr>
              <a:t>α</a:t>
            </a:r>
            <a:endParaRPr lang="el-GR" sz="1600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600" dirty="0" err="1">
                <a:latin typeface="Arial" charset="0"/>
              </a:rPr>
              <a:t>Μί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κτίν</a:t>
            </a:r>
            <a:r>
              <a:rPr lang="en-US" sz="1600" b="1" dirty="0">
                <a:latin typeface="Arial" charset="0"/>
              </a:rPr>
              <a:t>α </a:t>
            </a:r>
            <a:r>
              <a:rPr lang="en-US" sz="1600" b="1" dirty="0" err="1">
                <a:latin typeface="Arial" charset="0"/>
              </a:rPr>
              <a:t>λέιζερ</a:t>
            </a:r>
            <a:r>
              <a:rPr lang="en-US" sz="1600" b="1" dirty="0">
                <a:latin typeface="Arial" charset="0"/>
              </a:rPr>
              <a:t> π</a:t>
            </a:r>
            <a:r>
              <a:rPr lang="en-US" sz="1600" b="1" dirty="0" err="1">
                <a:latin typeface="Arial" charset="0"/>
              </a:rPr>
              <a:t>ροσ</a:t>
            </a:r>
            <a:r>
              <a:rPr lang="en-US" sz="1600" b="1" dirty="0">
                <a:latin typeface="Arial" charset="0"/>
              </a:rPr>
              <a:t>π</a:t>
            </a:r>
            <a:r>
              <a:rPr lang="en-US" sz="1600" b="1" dirty="0" err="1">
                <a:latin typeface="Arial" charset="0"/>
              </a:rPr>
              <a:t>ί</a:t>
            </a:r>
            <a:r>
              <a:rPr lang="en-US" sz="1600" b="1" dirty="0">
                <a:latin typeface="Arial" charset="0"/>
              </a:rPr>
              <a:t>π</a:t>
            </a:r>
            <a:r>
              <a:rPr lang="en-US" sz="1600" b="1" dirty="0" err="1">
                <a:latin typeface="Arial" charset="0"/>
              </a:rPr>
              <a:t>τει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σε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έν</a:t>
            </a:r>
            <a:r>
              <a:rPr lang="en-US" sz="1600" b="1" dirty="0">
                <a:latin typeface="Arial" charset="0"/>
              </a:rPr>
              <a:t>α π</a:t>
            </a:r>
            <a:r>
              <a:rPr lang="en-US" sz="1600" b="1" dirty="0" err="1">
                <a:latin typeface="Arial" charset="0"/>
              </a:rPr>
              <a:t>εριστρεφόμενο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κύλινδρο</a:t>
            </a:r>
            <a:r>
              <a:rPr lang="en-US" sz="1600" dirty="0">
                <a:latin typeface="Arial" charset="0"/>
              </a:rPr>
              <a:t> (</a:t>
            </a:r>
            <a:r>
              <a:rPr lang="en-US" sz="1600" dirty="0" err="1">
                <a:latin typeface="Arial" charset="0"/>
              </a:rPr>
              <a:t>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ο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οίος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είν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φτι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γμένος</a:t>
            </a:r>
            <a:r>
              <a:rPr lang="en-US" sz="1600" dirty="0">
                <a:latin typeface="Arial" charset="0"/>
              </a:rPr>
              <a:t> απ</a:t>
            </a:r>
            <a:r>
              <a:rPr lang="en-US" sz="1600" dirty="0" err="1">
                <a:latin typeface="Arial" charset="0"/>
              </a:rPr>
              <a:t>ό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φωτοευ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ίσθητο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υλικό</a:t>
            </a:r>
            <a:r>
              <a:rPr lang="en-US" sz="1600" dirty="0">
                <a:latin typeface="Arial" charset="0"/>
              </a:rPr>
              <a:t>), </a:t>
            </a:r>
            <a:r>
              <a:rPr lang="en-US" sz="1600" dirty="0" err="1">
                <a:latin typeface="Arial" charset="0"/>
              </a:rPr>
              <a:t>μετ</a:t>
            </a:r>
            <a:r>
              <a:rPr lang="en-US" sz="1600" dirty="0">
                <a:latin typeface="Arial" charset="0"/>
              </a:rPr>
              <a:t>αβ</a:t>
            </a:r>
            <a:r>
              <a:rPr lang="en-US" sz="1600" dirty="0" err="1">
                <a:latin typeface="Arial" charset="0"/>
              </a:rPr>
              <a:t>άλλοντ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ηλεκτρικό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φορτίο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κά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οιων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σημείων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του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δημιουργώντ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έτσι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έν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b="1" dirty="0" err="1">
                <a:latin typeface="Arial" charset="0"/>
              </a:rPr>
              <a:t>ηλεκτροστ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τικό</a:t>
            </a:r>
            <a:r>
              <a:rPr lang="en-US" sz="1600" b="1" dirty="0">
                <a:latin typeface="Arial" charset="0"/>
              </a:rPr>
              <a:t> «</a:t>
            </a:r>
            <a:r>
              <a:rPr lang="en-US" sz="1600" b="1" dirty="0" err="1">
                <a:latin typeface="Arial" charset="0"/>
              </a:rPr>
              <a:t>είδωλο</a:t>
            </a:r>
            <a:r>
              <a:rPr lang="en-US" sz="1600" b="1" dirty="0">
                <a:latin typeface="Arial" charset="0"/>
              </a:rPr>
              <a:t>»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της</a:t>
            </a:r>
            <a:r>
              <a:rPr lang="en-US" sz="1600" dirty="0">
                <a:latin typeface="Arial" charset="0"/>
              </a:rPr>
              <a:t> π</a:t>
            </a:r>
            <a:r>
              <a:rPr lang="en-US" sz="1600" dirty="0" err="1">
                <a:latin typeface="Arial" charset="0"/>
              </a:rPr>
              <a:t>ρος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εκτύ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ωσης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σελίδ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ς</a:t>
            </a:r>
            <a:endParaRPr lang="el-GR" sz="1600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600" dirty="0" err="1">
                <a:latin typeface="Arial" charset="0"/>
              </a:rPr>
              <a:t>Στη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συνέχει</a:t>
            </a:r>
            <a:r>
              <a:rPr lang="en-US" sz="1600" dirty="0">
                <a:latin typeface="Arial" charset="0"/>
              </a:rPr>
              <a:t>α, </a:t>
            </a:r>
            <a:r>
              <a:rPr lang="en-US" sz="1600" b="1" dirty="0" err="1">
                <a:latin typeface="Arial" charset="0"/>
              </a:rPr>
              <a:t>ο</a:t>
            </a:r>
            <a:r>
              <a:rPr lang="el-GR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κύλινδρος</a:t>
            </a:r>
            <a:r>
              <a:rPr lang="en-US" sz="1600" b="1" dirty="0">
                <a:latin typeface="Arial" charset="0"/>
              </a:rPr>
              <a:t> «</a:t>
            </a:r>
            <a:r>
              <a:rPr lang="en-US" sz="1600" b="1" dirty="0" err="1">
                <a:latin typeface="Arial" charset="0"/>
              </a:rPr>
              <a:t>ντύνετ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ι</a:t>
            </a:r>
            <a:r>
              <a:rPr lang="en-US" sz="1600" b="1" dirty="0">
                <a:latin typeface="Arial" charset="0"/>
              </a:rPr>
              <a:t>» </a:t>
            </a:r>
            <a:r>
              <a:rPr lang="en-US" sz="1600" b="1" dirty="0" err="1">
                <a:latin typeface="Arial" charset="0"/>
              </a:rPr>
              <a:t>με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θετικά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φορτισμένο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γρ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φίτη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ο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οίος</a:t>
            </a:r>
            <a:r>
              <a:rPr lang="en-US" sz="1600" dirty="0">
                <a:latin typeface="Arial" charset="0"/>
              </a:rPr>
              <a:t> π</a:t>
            </a:r>
            <a:r>
              <a:rPr lang="en-US" sz="1600" dirty="0" err="1">
                <a:latin typeface="Arial" charset="0"/>
              </a:rPr>
              <a:t>ροσκολλάτ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μόνο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στ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σημεί</a:t>
            </a:r>
            <a:r>
              <a:rPr lang="en-US" sz="1600" dirty="0">
                <a:latin typeface="Arial" charset="0"/>
              </a:rPr>
              <a:t>α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του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κυλίνδρου</a:t>
            </a:r>
            <a:r>
              <a:rPr lang="en-US" sz="1600" dirty="0">
                <a:latin typeface="Arial" charset="0"/>
              </a:rPr>
              <a:t> π</a:t>
            </a:r>
            <a:r>
              <a:rPr lang="en-US" sz="1600" dirty="0" err="1">
                <a:latin typeface="Arial" charset="0"/>
              </a:rPr>
              <a:t>ου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έχουν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φορτιστεί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ρνητικά</a:t>
            </a:r>
            <a:r>
              <a:rPr lang="en-US" sz="1600" dirty="0">
                <a:latin typeface="Arial" charset="0"/>
              </a:rPr>
              <a:t>.</a:t>
            </a:r>
            <a:endParaRPr lang="el-GR" sz="1600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600" dirty="0" err="1">
                <a:latin typeface="Arial" charset="0"/>
              </a:rPr>
              <a:t>Τέλος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b="1" dirty="0" err="1">
                <a:latin typeface="Arial" charset="0"/>
              </a:rPr>
              <a:t>μι</a:t>
            </a:r>
            <a:r>
              <a:rPr lang="en-US" sz="1600" b="1" dirty="0">
                <a:latin typeface="Arial" charset="0"/>
              </a:rPr>
              <a:t>α </a:t>
            </a:r>
            <a:r>
              <a:rPr lang="en-US" sz="1600" b="1" dirty="0" err="1">
                <a:latin typeface="Arial" charset="0"/>
              </a:rPr>
              <a:t>σελίδ</a:t>
            </a:r>
            <a:r>
              <a:rPr lang="en-US" sz="1600" b="1" dirty="0">
                <a:latin typeface="Arial" charset="0"/>
              </a:rPr>
              <a:t>α </a:t>
            </a:r>
            <a:r>
              <a:rPr lang="en-US" sz="1600" b="1" dirty="0" err="1">
                <a:latin typeface="Arial" charset="0"/>
              </a:rPr>
              <a:t>χ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ρτιού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συμ</a:t>
            </a:r>
            <a:r>
              <a:rPr lang="en-US" sz="1600" b="1" dirty="0">
                <a:latin typeface="Arial" charset="0"/>
              </a:rPr>
              <a:t>π</a:t>
            </a:r>
            <a:r>
              <a:rPr lang="en-US" sz="1600" b="1" dirty="0" err="1">
                <a:latin typeface="Arial" charset="0"/>
              </a:rPr>
              <a:t>ιέζετ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ι</a:t>
            </a:r>
            <a:r>
              <a:rPr lang="en-US" sz="1600" b="1" dirty="0">
                <a:latin typeface="Arial" charset="0"/>
              </a:rPr>
              <a:t> α</a:t>
            </a:r>
            <a:r>
              <a:rPr lang="en-US" sz="1600" b="1" dirty="0" err="1">
                <a:latin typeface="Arial" charset="0"/>
              </a:rPr>
              <a:t>νάμεσ</a:t>
            </a:r>
            <a:r>
              <a:rPr lang="en-US" sz="1600" b="1" dirty="0">
                <a:latin typeface="Arial" charset="0"/>
              </a:rPr>
              <a:t>α</a:t>
            </a:r>
            <a:r>
              <a:rPr lang="el-GR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στον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κύλινδρο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κ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ι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σε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μι</a:t>
            </a:r>
            <a:r>
              <a:rPr lang="en-US" sz="1600" b="1" dirty="0">
                <a:latin typeface="Arial" charset="0"/>
              </a:rPr>
              <a:t>α </a:t>
            </a:r>
            <a:r>
              <a:rPr lang="en-US" sz="1600" b="1" dirty="0" err="1">
                <a:latin typeface="Arial" charset="0"/>
              </a:rPr>
              <a:t>στ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θερή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ε</a:t>
            </a:r>
            <a:r>
              <a:rPr lang="en-US" sz="1600" b="1" dirty="0">
                <a:latin typeface="Arial" charset="0"/>
              </a:rPr>
              <a:t>π</a:t>
            </a:r>
            <a:r>
              <a:rPr lang="en-US" sz="1600" b="1" dirty="0" err="1">
                <a:latin typeface="Arial" charset="0"/>
              </a:rPr>
              <a:t>ιφάνει</a:t>
            </a:r>
            <a:r>
              <a:rPr lang="en-US" sz="1600" b="1" dirty="0">
                <a:latin typeface="Arial" charset="0"/>
              </a:rPr>
              <a:t>α</a:t>
            </a:r>
            <a:r>
              <a:rPr lang="en-US" sz="1600" b="1" dirty="0" err="1">
                <a:latin typeface="Arial" charset="0"/>
              </a:rPr>
              <a:t>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έτσι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γρ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φίτης</a:t>
            </a:r>
            <a:r>
              <a:rPr lang="en-US" sz="1600" dirty="0">
                <a:latin typeface="Arial" charset="0"/>
              </a:rPr>
              <a:t> π</a:t>
            </a:r>
            <a:r>
              <a:rPr lang="en-US" sz="1600" dirty="0" err="1">
                <a:latin typeface="Arial" charset="0"/>
              </a:rPr>
              <a:t>ερνάει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στη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σελίδ</a:t>
            </a:r>
            <a:r>
              <a:rPr lang="en-US" sz="1600" dirty="0">
                <a:latin typeface="Arial" charset="0"/>
              </a:rPr>
              <a:t>α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σχημ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τίζοντ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την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ιθυμητή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εικόν</a:t>
            </a:r>
            <a:r>
              <a:rPr lang="en-US" sz="1600" dirty="0">
                <a:latin typeface="Arial" charset="0"/>
              </a:rPr>
              <a:t>α.</a:t>
            </a:r>
            <a:endParaRPr lang="el-GR" sz="1600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600" dirty="0" err="1">
                <a:latin typeface="Arial" charset="0"/>
              </a:rPr>
              <a:t>Οι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εκτυ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ωτές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λέιζερ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δι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θέτουν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δική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τους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μνήμη</a:t>
            </a:r>
            <a:endParaRPr lang="el-GR" sz="1600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600" dirty="0" err="1">
                <a:latin typeface="Arial" charset="0"/>
              </a:rPr>
              <a:t>Αρχικά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οι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εκτυ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ωτές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λέιζερ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ήτ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ν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σ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ρόμ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υροι</a:t>
            </a:r>
            <a:r>
              <a:rPr lang="el-GR" sz="1600" dirty="0">
                <a:latin typeface="Arial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1600" dirty="0">
                <a:latin typeface="Arial" charset="0"/>
              </a:rPr>
              <a:t>Τ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τελευτ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ί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χρόνι</a:t>
            </a:r>
            <a:r>
              <a:rPr lang="en-US" sz="1600" dirty="0">
                <a:latin typeface="Arial" charset="0"/>
              </a:rPr>
              <a:t>α </a:t>
            </a:r>
            <a:r>
              <a:rPr lang="en-US" sz="1600" dirty="0" err="1">
                <a:latin typeface="Arial" charset="0"/>
              </a:rPr>
              <a:t>έχουν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ν</a:t>
            </a:r>
            <a:r>
              <a:rPr lang="en-US" sz="1600" dirty="0">
                <a:latin typeface="Arial" charset="0"/>
              </a:rPr>
              <a:t>απ</a:t>
            </a:r>
            <a:r>
              <a:rPr lang="en-US" sz="1600" dirty="0" err="1">
                <a:latin typeface="Arial" charset="0"/>
              </a:rPr>
              <a:t>τυχθεί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έγχρωμοι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λέιζερ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εκτυ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ωτές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οι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ο</a:t>
            </a:r>
            <a:r>
              <a:rPr lang="en-US" sz="1600" dirty="0">
                <a:latin typeface="Arial" charset="0"/>
              </a:rPr>
              <a:t>π</a:t>
            </a:r>
            <a:r>
              <a:rPr lang="en-US" sz="1600" dirty="0" err="1">
                <a:latin typeface="Arial" charset="0"/>
              </a:rPr>
              <a:t>οίοι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έχουν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σχετικά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κρι</a:t>
            </a:r>
            <a:r>
              <a:rPr lang="en-US" sz="1600" dirty="0">
                <a:latin typeface="Arial" charset="0"/>
              </a:rPr>
              <a:t>β</a:t>
            </a:r>
            <a:r>
              <a:rPr lang="en-US" sz="1600" dirty="0" err="1">
                <a:latin typeface="Arial" charset="0"/>
              </a:rPr>
              <a:t>ότερο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κόστος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γοράς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κ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ι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λειτουργί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ς</a:t>
            </a:r>
            <a:r>
              <a:rPr lang="en-US" sz="1600" dirty="0">
                <a:latin typeface="Arial" charset="0"/>
              </a:rPr>
              <a:t> (</a:t>
            </a:r>
            <a:r>
              <a:rPr lang="en-US" sz="1600" dirty="0" err="1">
                <a:latin typeface="Arial" charset="0"/>
              </a:rPr>
              <a:t>κόστος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ντ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λλ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κτικών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γρ</a:t>
            </a:r>
            <a:r>
              <a:rPr lang="en-US" sz="1600" dirty="0">
                <a:latin typeface="Arial" charset="0"/>
              </a:rPr>
              <a:t>α</a:t>
            </a:r>
            <a:r>
              <a:rPr lang="en-US" sz="1600" dirty="0" err="1">
                <a:latin typeface="Arial" charset="0"/>
              </a:rPr>
              <a:t>φίτη</a:t>
            </a:r>
            <a:r>
              <a:rPr lang="en-US" sz="1600" dirty="0">
                <a:latin typeface="Arial" charset="0"/>
              </a:rPr>
              <a:t> –</a:t>
            </a:r>
            <a:r>
              <a:rPr lang="el-GR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toner</a:t>
            </a:r>
            <a:r>
              <a:rPr lang="en-US" sz="1600" dirty="0">
                <a:latin typeface="Arial" charset="0"/>
              </a:rPr>
              <a:t>) απ</a:t>
            </a:r>
            <a:r>
              <a:rPr lang="en-US" sz="1600" dirty="0" err="1">
                <a:latin typeface="Arial" charset="0"/>
              </a:rPr>
              <a:t>ό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τους</a:t>
            </a:r>
            <a:r>
              <a:rPr lang="en-US" sz="1600" dirty="0">
                <a:latin typeface="Arial" charset="0"/>
              </a:rPr>
              <a:t> α</a:t>
            </a:r>
            <a:r>
              <a:rPr lang="en-US" sz="1600" dirty="0" err="1">
                <a:latin typeface="Arial" charset="0"/>
              </a:rPr>
              <a:t>ντίστοιχους</a:t>
            </a:r>
            <a:r>
              <a:rPr lang="en-US" sz="1600" dirty="0">
                <a:latin typeface="Arial" charset="0"/>
              </a:rPr>
              <a:t> inkjet.</a:t>
            </a:r>
          </a:p>
        </p:txBody>
      </p:sp>
    </p:spTree>
    <p:extLst>
      <p:ext uri="{BB962C8B-B14F-4D97-AF65-F5344CB8AC3E}">
        <p14:creationId xmlns:p14="http://schemas.microsoft.com/office/powerpoint/2010/main" val="7942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NortonSlides\prin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87450"/>
            <a:ext cx="6629400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3671888" y="2319338"/>
            <a:ext cx="1476375" cy="357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3619500" y="2324100"/>
            <a:ext cx="1524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3814763" y="2319338"/>
            <a:ext cx="1304925" cy="514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4000500" y="2324100"/>
            <a:ext cx="1152525" cy="542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195763" y="2333625"/>
            <a:ext cx="952500" cy="56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348163" y="2328863"/>
            <a:ext cx="781050" cy="590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4486275" y="2333625"/>
            <a:ext cx="661988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4624388" y="2343150"/>
            <a:ext cx="509587" cy="614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4743450" y="2319338"/>
            <a:ext cx="400050" cy="657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4852988" y="2324100"/>
            <a:ext cx="266700" cy="671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4981575" y="2319338"/>
            <a:ext cx="152400" cy="709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5105400" y="2324100"/>
            <a:ext cx="38100" cy="723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124450" y="2314575"/>
            <a:ext cx="109538" cy="752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138738" y="2319338"/>
            <a:ext cx="238125" cy="781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138738" y="2309813"/>
            <a:ext cx="371475" cy="814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5162550" y="2324100"/>
            <a:ext cx="495300" cy="804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5138738" y="2338388"/>
            <a:ext cx="685800" cy="81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153025" y="2319338"/>
            <a:ext cx="871538" cy="885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WordArt 30"/>
          <p:cNvSpPr>
            <a:spLocks noChangeArrowheads="1" noChangeShapeType="1" noTextEdit="1"/>
          </p:cNvSpPr>
          <p:nvPr/>
        </p:nvSpPr>
        <p:spPr bwMode="auto">
          <a:xfrm>
            <a:off x="981075" y="1878013"/>
            <a:ext cx="2554288" cy="933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latin typeface="Arial Black"/>
                <a:ea typeface="Arial Black"/>
                <a:cs typeface="Arial Black"/>
              </a:rPr>
              <a:t>Laser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3317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/>
            <a:r>
              <a:rPr lang="el-GR" sz="2800" b="1">
                <a:solidFill>
                  <a:srgbClr val="FF0000"/>
                </a:solidFill>
              </a:rPr>
              <a:t>Εκτυπωτές </a:t>
            </a:r>
            <a:r>
              <a:rPr lang="en-US" sz="2800" b="1">
                <a:solidFill>
                  <a:srgbClr val="FF0000"/>
                </a:solidFill>
                <a:cs typeface="Arial" charset="0"/>
              </a:rPr>
              <a:t>Laser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1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  <p:bldP spid="7181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722"/>
            <a:ext cx="8229600" cy="1143000"/>
          </a:xfrm>
        </p:spPr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NortonSlides\art06\lasprt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0"/>
          <a:stretch>
            <a:fillRect/>
          </a:stretch>
        </p:blipFill>
        <p:spPr bwMode="auto">
          <a:xfrm>
            <a:off x="76200" y="304800"/>
            <a:ext cx="8915400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95" name="Group 99"/>
          <p:cNvGrpSpPr>
            <a:grpSpLocks/>
          </p:cNvGrpSpPr>
          <p:nvPr/>
        </p:nvGrpSpPr>
        <p:grpSpPr bwMode="auto">
          <a:xfrm>
            <a:off x="4584700" y="1676400"/>
            <a:ext cx="3048000" cy="838200"/>
            <a:chOff x="2880" y="1056"/>
            <a:chExt cx="1920" cy="528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2880" y="1056"/>
              <a:ext cx="1920" cy="528"/>
            </a:xfrm>
            <a:custGeom>
              <a:avLst/>
              <a:gdLst>
                <a:gd name="T0" fmla="*/ 0 w 1920"/>
                <a:gd name="T1" fmla="*/ 0 h 528"/>
                <a:gd name="T2" fmla="*/ 1296 w 1920"/>
                <a:gd name="T3" fmla="*/ 48 h 528"/>
                <a:gd name="T4" fmla="*/ 1920 w 1920"/>
                <a:gd name="T5" fmla="*/ 528 h 528"/>
                <a:gd name="T6" fmla="*/ 576 w 1920"/>
                <a:gd name="T7" fmla="*/ 528 h 528"/>
                <a:gd name="T8" fmla="*/ 0 w 1920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528">
                  <a:moveTo>
                    <a:pt x="0" y="0"/>
                  </a:moveTo>
                  <a:lnTo>
                    <a:pt x="1296" y="48"/>
                  </a:lnTo>
                  <a:lnTo>
                    <a:pt x="1920" y="528"/>
                  </a:lnTo>
                  <a:lnTo>
                    <a:pt x="576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4" name="Group 98"/>
            <p:cNvGrpSpPr>
              <a:grpSpLocks/>
            </p:cNvGrpSpPr>
            <p:nvPr/>
          </p:nvGrpSpPr>
          <p:grpSpPr bwMode="auto">
            <a:xfrm rot="-5173801">
              <a:off x="3578" y="959"/>
              <a:ext cx="410" cy="732"/>
              <a:chOff x="2124" y="1077"/>
              <a:chExt cx="1512" cy="2166"/>
            </a:xfrm>
          </p:grpSpPr>
          <p:grpSp>
            <p:nvGrpSpPr>
              <p:cNvPr id="4171" name="Group 75"/>
              <p:cNvGrpSpPr>
                <a:grpSpLocks/>
              </p:cNvGrpSpPr>
              <p:nvPr/>
            </p:nvGrpSpPr>
            <p:grpSpPr bwMode="auto">
              <a:xfrm>
                <a:off x="2124" y="1809"/>
                <a:ext cx="1512" cy="1434"/>
                <a:chOff x="2124" y="1809"/>
                <a:chExt cx="1512" cy="1434"/>
              </a:xfrm>
            </p:grpSpPr>
            <p:grpSp>
              <p:nvGrpSpPr>
                <p:cNvPr id="4165" name="Group 69"/>
                <p:cNvGrpSpPr>
                  <a:grpSpLocks/>
                </p:cNvGrpSpPr>
                <p:nvPr/>
              </p:nvGrpSpPr>
              <p:grpSpPr bwMode="auto">
                <a:xfrm>
                  <a:off x="2532" y="1809"/>
                  <a:ext cx="1104" cy="1434"/>
                  <a:chOff x="2532" y="1809"/>
                  <a:chExt cx="1104" cy="1434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auto">
                  <a:xfrm>
                    <a:off x="2532" y="1809"/>
                    <a:ext cx="1104" cy="1434"/>
                  </a:xfrm>
                  <a:custGeom>
                    <a:avLst/>
                    <a:gdLst>
                      <a:gd name="T0" fmla="*/ 0 w 1104"/>
                      <a:gd name="T1" fmla="*/ 228 h 1434"/>
                      <a:gd name="T2" fmla="*/ 576 w 1104"/>
                      <a:gd name="T3" fmla="*/ 1434 h 1434"/>
                      <a:gd name="T4" fmla="*/ 768 w 1104"/>
                      <a:gd name="T5" fmla="*/ 1152 h 1434"/>
                      <a:gd name="T6" fmla="*/ 1104 w 1104"/>
                      <a:gd name="T7" fmla="*/ 1134 h 1434"/>
                      <a:gd name="T8" fmla="*/ 462 w 1104"/>
                      <a:gd name="T9" fmla="*/ 0 h 1434"/>
                      <a:gd name="T10" fmla="*/ 0 w 1104"/>
                      <a:gd name="T11" fmla="*/ 228 h 1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04" h="1434">
                        <a:moveTo>
                          <a:pt x="0" y="228"/>
                        </a:moveTo>
                        <a:lnTo>
                          <a:pt x="576" y="1434"/>
                        </a:lnTo>
                        <a:lnTo>
                          <a:pt x="768" y="1152"/>
                        </a:lnTo>
                        <a:lnTo>
                          <a:pt x="1104" y="1134"/>
                        </a:lnTo>
                        <a:lnTo>
                          <a:pt x="462" y="0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0000E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auto">
                  <a:xfrm>
                    <a:off x="2810" y="1989"/>
                    <a:ext cx="238" cy="887"/>
                  </a:xfrm>
                  <a:custGeom>
                    <a:avLst/>
                    <a:gdLst>
                      <a:gd name="T0" fmla="*/ 238 w 238"/>
                      <a:gd name="T1" fmla="*/ 30 h 887"/>
                      <a:gd name="T2" fmla="*/ 129 w 238"/>
                      <a:gd name="T3" fmla="*/ 887 h 887"/>
                      <a:gd name="T4" fmla="*/ 0 w 238"/>
                      <a:gd name="T5" fmla="*/ 620 h 887"/>
                      <a:gd name="T6" fmla="*/ 124 w 238"/>
                      <a:gd name="T7" fmla="*/ 0 h 887"/>
                      <a:gd name="T8" fmla="*/ 238 w 238"/>
                      <a:gd name="T9" fmla="*/ 30 h 8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" h="887">
                        <a:moveTo>
                          <a:pt x="238" y="30"/>
                        </a:moveTo>
                        <a:lnTo>
                          <a:pt x="129" y="887"/>
                        </a:lnTo>
                        <a:lnTo>
                          <a:pt x="0" y="620"/>
                        </a:lnTo>
                        <a:lnTo>
                          <a:pt x="124" y="0"/>
                        </a:lnTo>
                        <a:lnTo>
                          <a:pt x="238" y="30"/>
                        </a:lnTo>
                        <a:close/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952" y="1977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70" name="Group 74"/>
                <p:cNvGrpSpPr>
                  <a:grpSpLocks/>
                </p:cNvGrpSpPr>
                <p:nvPr/>
              </p:nvGrpSpPr>
              <p:grpSpPr bwMode="auto">
                <a:xfrm>
                  <a:off x="2124" y="1863"/>
                  <a:ext cx="876" cy="1344"/>
                  <a:chOff x="2124" y="1863"/>
                  <a:chExt cx="876" cy="1344"/>
                </a:xfrm>
              </p:grpSpPr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auto">
                  <a:xfrm>
                    <a:off x="2124" y="1863"/>
                    <a:ext cx="876" cy="1344"/>
                  </a:xfrm>
                  <a:custGeom>
                    <a:avLst/>
                    <a:gdLst>
                      <a:gd name="T0" fmla="*/ 876 w 876"/>
                      <a:gd name="T1" fmla="*/ 126 h 1344"/>
                      <a:gd name="T2" fmla="*/ 618 w 876"/>
                      <a:gd name="T3" fmla="*/ 1344 h 1344"/>
                      <a:gd name="T4" fmla="*/ 366 w 876"/>
                      <a:gd name="T5" fmla="*/ 1092 h 1344"/>
                      <a:gd name="T6" fmla="*/ 0 w 876"/>
                      <a:gd name="T7" fmla="*/ 1194 h 1344"/>
                      <a:gd name="T8" fmla="*/ 408 w 876"/>
                      <a:gd name="T9" fmla="*/ 0 h 1344"/>
                      <a:gd name="T10" fmla="*/ 876 w 876"/>
                      <a:gd name="T11" fmla="*/ 126 h 1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76" h="1344">
                        <a:moveTo>
                          <a:pt x="876" y="126"/>
                        </a:moveTo>
                        <a:lnTo>
                          <a:pt x="618" y="1344"/>
                        </a:lnTo>
                        <a:lnTo>
                          <a:pt x="366" y="1092"/>
                        </a:lnTo>
                        <a:lnTo>
                          <a:pt x="0" y="1194"/>
                        </a:lnTo>
                        <a:lnTo>
                          <a:pt x="408" y="0"/>
                        </a:lnTo>
                        <a:lnTo>
                          <a:pt x="876" y="126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84" y="1956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019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034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93" name="Group 97"/>
              <p:cNvGrpSpPr>
                <a:grpSpLocks/>
              </p:cNvGrpSpPr>
              <p:nvPr/>
            </p:nvGrpSpPr>
            <p:grpSpPr bwMode="auto">
              <a:xfrm>
                <a:off x="2250" y="1077"/>
                <a:ext cx="1110" cy="1104"/>
                <a:chOff x="2250" y="1077"/>
                <a:chExt cx="1110" cy="1104"/>
              </a:xfrm>
            </p:grpSpPr>
            <p:sp>
              <p:nvSpPr>
                <p:cNvPr id="4172" name="Oval 76"/>
                <p:cNvSpPr>
                  <a:spLocks noChangeArrowheads="1"/>
                </p:cNvSpPr>
                <p:nvPr/>
              </p:nvSpPr>
              <p:spPr bwMode="auto">
                <a:xfrm>
                  <a:off x="3045" y="1221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3" name="Oval 77"/>
                <p:cNvSpPr>
                  <a:spLocks noChangeArrowheads="1"/>
                </p:cNvSpPr>
                <p:nvPr/>
              </p:nvSpPr>
              <p:spPr bwMode="auto">
                <a:xfrm>
                  <a:off x="2364" y="1233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Oval 78"/>
                <p:cNvSpPr>
                  <a:spLocks noChangeArrowheads="1"/>
                </p:cNvSpPr>
                <p:nvPr/>
              </p:nvSpPr>
              <p:spPr bwMode="auto">
                <a:xfrm>
                  <a:off x="3147" y="1389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Oval 79"/>
                <p:cNvSpPr>
                  <a:spLocks noChangeArrowheads="1"/>
                </p:cNvSpPr>
                <p:nvPr/>
              </p:nvSpPr>
              <p:spPr bwMode="auto">
                <a:xfrm>
                  <a:off x="2310" y="1767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Oval 80"/>
                <p:cNvSpPr>
                  <a:spLocks noChangeArrowheads="1"/>
                </p:cNvSpPr>
                <p:nvPr/>
              </p:nvSpPr>
              <p:spPr bwMode="auto">
                <a:xfrm>
                  <a:off x="3111" y="1770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Oval 81"/>
                <p:cNvSpPr>
                  <a:spLocks noChangeArrowheads="1"/>
                </p:cNvSpPr>
                <p:nvPr/>
              </p:nvSpPr>
              <p:spPr bwMode="auto">
                <a:xfrm>
                  <a:off x="2700" y="1077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Oval 82"/>
                <p:cNvSpPr>
                  <a:spLocks noChangeArrowheads="1"/>
                </p:cNvSpPr>
                <p:nvPr/>
              </p:nvSpPr>
              <p:spPr bwMode="auto">
                <a:xfrm>
                  <a:off x="2889" y="1110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Oval 83"/>
                <p:cNvSpPr>
                  <a:spLocks noChangeArrowheads="1"/>
                </p:cNvSpPr>
                <p:nvPr/>
              </p:nvSpPr>
              <p:spPr bwMode="auto">
                <a:xfrm>
                  <a:off x="2514" y="1119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Oval 84"/>
                <p:cNvSpPr>
                  <a:spLocks noChangeArrowheads="1"/>
                </p:cNvSpPr>
                <p:nvPr/>
              </p:nvSpPr>
              <p:spPr bwMode="auto">
                <a:xfrm>
                  <a:off x="2271" y="1395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Oval 85"/>
                <p:cNvSpPr>
                  <a:spLocks noChangeArrowheads="1"/>
                </p:cNvSpPr>
                <p:nvPr/>
              </p:nvSpPr>
              <p:spPr bwMode="auto">
                <a:xfrm>
                  <a:off x="2250" y="1584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Oval 86"/>
                <p:cNvSpPr>
                  <a:spLocks noChangeArrowheads="1"/>
                </p:cNvSpPr>
                <p:nvPr/>
              </p:nvSpPr>
              <p:spPr bwMode="auto">
                <a:xfrm>
                  <a:off x="2439" y="1908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Oval 87"/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Oval 88"/>
                <p:cNvSpPr>
                  <a:spLocks noChangeArrowheads="1"/>
                </p:cNvSpPr>
                <p:nvPr/>
              </p:nvSpPr>
              <p:spPr bwMode="auto">
                <a:xfrm>
                  <a:off x="2982" y="1911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5" name="Oval 89"/>
                <p:cNvSpPr>
                  <a:spLocks noChangeArrowheads="1"/>
                </p:cNvSpPr>
                <p:nvPr/>
              </p:nvSpPr>
              <p:spPr bwMode="auto">
                <a:xfrm>
                  <a:off x="2805" y="1989"/>
                  <a:ext cx="192" cy="192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6" name="Oval 90"/>
                <p:cNvSpPr>
                  <a:spLocks noChangeArrowheads="1"/>
                </p:cNvSpPr>
                <p:nvPr/>
              </p:nvSpPr>
              <p:spPr bwMode="auto">
                <a:xfrm>
                  <a:off x="2616" y="1989"/>
                  <a:ext cx="190" cy="190"/>
                </a:xfrm>
                <a:prstGeom prst="ellipse">
                  <a:avLst/>
                </a:prstGeom>
                <a:solidFill>
                  <a:srgbClr val="FF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Oval 91"/>
                <p:cNvSpPr>
                  <a:spLocks noChangeArrowheads="1"/>
                </p:cNvSpPr>
                <p:nvPr/>
              </p:nvSpPr>
              <p:spPr bwMode="auto">
                <a:xfrm>
                  <a:off x="2328" y="1155"/>
                  <a:ext cx="960" cy="960"/>
                </a:xfrm>
                <a:prstGeom prst="ellipse">
                  <a:avLst/>
                </a:prstGeom>
                <a:solidFill>
                  <a:srgbClr val="FFA04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" name="Oval 92"/>
                <p:cNvSpPr>
                  <a:spLocks noChangeArrowheads="1"/>
                </p:cNvSpPr>
                <p:nvPr/>
              </p:nvSpPr>
              <p:spPr bwMode="auto">
                <a:xfrm>
                  <a:off x="2339" y="1201"/>
                  <a:ext cx="937" cy="911"/>
                </a:xfrm>
                <a:prstGeom prst="ellipse">
                  <a:avLst/>
                </a:prstGeom>
                <a:solidFill>
                  <a:srgbClr val="E07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" name="Oval 93"/>
                <p:cNvSpPr>
                  <a:spLocks noChangeArrowheads="1"/>
                </p:cNvSpPr>
                <p:nvPr/>
              </p:nvSpPr>
              <p:spPr bwMode="auto">
                <a:xfrm>
                  <a:off x="2345" y="1175"/>
                  <a:ext cx="929" cy="921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Oval 94"/>
                <p:cNvSpPr>
                  <a:spLocks noChangeArrowheads="1"/>
                </p:cNvSpPr>
                <p:nvPr/>
              </p:nvSpPr>
              <p:spPr bwMode="auto">
                <a:xfrm>
                  <a:off x="2372" y="1193"/>
                  <a:ext cx="885" cy="882"/>
                </a:xfrm>
                <a:prstGeom prst="ellipse">
                  <a:avLst/>
                </a:prstGeom>
                <a:solidFill>
                  <a:srgbClr val="E07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1" name="Oval 95"/>
                <p:cNvSpPr>
                  <a:spLocks noChangeArrowheads="1"/>
                </p:cNvSpPr>
                <p:nvPr/>
              </p:nvSpPr>
              <p:spPr bwMode="auto">
                <a:xfrm>
                  <a:off x="2382" y="1236"/>
                  <a:ext cx="865" cy="838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2" name="Oval 96"/>
                <p:cNvSpPr>
                  <a:spLocks noChangeArrowheads="1"/>
                </p:cNvSpPr>
                <p:nvPr/>
              </p:nvSpPr>
              <p:spPr bwMode="auto">
                <a:xfrm>
                  <a:off x="2384" y="1211"/>
                  <a:ext cx="858" cy="847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4772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810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algn="ctr"/>
            <a:r>
              <a:rPr lang="el-GR" sz="2800" b="1" dirty="0">
                <a:solidFill>
                  <a:srgbClr val="000000"/>
                </a:solidFill>
              </a:rPr>
              <a:t>Εκτυπωτές </a:t>
            </a: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Laser - </a:t>
            </a:r>
            <a:r>
              <a:rPr lang="el-GR" sz="2800" b="1" u="sng" dirty="0">
                <a:solidFill>
                  <a:srgbClr val="000000"/>
                </a:solidFill>
              </a:rPr>
              <a:t>Απόδοση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414463"/>
            <a:ext cx="8048625" cy="20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76176" rIns="0" bIns="76176">
            <a:spAutoFit/>
          </a:bodyPr>
          <a:lstStyle/>
          <a:p>
            <a:pPr marL="1322388" indent="-350838" defTabSz="169863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Ανάλυση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300 – 1200 dpi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ή και υψηλότερη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1322388" indent="-350838" defTabSz="169863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22388" indent="-350838" defTabSz="169863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Ταχύτητα ~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4 – 16 ppm.</a:t>
            </a:r>
          </a:p>
          <a:p>
            <a:pPr marL="1322388" indent="-350838" defTabSz="169863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22388" indent="-350838" defTabSz="169863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Προσφέρουν καλύτερης ποιότητας εκτύπωση από τους εκτυπωτές ψεκασμού αλλά είναι ακριβότεροι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391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0734"/>
            <a:ext cx="8229600" cy="1143000"/>
          </a:xfrm>
        </p:spPr>
        <p:txBody>
          <a:bodyPr/>
          <a:lstStyle/>
          <a:p>
            <a:r>
              <a:rPr lang="el-GR" dirty="0" smtClean="0"/>
              <a:t>Υπολογιστές και Υγεία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14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4020"/>
          </a:xfrm>
        </p:spPr>
        <p:txBody>
          <a:bodyPr/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ec.europa.eu</a:t>
            </a:r>
            <a:r>
              <a:rPr lang="en-US" sz="1600" dirty="0" smtClean="0"/>
              <a:t>/health/archive/</a:t>
            </a:r>
            <a:r>
              <a:rPr lang="en-US" sz="1600" dirty="0" err="1" smtClean="0"/>
              <a:t>ph_determinants</a:t>
            </a:r>
            <a:r>
              <a:rPr lang="en-US" sz="1600" dirty="0" smtClean="0"/>
              <a:t>/environment/</a:t>
            </a:r>
            <a:r>
              <a:rPr lang="en-US" sz="1600" dirty="0" err="1" smtClean="0"/>
              <a:t>emf</a:t>
            </a:r>
            <a:r>
              <a:rPr lang="en-US" sz="1600" dirty="0" smtClean="0"/>
              <a:t>/</a:t>
            </a:r>
            <a:r>
              <a:rPr lang="en-US" sz="1600" dirty="0" err="1" smtClean="0"/>
              <a:t>brochure_en.pdf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" name="Picture 5" descr="Screen Shot 2012-10-21 at 16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7" y="2410360"/>
            <a:ext cx="8775909" cy="27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Προβήματα υγείας από υπερβολική/λανθασμένη χρήση των υπολογιστών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158"/>
          </a:xfrm>
        </p:spPr>
        <p:txBody>
          <a:bodyPr>
            <a:noAutofit/>
          </a:bodyPr>
          <a:lstStyle/>
          <a:p>
            <a:r>
              <a:rPr lang="en-US" sz="1600" dirty="0" smtClean="0">
                <a:hlinkClick r:id="rId2"/>
              </a:rPr>
              <a:t>http://www.uscg.mil/safety/docs/ergo_hfacs/computer_use.pdf</a:t>
            </a:r>
            <a:endParaRPr lang="el-GR" sz="1600" dirty="0" smtClean="0"/>
          </a:p>
          <a:p>
            <a:r>
              <a:rPr lang="el-GR" sz="1600" dirty="0" smtClean="0"/>
              <a:t>&gt;6-8 ώρες στον υπολογιστή μπορεί να προκαλέσουν προβλήματα υγείας.</a:t>
            </a:r>
            <a:endParaRPr lang="en-US" sz="1600" dirty="0" smtClean="0"/>
          </a:p>
          <a:p>
            <a:r>
              <a:rPr lang="el-GR" sz="1600" dirty="0" smtClean="0"/>
              <a:t>Κούραση των οφθαλών</a:t>
            </a:r>
          </a:p>
          <a:p>
            <a:pPr lvl="1"/>
            <a:r>
              <a:rPr lang="el-GR" sz="1600" dirty="0" smtClean="0"/>
              <a:t>Θολή/διπλή εικόνα</a:t>
            </a:r>
          </a:p>
          <a:p>
            <a:pPr lvl="1"/>
            <a:r>
              <a:rPr lang="el-GR" sz="1600" dirty="0" smtClean="0"/>
              <a:t>Ξήρανση των οφθαλών</a:t>
            </a:r>
          </a:p>
          <a:p>
            <a:pPr lvl="1"/>
            <a:r>
              <a:rPr lang="el-GR" sz="1600" dirty="0" smtClean="0"/>
              <a:t>Πονοκέφαλοι</a:t>
            </a:r>
          </a:p>
          <a:p>
            <a:r>
              <a:rPr lang="el-GR" sz="1600" dirty="0" smtClean="0"/>
              <a:t>Μυική κούραση</a:t>
            </a:r>
          </a:p>
          <a:p>
            <a:pPr lvl="1"/>
            <a:r>
              <a:rPr lang="el-GR" sz="1600" dirty="0" smtClean="0"/>
              <a:t>Πόνος</a:t>
            </a:r>
            <a:r>
              <a:rPr lang="en-US" sz="1600" dirty="0" smtClean="0"/>
              <a:t>  </a:t>
            </a:r>
          </a:p>
          <a:p>
            <a:pPr lvl="1"/>
            <a:r>
              <a:rPr lang="el-GR" sz="1600" dirty="0" smtClean="0"/>
              <a:t>Ακαμψία</a:t>
            </a:r>
          </a:p>
          <a:p>
            <a:pPr marL="457200" lvl="1" indent="0">
              <a:buNone/>
            </a:pPr>
            <a:r>
              <a:rPr lang="en-US" sz="1600" dirty="0" smtClean="0"/>
              <a:t> </a:t>
            </a:r>
          </a:p>
          <a:p>
            <a:endParaRPr lang="el-GR" sz="1600" dirty="0" smtClean="0"/>
          </a:p>
          <a:p>
            <a:r>
              <a:rPr lang="el-GR" sz="1600" dirty="0" smtClean="0"/>
              <a:t>Πνευματική και ψυχική κούραση</a:t>
            </a:r>
            <a:endParaRPr lang="en-US" sz="1600" dirty="0" smtClean="0"/>
          </a:p>
          <a:p>
            <a:pPr lvl="1"/>
            <a:r>
              <a:rPr lang="el-GR" sz="1600" dirty="0" smtClean="0"/>
              <a:t>Αίσθημα κούρασης</a:t>
            </a:r>
          </a:p>
          <a:p>
            <a:pPr lvl="1"/>
            <a:r>
              <a:rPr lang="el-GR" sz="1600" dirty="0" smtClean="0"/>
              <a:t>Έλλειψη συγκέντρωσης</a:t>
            </a:r>
          </a:p>
          <a:p>
            <a:pPr lvl="1"/>
            <a:r>
              <a:rPr lang="el-GR" sz="1600" dirty="0" smtClean="0"/>
              <a:t>Νευρικότητα</a:t>
            </a:r>
          </a:p>
          <a:p>
            <a:pPr lvl="1"/>
            <a:r>
              <a:rPr lang="el-GR" sz="1600" dirty="0" smtClean="0"/>
              <a:t>Ζάλη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6806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  <a:hlinkClick r:id="rId2"/>
              </a:rPr>
              <a:t>http://heheli.com/business/top-4-health-problems-caused-by-computer-use/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Οφθαλμολογικά προβλήματα. Τα μάτια σταματούν να ανοιγοκλείνουν και ‘γουρλώνουν’, με αποτέλεσμα να κουράζονται και να ξηραίνονται.</a:t>
            </a:r>
          </a:p>
          <a:p>
            <a:r>
              <a:rPr lang="el-GR" sz="2000" dirty="0" smtClean="0">
                <a:latin typeface="Arial"/>
                <a:cs typeface="Arial"/>
              </a:rPr>
              <a:t>Προβλήματα με την πλάτη και τον λαιμό.</a:t>
            </a:r>
          </a:p>
          <a:p>
            <a:r>
              <a:rPr lang="el-GR" sz="2000" dirty="0" smtClean="0">
                <a:latin typeface="Arial"/>
                <a:cs typeface="Arial"/>
              </a:rPr>
              <a:t>Προβλήματα στα χέρια και στον καρπό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139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509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http://</a:t>
            </a:r>
            <a:r>
              <a:rPr lang="en-US" sz="1600" dirty="0" err="1" smtClean="0">
                <a:latin typeface="Arial"/>
                <a:cs typeface="Arial"/>
              </a:rPr>
              <a:t>www.nysut.org</a:t>
            </a:r>
            <a:r>
              <a:rPr lang="en-US" sz="1600" dirty="0" smtClean="0">
                <a:latin typeface="Arial"/>
                <a:cs typeface="Arial"/>
              </a:rPr>
              <a:t>/files/hs_070828_computerfactsheet.pdf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4" name="Picture 3" descr="Screen Shot 2012-10-21 at 18.0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70" y="699730"/>
            <a:ext cx="6211435" cy="61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3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12" y="170975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http://</a:t>
            </a:r>
            <a:r>
              <a:rPr lang="en-US" sz="1800" dirty="0" err="1">
                <a:latin typeface="Arial"/>
                <a:cs typeface="Arial"/>
              </a:rPr>
              <a:t>www.tothepc.com</a:t>
            </a:r>
            <a:r>
              <a:rPr lang="en-US" sz="1800" dirty="0">
                <a:latin typeface="Arial"/>
                <a:cs typeface="Arial"/>
              </a:rPr>
              <a:t>/archives/body-posture-position-to-use-computer/</a:t>
            </a:r>
          </a:p>
        </p:txBody>
      </p:sp>
      <p:pic>
        <p:nvPicPr>
          <p:cNvPr id="4" name="Picture 3" descr="body-posture-use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4" y="1075511"/>
            <a:ext cx="4534430" cy="3998100"/>
          </a:xfrm>
          <a:prstGeom prst="rect">
            <a:avLst/>
          </a:prstGeom>
        </p:spPr>
      </p:pic>
      <p:pic>
        <p:nvPicPr>
          <p:cNvPr id="5" name="Picture 4" descr="eye-posture-computer-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18" y="1075511"/>
            <a:ext cx="3325533" cy="2460179"/>
          </a:xfrm>
          <a:prstGeom prst="rect">
            <a:avLst/>
          </a:prstGeom>
        </p:spPr>
      </p:pic>
      <p:pic>
        <p:nvPicPr>
          <p:cNvPr id="6" name="Picture 5" descr="hand-posture-computer-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31" y="4366833"/>
            <a:ext cx="3686260" cy="21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0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καρπιαίου σωλήνα</a:t>
            </a:r>
            <a:endParaRPr lang="en-US" dirty="0"/>
          </a:p>
        </p:txBody>
      </p:sp>
      <p:pic>
        <p:nvPicPr>
          <p:cNvPr id="4" name="Picture 3" descr="wristpics[1]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7" y="1586091"/>
            <a:ext cx="7345689" cy="47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5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22"/>
            <a:ext cx="8229600" cy="68425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Διαταραχή του ύπνου</a:t>
            </a:r>
            <a:endParaRPr lang="en-US" dirty="0"/>
          </a:p>
        </p:txBody>
      </p:sp>
      <p:pic>
        <p:nvPicPr>
          <p:cNvPr id="4" name="Picture 3" descr="Screen Shot 2012-10-21 at 18.4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1" y="958889"/>
            <a:ext cx="6734366" cy="4805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6399" y="5764683"/>
            <a:ext cx="7701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χρήση συσκευών με οθόνες έντονα φωτισμένες για 2 ώρες πριν τον ύπνο καταστέλλει τη παραγωγή μελατονίνης, που ρυθμίζει το μοριακό ρολόι.</a:t>
            </a:r>
          </a:p>
          <a:p>
            <a:r>
              <a:rPr lang="el-GR" dirty="0" smtClean="0"/>
              <a:t>Οι έφηβοι είναι ιδιαίτερα ευάλωτοι. </a:t>
            </a:r>
          </a:p>
        </p:txBody>
      </p:sp>
    </p:spTree>
    <p:extLst>
      <p:ext uri="{BB962C8B-B14F-4D97-AF65-F5344CB8AC3E}">
        <p14:creationId xmlns:p14="http://schemas.microsoft.com/office/powerpoint/2010/main" val="144175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NortonSlides\art01\fig1_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58" y="1130300"/>
            <a:ext cx="31369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7460" y="227013"/>
            <a:ext cx="83722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sz="4000" b="1" dirty="0" smtClean="0">
                <a:latin typeface="Arial" charset="0"/>
              </a:rPr>
              <a:t>CPU – </a:t>
            </a:r>
            <a:r>
              <a:rPr lang="el-GR" sz="4000" b="1" dirty="0" smtClean="0">
                <a:latin typeface="Arial" charset="0"/>
              </a:rPr>
              <a:t>κεντρική μονάδα επεξεργασίας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5749" y="1776279"/>
            <a:ext cx="399375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  <a:spcAft>
                <a:spcPts val="300"/>
              </a:spcAft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 διαδικασία μετατροπής ακατέργαστων στοιχείων σε πληροφορία λέγεται «επεξεργασία»-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processing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και διεκπεραιώνεται από τον επεξεργαστή (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CPU)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και την μνήμη.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" y="5502275"/>
            <a:ext cx="769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H CPU </a:t>
            </a:r>
            <a:r>
              <a:rPr lang="el-GR" sz="2000" b="1" dirty="0">
                <a:solidFill>
                  <a:srgbClr val="000000"/>
                </a:solidFill>
                <a:latin typeface="Arial"/>
                <a:cs typeface="Arial"/>
              </a:rPr>
              <a:t>αποτελείται από ένα ή περισσότερα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chips </a:t>
            </a:r>
            <a:r>
              <a:rPr lang="el-GR" sz="2000" b="1" dirty="0">
                <a:solidFill>
                  <a:srgbClr val="000000"/>
                </a:solidFill>
                <a:latin typeface="Arial"/>
                <a:cs typeface="Arial"/>
              </a:rPr>
              <a:t>εγκατεστημένα στην κύρια πλακέτα του συστήματος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 (motherboard).</a:t>
            </a:r>
          </a:p>
        </p:txBody>
      </p:sp>
    </p:spTree>
    <p:extLst>
      <p:ext uri="{BB962C8B-B14F-4D97-AF65-F5344CB8AC3E}">
        <p14:creationId xmlns:p14="http://schemas.microsoft.com/office/powerpoint/2010/main" val="11790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5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Προσοχή με τα </a:t>
            </a:r>
            <a:r>
              <a:rPr lang="en-GB" dirty="0" smtClean="0"/>
              <a:t>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219"/>
            <a:ext cx="4272734" cy="5073148"/>
          </a:xfrm>
        </p:spPr>
        <p:txBody>
          <a:bodyPr>
            <a:normAutofit fontScale="92500"/>
          </a:bodyPr>
          <a:lstStyle/>
          <a:p>
            <a:r>
              <a:rPr lang="el-GR" sz="2000" dirty="0" smtClean="0">
                <a:latin typeface="Arial"/>
                <a:cs typeface="Arial"/>
              </a:rPr>
              <a:t>Δεν πρέπει να χρησιμοποιούμε παρατεταμένα το </a:t>
            </a:r>
            <a:r>
              <a:rPr lang="en-GB" sz="2000" dirty="0" smtClean="0">
                <a:latin typeface="Arial"/>
                <a:cs typeface="Arial"/>
              </a:rPr>
              <a:t>laptop </a:t>
            </a:r>
            <a:r>
              <a:rPr lang="el-GR" sz="2000" dirty="0" smtClean="0">
                <a:latin typeface="Arial"/>
                <a:cs typeface="Arial"/>
              </a:rPr>
              <a:t>πάνω στα πόδια μας</a:t>
            </a:r>
            <a:r>
              <a:rPr lang="en-GB" sz="2000" dirty="0" smtClean="0">
                <a:latin typeface="Arial"/>
                <a:cs typeface="Arial"/>
              </a:rPr>
              <a:t>.</a:t>
            </a:r>
            <a:endParaRPr lang="el-GR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Προβλήματα από την θερμότητα και ίσως και από την Η/Μ ακτινοβολία.</a:t>
            </a:r>
          </a:p>
          <a:p>
            <a:pPr lvl="1"/>
            <a:r>
              <a:rPr lang="el-GR" sz="1600" dirty="0" smtClean="0">
                <a:latin typeface="Arial"/>
                <a:cs typeface="Arial"/>
              </a:rPr>
              <a:t>Υπογονιμότητα.</a:t>
            </a:r>
          </a:p>
          <a:p>
            <a:pPr lvl="1"/>
            <a:r>
              <a:rPr lang="el-GR" sz="1600" dirty="0" smtClean="0">
                <a:latin typeface="Arial"/>
                <a:cs typeface="Arial"/>
              </a:rPr>
              <a:t>Δερματολογικά προβλήματα</a:t>
            </a:r>
          </a:p>
          <a:p>
            <a:endParaRPr lang="el-GR" sz="2000" dirty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laptop</a:t>
            </a:r>
            <a:r>
              <a:rPr lang="el-GR" sz="2000" dirty="0" smtClean="0">
                <a:latin typeface="Arial"/>
                <a:cs typeface="Arial"/>
              </a:rPr>
              <a:t> </a:t>
            </a:r>
            <a:r>
              <a:rPr lang="en-GB" sz="2000" dirty="0" smtClean="0">
                <a:latin typeface="Arial"/>
                <a:cs typeface="Arial"/>
              </a:rPr>
              <a:t>&amp; </a:t>
            </a:r>
            <a:r>
              <a:rPr lang="en-GB" sz="2000" dirty="0" err="1" smtClean="0">
                <a:latin typeface="Arial"/>
                <a:cs typeface="Arial"/>
              </a:rPr>
              <a:t>wi-fi</a:t>
            </a:r>
            <a:r>
              <a:rPr lang="el-GR" sz="2000" dirty="0" smtClean="0">
                <a:latin typeface="Arial"/>
                <a:cs typeface="Arial"/>
              </a:rPr>
              <a:t> (</a:t>
            </a:r>
            <a:r>
              <a:rPr lang="en-GB" sz="2000" dirty="0" smtClean="0">
                <a:latin typeface="Arial"/>
                <a:cs typeface="Arial"/>
              </a:rPr>
              <a:t>RF-EMW</a:t>
            </a:r>
            <a:r>
              <a:rPr lang="el-GR" sz="2000" dirty="0" smtClean="0">
                <a:latin typeface="Arial"/>
                <a:cs typeface="Arial"/>
              </a:rPr>
              <a:t>)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l-GR" sz="2000" dirty="0" smtClean="0">
                <a:latin typeface="Arial"/>
                <a:cs typeface="Arial"/>
              </a:rPr>
              <a:t>στα γόνατα πρέπει να αποφεύγεται.</a:t>
            </a:r>
          </a:p>
          <a:p>
            <a:endParaRPr lang="el-GR" sz="2000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In vitro </a:t>
            </a:r>
            <a:r>
              <a:rPr lang="el-GR" sz="2000" dirty="0" smtClean="0">
                <a:latin typeface="Arial"/>
                <a:cs typeface="Arial"/>
              </a:rPr>
              <a:t>μελέτες έδειξαν ότι τα </a:t>
            </a:r>
            <a:r>
              <a:rPr lang="en-GB" sz="2000" dirty="0" smtClean="0">
                <a:latin typeface="Arial"/>
                <a:cs typeface="Arial"/>
              </a:rPr>
              <a:t>RF-EMW </a:t>
            </a:r>
            <a:r>
              <a:rPr lang="el-GR" sz="2000" dirty="0" smtClean="0">
                <a:latin typeface="Arial"/>
                <a:cs typeface="Arial"/>
              </a:rPr>
              <a:t>μπορούν να προκαλέσουν βλάβες στο αναπαραγωγικό υλικό.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4" descr="abr0357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46" y="990041"/>
            <a:ext cx="4138287" cy="57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54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Πληκτρολόγιο και υγειινή</a:t>
            </a:r>
            <a:endParaRPr lang="en-US" dirty="0"/>
          </a:p>
        </p:txBody>
      </p:sp>
      <p:pic>
        <p:nvPicPr>
          <p:cNvPr id="4" name="Picture 3" descr="dirty-keyboar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4" y="1417638"/>
            <a:ext cx="6347439" cy="4802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9301" y="6404487"/>
            <a:ext cx="6525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news.bbc.co.uk</a:t>
            </a:r>
            <a:r>
              <a:rPr lang="en-US" dirty="0"/>
              <a:t>/2/hi/health/3505414.stm</a:t>
            </a:r>
          </a:p>
        </p:txBody>
      </p:sp>
    </p:spTree>
    <p:extLst>
      <p:ext uri="{BB962C8B-B14F-4D97-AF65-F5344CB8AC3E}">
        <p14:creationId xmlns:p14="http://schemas.microsoft.com/office/powerpoint/2010/main" val="2521970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21 at 19.1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6" y="157115"/>
            <a:ext cx="8726681" cy="65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6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152937"/>
            <a:ext cx="7010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Δομικά στοιχεία της ΚΜΕ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3059113" y="1125538"/>
            <a:ext cx="2881312" cy="29527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l-GR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663575" y="5537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l-GR"/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3276600" y="1628775"/>
            <a:ext cx="2519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Αριθμητική &amp;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Λογική Μονάδα</a:t>
            </a:r>
            <a:endParaRPr lang="en-US" sz="1600"/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6156325" y="3500438"/>
            <a:ext cx="2519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Μονάδα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Εισόδου - Εξόδου</a:t>
            </a:r>
            <a:endParaRPr lang="en-US" sz="1600"/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395288" y="3500438"/>
            <a:ext cx="2519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Κεντρική Μνήμη</a:t>
            </a:r>
            <a:endParaRPr lang="en-US" sz="1600"/>
          </a:p>
        </p:txBody>
      </p:sp>
      <p:sp>
        <p:nvSpPr>
          <p:cNvPr id="39944" name="Rectangle 12"/>
          <p:cNvSpPr>
            <a:spLocks noChangeArrowheads="1"/>
          </p:cNvSpPr>
          <p:nvPr/>
        </p:nvSpPr>
        <p:spPr bwMode="auto">
          <a:xfrm>
            <a:off x="3779838" y="2852738"/>
            <a:ext cx="14398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Μονάδα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l-GR" sz="1600"/>
              <a:t>Ελέγχου</a:t>
            </a:r>
            <a:endParaRPr lang="en-US" sz="1600"/>
          </a:p>
        </p:txBody>
      </p:sp>
      <p:cxnSp>
        <p:nvCxnSpPr>
          <p:cNvPr id="39945" name="AutoShape 13"/>
          <p:cNvCxnSpPr>
            <a:cxnSpLocks noChangeShapeType="1"/>
            <a:stCxn id="39943" idx="0"/>
          </p:cNvCxnSpPr>
          <p:nvPr/>
        </p:nvCxnSpPr>
        <p:spPr bwMode="auto">
          <a:xfrm rot="-5400000">
            <a:off x="1746250" y="2043113"/>
            <a:ext cx="1366838" cy="15478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AutoShape 14"/>
          <p:cNvCxnSpPr>
            <a:cxnSpLocks noChangeShapeType="1"/>
            <a:stCxn id="39942" idx="0"/>
            <a:endCxn id="39941" idx="3"/>
          </p:cNvCxnSpPr>
          <p:nvPr/>
        </p:nvCxnSpPr>
        <p:spPr bwMode="auto">
          <a:xfrm rot="5400000" flipH="1">
            <a:off x="5904707" y="1988344"/>
            <a:ext cx="1403350" cy="16208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7" name="AutoShape 15"/>
          <p:cNvCxnSpPr>
            <a:cxnSpLocks noChangeShapeType="1"/>
            <a:stCxn id="39943" idx="3"/>
            <a:endCxn id="39942" idx="1"/>
          </p:cNvCxnSpPr>
          <p:nvPr/>
        </p:nvCxnSpPr>
        <p:spPr bwMode="auto">
          <a:xfrm>
            <a:off x="2914650" y="3968750"/>
            <a:ext cx="3241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Line 16"/>
          <p:cNvSpPr>
            <a:spLocks noChangeShapeType="1"/>
          </p:cNvSpPr>
          <p:nvPr/>
        </p:nvSpPr>
        <p:spPr bwMode="auto">
          <a:xfrm flipV="1">
            <a:off x="4500563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>
            <a:off x="2916238" y="35004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H="1">
            <a:off x="5292725" y="35004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20"/>
          <p:cNvSpPr txBox="1">
            <a:spLocks noChangeArrowheads="1"/>
          </p:cNvSpPr>
          <p:nvPr/>
        </p:nvSpPr>
        <p:spPr bwMode="auto">
          <a:xfrm>
            <a:off x="3171825" y="1125538"/>
            <a:ext cx="276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sz="1400"/>
              <a:t>Κεντρική Μονάδα Επεξεργασίας </a:t>
            </a:r>
            <a:endParaRPr 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/>
              <a:t>	</a:t>
            </a:r>
            <a:r>
              <a:rPr lang="el-GR" sz="1400"/>
              <a:t>(</a:t>
            </a:r>
            <a:r>
              <a:rPr lang="en-US" sz="1400"/>
              <a:t>CPU)</a:t>
            </a:r>
          </a:p>
        </p:txBody>
      </p:sp>
    </p:spTree>
    <p:extLst>
      <p:ext uri="{BB962C8B-B14F-4D97-AF65-F5344CB8AC3E}">
        <p14:creationId xmlns:p14="http://schemas.microsoft.com/office/powerpoint/2010/main" val="382716144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41755" y="1609718"/>
            <a:ext cx="8059307" cy="29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152352" rIns="0" bIns="38088">
            <a:spAutoFit/>
          </a:bodyPr>
          <a:lstStyle/>
          <a:p>
            <a:pPr marL="915988" defTabSz="234950"/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Τα κύρια μέρη μιας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CPU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είναι η μονάδα ελέγχου και η μονάδα αριθμητικής λογικής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(ALU)</a:t>
            </a:r>
          </a:p>
          <a:p>
            <a:pPr marL="915988" defTabSz="23495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38275" lvl="1" indent="-407988" defTabSz="234950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 μονάδα ελέγχου διευθύνει την ροή των δεδομένων μέσα στην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CPU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 και προς ή από </a:t>
            </a:r>
            <a:r>
              <a:rPr lang="el-GR" sz="2000" dirty="0" smtClean="0">
                <a:solidFill>
                  <a:srgbClr val="000000"/>
                </a:solidFill>
                <a:latin typeface="Arial"/>
                <a:cs typeface="Arial"/>
              </a:rPr>
              <a:t>άλλες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συσκευές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915988" defTabSz="234950" eaLnBrk="0" hangingPunct="0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438275" lvl="1" indent="-407988" defTabSz="234950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 μονάδα ελέγχου αποθηκεύει τον μικροκώδικα της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CPU,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ο οποίος περιλαμβάνει τις εντολές για όλες τις διεργασίες που μπορεί να εκτελεί η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CPU.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090863"/>
            <a:ext cx="9144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0116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90599" y="290513"/>
            <a:ext cx="7510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93675" indent="-31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28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ctr"/>
            <a:r>
              <a:rPr lang="en-GB" sz="4000" b="1" dirty="0" smtClean="0">
                <a:solidFill>
                  <a:srgbClr val="000000"/>
                </a:solidFill>
                <a:latin typeface="Arial" charset="0"/>
              </a:rPr>
              <a:t>CPU – </a:t>
            </a:r>
            <a:r>
              <a:rPr lang="el-GR" sz="4000" b="1" dirty="0" smtClean="0">
                <a:solidFill>
                  <a:srgbClr val="000000"/>
                </a:solidFill>
                <a:latin typeface="Arial" charset="0"/>
              </a:rPr>
              <a:t>Μονάδα ελέγχου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34682" y="1958975"/>
            <a:ext cx="8476190" cy="37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152352" rIns="0" bIns="38088">
            <a:spAutoFit/>
          </a:bodyPr>
          <a:lstStyle/>
          <a:p>
            <a:pPr marL="1379538" indent="-349250" defTabSz="174625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Αυτή καθ’ αυτή η επεξεργασία των δεδομένων γίνεται στην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ALU.</a:t>
            </a:r>
          </a:p>
          <a:p>
            <a:pPr marL="1379538" indent="-349250" defTabSz="174625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349250" defTabSz="174625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ALU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μπορεί να εκτελεί αριθμητικές και λογικές λειτουργίες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1379538" indent="-349250" defTabSz="174625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79538" indent="-349250" defTabSz="174625" eaLnBrk="0" hangingPunct="0">
              <a:buFontTx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Η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ALU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συνδέεται με ένα σύνολο καταχωρητών (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registers)-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μικρές περιοχές μνήμης στην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CPU, </a:t>
            </a:r>
            <a:r>
              <a:rPr lang="el-GR" sz="2000" dirty="0">
                <a:solidFill>
                  <a:srgbClr val="000000"/>
                </a:solidFill>
                <a:latin typeface="Arial"/>
                <a:cs typeface="Arial"/>
              </a:rPr>
              <a:t>που κρατούν δεδομένα και εντολές προγράμματος κατά την διάρκεια της επεξεργασίας τους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marL="1379538" indent="-349250" defTabSz="174625" eaLnBrk="0" hangingPunct="0">
              <a:buFontTx/>
              <a:buChar char="•"/>
            </a:pPr>
            <a:endParaRPr lang="en-US" sz="2400" b="1" dirty="0">
              <a:solidFill>
                <a:schemeClr val="accent2"/>
              </a:solidFill>
              <a:cs typeface="Times New Roman" charset="0"/>
            </a:endParaRPr>
          </a:p>
          <a:p>
            <a:pPr marL="1379538" indent="-349250" defTabSz="174625"/>
            <a:endParaRPr lang="en-US" sz="2400" b="1" i="1" dirty="0">
              <a:solidFill>
                <a:schemeClr val="accent2"/>
              </a:solidFill>
              <a:cs typeface="Times New Roman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998788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en-US" sz="1200" b="1" i="1">
              <a:latin typeface="Arial" charset="0"/>
              <a:cs typeface="Times New Roman" charset="0"/>
            </a:endParaRPr>
          </a:p>
          <a:p>
            <a:pPr eaLnBrk="0" hangingPunct="0"/>
            <a:endParaRPr lang="en-US" sz="2400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110439" y="340657"/>
            <a:ext cx="893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14400" algn="ctr"/>
            <a:r>
              <a:rPr lang="en-GB" sz="3600" dirty="0" smtClean="0">
                <a:solidFill>
                  <a:srgbClr val="000000"/>
                </a:solidFill>
                <a:latin typeface="Arial" charset="0"/>
              </a:rPr>
              <a:t>CPU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pPr marL="914400" algn="ctr"/>
            <a:r>
              <a:rPr lang="el-GR" sz="3600" dirty="0">
                <a:solidFill>
                  <a:srgbClr val="000000"/>
                </a:solidFill>
                <a:latin typeface="Arial" charset="0"/>
              </a:rPr>
              <a:t>Μονάδα αριθμητικής </a:t>
            </a:r>
            <a:r>
              <a:rPr lang="el-GR" sz="3600" dirty="0" smtClean="0">
                <a:solidFill>
                  <a:srgbClr val="000000"/>
                </a:solidFill>
                <a:latin typeface="Arial" charset="0"/>
              </a:rPr>
              <a:t>λογικής</a:t>
            </a:r>
            <a:r>
              <a:rPr lang="en-GB" sz="3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36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ALU)</a:t>
            </a:r>
          </a:p>
        </p:txBody>
      </p:sp>
    </p:spTree>
    <p:extLst>
      <p:ext uri="{BB962C8B-B14F-4D97-AF65-F5344CB8AC3E}">
        <p14:creationId xmlns:p14="http://schemas.microsoft.com/office/powerpoint/2010/main" val="61187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12" y="304800"/>
            <a:ext cx="8445488" cy="6477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Αριθμητική &amp; Λογική Μονάδα (Α</a:t>
            </a:r>
            <a:r>
              <a:rPr lang="en-US" dirty="0">
                <a:latin typeface="Arial"/>
                <a:cs typeface="Arial"/>
              </a:rPr>
              <a:t>LU)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440" y="1380575"/>
            <a:ext cx="7708736" cy="48734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>
                <a:latin typeface="Arial" charset="0"/>
              </a:rPr>
              <a:t>Η</a:t>
            </a:r>
            <a:r>
              <a:rPr lang="en-US" sz="2200" dirty="0">
                <a:latin typeface="Arial" charset="0"/>
              </a:rPr>
              <a:t> α</a:t>
            </a:r>
            <a:r>
              <a:rPr lang="en-US" sz="2200" dirty="0" err="1">
                <a:latin typeface="Arial" charset="0"/>
              </a:rPr>
              <a:t>ριθµητική-λογική</a:t>
            </a:r>
            <a:r>
              <a:rPr lang="en-US" sz="2200" dirty="0">
                <a:latin typeface="Arial" charset="0"/>
              </a:rPr>
              <a:t> µ</a:t>
            </a:r>
            <a:r>
              <a:rPr lang="en-US" sz="2200" dirty="0" err="1">
                <a:latin typeface="Arial" charset="0"/>
              </a:rPr>
              <a:t>ονάδ</a:t>
            </a:r>
            <a:r>
              <a:rPr lang="en-US" sz="2200" dirty="0">
                <a:latin typeface="Arial" charset="0"/>
              </a:rPr>
              <a:t>α ALU </a:t>
            </a:r>
            <a:r>
              <a:rPr lang="en-US" sz="2200" dirty="0" err="1">
                <a:latin typeface="Arial" charset="0"/>
              </a:rPr>
              <a:t>εκτελεί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τις</a:t>
            </a:r>
            <a:r>
              <a:rPr lang="el-GR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πα</a:t>
            </a:r>
            <a:r>
              <a:rPr lang="en-US" sz="2200" dirty="0" err="1">
                <a:latin typeface="Arial" charset="0"/>
              </a:rPr>
              <a:t>ρ</a:t>
            </a:r>
            <a:r>
              <a:rPr lang="en-US" sz="2200" dirty="0">
                <a:latin typeface="Arial" charset="0"/>
              </a:rPr>
              <a:t>α</a:t>
            </a:r>
            <a:r>
              <a:rPr lang="en-US" sz="2200" dirty="0" err="1">
                <a:latin typeface="Arial" charset="0"/>
              </a:rPr>
              <a:t>κάτω</a:t>
            </a:r>
            <a:r>
              <a:rPr lang="en-US" sz="2200" dirty="0">
                <a:latin typeface="Arial" charset="0"/>
              </a:rPr>
              <a:t> π</a:t>
            </a:r>
            <a:r>
              <a:rPr lang="en-US" sz="2200" dirty="0" err="1">
                <a:latin typeface="Arial" charset="0"/>
              </a:rPr>
              <a:t>ράξεις</a:t>
            </a:r>
            <a:r>
              <a:rPr lang="en-US" sz="22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i="0" dirty="0" err="1">
                <a:latin typeface="Arial" charset="0"/>
              </a:rPr>
              <a:t>Αριθµητικές</a:t>
            </a:r>
            <a:r>
              <a:rPr lang="en-US" sz="2200" b="1" i="0" dirty="0">
                <a:latin typeface="Arial" charset="0"/>
              </a:rPr>
              <a:t> π</a:t>
            </a:r>
            <a:r>
              <a:rPr lang="en-US" sz="2200" b="1" i="0" dirty="0" err="1">
                <a:latin typeface="Arial" charset="0"/>
              </a:rPr>
              <a:t>ράξεις</a:t>
            </a:r>
            <a:r>
              <a:rPr lang="el-GR" sz="2200" i="0" dirty="0">
                <a:latin typeface="Arial" charset="0"/>
              </a:rPr>
              <a:t>:</a:t>
            </a:r>
            <a:r>
              <a:rPr lang="en-US" sz="2200" i="0" dirty="0">
                <a:latin typeface="Arial" charset="0"/>
              </a:rPr>
              <a:t> π</a:t>
            </a:r>
            <a:r>
              <a:rPr lang="en-US" sz="2200" i="0" dirty="0" err="1">
                <a:latin typeface="Arial" charset="0"/>
              </a:rPr>
              <a:t>ρόσθεση</a:t>
            </a:r>
            <a:r>
              <a:rPr lang="en-US" sz="2200" i="0" dirty="0">
                <a:latin typeface="Arial" charset="0"/>
              </a:rPr>
              <a:t>, α</a:t>
            </a:r>
            <a:r>
              <a:rPr lang="en-US" sz="2200" i="0" dirty="0" err="1">
                <a:latin typeface="Arial" charset="0"/>
              </a:rPr>
              <a:t>φ</a:t>
            </a:r>
            <a:r>
              <a:rPr lang="en-US" sz="2200" i="0" dirty="0">
                <a:latin typeface="Arial" charset="0"/>
              </a:rPr>
              <a:t>α</a:t>
            </a:r>
            <a:r>
              <a:rPr lang="en-US" sz="2200" i="0" dirty="0" err="1">
                <a:latin typeface="Arial" charset="0"/>
              </a:rPr>
              <a:t>ίρεση</a:t>
            </a:r>
            <a:r>
              <a:rPr lang="en-US" sz="2200" i="0" dirty="0">
                <a:latin typeface="Arial" charset="0"/>
              </a:rPr>
              <a:t>,</a:t>
            </a:r>
            <a:r>
              <a:rPr lang="el-GR" sz="2200" i="0" dirty="0">
                <a:latin typeface="Arial" charset="0"/>
              </a:rPr>
              <a:t> π</a:t>
            </a:r>
            <a:r>
              <a:rPr lang="en-US" sz="2200" i="0" dirty="0" err="1">
                <a:latin typeface="Arial" charset="0"/>
              </a:rPr>
              <a:t>ολλ</a:t>
            </a:r>
            <a:r>
              <a:rPr lang="en-US" sz="2200" i="0" dirty="0">
                <a:latin typeface="Arial" charset="0"/>
              </a:rPr>
              <a:t>απ</a:t>
            </a:r>
            <a:r>
              <a:rPr lang="en-US" sz="2200" i="0" dirty="0" err="1">
                <a:latin typeface="Arial" charset="0"/>
              </a:rPr>
              <a:t>λ</a:t>
            </a:r>
            <a:r>
              <a:rPr lang="en-US" sz="2200" i="0" dirty="0">
                <a:latin typeface="Arial" charset="0"/>
              </a:rPr>
              <a:t>α</a:t>
            </a:r>
            <a:r>
              <a:rPr lang="en-US" sz="2200" i="0" dirty="0" err="1">
                <a:latin typeface="Arial" charset="0"/>
              </a:rPr>
              <a:t>σι</a:t>
            </a:r>
            <a:r>
              <a:rPr lang="en-US" sz="2200" i="0" dirty="0">
                <a:latin typeface="Arial" charset="0"/>
              </a:rPr>
              <a:t>α</a:t>
            </a:r>
            <a:r>
              <a:rPr lang="en-US" sz="2200" i="0" dirty="0" err="1">
                <a:latin typeface="Arial" charset="0"/>
              </a:rPr>
              <a:t>σµός</a:t>
            </a:r>
            <a:r>
              <a:rPr lang="en-US" sz="2200" i="0" dirty="0">
                <a:latin typeface="Arial" charset="0"/>
              </a:rPr>
              <a:t>, </a:t>
            </a:r>
            <a:r>
              <a:rPr lang="en-US" sz="2200" i="0" dirty="0" err="1">
                <a:latin typeface="Arial" charset="0"/>
              </a:rPr>
              <a:t>δι</a:t>
            </a:r>
            <a:r>
              <a:rPr lang="en-US" sz="2200" i="0" dirty="0">
                <a:latin typeface="Arial" charset="0"/>
              </a:rPr>
              <a:t>α</a:t>
            </a:r>
            <a:r>
              <a:rPr lang="en-US" sz="2200" i="0" dirty="0" err="1">
                <a:latin typeface="Arial" charset="0"/>
              </a:rPr>
              <a:t>ίρεση</a:t>
            </a:r>
            <a:r>
              <a:rPr lang="en-US" sz="2200" i="0" dirty="0">
                <a:latin typeface="Arial" charset="0"/>
              </a:rPr>
              <a:t>. </a:t>
            </a:r>
            <a:endParaRPr lang="el-GR" sz="2200" i="0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200" i="1" dirty="0" err="1">
                <a:latin typeface="Arial" charset="0"/>
              </a:rPr>
              <a:t>Τις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εκτελεί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το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τµή</a:t>
            </a:r>
            <a:r>
              <a:rPr lang="en-US" sz="2200" i="1" dirty="0">
                <a:latin typeface="Arial" charset="0"/>
              </a:rPr>
              <a:t>µα</a:t>
            </a:r>
            <a:r>
              <a:rPr lang="el-GR" sz="2200" i="1" dirty="0">
                <a:latin typeface="Arial" charset="0"/>
              </a:rPr>
              <a:t> </a:t>
            </a:r>
            <a:r>
              <a:rPr lang="en-US" sz="2200" i="1" dirty="0">
                <a:latin typeface="Arial" charset="0"/>
              </a:rPr>
              <a:t>π</a:t>
            </a:r>
            <a:r>
              <a:rPr lang="en-US" sz="2200" i="1" dirty="0" err="1">
                <a:latin typeface="Arial" charset="0"/>
              </a:rPr>
              <a:t>ου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κ</a:t>
            </a:r>
            <a:r>
              <a:rPr lang="en-US" sz="2200" i="1" dirty="0">
                <a:latin typeface="Arial" charset="0"/>
              </a:rPr>
              <a:t>α</a:t>
            </a:r>
            <a:r>
              <a:rPr lang="en-US" sz="2200" i="1" dirty="0" err="1">
                <a:latin typeface="Arial" charset="0"/>
              </a:rPr>
              <a:t>λείτ</a:t>
            </a:r>
            <a:r>
              <a:rPr lang="en-US" sz="2200" i="1" dirty="0">
                <a:latin typeface="Arial" charset="0"/>
              </a:rPr>
              <a:t>α</a:t>
            </a:r>
            <a:r>
              <a:rPr lang="en-US" sz="2200" i="1" dirty="0" err="1">
                <a:latin typeface="Arial" charset="0"/>
              </a:rPr>
              <a:t>ι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b="1" i="1" dirty="0">
                <a:latin typeface="Arial" charset="0"/>
              </a:rPr>
              <a:t>α</a:t>
            </a:r>
            <a:r>
              <a:rPr lang="en-US" sz="2200" b="1" i="1" dirty="0" err="1">
                <a:latin typeface="Arial" charset="0"/>
              </a:rPr>
              <a:t>ριθµητική</a:t>
            </a:r>
            <a:r>
              <a:rPr lang="en-US" sz="2200" b="1" i="1" dirty="0">
                <a:latin typeface="Arial" charset="0"/>
              </a:rPr>
              <a:t> µ</a:t>
            </a:r>
            <a:r>
              <a:rPr lang="en-US" sz="2200" b="1" i="1" dirty="0" err="1">
                <a:latin typeface="Arial" charset="0"/>
              </a:rPr>
              <a:t>ονάδ</a:t>
            </a:r>
            <a:r>
              <a:rPr lang="en-US" sz="2200" b="1" i="1" dirty="0">
                <a:latin typeface="Arial" charset="0"/>
              </a:rPr>
              <a:t>α (ΑU)</a:t>
            </a:r>
            <a:r>
              <a:rPr lang="en-US" sz="2200" i="1" dirty="0">
                <a:latin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i="0" dirty="0" err="1">
                <a:latin typeface="Arial" charset="0"/>
              </a:rPr>
              <a:t>Λογικές</a:t>
            </a:r>
            <a:r>
              <a:rPr lang="en-US" sz="2200" b="1" i="0" dirty="0">
                <a:latin typeface="Arial" charset="0"/>
              </a:rPr>
              <a:t> π</a:t>
            </a:r>
            <a:r>
              <a:rPr lang="en-US" sz="2200" b="1" i="0" dirty="0" err="1">
                <a:latin typeface="Arial" charset="0"/>
              </a:rPr>
              <a:t>ράξεις</a:t>
            </a:r>
            <a:r>
              <a:rPr lang="el-GR" sz="2200" i="0" dirty="0">
                <a:latin typeface="Arial" charset="0"/>
              </a:rPr>
              <a:t>:</a:t>
            </a:r>
            <a:r>
              <a:rPr lang="en-US" sz="2200" i="0" dirty="0">
                <a:latin typeface="Arial" charset="0"/>
              </a:rPr>
              <a:t> </a:t>
            </a:r>
            <a:r>
              <a:rPr lang="en-US" sz="2200" i="0" dirty="0" err="1">
                <a:latin typeface="Arial" charset="0"/>
              </a:rPr>
              <a:t>Συγκρίσεις</a:t>
            </a:r>
            <a:r>
              <a:rPr lang="en-US" sz="2200" i="0" dirty="0">
                <a:latin typeface="Arial" charset="0"/>
              </a:rPr>
              <a:t> (=, &lt; ,&gt;) </a:t>
            </a:r>
            <a:r>
              <a:rPr lang="en-US" sz="2200" i="0" dirty="0" err="1">
                <a:latin typeface="Arial" charset="0"/>
              </a:rPr>
              <a:t>κ</a:t>
            </a:r>
            <a:r>
              <a:rPr lang="en-US" sz="2200" i="0" dirty="0">
                <a:latin typeface="Arial" charset="0"/>
              </a:rPr>
              <a:t>α</a:t>
            </a:r>
            <a:r>
              <a:rPr lang="en-US" sz="2200" i="0" dirty="0" err="1">
                <a:latin typeface="Arial" charset="0"/>
              </a:rPr>
              <a:t>ι</a:t>
            </a:r>
            <a:r>
              <a:rPr lang="en-US" sz="2200" i="0" dirty="0">
                <a:latin typeface="Arial" charset="0"/>
              </a:rPr>
              <a:t> </a:t>
            </a:r>
            <a:r>
              <a:rPr lang="en-US" sz="2200" i="0" dirty="0" err="1">
                <a:latin typeface="Arial" charset="0"/>
              </a:rPr>
              <a:t>διάζευξη</a:t>
            </a:r>
            <a:r>
              <a:rPr lang="en-US" sz="2200" i="0" dirty="0">
                <a:latin typeface="Arial" charset="0"/>
              </a:rPr>
              <a:t>,</a:t>
            </a:r>
            <a:r>
              <a:rPr lang="el-GR" sz="2200" i="0" dirty="0">
                <a:latin typeface="Arial" charset="0"/>
              </a:rPr>
              <a:t> </a:t>
            </a:r>
            <a:r>
              <a:rPr lang="en-US" sz="2200" i="0" dirty="0" err="1">
                <a:latin typeface="Arial" charset="0"/>
              </a:rPr>
              <a:t>σύζευξη</a:t>
            </a:r>
            <a:r>
              <a:rPr lang="en-US" sz="2200" i="0" dirty="0">
                <a:latin typeface="Arial" charset="0"/>
              </a:rPr>
              <a:t>, </a:t>
            </a:r>
            <a:r>
              <a:rPr lang="en-US" sz="2200" i="0" dirty="0" err="1">
                <a:latin typeface="Arial" charset="0"/>
              </a:rPr>
              <a:t>άρνηση</a:t>
            </a:r>
            <a:r>
              <a:rPr lang="en-US" sz="2200" i="0" dirty="0">
                <a:latin typeface="Arial" charset="0"/>
              </a:rPr>
              <a:t> (OR, AND, NOT). </a:t>
            </a:r>
            <a:endParaRPr lang="el-GR" sz="2200" i="0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200" b="1" i="1" dirty="0" err="1">
                <a:latin typeface="Arial" charset="0"/>
              </a:rPr>
              <a:t>Τις</a:t>
            </a:r>
            <a:r>
              <a:rPr lang="en-US" sz="2200" b="1" i="1" dirty="0">
                <a:latin typeface="Arial" charset="0"/>
              </a:rPr>
              <a:t> </a:t>
            </a:r>
            <a:r>
              <a:rPr lang="en-US" sz="2200" b="1" i="1" dirty="0" err="1">
                <a:latin typeface="Arial" charset="0"/>
              </a:rPr>
              <a:t>εκτελεί</a:t>
            </a:r>
            <a:r>
              <a:rPr lang="en-US" sz="2200" b="1" i="1" dirty="0">
                <a:latin typeface="Arial" charset="0"/>
              </a:rPr>
              <a:t> </a:t>
            </a:r>
            <a:r>
              <a:rPr lang="en-US" sz="2200" b="1" i="1" dirty="0" err="1">
                <a:latin typeface="Arial" charset="0"/>
              </a:rPr>
              <a:t>το</a:t>
            </a:r>
            <a:r>
              <a:rPr lang="el-GR" sz="2200" b="1" i="1" dirty="0">
                <a:latin typeface="Arial" charset="0"/>
              </a:rPr>
              <a:t> </a:t>
            </a:r>
            <a:r>
              <a:rPr lang="en-US" sz="2200" b="1" i="1" dirty="0" err="1">
                <a:latin typeface="Arial" charset="0"/>
              </a:rPr>
              <a:t>τµή</a:t>
            </a:r>
            <a:r>
              <a:rPr lang="en-US" sz="2200" b="1" i="1" dirty="0">
                <a:latin typeface="Arial" charset="0"/>
              </a:rPr>
              <a:t>µα π</a:t>
            </a:r>
            <a:r>
              <a:rPr lang="en-US" sz="2200" b="1" i="1" dirty="0" err="1">
                <a:latin typeface="Arial" charset="0"/>
              </a:rPr>
              <a:t>ου</a:t>
            </a:r>
            <a:r>
              <a:rPr lang="en-US" sz="2200" b="1" i="1" dirty="0">
                <a:latin typeface="Arial" charset="0"/>
              </a:rPr>
              <a:t> </a:t>
            </a:r>
            <a:r>
              <a:rPr lang="en-US" sz="2200" b="1" i="1" dirty="0" err="1">
                <a:latin typeface="Arial" charset="0"/>
              </a:rPr>
              <a:t>κ</a:t>
            </a:r>
            <a:r>
              <a:rPr lang="en-US" sz="2200" b="1" i="1" dirty="0">
                <a:latin typeface="Arial" charset="0"/>
              </a:rPr>
              <a:t>α</a:t>
            </a:r>
            <a:r>
              <a:rPr lang="en-US" sz="2200" b="1" i="1" dirty="0" err="1">
                <a:latin typeface="Arial" charset="0"/>
              </a:rPr>
              <a:t>λείτ</a:t>
            </a:r>
            <a:r>
              <a:rPr lang="en-US" sz="2200" b="1" i="1" dirty="0">
                <a:latin typeface="Arial" charset="0"/>
              </a:rPr>
              <a:t>α</a:t>
            </a:r>
            <a:r>
              <a:rPr lang="en-US" sz="2200" b="1" i="1" dirty="0" err="1">
                <a:latin typeface="Arial" charset="0"/>
              </a:rPr>
              <a:t>ι</a:t>
            </a:r>
            <a:r>
              <a:rPr lang="en-US" sz="2200" b="1" i="1" dirty="0">
                <a:latin typeface="Arial" charset="0"/>
              </a:rPr>
              <a:t> </a:t>
            </a:r>
            <a:r>
              <a:rPr lang="en-US" sz="2200" b="1" i="1" dirty="0" err="1">
                <a:latin typeface="Arial" charset="0"/>
              </a:rPr>
              <a:t>λογική</a:t>
            </a:r>
            <a:r>
              <a:rPr lang="en-US" sz="2200" b="1" i="1" dirty="0">
                <a:latin typeface="Arial" charset="0"/>
              </a:rPr>
              <a:t> µ</a:t>
            </a:r>
            <a:r>
              <a:rPr lang="en-US" sz="2200" b="1" i="1" dirty="0" err="1">
                <a:latin typeface="Arial" charset="0"/>
              </a:rPr>
              <a:t>ονάδ</a:t>
            </a:r>
            <a:r>
              <a:rPr lang="en-US" sz="2200" b="1" i="1" dirty="0">
                <a:latin typeface="Arial" charset="0"/>
              </a:rPr>
              <a:t>α (LU)</a:t>
            </a:r>
            <a:r>
              <a:rPr lang="en-US" sz="2200" i="1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5054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0" name="Group 46"/>
          <p:cNvGraphicFramePr>
            <a:graphicFrameLocks noGrp="1"/>
          </p:cNvGraphicFramePr>
          <p:nvPr/>
        </p:nvGraphicFramePr>
        <p:xfrm>
          <a:off x="1444625" y="1930400"/>
          <a:ext cx="6248400" cy="3388678"/>
        </p:xfrm>
        <a:graphic>
          <a:graphicData uri="http://schemas.openxmlformats.org/drawingml/2006/table">
            <a:tbl>
              <a:tblPr/>
              <a:tblGrid>
                <a:gridCol w="2597150"/>
                <a:gridCol w="36512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Αριθμητικές λειτουργίες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Λογικές λειτουργίες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Πρόσθεση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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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ίσον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διάφορο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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Αφαίρεση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63563" marR="0" lvl="0" indent="-563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μεγαλύτερο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ahoma" charset="0"/>
                          <a:sym typeface="Symbol" charset="0"/>
                        </a:rPr>
                        <a:t>  x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Πολλαπλασιασμός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85775" marR="0" lvl="0" indent="-485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&lt;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μικρότερο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 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Διαίρεση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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μεγαλύτερο ή ίσο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^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Ύψωση σε δύναμη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Μικρότερο ή ίσο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76098" y="555625"/>
            <a:ext cx="8434774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ALU </a:t>
            </a:r>
            <a:r>
              <a:rPr lang="el-GR" sz="4000" b="1" dirty="0">
                <a:solidFill>
                  <a:srgbClr val="000000"/>
                </a:solidFill>
                <a:latin typeface="Arial"/>
                <a:cs typeface="Arial"/>
              </a:rPr>
              <a:t>– κατάλογος λειτουργιών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21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1556</Words>
  <Application>Microsoft Macintosh PowerPoint</Application>
  <PresentationFormat>On-screen Show (4:3)</PresentationFormat>
  <Paragraphs>222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CPU</vt:lpstr>
      <vt:lpstr>PowerPoint Presentation</vt:lpstr>
      <vt:lpstr>Δομικά στοιχεία της ΚΜΕ</vt:lpstr>
      <vt:lpstr>PowerPoint Presentation</vt:lpstr>
      <vt:lpstr>PowerPoint Presentation</vt:lpstr>
      <vt:lpstr>Αριθμητική &amp; Λογική Μονάδα (ΑLU)</vt:lpstr>
      <vt:lpstr>PowerPoint Presentation</vt:lpstr>
      <vt:lpstr>PowerPoint Presentation</vt:lpstr>
      <vt:lpstr>PowerPoint Presentation</vt:lpstr>
      <vt:lpstr>PowerPoint Presentation</vt:lpstr>
      <vt:lpstr>Συσκευές Εισόδου - Πληκτρολόγιο</vt:lpstr>
      <vt:lpstr>Άλλα Πληκτρολόγια</vt:lpstr>
      <vt:lpstr>Συσκευές Εισόδου - Ποντίκι</vt:lpstr>
      <vt:lpstr>Συσκευές Εξόδου - Οθόνη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Συσκευές Εξόδου - Εκτυπωτής</vt:lpstr>
      <vt:lpstr>PowerPoint Presentation</vt:lpstr>
      <vt:lpstr>Συσκευές Εξόδου - Μη Κρουστικοί εκτυπωτές (laser - inkjet)</vt:lpstr>
      <vt:lpstr>PowerPoint Presentation</vt:lpstr>
      <vt:lpstr>PowerPoint Presentation</vt:lpstr>
      <vt:lpstr>Εκτυπωτές Εκτόξευσης Μελάνης (inkjet) </vt:lpstr>
      <vt:lpstr>Εκτυπωτές Λέιζερ (laser) </vt:lpstr>
      <vt:lpstr>PowerPoint Presentation</vt:lpstr>
      <vt:lpstr>PowerPoint Presentation</vt:lpstr>
      <vt:lpstr>PowerPoint Presentation</vt:lpstr>
      <vt:lpstr>Υπολογιστές και Υγεία</vt:lpstr>
      <vt:lpstr>PowerPoint Presentation</vt:lpstr>
      <vt:lpstr>Προβήματα υγείας από υπερβολική/λανθασμένη χρήση των υπολογιστών</vt:lpstr>
      <vt:lpstr>PowerPoint Presentation</vt:lpstr>
      <vt:lpstr>http://www.nysut.org/files/hs_070828_computerfactsheet.pdf</vt:lpstr>
      <vt:lpstr>http://www.tothepc.com/archives/body-posture-position-to-use-computer/</vt:lpstr>
      <vt:lpstr>Σύνδρομο καρπιαίου σωλήνα</vt:lpstr>
      <vt:lpstr>Διαταραχή του ύπνου</vt:lpstr>
      <vt:lpstr>Προσοχή με τα laptops</vt:lpstr>
      <vt:lpstr>Πληκτρολόγιο και υγειινή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Grigoris Amoutzias</dc:creator>
  <cp:lastModifiedBy>Grigoris Amoutzias</cp:lastModifiedBy>
  <cp:revision>24</cp:revision>
  <dcterms:created xsi:type="dcterms:W3CDTF">2012-10-18T09:26:18Z</dcterms:created>
  <dcterms:modified xsi:type="dcterms:W3CDTF">2014-12-11T08:47:10Z</dcterms:modified>
</cp:coreProperties>
</file>