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80" r:id="rId3"/>
    <p:sldId id="281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0" r:id="rId23"/>
    <p:sldId id="301" r:id="rId24"/>
    <p:sldId id="302" r:id="rId25"/>
    <p:sldId id="303" r:id="rId26"/>
    <p:sldId id="304" r:id="rId27"/>
    <p:sldId id="305" r:id="rId28"/>
    <p:sldId id="306" r:id="rId29"/>
    <p:sldId id="307" r:id="rId30"/>
    <p:sldId id="308" r:id="rId31"/>
    <p:sldId id="309" r:id="rId32"/>
    <p:sldId id="310" r:id="rId33"/>
    <p:sldId id="311" r:id="rId34"/>
    <p:sldId id="312" r:id="rId35"/>
    <p:sldId id="313" r:id="rId36"/>
    <p:sldId id="314" r:id="rId37"/>
    <p:sldId id="315" r:id="rId38"/>
    <p:sldId id="316" r:id="rId39"/>
    <p:sldId id="317" r:id="rId40"/>
    <p:sldId id="318" r:id="rId41"/>
    <p:sldId id="319" r:id="rId42"/>
    <p:sldId id="320" r:id="rId43"/>
    <p:sldId id="321" r:id="rId44"/>
    <p:sldId id="322" r:id="rId45"/>
    <p:sldId id="323" r:id="rId46"/>
    <p:sldId id="324" r:id="rId47"/>
    <p:sldId id="325" r:id="rId48"/>
    <p:sldId id="326" r:id="rId49"/>
    <p:sldId id="327" r:id="rId50"/>
    <p:sldId id="328" r:id="rId51"/>
    <p:sldId id="329" r:id="rId52"/>
    <p:sldId id="330" r:id="rId53"/>
    <p:sldId id="331" r:id="rId54"/>
    <p:sldId id="332" r:id="rId55"/>
    <p:sldId id="333" r:id="rId56"/>
    <p:sldId id="334" r:id="rId57"/>
    <p:sldId id="335" r:id="rId58"/>
    <p:sldId id="336" r:id="rId59"/>
    <p:sldId id="337" r:id="rId60"/>
    <p:sldId id="338" r:id="rId61"/>
    <p:sldId id="339" r:id="rId62"/>
    <p:sldId id="340" r:id="rId63"/>
    <p:sldId id="341" r:id="rId64"/>
    <p:sldId id="342" r:id="rId65"/>
    <p:sldId id="343" r:id="rId66"/>
    <p:sldId id="344" r:id="rId67"/>
    <p:sldId id="345" r:id="rId68"/>
    <p:sldId id="346" r:id="rId69"/>
    <p:sldId id="347" r:id="rId70"/>
    <p:sldId id="348" r:id="rId71"/>
    <p:sldId id="378" r:id="rId72"/>
    <p:sldId id="349" r:id="rId73"/>
    <p:sldId id="350" r:id="rId74"/>
    <p:sldId id="351" r:id="rId75"/>
    <p:sldId id="352" r:id="rId76"/>
    <p:sldId id="353" r:id="rId77"/>
    <p:sldId id="354" r:id="rId78"/>
    <p:sldId id="355" r:id="rId79"/>
    <p:sldId id="356" r:id="rId80"/>
    <p:sldId id="357" r:id="rId81"/>
    <p:sldId id="358" r:id="rId82"/>
    <p:sldId id="359" r:id="rId83"/>
    <p:sldId id="360" r:id="rId84"/>
    <p:sldId id="361" r:id="rId85"/>
    <p:sldId id="362" r:id="rId86"/>
    <p:sldId id="363" r:id="rId87"/>
    <p:sldId id="364" r:id="rId88"/>
    <p:sldId id="379" r:id="rId89"/>
    <p:sldId id="380" r:id="rId90"/>
    <p:sldId id="381" r:id="rId91"/>
    <p:sldId id="382" r:id="rId92"/>
    <p:sldId id="365" r:id="rId93"/>
    <p:sldId id="366" r:id="rId94"/>
    <p:sldId id="367" r:id="rId95"/>
    <p:sldId id="368" r:id="rId9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Στυλ κύριου υπότιτλου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3B65-E0FA-4C23-9050-B6166A2FC90B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474BD-E49D-4699-BE4A-E9D59845D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690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3B65-E0FA-4C23-9050-B6166A2FC90B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474BD-E49D-4699-BE4A-E9D59845D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390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3B65-E0FA-4C23-9050-B6166A2FC90B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474BD-E49D-4699-BE4A-E9D59845D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670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4686300" y="1828800"/>
            <a:ext cx="4000500" cy="19431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00500" cy="19431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6" name="Θέση ημερομηνίας 5"/>
          <p:cNvSpPr>
            <a:spLocks noGrp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Θέση υποσέλιδου 6"/>
          <p:cNvSpPr>
            <a:spLocks noGrp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D377687-7EB2-4FE5-8EEE-A4313568CD30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994722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sz="quarter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533400" y="1828800"/>
            <a:ext cx="4000500" cy="19431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4686300" y="1828800"/>
            <a:ext cx="4000500" cy="19431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533400" y="3924300"/>
            <a:ext cx="4000500" cy="19431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86300" y="3924300"/>
            <a:ext cx="4000500" cy="19431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C218640-3689-453F-88D7-8A3F8B044D86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79313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3B65-E0FA-4C23-9050-B6166A2FC90B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474BD-E49D-4699-BE4A-E9D59845D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266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3B65-E0FA-4C23-9050-B6166A2FC90B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474BD-E49D-4699-BE4A-E9D59845D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955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3B65-E0FA-4C23-9050-B6166A2FC90B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474BD-E49D-4699-BE4A-E9D59845D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37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3B65-E0FA-4C23-9050-B6166A2FC90B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474BD-E49D-4699-BE4A-E9D59845D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066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3B65-E0FA-4C23-9050-B6166A2FC90B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474BD-E49D-4699-BE4A-E9D59845D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471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3B65-E0FA-4C23-9050-B6166A2FC90B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474BD-E49D-4699-BE4A-E9D59845D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082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3B65-E0FA-4C23-9050-B6166A2FC90B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474BD-E49D-4699-BE4A-E9D59845D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59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3B65-E0FA-4C23-9050-B6166A2FC90B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474BD-E49D-4699-BE4A-E9D59845D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92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23B65-E0FA-4C23-9050-B6166A2FC90B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7474BD-E49D-4699-BE4A-E9D59845D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821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Relationship Id="rId9" Type="http://schemas.openxmlformats.org/officeDocument/2006/relationships/image" Target="../media/image14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4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1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6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618</a:t>
            </a:r>
            <a:r>
              <a:rPr lang="el-GR" sz="3000" dirty="0"/>
              <a:t>. Σχήματα αγγείων της Νοτίου Ιταλίας</a:t>
            </a:r>
          </a:p>
        </p:txBody>
      </p:sp>
      <p:pic>
        <p:nvPicPr>
          <p:cNvPr id="68611" name="Picture 3" descr="KielSouthItalianvase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371600"/>
            <a:ext cx="8731819" cy="4648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3448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dirty="0"/>
              <a:t>637</a:t>
            </a:r>
            <a:r>
              <a:rPr lang="fr-FR" sz="3200" dirty="0"/>
              <a:t>. </a:t>
            </a:r>
            <a:r>
              <a:rPr lang="el-GR" sz="3200" dirty="0"/>
              <a:t>Νάπολη 81831. Νεστορίς. 638. Νέα Υόρκη, </a:t>
            </a:r>
            <a:r>
              <a:rPr lang="fr-FR" sz="3200" dirty="0" err="1"/>
              <a:t>trozzela</a:t>
            </a:r>
            <a:r>
              <a:rPr lang="fr-FR" sz="3200" dirty="0"/>
              <a:t>. </a:t>
            </a:r>
            <a:r>
              <a:rPr lang="el-GR" sz="3200" dirty="0"/>
              <a:t>639. Αττική νεστορίς. </a:t>
            </a:r>
            <a:r>
              <a:rPr lang="fr-FR" sz="3200" dirty="0"/>
              <a:t>Malibu. </a:t>
            </a:r>
            <a:endParaRPr lang="el-GR" sz="3200" dirty="0"/>
          </a:p>
        </p:txBody>
      </p:sp>
      <p:pic>
        <p:nvPicPr>
          <p:cNvPr id="77827" name="Picture 3" descr="Napoli81831WolfebuttelPainternestoris35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844675"/>
            <a:ext cx="3462338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7828" name="Picture 4" descr="NewYorknestoris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11563" y="1982788"/>
            <a:ext cx="2065337" cy="3727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7829" name="Picture 5" descr="Malibuattictrozzela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70563" y="2492375"/>
            <a:ext cx="3027362" cy="3600450"/>
          </a:xfrm>
          <a:ln/>
        </p:spPr>
      </p:pic>
    </p:spTree>
    <p:extLst>
      <p:ext uri="{BB962C8B-B14F-4D97-AF65-F5344CB8AC3E}">
        <p14:creationId xmlns:p14="http://schemas.microsoft.com/office/powerpoint/2010/main" val="1196484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3200" dirty="0"/>
              <a:t>640. Κεραμικός κλίβανος στο Μεταπόντιο. 641. Υδρία από το εργαστήριο του Ζωγράφου του Αμυκού</a:t>
            </a:r>
          </a:p>
        </p:txBody>
      </p:sp>
      <p:pic>
        <p:nvPicPr>
          <p:cNvPr id="78851" name="Picture 3" descr="Metapontofornac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773238"/>
            <a:ext cx="4392613" cy="4332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8852" name="Picture 4" descr="MetapontoKerameikosAmykoshydria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825" y="1844675"/>
            <a:ext cx="374650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419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800" dirty="0"/>
              <a:t>642</a:t>
            </a:r>
            <a:r>
              <a:rPr lang="fr-FR" sz="2800" dirty="0"/>
              <a:t>. </a:t>
            </a:r>
            <a:r>
              <a:rPr lang="el-GR" sz="2800" dirty="0"/>
              <a:t>Δύο αγγεία του Λονδίνου. 1.Πρωτολευκανικός κρατήρας του Ζωγράφου του </a:t>
            </a:r>
            <a:r>
              <a:rPr lang="fr-FR" sz="2800" dirty="0" err="1"/>
              <a:t>Pisticci</a:t>
            </a:r>
            <a:r>
              <a:rPr lang="fr-FR" sz="2800" dirty="0"/>
              <a:t>. 2. </a:t>
            </a:r>
            <a:r>
              <a:rPr lang="el-GR" sz="2800" dirty="0"/>
              <a:t>Αττική πελίκη του Ζωγράφου του </a:t>
            </a:r>
            <a:r>
              <a:rPr lang="en-US" sz="2800" dirty="0"/>
              <a:t>Christie. </a:t>
            </a:r>
            <a:endParaRPr lang="el-GR" sz="2800" dirty="0"/>
          </a:p>
        </p:txBody>
      </p:sp>
      <p:pic>
        <p:nvPicPr>
          <p:cNvPr id="79875" name="Picture 3" descr="LondonPisticciChristiePainter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4425" y="1854200"/>
            <a:ext cx="6778625" cy="3979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8404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dirty="0"/>
              <a:t>Ζωγράφος του </a:t>
            </a:r>
            <a:r>
              <a:rPr lang="fr-FR" sz="2400" dirty="0" err="1"/>
              <a:t>Pisticci</a:t>
            </a:r>
            <a:r>
              <a:rPr lang="fr-FR" sz="2400" dirty="0"/>
              <a:t>. </a:t>
            </a:r>
            <a:r>
              <a:rPr lang="el-GR" sz="2400" dirty="0"/>
              <a:t>643</a:t>
            </a:r>
            <a:r>
              <a:rPr lang="fr-FR" sz="2400" dirty="0"/>
              <a:t>. </a:t>
            </a:r>
            <a:r>
              <a:rPr lang="el-GR" sz="2400" dirty="0"/>
              <a:t>Δρέσδη. Κωδωνόσχημος κρατήρας. 644</a:t>
            </a:r>
            <a:r>
              <a:rPr lang="fr-FR" sz="2400" dirty="0"/>
              <a:t>. McMaster </a:t>
            </a:r>
            <a:r>
              <a:rPr lang="fr-FR" sz="2400" dirty="0" err="1"/>
              <a:t>University</a:t>
            </a:r>
            <a:r>
              <a:rPr lang="fr-FR" sz="2400" dirty="0"/>
              <a:t>. </a:t>
            </a:r>
            <a:r>
              <a:rPr lang="el-GR" sz="2400" dirty="0"/>
              <a:t>Καλυκωτός κρατήρας. </a:t>
            </a:r>
            <a:r>
              <a:rPr lang="fr-FR" sz="4000" dirty="0"/>
              <a:t> </a:t>
            </a:r>
            <a:endParaRPr lang="el-GR" sz="4000" dirty="0"/>
          </a:p>
        </p:txBody>
      </p:sp>
      <p:pic>
        <p:nvPicPr>
          <p:cNvPr id="80899" name="Picture 3" descr="DresdenPisticciPainterbellkrater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563" y="1828800"/>
            <a:ext cx="393858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0900" name="Picture 4" descr="McMasterUniversityPisticciPaintercalyxkrater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1863" y="1828800"/>
            <a:ext cx="388937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6854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/>
              <a:t>645. Λούβρο ΜΝΕ 964. Χους. 646.Ε</a:t>
            </a:r>
            <a:r>
              <a:rPr lang="fr-FR" sz="4000" dirty="0" err="1"/>
              <a:t>lvehjem</a:t>
            </a:r>
            <a:r>
              <a:rPr lang="fr-FR" sz="4000" dirty="0"/>
              <a:t> </a:t>
            </a:r>
            <a:r>
              <a:rPr lang="fr-FR" sz="4000" dirty="0" err="1"/>
              <a:t>College</a:t>
            </a:r>
            <a:r>
              <a:rPr lang="fr-FR" sz="4000" dirty="0"/>
              <a:t>. </a:t>
            </a:r>
            <a:r>
              <a:rPr lang="el-GR" sz="4000" dirty="0"/>
              <a:t>Υδρία.  </a:t>
            </a:r>
          </a:p>
        </p:txBody>
      </p:sp>
      <p:pic>
        <p:nvPicPr>
          <p:cNvPr id="81923" name="Picture 3" descr="LouvreMNE964PisticciPainterchou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3600" y="1828800"/>
            <a:ext cx="3338513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24" name="Picture 4" descr="SothebysPisticciPainterhydri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7275" y="1828800"/>
            <a:ext cx="363855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47778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/>
              <a:t>342. Χους Βοστώνης. 343. Κρατήρας Βοστώνης 7650 από το </a:t>
            </a:r>
            <a:r>
              <a:rPr lang="fr-FR" sz="4000"/>
              <a:t>Ruvo. </a:t>
            </a:r>
            <a:endParaRPr lang="el-GR" sz="4000"/>
          </a:p>
        </p:txBody>
      </p:sp>
      <p:pic>
        <p:nvPicPr>
          <p:cNvPr id="82947" name="Picture 3" descr="BostonPisticciPainterchou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989138"/>
            <a:ext cx="302895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948" name="Picture 4" descr="boston7650RuvoPisticciPainterbellkrater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40200" y="1665288"/>
            <a:ext cx="4648200" cy="43846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3446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l-GR" sz="2800" dirty="0"/>
              <a:t>649α-β. Άλλοτε στη Βοστώνη. Λούβρο Κ 539. Νεστορίδες του Ζωγράφου του Αμύκου. </a:t>
            </a:r>
          </a:p>
        </p:txBody>
      </p:sp>
      <p:pic>
        <p:nvPicPr>
          <p:cNvPr id="83971" name="Picture 3" descr="LouvreK539AmykosPainterNestori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7250" y="1982788"/>
            <a:ext cx="3722688" cy="3790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3972" name="Rectangle 4"/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endParaRPr lang="en-US" sz="2200"/>
          </a:p>
        </p:txBody>
      </p:sp>
      <p:pic>
        <p:nvPicPr>
          <p:cNvPr id="83973" name="Picture 5" descr="OnceBostonAmykosPainternestoris2b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700213"/>
            <a:ext cx="4237037" cy="43926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500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3600" dirty="0"/>
              <a:t>650. Νάπολη. Υδρία του Ζωγράφου του Αμύκου. Διονυσιακή σκηνή.</a:t>
            </a:r>
            <a:r>
              <a:rPr lang="el-GR" dirty="0"/>
              <a:t> </a:t>
            </a:r>
          </a:p>
        </p:txBody>
      </p:sp>
      <p:pic>
        <p:nvPicPr>
          <p:cNvPr id="84995" name="Picture 3" descr="naplesamykos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339975"/>
            <a:ext cx="4000500" cy="301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4996" name="Picture 4" descr="NaplesAmykosPainterhydria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1844675"/>
            <a:ext cx="3478213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70766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dirty="0"/>
              <a:t>651. Ο Ζωγράφος του Κύκλωπα. </a:t>
            </a:r>
            <a:br>
              <a:rPr lang="el-GR" sz="3200" dirty="0"/>
            </a:br>
            <a:r>
              <a:rPr lang="el-GR" sz="2800" dirty="0"/>
              <a:t>Λονδίνο 1947.71-14. Καλυκωτός κρατήρας</a:t>
            </a:r>
          </a:p>
        </p:txBody>
      </p:sp>
      <p:pic>
        <p:nvPicPr>
          <p:cNvPr id="86019" name="Picture 3" descr="cyclopsP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844675"/>
            <a:ext cx="397033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6020" name="Picture 4" descr="LondonCyclopsPainterdetai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2351088"/>
            <a:ext cx="4000500" cy="2994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5328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/>
              <a:t>652. </a:t>
            </a:r>
            <a:r>
              <a:rPr lang="fr-FR" sz="4000" dirty="0"/>
              <a:t>Malibu 85.AE.101. </a:t>
            </a:r>
            <a:r>
              <a:rPr lang="el-GR" sz="4000" dirty="0"/>
              <a:t>Ζωγράφος του </a:t>
            </a:r>
            <a:r>
              <a:rPr lang="fr-FR" sz="4000" dirty="0" err="1"/>
              <a:t>Palermo</a:t>
            </a:r>
            <a:r>
              <a:rPr lang="fr-FR" sz="4000" dirty="0"/>
              <a:t>. </a:t>
            </a:r>
            <a:endParaRPr lang="el-GR" sz="4000" dirty="0"/>
          </a:p>
        </p:txBody>
      </p:sp>
      <p:pic>
        <p:nvPicPr>
          <p:cNvPr id="87043" name="Picture 3" descr="Malibu85AE101AmykosPaintervolutekrat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844675"/>
            <a:ext cx="285750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7044" name="Picture 4" descr="malibu85AE101volutekrater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40200" y="2257425"/>
            <a:ext cx="4546600" cy="3613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6319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/>
              <a:t>619</a:t>
            </a:r>
            <a:r>
              <a:rPr lang="fr-FR" sz="4000" dirty="0"/>
              <a:t>. </a:t>
            </a:r>
            <a:r>
              <a:rPr lang="el-GR" sz="4000" dirty="0"/>
              <a:t>Λούβρο Κ 66. 620. </a:t>
            </a:r>
            <a:r>
              <a:rPr lang="fr-FR" sz="4000" dirty="0"/>
              <a:t>Sotheby’s. </a:t>
            </a:r>
            <a:endParaRPr lang="el-GR" sz="4000" dirty="0"/>
          </a:p>
        </p:txBody>
      </p:sp>
      <p:pic>
        <p:nvPicPr>
          <p:cNvPr id="69635" name="Picture 3" descr="LouvreK66LasimosPainter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5662" y="1295400"/>
            <a:ext cx="3259138" cy="5447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9636" name="Picture 4" descr="Sothebyscalyxkrater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600" y="1868944"/>
            <a:ext cx="3868738" cy="472076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1296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800" dirty="0"/>
              <a:t>653. Τάρας 8263, ελικωτός κρατήρας από το </a:t>
            </a:r>
            <a:r>
              <a:rPr lang="fr-FR" sz="2800" dirty="0" err="1"/>
              <a:t>Ceglie</a:t>
            </a:r>
            <a:r>
              <a:rPr lang="fr-FR" sz="2800" dirty="0"/>
              <a:t> </a:t>
            </a:r>
            <a:r>
              <a:rPr lang="fr-FR" sz="2800" dirty="0" err="1"/>
              <a:t>del</a:t>
            </a:r>
            <a:r>
              <a:rPr lang="fr-FR" sz="2800" dirty="0"/>
              <a:t> Campo</a:t>
            </a:r>
            <a:r>
              <a:rPr lang="el-GR" sz="2800" dirty="0"/>
              <a:t>. Ομάδα των Καρνείων.</a:t>
            </a:r>
            <a:r>
              <a:rPr lang="el-GR" dirty="0"/>
              <a:t> </a:t>
            </a:r>
          </a:p>
        </p:txBody>
      </p:sp>
      <p:pic>
        <p:nvPicPr>
          <p:cNvPr id="88067" name="Picture 3" descr="Taranto8263CegliedelCampoKarneiaPaintervolutekrater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917700"/>
            <a:ext cx="3098800" cy="38560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8068" name="Picture 4" descr="taranto8263c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45138" y="1773238"/>
            <a:ext cx="3186112" cy="4248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8069" name="Line 5"/>
          <p:cNvSpPr>
            <a:spLocks noChangeShapeType="1"/>
          </p:cNvSpPr>
          <p:nvPr/>
        </p:nvSpPr>
        <p:spPr bwMode="auto">
          <a:xfrm flipV="1">
            <a:off x="2484438" y="4221163"/>
            <a:ext cx="403225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0886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/>
              <a:t>654. Η πίσω όψη του κρατήρα των Καρνείων. 655. </a:t>
            </a:r>
            <a:r>
              <a:rPr lang="fr-FR" sz="2800" dirty="0" err="1"/>
              <a:t>Policoro</a:t>
            </a:r>
            <a:r>
              <a:rPr lang="el-GR" sz="2800" dirty="0"/>
              <a:t> 35296</a:t>
            </a:r>
            <a:r>
              <a:rPr lang="fr-FR" sz="2800" dirty="0"/>
              <a:t>. </a:t>
            </a:r>
            <a:r>
              <a:rPr lang="el-GR" sz="2800" dirty="0"/>
              <a:t>Ζωγράφος του </a:t>
            </a:r>
            <a:r>
              <a:rPr lang="fr-FR" sz="2800" dirty="0" err="1"/>
              <a:t>Policoro</a:t>
            </a:r>
            <a:r>
              <a:rPr lang="fr-FR" sz="2800" dirty="0"/>
              <a:t>. </a:t>
            </a:r>
            <a:r>
              <a:rPr lang="el-GR" sz="2800" dirty="0"/>
              <a:t>Μήδεια. </a:t>
            </a:r>
          </a:p>
        </p:txBody>
      </p:sp>
      <p:pic>
        <p:nvPicPr>
          <p:cNvPr id="89091" name="Picture 3" descr="PolicorMedeahydri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14800" y="1700213"/>
            <a:ext cx="4648200" cy="4966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9092" name="Picture 4" descr="TarantoKarneiapaintervolutekrater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700213"/>
            <a:ext cx="3581400" cy="4857284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6312771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/>
              <a:t>656. Βερολίνο </a:t>
            </a:r>
            <a:r>
              <a:rPr lang="fr-FR" sz="4000" dirty="0"/>
              <a:t>F 2400. </a:t>
            </a:r>
            <a:r>
              <a:rPr lang="el-GR" sz="4000" dirty="0"/>
              <a:t>Ζωγράφος της Χορεύτριας του Βερολίνου. </a:t>
            </a:r>
          </a:p>
        </p:txBody>
      </p:sp>
      <p:pic>
        <p:nvPicPr>
          <p:cNvPr id="90115" name="Picture 3" descr="BerlinF2400PainteroftheBerliDancingGirlcalyxkrater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773238"/>
            <a:ext cx="3836988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0116" name="Picture 4" descr="berlindetai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4663" y="2276475"/>
            <a:ext cx="4575175" cy="2973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86737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dirty="0"/>
              <a:t>657. </a:t>
            </a:r>
            <a:r>
              <a:rPr lang="fr-FR" sz="3200" dirty="0"/>
              <a:t>Lecce 571. </a:t>
            </a:r>
            <a:r>
              <a:rPr lang="el-GR" sz="3200" dirty="0"/>
              <a:t>Αμφορέας του Ζωγράφου της Χορεύτριας του Βερολίνου.</a:t>
            </a:r>
          </a:p>
        </p:txBody>
      </p:sp>
      <p:pic>
        <p:nvPicPr>
          <p:cNvPr id="91139" name="Picture 3" descr="Lecce571PainteroftheBerlinDanceramphor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844675"/>
            <a:ext cx="2357438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1140" name="Picture 4" descr="LecceSisyphusPainterneckamphoradetai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0338" y="1844675"/>
            <a:ext cx="6088062" cy="3732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40315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/>
              <a:t>658. Τάραντας 140239. Ελικωτός κρατήρας από το </a:t>
            </a:r>
            <a:r>
              <a:rPr lang="fr-FR" sz="4000" dirty="0" err="1"/>
              <a:t>Rutigliano</a:t>
            </a:r>
            <a:r>
              <a:rPr lang="fr-FR" sz="4000" dirty="0"/>
              <a:t>, t. 24</a:t>
            </a:r>
            <a:r>
              <a:rPr lang="el-GR" sz="4000" dirty="0"/>
              <a:t>. </a:t>
            </a:r>
          </a:p>
        </p:txBody>
      </p:sp>
      <p:pic>
        <p:nvPicPr>
          <p:cNvPr id="92163" name="Picture 3" descr="taranto140639detail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35375" y="2205038"/>
            <a:ext cx="5224463" cy="35734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64" name="Picture 4" descr="taranto140639PainteroftheBerlinDancingGirl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773238"/>
            <a:ext cx="3179763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14276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/>
              <a:t>659. Μόναχο. Ελικωτός κρατήρας του Ζωγράφου του Σισύφου. 660. Λονδίνο </a:t>
            </a:r>
            <a:r>
              <a:rPr lang="fr-FR" sz="2800" dirty="0"/>
              <a:t>F 158. </a:t>
            </a:r>
            <a:r>
              <a:rPr lang="el-GR" sz="2800" dirty="0"/>
              <a:t>Κρατήρας από το </a:t>
            </a:r>
            <a:r>
              <a:rPr lang="fr-FR" sz="2800" dirty="0" err="1"/>
              <a:t>Ruvo</a:t>
            </a:r>
            <a:r>
              <a:rPr lang="fr-FR" sz="2800" dirty="0"/>
              <a:t>.</a:t>
            </a:r>
            <a:r>
              <a:rPr lang="fr-FR" sz="4000" dirty="0"/>
              <a:t> </a:t>
            </a:r>
            <a:endParaRPr lang="el-GR" sz="4000" dirty="0"/>
          </a:p>
        </p:txBody>
      </p:sp>
      <p:pic>
        <p:nvPicPr>
          <p:cNvPr id="93187" name="Picture 3" descr="MunichSisyphusPaintervolutekrater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600199"/>
            <a:ext cx="3810000" cy="516390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3188" name="Picture 4" descr="LondonF158AmazonvolutekraterRuvo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1631301"/>
            <a:ext cx="3505200" cy="51455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22863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dirty="0"/>
              <a:t>Κρατήρες του Ζωγράφου του Σισύφου.</a:t>
            </a:r>
            <a:r>
              <a:rPr lang="fr-FR" sz="3200" dirty="0"/>
              <a:t> </a:t>
            </a:r>
            <a:r>
              <a:rPr lang="el-GR" sz="3200" dirty="0"/>
              <a:t>661. Λονδίνο </a:t>
            </a:r>
            <a:r>
              <a:rPr lang="fr-FR" sz="3200" dirty="0"/>
              <a:t>F 174. </a:t>
            </a:r>
            <a:r>
              <a:rPr lang="el-GR" sz="3200" dirty="0"/>
              <a:t>662</a:t>
            </a:r>
            <a:r>
              <a:rPr lang="fr-FR" sz="3200" dirty="0"/>
              <a:t>. </a:t>
            </a:r>
            <a:r>
              <a:rPr lang="de-DE" sz="3200" dirty="0"/>
              <a:t>Co</a:t>
            </a:r>
            <a:r>
              <a:rPr lang="fr-FR" sz="3200" dirty="0" err="1"/>
              <a:t>mpiègne</a:t>
            </a:r>
            <a:r>
              <a:rPr lang="fr-FR" sz="3200" dirty="0"/>
              <a:t> L 1070. </a:t>
            </a:r>
            <a:endParaRPr lang="el-GR" sz="3200" dirty="0"/>
          </a:p>
        </p:txBody>
      </p:sp>
      <p:pic>
        <p:nvPicPr>
          <p:cNvPr id="94211" name="Picture 3" descr="LondonF174SisyphusPaintercolumnkrat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844675"/>
            <a:ext cx="3351212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4212" name="Picture 4" descr="CompiegneL1070GroupeofTaranto9243columnkrater350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2232025"/>
            <a:ext cx="4259262" cy="3440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21746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dirty="0"/>
              <a:t>663. </a:t>
            </a:r>
            <a:r>
              <a:rPr lang="fr-FR" sz="2400" dirty="0" err="1"/>
              <a:t>Vicenza</a:t>
            </a:r>
            <a:r>
              <a:rPr lang="fr-FR" sz="2400" dirty="0"/>
              <a:t>, </a:t>
            </a:r>
            <a:r>
              <a:rPr lang="fr-FR" sz="2400" dirty="0" err="1"/>
              <a:t>Banca</a:t>
            </a:r>
            <a:r>
              <a:rPr lang="fr-FR" sz="2400" dirty="0"/>
              <a:t> </a:t>
            </a:r>
            <a:r>
              <a:rPr lang="fr-FR" sz="2400" dirty="0" err="1"/>
              <a:t>Intesa</a:t>
            </a:r>
            <a:r>
              <a:rPr lang="fr-FR" sz="2400" dirty="0"/>
              <a:t> 10</a:t>
            </a:r>
            <a:r>
              <a:rPr lang="el-GR" sz="2400" dirty="0"/>
              <a:t>. 664. Άλλοτε στο </a:t>
            </a:r>
            <a:r>
              <a:rPr lang="fr-FR" sz="2400" dirty="0"/>
              <a:t>Malibu. </a:t>
            </a:r>
            <a:r>
              <a:rPr lang="el-GR" sz="2400" dirty="0"/>
              <a:t>Ελικωτός κρατήρας με τον τρόπο του Ζωγράφου του Σισύφου. </a:t>
            </a:r>
          </a:p>
        </p:txBody>
      </p:sp>
      <p:pic>
        <p:nvPicPr>
          <p:cNvPr id="95235" name="Picture 3" descr="VicenzaBAncaIntesa10SisyphusPainterbellkrater42041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209800"/>
            <a:ext cx="3890963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5236" name="Picture 4" descr="OnceMalibuSisyphosPaintervolutekra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1371599"/>
            <a:ext cx="3810000" cy="507468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04749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/>
              <a:t>665. </a:t>
            </a:r>
            <a:r>
              <a:rPr lang="fr-FR" sz="2800" dirty="0"/>
              <a:t>Bonn 80. </a:t>
            </a:r>
            <a:r>
              <a:rPr lang="el-GR" sz="2800" dirty="0"/>
              <a:t>Κωδωνόσχημος κρατήρας του Ζωγράφου του </a:t>
            </a:r>
            <a:r>
              <a:rPr lang="fr-FR" sz="2800" dirty="0"/>
              <a:t>Hearst </a:t>
            </a:r>
            <a:r>
              <a:rPr lang="el-GR" sz="2800" dirty="0"/>
              <a:t>από την </a:t>
            </a:r>
            <a:r>
              <a:rPr lang="fr-FR" sz="2800" dirty="0" err="1"/>
              <a:t>Egnazia</a:t>
            </a:r>
            <a:r>
              <a:rPr lang="fr-FR" sz="2800" dirty="0"/>
              <a:t>. </a:t>
            </a:r>
            <a:endParaRPr lang="el-GR" sz="2800" dirty="0"/>
          </a:p>
        </p:txBody>
      </p:sp>
      <p:pic>
        <p:nvPicPr>
          <p:cNvPr id="96259" name="Picture 3" descr="Bonn80EgnaziaHearstPainterbellkrater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982788"/>
            <a:ext cx="7277100" cy="38147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39630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/>
              <a:t>666. Άλλοτε Βασιλεία, συλλ. </a:t>
            </a:r>
            <a:r>
              <a:rPr lang="fr-FR" sz="4000" dirty="0"/>
              <a:t>Cahn. </a:t>
            </a:r>
            <a:r>
              <a:rPr lang="el-GR" sz="4000" dirty="0"/>
              <a:t>Ζωγράφος του </a:t>
            </a:r>
            <a:r>
              <a:rPr lang="fr-FR" sz="4000" dirty="0"/>
              <a:t>Hearst. </a:t>
            </a:r>
            <a:r>
              <a:rPr lang="el-GR" sz="4000" dirty="0"/>
              <a:t> </a:t>
            </a:r>
          </a:p>
        </p:txBody>
      </p:sp>
      <p:pic>
        <p:nvPicPr>
          <p:cNvPr id="97283" name="Picture 3" descr="BaselCahnapulianhearstPkrater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844675"/>
            <a:ext cx="8464550" cy="3684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728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400" dirty="0"/>
              <a:t>621</a:t>
            </a:r>
            <a:r>
              <a:rPr lang="fr-FR" sz="2400" dirty="0"/>
              <a:t>. </a:t>
            </a:r>
            <a:r>
              <a:rPr lang="el-GR" sz="2400" dirty="0"/>
              <a:t>Βασιλεία, εμπόριο έργων τέχνης. Λευκανικός κωδωνόσχημος κρατήρας. 622.</a:t>
            </a:r>
            <a:r>
              <a:rPr lang="fr-FR" sz="2400" dirty="0"/>
              <a:t> </a:t>
            </a:r>
            <a:r>
              <a:rPr lang="fr-FR" sz="2400" dirty="0" err="1"/>
              <a:t>Vicenza</a:t>
            </a:r>
            <a:r>
              <a:rPr lang="fr-FR" sz="2400" dirty="0"/>
              <a:t>. </a:t>
            </a:r>
            <a:r>
              <a:rPr lang="fr-FR" sz="2400" dirty="0" err="1"/>
              <a:t>Banca</a:t>
            </a:r>
            <a:r>
              <a:rPr lang="fr-FR" sz="2400" dirty="0"/>
              <a:t> </a:t>
            </a:r>
            <a:r>
              <a:rPr lang="fr-FR" sz="2400" dirty="0" err="1"/>
              <a:t>Intesa</a:t>
            </a:r>
            <a:r>
              <a:rPr lang="fr-FR" sz="2400" dirty="0"/>
              <a:t> 48. </a:t>
            </a:r>
            <a:r>
              <a:rPr lang="el-GR" sz="2400" dirty="0"/>
              <a:t>Απουλικός κιονωτός κρατήρας. Ζωγράφος της </a:t>
            </a:r>
            <a:r>
              <a:rPr lang="fr-FR" sz="2400" dirty="0" err="1"/>
              <a:t>Haifa</a:t>
            </a:r>
            <a:r>
              <a:rPr lang="fr-FR" sz="2400" dirty="0"/>
              <a:t>.</a:t>
            </a:r>
            <a:r>
              <a:rPr lang="el-GR" sz="2400" dirty="0"/>
              <a:t> </a:t>
            </a:r>
          </a:p>
        </p:txBody>
      </p:sp>
      <p:pic>
        <p:nvPicPr>
          <p:cNvPr id="70659" name="Picture 3" descr="BaselCahnapulianbellkrater33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9534" y="1981200"/>
            <a:ext cx="4412466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0660" name="Picture 4" descr="Vicenza48RoermondPaintercolumnkrater35034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9910" y="1409700"/>
            <a:ext cx="4134090" cy="5105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33783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/>
              <a:t>667. Βοστώνη 00439. Στάμνος του Ζωγράφου της Αριάδνης. </a:t>
            </a:r>
          </a:p>
        </p:txBody>
      </p:sp>
      <p:pic>
        <p:nvPicPr>
          <p:cNvPr id="98307" name="Picture 3" descr="boston00349aAriadnePainterstamnos400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1538" y="2046288"/>
            <a:ext cx="3892550" cy="3603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8308" name="Picture 4" descr="bostonAriadnePainterstamno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773238"/>
            <a:ext cx="392747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94974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/>
              <a:t>668. Τάρας 4200. Η Γέννηση του Διονύσου</a:t>
            </a:r>
          </a:p>
        </p:txBody>
      </p:sp>
      <p:pic>
        <p:nvPicPr>
          <p:cNvPr id="99331" name="Picture 3" descr="taranto4600painterofthebirthofD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400" y="1444625"/>
            <a:ext cx="3886200" cy="530691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9332" name="Picture 4" descr="Taranto4600volutekrater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2580" y="1444625"/>
            <a:ext cx="3553619" cy="538197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96775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800" dirty="0"/>
              <a:t>669. </a:t>
            </a:r>
            <a:r>
              <a:rPr lang="fr-FR" sz="2800" dirty="0"/>
              <a:t>Amsterdam. </a:t>
            </a:r>
            <a:r>
              <a:rPr lang="el-GR" sz="2800" dirty="0"/>
              <a:t>Αποσπασματικός κρατήρας του Ζωγράφου της Γέννησης του Διονύσου. Ο Απόλλων στους Δελφούς</a:t>
            </a:r>
          </a:p>
        </p:txBody>
      </p:sp>
      <p:pic>
        <p:nvPicPr>
          <p:cNvPr id="100355" name="Picture 3" descr="Amsterdamkrater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205038"/>
            <a:ext cx="8569325" cy="3195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3936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dirty="0"/>
              <a:t>670. Λονδίνο </a:t>
            </a:r>
            <a:r>
              <a:rPr lang="fr-FR" sz="2400" dirty="0"/>
              <a:t>F 37. </a:t>
            </a:r>
            <a:r>
              <a:rPr lang="el-GR" sz="2400" dirty="0"/>
              <a:t>Ζωγράφος της Σκακιέρας</a:t>
            </a:r>
            <a:br>
              <a:rPr lang="el-GR" sz="2400" dirty="0"/>
            </a:br>
            <a:endParaRPr lang="el-GR" sz="2400" dirty="0"/>
          </a:p>
        </p:txBody>
      </p:sp>
      <p:pic>
        <p:nvPicPr>
          <p:cNvPr id="101379" name="Picture 3" descr="LondonChequerPainter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995488"/>
            <a:ext cx="8291512" cy="3644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70504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/>
              <a:t>671. Βοστώνη 1900.3824. Σκύφος του Ζωγράφου της Σκακιέρας. </a:t>
            </a:r>
          </a:p>
        </p:txBody>
      </p:sp>
      <p:pic>
        <p:nvPicPr>
          <p:cNvPr id="102403" name="Picture 3" descr="boston190003824b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320925"/>
            <a:ext cx="4319588" cy="30241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04" name="Picture 4" descr="Boston190003824ChequerPainterskyphos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2327275"/>
            <a:ext cx="4248150" cy="3025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76965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/>
              <a:t>672. Συρακούσες 36319. Ζωγράφος της Δίρκης. Φιλοκτήτης. </a:t>
            </a:r>
          </a:p>
        </p:txBody>
      </p:sp>
      <p:pic>
        <p:nvPicPr>
          <p:cNvPr id="103427" name="Picture 3" descr="Syracuse36319DircePainterbellkraterPhiloctete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1905000"/>
            <a:ext cx="362267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3428" name="Picture 4" descr="Syracuse36319b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2077" y="2133600"/>
            <a:ext cx="5196823" cy="3124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4506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dirty="0"/>
              <a:t>673-674. Τάρας 4653. Τάρας 4669. Αγγεία από την Απουλία. Μεταβατική Ομάδα. </a:t>
            </a:r>
          </a:p>
        </p:txBody>
      </p:sp>
      <p:pic>
        <p:nvPicPr>
          <p:cNvPr id="104451" name="Picture 3" descr="Taranto4653intermediatesquatlekytho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195513"/>
            <a:ext cx="4000500" cy="3305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4452" name="Picture 4" descr="Taranto4669intermediatesquatlekytho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2113" y="1828800"/>
            <a:ext cx="242887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16918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/>
              <a:t>675. Ζωγράφος του Αναβάτη</a:t>
            </a:r>
            <a:br>
              <a:rPr lang="el-GR" sz="2800" dirty="0"/>
            </a:br>
            <a:r>
              <a:rPr lang="el-GR" sz="2800" dirty="0"/>
              <a:t>Συρακούσες 16034. Κωδωνόσχημος κρατήρας. </a:t>
            </a:r>
          </a:p>
        </p:txBody>
      </p:sp>
      <p:pic>
        <p:nvPicPr>
          <p:cNvPr id="105475" name="Picture 3" descr="Syracuse16034AnabatesPainterlucanianbellkrater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057400"/>
            <a:ext cx="4000500" cy="3581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5476" name="Picture 4" descr="Syracuse16034AnabatesPainterlucanianbellkrater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1973263"/>
            <a:ext cx="4000500" cy="37480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41244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/>
              <a:t>676. Ζωγράφος της Κρέουσας</a:t>
            </a:r>
            <a:r>
              <a:rPr lang="el-GR" sz="3200" dirty="0"/>
              <a:t> </a:t>
            </a:r>
            <a:br>
              <a:rPr lang="el-GR" sz="3200" dirty="0"/>
            </a:br>
            <a:r>
              <a:rPr lang="el-GR" sz="3200" dirty="0"/>
              <a:t>Το</a:t>
            </a:r>
            <a:r>
              <a:rPr lang="fr-FR" sz="3200" dirty="0" err="1"/>
              <a:t>ledo</a:t>
            </a:r>
            <a:r>
              <a:rPr lang="fr-FR" sz="3200" dirty="0"/>
              <a:t> Museum of Art</a:t>
            </a:r>
            <a:r>
              <a:rPr lang="el-GR" sz="3200" dirty="0"/>
              <a:t> 81.110</a:t>
            </a:r>
            <a:r>
              <a:rPr lang="fr-FR" sz="3200" dirty="0"/>
              <a:t>. </a:t>
            </a:r>
            <a:endParaRPr lang="el-GR" sz="3200" dirty="0"/>
          </a:p>
        </p:txBody>
      </p:sp>
      <p:pic>
        <p:nvPicPr>
          <p:cNvPr id="106499" name="Picture 3" descr="toledokrausapainter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035175"/>
            <a:ext cx="5256213" cy="3598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6500" name="Picture 4" descr="ToledokreusaPkra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4525" y="1773238"/>
            <a:ext cx="300355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23115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/>
              <a:t>677. Ζωγράφος του Δόλωνα</a:t>
            </a:r>
            <a:br>
              <a:rPr lang="el-GR" sz="4000" dirty="0"/>
            </a:br>
            <a:r>
              <a:rPr lang="el-GR" sz="4000" dirty="0"/>
              <a:t>Λονδίνο </a:t>
            </a:r>
            <a:r>
              <a:rPr lang="fr-FR" sz="4000" dirty="0"/>
              <a:t>F 157. </a:t>
            </a:r>
            <a:endParaRPr lang="el-GR" sz="4000" dirty="0"/>
          </a:p>
        </p:txBody>
      </p:sp>
      <p:pic>
        <p:nvPicPr>
          <p:cNvPr id="107523" name="Picture 3" descr="LondonF157DolonPaintercalyxkrater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399" y="1600200"/>
            <a:ext cx="7842529" cy="4876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0717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000" dirty="0"/>
              <a:t>623</a:t>
            </a:r>
            <a:r>
              <a:rPr lang="fr-FR" sz="2000" dirty="0"/>
              <a:t>. N</a:t>
            </a:r>
            <a:r>
              <a:rPr lang="el-GR" sz="2000" dirty="0"/>
              <a:t>άπολη. Απουλικός παναθηναϊκός αμφορέας. 624</a:t>
            </a:r>
            <a:r>
              <a:rPr lang="fr-FR" sz="2000" dirty="0"/>
              <a:t>. </a:t>
            </a:r>
            <a:r>
              <a:rPr lang="el-GR" sz="2000" dirty="0"/>
              <a:t>Καμπανικός αμφορέας. Νάντη 566258. Ζωγράφος της Σπονδής. </a:t>
            </a:r>
          </a:p>
        </p:txBody>
      </p:sp>
      <p:pic>
        <p:nvPicPr>
          <p:cNvPr id="71683" name="Picture 3" descr="naplesapulianfuneraryamphor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417638"/>
            <a:ext cx="4495800" cy="532802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684" name="Picture 4" descr="Nantes566258Libationpainterneckamphora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5927" y="1219199"/>
            <a:ext cx="2796073" cy="561864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66785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/>
              <a:t>678. Νάπολη 81841. Υδρία του Ζωγράφου των Χοηφόρων. </a:t>
            </a:r>
          </a:p>
        </p:txBody>
      </p:sp>
      <p:pic>
        <p:nvPicPr>
          <p:cNvPr id="108547" name="Picture 3" descr="Naples81841choephoroipainterhydri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6256" y="2286000"/>
            <a:ext cx="4343031" cy="3200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8548" name="Picture 4" descr="naples81841b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7371" y="1752600"/>
            <a:ext cx="4249703" cy="48307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71873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800" dirty="0"/>
              <a:t>Ζωγράφος του </a:t>
            </a:r>
            <a:r>
              <a:rPr lang="fr-FR" sz="2800" dirty="0" err="1"/>
              <a:t>Tarporley</a:t>
            </a:r>
            <a:r>
              <a:rPr lang="fr-FR" sz="2800" dirty="0"/>
              <a:t>. </a:t>
            </a:r>
            <a:r>
              <a:rPr lang="el-GR" sz="2800" dirty="0"/>
              <a:t>679. </a:t>
            </a:r>
            <a:r>
              <a:rPr lang="fr-FR" sz="2800" dirty="0"/>
              <a:t>Sydney. </a:t>
            </a:r>
            <a:r>
              <a:rPr lang="el-GR" sz="2800" dirty="0"/>
              <a:t>Κωδωνόσχημοι κρατήρες εμπνευσμένοι από το θέατρο. 680. Βοστώνη 1970239. </a:t>
            </a:r>
          </a:p>
        </p:txBody>
      </p:sp>
      <p:pic>
        <p:nvPicPr>
          <p:cNvPr id="109571" name="Picture 3" descr="ph18b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733" y="2133600"/>
            <a:ext cx="4230136" cy="3429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9572" name="Picture 4" descr="Boston1970237bellkraterTarporleyPainter40038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14765" y="1981200"/>
            <a:ext cx="4392612" cy="41481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99803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/>
              <a:t>681</a:t>
            </a:r>
            <a:r>
              <a:rPr lang="fr-FR" sz="2800" dirty="0"/>
              <a:t>. Würzburg. </a:t>
            </a:r>
            <a:r>
              <a:rPr lang="el-GR" sz="2800" dirty="0"/>
              <a:t>Ζωγράφος του </a:t>
            </a:r>
            <a:r>
              <a:rPr lang="fr-FR" sz="2800" dirty="0"/>
              <a:t>Schiller</a:t>
            </a:r>
            <a:r>
              <a:rPr lang="el-GR" sz="2800" dirty="0"/>
              <a:t>. 682. Λονδίνο </a:t>
            </a:r>
            <a:r>
              <a:rPr lang="fr-FR" sz="2800" dirty="0"/>
              <a:t>F 151. </a:t>
            </a:r>
            <a:r>
              <a:rPr lang="el-GR" sz="2800" dirty="0"/>
              <a:t>Ζωγράφος του Μ</a:t>
            </a:r>
            <a:r>
              <a:rPr lang="fr-FR" sz="2800" dirty="0" err="1"/>
              <a:t>acDaniel</a:t>
            </a:r>
            <a:r>
              <a:rPr lang="fr-FR" sz="2800" dirty="0"/>
              <a:t>. </a:t>
            </a:r>
            <a:endParaRPr lang="el-GR" sz="2800" dirty="0"/>
          </a:p>
        </p:txBody>
      </p:sp>
      <p:pic>
        <p:nvPicPr>
          <p:cNvPr id="110595" name="Picture 3" descr="WurzburgSchillerPainterTelephusbellkrater38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2007670"/>
            <a:ext cx="4000500" cy="37163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0596" name="Picture 4" descr="LondonF151MacDanielpainterChironbellkrat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8270" y="1676400"/>
            <a:ext cx="4878861" cy="4906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01993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/>
              <a:t>683. Άλλοτε στο </a:t>
            </a:r>
            <a:r>
              <a:rPr lang="fr-FR" sz="4000" dirty="0"/>
              <a:t>Malibu. </a:t>
            </a:r>
            <a:r>
              <a:rPr lang="el-GR" sz="4000" dirty="0"/>
              <a:t>Ζωγράφος των Χορηγών. </a:t>
            </a:r>
          </a:p>
        </p:txBody>
      </p:sp>
      <p:pic>
        <p:nvPicPr>
          <p:cNvPr id="111619" name="Picture 3" descr="Flyax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4513" y="1982788"/>
            <a:ext cx="3594100" cy="3854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1620" name="Picture 4" descr="OnceMalibuChoregoiPaintekrater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4663" y="2276475"/>
            <a:ext cx="4576762" cy="3578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0318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/>
              <a:t>684. Νέα Υόρκη 16140. Κωδωνόσχημος κρατήρας του Ζωγράφου του Σαρπηδόνα. </a:t>
            </a:r>
          </a:p>
        </p:txBody>
      </p:sp>
      <p:pic>
        <p:nvPicPr>
          <p:cNvPr id="112643" name="Picture 3" descr="NewYork16140SarpedonPainterbellkrater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1125" y="1828800"/>
            <a:ext cx="6456363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91680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dirty="0"/>
              <a:t>685. Ζωγράφος των Μαύρων Ερινυών. </a:t>
            </a:r>
            <a:br>
              <a:rPr lang="el-GR" sz="3200" dirty="0"/>
            </a:br>
            <a:r>
              <a:rPr lang="el-GR" sz="3200" dirty="0"/>
              <a:t>Νάπολη, ελικωτός κρατήρας από το </a:t>
            </a:r>
            <a:r>
              <a:rPr lang="fr-FR" sz="3200" dirty="0" err="1"/>
              <a:t>Ruvo</a:t>
            </a:r>
            <a:r>
              <a:rPr lang="fr-FR" sz="3200" dirty="0"/>
              <a:t>. </a:t>
            </a:r>
            <a:endParaRPr lang="el-GR" sz="3200" dirty="0"/>
          </a:p>
        </p:txBody>
      </p:sp>
      <p:pic>
        <p:nvPicPr>
          <p:cNvPr id="113667" name="Picture 3" descr="NaplesRuvoOrestespurificationkra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1844675"/>
            <a:ext cx="2941638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3668" name="Picture 4" descr="NaplesRuvoOrestes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931988"/>
            <a:ext cx="5184775" cy="4137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681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400" dirty="0"/>
              <a:t>686. </a:t>
            </a:r>
            <a:r>
              <a:rPr lang="fr-FR" sz="2400" dirty="0"/>
              <a:t>Napoli 82309. </a:t>
            </a:r>
            <a:r>
              <a:rPr lang="el-GR" sz="2400" dirty="0"/>
              <a:t>Αμφορέας. 687. </a:t>
            </a:r>
            <a:r>
              <a:rPr lang="fr-FR" sz="2400" dirty="0"/>
              <a:t>Bari 6095. </a:t>
            </a:r>
            <a:r>
              <a:rPr lang="el-GR" sz="2400" dirty="0"/>
              <a:t>Υδρία.688. </a:t>
            </a:r>
            <a:r>
              <a:rPr lang="fr-FR" sz="2400" dirty="0"/>
              <a:t>London F 283. </a:t>
            </a:r>
            <a:r>
              <a:rPr lang="el-GR" sz="2400" dirty="0"/>
              <a:t>Ελικωτός κρατήρας. Ζωγράφος της Άλωσης της Τροίας. </a:t>
            </a:r>
          </a:p>
        </p:txBody>
      </p:sp>
      <p:pic>
        <p:nvPicPr>
          <p:cNvPr id="114691" name="Picture 3" descr="Naples82309amphoraIliupersisPainter37535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420938"/>
            <a:ext cx="2562225" cy="3678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4692" name="Picture 4" descr="Bari6095IliupersisPainterhydri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1500" y="2239963"/>
            <a:ext cx="2897188" cy="35321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4693" name="Picture 5" descr="LondonF283Iliupersispaintervolutekrater38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56313" y="1916113"/>
            <a:ext cx="2789237" cy="41036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28032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800" dirty="0"/>
              <a:t>689. Ελικωτός κρατήρας του Ζωγράφου του Λυκούργου. Βορέας και Ορειθύια. Λονδίνο. 690. Β</a:t>
            </a:r>
            <a:r>
              <a:rPr lang="fr-FR" sz="2800" dirty="0" err="1"/>
              <a:t>anca</a:t>
            </a:r>
            <a:r>
              <a:rPr lang="fr-FR" sz="2800" dirty="0"/>
              <a:t> </a:t>
            </a:r>
            <a:r>
              <a:rPr lang="fr-FR" sz="2800" dirty="0" err="1"/>
              <a:t>Intesa</a:t>
            </a:r>
            <a:r>
              <a:rPr lang="fr-FR" sz="2800" dirty="0"/>
              <a:t> 183. </a:t>
            </a:r>
            <a:r>
              <a:rPr lang="el-GR" sz="2800" dirty="0"/>
              <a:t>Αποθέωση του Ηρακλή. </a:t>
            </a:r>
          </a:p>
        </p:txBody>
      </p:sp>
      <p:pic>
        <p:nvPicPr>
          <p:cNvPr id="115715" name="Picture 3" descr="London19315111LycurgusPaintervolutekrater35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6975" y="1828800"/>
            <a:ext cx="267335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5716" name="Picture 4" descr="VicenzaBancaIntesa183Lycurguspaintervolutekrater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2190750"/>
            <a:ext cx="4000500" cy="3313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02666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/>
              <a:t>691. Λονδίνο </a:t>
            </a:r>
            <a:r>
              <a:rPr lang="fr-FR" sz="4000" dirty="0"/>
              <a:t>F 272. </a:t>
            </a:r>
            <a:r>
              <a:rPr lang="el-GR" sz="4000" dirty="0"/>
              <a:t>Ζωγράφος της Λαοδάμειας. </a:t>
            </a:r>
          </a:p>
        </p:txBody>
      </p:sp>
      <p:pic>
        <p:nvPicPr>
          <p:cNvPr id="116739" name="Picture 3" descr="LondonF272LaodameiaPaintercalyxkrat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347913"/>
            <a:ext cx="4000500" cy="3000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6740" name="Picture 4" descr="LondonF272b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4913" y="1828800"/>
            <a:ext cx="334168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89813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/>
              <a:t>692. Σύβαρις 16364. Ζωγράφος της </a:t>
            </a:r>
            <a:r>
              <a:rPr lang="fr-FR" sz="4000" dirty="0"/>
              <a:t>Gioia </a:t>
            </a:r>
            <a:r>
              <a:rPr lang="fr-FR" sz="4000" dirty="0" err="1"/>
              <a:t>del</a:t>
            </a:r>
            <a:r>
              <a:rPr lang="fr-FR" sz="4000" dirty="0"/>
              <a:t> Colle</a:t>
            </a:r>
            <a:endParaRPr lang="el-GR" sz="4000" dirty="0"/>
          </a:p>
        </p:txBody>
      </p:sp>
      <p:pic>
        <p:nvPicPr>
          <p:cNvPr id="117763" name="Picture 3" descr="Sybaris16364GoiaDelColePainteramphora330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1600199"/>
            <a:ext cx="3352800" cy="4893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7764" name="Picture 4" descr="sybaris16364b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7800" y="1600198"/>
            <a:ext cx="2600325" cy="508081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927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/>
          </a:bodyPr>
          <a:lstStyle/>
          <a:p>
            <a:r>
              <a:rPr lang="el-GR" sz="3200" dirty="0"/>
              <a:t>625. </a:t>
            </a:r>
            <a:r>
              <a:rPr lang="en-US" sz="3200" dirty="0"/>
              <a:t>Kiel. </a:t>
            </a:r>
            <a:r>
              <a:rPr lang="el-GR" sz="3200" dirty="0"/>
              <a:t>626. </a:t>
            </a:r>
            <a:r>
              <a:rPr lang="fr-FR" sz="3200" dirty="0"/>
              <a:t>Sotheby’s. </a:t>
            </a:r>
            <a:r>
              <a:rPr lang="el-GR" sz="3200" dirty="0"/>
              <a:t>627</a:t>
            </a:r>
            <a:r>
              <a:rPr lang="fr-FR" sz="3200" dirty="0"/>
              <a:t>. </a:t>
            </a:r>
            <a:r>
              <a:rPr lang="el-GR" sz="3200" dirty="0"/>
              <a:t>Ακράγας </a:t>
            </a:r>
            <a:r>
              <a:rPr lang="fr-FR" sz="3200" dirty="0"/>
              <a:t>R 183. </a:t>
            </a:r>
            <a:endParaRPr lang="el-GR" sz="3200" dirty="0"/>
          </a:p>
        </p:txBody>
      </p:sp>
      <p:pic>
        <p:nvPicPr>
          <p:cNvPr id="72707" name="Picture 3" descr="Liekloutrophoros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485899"/>
            <a:ext cx="2438400" cy="511061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2708" name="Picture 4" descr="AkragasR183pelike37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00739" y="2509935"/>
            <a:ext cx="3406772" cy="408191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2709" name="Picture 5" descr="SothebysBAltimorePainter21cmkantharo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8572" y="3549215"/>
            <a:ext cx="2750080" cy="304108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78523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/>
              <a:t>693-694. Ελικωτοί κρατήρες του Ζωγράφου της Κοπεγχάγης 4223. </a:t>
            </a:r>
            <a:r>
              <a:rPr lang="fr-FR" sz="2800" dirty="0"/>
              <a:t>Sotheby’s</a:t>
            </a:r>
            <a:endParaRPr lang="el-GR" sz="2800" dirty="0"/>
          </a:p>
        </p:txBody>
      </p:sp>
      <p:pic>
        <p:nvPicPr>
          <p:cNvPr id="118787" name="Picture 3" descr="SothebysPainterofCopenhagen4223volutekrater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1417638"/>
            <a:ext cx="3276600" cy="53882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8788" name="Picture 4" descr="SothebysPainterofCopenhagen4223volutekraterB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2" y="1437853"/>
            <a:ext cx="3733798" cy="540010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74780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/>
              <a:t>695. Νάπολη. Θυσία στον τάφο τουΠατρόκλου. </a:t>
            </a:r>
          </a:p>
        </p:txBody>
      </p:sp>
      <p:pic>
        <p:nvPicPr>
          <p:cNvPr id="119811" name="Picture 3" descr="NaplesPatroclusvaseDariusPaint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4638" y="1828800"/>
            <a:ext cx="197802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9812" name="Picture 4" descr="NaplesPatroclusvolutekra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1903413"/>
            <a:ext cx="4000500" cy="38877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90072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/>
              <a:t>696. Βοστώνη 1991.437. Ζωγράφος του Δαρείου. Η δολοφονία του Ατρέα.</a:t>
            </a:r>
            <a:r>
              <a:rPr lang="el-GR" sz="4000" dirty="0"/>
              <a:t> </a:t>
            </a:r>
          </a:p>
        </p:txBody>
      </p:sp>
      <p:pic>
        <p:nvPicPr>
          <p:cNvPr id="120835" name="Picture 3" descr="OnceBoston1991437DariusPainteramphoradeathofAtreu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7475" y="1828800"/>
            <a:ext cx="2290763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0836" name="Picture 4" descr="boston1991437b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2271713"/>
            <a:ext cx="4000500" cy="31511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29532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/>
              <a:t>697. </a:t>
            </a:r>
            <a:r>
              <a:rPr lang="fr-FR" sz="4000" dirty="0"/>
              <a:t>Princeton 1981.3.</a:t>
            </a:r>
            <a:r>
              <a:rPr lang="el-GR" sz="4000" dirty="0"/>
              <a:t> Μήδεια και αγγελιαφόρος. </a:t>
            </a:r>
            <a:r>
              <a:rPr lang="fr-FR" sz="4000" dirty="0"/>
              <a:t> </a:t>
            </a:r>
            <a:endParaRPr lang="el-GR" sz="4000" dirty="0"/>
          </a:p>
        </p:txBody>
      </p:sp>
      <p:pic>
        <p:nvPicPr>
          <p:cNvPr id="121859" name="Picture 3" descr="Princeton198313DariusPainterMedeavolutekra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29213" y="1828800"/>
            <a:ext cx="311308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1860" name="Picture 4" descr="volutekraterOedipus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8113" y="1828800"/>
            <a:ext cx="224948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36169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/>
              <a:t>698</a:t>
            </a:r>
            <a:r>
              <a:rPr lang="fr-FR" sz="4000" dirty="0"/>
              <a:t>. </a:t>
            </a:r>
            <a:r>
              <a:rPr lang="el-GR" sz="4000" dirty="0"/>
              <a:t>Μόναχο 3297. 699. Μόναχο 3296</a:t>
            </a:r>
          </a:p>
        </p:txBody>
      </p:sp>
      <p:pic>
        <p:nvPicPr>
          <p:cNvPr id="122883" name="Picture 3" descr="Munich3297UnderworldPain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916113"/>
            <a:ext cx="4000500" cy="3832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884" name="Picture 4" descr="MunichMedeavolutekrat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10100" y="1982788"/>
            <a:ext cx="3959225" cy="3603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12349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3600" dirty="0"/>
              <a:t>700. Βιέννη </a:t>
            </a:r>
            <a:r>
              <a:rPr lang="fr-FR" sz="3600" dirty="0"/>
              <a:t>IV 94.</a:t>
            </a:r>
            <a:r>
              <a:rPr lang="el-GR" sz="3600" dirty="0"/>
              <a:t> Ελικωτός κρατήρας του Ζωγράφου της Βαλτιμόρης. </a:t>
            </a:r>
            <a:r>
              <a:rPr lang="fr-FR" sz="4000" dirty="0"/>
              <a:t> </a:t>
            </a:r>
            <a:endParaRPr lang="el-GR" sz="4000" dirty="0"/>
          </a:p>
        </p:txBody>
      </p:sp>
      <p:pic>
        <p:nvPicPr>
          <p:cNvPr id="123907" name="Picture 3" descr="WienIV94BaltimorePaintervolutekrater33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4513" y="1982788"/>
            <a:ext cx="2825750" cy="3854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3908" name="Picture 4" descr="WienIV94BaltimorePainter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3938" y="1916113"/>
            <a:ext cx="5295900" cy="3971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05710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/>
              <a:t>701. Ζωγράφος του Γανυμήδη</a:t>
            </a:r>
            <a:br>
              <a:rPr lang="fr-FR" sz="4000" dirty="0"/>
            </a:br>
            <a:r>
              <a:rPr lang="el-GR" sz="4000" dirty="0"/>
              <a:t>Α</a:t>
            </a:r>
            <a:r>
              <a:rPr lang="fr-FR" sz="4000" dirty="0"/>
              <a:t>. Milano. </a:t>
            </a:r>
            <a:r>
              <a:rPr lang="el-GR" sz="4000" dirty="0"/>
              <a:t>Β-Γ</a:t>
            </a:r>
            <a:r>
              <a:rPr lang="fr-FR" sz="4000" dirty="0"/>
              <a:t>. Milano. </a:t>
            </a:r>
            <a:endParaRPr lang="el-GR" sz="4000" dirty="0"/>
          </a:p>
        </p:txBody>
      </p:sp>
      <p:pic>
        <p:nvPicPr>
          <p:cNvPr id="124931" name="Picture 3" descr="MilanA99701217GanymedesPainterlebesgamikos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4738" y="1773238"/>
            <a:ext cx="2562225" cy="4176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4932" name="Picture 4" descr="MilanA99791217GanymedesPainterlebes34032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11563" y="2046288"/>
            <a:ext cx="2368550" cy="3663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4933" name="Picture 5" descr="MilanA99701282GanymedesPaintersitula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4513" y="2111375"/>
            <a:ext cx="2874962" cy="3603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82455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/>
              <a:t>702. Ζωγράφος της Φιάλης </a:t>
            </a:r>
            <a:r>
              <a:rPr lang="fr-FR" sz="2800" dirty="0"/>
              <a:t>(</a:t>
            </a:r>
            <a:r>
              <a:rPr lang="fr-FR" sz="2800" dirty="0" err="1"/>
              <a:t>Patera</a:t>
            </a:r>
            <a:r>
              <a:rPr lang="fr-FR" sz="2800" dirty="0"/>
              <a:t> </a:t>
            </a:r>
            <a:r>
              <a:rPr lang="fr-FR" sz="2800" dirty="0" err="1"/>
              <a:t>Painter</a:t>
            </a:r>
            <a:r>
              <a:rPr lang="fr-FR" sz="2800" dirty="0"/>
              <a:t>)</a:t>
            </a:r>
            <a:br>
              <a:rPr lang="el-GR" sz="2800" dirty="0"/>
            </a:br>
            <a:r>
              <a:rPr lang="el-GR" sz="2800" dirty="0"/>
              <a:t>Α. Α</a:t>
            </a:r>
            <a:r>
              <a:rPr lang="fr-FR" sz="2800" dirty="0" err="1"/>
              <a:t>ngers</a:t>
            </a:r>
            <a:r>
              <a:rPr lang="fr-FR" sz="2800" dirty="0"/>
              <a:t>. </a:t>
            </a:r>
            <a:r>
              <a:rPr lang="el-GR" sz="2800" dirty="0"/>
              <a:t>Β</a:t>
            </a:r>
            <a:r>
              <a:rPr lang="fr-FR" sz="2800" dirty="0"/>
              <a:t>. Bari 6830. </a:t>
            </a:r>
            <a:endParaRPr lang="el-GR" sz="2800" dirty="0"/>
          </a:p>
        </p:txBody>
      </p:sp>
      <p:pic>
        <p:nvPicPr>
          <p:cNvPr id="125955" name="Picture 3" descr="AngersMTC1032PateraPaintervolutekrater330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599" y="1524000"/>
            <a:ext cx="3307751" cy="5181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5956" name="Picture 4" descr="Bari6380WorkshopofthePateraPain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523999"/>
            <a:ext cx="3200400" cy="518917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16664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800" dirty="0"/>
              <a:t>703. Οδησσός. Αρυβαλόσχημη΄λήκυθος. 704. Νέα Υόρκη, ιδ. Συλλ. Κύπελλο τύπου 8 Μ. 705. </a:t>
            </a:r>
            <a:r>
              <a:rPr lang="fr-FR" sz="2800" dirty="0"/>
              <a:t>Sotheby’s. </a:t>
            </a:r>
            <a:r>
              <a:rPr lang="el-GR" sz="2800" dirty="0"/>
              <a:t>Σφαιρική πύξίδα. </a:t>
            </a:r>
          </a:p>
        </p:txBody>
      </p:sp>
      <p:pic>
        <p:nvPicPr>
          <p:cNvPr id="126979" name="Picture 3" descr="odessasquatlekythosOlbia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844675"/>
            <a:ext cx="202088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6980" name="Picture 4" descr="NewYorkPrivatemugN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55900" y="2432050"/>
            <a:ext cx="2625725" cy="3213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6981" name="Picture 5" descr="SothebysKantharosgroupglobularpyxis33032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57838" y="2205038"/>
            <a:ext cx="3275012" cy="38147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9972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706. Δύο κρατήρες του Ζωγράφου του Λευκού Σάκκου, άλλοτε στο </a:t>
            </a:r>
            <a:r>
              <a:rPr lang="fr-FR" sz="2400" dirty="0"/>
              <a:t>Malibu</a:t>
            </a:r>
            <a:r>
              <a:rPr lang="el-GR" sz="2400" dirty="0"/>
              <a:t>. Αχιλλέας και Φοίνικας, σκηνή του Κάτω Κόσμου. </a:t>
            </a:r>
          </a:p>
        </p:txBody>
      </p:sp>
      <p:pic>
        <p:nvPicPr>
          <p:cNvPr id="128003" name="Picture 3" descr="oncemalibuwhitesakkosvolutekrater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437854"/>
            <a:ext cx="4236366" cy="5287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8004" name="Picture 4" descr="OnceMalibuWhitesakkosvolutekrater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13644" y="1446116"/>
            <a:ext cx="3925555" cy="5294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9176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dirty="0"/>
              <a:t>628</a:t>
            </a:r>
            <a:r>
              <a:rPr lang="fr-FR" sz="3200" dirty="0"/>
              <a:t>. Sotheby’s. </a:t>
            </a:r>
            <a:r>
              <a:rPr lang="el-GR" sz="3200" dirty="0"/>
              <a:t>Υδρία. 629</a:t>
            </a:r>
            <a:r>
              <a:rPr lang="fr-FR" sz="3200" dirty="0"/>
              <a:t>. </a:t>
            </a:r>
            <a:r>
              <a:rPr lang="el-GR" sz="3200" dirty="0"/>
              <a:t>Ιδ. Συλλογή. Στάμνος.  630</a:t>
            </a:r>
            <a:r>
              <a:rPr lang="fr-FR" sz="3200" dirty="0"/>
              <a:t>. </a:t>
            </a:r>
            <a:r>
              <a:rPr lang="fr-FR" sz="3200" dirty="0" err="1"/>
              <a:t>Banca</a:t>
            </a:r>
            <a:r>
              <a:rPr lang="fr-FR" sz="3200" dirty="0"/>
              <a:t> </a:t>
            </a:r>
            <a:r>
              <a:rPr lang="fr-FR" sz="3200" dirty="0" err="1"/>
              <a:t>Intesa</a:t>
            </a:r>
            <a:r>
              <a:rPr lang="el-GR" sz="3200" dirty="0"/>
              <a:t>. Ρυτόν. </a:t>
            </a:r>
          </a:p>
        </p:txBody>
      </p:sp>
      <p:pic>
        <p:nvPicPr>
          <p:cNvPr id="73731" name="Picture 3" descr="Sothebysapulianhydri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060575"/>
            <a:ext cx="295910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3732" name="Picture 4" descr="vicenza34testadibueMiddleApulian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84975" y="2362201"/>
            <a:ext cx="2185688" cy="3441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3733" name="Picture 5" descr="privateapulianstamno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27400" y="2754313"/>
            <a:ext cx="3022600" cy="29543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87606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3200" dirty="0"/>
              <a:t>707. Ομάδα </a:t>
            </a:r>
            <a:r>
              <a:rPr lang="fr-FR" sz="3200" dirty="0"/>
              <a:t>Lentini-</a:t>
            </a:r>
            <a:r>
              <a:rPr lang="fr-FR" sz="3200" dirty="0" err="1"/>
              <a:t>Manfria</a:t>
            </a:r>
            <a:r>
              <a:rPr lang="fr-FR" sz="3200" dirty="0"/>
              <a:t>. </a:t>
            </a:r>
            <a:r>
              <a:rPr lang="el-GR" sz="3200" dirty="0"/>
              <a:t>Α. </a:t>
            </a:r>
            <a:r>
              <a:rPr lang="fr-FR" sz="3200" dirty="0" err="1"/>
              <a:t>Catania</a:t>
            </a:r>
            <a:r>
              <a:rPr lang="fr-FR" sz="3200" dirty="0"/>
              <a:t> 4292. </a:t>
            </a:r>
            <a:r>
              <a:rPr lang="el-GR" sz="3200" dirty="0"/>
              <a:t>Πώμα λεκανίδος</a:t>
            </a:r>
            <a:r>
              <a:rPr lang="fr-FR" sz="3200" dirty="0"/>
              <a:t>. </a:t>
            </a:r>
            <a:r>
              <a:rPr lang="el-GR" sz="3200" dirty="0"/>
              <a:t>Β. </a:t>
            </a:r>
            <a:r>
              <a:rPr lang="fr-FR" sz="3200" dirty="0" err="1"/>
              <a:t>Catania</a:t>
            </a:r>
            <a:r>
              <a:rPr lang="fr-FR" sz="3200" dirty="0"/>
              <a:t> 4277. </a:t>
            </a:r>
            <a:r>
              <a:rPr lang="el-GR" sz="3200" dirty="0"/>
              <a:t>Λήκυθος. Γ. </a:t>
            </a:r>
            <a:r>
              <a:rPr lang="fr-FR" sz="3200" dirty="0" err="1"/>
              <a:t>Catania</a:t>
            </a:r>
            <a:r>
              <a:rPr lang="fr-FR" sz="3200" dirty="0"/>
              <a:t> 4238. </a:t>
            </a:r>
            <a:r>
              <a:rPr lang="el-GR" sz="3200" dirty="0"/>
              <a:t>Γαμικός λέβης</a:t>
            </a:r>
          </a:p>
        </p:txBody>
      </p:sp>
      <p:pic>
        <p:nvPicPr>
          <p:cNvPr id="129027" name="Picture 3" descr="Catania4292LentiniManfria350330lekanislid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781300"/>
            <a:ext cx="3384550" cy="3200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9028" name="Picture 4" descr="Catania4277LentiniManfriagrouplekythos33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54438" y="2176463"/>
            <a:ext cx="1990725" cy="3533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9029" name="Picture 5" descr="catania4238LentiniMAnfriaworkshopButeragroup33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4525" y="2133600"/>
            <a:ext cx="3101975" cy="3816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67980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/>
              <a:t>708. Ομάδα των Λιπαρών Νήσων.Ο Ζωγράφος του </a:t>
            </a:r>
            <a:r>
              <a:rPr lang="fr-FR" sz="2800" dirty="0"/>
              <a:t>Lipari. </a:t>
            </a:r>
            <a:r>
              <a:rPr lang="el-GR" sz="2800" dirty="0"/>
              <a:t>Λεκανίδα. </a:t>
            </a:r>
          </a:p>
        </p:txBody>
      </p:sp>
      <p:pic>
        <p:nvPicPr>
          <p:cNvPr id="130051" name="Picture 3" descr="Liparilekanis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149475"/>
            <a:ext cx="4254500" cy="34242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0052" name="Picture 4" descr="liparilekanis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2106613"/>
            <a:ext cx="4000500" cy="3482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63699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/>
              <a:t>709. Νάπολη 2074. 710. </a:t>
            </a:r>
            <a:r>
              <a:rPr lang="fr-FR" sz="4000" dirty="0"/>
              <a:t>Princeton. </a:t>
            </a:r>
            <a:r>
              <a:rPr lang="el-GR" sz="4000" dirty="0"/>
              <a:t>Ομάδα </a:t>
            </a:r>
            <a:r>
              <a:rPr lang="fr-FR" sz="4000" dirty="0"/>
              <a:t>Prado-</a:t>
            </a:r>
            <a:r>
              <a:rPr lang="fr-FR" sz="4000" dirty="0" err="1"/>
              <a:t>Fienga</a:t>
            </a:r>
            <a:endParaRPr lang="el-GR" sz="4000" dirty="0"/>
          </a:p>
        </p:txBody>
      </p:sp>
      <p:pic>
        <p:nvPicPr>
          <p:cNvPr id="131075" name="Picture 3" descr="PrincetonPradoFengasicilianbellkrat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1773238"/>
            <a:ext cx="3984625" cy="4248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1076" name="Picture 4" descr="naples2074paintero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989138"/>
            <a:ext cx="4000500" cy="35067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1513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000" dirty="0"/>
              <a:t>711. Τάφος του Κόμη </a:t>
            </a:r>
            <a:r>
              <a:rPr lang="fr-FR" sz="2000" dirty="0"/>
              <a:t>Blacas. </a:t>
            </a:r>
            <a:r>
              <a:rPr lang="el-GR" sz="2000" dirty="0"/>
              <a:t>Νόλα. Άνω αριστερά: υδρία του Ζωγράφου του Κώμου. Άνω δεξιά: Ζωγράφος του Μελεάγρου. Στη μέση, αριστερά: σκύφος του Ζωγράφου της Νάπολης 2074. Δεξιά: σκύφος του Ζωγράφου της Νάπολης 2074. Κάτω: κύλικα του Ζωγράφου του Μελεάγρου. </a:t>
            </a:r>
          </a:p>
        </p:txBody>
      </p:sp>
      <p:pic>
        <p:nvPicPr>
          <p:cNvPr id="132099" name="Picture 3" descr="Blacastomb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854200"/>
            <a:ext cx="7705725" cy="39925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11181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dirty="0"/>
              <a:t>712. Νάπολη 81926, από το </a:t>
            </a:r>
            <a:r>
              <a:rPr lang="fr-FR" sz="2400" dirty="0"/>
              <a:t>Paestum. </a:t>
            </a:r>
            <a:r>
              <a:rPr lang="el-GR" sz="2400" dirty="0"/>
              <a:t>Ζωγράφος του </a:t>
            </a:r>
            <a:r>
              <a:rPr lang="fr-FR" sz="2400" dirty="0"/>
              <a:t>Parrish. </a:t>
            </a:r>
            <a:r>
              <a:rPr lang="el-GR" sz="2400" dirty="0"/>
              <a:t>713. Λούβρο</a:t>
            </a:r>
            <a:r>
              <a:rPr lang="fr-FR" sz="2400" dirty="0"/>
              <a:t> CA 5724</a:t>
            </a:r>
            <a:r>
              <a:rPr lang="el-GR" sz="2400" dirty="0"/>
              <a:t>. Κρατήρας του Ζωγράφου του Ιξίωνος. </a:t>
            </a:r>
          </a:p>
        </p:txBody>
      </p:sp>
      <p:pic>
        <p:nvPicPr>
          <p:cNvPr id="133123" name="Picture 3" descr="Naples81926Paestumparrishpainterphlyaxbellkrater35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063" y="1828800"/>
            <a:ext cx="381158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24" name="Picture 4" descr="LouvreIxion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6638" y="1828800"/>
            <a:ext cx="367982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844977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/>
              <a:t>714α-γ. Ζωγράφος των Σιαμαίων.  Βερολίνο </a:t>
            </a:r>
            <a:r>
              <a:rPr lang="en-US" sz="2800" dirty="0"/>
              <a:t>F 3626. San Diego. </a:t>
            </a:r>
            <a:r>
              <a:rPr lang="el-GR" sz="2800" dirty="0"/>
              <a:t>Ιδ. Συλλ. </a:t>
            </a:r>
          </a:p>
        </p:txBody>
      </p:sp>
      <p:pic>
        <p:nvPicPr>
          <p:cNvPr id="134147" name="Picture 3" descr="BerlinF3626campanianbellkrat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773238"/>
            <a:ext cx="4071937" cy="4248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4148" name="Picture 4" descr="SanDiegoSIamesepainterneckamphora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10100" y="1982788"/>
            <a:ext cx="1960563" cy="3854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4149" name="Picture 5" descr="privatesiamesepainterneckamphor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69100" y="1773238"/>
            <a:ext cx="2074863" cy="4248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93570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3200" dirty="0"/>
              <a:t>714. Λούβρο Κ 300. Ζωγράφος του Ιξίωνος. Μήδεια. 715. Αγία Πετρούπολη Β 2080. Ζωγράφος του Ιξίωνος. </a:t>
            </a:r>
          </a:p>
        </p:txBody>
      </p:sp>
      <p:pic>
        <p:nvPicPr>
          <p:cNvPr id="135171" name="Picture 3" descr="LouvreIxionMedea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4513" y="1982788"/>
            <a:ext cx="3438525" cy="3854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5172" name="Picture 4" descr="StPetersbourgB2080Ixionpainteramphora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37138" y="2046288"/>
            <a:ext cx="2884487" cy="3663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424804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dirty="0"/>
              <a:t>716α. </a:t>
            </a:r>
            <a:r>
              <a:rPr lang="fr-FR" sz="2400" dirty="0"/>
              <a:t>Sotheby’s. </a:t>
            </a:r>
            <a:r>
              <a:rPr lang="el-GR" sz="2400" dirty="0"/>
              <a:t>Ζωγράφος της Καπύης. 716β. Βοστώνη 69114. Υδρία του Ζωγράφου του Λευκού Προσώπου. </a:t>
            </a:r>
          </a:p>
        </p:txBody>
      </p:sp>
      <p:pic>
        <p:nvPicPr>
          <p:cNvPr id="136195" name="Picture 3" descr="SothebysCapuaPainterworkshopbellkra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773238"/>
            <a:ext cx="3908425" cy="4248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6196" name="Picture 4" descr="bostonhydria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1989138"/>
            <a:ext cx="4000500" cy="3932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06847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dirty="0"/>
              <a:t>717α-β. Νέα Υόρκη 1908.12. Ζωγράφος </a:t>
            </a:r>
            <a:r>
              <a:rPr lang="fr-FR" sz="3200" dirty="0" err="1"/>
              <a:t>Astarita</a:t>
            </a:r>
            <a:r>
              <a:rPr lang="fr-FR" sz="3200" dirty="0"/>
              <a:t>. </a:t>
            </a:r>
            <a:endParaRPr lang="el-GR" sz="3200" dirty="0"/>
          </a:p>
        </p:txBody>
      </p:sp>
      <p:pic>
        <p:nvPicPr>
          <p:cNvPr id="137219" name="Picture 3" descr="NewYork1901812AVIIGrouphydria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4288" y="1828800"/>
            <a:ext cx="249713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7220" name="Picture 4" descr="newYork1901812AVIIgrouphydria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2041525"/>
            <a:ext cx="4000500" cy="3613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30677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/>
              <a:t>718. </a:t>
            </a:r>
            <a:r>
              <a:rPr lang="fr-FR" sz="4000" dirty="0" err="1"/>
              <a:t>Vicenza</a:t>
            </a:r>
            <a:r>
              <a:rPr lang="fr-FR" sz="4000" dirty="0"/>
              <a:t>, </a:t>
            </a:r>
            <a:r>
              <a:rPr lang="el-GR" sz="4000" dirty="0"/>
              <a:t>Β</a:t>
            </a:r>
            <a:r>
              <a:rPr lang="fr-FR" sz="4000" dirty="0" err="1"/>
              <a:t>anca</a:t>
            </a:r>
            <a:r>
              <a:rPr lang="fr-FR" sz="4000" dirty="0"/>
              <a:t> </a:t>
            </a:r>
            <a:r>
              <a:rPr lang="fr-FR" sz="4000" dirty="0" err="1"/>
              <a:t>Intesa</a:t>
            </a:r>
            <a:r>
              <a:rPr lang="fr-FR" sz="4000" dirty="0"/>
              <a:t>.</a:t>
            </a:r>
            <a:r>
              <a:rPr lang="el-GR" sz="4000" dirty="0"/>
              <a:t> </a:t>
            </a:r>
            <a:r>
              <a:rPr lang="fr-FR" sz="4000" dirty="0"/>
              <a:t>Basel, Cahn. </a:t>
            </a:r>
            <a:r>
              <a:rPr lang="el-GR" sz="4000" dirty="0"/>
              <a:t>Η</a:t>
            </a:r>
            <a:r>
              <a:rPr lang="fr-FR" sz="4000" dirty="0"/>
              <a:t>. Boston. </a:t>
            </a:r>
            <a:r>
              <a:rPr lang="el-GR" sz="4000" dirty="0" err="1"/>
              <a:t>Ιχθυοπινάκια</a:t>
            </a:r>
            <a:r>
              <a:rPr lang="el-GR" sz="4000" dirty="0"/>
              <a:t>. </a:t>
            </a:r>
            <a:r>
              <a:rPr lang="fr-FR" sz="4000" dirty="0"/>
              <a:t> </a:t>
            </a:r>
            <a:endParaRPr lang="el-GR" sz="4000" dirty="0"/>
          </a:p>
        </p:txBody>
      </p:sp>
      <p:pic>
        <p:nvPicPr>
          <p:cNvPr id="138243" name="Picture 3" descr="bancaintesaplate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700213"/>
            <a:ext cx="2303463" cy="21986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8244" name="Picture 4" descr="bancaintesaplate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10100" y="1917700"/>
            <a:ext cx="2354263" cy="1930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8245" name="Picture 5" descr="bancaintesaplate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48488" y="1773238"/>
            <a:ext cx="1979612" cy="1968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8246" name="Picture 6" descr="bancaintesaplate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3995738"/>
            <a:ext cx="2233613" cy="2082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8247" name="Picture 7" descr="bancaintesaplate5mid4t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773238"/>
            <a:ext cx="2046288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8" name="Picture 8" descr="bancaintesaplate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076700"/>
            <a:ext cx="2016125" cy="197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49" name="Picture 9" descr="BasekCahnRobinsonpainterfishplat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005263"/>
            <a:ext cx="2087562" cy="206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50" name="Picture 10" descr="Boston018096DAgostinoPainterfishplate35032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005263"/>
            <a:ext cx="2232025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970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/>
              <a:t>631. </a:t>
            </a:r>
            <a:r>
              <a:rPr lang="fr-FR" sz="2800" dirty="0" err="1"/>
              <a:t>Banca</a:t>
            </a:r>
            <a:r>
              <a:rPr lang="fr-FR" sz="2800" dirty="0"/>
              <a:t> </a:t>
            </a:r>
            <a:r>
              <a:rPr lang="fr-FR" sz="2800" dirty="0" err="1"/>
              <a:t>Intesa</a:t>
            </a:r>
            <a:r>
              <a:rPr lang="fr-FR" sz="2800" dirty="0"/>
              <a:t>. </a:t>
            </a:r>
            <a:r>
              <a:rPr lang="el-GR" sz="2800" dirty="0"/>
              <a:t>Καμπανικό ιχθυοπινάκιο. 632</a:t>
            </a:r>
            <a:r>
              <a:rPr lang="fr-FR" sz="2800" dirty="0"/>
              <a:t>. </a:t>
            </a:r>
            <a:r>
              <a:rPr lang="el-GR" sz="2800" dirty="0"/>
              <a:t>Μαδρίτη 11445. Σχολή του Ασστέα. </a:t>
            </a:r>
          </a:p>
        </p:txBody>
      </p:sp>
      <p:pic>
        <p:nvPicPr>
          <p:cNvPr id="74755" name="Picture 3" descr="bancaintesaplate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937543"/>
            <a:ext cx="4000500" cy="3821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4756" name="Picture 4" descr="Madrid11445b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1417637"/>
            <a:ext cx="3046413" cy="538573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562699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3200" dirty="0"/>
              <a:t>719</a:t>
            </a:r>
            <a:r>
              <a:rPr lang="fr-FR" sz="3200" dirty="0"/>
              <a:t>. </a:t>
            </a:r>
            <a:r>
              <a:rPr lang="el-GR" sz="3200" dirty="0"/>
              <a:t>Μ</a:t>
            </a:r>
            <a:r>
              <a:rPr lang="fr-FR" sz="3200" dirty="0" err="1"/>
              <a:t>alibu</a:t>
            </a:r>
            <a:r>
              <a:rPr lang="fr-FR" sz="3200" dirty="0"/>
              <a:t> 80.AE.1551. </a:t>
            </a:r>
            <a:r>
              <a:rPr lang="el-GR" sz="3200" dirty="0"/>
              <a:t>Ζωγράφος του </a:t>
            </a:r>
            <a:r>
              <a:rPr lang="fr-FR" sz="3200" dirty="0"/>
              <a:t>Würzburg H 5739. </a:t>
            </a:r>
            <a:r>
              <a:rPr lang="el-GR" sz="3200" dirty="0"/>
              <a:t>720. Βοστώνη 99540. Ζωγράφος του Ορέστη της Βοστώνης. </a:t>
            </a:r>
          </a:p>
        </p:txBody>
      </p:sp>
      <p:pic>
        <p:nvPicPr>
          <p:cNvPr id="139267" name="Picture 3" descr="Malibu80AE1551PainterofWurzburgH5739amphor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4713" y="1828800"/>
            <a:ext cx="331628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9268" name="Picture 4" descr="Boston99540BostonOrestesPainterneckamphora35032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40363" y="2032000"/>
            <a:ext cx="2624137" cy="37417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748074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721. Κίελο. Αγγεία στην τεχνική της Εγνατίας</a:t>
            </a:r>
            <a:endParaRPr lang="en-US" dirty="0"/>
          </a:p>
        </p:txBody>
      </p:sp>
      <p:pic>
        <p:nvPicPr>
          <p:cNvPr id="10242" name="Picture 2" descr="C:\Users\mitsos\Pictures\southitalianpottery\gnathia\KielApuliangnathiavase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68768"/>
            <a:ext cx="8229600" cy="438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29424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/>
              <a:t>722. Βοστώνη 00363. 723. Τάρας. Ζωγράφος της </a:t>
            </a:r>
            <a:r>
              <a:rPr lang="el-GR" sz="4000" dirty="0" err="1"/>
              <a:t>Κοννάκις</a:t>
            </a:r>
            <a:r>
              <a:rPr lang="el-GR" sz="4000" dirty="0"/>
              <a:t>. </a:t>
            </a:r>
          </a:p>
        </p:txBody>
      </p:sp>
      <p:pic>
        <p:nvPicPr>
          <p:cNvPr id="140291" name="Picture 3" descr="Boston00363KonnakisPaintercalyxkrater35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879600"/>
            <a:ext cx="4000500" cy="3935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0292" name="Picture 4" descr="TarantoKonnakisGrouphetaeraKonnakisdanci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2141538"/>
            <a:ext cx="4000500" cy="34115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128019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dirty="0"/>
              <a:t>724. Κρατήρας του </a:t>
            </a:r>
            <a:r>
              <a:rPr lang="fr-FR" sz="2800" dirty="0"/>
              <a:t>Würzburg. </a:t>
            </a:r>
            <a:r>
              <a:rPr lang="el-GR" sz="2800" dirty="0"/>
              <a:t>Ζωγράφος της Κοννάκις. 725. </a:t>
            </a:r>
            <a:r>
              <a:rPr lang="fr-FR" sz="2800" dirty="0"/>
              <a:t>Compiègne L 1062. </a:t>
            </a:r>
            <a:r>
              <a:rPr lang="el-GR" sz="2800" dirty="0"/>
              <a:t>Ζωγράφος της</a:t>
            </a:r>
            <a:r>
              <a:rPr lang="fr-FR" sz="2800" dirty="0"/>
              <a:t> Compiègne. </a:t>
            </a:r>
            <a:r>
              <a:rPr lang="el-GR" sz="4000" dirty="0"/>
              <a:t> </a:t>
            </a:r>
          </a:p>
        </p:txBody>
      </p:sp>
      <p:pic>
        <p:nvPicPr>
          <p:cNvPr id="141315" name="Picture 3" descr="wurzburgactorkrater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982788"/>
            <a:ext cx="3263900" cy="3790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1316" name="Picture 4" descr="CompiegneL1062KonnakisGroupBasilicatakrat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825" y="1916113"/>
            <a:ext cx="3684588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268551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/>
              <a:t>726. </a:t>
            </a:r>
            <a:r>
              <a:rPr lang="fr-FR" sz="4000" dirty="0"/>
              <a:t>Würzburg. </a:t>
            </a:r>
            <a:r>
              <a:rPr lang="el-GR" sz="4000" dirty="0"/>
              <a:t>Κρατήρας με σκηνή από το θέατρο. </a:t>
            </a:r>
          </a:p>
        </p:txBody>
      </p:sp>
      <p:pic>
        <p:nvPicPr>
          <p:cNvPr id="142339" name="Picture 3" descr="wurzburggnathiakrate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726163"/>
            <a:ext cx="8497144" cy="485719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417633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3600" dirty="0"/>
              <a:t>727. </a:t>
            </a:r>
            <a:r>
              <a:rPr lang="fr-FR" sz="3600" dirty="0"/>
              <a:t>Kiel B 717. </a:t>
            </a:r>
            <a:r>
              <a:rPr lang="el-GR" sz="3600" dirty="0"/>
              <a:t>Λήκυθος. 728. Τάρας 99195. 729</a:t>
            </a:r>
            <a:r>
              <a:rPr lang="fr-FR" sz="3600" dirty="0"/>
              <a:t>. </a:t>
            </a:r>
            <a:r>
              <a:rPr lang="el-GR" sz="3600" dirty="0"/>
              <a:t>Τάρας, από τάφο της οδού </a:t>
            </a:r>
            <a:r>
              <a:rPr lang="fr-FR" sz="3600" dirty="0" err="1"/>
              <a:t>Lupoli</a:t>
            </a:r>
            <a:r>
              <a:rPr lang="fr-FR" sz="3600" dirty="0"/>
              <a:t>. </a:t>
            </a:r>
            <a:endParaRPr lang="el-GR" sz="3600" dirty="0"/>
          </a:p>
        </p:txBody>
      </p:sp>
      <p:pic>
        <p:nvPicPr>
          <p:cNvPr id="143363" name="Picture 3" descr="KielB707lekythos33030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773238"/>
            <a:ext cx="245427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364" name="Picture 4" descr="Taranto99195t2corsoItaliataranto350325lekytho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54375" y="1982788"/>
            <a:ext cx="2530475" cy="3790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365" name="Picture 5" descr="TarantoLupolitomba1lekythos340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51575" y="1844675"/>
            <a:ext cx="2457450" cy="4248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394128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/>
              <a:t>730. </a:t>
            </a:r>
            <a:r>
              <a:rPr lang="fr-FR" sz="4000" dirty="0"/>
              <a:t>M</a:t>
            </a:r>
            <a:r>
              <a:rPr lang="el-GR" sz="4000" dirty="0"/>
              <a:t>αδρίτη. 731. Μιλάνο Α99701094 </a:t>
            </a:r>
          </a:p>
        </p:txBody>
      </p:sp>
      <p:pic>
        <p:nvPicPr>
          <p:cNvPr id="144387" name="Picture 3" descr="Madridgnathiakantharos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263775"/>
            <a:ext cx="4000500" cy="3167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4388" name="Picture 4" descr="MilanA99701094hydria33030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33963" y="1828800"/>
            <a:ext cx="330517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192108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/>
              <a:t>732. Νάπολη. 733. </a:t>
            </a:r>
            <a:r>
              <a:rPr lang="fr-FR" sz="4000" dirty="0"/>
              <a:t>Lecce, </a:t>
            </a:r>
            <a:r>
              <a:rPr lang="el-GR" sz="4000" dirty="0"/>
              <a:t>από το </a:t>
            </a:r>
            <a:r>
              <a:rPr lang="fr-FR" sz="4000" dirty="0" err="1"/>
              <a:t>Rudiae</a:t>
            </a:r>
            <a:r>
              <a:rPr lang="fr-FR" sz="4000" dirty="0"/>
              <a:t>. </a:t>
            </a:r>
            <a:endParaRPr lang="el-GR" sz="4000" dirty="0"/>
          </a:p>
        </p:txBody>
      </p:sp>
      <p:pic>
        <p:nvPicPr>
          <p:cNvPr id="145411" name="Picture 3" descr="NaplesGnathiabellkrater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060575"/>
            <a:ext cx="4248150" cy="36496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5412" name="Picture 4" descr="LecceRudiaebellkrater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1917700"/>
            <a:ext cx="4000500" cy="3859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329742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/>
              <a:t>Η ομάδα του Πεσσού και της Γλαύκας</a:t>
            </a:r>
            <a:br>
              <a:rPr lang="el-GR" sz="3200" dirty="0"/>
            </a:br>
            <a:r>
              <a:rPr lang="el-GR" sz="2700" dirty="0"/>
              <a:t>734</a:t>
            </a:r>
            <a:r>
              <a:rPr lang="en-US" sz="2700" dirty="0"/>
              <a:t>. </a:t>
            </a:r>
            <a:r>
              <a:rPr lang="el-GR" sz="2700" dirty="0"/>
              <a:t>Αμφορέας με λαιμό του Μονάχου</a:t>
            </a:r>
            <a:r>
              <a:rPr lang="en-US" sz="2700" dirty="0"/>
              <a:t>. </a:t>
            </a:r>
            <a:r>
              <a:rPr lang="el-GR" sz="2700" dirty="0"/>
              <a:t>735</a:t>
            </a:r>
            <a:r>
              <a:rPr lang="en-US" sz="2700" dirty="0"/>
              <a:t>. </a:t>
            </a:r>
            <a:r>
              <a:rPr lang="fr-FR" sz="2700" dirty="0"/>
              <a:t>N</a:t>
            </a:r>
            <a:r>
              <a:rPr lang="el-GR" sz="2700" dirty="0"/>
              <a:t>άπολη. 736. Βατικανό. </a:t>
            </a:r>
          </a:p>
        </p:txBody>
      </p:sp>
      <p:pic>
        <p:nvPicPr>
          <p:cNvPr id="146435" name="Picture 3" descr="Munichamphora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981200"/>
            <a:ext cx="288925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6436" name="Picture 4" descr="VaticanowlPillar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60449" y="1911448"/>
            <a:ext cx="3035300" cy="42465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6437" name="Picture 5" descr="Naplesowlpillar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6600" y="1911448"/>
            <a:ext cx="2632121" cy="42465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03217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800" dirty="0"/>
              <a:t>737. </a:t>
            </a:r>
            <a:r>
              <a:rPr lang="fr-FR" sz="2800" dirty="0" err="1"/>
              <a:t>Camarina</a:t>
            </a:r>
            <a:r>
              <a:rPr lang="fr-FR" sz="2800" dirty="0"/>
              <a:t>. </a:t>
            </a:r>
            <a:r>
              <a:rPr lang="el-GR" sz="2800" dirty="0"/>
              <a:t>Κρατήρας του Ζωγράφου της </a:t>
            </a:r>
            <a:r>
              <a:rPr lang="fr-FR" sz="2800" dirty="0" err="1"/>
              <a:t>Mesagne</a:t>
            </a:r>
            <a:r>
              <a:rPr lang="fr-FR" sz="2800" dirty="0"/>
              <a:t>, </a:t>
            </a:r>
            <a:r>
              <a:rPr lang="el-GR" sz="2800" dirty="0"/>
              <a:t>Αθηναίου Ζωγράφου που εργάστηκε στην Μεγάλη Ελλάδα. Μέσα 5ου αι. </a:t>
            </a:r>
          </a:p>
        </p:txBody>
      </p:sp>
      <p:pic>
        <p:nvPicPr>
          <p:cNvPr id="147459" name="Picture 3" descr="camarinacalyxkrater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2276475"/>
            <a:ext cx="4000500" cy="3000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7460" name="Picture 4" descr="camarinacalyxkrater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276475"/>
            <a:ext cx="4000500" cy="3000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8109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/>
              <a:t>633. Απουλικός κάδος.</a:t>
            </a:r>
            <a:r>
              <a:rPr lang="fr-FR" sz="2800" dirty="0"/>
              <a:t> Compiègne L 1104. </a:t>
            </a:r>
            <a:r>
              <a:rPr lang="el-GR" sz="2800" dirty="0"/>
              <a:t>634. </a:t>
            </a:r>
            <a:r>
              <a:rPr lang="en-US" sz="2800" dirty="0"/>
              <a:t>Catania 4225. </a:t>
            </a:r>
            <a:r>
              <a:rPr lang="el-GR" sz="2800" dirty="0"/>
              <a:t>Σκυφοειδής πυξίδα σικελικού εργαστηρίου. </a:t>
            </a:r>
          </a:p>
        </p:txBody>
      </p:sp>
      <p:pic>
        <p:nvPicPr>
          <p:cNvPr id="75779" name="Picture 3" descr="catania4252ZAPainterEtnagroup330300skyphoidpyxi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2725" y="2492375"/>
            <a:ext cx="3567113" cy="3557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5780" name="Picture 4" descr="CompiegneL1004groupofhydriatemplesitulaNol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950" y="1917700"/>
            <a:ext cx="3594100" cy="39258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418527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l-GR" sz="2800" dirty="0"/>
              <a:t>738. Κρατήρας σε ιδ. Συλλ. </a:t>
            </a:r>
            <a:br>
              <a:rPr lang="el-GR" sz="2800" dirty="0"/>
            </a:br>
            <a:r>
              <a:rPr lang="fr-FR" sz="2800" dirty="0"/>
              <a:t>Foggia </a:t>
            </a:r>
            <a:r>
              <a:rPr lang="el-GR" sz="2800" dirty="0"/>
              <a:t>από την </a:t>
            </a:r>
            <a:r>
              <a:rPr lang="en-US" sz="2800" dirty="0" err="1"/>
              <a:t>Canosa</a:t>
            </a:r>
            <a:r>
              <a:rPr lang="en-US" sz="2800" dirty="0"/>
              <a:t>. </a:t>
            </a:r>
            <a:br>
              <a:rPr lang="el-GR" sz="2800" dirty="0"/>
            </a:br>
            <a:r>
              <a:rPr lang="el-GR" sz="2800" dirty="0"/>
              <a:t>Αρχές του </a:t>
            </a:r>
            <a:r>
              <a:rPr lang="en-US" sz="2800" dirty="0"/>
              <a:t>3o</a:t>
            </a:r>
            <a:r>
              <a:rPr lang="el-GR" sz="2800" dirty="0"/>
              <a:t>υ αι. </a:t>
            </a:r>
          </a:p>
        </p:txBody>
      </p:sp>
      <p:pic>
        <p:nvPicPr>
          <p:cNvPr id="148483" name="Picture 3" descr="foggiacanosankrater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1025" y="1878013"/>
            <a:ext cx="4565650" cy="3984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8484" name="Picture 4" descr="foggiacanosankrater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7800" y="533400"/>
            <a:ext cx="3282950" cy="5759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429721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400" dirty="0"/>
              <a:t>739. Αμφορέας από την Επίδαμνο,  από τα εργαστήρια των αποικιών των Συρακουσών στην δυτική Αδριατική (Αλβανία). </a:t>
            </a:r>
            <a:br>
              <a:rPr lang="el-GR" sz="2400" dirty="0"/>
            </a:br>
            <a:endParaRPr lang="el-GR" sz="2400" dirty="0"/>
          </a:p>
        </p:txBody>
      </p:sp>
      <p:pic>
        <p:nvPicPr>
          <p:cNvPr id="149507" name="Picture 3" descr="durazzoepidamnusamphora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9328" y="1600200"/>
            <a:ext cx="3006606" cy="4724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9508" name="Picture 4" descr="Durazzoepidamnusamphora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1581539"/>
            <a:ext cx="3124200" cy="485520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094065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800" dirty="0"/>
              <a:t>740. </a:t>
            </a:r>
            <a:r>
              <a:rPr lang="de-DE" sz="2800" dirty="0"/>
              <a:t>Ferrara</a:t>
            </a:r>
            <a:r>
              <a:rPr lang="el-GR" sz="2800" dirty="0"/>
              <a:t>, από την Σπίνα</a:t>
            </a:r>
            <a:r>
              <a:rPr lang="de-DE" sz="2800" dirty="0"/>
              <a:t>. </a:t>
            </a:r>
            <a:r>
              <a:rPr lang="el-GR" sz="2800" dirty="0"/>
              <a:t>741. Άδρια </a:t>
            </a:r>
            <a:r>
              <a:rPr lang="fr-FR" sz="2800" dirty="0"/>
              <a:t>IG AD9273. </a:t>
            </a:r>
            <a:r>
              <a:rPr lang="el-GR" sz="2800" dirty="0"/>
              <a:t>Κωδωνόσχημοι κρατήρας από την ΄Αδρια. Βόρειο-αδριατικό εργαστήριο. 4ος-3ος αι.</a:t>
            </a:r>
          </a:p>
        </p:txBody>
      </p:sp>
      <p:pic>
        <p:nvPicPr>
          <p:cNvPr id="150531" name="Picture 3" descr="ferraranorthernadriaticbellkrater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5025" y="1828800"/>
            <a:ext cx="339725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0532" name="Picture 4" descr="AdriaIGAD9273cratereacampanaaltoadriaticoearly3r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81563" y="1828800"/>
            <a:ext cx="360997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375241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/>
              <a:t>742. Επαρχιακά εργαστήρια: Ομάδα Ξένωνος. </a:t>
            </a:r>
          </a:p>
        </p:txBody>
      </p:sp>
      <p:pic>
        <p:nvPicPr>
          <p:cNvPr id="151555" name="Picture 3" descr="bariHerongroupcu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8813" y="1828800"/>
            <a:ext cx="374967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1556" name="Picture 4" descr="BariXenongroupcup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94238" y="1828800"/>
            <a:ext cx="398462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380990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dirty="0"/>
              <a:t>743. </a:t>
            </a:r>
            <a:r>
              <a:rPr lang="fr-FR" sz="2400" dirty="0" err="1"/>
              <a:t>Rutigliano</a:t>
            </a:r>
            <a:r>
              <a:rPr lang="fr-FR" sz="2400" dirty="0"/>
              <a:t> 331978 </a:t>
            </a:r>
            <a:r>
              <a:rPr lang="el-GR" sz="2400" dirty="0"/>
              <a:t>και 331979. Οινοχόη και κύπελλο με επίθετη διακόσμηση. </a:t>
            </a:r>
          </a:p>
        </p:txBody>
      </p:sp>
      <p:pic>
        <p:nvPicPr>
          <p:cNvPr id="152579" name="Picture 3" descr="rutiglianotomba331978oinocho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9338" y="1828800"/>
            <a:ext cx="296862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2580" name="Picture 4" descr="rutiglano331978tombamu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89500" y="1828800"/>
            <a:ext cx="3592513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844249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/>
              <a:t>744. Ασκοί της </a:t>
            </a:r>
            <a:r>
              <a:rPr lang="fr-FR" sz="4000" dirty="0" err="1"/>
              <a:t>Canosa</a:t>
            </a:r>
            <a:r>
              <a:rPr lang="el-GR" sz="4000" dirty="0"/>
              <a:t>: </a:t>
            </a:r>
            <a:r>
              <a:rPr lang="fr-FR" sz="4000" dirty="0"/>
              <a:t>Bo</a:t>
            </a:r>
            <a:r>
              <a:rPr lang="el-GR" sz="4000" dirty="0"/>
              <a:t>στώνη 99541. Λονδίνο. </a:t>
            </a:r>
            <a:r>
              <a:rPr lang="fr-FR" sz="4000" dirty="0"/>
              <a:t>Sotheby’s. </a:t>
            </a:r>
            <a:endParaRPr lang="el-GR" sz="4000" dirty="0"/>
          </a:p>
        </p:txBody>
      </p:sp>
      <p:pic>
        <p:nvPicPr>
          <p:cNvPr id="153603" name="Picture 3" descr="boston99541skyllagroupaskos30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133600"/>
            <a:ext cx="3235325" cy="38941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04" name="Picture 4" descr="LondonCanosaaskos30025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68688" y="2111375"/>
            <a:ext cx="2595562" cy="3725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05" name="Picture 5" descr="Sothebysaskos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22975" y="2781300"/>
            <a:ext cx="2770188" cy="3167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474073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/>
              <a:t>745. Πολύχρωμα αγγεία από το </a:t>
            </a:r>
            <a:r>
              <a:rPr lang="fr-FR" sz="4000" dirty="0" err="1"/>
              <a:t>Centuripe</a:t>
            </a:r>
            <a:r>
              <a:rPr lang="fr-FR" sz="4000" dirty="0"/>
              <a:t>. Sotheby’s</a:t>
            </a:r>
            <a:r>
              <a:rPr lang="el-GR" sz="4000" dirty="0"/>
              <a:t> και Β</a:t>
            </a:r>
            <a:r>
              <a:rPr lang="fr-FR" sz="4000" dirty="0" err="1"/>
              <a:t>ari</a:t>
            </a:r>
            <a:r>
              <a:rPr lang="fr-FR" sz="4000" dirty="0"/>
              <a:t>. </a:t>
            </a:r>
            <a:endParaRPr lang="el-GR" sz="4000" dirty="0"/>
          </a:p>
        </p:txBody>
      </p:sp>
      <p:pic>
        <p:nvPicPr>
          <p:cNvPr id="154627" name="Picture 3" descr="Sothebyscenturippevase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863725"/>
            <a:ext cx="4000500" cy="3968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4628" name="Picture 4" descr="BariCanosapolychromeprochou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0525" y="1828800"/>
            <a:ext cx="2430463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811594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/>
              <a:t>746. </a:t>
            </a:r>
            <a:r>
              <a:rPr lang="fr-FR" sz="4000" dirty="0" err="1"/>
              <a:t>Catania</a:t>
            </a:r>
            <a:r>
              <a:rPr lang="fr-FR" sz="4000" dirty="0"/>
              <a:t>, </a:t>
            </a:r>
            <a:r>
              <a:rPr lang="el-GR" sz="4000" dirty="0" err="1"/>
              <a:t>σκύφος</a:t>
            </a:r>
            <a:r>
              <a:rPr lang="el-GR" sz="4000" dirty="0"/>
              <a:t> από το </a:t>
            </a:r>
            <a:r>
              <a:rPr lang="fr-FR" sz="4000" dirty="0" err="1"/>
              <a:t>Centurippe</a:t>
            </a:r>
            <a:r>
              <a:rPr lang="fr-FR" sz="4000" dirty="0"/>
              <a:t>. </a:t>
            </a:r>
            <a:endParaRPr lang="el-GR" sz="4000" dirty="0"/>
          </a:p>
        </p:txBody>
      </p:sp>
      <p:pic>
        <p:nvPicPr>
          <p:cNvPr id="155651" name="Picture 3" descr="cataniacenturippeskyphos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1700213"/>
            <a:ext cx="3590925" cy="43926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5652" name="Picture 4" descr="Cataniadetail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773238"/>
            <a:ext cx="4752975" cy="43338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687153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7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747. </a:t>
            </a:r>
            <a:r>
              <a:rPr lang="en-US" dirty="0"/>
              <a:t>O </a:t>
            </a:r>
            <a:r>
              <a:rPr lang="el-GR" dirty="0"/>
              <a:t>τάφος του Βουτηχτή. Σχεδιαστική αναπαράσταση</a:t>
            </a:r>
          </a:p>
        </p:txBody>
      </p:sp>
      <p:pic>
        <p:nvPicPr>
          <p:cNvPr id="54276" name="Picture 4" descr="paestumtuffatoretomb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700213"/>
            <a:ext cx="6337300" cy="4292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094720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748. Το κάλυμμα του τάφου</a:t>
            </a:r>
          </a:p>
        </p:txBody>
      </p:sp>
      <p:pic>
        <p:nvPicPr>
          <p:cNvPr id="53252" name="Picture 4" descr="Paestumdivertomb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0613" y="1828800"/>
            <a:ext cx="703738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7338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/>
              <a:t>635. Κίελο Β 558. Ζωγράφος του Δαρείου. 636. Μιλάνο Α09349. Ζωγράφος της Λαμπάδος. </a:t>
            </a:r>
            <a:r>
              <a:rPr lang="fr-FR" sz="2800" dirty="0" err="1"/>
              <a:t>Canosa</a:t>
            </a:r>
            <a:r>
              <a:rPr lang="fr-FR" sz="2800" dirty="0"/>
              <a:t>. </a:t>
            </a:r>
            <a:endParaRPr lang="el-GR" sz="2800" dirty="0"/>
          </a:p>
        </p:txBody>
      </p:sp>
      <p:pic>
        <p:nvPicPr>
          <p:cNvPr id="76803" name="Picture 3" descr="KielB558WhitesakkosPainterlekan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873250"/>
            <a:ext cx="4000500" cy="3948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6804" name="Picture 4" descr="MilanA09349CanosaLampasPainterpatera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1890713"/>
            <a:ext cx="4000500" cy="3914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197511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8" name="Rectangle 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749. Ο τάφος του Βουτηχτή. 480 π.Χ.</a:t>
            </a:r>
          </a:p>
        </p:txBody>
      </p:sp>
      <p:pic>
        <p:nvPicPr>
          <p:cNvPr id="51204" name="Picture 4" descr="diverbarbito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279650"/>
            <a:ext cx="4000500" cy="3135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07" name="Picture 7" descr="paestumdiver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2411413"/>
            <a:ext cx="4000500" cy="2873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658672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2" name="Rectangle 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750. Ο τάφος του Βουτηχτή. 480 π.Χ. </a:t>
            </a:r>
          </a:p>
        </p:txBody>
      </p:sp>
      <p:pic>
        <p:nvPicPr>
          <p:cNvPr id="52235" name="Picture 11" descr="paestumdiver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2457450"/>
            <a:ext cx="4000500" cy="27797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2237" name="Picture 13" descr="paestumdiver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411413"/>
            <a:ext cx="4000500" cy="2873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134105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751-752</a:t>
            </a:r>
            <a:r>
              <a:rPr lang="fr-FR" sz="2400" dirty="0"/>
              <a:t>. </a:t>
            </a:r>
            <a:r>
              <a:rPr lang="el-GR" sz="2400" dirty="0"/>
              <a:t>Νάπολη, από την Κύμη και Δρέσδη, από την </a:t>
            </a:r>
            <a:r>
              <a:rPr lang="el-GR" sz="2400" dirty="0" err="1"/>
              <a:t>Καπύη</a:t>
            </a:r>
            <a:r>
              <a:rPr lang="el-GR" sz="2400" dirty="0"/>
              <a:t>. Ταφική ζωγραφική</a:t>
            </a:r>
          </a:p>
        </p:txBody>
      </p:sp>
      <p:pic>
        <p:nvPicPr>
          <p:cNvPr id="156675" name="Picture 3" descr="Cumescampanianpainti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962150"/>
            <a:ext cx="4000500" cy="3771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6676" name="Picture 4" descr="dresdenCapualater4thslab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2019300"/>
            <a:ext cx="4000500" cy="3657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834260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/>
              <a:t>753. </a:t>
            </a:r>
            <a:r>
              <a:rPr lang="fr-FR" sz="4000" dirty="0"/>
              <a:t>Nola. </a:t>
            </a:r>
            <a:r>
              <a:rPr lang="el-GR" sz="4000" dirty="0"/>
              <a:t>Τάφος του πολεμιστή. 350 π.Χ. </a:t>
            </a:r>
          </a:p>
        </p:txBody>
      </p:sp>
      <p:pic>
        <p:nvPicPr>
          <p:cNvPr id="157699" name="Picture 3" descr="NapoliNolasamniumtomb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982788"/>
            <a:ext cx="7491412" cy="3829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443719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/>
              <a:t>754. </a:t>
            </a:r>
            <a:r>
              <a:rPr lang="fr-FR" sz="4000" dirty="0" err="1"/>
              <a:t>Ruvo</a:t>
            </a:r>
            <a:r>
              <a:rPr lang="fr-FR" sz="4000" dirty="0"/>
              <a:t> </a:t>
            </a:r>
            <a:r>
              <a:rPr lang="el-GR" sz="4000" dirty="0"/>
              <a:t>Απουλίας. Τάφος των Χορευτριών. 400-380 π.Χ. </a:t>
            </a:r>
          </a:p>
        </p:txBody>
      </p:sp>
      <p:pic>
        <p:nvPicPr>
          <p:cNvPr id="158723" name="Picture 3" descr="Ruvotomba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4700" y="1828800"/>
            <a:ext cx="7669213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364957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/>
              <a:t>755. Σχεδιαστική αποκατάσταση του τάφου του </a:t>
            </a:r>
            <a:r>
              <a:rPr lang="fr-FR" sz="4000" dirty="0" err="1"/>
              <a:t>Ruvo</a:t>
            </a:r>
            <a:r>
              <a:rPr lang="fr-FR" sz="4000" dirty="0"/>
              <a:t>. </a:t>
            </a:r>
            <a:endParaRPr lang="el-GR" sz="4000" dirty="0"/>
          </a:p>
        </p:txBody>
      </p:sp>
      <p:pic>
        <p:nvPicPr>
          <p:cNvPr id="159747" name="Picture 3" descr="ruvotomba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524000"/>
            <a:ext cx="7747554" cy="495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5861270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1538</Words>
  <Application>Microsoft Office PowerPoint</Application>
  <PresentationFormat>On-screen Show (4:3)</PresentationFormat>
  <Paragraphs>95</Paragraphs>
  <Slides>95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98" baseType="lpstr">
      <vt:lpstr>Arial</vt:lpstr>
      <vt:lpstr>Calibri</vt:lpstr>
      <vt:lpstr>Θέμα του Office</vt:lpstr>
      <vt:lpstr>618. Σχήματα αγγείων της Νοτίου Ιταλίας</vt:lpstr>
      <vt:lpstr>619. Λούβρο Κ 66. 620. Sotheby’s. </vt:lpstr>
      <vt:lpstr>621. Βασιλεία, εμπόριο έργων τέχνης. Λευκανικός κωδωνόσχημος κρατήρας. 622. Vicenza. Banca Intesa 48. Απουλικός κιονωτός κρατήρας. Ζωγράφος της Haifa. </vt:lpstr>
      <vt:lpstr>623. Nάπολη. Απουλικός παναθηναϊκός αμφορέας. 624. Καμπανικός αμφορέας. Νάντη 566258. Ζωγράφος της Σπονδής. </vt:lpstr>
      <vt:lpstr>625. Kiel. 626. Sotheby’s. 627. Ακράγας R 183. </vt:lpstr>
      <vt:lpstr>628. Sotheby’s. Υδρία. 629. Ιδ. Συλλογή. Στάμνος.  630. Banca Intesa. Ρυτόν. </vt:lpstr>
      <vt:lpstr>631. Banca Intesa. Καμπανικό ιχθυοπινάκιο. 632. Μαδρίτη 11445. Σχολή του Ασστέα. </vt:lpstr>
      <vt:lpstr>633. Απουλικός κάδος. Compiègne L 1104. 634. Catania 4225. Σκυφοειδής πυξίδα σικελικού εργαστηρίου. </vt:lpstr>
      <vt:lpstr>635. Κίελο Β 558. Ζωγράφος του Δαρείου. 636. Μιλάνο Α09349. Ζωγράφος της Λαμπάδος. Canosa. </vt:lpstr>
      <vt:lpstr>637. Νάπολη 81831. Νεστορίς. 638. Νέα Υόρκη, trozzela. 639. Αττική νεστορίς. Malibu. </vt:lpstr>
      <vt:lpstr>640. Κεραμικός κλίβανος στο Μεταπόντιο. 641. Υδρία από το εργαστήριο του Ζωγράφου του Αμυκού</vt:lpstr>
      <vt:lpstr>642. Δύο αγγεία του Λονδίνου. 1.Πρωτολευκανικός κρατήρας του Ζωγράφου του Pisticci. 2. Αττική πελίκη του Ζωγράφου του Christie. </vt:lpstr>
      <vt:lpstr>Ζωγράφος του Pisticci. 643. Δρέσδη. Κωδωνόσχημος κρατήρας. 644. McMaster University. Καλυκωτός κρατήρας.  </vt:lpstr>
      <vt:lpstr>645. Λούβρο ΜΝΕ 964. Χους. 646.Εlvehjem College. Υδρία.  </vt:lpstr>
      <vt:lpstr>342. Χους Βοστώνης. 343. Κρατήρας Βοστώνης 7650 από το Ruvo. </vt:lpstr>
      <vt:lpstr>649α-β. Άλλοτε στη Βοστώνη. Λούβρο Κ 539. Νεστορίδες του Ζωγράφου του Αμύκου. </vt:lpstr>
      <vt:lpstr>650. Νάπολη. Υδρία του Ζωγράφου του Αμύκου. Διονυσιακή σκηνή. </vt:lpstr>
      <vt:lpstr>651. Ο Ζωγράφος του Κύκλωπα.  Λονδίνο 1947.71-14. Καλυκωτός κρατήρας</vt:lpstr>
      <vt:lpstr>652. Malibu 85.AE.101. Ζωγράφος του Palermo. </vt:lpstr>
      <vt:lpstr>653. Τάρας 8263, ελικωτός κρατήρας από το Ceglie del Campo. Ομάδα των Καρνείων. </vt:lpstr>
      <vt:lpstr>654. Η πίσω όψη του κρατήρα των Καρνείων. 655. Policoro 35296. Ζωγράφος του Policoro. Μήδεια. </vt:lpstr>
      <vt:lpstr>656. Βερολίνο F 2400. Ζωγράφος της Χορεύτριας του Βερολίνου. </vt:lpstr>
      <vt:lpstr>657. Lecce 571. Αμφορέας του Ζωγράφου της Χορεύτριας του Βερολίνου.</vt:lpstr>
      <vt:lpstr>658. Τάραντας 140239. Ελικωτός κρατήρας από το Rutigliano, t. 24. </vt:lpstr>
      <vt:lpstr>659. Μόναχο. Ελικωτός κρατήρας του Ζωγράφου του Σισύφου. 660. Λονδίνο F 158. Κρατήρας από το Ruvo. </vt:lpstr>
      <vt:lpstr>Κρατήρες του Ζωγράφου του Σισύφου. 661. Λονδίνο F 174. 662. Compiègne L 1070. </vt:lpstr>
      <vt:lpstr>663. Vicenza, Banca Intesa 10. 664. Άλλοτε στο Malibu. Ελικωτός κρατήρας με τον τρόπο του Ζωγράφου του Σισύφου. </vt:lpstr>
      <vt:lpstr>665. Bonn 80. Κωδωνόσχημος κρατήρας του Ζωγράφου του Hearst από την Egnazia. </vt:lpstr>
      <vt:lpstr>666. Άλλοτε Βασιλεία, συλλ. Cahn. Ζωγράφος του Hearst.  </vt:lpstr>
      <vt:lpstr>667. Βοστώνη 00439. Στάμνος του Ζωγράφου της Αριάδνης. </vt:lpstr>
      <vt:lpstr>668. Τάρας 4200. Η Γέννηση του Διονύσου</vt:lpstr>
      <vt:lpstr>669. Amsterdam. Αποσπασματικός κρατήρας του Ζωγράφου της Γέννησης του Διονύσου. Ο Απόλλων στους Δελφούς</vt:lpstr>
      <vt:lpstr>670. Λονδίνο F 37. Ζωγράφος της Σκακιέρας </vt:lpstr>
      <vt:lpstr>671. Βοστώνη 1900.3824. Σκύφος του Ζωγράφου της Σκακιέρας. </vt:lpstr>
      <vt:lpstr>672. Συρακούσες 36319. Ζωγράφος της Δίρκης. Φιλοκτήτης. </vt:lpstr>
      <vt:lpstr>673-674. Τάρας 4653. Τάρας 4669. Αγγεία από την Απουλία. Μεταβατική Ομάδα. </vt:lpstr>
      <vt:lpstr>675. Ζωγράφος του Αναβάτη Συρακούσες 16034. Κωδωνόσχημος κρατήρας. </vt:lpstr>
      <vt:lpstr>676. Ζωγράφος της Κρέουσας  Τοledo Museum of Art 81.110. </vt:lpstr>
      <vt:lpstr>677. Ζωγράφος του Δόλωνα Λονδίνο F 157. </vt:lpstr>
      <vt:lpstr>678. Νάπολη 81841. Υδρία του Ζωγράφου των Χοηφόρων. </vt:lpstr>
      <vt:lpstr>Ζωγράφος του Tarporley. 679. Sydney. Κωδωνόσχημοι κρατήρες εμπνευσμένοι από το θέατρο. 680. Βοστώνη 1970239. </vt:lpstr>
      <vt:lpstr>681. Würzburg. Ζωγράφος του Schiller. 682. Λονδίνο F 151. Ζωγράφος του ΜacDaniel. </vt:lpstr>
      <vt:lpstr>683. Άλλοτε στο Malibu. Ζωγράφος των Χορηγών. </vt:lpstr>
      <vt:lpstr>684. Νέα Υόρκη 16140. Κωδωνόσχημος κρατήρας του Ζωγράφου του Σαρπηδόνα. </vt:lpstr>
      <vt:lpstr>685. Ζωγράφος των Μαύρων Ερινυών.  Νάπολη, ελικωτός κρατήρας από το Ruvo. </vt:lpstr>
      <vt:lpstr>686. Napoli 82309. Αμφορέας. 687. Bari 6095. Υδρία.688. London F 283. Ελικωτός κρατήρας. Ζωγράφος της Άλωσης της Τροίας. </vt:lpstr>
      <vt:lpstr>689. Ελικωτός κρατήρας του Ζωγράφου του Λυκούργου. Βορέας και Ορειθύια. Λονδίνο. 690. Βanca Intesa 183. Αποθέωση του Ηρακλή. </vt:lpstr>
      <vt:lpstr>691. Λονδίνο F 272. Ζωγράφος της Λαοδάμειας. </vt:lpstr>
      <vt:lpstr>692. Σύβαρις 16364. Ζωγράφος της Gioia del Colle</vt:lpstr>
      <vt:lpstr>693-694. Ελικωτοί κρατήρες του Ζωγράφου της Κοπεγχάγης 4223. Sotheby’s</vt:lpstr>
      <vt:lpstr>695. Νάπολη. Θυσία στον τάφο τουΠατρόκλου. </vt:lpstr>
      <vt:lpstr>696. Βοστώνη 1991.437. Ζωγράφος του Δαρείου. Η δολοφονία του Ατρέα. </vt:lpstr>
      <vt:lpstr>697. Princeton 1981.3. Μήδεια και αγγελιαφόρος.  </vt:lpstr>
      <vt:lpstr>698. Μόναχο 3297. 699. Μόναχο 3296</vt:lpstr>
      <vt:lpstr>700. Βιέννη IV 94. Ελικωτός κρατήρας του Ζωγράφου της Βαλτιμόρης.  </vt:lpstr>
      <vt:lpstr>701. Ζωγράφος του Γανυμήδη Α. Milano. Β-Γ. Milano. </vt:lpstr>
      <vt:lpstr>702. Ζωγράφος της Φιάλης (Patera Painter) Α. Αngers. Β. Bari 6830. </vt:lpstr>
      <vt:lpstr>703. Οδησσός. Αρυβαλόσχημη΄λήκυθος. 704. Νέα Υόρκη, ιδ. Συλλ. Κύπελλο τύπου 8 Μ. 705. Sotheby’s. Σφαιρική πύξίδα. </vt:lpstr>
      <vt:lpstr>706. Δύο κρατήρες του Ζωγράφου του Λευκού Σάκκου, άλλοτε στο Malibu. Αχιλλέας και Φοίνικας, σκηνή του Κάτω Κόσμου. </vt:lpstr>
      <vt:lpstr>707. Ομάδα Lentini-Manfria. Α. Catania 4292. Πώμα λεκανίδος. Β. Catania 4277. Λήκυθος. Γ. Catania 4238. Γαμικός λέβης</vt:lpstr>
      <vt:lpstr>708. Ομάδα των Λιπαρών Νήσων.Ο Ζωγράφος του Lipari. Λεκανίδα. </vt:lpstr>
      <vt:lpstr>709. Νάπολη 2074. 710. Princeton. Ομάδα Prado-Fienga</vt:lpstr>
      <vt:lpstr>711. Τάφος του Κόμη Blacas. Νόλα. Άνω αριστερά: υδρία του Ζωγράφου του Κώμου. Άνω δεξιά: Ζωγράφος του Μελεάγρου. Στη μέση, αριστερά: σκύφος του Ζωγράφου της Νάπολης 2074. Δεξιά: σκύφος του Ζωγράφου της Νάπολης 2074. Κάτω: κύλικα του Ζωγράφου του Μελεάγρου. </vt:lpstr>
      <vt:lpstr>712. Νάπολη 81926, από το Paestum. Ζωγράφος του Parrish. 713. Λούβρο CA 5724. Κρατήρας του Ζωγράφου του Ιξίωνος. </vt:lpstr>
      <vt:lpstr>714α-γ. Ζωγράφος των Σιαμαίων.  Βερολίνο F 3626. San Diego. Ιδ. Συλλ. </vt:lpstr>
      <vt:lpstr>714. Λούβρο Κ 300. Ζωγράφος του Ιξίωνος. Μήδεια. 715. Αγία Πετρούπολη Β 2080. Ζωγράφος του Ιξίωνος. </vt:lpstr>
      <vt:lpstr>716α. Sotheby’s. Ζωγράφος της Καπύης. 716β. Βοστώνη 69114. Υδρία του Ζωγράφου του Λευκού Προσώπου. </vt:lpstr>
      <vt:lpstr>717α-β. Νέα Υόρκη 1908.12. Ζωγράφος Astarita. </vt:lpstr>
      <vt:lpstr>718. Vicenza, Βanca Intesa. Basel, Cahn. Η. Boston. Ιχθυοπινάκια.  </vt:lpstr>
      <vt:lpstr>719. Μalibu 80.AE.1551. Ζωγράφος του Würzburg H 5739. 720. Βοστώνη 99540. Ζωγράφος του Ορέστη της Βοστώνης. </vt:lpstr>
      <vt:lpstr>721. Κίελο. Αγγεία στην τεχνική της Εγνατίας</vt:lpstr>
      <vt:lpstr>722. Βοστώνη 00363. 723. Τάρας. Ζωγράφος της Κοννάκις. </vt:lpstr>
      <vt:lpstr>724. Κρατήρας του Würzburg. Ζωγράφος της Κοννάκις. 725. Compiègne L 1062. Ζωγράφος της Compiègne.  </vt:lpstr>
      <vt:lpstr>726. Würzburg. Κρατήρας με σκηνή από το θέατρο. </vt:lpstr>
      <vt:lpstr>727. Kiel B 717. Λήκυθος. 728. Τάρας 99195. 729. Τάρας, από τάφο της οδού Lupoli. </vt:lpstr>
      <vt:lpstr>730. Mαδρίτη. 731. Μιλάνο Α99701094 </vt:lpstr>
      <vt:lpstr>732. Νάπολη. 733. Lecce, από το Rudiae. </vt:lpstr>
      <vt:lpstr>Η ομάδα του Πεσσού και της Γλαύκας 734. Αμφορέας με λαιμό του Μονάχου. 735. Nάπολη. 736. Βατικανό. </vt:lpstr>
      <vt:lpstr>737. Camarina. Κρατήρας του Ζωγράφου της Mesagne, Αθηναίου Ζωγράφου που εργάστηκε στην Μεγάλη Ελλάδα. Μέσα 5ου αι. </vt:lpstr>
      <vt:lpstr>738. Κρατήρας σε ιδ. Συλλ.  Foggia από την Canosa.  Αρχές του 3oυ αι. </vt:lpstr>
      <vt:lpstr>739. Αμφορέας από την Επίδαμνο,  από τα εργαστήρια των αποικιών των Συρακουσών στην δυτική Αδριατική (Αλβανία).  </vt:lpstr>
      <vt:lpstr>740. Ferrara, από την Σπίνα. 741. Άδρια IG AD9273. Κωδωνόσχημοι κρατήρας από την ΄Αδρια. Βόρειο-αδριατικό εργαστήριο. 4ος-3ος αι.</vt:lpstr>
      <vt:lpstr>742. Επαρχιακά εργαστήρια: Ομάδα Ξένωνος. </vt:lpstr>
      <vt:lpstr>743. Rutigliano 331978 και 331979. Οινοχόη και κύπελλο με επίθετη διακόσμηση. </vt:lpstr>
      <vt:lpstr>744. Ασκοί της Canosa: Boστώνη 99541. Λονδίνο. Sotheby’s. </vt:lpstr>
      <vt:lpstr>745. Πολύχρωμα αγγεία από το Centuripe. Sotheby’s και Βari. </vt:lpstr>
      <vt:lpstr>746. Catania, σκύφος από το Centurippe. </vt:lpstr>
      <vt:lpstr>747. O τάφος του Βουτηχτή. Σχεδιαστική αναπαράσταση</vt:lpstr>
      <vt:lpstr>748. Το κάλυμμα του τάφου</vt:lpstr>
      <vt:lpstr>749. Ο τάφος του Βουτηχτή. 480 π.Χ.</vt:lpstr>
      <vt:lpstr>750. Ο τάφος του Βουτηχτή. 480 π.Χ. </vt:lpstr>
      <vt:lpstr>751-752. Νάπολη, από την Κύμη και Δρέσδη, από την Καπύη. Ταφική ζωγραφική</vt:lpstr>
      <vt:lpstr>753. Nola. Τάφος του πολεμιστή. 350 π.Χ. </vt:lpstr>
      <vt:lpstr>754. Ruvo Απουλίας. Τάφος των Χορευτριών. 400-380 π.Χ. </vt:lpstr>
      <vt:lpstr>755. Σχεδιαστική αποκατάσταση του τάφου του Ruvo.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Κλασική Τέχνη</dc:title>
  <dc:creator>mitsos</dc:creator>
  <cp:lastModifiedBy>palaio</cp:lastModifiedBy>
  <cp:revision>61</cp:revision>
  <dcterms:created xsi:type="dcterms:W3CDTF">2013-12-18T16:07:18Z</dcterms:created>
  <dcterms:modified xsi:type="dcterms:W3CDTF">2023-06-07T21:38:14Z</dcterms:modified>
</cp:coreProperties>
</file>