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07" r:id="rId2"/>
    <p:sldId id="308" r:id="rId3"/>
    <p:sldId id="309" r:id="rId4"/>
    <p:sldId id="310" r:id="rId5"/>
    <p:sldId id="311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297" r:id="rId18"/>
    <p:sldId id="324" r:id="rId19"/>
    <p:sldId id="298" r:id="rId20"/>
    <p:sldId id="296" r:id="rId21"/>
    <p:sldId id="299" r:id="rId22"/>
    <p:sldId id="300" r:id="rId23"/>
    <p:sldId id="301" r:id="rId24"/>
    <p:sldId id="302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32"/>
    <p:restoredTop sz="94656"/>
  </p:normalViewPr>
  <p:slideViewPr>
    <p:cSldViewPr>
      <p:cViewPr varScale="1">
        <p:scale>
          <a:sx n="112" d="100"/>
          <a:sy n="112" d="100"/>
        </p:scale>
        <p:origin x="15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7A22DE8-F483-3974-2CD4-8C8B6DE251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D39DE3-F194-4489-9A7C-DA75AEF13F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BC612C3-75A1-C740-993B-3C2B3EDA693F}" type="datetimeFigureOut">
              <a:rPr lang="en-US"/>
              <a:pPr>
                <a:defRPr/>
              </a:pPr>
              <a:t>9/30/25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FF230C-557D-D201-AB64-DCFE01B6BD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F77176-EF83-8ACB-1B4E-124B0A63B3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9BF9DF0-7BCD-7D47-8A6E-EC17F3E744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>
            <a:extLst>
              <a:ext uri="{FF2B5EF4-FFF2-40B4-BE49-F238E27FC236}">
                <a16:creationId xmlns:a16="http://schemas.microsoft.com/office/drawing/2014/main" id="{403AE647-17F8-CC05-3A2A-0978A40691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030BF3C9-E7C7-612D-4F34-8952D90475E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D8E56D-3602-224A-A1A3-73919BD01CA8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4" name="3 - Θέση εικόνας διαφάνειας">
            <a:extLst>
              <a:ext uri="{FF2B5EF4-FFF2-40B4-BE49-F238E27FC236}">
                <a16:creationId xmlns:a16="http://schemas.microsoft.com/office/drawing/2014/main" id="{95430ADF-E1C3-A0B3-5A50-5967616A01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4 - Θέση σημειώσεων">
            <a:extLst>
              <a:ext uri="{FF2B5EF4-FFF2-40B4-BE49-F238E27FC236}">
                <a16:creationId xmlns:a16="http://schemas.microsoft.com/office/drawing/2014/main" id="{25E5B7ED-BD87-D5A2-D2AD-D0FAAD1D0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  <a:endParaRPr lang="en-GB" noProof="0"/>
          </a:p>
        </p:txBody>
      </p:sp>
      <p:sp>
        <p:nvSpPr>
          <p:cNvPr id="6" name="5 - Θέση υποσέλιδου">
            <a:extLst>
              <a:ext uri="{FF2B5EF4-FFF2-40B4-BE49-F238E27FC236}">
                <a16:creationId xmlns:a16="http://schemas.microsoft.com/office/drawing/2014/main" id="{E7A597B5-69F7-3C52-17FA-3873E1B5DD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6 - Θέση αριθμού διαφάνειας">
            <a:extLst>
              <a:ext uri="{FF2B5EF4-FFF2-40B4-BE49-F238E27FC236}">
                <a16:creationId xmlns:a16="http://schemas.microsoft.com/office/drawing/2014/main" id="{12E7A93F-1E82-7604-0EC3-5560C44134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C39EBB-5A21-B941-B31B-7700E6A73D6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C50CF547-C7F4-8A89-9943-6370CA320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178E1-54D3-854A-825E-DE2D8C797090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ACE9DA29-F570-F350-7ACC-FB21D7FD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8DC224FE-C8F8-FF80-DD30-60B26D22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585CC-C8ED-F449-A3AB-7D768DF63D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4137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E5E3A0F3-F4DC-8E7F-EF37-D9824F3FA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4699B-2445-F64D-8A68-EFD948617083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C99F23DD-2DC1-2EDC-0215-6DE87F9B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BC866A4E-D7FC-F797-3FE7-13D67B264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EC29D-DF2B-CD4B-B378-726A6279EBB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4916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50A8210C-E7C4-CD02-2540-BAB85571C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CC093-2A93-E04E-A85F-9521B7297BAB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D1B16D78-C328-6F42-B41A-527E2EFD3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F43EE7DA-5384-C3D7-FE22-25217F6BA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8C237-24AB-5F48-A358-BB80E5606D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505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22D0D9B5-83C5-5389-764E-37412E4A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137AE-165E-DC4B-AB24-1766CBF446F6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CB751C21-D967-440F-83C4-67523904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030A376E-B762-9F04-49F8-FF3431E0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C0C19-F31A-924C-B006-85B5C6B6F2B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797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28DB1EFB-8066-A6A1-5C2D-AB5A9856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CD0F9-B6FB-5949-B163-2B20730E9EC1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2EC634A3-3202-EDE0-F16D-3154EC1C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DB5229B8-324D-1050-0D25-66C23C5DF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C4A1A-1891-2849-9E25-B9FE76DD123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679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1A118B8D-0307-FB25-7CF4-B535680FF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47101-A980-2F4C-B9CB-02A7ADE7580B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20C3FD91-CE2F-E7CB-9499-8B8AB6959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D91F94BF-7681-B58F-9752-3CAE9ABB8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1CF27-C5DD-724B-ACA9-B5DFE1710D9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906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id="{F0C43F2F-A046-4F84-52FB-FD0D9DE0E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5E388-B0A5-BB4E-80EE-3A262B420F51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id="{978C52CE-F33B-A417-28EA-919771A99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id="{E766ABF8-EE38-3120-F140-C221C05A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179BA-25D0-CB46-B754-E0FB1333273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643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id="{9A459427-157C-9028-04AC-B51EBBD8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32E4C-3937-C54B-AD17-FFBDB8D84EC7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id="{DA41A3B3-3D2C-45F3-E624-7684E336E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id="{F37CCEA2-2AB4-3B28-F942-B02873F7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A2171-3263-5645-AAF7-D238DD6AC9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90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id="{33D62842-67E2-69CF-7DBC-CB5538DE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CD09-EDD5-B34A-BC70-EB1B68875B22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id="{67DA22E6-A077-A3A9-14AC-EBE70D9B6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CB4A7FFD-03D8-9BDA-65B9-C69E0D364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1508B-FE51-7D4C-890F-76D4E25597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838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76937C03-C673-FB01-3B80-4914889D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71C70-D0F9-E74A-872B-FA117A48F10A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8B2C87F1-A0EB-3C75-720A-0087A3CC7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CE8357BA-AA93-C41B-2CC0-DA2EEAEC7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7D60F-7EBD-694A-AD5D-37E9FB18B6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925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1169AD89-1D22-2F8F-E59C-C5F7104B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6006F-3E5E-054B-95E6-927B46F8066F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E2A4CEF0-8EB7-26A0-9033-3E73C9804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64129201-C6A7-EA61-56C5-EF461BEDE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0C7AC-AA8D-CB4F-8501-CC5F98712E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734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>
            <a:extLst>
              <a:ext uri="{FF2B5EF4-FFF2-40B4-BE49-F238E27FC236}">
                <a16:creationId xmlns:a16="http://schemas.microsoft.com/office/drawing/2014/main" id="{DA1CA172-2D1C-5F3A-4C74-470D7369A0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  <a:endParaRPr lang="en-GB" altLang="en-US"/>
          </a:p>
        </p:txBody>
      </p:sp>
      <p:sp>
        <p:nvSpPr>
          <p:cNvPr id="1027" name="2 - Θέση κειμένου">
            <a:extLst>
              <a:ext uri="{FF2B5EF4-FFF2-40B4-BE49-F238E27FC236}">
                <a16:creationId xmlns:a16="http://schemas.microsoft.com/office/drawing/2014/main" id="{CAFEE8DB-3C09-5096-0461-40FCE13A02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  <a:endParaRPr lang="en-GB" altLang="en-US"/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9FED5AEB-D5B1-5632-4482-8E7FECA0E2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296D42-05F2-6E4A-AD9E-582FDE2583F7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0F753E6B-A243-0C88-9CEF-BDD13497E0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78D4263D-B993-D5B2-EC22-CF6F39176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1A6E8CF-4FE3-9143-A832-2EC7EB5A8E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E741B7AE-FFB7-8B55-C4F7-44D750B77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Κύτταρα του γάλακτος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3A1A4759-81FF-8713-F223-E773F9BB7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Θεωρητικά το έκκριμα υγιών μαστικών αδένων περιέχει μόνο μαστικά επιθηλιακά κύτταρα</a:t>
            </a:r>
          </a:p>
          <a:p>
            <a:pPr eaLnBrk="1" hangingPunct="1"/>
            <a:r>
              <a:rPr lang="el-GR" altLang="en-US" sz="2800"/>
              <a:t>Πρακτικά δεν ισχύει</a:t>
            </a:r>
          </a:p>
          <a:p>
            <a:pPr eaLnBrk="1" hangingPunct="1"/>
            <a:r>
              <a:rPr lang="el-GR" altLang="en-US" sz="2800"/>
              <a:t>Κάποιος αριθμός κυττάρων λευκοκυτταρικής προέλευσης («σωματικά κύτταρα») στο μαστικό έκκριμα είναι αποδεκτή ως φυσιολογική</a:t>
            </a:r>
          </a:p>
          <a:p>
            <a:pPr eaLnBrk="1" hangingPunct="1"/>
            <a:r>
              <a:rPr lang="el-GR" altLang="en-US" sz="2800"/>
              <a:t>0,5 Χ 10</a:t>
            </a:r>
            <a:r>
              <a:rPr lang="el-GR" altLang="en-US" sz="2800" baseline="30000"/>
              <a:t>6</a:t>
            </a:r>
            <a:r>
              <a:rPr lang="el-GR" altLang="en-US" sz="2800"/>
              <a:t> /</a:t>
            </a:r>
            <a:r>
              <a:rPr lang="en-US" altLang="en-US" sz="2800"/>
              <a:t>mL </a:t>
            </a:r>
            <a:r>
              <a:rPr lang="el-GR" altLang="en-US" sz="2800"/>
              <a:t>γάλακτος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52748A73-E455-31EA-6178-E73BD4002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Θηλή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E5DC1253-AA41-EDAA-6F37-D193D3BCEE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Θηλαίος κόλπος</a:t>
            </a:r>
          </a:p>
          <a:p>
            <a:pPr eaLnBrk="1" hangingPunct="1"/>
            <a:r>
              <a:rPr lang="el-GR" altLang="en-US" sz="2800"/>
              <a:t>Κυτταρικοί και χυμικοί αμυντικοί μηχανισμοί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DA474789-5EDA-F443-7976-EA7C8E505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Κυτταρικοί αμυντικοί μηχανισμοί -μακροφάγα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4039B13A-B77A-33E4-0160-4AF34F9C4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Προέρχονται από μονοκύτταρα του αίματος</a:t>
            </a:r>
          </a:p>
          <a:p>
            <a:pPr eaLnBrk="1" hangingPunct="1"/>
            <a:r>
              <a:rPr lang="el-GR" altLang="en-US" sz="2800"/>
              <a:t>Πρώτος κυτταρικός αμυντικός μηχανισμός</a:t>
            </a:r>
          </a:p>
          <a:p>
            <a:pPr eaLnBrk="1" hangingPunct="1"/>
            <a:r>
              <a:rPr lang="el-GR" altLang="en-US" sz="2800"/>
              <a:t>Κινητοποίηση με αναγνώριση λοιμογόνων παραγόντων και αμυντικούς μηχανισμούς μαστικού αδένα (κυτοκίνες, ανοσοσφαιρίνες)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94893B52-DE58-3176-E35D-4312C98EC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Κυτταρικοί αμυντικοί μηχανισμοί -μακροφάγα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4C6420AE-59A2-3B9D-1FB8-950017B6D5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Ενεργοποίηση της διαδικασίας της φλεγμονής κυρίως</a:t>
            </a:r>
          </a:p>
          <a:p>
            <a:pPr eaLnBrk="1" hangingPunct="1"/>
            <a:r>
              <a:rPr lang="el-GR" altLang="en-US" sz="2800"/>
              <a:t>Φαγοκυττάρωση εισβαλλόντων βακτηρίων δευτερευόντως</a:t>
            </a:r>
          </a:p>
          <a:p>
            <a:pPr eaLnBrk="1" hangingPunct="1"/>
            <a:r>
              <a:rPr lang="el-GR" altLang="en-US" sz="2800"/>
              <a:t>Μαστικός αδένας σε παλινδρόμηση-φαγοκυττάρωση λίπους</a:t>
            </a:r>
          </a:p>
          <a:p>
            <a:pPr eaLnBrk="1" hangingPunct="1"/>
            <a:endParaRPr lang="el-GR" alt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CCD98FF7-99F7-05AA-1407-504AC632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Κυτταρικοί αμυντικοί μηχανισμοί -μακροφάγα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D4CFE248-4ECD-4945-7317-9258E3273B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Απελευθερώνουν χημειοτακτικούς παράγοντες για τα </a:t>
            </a:r>
            <a:r>
              <a:rPr lang="en-US" altLang="en-US" sz="2800"/>
              <a:t>PMN </a:t>
            </a:r>
            <a:endParaRPr lang="el-GR" altLang="en-US" sz="2800"/>
          </a:p>
          <a:p>
            <a:pPr eaLnBrk="1" hangingPunct="1"/>
            <a:r>
              <a:rPr lang="el-GR" altLang="en-US" sz="2800"/>
              <a:t>Προκαλούν τον πολλαπλασιασμό των Τ-λεμφοκυττάρων</a:t>
            </a:r>
          </a:p>
          <a:p>
            <a:pPr eaLnBrk="1" hangingPunct="1"/>
            <a:r>
              <a:rPr lang="el-GR" altLang="en-US" sz="2800"/>
              <a:t>Κύριος ρόλος η διατήρηση της συνεχούς προσέλευσης των </a:t>
            </a:r>
            <a:r>
              <a:rPr lang="en-US" altLang="en-US" sz="2800"/>
              <a:t>PMN (</a:t>
            </a:r>
            <a:r>
              <a:rPr lang="el-GR" altLang="en-US" sz="2800"/>
              <a:t>ενδιάμεσοι παράγοντες φλεγμονής-προσταγλαδίνες-λευκοτριένια-κυτοκίνες)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4F44905C-1DB2-496C-2938-DEDF8EC34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Κυτταρικοί αμυντικοί μηχανισμοί -ουδετερόφιλα λευκοκύτταρα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94CCA930-DC71-0CE2-9A8F-80A0E2D55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Πιο σημαντικός ρόλος στην οξεία φάση φλεγμονής</a:t>
            </a:r>
          </a:p>
          <a:p>
            <a:pPr eaLnBrk="1" hangingPunct="1"/>
            <a:r>
              <a:rPr lang="el-GR" altLang="en-US" sz="2800"/>
              <a:t>Μετανάστευση από το αίμα με χημειοτακτισμό</a:t>
            </a:r>
          </a:p>
          <a:p>
            <a:pPr eaLnBrk="1" hangingPunct="1"/>
            <a:r>
              <a:rPr lang="el-GR" altLang="en-US" sz="2800"/>
              <a:t>Στη θηλή σε 30-60 </a:t>
            </a:r>
            <a:r>
              <a:rPr lang="en-US" altLang="en-US" sz="2800"/>
              <a:t>min</a:t>
            </a:r>
          </a:p>
          <a:p>
            <a:pPr eaLnBrk="1" hangingPunct="1"/>
            <a:r>
              <a:rPr lang="el-GR" altLang="en-US" sz="2800"/>
              <a:t>Στο μαστικό αδένα σε 2-4 </a:t>
            </a:r>
            <a:r>
              <a:rPr lang="en-US" altLang="en-US" sz="2800"/>
              <a:t>h</a:t>
            </a:r>
            <a:endParaRPr lang="el-GR" altLang="en-US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F6D43C93-5B00-60BF-3C9B-AA70CB74C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Κυτταρικοί αμυντικοί μηχανισμοί -ουδετερόφιλα λευκοκύτταρα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E105AB23-0E8E-86E6-8E75-4A0C181AD9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Πολλά κυτταροπλασματικά κοκκία (πρωτοταγή, δευτεροταγή, τριτοταγή)</a:t>
            </a:r>
          </a:p>
          <a:p>
            <a:pPr eaLnBrk="1" hangingPunct="1"/>
            <a:r>
              <a:rPr lang="el-GR" altLang="en-US" sz="2800"/>
              <a:t>Υπεροξειδάση-ενδοκυτταρική θανάτωση βακτηρίων</a:t>
            </a:r>
          </a:p>
          <a:p>
            <a:pPr eaLnBrk="1" hangingPunct="1"/>
            <a:r>
              <a:rPr lang="el-GR" altLang="en-US" sz="2800"/>
              <a:t>Η ικανότητα φαγοκυττάρωσης στο μ.α</a:t>
            </a:r>
            <a:r>
              <a:rPr lang="en-US" altLang="en-US" sz="2800">
                <a:cs typeface="Arial" panose="020B0604020202020204" pitchFamily="34" charset="0"/>
              </a:rPr>
              <a:t>&lt;</a:t>
            </a:r>
            <a:r>
              <a:rPr lang="el-GR" altLang="en-US" sz="2800">
                <a:cs typeface="Arial" panose="020B0604020202020204" pitchFamily="34" charset="0"/>
              </a:rPr>
              <a:t>αίμα, διότι φαγοκυτταρώνουν λιποσφαίρια και καζεϊνικά μικύλλια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38% λιγότερο γλυκογόνο σε σχέση με αυτά του αίματος</a:t>
            </a:r>
            <a:endParaRPr lang="en-US" altLang="en-US" sz="280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A65F8C7F-38CD-B529-0E8D-5D37CF080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Κυτταρικοί αμυντικοί μηχανισμοί -λεμφοκύτταρα</a:t>
            </a: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0E67A6FF-B9D1-7F58-E39F-ADD14C79A2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Ειδικοί υποδοχείς στην κυτταρική μεμβράνη για αναγνώριση αντιγόνων</a:t>
            </a:r>
          </a:p>
          <a:p>
            <a:pPr eaLnBrk="1" hangingPunct="1"/>
            <a:r>
              <a:rPr lang="el-GR" altLang="en-US" sz="2800"/>
              <a:t>Τ και Β λεμφοκύτταρα</a:t>
            </a:r>
          </a:p>
          <a:p>
            <a:pPr eaLnBrk="1" hangingPunct="1"/>
            <a:r>
              <a:rPr lang="el-GR" altLang="en-US" sz="2800"/>
              <a:t>Τα Β-λεμφοκύτταρα παρουσιάζουν τα αντιγόνα στα Τ-λεμφοκύτταρα, οπότε παράγεται </a:t>
            </a:r>
            <a:r>
              <a:rPr lang="en-US" altLang="en-US" sz="2800"/>
              <a:t>IL-2</a:t>
            </a:r>
            <a:r>
              <a:rPr lang="el-GR" altLang="en-US" sz="2800"/>
              <a:t>, οπότε υπό τη δράση της τα Β-λεμφοκύτταρα διαφοροποιούνται σε πλασμοκύτταρα ή κύτταρα μνήμης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8C25CD0B-AB50-55C2-2B10-7951CCFC5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 -κυτοκίνες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B2A3BB09-3338-C5D6-24BA-5498E59907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Ομάδα ρυθμιστικών πρωτεϊνών που δρουν ως ενδοκυτταρικά επικοινωνιακά σήματα </a:t>
            </a:r>
          </a:p>
          <a:p>
            <a:pPr eaLnBrk="1" hangingPunct="1"/>
            <a:r>
              <a:rPr lang="el-GR" altLang="en-US" sz="2800"/>
              <a:t>Παράγονται από τα μακροφάγα και τα Τ-λεμφοκύτταρα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9BFE208C-DA0D-3B1B-EF4C-E05A492C3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 -κυτοκίνες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F7CD69C6-B810-FADA-EE9B-6E5B62A575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IL-1</a:t>
            </a:r>
            <a:r>
              <a:rPr lang="el-GR" altLang="en-US" sz="2800"/>
              <a:t> ρύθμιση της μετανάστευσης των </a:t>
            </a:r>
            <a:r>
              <a:rPr lang="en-US" altLang="en-US" sz="2800"/>
              <a:t>PMN</a:t>
            </a:r>
            <a:r>
              <a:rPr lang="el-GR" altLang="en-US" sz="2800"/>
              <a:t>, αύξηση του αριθμού τους, βελτίωση φαγοκυταρικής ικανότητας  </a:t>
            </a:r>
            <a:endParaRPr lang="en-US" altLang="en-US" sz="2800"/>
          </a:p>
          <a:p>
            <a:pPr eaLnBrk="1" hangingPunct="1"/>
            <a:r>
              <a:rPr lang="en-US" altLang="en-US" sz="2800"/>
              <a:t>IL-2</a:t>
            </a:r>
            <a:r>
              <a:rPr lang="el-GR" altLang="en-US" sz="2800"/>
              <a:t> ρύθμιση πολλαπλασιασμού μακροφάγων</a:t>
            </a:r>
            <a:endParaRPr lang="en-US" altLang="en-US" sz="2800"/>
          </a:p>
          <a:p>
            <a:pPr eaLnBrk="1" hangingPunct="1"/>
            <a:r>
              <a:rPr lang="en-US" altLang="en-US" sz="2800"/>
              <a:t>IL-8</a:t>
            </a:r>
            <a:r>
              <a:rPr lang="el-GR" altLang="en-US" sz="2800"/>
              <a:t> πρόδρομη ουσία φλεγμονής, ρύθμιση της μετανάστευσης των </a:t>
            </a:r>
            <a:r>
              <a:rPr lang="en-US" altLang="en-US" sz="2800"/>
              <a:t>PMN</a:t>
            </a:r>
            <a:endParaRPr lang="el-GR" altLang="en-US" sz="2800"/>
          </a:p>
          <a:p>
            <a:pPr eaLnBrk="1" hangingPunct="1"/>
            <a:r>
              <a:rPr lang="en-US" altLang="en-US" sz="2800"/>
              <a:t>G-CSF, GM-CSF, M-CSF, IFN-</a:t>
            </a:r>
            <a:r>
              <a:rPr lang="el-GR" altLang="en-US" sz="2800"/>
              <a:t>γ, </a:t>
            </a:r>
            <a:r>
              <a:rPr lang="en-US" altLang="en-US" sz="2800"/>
              <a:t>TNF-</a:t>
            </a:r>
            <a:r>
              <a:rPr lang="el-GR" altLang="en-US" sz="2800"/>
              <a:t>α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EBFA2923-5A6C-DDC7-DAD8-CEFF0290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 -ανοσοσφαιρίνες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040B5B29-82B5-FFCB-E1A8-5311A8120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Προέρχονται από τον ορό του αίματος ή παράγονται τοπικά από τα πλασμοκύτταρα της θηλής ή του μαστικού αδένα</a:t>
            </a:r>
          </a:p>
          <a:p>
            <a:pPr eaLnBrk="1" hangingPunct="1"/>
            <a:r>
              <a:rPr lang="en-US" altLang="en-US" sz="2800"/>
              <a:t>IgG1</a:t>
            </a:r>
            <a:r>
              <a:rPr lang="en-US" altLang="en-US" sz="2800">
                <a:cs typeface="Arial" panose="020B0604020202020204" pitchFamily="34" charset="0"/>
              </a:rPr>
              <a:t>→</a:t>
            </a:r>
            <a:r>
              <a:rPr lang="el-GR" altLang="en-US" sz="2800">
                <a:cs typeface="Arial" panose="020B0604020202020204" pitchFamily="34" charset="0"/>
              </a:rPr>
              <a:t>ορό αίματος</a:t>
            </a:r>
          </a:p>
          <a:p>
            <a:pPr eaLnBrk="1" hangingPunct="1"/>
            <a:r>
              <a:rPr lang="en-US" altLang="en-US" sz="2800"/>
              <a:t>IgM</a:t>
            </a:r>
            <a:r>
              <a:rPr lang="el-GR" altLang="en-US" sz="2800"/>
              <a:t> και </a:t>
            </a:r>
            <a:r>
              <a:rPr lang="en-US" altLang="en-US" sz="2800"/>
              <a:t>IgA</a:t>
            </a:r>
            <a:r>
              <a:rPr lang="en-US" altLang="en-US" sz="2800">
                <a:cs typeface="Arial" panose="020B0604020202020204" pitchFamily="34" charset="0"/>
              </a:rPr>
              <a:t>→</a:t>
            </a:r>
            <a:r>
              <a:rPr lang="el-GR" altLang="en-US" sz="2800">
                <a:cs typeface="Arial" panose="020B0604020202020204" pitchFamily="34" charset="0"/>
              </a:rPr>
              <a:t>τοπικά</a:t>
            </a:r>
          </a:p>
          <a:p>
            <a:pPr eaLnBrk="1" hangingPunct="1"/>
            <a:r>
              <a:rPr lang="en-US" altLang="en-US" sz="2800"/>
              <a:t>IgG</a:t>
            </a:r>
            <a:r>
              <a:rPr lang="el-GR" altLang="en-US" sz="2800"/>
              <a:t>2</a:t>
            </a:r>
            <a:r>
              <a:rPr lang="el-GR" altLang="en-US" sz="2800">
                <a:cs typeface="Arial" panose="020B0604020202020204" pitchFamily="34" charset="0"/>
              </a:rPr>
              <a:t>→τοπικά και ορό αίματος</a:t>
            </a:r>
          </a:p>
          <a:p>
            <a:pPr eaLnBrk="1" hangingPunct="1"/>
            <a:endParaRPr lang="el-GR" alt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16D4AAD5-BACE-DBC7-DB0D-981F3D66C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Κύτταρα του γάλακτος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875ACA96-F193-9686-F242-E15945A25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15% αρχικά </a:t>
            </a:r>
            <a:r>
              <a:rPr lang="el-GR" altLang="en-US" sz="2800">
                <a:cs typeface="Arial" panose="020B0604020202020204" pitchFamily="34" charset="0"/>
              </a:rPr>
              <a:t>→ </a:t>
            </a:r>
            <a:r>
              <a:rPr lang="el-GR" altLang="en-US" sz="2800"/>
              <a:t>2% επιθηλιακά μαστικά κύτταρα</a:t>
            </a:r>
          </a:p>
          <a:p>
            <a:pPr eaLnBrk="1" hangingPunct="1"/>
            <a:r>
              <a:rPr lang="el-GR" altLang="en-US" sz="2800"/>
              <a:t>Υπόλοιπα λευκοκυτταρικής προέλευσης</a:t>
            </a:r>
          </a:p>
          <a:p>
            <a:pPr eaLnBrk="1" hangingPunct="1"/>
            <a:r>
              <a:rPr lang="el-GR" altLang="en-US" sz="2800"/>
              <a:t>50-70% μακροφάγα, 14-40% ουδετερόφιλα, 6-15% λεμφοκύτταρα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09F30B28-CEFC-3B14-7419-A0D9D551E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μηχανισμοί-ανοσοσφαιρίνες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FC264FC3-335E-CACC-1FA2-57125840B6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IgG1 </a:t>
            </a:r>
            <a:r>
              <a:rPr lang="el-GR" altLang="en-US" sz="2800"/>
              <a:t>οψωνοποίηση βακτηρίων </a:t>
            </a:r>
          </a:p>
          <a:p>
            <a:pPr eaLnBrk="1" hangingPunct="1"/>
            <a:r>
              <a:rPr lang="en-US" altLang="en-US" sz="2800"/>
              <a:t>IgG</a:t>
            </a:r>
            <a:r>
              <a:rPr lang="el-GR" altLang="en-US" sz="2800"/>
              <a:t>2 οψωνοποίηση βακτηρίων </a:t>
            </a:r>
          </a:p>
          <a:p>
            <a:pPr eaLnBrk="1" hangingPunct="1"/>
            <a:r>
              <a:rPr lang="en-US" altLang="en-US" sz="2800"/>
              <a:t>IgM </a:t>
            </a:r>
            <a:r>
              <a:rPr lang="el-GR" altLang="en-US" sz="2800"/>
              <a:t>παρεμπόδιση αποικιοποίησης από τα βακτήρια</a:t>
            </a:r>
          </a:p>
          <a:p>
            <a:pPr eaLnBrk="1" hangingPunct="1"/>
            <a:r>
              <a:rPr lang="en-US" altLang="en-US" sz="2800"/>
              <a:t>IgA </a:t>
            </a:r>
            <a:r>
              <a:rPr lang="el-GR" altLang="en-US" sz="2800"/>
              <a:t>οψωνοποίηση βακτηρίων, εξουδετέρωση βακτηριακών τοξινών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30E5181C-6605-7560-3687-25831FDF9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 -συμπλήρωμα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0AB84B18-AD79-EAC7-7D9B-9C6173882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825" y="1557338"/>
            <a:ext cx="7386638" cy="4497387"/>
          </a:xfrm>
        </p:spPr>
        <p:txBody>
          <a:bodyPr/>
          <a:lstStyle/>
          <a:p>
            <a:pPr eaLnBrk="1" hangingPunct="1"/>
            <a:r>
              <a:rPr lang="el-GR" altLang="en-US" sz="2800"/>
              <a:t>Αντιβακτηριακές και οψωνοποιητικές ιδιότητες</a:t>
            </a:r>
          </a:p>
          <a:p>
            <a:pPr eaLnBrk="1" hangingPunct="1"/>
            <a:r>
              <a:rPr lang="el-GR" altLang="en-US" sz="2800"/>
              <a:t>Προαγωγή φλεγμονής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AFA91563-0703-13CE-6172-9A6E8C34D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 -γαλακτοσιδηρίνη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2D2C9BA3-46E7-C630-809E-12EA78B3A5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Γλυκοπρωτε</a:t>
            </a:r>
            <a:r>
              <a:rPr lang="el-GR" altLang="en-US" sz="2800">
                <a:cs typeface="Arial" panose="020B0604020202020204" pitchFamily="34" charset="0"/>
              </a:rPr>
              <a:t>ΐνη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Αύξηση της συγκέντρωσης σε φλεγμονή και κατά την παλινδρόμηση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Παραγωγή από τις εκκριτικές αδενοκυψελίδες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Δέσμευση </a:t>
            </a:r>
            <a:r>
              <a:rPr lang="en-US" altLang="en-US" sz="2800">
                <a:cs typeface="Arial" panose="020B0604020202020204" pitchFamily="34" charset="0"/>
              </a:rPr>
              <a:t>Fe</a:t>
            </a:r>
            <a:r>
              <a:rPr lang="el-GR" altLang="en-US" sz="2800">
                <a:cs typeface="Arial" panose="020B0604020202020204" pitchFamily="34" charset="0"/>
              </a:rPr>
              <a:t>, αναστολή ανάπτυξης βακτηρίων που χρειάζονται: </a:t>
            </a:r>
            <a:r>
              <a:rPr lang="en-US" altLang="en-US" sz="2800" i="1">
                <a:cs typeface="Arial" panose="020B0604020202020204" pitchFamily="34" charset="0"/>
              </a:rPr>
              <a:t>E.coli, Kl. pneumoniae, M.haemolytica</a:t>
            </a:r>
            <a:endParaRPr lang="el-GR" altLang="en-US" sz="2800" i="1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61BD0644-28B4-370A-D699-5B21E2E1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 - </a:t>
            </a:r>
            <a:r>
              <a:rPr lang="el-GR" altLang="en-US" sz="2400"/>
              <a:t>Σύστημα γαλακτοπεροξειδάσης - θειοκυανικών ιόντων - υπεροξειδίου του υδρογόνου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E049E461-6552-F0FD-5C06-1F85DC2D61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Παραγωγή οξειδωτικών παραγόντων</a:t>
            </a:r>
            <a:r>
              <a:rPr lang="el-GR" altLang="en-US" sz="2800">
                <a:cs typeface="Arial" panose="020B0604020202020204" pitchFamily="34" charset="0"/>
              </a:rPr>
              <a:t>→ανασταλτική δράση στον πολλαπλασιασμό των βακτηρίων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A33F2F3C-D232-2CF9-3359-0FA157DA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Χυμικοί αμυντικοί μηχανισμοί-λυσοζύμη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72C6F5AC-C63B-E6B2-A4C6-923657959B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In vitro</a:t>
            </a:r>
            <a:r>
              <a:rPr lang="en-US" altLang="en-US" sz="2800" i="1">
                <a:cs typeface="Arial" panose="020B0604020202020204" pitchFamily="34" charset="0"/>
              </a:rPr>
              <a:t>→</a:t>
            </a:r>
            <a:r>
              <a:rPr lang="el-GR" altLang="en-US" sz="2800"/>
              <a:t>Υδρόλυση της πεπτιδογλυκάνης του βακτηριακού τοιχώματος</a:t>
            </a:r>
            <a:endParaRPr lang="en-US" altLang="en-US" sz="2800"/>
          </a:p>
          <a:p>
            <a:pPr eaLnBrk="1" hangingPunct="1"/>
            <a:r>
              <a:rPr lang="el-GR" altLang="en-US" sz="2800"/>
              <a:t>Αυξημένη στην αρχή και το τέλος γαλακτικής περιόδου</a:t>
            </a:r>
          </a:p>
          <a:p>
            <a:pPr eaLnBrk="1" hangingPunct="1"/>
            <a:r>
              <a:rPr lang="el-GR" altLang="en-US" sz="2800"/>
              <a:t>Άγνωστη η πηγή προέλευσης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8D3EB460-C7D2-10FA-80C7-1A4FC1111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Κύτταρα του γάλακτος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2CAF5F6E-FAF3-7A2E-98E2-9C0AB1DFDA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Κατά την παλινδρόμηση ίση περίπου αναλογία ουδετερόφιλων και μακροφάγων</a:t>
            </a:r>
          </a:p>
          <a:p>
            <a:pPr eaLnBrk="1" hangingPunct="1"/>
            <a:r>
              <a:rPr lang="el-GR" altLang="en-US" sz="2800"/>
              <a:t>Οξεία μαστίτιδα</a:t>
            </a:r>
            <a:r>
              <a:rPr lang="el-GR" altLang="en-US" sz="2800">
                <a:cs typeface="Arial" panose="020B0604020202020204" pitchFamily="34" charset="0"/>
              </a:rPr>
              <a:t>→πλειονότητα </a:t>
            </a:r>
            <a:r>
              <a:rPr lang="en-US" altLang="en-US" sz="2800">
                <a:cs typeface="Arial" panose="020B0604020202020204" pitchFamily="34" charset="0"/>
              </a:rPr>
              <a:t>PMN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Χρόνια μαστίτιδα→πλειονότητα λεμφοκύτταρα</a:t>
            </a:r>
          </a:p>
          <a:p>
            <a:pPr eaLnBrk="1" hangingPunct="1"/>
            <a:endParaRPr lang="el-G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B3283109-4538-3AC7-0986-FA13FA7D5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Μέθοδοι καταμέτρησης κυττάρων</a:t>
            </a:r>
            <a:br>
              <a:rPr lang="el-GR" altLang="en-US" sz="3600"/>
            </a:br>
            <a:r>
              <a:rPr lang="el-GR" altLang="en-US" sz="3600"/>
              <a:t>- άμεσοι τρόποι</a:t>
            </a:r>
            <a:r>
              <a:rPr lang="el-GR" altLang="en-US" sz="3200"/>
              <a:t> 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6208FBE5-3323-F9D9-5164-F54153FE9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Άμεση καταμέτρηση με μικροσκόπιο (αξιόπιστη, επίπονη και χρονοβόρα)</a:t>
            </a:r>
          </a:p>
          <a:p>
            <a:pPr eaLnBrk="1" hangingPunct="1"/>
            <a:r>
              <a:rPr lang="el-GR" altLang="en-US" sz="2800"/>
              <a:t>Φθοριο-οπτικο-ηλεκτρονική μέθοδος με ηλεκτρονικό μετρητή (αξιόπιστη και εύκολα πραγματοποιήσιμη)</a:t>
            </a:r>
          </a:p>
          <a:p>
            <a:pPr eaLnBrk="1" hangingPunct="1"/>
            <a:endParaRPr lang="el-GR" alt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F8EEB86A-F327-8659-C6A6-F791F8FF9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Μέθοδοι καταμέτρησης κυττάρων -</a:t>
            </a:r>
            <a:br>
              <a:rPr lang="el-GR" altLang="en-US" sz="3600"/>
            </a:br>
            <a:r>
              <a:rPr lang="el-GR" altLang="en-US" sz="3600"/>
              <a:t>έμμεσοι τρόποι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B8E77555-5C8F-E191-D968-BB263EDEF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825" y="2360613"/>
            <a:ext cx="7386638" cy="4497387"/>
          </a:xfrm>
        </p:spPr>
        <p:txBody>
          <a:bodyPr/>
          <a:lstStyle/>
          <a:p>
            <a:pPr eaLnBrk="1" hangingPunct="1"/>
            <a:r>
              <a:rPr lang="en-US" altLang="en-US" sz="2800"/>
              <a:t>California Mastitis Test (CMT)</a:t>
            </a:r>
            <a:r>
              <a:rPr lang="el-GR" altLang="en-US" sz="2800"/>
              <a:t>-λαουρυλοθειικο νάτριο, εφικτό σε εκτροφές</a:t>
            </a:r>
            <a:endParaRPr lang="en-US" altLang="en-US" sz="2800"/>
          </a:p>
          <a:p>
            <a:pPr eaLnBrk="1" hangingPunct="1"/>
            <a:r>
              <a:rPr lang="en-US" altLang="en-US" sz="2800"/>
              <a:t>Whiteside Test (WST)</a:t>
            </a:r>
            <a:r>
              <a:rPr lang="el-GR" altLang="en-US" sz="2800"/>
              <a:t>-5/1 γάλα με </a:t>
            </a:r>
            <a:r>
              <a:rPr lang="en-US" altLang="en-US" sz="2800"/>
              <a:t>NaOH </a:t>
            </a:r>
            <a:r>
              <a:rPr lang="el-GR" altLang="en-US" sz="2800"/>
              <a:t>1Ν μόνο σε εργαστήριο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5E197974-892B-E80E-EE48-F19E8F8A0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Αμυντικοί μηχανισμοί μαστικού αδένα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41DFD407-F0E7-39A0-E50F-F4250252F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388" y="2924175"/>
            <a:ext cx="7386637" cy="4497388"/>
          </a:xfrm>
        </p:spPr>
        <p:txBody>
          <a:bodyPr/>
          <a:lstStyle/>
          <a:p>
            <a:pPr eaLnBrk="1" hangingPunct="1"/>
            <a:r>
              <a:rPr lang="el-GR" altLang="en-US" sz="2800"/>
              <a:t>Αμυντικοί μηχανισμοί θηλής </a:t>
            </a:r>
          </a:p>
          <a:p>
            <a:pPr eaLnBrk="1" hangingPunct="1"/>
            <a:r>
              <a:rPr lang="el-GR" altLang="en-US" sz="2800"/>
              <a:t>Αμυντικοί μηχανισμοί ίδιου μαστικού αδένα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82B7871D-FE61-44B6-BBE1-416D9540E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Θηλή 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83C40B1C-3D72-5BDB-E96E-EAB59BDB3D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Πρώτη γραμμή αμυντικών μηχανισμών</a:t>
            </a:r>
          </a:p>
          <a:p>
            <a:pPr eaLnBrk="1" hangingPunct="1"/>
            <a:r>
              <a:rPr lang="el-GR" altLang="en-US" sz="2800"/>
              <a:t>Φυσικός μηχανικός φραγμός</a:t>
            </a:r>
          </a:p>
          <a:p>
            <a:pPr eaLnBrk="1" hangingPunct="1"/>
            <a:r>
              <a:rPr lang="el-GR" altLang="en-US" sz="2800"/>
              <a:t>Ειδικές αντιβακτηριακές ουσίες</a:t>
            </a:r>
          </a:p>
          <a:p>
            <a:pPr eaLnBrk="1" hangingPunct="1"/>
            <a:endParaRPr lang="el-GR" alt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1BBFBBD8-1FF6-5B03-9788-D6DF4231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Θηλή</a:t>
            </a:r>
          </a:p>
        </p:txBody>
      </p:sp>
      <p:sp>
        <p:nvSpPr>
          <p:cNvPr id="32770" name="Rectangle 4">
            <a:extLst>
              <a:ext uri="{FF2B5EF4-FFF2-40B4-BE49-F238E27FC236}">
                <a16:creationId xmlns:a16="http://schemas.microsoft.com/office/drawing/2014/main" id="{8CCAB163-F965-F8F7-73A8-E11CC8E66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grpSp>
        <p:nvGrpSpPr>
          <p:cNvPr id="32771" name="Group 5">
            <a:extLst>
              <a:ext uri="{FF2B5EF4-FFF2-40B4-BE49-F238E27FC236}">
                <a16:creationId xmlns:a16="http://schemas.microsoft.com/office/drawing/2014/main" id="{52EF368E-FA52-38B3-A289-331D40DE0A2D}"/>
              </a:ext>
            </a:extLst>
          </p:cNvPr>
          <p:cNvGrpSpPr>
            <a:grpSpLocks/>
          </p:cNvGrpSpPr>
          <p:nvPr/>
        </p:nvGrpSpPr>
        <p:grpSpPr bwMode="auto">
          <a:xfrm>
            <a:off x="539750" y="1700213"/>
            <a:ext cx="6985000" cy="4751387"/>
            <a:chOff x="1800" y="1440"/>
            <a:chExt cx="5400" cy="3690"/>
          </a:xfrm>
        </p:grpSpPr>
        <p:pic>
          <p:nvPicPr>
            <p:cNvPr id="32772" name="Picture 6" descr="Untitled-2 copy">
              <a:extLst>
                <a:ext uri="{FF2B5EF4-FFF2-40B4-BE49-F238E27FC236}">
                  <a16:creationId xmlns:a16="http://schemas.microsoft.com/office/drawing/2014/main" id="{A358ECDD-CC39-3025-270C-61A9247D6E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0" y="1440"/>
              <a:ext cx="5400" cy="3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3" name="Text Box 7">
              <a:extLst>
                <a:ext uri="{FF2B5EF4-FFF2-40B4-BE49-F238E27FC236}">
                  <a16:creationId xmlns:a16="http://schemas.microsoft.com/office/drawing/2014/main" id="{7F516131-B0C6-A83F-4BBC-161AD3BCEE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" y="3960"/>
              <a:ext cx="1080" cy="10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n-US" sz="800">
                <a:latin typeface="Arial" panose="020B0604020202020204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n-US" sz="800">
                <a:latin typeface="Arial" panose="020B0604020202020204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n-US" sz="800">
                  <a:latin typeface="Arial" panose="020B0604020202020204" pitchFamily="34" charset="0"/>
                </a:rPr>
                <a:t>Εικόνα I.3.</a:t>
              </a:r>
              <a:endParaRPr lang="el-GR" altLang="en-US" sz="24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1F52FE78-10AF-BDB5-5A41-A5292D2AA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z="3600"/>
              <a:t>Θηλή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A2B80CEC-6FC4-8B51-0E24-A741CD0844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n-US" sz="2800"/>
              <a:t>Σύγκλειση θηλής μεταξύ των αρμεγμάτων</a:t>
            </a:r>
          </a:p>
          <a:p>
            <a:pPr eaLnBrk="1" hangingPunct="1"/>
            <a:r>
              <a:rPr lang="el-GR" altLang="en-US" sz="2800"/>
              <a:t>Θηλαίος πόρος</a:t>
            </a:r>
            <a:r>
              <a:rPr lang="el-GR" altLang="en-US" sz="2800">
                <a:cs typeface="Arial" panose="020B0604020202020204" pitchFamily="34" charset="0"/>
              </a:rPr>
              <a:t>→κηρώδους υφής κεράτινη στιβάδα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Προσρόφηση βακτηρίων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Αντιμικροβιακοί παράγοντες-ΛΟ μακράς αλύσου</a:t>
            </a:r>
          </a:p>
          <a:p>
            <a:pPr eaLnBrk="1" hangingPunct="1"/>
            <a:r>
              <a:rPr lang="el-GR" altLang="en-US" sz="2800">
                <a:cs typeface="Arial" panose="020B0604020202020204" pitchFamily="34" charset="0"/>
              </a:rPr>
              <a:t>Σημείο διαχωρισμού ΘΠ-ΘΚ→λεμφικός ιστός με λεμφοκύτταρα-πλασμοκύτταρα-παραγωγή ανοσοσφαιρινών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4">
      <a:dk1>
        <a:sysClr val="windowText" lastClr="000000"/>
      </a:dk1>
      <a:lt1>
        <a:srgbClr val="FFFF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637</Words>
  <Application>Microsoft Macintosh PowerPoint</Application>
  <PresentationFormat>On-screen Show (4:3)</PresentationFormat>
  <Paragraphs>97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Arial</vt:lpstr>
      <vt:lpstr>Times New Roman</vt:lpstr>
      <vt:lpstr>Θέμα του Office</vt:lpstr>
      <vt:lpstr>Κύτταρα του γάλακτος</vt:lpstr>
      <vt:lpstr>Κύτταρα του γάλακτος</vt:lpstr>
      <vt:lpstr>Κύτταρα του γάλακτος</vt:lpstr>
      <vt:lpstr>Μέθοδοι καταμέτρησης κυττάρων - άμεσοι τρόποι </vt:lpstr>
      <vt:lpstr>Μέθοδοι καταμέτρησης κυττάρων - έμμεσοι τρόποι</vt:lpstr>
      <vt:lpstr>Αμυντικοί μηχανισμοί μαστικού αδένα</vt:lpstr>
      <vt:lpstr>Θηλή </vt:lpstr>
      <vt:lpstr>Θηλή</vt:lpstr>
      <vt:lpstr>Θηλή</vt:lpstr>
      <vt:lpstr>Θηλή</vt:lpstr>
      <vt:lpstr>Κυτταρικοί αμυντικοί μηχανισμοί -μακροφάγα</vt:lpstr>
      <vt:lpstr>Κυτταρικοί αμυντικοί μηχανισμοί -μακροφάγα</vt:lpstr>
      <vt:lpstr>Κυτταρικοί αμυντικοί μηχανισμοί -μακροφάγα</vt:lpstr>
      <vt:lpstr>Κυτταρικοί αμυντικοί μηχανισμοί -ουδετερόφιλα λευκοκύτταρα</vt:lpstr>
      <vt:lpstr>Κυτταρικοί αμυντικοί μηχανισμοί -ουδετερόφιλα λευκοκύτταρα</vt:lpstr>
      <vt:lpstr>Κυτταρικοί αμυντικοί μηχανισμοί -λεμφοκύτταρα</vt:lpstr>
      <vt:lpstr>Χυμικοί αμυντικοί μηχανισμοί -κυτοκίνες</vt:lpstr>
      <vt:lpstr>Χυμικοί αμυντικοί μηχανισμοί -κυτοκίνες</vt:lpstr>
      <vt:lpstr>Χυμικοί αμυντικοί μηχανισμοί -ανοσοσφαιρίνες</vt:lpstr>
      <vt:lpstr>Χυμικοί αμυντικοί μηχανισμοί-ανοσοσφαιρίνες</vt:lpstr>
      <vt:lpstr>Χυμικοί αμυντικοί μηχανισμοί -συμπλήρωμα</vt:lpstr>
      <vt:lpstr>Χυμικοί αμυντικοί μηχανισμοί -γαλακτοσιδηρίνη</vt:lpstr>
      <vt:lpstr>Χυμικοί αμυντικοί μηχανισμοί - Σύστημα γαλακτοπεροξειδάσης - θειοκυανικών ιόντων - υπεροξειδίου του υδρογόνου</vt:lpstr>
      <vt:lpstr>Χυμικοί αμυντικοί μηχανισμοί-λυσοζύμη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1</dc:creator>
  <cp:lastModifiedBy>MAVROGIANNI VASILIKI</cp:lastModifiedBy>
  <cp:revision>30</cp:revision>
  <dcterms:created xsi:type="dcterms:W3CDTF">2011-10-04T09:12:06Z</dcterms:created>
  <dcterms:modified xsi:type="dcterms:W3CDTF">2025-09-30T13:45:49Z</dcterms:modified>
</cp:coreProperties>
</file>