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5"/>
  </p:notesMasterIdLst>
  <p:handoutMasterIdLst>
    <p:handoutMasterId r:id="rId16"/>
  </p:handoutMasterIdLst>
  <p:sldIdLst>
    <p:sldId id="301" r:id="rId3"/>
    <p:sldId id="307" r:id="rId4"/>
    <p:sldId id="308" r:id="rId5"/>
    <p:sldId id="309" r:id="rId6"/>
    <p:sldId id="310" r:id="rId7"/>
    <p:sldId id="311" r:id="rId8"/>
    <p:sldId id="312" r:id="rId9"/>
    <p:sldId id="313" r:id="rId10"/>
    <p:sldId id="314" r:id="rId11"/>
    <p:sldId id="315" r:id="rId12"/>
    <p:sldId id="316" r:id="rId13"/>
    <p:sldId id="306" r:id="rId1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31" autoAdjust="0"/>
    <p:restoredTop sz="96327" autoAdjust="0"/>
  </p:normalViewPr>
  <p:slideViewPr>
    <p:cSldViewPr snapToGrid="0" snapToObjects="1">
      <p:cViewPr varScale="1">
        <p:scale>
          <a:sx n="101" d="100"/>
          <a:sy n="101" d="100"/>
        </p:scale>
        <p:origin x="976"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9/16/23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23</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Διαχείριση Δεδομένων</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79C2A-D1FC-352B-1763-80672D68218B}"/>
              </a:ext>
            </a:extLst>
          </p:cNvPr>
          <p:cNvSpPr>
            <a:spLocks noGrp="1"/>
          </p:cNvSpPr>
          <p:nvPr>
            <p:ph type="title"/>
          </p:nvPr>
        </p:nvSpPr>
        <p:spPr/>
        <p:txBody>
          <a:bodyPr/>
          <a:lstStyle/>
          <a:p>
            <a:r>
              <a:rPr lang="el-GR" dirty="0"/>
              <a:t>Βήματα διαχείρισης δεδομένων (1 από 2)</a:t>
            </a:r>
            <a:endParaRPr lang="en-US" dirty="0"/>
          </a:p>
        </p:txBody>
      </p:sp>
      <p:sp>
        <p:nvSpPr>
          <p:cNvPr id="3" name="Text Placeholder 2">
            <a:extLst>
              <a:ext uri="{FF2B5EF4-FFF2-40B4-BE49-F238E27FC236}">
                <a16:creationId xmlns:a16="http://schemas.microsoft.com/office/drawing/2014/main" id="{DF6BF73F-200B-FE9F-63C5-F07C184D9920}"/>
              </a:ext>
            </a:extLst>
          </p:cNvPr>
          <p:cNvSpPr>
            <a:spLocks noGrp="1"/>
          </p:cNvSpPr>
          <p:nvPr>
            <p:ph type="body" idx="1"/>
          </p:nvPr>
        </p:nvSpPr>
        <p:spPr/>
        <p:txBody>
          <a:bodyPr/>
          <a:lstStyle/>
          <a:p>
            <a:r>
              <a:rPr lang="el-GR" sz="2400" dirty="0"/>
              <a:t>Η συγκατάθεση για τη χρήση δεδομένων -  </a:t>
            </a:r>
            <a:r>
              <a:rPr lang="en-US" sz="2400" dirty="0"/>
              <a:t>GDPR</a:t>
            </a:r>
            <a:r>
              <a:rPr lang="el-GR" sz="2400" dirty="0"/>
              <a:t> είναι από τα σημαντικά στοιχεία στη διαχείριση δεδομένων</a:t>
            </a:r>
          </a:p>
          <a:p>
            <a:r>
              <a:rPr lang="el-GR" sz="2400" dirty="0"/>
              <a:t>Η συγκατάθεση πρέπει να δίνεται ελεύθερα, συγκεκριμένα και χωρίς ασάφειες, με δήλωση διατυπωμένη σε απλή και κατανοητή γλώσσα.</a:t>
            </a:r>
          </a:p>
          <a:p>
            <a:r>
              <a:rPr lang="el-GR" sz="2400" dirty="0"/>
              <a:t>Το να υποθέτουμε τη συγκατάθεση εκ των προτέρων εκτός αν το υποκείμενο έχει δηλώσει πως δεν την παρέχει, είναι παράνομη σύμφωνα με τον </a:t>
            </a:r>
            <a:r>
              <a:rPr lang="en-US" sz="2400" dirty="0"/>
              <a:t>GDPR</a:t>
            </a:r>
            <a:endParaRPr lang="el-GR" sz="2400" dirty="0"/>
          </a:p>
          <a:p>
            <a:r>
              <a:rPr lang="el-GR" sz="2400" dirty="0" err="1"/>
              <a:t>Συχν</a:t>
            </a:r>
            <a:r>
              <a:rPr lang="en-US" sz="2400" dirty="0" err="1"/>
              <a:t>ά</a:t>
            </a:r>
            <a:r>
              <a:rPr lang="el-GR" sz="2400" dirty="0"/>
              <a:t> οι δραστηριότητες διαχείρισης δεδομένων τελειώνουν με μία πλήρη αναφορά ή με τη δημοσίευση των δεδομένων.</a:t>
            </a:r>
            <a:endParaRPr lang="en-US" sz="2400" dirty="0"/>
          </a:p>
        </p:txBody>
      </p:sp>
    </p:spTree>
    <p:extLst>
      <p:ext uri="{BB962C8B-B14F-4D97-AF65-F5344CB8AC3E}">
        <p14:creationId xmlns:p14="http://schemas.microsoft.com/office/powerpoint/2010/main" val="389176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F31C4-135D-2FF0-3691-7558BCCAE1FA}"/>
              </a:ext>
            </a:extLst>
          </p:cNvPr>
          <p:cNvSpPr>
            <a:spLocks noGrp="1"/>
          </p:cNvSpPr>
          <p:nvPr>
            <p:ph type="title"/>
          </p:nvPr>
        </p:nvSpPr>
        <p:spPr/>
        <p:txBody>
          <a:bodyPr/>
          <a:lstStyle/>
          <a:p>
            <a:r>
              <a:rPr lang="el-GR" dirty="0"/>
              <a:t>Βήματα διαχείρισης δεδομένων (2 από 2)</a:t>
            </a:r>
            <a:endParaRPr lang="en-US" dirty="0"/>
          </a:p>
        </p:txBody>
      </p:sp>
      <p:sp>
        <p:nvSpPr>
          <p:cNvPr id="3" name="Text Placeholder 2">
            <a:extLst>
              <a:ext uri="{FF2B5EF4-FFF2-40B4-BE49-F238E27FC236}">
                <a16:creationId xmlns:a16="http://schemas.microsoft.com/office/drawing/2014/main" id="{64268914-D041-11DF-AD08-2A2566CD037D}"/>
              </a:ext>
            </a:extLst>
          </p:cNvPr>
          <p:cNvSpPr>
            <a:spLocks noGrp="1"/>
          </p:cNvSpPr>
          <p:nvPr>
            <p:ph type="body" idx="1"/>
          </p:nvPr>
        </p:nvSpPr>
        <p:spPr/>
        <p:txBody>
          <a:bodyPr/>
          <a:lstStyle/>
          <a:p>
            <a:r>
              <a:rPr lang="el-GR" sz="2000" dirty="0"/>
              <a:t>Στις έρευνες με δημοσκόπηση, οι απαντήσεις συχνά συλλέγονται σε τυποποιημένες μορφές.</a:t>
            </a:r>
          </a:p>
          <a:p>
            <a:r>
              <a:rPr lang="el-GR" sz="2000" dirty="0"/>
              <a:t>Η κωδικοποίηση των δεδομένων μετατρέπει τις απαντήσεις σε τυποποιημένες κλίμακες, οι οποίες χρησιμοποιούνται αργότερα σε στατιστικές αναλύσεις.</a:t>
            </a:r>
          </a:p>
          <a:p>
            <a:r>
              <a:rPr lang="el-GR" sz="2000" dirty="0"/>
              <a:t>Όλα τα σφάλματα και οι ασυνέπειες πρέπει να εντοπιστούν και να επιλυθούν κατά τη διάρκεια της κωδικοποίησης.</a:t>
            </a:r>
          </a:p>
          <a:p>
            <a:r>
              <a:rPr lang="el-GR" sz="2000" dirty="0"/>
              <a:t>Η τεκμηρίωση των βημάτων που κάνατε για να διατηρήσετε την ακεραιότητα των δεδομένων είναι απαραίτητη για την προετοιμασία των επόμενων φάσεων, όπως η στατιστική ανάλυση.</a:t>
            </a:r>
            <a:endParaRPr lang="en-US" sz="2000" dirty="0"/>
          </a:p>
        </p:txBody>
      </p:sp>
    </p:spTree>
    <p:extLst>
      <p:ext uri="{BB962C8B-B14F-4D97-AF65-F5344CB8AC3E}">
        <p14:creationId xmlns:p14="http://schemas.microsoft.com/office/powerpoint/2010/main" val="3292455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85F43F-073B-0FB2-EAD9-A73814FBBF16}"/>
              </a:ext>
            </a:extLst>
          </p:cNvPr>
          <p:cNvSpPr>
            <a:spLocks noGrp="1"/>
          </p:cNvSpPr>
          <p:nvPr>
            <p:ph type="title"/>
          </p:nvPr>
        </p:nvSpPr>
        <p:spPr/>
        <p:txBody>
          <a:bodyPr/>
          <a:lstStyle/>
          <a:p>
            <a:r>
              <a:rPr lang="el-GR" dirty="0"/>
              <a:t>Μαθησιακά Αποτελέσματα</a:t>
            </a:r>
            <a:endParaRPr lang="en-US" dirty="0"/>
          </a:p>
        </p:txBody>
      </p:sp>
      <p:sp>
        <p:nvSpPr>
          <p:cNvPr id="7" name="Text Placeholder 6">
            <a:extLst>
              <a:ext uri="{FF2B5EF4-FFF2-40B4-BE49-F238E27FC236}">
                <a16:creationId xmlns:a16="http://schemas.microsoft.com/office/drawing/2014/main" id="{3DB84F62-103E-7499-991B-CC90D60FC306}"/>
              </a:ext>
            </a:extLst>
          </p:cNvPr>
          <p:cNvSpPr>
            <a:spLocks noGrp="1"/>
          </p:cNvSpPr>
          <p:nvPr>
            <p:ph type="body" idx="1"/>
          </p:nvPr>
        </p:nvSpPr>
        <p:spPr/>
        <p:txBody>
          <a:bodyPr/>
          <a:lstStyle/>
          <a:p>
            <a:pPr marL="0" indent="0">
              <a:buNone/>
            </a:pPr>
            <a:r>
              <a:rPr lang="el-GR" sz="2400" dirty="0"/>
              <a:t>Έχοντας μελετήσει αυτό το κεφάλαιο θα είστε σε θέση:</a:t>
            </a:r>
          </a:p>
          <a:p>
            <a:r>
              <a:rPr lang="el-GR" sz="2400" dirty="0"/>
              <a:t>Να εξηγείτε τι είναι η διαχείριση δεδομένων και γιατί αυτή είναι σημαντική.</a:t>
            </a:r>
          </a:p>
          <a:p>
            <a:r>
              <a:rPr lang="el-GR" sz="2400" dirty="0"/>
              <a:t>Να περιγράφετε πώς μπορούμε να οργανώσουμε και να αποθηκεύσουμε αποτελεσματικά τα δεδομένα μίας έρευνας.</a:t>
            </a:r>
          </a:p>
          <a:p>
            <a:r>
              <a:rPr lang="el-GR" sz="2400" dirty="0"/>
              <a:t>Να αποδίδετε κατάλληλες ονομασίες και χαρακτηρισμούς στα αρχεία δεδομένων της έρευνας.</a:t>
            </a:r>
          </a:p>
          <a:p>
            <a:r>
              <a:rPr lang="el-GR" sz="2400" dirty="0"/>
              <a:t>Να προετοιμάζετε με συστηματικό τρόπο τα ποσοτικά δεδομένα μίας έρευνας για την ανάλυσή τους.</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14B84-7705-3B27-3FFC-F176B39E89A2}"/>
              </a:ext>
            </a:extLst>
          </p:cNvPr>
          <p:cNvSpPr>
            <a:spLocks noGrp="1"/>
          </p:cNvSpPr>
          <p:nvPr>
            <p:ph type="title"/>
          </p:nvPr>
        </p:nvSpPr>
        <p:spPr/>
        <p:txBody>
          <a:bodyPr/>
          <a:lstStyle/>
          <a:p>
            <a:r>
              <a:rPr lang="el-GR" dirty="0"/>
              <a:t>Γιατί είναι σημαντική η διαχείριση δεδομένων; (1 από 3)</a:t>
            </a:r>
            <a:endParaRPr lang="en-US" dirty="0"/>
          </a:p>
        </p:txBody>
      </p:sp>
      <p:sp>
        <p:nvSpPr>
          <p:cNvPr id="3" name="Text Placeholder 2">
            <a:extLst>
              <a:ext uri="{FF2B5EF4-FFF2-40B4-BE49-F238E27FC236}">
                <a16:creationId xmlns:a16="http://schemas.microsoft.com/office/drawing/2014/main" id="{BF391965-BB06-61BC-1C88-2D3D33F3DB6E}"/>
              </a:ext>
            </a:extLst>
          </p:cNvPr>
          <p:cNvSpPr>
            <a:spLocks noGrp="1"/>
          </p:cNvSpPr>
          <p:nvPr>
            <p:ph type="body" idx="1"/>
          </p:nvPr>
        </p:nvSpPr>
        <p:spPr/>
        <p:txBody>
          <a:bodyPr/>
          <a:lstStyle/>
          <a:p>
            <a:r>
              <a:rPr lang="el-GR" sz="2400" dirty="0"/>
              <a:t>Η διαχείριση δεδομένων είναι απαραίτητη για να διασφαλίσουμε την ποιότητα των δεδομένων και την ακεραιότητα της έρευνας.</a:t>
            </a:r>
          </a:p>
          <a:p>
            <a:r>
              <a:rPr lang="el-GR" sz="2400" dirty="0"/>
              <a:t>Βοηθά στην αποφυγή της σύγχυσης</a:t>
            </a:r>
          </a:p>
          <a:p>
            <a:r>
              <a:rPr lang="el-GR" sz="2400" dirty="0"/>
              <a:t>Επιτρέπει να παρακολουθούμε την πρόοδο της έρευνας εκτιμώντας:</a:t>
            </a:r>
          </a:p>
          <a:p>
            <a:pPr lvl="1"/>
            <a:r>
              <a:rPr lang="el-GR" sz="2400" dirty="0"/>
              <a:t>Που βρίσκεται η έρευνα μας</a:t>
            </a:r>
          </a:p>
          <a:p>
            <a:pPr lvl="1"/>
            <a:r>
              <a:rPr lang="el-GR" sz="2400" dirty="0"/>
              <a:t>Ποιες υπό-εργασίες έχουν διεκπεραιωθεί</a:t>
            </a:r>
          </a:p>
          <a:p>
            <a:pPr lvl="1"/>
            <a:r>
              <a:rPr lang="el-GR" sz="2400" dirty="0"/>
              <a:t>Ποιες αλλαγές χρειάζονται για τη διασφάλιση της ποιότητας</a:t>
            </a:r>
            <a:endParaRPr lang="en-US" sz="2400" dirty="0"/>
          </a:p>
        </p:txBody>
      </p:sp>
    </p:spTree>
    <p:extLst>
      <p:ext uri="{BB962C8B-B14F-4D97-AF65-F5344CB8AC3E}">
        <p14:creationId xmlns:p14="http://schemas.microsoft.com/office/powerpoint/2010/main" val="2644901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85E4B-3AAE-FE92-FFA9-F222DBF97149}"/>
              </a:ext>
            </a:extLst>
          </p:cNvPr>
          <p:cNvSpPr>
            <a:spLocks noGrp="1"/>
          </p:cNvSpPr>
          <p:nvPr>
            <p:ph type="title"/>
          </p:nvPr>
        </p:nvSpPr>
        <p:spPr/>
        <p:txBody>
          <a:bodyPr/>
          <a:lstStyle/>
          <a:p>
            <a:r>
              <a:rPr lang="el-GR" dirty="0"/>
              <a:t>Γιατί είναι σημαντική η διαχείριση δεδομένων; (2 από 3)</a:t>
            </a:r>
            <a:endParaRPr lang="en-US" dirty="0"/>
          </a:p>
        </p:txBody>
      </p:sp>
      <p:sp>
        <p:nvSpPr>
          <p:cNvPr id="3" name="Text Placeholder 2">
            <a:extLst>
              <a:ext uri="{FF2B5EF4-FFF2-40B4-BE49-F238E27FC236}">
                <a16:creationId xmlns:a16="http://schemas.microsoft.com/office/drawing/2014/main" id="{3B830554-BAEA-5FAC-347C-7411B664454F}"/>
              </a:ext>
            </a:extLst>
          </p:cNvPr>
          <p:cNvSpPr>
            <a:spLocks noGrp="1"/>
          </p:cNvSpPr>
          <p:nvPr>
            <p:ph type="body" idx="1"/>
          </p:nvPr>
        </p:nvSpPr>
        <p:spPr/>
        <p:txBody>
          <a:bodyPr/>
          <a:lstStyle/>
          <a:p>
            <a:r>
              <a:rPr lang="el-GR" sz="2000" dirty="0"/>
              <a:t>Βοηθά στην οργάνωση και στην αποδοτικότητα της ερευνητικής διαδικασίας:</a:t>
            </a:r>
          </a:p>
          <a:p>
            <a:pPr lvl="1"/>
            <a:r>
              <a:rPr lang="el-GR" sz="2000" dirty="0"/>
              <a:t>Στο σχεδιασμό της έρευνας (είδη δεδομένων, συλλογή, κ.α.)</a:t>
            </a:r>
          </a:p>
          <a:p>
            <a:pPr lvl="1"/>
            <a:r>
              <a:rPr lang="el-GR" sz="2000" dirty="0"/>
              <a:t>Στην τεκμηρίωση των ευρημάτων</a:t>
            </a:r>
          </a:p>
          <a:p>
            <a:pPr lvl="1"/>
            <a:r>
              <a:rPr lang="el-GR" sz="2000" dirty="0"/>
              <a:t>Στην διατήρηση των δεδομένων μετά το πέρας της έρευνας</a:t>
            </a:r>
          </a:p>
          <a:p>
            <a:r>
              <a:rPr lang="el-GR" sz="2000" dirty="0"/>
              <a:t>Διατηρεί την προσβασιμότητα και ακεραιότητας των δεδομένων</a:t>
            </a:r>
          </a:p>
          <a:p>
            <a:r>
              <a:rPr lang="el-GR" sz="2000" dirty="0"/>
              <a:t>Αποφέρει μακροπρόθεσμα κέρδη σε χρόνο</a:t>
            </a:r>
          </a:p>
          <a:p>
            <a:r>
              <a:rPr lang="el-GR" sz="2000" dirty="0"/>
              <a:t>Συμβάλει σε θέματα συμμόρφωσης με κανονισμούς, σε θέματα </a:t>
            </a:r>
            <a:r>
              <a:rPr lang="el-GR" sz="2000" dirty="0" err="1"/>
              <a:t>ιδιωτικότητας</a:t>
            </a:r>
            <a:r>
              <a:rPr lang="el-GR" sz="2000" dirty="0"/>
              <a:t> και δεοντολογίας</a:t>
            </a:r>
            <a:endParaRPr lang="en-US" sz="2000" dirty="0"/>
          </a:p>
        </p:txBody>
      </p:sp>
    </p:spTree>
    <p:extLst>
      <p:ext uri="{BB962C8B-B14F-4D97-AF65-F5344CB8AC3E}">
        <p14:creationId xmlns:p14="http://schemas.microsoft.com/office/powerpoint/2010/main" val="301833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0FA3D-4099-0047-7BB9-92A32F955424}"/>
              </a:ext>
            </a:extLst>
          </p:cNvPr>
          <p:cNvSpPr>
            <a:spLocks noGrp="1"/>
          </p:cNvSpPr>
          <p:nvPr>
            <p:ph type="title"/>
          </p:nvPr>
        </p:nvSpPr>
        <p:spPr/>
        <p:txBody>
          <a:bodyPr/>
          <a:lstStyle/>
          <a:p>
            <a:r>
              <a:rPr lang="el-GR" dirty="0"/>
              <a:t>Γιατί είναι σημαντική η διαχείριση δεδομένων; (3 από 3)</a:t>
            </a:r>
            <a:endParaRPr lang="en-US" dirty="0"/>
          </a:p>
        </p:txBody>
      </p:sp>
      <p:sp>
        <p:nvSpPr>
          <p:cNvPr id="3" name="Text Placeholder 2">
            <a:extLst>
              <a:ext uri="{FF2B5EF4-FFF2-40B4-BE49-F238E27FC236}">
                <a16:creationId xmlns:a16="http://schemas.microsoft.com/office/drawing/2014/main" id="{67BED440-F429-D555-BBC2-C7BB7FC7B24B}"/>
              </a:ext>
            </a:extLst>
          </p:cNvPr>
          <p:cNvSpPr>
            <a:spLocks noGrp="1"/>
          </p:cNvSpPr>
          <p:nvPr>
            <p:ph type="body" idx="1"/>
          </p:nvPr>
        </p:nvSpPr>
        <p:spPr/>
        <p:txBody>
          <a:bodyPr/>
          <a:lstStyle/>
          <a:p>
            <a:r>
              <a:rPr lang="el-GR" sz="2400" dirty="0"/>
              <a:t>Το ταξίδι της διαχείρισης δεδομένων ξεκινά στη φάση του ερευνητικού σχεδιασμού</a:t>
            </a:r>
          </a:p>
          <a:p>
            <a:r>
              <a:rPr lang="el-GR" sz="2400" dirty="0"/>
              <a:t>Αποφάσεις για τα είδη δεδομένων που θα συλλεχθούν, καθώς και για τους τρόπους και τις συνθήκες κάτω από τις οποίες θα γίνει η συλλογή τους</a:t>
            </a:r>
          </a:p>
          <a:p>
            <a:r>
              <a:rPr lang="el-GR" sz="2400" dirty="0"/>
              <a:t>Η οργάνωση των δεδομένων βοηθά στη διασφάλιση της ακρίβειας της έρευνας</a:t>
            </a:r>
          </a:p>
          <a:p>
            <a:r>
              <a:rPr lang="el-GR" sz="2400" dirty="0"/>
              <a:t>Αποφεύγουμε να σπαταλάμε χρόνο ψάχνοντας πολλές φορές τις ίδιες πληροφορίες</a:t>
            </a:r>
            <a:endParaRPr lang="en-US" sz="2400" dirty="0"/>
          </a:p>
        </p:txBody>
      </p:sp>
    </p:spTree>
    <p:extLst>
      <p:ext uri="{BB962C8B-B14F-4D97-AF65-F5344CB8AC3E}">
        <p14:creationId xmlns:p14="http://schemas.microsoft.com/office/powerpoint/2010/main" val="151725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4B6DB-0C44-D27F-B87C-01D076004774}"/>
              </a:ext>
            </a:extLst>
          </p:cNvPr>
          <p:cNvSpPr>
            <a:spLocks noGrp="1"/>
          </p:cNvSpPr>
          <p:nvPr>
            <p:ph type="title"/>
          </p:nvPr>
        </p:nvSpPr>
        <p:spPr/>
        <p:txBody>
          <a:bodyPr/>
          <a:lstStyle/>
          <a:p>
            <a:r>
              <a:rPr lang="el-GR" dirty="0"/>
              <a:t>Τί είναι η διαχείριση δεδομένων;</a:t>
            </a:r>
            <a:endParaRPr lang="en-US" dirty="0"/>
          </a:p>
        </p:txBody>
      </p:sp>
      <p:sp>
        <p:nvSpPr>
          <p:cNvPr id="3" name="Text Placeholder 2">
            <a:extLst>
              <a:ext uri="{FF2B5EF4-FFF2-40B4-BE49-F238E27FC236}">
                <a16:creationId xmlns:a16="http://schemas.microsoft.com/office/drawing/2014/main" id="{E2F318AA-AEF4-B0AB-52C8-4CE35ED3CAB8}"/>
              </a:ext>
            </a:extLst>
          </p:cNvPr>
          <p:cNvSpPr>
            <a:spLocks noGrp="1"/>
          </p:cNvSpPr>
          <p:nvPr>
            <p:ph type="body" idx="1"/>
          </p:nvPr>
        </p:nvSpPr>
        <p:spPr/>
        <p:txBody>
          <a:bodyPr/>
          <a:lstStyle/>
          <a:p>
            <a:r>
              <a:rPr lang="el-GR" sz="2000" dirty="0"/>
              <a:t>Η διαχείριση δεδομένων περιλαμβάνει τη διαδικασία (αλληλουχία βημάτων) αποθήκευσης και διευθέτησης ερευνητικών δεδομένων σε λογική και συνεπή μορφή.</a:t>
            </a:r>
          </a:p>
          <a:p>
            <a:r>
              <a:rPr lang="el-GR" sz="2000" dirty="0"/>
              <a:t>Απαιτεί ένα σχέδιο για το σύστημα αποθήκευσης και αρχειοθέτησης που θα χρησιμοποιηθεί.</a:t>
            </a:r>
          </a:p>
          <a:p>
            <a:r>
              <a:rPr lang="el-GR" sz="2000" dirty="0"/>
              <a:t>Επιβάλει μία συνεπή μέθοδο για την ονοματοδοσία των αρχείων.</a:t>
            </a:r>
          </a:p>
          <a:p>
            <a:r>
              <a:rPr lang="el-GR" sz="2000" dirty="0"/>
              <a:t>Διευκρινίζει τα ακόλουθα ερωτήματα σε κάθε βήμα:</a:t>
            </a:r>
          </a:p>
          <a:p>
            <a:pPr lvl="1"/>
            <a:r>
              <a:rPr lang="el-GR" sz="2000" dirty="0"/>
              <a:t>Ποια κομμάτια των δεδομένων είναι διαθέσιμα;</a:t>
            </a:r>
          </a:p>
          <a:p>
            <a:pPr lvl="1"/>
            <a:r>
              <a:rPr lang="el-GR" sz="2000" dirty="0"/>
              <a:t>Ποια δεδομένα πρέπει να επεξεργαστούν;</a:t>
            </a:r>
          </a:p>
          <a:p>
            <a:pPr lvl="1"/>
            <a:r>
              <a:rPr lang="el-GR" sz="2000" dirty="0"/>
              <a:t>Που είναι αποθηκευμένα τα δεδομένα;</a:t>
            </a:r>
          </a:p>
          <a:p>
            <a:pPr lvl="1"/>
            <a:r>
              <a:rPr lang="el-GR" sz="2000" dirty="0"/>
              <a:t>Ποια βήματα χρειάζονται για να προετοιμαστούν τα δεδομένα για την ανάλυση τους; </a:t>
            </a:r>
            <a:endParaRPr lang="en-US" sz="2000" dirty="0"/>
          </a:p>
        </p:txBody>
      </p:sp>
    </p:spTree>
    <p:extLst>
      <p:ext uri="{BB962C8B-B14F-4D97-AF65-F5344CB8AC3E}">
        <p14:creationId xmlns:p14="http://schemas.microsoft.com/office/powerpoint/2010/main" val="832703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C0BAC-99A9-6440-EB61-BB6DF82E4942}"/>
              </a:ext>
            </a:extLst>
          </p:cNvPr>
          <p:cNvSpPr>
            <a:spLocks noGrp="1"/>
          </p:cNvSpPr>
          <p:nvPr>
            <p:ph type="title"/>
          </p:nvPr>
        </p:nvSpPr>
        <p:spPr/>
        <p:txBody>
          <a:bodyPr/>
          <a:lstStyle/>
          <a:p>
            <a:r>
              <a:rPr lang="el-GR" dirty="0"/>
              <a:t>Πού συμβάλλει η διαχείριση δεδομένων</a:t>
            </a:r>
            <a:endParaRPr lang="en-US" dirty="0"/>
          </a:p>
        </p:txBody>
      </p:sp>
      <p:sp>
        <p:nvSpPr>
          <p:cNvPr id="3" name="Text Placeholder 2">
            <a:extLst>
              <a:ext uri="{FF2B5EF4-FFF2-40B4-BE49-F238E27FC236}">
                <a16:creationId xmlns:a16="http://schemas.microsoft.com/office/drawing/2014/main" id="{C3D15F41-887B-FFA3-0E55-F5B44EC451C7}"/>
              </a:ext>
            </a:extLst>
          </p:cNvPr>
          <p:cNvSpPr>
            <a:spLocks noGrp="1"/>
          </p:cNvSpPr>
          <p:nvPr>
            <p:ph type="body" idx="1"/>
          </p:nvPr>
        </p:nvSpPr>
        <p:spPr/>
        <p:txBody>
          <a:bodyPr/>
          <a:lstStyle/>
          <a:p>
            <a:r>
              <a:rPr lang="el-GR" sz="2000" dirty="0"/>
              <a:t>Διευκολύνει την παρακολούθηση της πληροφορίας που μας ενδιαφέρει στα στάδια της συλλογής και της ανάλυσης των δεδομένων.</a:t>
            </a:r>
          </a:p>
          <a:p>
            <a:r>
              <a:rPr lang="el-GR" sz="2000" dirty="0"/>
              <a:t>Συνεισφέρει στην αποδοτική αποθήκευση της πληροφορίας, στο σχεδιασμό και στις πιθανές μελλοντικές αλλαγές της.</a:t>
            </a:r>
          </a:p>
          <a:p>
            <a:r>
              <a:rPr lang="el-GR" sz="2000" dirty="0"/>
              <a:t>Μειώνει λάθη και σφάλματα στα δεδομένα που συλλέχθηκαν και τα οποία θα επηρέαζαν την ακρίβεια των ερευνητικών αποτελεσμάτων.</a:t>
            </a:r>
          </a:p>
          <a:p>
            <a:r>
              <a:rPr lang="el-GR" sz="2000" dirty="0"/>
              <a:t>Προωθεί έναν μακροπρόθεσμο σχεδιασμό για την αποθήκευση των δεδομένων και τη δημοσίευση τους από την αρχή του έργου (δηλ. πριν ακόμα συλλεχθούν τα δεδομένα)</a:t>
            </a:r>
            <a:endParaRPr lang="en-US" sz="2000" dirty="0"/>
          </a:p>
        </p:txBody>
      </p:sp>
    </p:spTree>
    <p:extLst>
      <p:ext uri="{BB962C8B-B14F-4D97-AF65-F5344CB8AC3E}">
        <p14:creationId xmlns:p14="http://schemas.microsoft.com/office/powerpoint/2010/main" val="2067888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8166-6F8F-4E1F-C50C-3F32CDD66A37}"/>
              </a:ext>
            </a:extLst>
          </p:cNvPr>
          <p:cNvSpPr>
            <a:spLocks noGrp="1"/>
          </p:cNvSpPr>
          <p:nvPr>
            <p:ph type="title"/>
          </p:nvPr>
        </p:nvSpPr>
        <p:spPr/>
        <p:txBody>
          <a:bodyPr/>
          <a:lstStyle/>
          <a:p>
            <a:r>
              <a:rPr lang="el-GR" dirty="0"/>
              <a:t>Διαδικασία διαχείρισης δεδομένων</a:t>
            </a:r>
            <a:endParaRPr lang="en-US" dirty="0"/>
          </a:p>
        </p:txBody>
      </p:sp>
      <p:sp>
        <p:nvSpPr>
          <p:cNvPr id="3" name="Text Placeholder 2">
            <a:extLst>
              <a:ext uri="{FF2B5EF4-FFF2-40B4-BE49-F238E27FC236}">
                <a16:creationId xmlns:a16="http://schemas.microsoft.com/office/drawing/2014/main" id="{835ABB08-1021-265E-2229-686D5C8C6701}"/>
              </a:ext>
            </a:extLst>
          </p:cNvPr>
          <p:cNvSpPr>
            <a:spLocks noGrp="1"/>
          </p:cNvSpPr>
          <p:nvPr>
            <p:ph type="body" idx="1"/>
          </p:nvPr>
        </p:nvSpPr>
        <p:spPr/>
        <p:txBody>
          <a:bodyPr/>
          <a:lstStyle/>
          <a:p>
            <a:r>
              <a:rPr lang="el-GR" sz="2000" dirty="0"/>
              <a:t>Τεκμηριώνετε τα βήματα που κάνατε για τη διαχείριση των δεδομένων</a:t>
            </a:r>
          </a:p>
          <a:p>
            <a:r>
              <a:rPr lang="el-GR" sz="2000" dirty="0"/>
              <a:t>Με αυτόν τον τρόπο θα μπορέσετε εσείς ή άλλοι να αναπαράγετε τα ίδια βήματα σε μελλοντικό χρόνο αν χρειαστεί.</a:t>
            </a:r>
          </a:p>
          <a:p>
            <a:r>
              <a:rPr lang="el-GR" sz="2000" dirty="0"/>
              <a:t>Διατηρείτε μία ξεκάθαρα «διαδρομή ελέγχου» για την περίπτωση επανεξέτασης:</a:t>
            </a:r>
          </a:p>
          <a:p>
            <a:pPr lvl="1"/>
            <a:r>
              <a:rPr lang="el-GR" sz="2000" dirty="0"/>
              <a:t>Της λογικής με την οποία προετοιμάστηκαν τα δεδομένα</a:t>
            </a:r>
          </a:p>
          <a:p>
            <a:pPr lvl="1"/>
            <a:r>
              <a:rPr lang="el-GR" sz="2000" dirty="0"/>
              <a:t>Των κρίσιμων ερευνητικών αποφάσεων για τα δεδομένα (π.χ. γιατί χρειάστηκαν αλλαγές στην κωδικοποίηση)</a:t>
            </a:r>
          </a:p>
          <a:p>
            <a:pPr lvl="1"/>
            <a:r>
              <a:rPr lang="el-GR" sz="2000" dirty="0"/>
              <a:t>Των αποφάσεων που υλοποιήθηκαν </a:t>
            </a:r>
            <a:endParaRPr lang="en-US" sz="2000" dirty="0"/>
          </a:p>
        </p:txBody>
      </p:sp>
    </p:spTree>
    <p:extLst>
      <p:ext uri="{BB962C8B-B14F-4D97-AF65-F5344CB8AC3E}">
        <p14:creationId xmlns:p14="http://schemas.microsoft.com/office/powerpoint/2010/main" val="2243792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E147-FA22-6666-1E82-D94FEA3C421F}"/>
              </a:ext>
            </a:extLst>
          </p:cNvPr>
          <p:cNvSpPr>
            <a:spLocks noGrp="1"/>
          </p:cNvSpPr>
          <p:nvPr>
            <p:ph type="title"/>
          </p:nvPr>
        </p:nvSpPr>
        <p:spPr/>
        <p:txBody>
          <a:bodyPr/>
          <a:lstStyle/>
          <a:p>
            <a:r>
              <a:rPr lang="el-GR" dirty="0"/>
              <a:t>Η αξία της ορθής διαχείρισης δεδομένων</a:t>
            </a:r>
            <a:endParaRPr lang="en-US" dirty="0"/>
          </a:p>
        </p:txBody>
      </p:sp>
      <p:sp>
        <p:nvSpPr>
          <p:cNvPr id="3" name="Text Placeholder 2">
            <a:extLst>
              <a:ext uri="{FF2B5EF4-FFF2-40B4-BE49-F238E27FC236}">
                <a16:creationId xmlns:a16="http://schemas.microsoft.com/office/drawing/2014/main" id="{448432CB-CE60-6CA8-3B69-F37B91955928}"/>
              </a:ext>
            </a:extLst>
          </p:cNvPr>
          <p:cNvSpPr>
            <a:spLocks noGrp="1"/>
          </p:cNvSpPr>
          <p:nvPr>
            <p:ph type="body" idx="1"/>
          </p:nvPr>
        </p:nvSpPr>
        <p:spPr/>
        <p:txBody>
          <a:bodyPr/>
          <a:lstStyle/>
          <a:p>
            <a:r>
              <a:rPr lang="el-GR" dirty="0"/>
              <a:t>Βοηθά στη διασφάλιση της πρόσβασης σε συναφή πληροφορία</a:t>
            </a:r>
          </a:p>
          <a:p>
            <a:pPr lvl="1"/>
            <a:r>
              <a:rPr lang="el-GR" dirty="0"/>
              <a:t>Σχετικά με τους συμμετέχοντες και τις απαντήσεις τους</a:t>
            </a:r>
          </a:p>
          <a:p>
            <a:pPr lvl="1"/>
            <a:r>
              <a:rPr lang="el-GR" dirty="0"/>
              <a:t>Σχετικά με τα βήματα της συλλογής δεδομένων</a:t>
            </a:r>
          </a:p>
          <a:p>
            <a:pPr lvl="1"/>
            <a:r>
              <a:rPr lang="el-GR" dirty="0"/>
              <a:t>Σχετικά με τους τρόπους επεξεργασίας των δεδομένων</a:t>
            </a:r>
            <a:endParaRPr lang="en-US" dirty="0"/>
          </a:p>
        </p:txBody>
      </p:sp>
    </p:spTree>
    <p:extLst>
      <p:ext uri="{BB962C8B-B14F-4D97-AF65-F5344CB8AC3E}">
        <p14:creationId xmlns:p14="http://schemas.microsoft.com/office/powerpoint/2010/main" val="3386974431"/>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51</TotalTime>
  <Words>1064</Words>
  <Application>Microsoft Macintosh PowerPoint</Application>
  <PresentationFormat>On-screen Show (4:3)</PresentationFormat>
  <Paragraphs>74</Paragraphs>
  <Slides>12</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vt:lpstr>
      <vt:lpstr>Γιατί είναι σημαντική η διαχείριση δεδομένων; (1 από 3)</vt:lpstr>
      <vt:lpstr>Γιατί είναι σημαντική η διαχείριση δεδομένων; (2 από 3)</vt:lpstr>
      <vt:lpstr>Γιατί είναι σημαντική η διαχείριση δεδομένων; (3 από 3)</vt:lpstr>
      <vt:lpstr>Τί είναι η διαχείριση δεδομένων;</vt:lpstr>
      <vt:lpstr>Πού συμβάλλει η διαχείριση δεδομένων</vt:lpstr>
      <vt:lpstr>Διαδικασία διαχείρισης δεδομένων</vt:lpstr>
      <vt:lpstr>Η αξία της ορθής διαχείρισης δεδομένων</vt:lpstr>
      <vt:lpstr>Βήματα διαχείρισης δεδομένων (1 από 2)</vt:lpstr>
      <vt:lpstr>Βήματα διαχείρισης δεδομένων (2 από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5</cp:revision>
  <dcterms:created xsi:type="dcterms:W3CDTF">2023-09-16T09:06:51Z</dcterms:created>
  <dcterms:modified xsi:type="dcterms:W3CDTF">2023-09-16T09:57:59Z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