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364" r:id="rId3"/>
    <p:sldId id="363" r:id="rId4"/>
    <p:sldId id="365" r:id="rId5"/>
    <p:sldId id="366" r:id="rId6"/>
    <p:sldId id="397" r:id="rId7"/>
    <p:sldId id="391" r:id="rId8"/>
    <p:sldId id="392" r:id="rId9"/>
    <p:sldId id="409" r:id="rId10"/>
    <p:sldId id="369" r:id="rId11"/>
    <p:sldId id="372" r:id="rId12"/>
    <p:sldId id="370" r:id="rId13"/>
    <p:sldId id="410" r:id="rId14"/>
    <p:sldId id="367" r:id="rId15"/>
    <p:sldId id="416" r:id="rId16"/>
    <p:sldId id="371" r:id="rId17"/>
    <p:sldId id="368" r:id="rId18"/>
    <p:sldId id="375" r:id="rId19"/>
    <p:sldId id="374" r:id="rId20"/>
    <p:sldId id="377" r:id="rId21"/>
    <p:sldId id="378" r:id="rId22"/>
    <p:sldId id="379" r:id="rId23"/>
    <p:sldId id="384" r:id="rId24"/>
    <p:sldId id="385" r:id="rId25"/>
    <p:sldId id="386" r:id="rId26"/>
    <p:sldId id="387" r:id="rId27"/>
    <p:sldId id="393" r:id="rId28"/>
    <p:sldId id="411" r:id="rId29"/>
    <p:sldId id="412" r:id="rId30"/>
    <p:sldId id="394" r:id="rId31"/>
    <p:sldId id="395" r:id="rId32"/>
    <p:sldId id="396" r:id="rId33"/>
    <p:sldId id="376" r:id="rId34"/>
    <p:sldId id="382" r:id="rId35"/>
    <p:sldId id="380" r:id="rId36"/>
    <p:sldId id="381" r:id="rId37"/>
    <p:sldId id="388" r:id="rId38"/>
    <p:sldId id="390" r:id="rId39"/>
    <p:sldId id="389" r:id="rId40"/>
    <p:sldId id="383" r:id="rId41"/>
    <p:sldId id="405" r:id="rId42"/>
    <p:sldId id="413" r:id="rId43"/>
    <p:sldId id="407" r:id="rId44"/>
    <p:sldId id="398" r:id="rId45"/>
    <p:sldId id="399" r:id="rId46"/>
    <p:sldId id="400" r:id="rId47"/>
    <p:sldId id="415" r:id="rId48"/>
    <p:sldId id="414" r:id="rId49"/>
  </p:sldIdLst>
  <p:sldSz cx="9144000" cy="6858000" type="screen4x3"/>
  <p:notesSz cx="10234613" cy="146621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>
      <p:cViewPr>
        <p:scale>
          <a:sx n="50" d="100"/>
          <a:sy n="50" d="100"/>
        </p:scale>
        <p:origin x="1396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F4F5-C1F2-4179-8F6F-A5F39618E6ED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B96B3-574E-46EB-A6A5-C895038F2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04800" y="22860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Η πολυκατοικία</a:t>
            </a:r>
            <a:r>
              <a:rPr kumimoji="0" lang="el-GR" sz="2400" b="1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στην Ρώμη</a:t>
            </a:r>
          </a:p>
          <a:p>
            <a:pPr lvl="0">
              <a:spcBef>
                <a:spcPct val="0"/>
              </a:spcBef>
              <a:defRPr/>
            </a:pPr>
            <a:r>
              <a:rPr lang="el-GR" baseline="0" dirty="0">
                <a:latin typeface="Trebuchet MS" pitchFamily="34" charset="0"/>
                <a:ea typeface="+mj-ea"/>
                <a:cs typeface="+mj-cs"/>
              </a:rPr>
              <a:t>Μετά τον</a:t>
            </a:r>
            <a:r>
              <a:rPr lang="el-GR" dirty="0"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l-GR" dirty="0">
                <a:latin typeface="Trebuchet MS" pitchFamily="34" charset="0"/>
              </a:rPr>
              <a:t>δεύτερο παγκόσμιο πόλεμο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2400" y="5410200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l-GR" sz="1200" u="sng" dirty="0">
                <a:latin typeface="Trebuchet MS" pitchFamily="34" charset="0"/>
              </a:rPr>
              <a:t>Αρχιτεκτονική Σύνθεση ΙΙ</a:t>
            </a:r>
          </a:p>
          <a:p>
            <a:pPr fontAlgn="base"/>
            <a:r>
              <a:rPr lang="el-GR" sz="1200" dirty="0">
                <a:latin typeface="Trebuchet MS" pitchFamily="34" charset="0"/>
              </a:rPr>
              <a:t>2018-2019</a:t>
            </a:r>
            <a:endParaRPr lang="it-IT" sz="1200" dirty="0">
              <a:latin typeface="Trebuchet MS" pitchFamily="34" charset="0"/>
            </a:endParaRPr>
          </a:p>
          <a:p>
            <a:pPr fontAlgn="base"/>
            <a:r>
              <a:rPr lang="el-GR" sz="1200" dirty="0">
                <a:latin typeface="Trebuchet MS" pitchFamily="34" charset="0"/>
              </a:rPr>
              <a:t>Καθ. </a:t>
            </a:r>
            <a:r>
              <a:rPr lang="it-IT" sz="1200" dirty="0">
                <a:latin typeface="Trebuchet MS" pitchFamily="34" charset="0"/>
              </a:rPr>
              <a:t>Fabiano Micocci</a:t>
            </a:r>
          </a:p>
          <a:p>
            <a:pPr fontAlgn="base"/>
            <a:endParaRPr lang="it-IT" sz="12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ab\Documents\#Teaching\#Lectures\#archive images\palazzina romana\Moretti-Girasole\ml_GabrieleBasilico_02_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685800"/>
            <a:ext cx="6019800" cy="4765675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Luigi Moretti, Palazzina Il Girasole (1949)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fab\Documents\#Teaching\#Lectures\#archive images\palazzina romana\Moretti-Girasole\7172314571_4b9267a82d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8240" y="152400"/>
            <a:ext cx="4332275" cy="6477000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l="31824" t="8889" r="32256" b="13333"/>
          <a:stretch>
            <a:fillRect/>
          </a:stretch>
        </p:blipFill>
        <p:spPr bwMode="auto">
          <a:xfrm>
            <a:off x="152400" y="152400"/>
            <a:ext cx="431674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e 4"/>
          <p:cNvSpPr/>
          <p:nvPr/>
        </p:nvSpPr>
        <p:spPr>
          <a:xfrm>
            <a:off x="2362200" y="23622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fab\Documents\#Teaching\#Lectures\#archive images\palazzina romana\Moretti-Girasole\Palazzina-Girasole-blueprint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304800" y="762000"/>
            <a:ext cx="85344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D Classics: Casa &quot;Il Girasole&quot; / Luigi Moretti | ArchDaily">
            <a:extLst>
              <a:ext uri="{FF2B5EF4-FFF2-40B4-BE49-F238E27FC236}">
                <a16:creationId xmlns:a16="http://schemas.microsoft.com/office/drawing/2014/main" id="{9BC3BF2B-E51A-4F11-832B-3162C87D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705600" cy="449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70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me the Second Time: Luigi Moretti's Il Girasole: a House Divided">
            <a:extLst>
              <a:ext uri="{FF2B5EF4-FFF2-40B4-BE49-F238E27FC236}">
                <a16:creationId xmlns:a16="http://schemas.microsoft.com/office/drawing/2014/main" id="{74BD17D9-B5E0-4264-8852-39C0A415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991" y="215392"/>
            <a:ext cx="3862653" cy="51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uigi Moretti: an architecture of la bella figura | Casa Girasole | the  baroque wall">
            <a:extLst>
              <a:ext uri="{FF2B5EF4-FFF2-40B4-BE49-F238E27FC236}">
                <a16:creationId xmlns:a16="http://schemas.microsoft.com/office/drawing/2014/main" id="{4E26E99B-3728-4428-A89F-CADE0528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934" y="3505200"/>
            <a:ext cx="2271066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sa Girasole di Luigi Moretti (1949-50)">
            <a:extLst>
              <a:ext uri="{FF2B5EF4-FFF2-40B4-BE49-F238E27FC236}">
                <a16:creationId xmlns:a16="http://schemas.microsoft.com/office/drawing/2014/main" id="{A6293A65-A33B-4CFB-996B-C5D64F13C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" y="3505200"/>
            <a:ext cx="23622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D3528F98-4475-9636-3C33-1254FFC34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86" y="381000"/>
            <a:ext cx="3452876" cy="29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ab\Documents\#Teaching\#Lectures\#archive images\palazzina romana\Moretti-Girasole\10-moret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378" y="38100"/>
            <a:ext cx="6500622" cy="420102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1004-04ED-E79A-70C8-DE62631A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343400"/>
            <a:ext cx="6298311" cy="22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72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ab\Documents\#Teaching\#Lectures\#archive images\palazzina romana\Moretti-Girasole\Girasole-prospettiva-di-Ruggero-Lenci-del-19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5010150" cy="4102100"/>
          </a:xfrm>
          <a:prstGeom prst="rect">
            <a:avLst/>
          </a:prstGeom>
          <a:noFill/>
        </p:spPr>
      </p:pic>
      <p:pic>
        <p:nvPicPr>
          <p:cNvPr id="10243" name="Picture 3" descr="C:\Users\fab\Documents\#Teaching\#Lectures\#archive images\palazzina romana\Moretti-Girasole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905000"/>
            <a:ext cx="3361345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ab\Documents\#Teaching\#Lectures\#archive images\palazzina romana\Moretti-Girasole\1233392_AR08_Moretti_10A2_12_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52400"/>
            <a:ext cx="4876799" cy="6174523"/>
          </a:xfrm>
          <a:prstGeom prst="rect">
            <a:avLst/>
          </a:prstGeom>
          <a:noFill/>
        </p:spPr>
      </p:pic>
      <p:pic>
        <p:nvPicPr>
          <p:cNvPr id="6148" name="Picture 4" descr="C:\Users\fab\Documents\#Teaching\#Lectures\#archive images\palazzina romana\Moretti-Girasole\Ester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813" y="152400"/>
            <a:ext cx="3647587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fab\Documents\#Teaching\#Lectures\#archive images\palazzina romana\Moretti-Girasole\CasaGirasoleRetroB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688165"/>
            <a:ext cx="4495800" cy="3000947"/>
          </a:xfrm>
          <a:prstGeom prst="rect">
            <a:avLst/>
          </a:prstGeom>
          <a:noFill/>
        </p:spPr>
      </p:pic>
      <p:pic>
        <p:nvPicPr>
          <p:cNvPr id="4" name="Picture 2" descr="C:\Users\fab\Documents\#Teaching\#Lectures\#archive images\palazzina romana\Moretti-Girasole\zioscu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51852"/>
            <a:ext cx="3886200" cy="2914650"/>
          </a:xfrm>
          <a:prstGeom prst="rect">
            <a:avLst/>
          </a:prstGeom>
          <a:noFill/>
        </p:spPr>
      </p:pic>
      <p:pic>
        <p:nvPicPr>
          <p:cNvPr id="1026" name="Picture 2" descr="Luigi Moretti, Casa 'il Girasole', Rome, 1949">
            <a:extLst>
              <a:ext uri="{FF2B5EF4-FFF2-40B4-BE49-F238E27FC236}">
                <a16:creationId xmlns:a16="http://schemas.microsoft.com/office/drawing/2014/main" id="{21CA0FE7-DE98-417F-B142-CC3980413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90" y="523302"/>
            <a:ext cx="166751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hitect_Luigi Moretti için 10 fikir | çağdaş mimari ...">
            <a:extLst>
              <a:ext uri="{FF2B5EF4-FFF2-40B4-BE49-F238E27FC236}">
                <a16:creationId xmlns:a16="http://schemas.microsoft.com/office/drawing/2014/main" id="{9738FF3D-3700-42EB-B0B4-A1749AB3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6" y="4644381"/>
            <a:ext cx="1985926" cy="20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uigi Moretti - Il Girasole - Lennart Dose">
            <a:extLst>
              <a:ext uri="{FF2B5EF4-FFF2-40B4-BE49-F238E27FC236}">
                <a16:creationId xmlns:a16="http://schemas.microsoft.com/office/drawing/2014/main" id="{9AE5DA7E-90B9-409E-90BD-BD66BC42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908570" cy="43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Ugo </a:t>
            </a:r>
            <a:r>
              <a:rPr lang="it-IT" sz="1200" u="sng" dirty="0" err="1">
                <a:latin typeface="Trebuchet MS" pitchFamily="34" charset="0"/>
              </a:rPr>
              <a:t>Luccichenti</a:t>
            </a:r>
            <a:r>
              <a:rPr lang="it-IT" sz="1200" u="sng" dirty="0">
                <a:latin typeface="Trebuchet MS" pitchFamily="34" charset="0"/>
              </a:rPr>
              <a:t>, Palazzina in Via Archimede (1953)</a:t>
            </a:r>
          </a:p>
        </p:txBody>
      </p:sp>
      <p:pic>
        <p:nvPicPr>
          <p:cNvPr id="12291" name="Picture 3" descr="C:\Users\fab\Documents\#Teaching\#Lectures\#archive images\palazzina romana\Luccichenti-Via Archimede\91ec1eef758b163b4d5c5f68db16629d.jpg"/>
          <p:cNvPicPr>
            <a:picLocks noChangeAspect="1" noChangeArrowheads="1"/>
          </p:cNvPicPr>
          <p:nvPr/>
        </p:nvPicPr>
        <p:blipFill>
          <a:blip r:embed="rId2"/>
          <a:srcRect l="5057"/>
          <a:stretch>
            <a:fillRect/>
          </a:stretch>
        </p:blipFill>
        <p:spPr bwMode="auto">
          <a:xfrm>
            <a:off x="3886200" y="0"/>
            <a:ext cx="52578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b\Desktop\montema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76200"/>
            <a:ext cx="9143999" cy="5497829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Monte Mario, Roma Ovest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fab\Documents\#Teaching\#Lectures\#archive images\palazzina romana\Luccichenti-Via Archimede\b97c4101b06534708b4ec24ef5a6d840.jpg"/>
          <p:cNvPicPr>
            <a:picLocks noChangeAspect="1" noChangeArrowheads="1"/>
          </p:cNvPicPr>
          <p:nvPr/>
        </p:nvPicPr>
        <p:blipFill>
          <a:blip r:embed="rId2"/>
          <a:srcRect t="15556"/>
          <a:stretch>
            <a:fillRect/>
          </a:stretch>
        </p:blipFill>
        <p:spPr bwMode="auto">
          <a:xfrm>
            <a:off x="381000" y="228600"/>
            <a:ext cx="8398088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ab\Documents\#Teaching\#Lectures\#archive images\palazzina romana\Luccichenti-Via Archimede\4.DSCN2687-886x1024.jpg"/>
          <p:cNvPicPr>
            <a:picLocks noChangeAspect="1" noChangeArrowheads="1"/>
          </p:cNvPicPr>
          <p:nvPr/>
        </p:nvPicPr>
        <p:blipFill>
          <a:blip r:embed="rId2"/>
          <a:srcRect l="3218" r="1639"/>
          <a:stretch>
            <a:fillRect/>
          </a:stretch>
        </p:blipFill>
        <p:spPr bwMode="auto">
          <a:xfrm>
            <a:off x="0" y="13324"/>
            <a:ext cx="4505325" cy="5473076"/>
          </a:xfrm>
          <a:prstGeom prst="rect">
            <a:avLst/>
          </a:prstGeom>
          <a:noFill/>
        </p:spPr>
      </p:pic>
      <p:pic>
        <p:nvPicPr>
          <p:cNvPr id="14340" name="Picture 4" descr="C:\Users\fab\Documents\#Teaching\#Lectures\#archive images\palazzina romana\Luccichenti-Via Archimede\1f1ab81c4d8ac149e772af0fde1b3c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95714"/>
            <a:ext cx="4572000" cy="3190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ab\Documents\#Teaching\#Lectures\#archive images\palazzina romana\Luccichenti-Via Archimede\bcacefcc15a669f1bfa436ab1190d3c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1414"/>
            <a:ext cx="9144000" cy="5099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Ugo </a:t>
            </a:r>
            <a:r>
              <a:rPr lang="it-IT" sz="1200" u="sng" dirty="0" err="1">
                <a:latin typeface="Trebuchet MS" pitchFamily="34" charset="0"/>
              </a:rPr>
              <a:t>Luccichenti</a:t>
            </a:r>
            <a:r>
              <a:rPr lang="it-IT" sz="1200" u="sng" dirty="0">
                <a:latin typeface="Trebuchet MS" pitchFamily="34" charset="0"/>
              </a:rPr>
              <a:t>, Palazzina in Viale Libia (1953)</a:t>
            </a:r>
          </a:p>
        </p:txBody>
      </p:sp>
      <p:pic>
        <p:nvPicPr>
          <p:cNvPr id="20482" name="Picture 2" descr="C:\Users\fab\Documents\#Teaching\#Lectures\#archive images\palazzina romana\Luccichenti-Viale Libia\c777dfca71b23c43526106ea6a1d100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3626" y="0"/>
            <a:ext cx="53203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ab\Documents\#Teaching\#Lectures\#archive images\palazzina romana\Luccichenti-Viale Libia\Pianta-del-piano-prim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600200"/>
            <a:ext cx="4474223" cy="3379788"/>
          </a:xfrm>
          <a:prstGeom prst="rect">
            <a:avLst/>
          </a:prstGeom>
          <a:noFill/>
        </p:spPr>
      </p:pic>
      <p:pic>
        <p:nvPicPr>
          <p:cNvPr id="21507" name="Picture 3" descr="C:\Users\fab\Documents\#Teaching\#Lectures\#archive images\palazzina romana\Luccichenti-Viale Libia\Pianta-del-piano-tip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4628" y="1524000"/>
            <a:ext cx="4539371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ab\Documents\#Teaching\#Lectures\#archive images\palazzina romana\Luccichenti-Viale Libia\retro-intensivo-670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1258"/>
            <a:ext cx="3581400" cy="5475142"/>
          </a:xfrm>
          <a:prstGeom prst="rect">
            <a:avLst/>
          </a:prstGeom>
          <a:noFill/>
        </p:spPr>
      </p:pic>
      <p:pic>
        <p:nvPicPr>
          <p:cNvPr id="22531" name="Picture 3" descr="C:\Users\fab\Documents\#Teaching\#Lectures\#archive images\palazzina romana\Luccichenti-Viale Libia\20161130_122112 luccichenti viale lib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383545"/>
            <a:ext cx="5486399" cy="4112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ab\Documents\#Teaching\#Lectures\#archive images\palazzina romana\Luccichenti-Viale Libia\dettaglio-facciata-1024x6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Ugo Luccichenti, Residential Complex Belsito (1953)</a:t>
            </a:r>
          </a:p>
        </p:txBody>
      </p:sp>
      <p:pic>
        <p:nvPicPr>
          <p:cNvPr id="1027" name="Picture 3" descr="C:\Users\a\Dropbox (Personal)\Luccichenti-Medaglie d'Oro\11111-688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6280" y="0"/>
            <a:ext cx="46077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27369-644F-FDD2-A3A4-D95CE902F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46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elsito residential complex designed by Ugo Luccichenti. Google Maps">
            <a:extLst>
              <a:ext uri="{FF2B5EF4-FFF2-40B4-BE49-F238E27FC236}">
                <a16:creationId xmlns:a16="http://schemas.microsoft.com/office/drawing/2014/main" id="{B4401851-A259-10A1-5D0C-9CC94D57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3747"/>
            <a:ext cx="8686800" cy="52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81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ab\Desktop\pario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"/>
            <a:ext cx="9144000" cy="549783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Quartiere </a:t>
            </a:r>
            <a:r>
              <a:rPr lang="it-IT" sz="1200" u="sng" dirty="0" err="1">
                <a:latin typeface="Trebuchet MS" pitchFamily="34" charset="0"/>
              </a:rPr>
              <a:t>Parioli</a:t>
            </a:r>
            <a:r>
              <a:rPr lang="it-IT" sz="1200" u="sng" dirty="0">
                <a:latin typeface="Trebuchet MS" pitchFamily="34" charset="0"/>
              </a:rPr>
              <a:t>, Roma Nord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\Dropbox (Personal)\Luccichenti-Medaglie d'Oro\12b_m-1200x9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7808"/>
            <a:ext cx="6096000" cy="4815417"/>
          </a:xfrm>
          <a:prstGeom prst="rect">
            <a:avLst/>
          </a:prstGeom>
          <a:noFill/>
        </p:spPr>
      </p:pic>
      <p:pic>
        <p:nvPicPr>
          <p:cNvPr id="2051" name="Picture 3" descr="C:\Users\a\Dropbox (Personal)\Luccichenti-Medaglie d'Oro\7d-1159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685800"/>
            <a:ext cx="2971800" cy="2624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\Dropbox (Personal)\Luccichenti-Medaglie d'Oro\PIANTA-PIANO-TER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6675"/>
            <a:ext cx="7415213" cy="3514725"/>
          </a:xfrm>
          <a:prstGeom prst="rect">
            <a:avLst/>
          </a:prstGeom>
          <a:noFill/>
        </p:spPr>
      </p:pic>
      <p:pic>
        <p:nvPicPr>
          <p:cNvPr id="3075" name="Picture 3" descr="C:\Users\a\Dropbox (Personal)\Luccichenti-Medaglie d'Oro\PIANTA-PIANO-TI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037" y="3581400"/>
            <a:ext cx="7370763" cy="2998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\Dropbox (Personal)\Luccichenti-Medaglie d'Oro\21-1200x92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6664" y="2362200"/>
            <a:ext cx="3207335" cy="2466975"/>
          </a:xfrm>
          <a:prstGeom prst="rect">
            <a:avLst/>
          </a:prstGeom>
          <a:noFill/>
        </p:spPr>
      </p:pic>
      <p:pic>
        <p:nvPicPr>
          <p:cNvPr id="4100" name="Picture 4" descr="C:\Users\a\Dropbox (Personal)\Luccichenti-Medaglie d'Oro\15-D-1200x6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2200"/>
            <a:ext cx="5844988" cy="310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Domenico De Riso, Palazzina Sin Viale Tiziano (1962)</a:t>
            </a:r>
          </a:p>
        </p:txBody>
      </p:sp>
      <p:pic>
        <p:nvPicPr>
          <p:cNvPr id="16387" name="Picture 3" descr="C:\Users\fab\Documents\#Teaching\#Lectures\#archive images\palazzina romana\De Riso-Viale Tiziano\vista-da-via-Flaminia-768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9483" y="0"/>
            <a:ext cx="51445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ab\Documents\#Teaching\#Lectures\#archive images\palazzina romana\De Riso-Viale Tiziano\inserimento-su-viale-Tiziano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5"/>
            <a:ext cx="9144000" cy="6859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ab\Documents\#Teaching\#Lectures\#archive images\palazzina romana\De Riso-Viale Tiziano\pianta-primo-piano-uffic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144973"/>
            <a:ext cx="4648200" cy="4341428"/>
          </a:xfrm>
          <a:prstGeom prst="rect">
            <a:avLst/>
          </a:prstGeom>
          <a:noFill/>
        </p:spPr>
      </p:pic>
      <p:pic>
        <p:nvPicPr>
          <p:cNvPr id="17411" name="Picture 3" descr="C:\Users\fab\Documents\#Teaching\#Lectures\#archive images\palazzina romana\De Riso-Viale Tiziano\pianta-piano-tip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56198"/>
            <a:ext cx="4495800" cy="4346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ab\Documents\#Teaching\#Lectures\#archive images\palazzina romana\De Riso-Viale Tiziano\fronte-su-via-dei-Sansovino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4981"/>
            <a:ext cx="5867400" cy="4401419"/>
          </a:xfrm>
          <a:prstGeom prst="rect">
            <a:avLst/>
          </a:prstGeom>
          <a:noFill/>
        </p:spPr>
      </p:pic>
      <p:pic>
        <p:nvPicPr>
          <p:cNvPr id="18435" name="Picture 3" descr="C:\Users\fab\Documents\#Teaching\#Lectures\#archive images\palazzina romana\De Riso-Viale Tiziano\particolare-sezi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-1"/>
            <a:ext cx="3200400" cy="6893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Mario </a:t>
            </a:r>
            <a:r>
              <a:rPr lang="it-IT" sz="1200" u="sng" dirty="0" err="1">
                <a:latin typeface="Trebuchet MS" pitchFamily="34" charset="0"/>
              </a:rPr>
              <a:t>Ridolfi</a:t>
            </a:r>
            <a:r>
              <a:rPr lang="it-IT" sz="1200" u="sng" dirty="0">
                <a:latin typeface="Trebuchet MS" pitchFamily="34" charset="0"/>
              </a:rPr>
              <a:t>, Palazzina </a:t>
            </a:r>
            <a:r>
              <a:rPr lang="it-IT" sz="1200" u="sng" dirty="0" err="1">
                <a:latin typeface="Trebuchet MS" pitchFamily="34" charset="0"/>
              </a:rPr>
              <a:t>Zaccardi</a:t>
            </a:r>
            <a:r>
              <a:rPr lang="it-IT" sz="1200" u="sng" dirty="0">
                <a:latin typeface="Trebuchet MS" pitchFamily="34" charset="0"/>
              </a:rPr>
              <a:t> (1954)</a:t>
            </a:r>
          </a:p>
        </p:txBody>
      </p:sp>
      <p:pic>
        <p:nvPicPr>
          <p:cNvPr id="5" name="Picture 2" descr="C:\Users\fab\Documents\#Teaching\#Lectures\#archive images\palazzina romana\Ridolfi-Palazzina Zaccardi\49555945_319203605370371_19465625271449942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20000" t="9630" r="5417" b="14074"/>
          <a:stretch>
            <a:fillRect/>
          </a:stretch>
        </p:blipFill>
        <p:spPr bwMode="auto">
          <a:xfrm>
            <a:off x="0" y="-1"/>
            <a:ext cx="10744200" cy="618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ab\Documents\#Teaching\#Lectures\#archive images\palazzina romana\Ridolfi-Palazzina Zaccardi\Pianta-piano-terr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5158" y="0"/>
            <a:ext cx="5400000" cy="3429000"/>
          </a:xfrm>
          <a:prstGeom prst="rect">
            <a:avLst/>
          </a:prstGeom>
          <a:noFill/>
        </p:spPr>
      </p:pic>
      <p:pic>
        <p:nvPicPr>
          <p:cNvPr id="26627" name="Picture 3" descr="C:\Users\fab\Documents\#Teaching\#Lectures\#archive images\palazzina romana\Ridolfi-Palazzina Zaccardi\pianta-piano-tip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276600"/>
            <a:ext cx="6149983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ab\Desktop\centoce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725" y="-76200"/>
            <a:ext cx="9251725" cy="55626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 err="1">
                <a:latin typeface="Trebuchet MS" pitchFamily="34" charset="0"/>
              </a:rPr>
              <a:t>Centocelle</a:t>
            </a:r>
            <a:r>
              <a:rPr lang="it-IT" sz="1200" u="sng" dirty="0">
                <a:latin typeface="Trebuchet MS" pitchFamily="34" charset="0"/>
              </a:rPr>
              <a:t>, Roma Est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fab\Documents\#Teaching\#Lectures\#archive images\palazzina romana\Ridolfi-Palazzina Zaccardi\af2073d02c6b9d42af2e512b2344ee7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697946"/>
            <a:ext cx="5715000" cy="4788454"/>
          </a:xfrm>
          <a:prstGeom prst="rect">
            <a:avLst/>
          </a:prstGeom>
          <a:noFill/>
        </p:spPr>
      </p:pic>
      <p:pic>
        <p:nvPicPr>
          <p:cNvPr id="5" name="Picture 2" descr="C:\Users\fab\Documents\#Teaching\#Lectures\#archive images\palazzina romana\Ridolfi-Palazzina Zaccardi\49555945_319203605370371_194656252714499427_n.jpg"/>
          <p:cNvPicPr>
            <a:picLocks noChangeAspect="1" noChangeArrowheads="1"/>
          </p:cNvPicPr>
          <p:nvPr/>
        </p:nvPicPr>
        <p:blipFill>
          <a:blip r:embed="rId3"/>
          <a:srcRect r="10000"/>
          <a:stretch>
            <a:fillRect/>
          </a:stretch>
        </p:blipFill>
        <p:spPr bwMode="auto">
          <a:xfrm>
            <a:off x="-103632" y="685800"/>
            <a:ext cx="3456432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6FD7A15-89D3-5835-F9E9-75B3C4D1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886249" cy="645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DB7EE-68B2-402B-60D8-F5A274306547}"/>
              </a:ext>
            </a:extLst>
          </p:cNvPr>
          <p:cNvSpPr txBox="1"/>
          <p:nvPr/>
        </p:nvSpPr>
        <p:spPr>
          <a:xfrm>
            <a:off x="228601" y="174172"/>
            <a:ext cx="2514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dirty="0">
                <a:effectLst/>
              </a:rPr>
              <a:t>Palazzine Antares</a:t>
            </a:r>
          </a:p>
          <a:p>
            <a:pPr algn="l"/>
            <a:r>
              <a:rPr lang="it-IT" b="0" i="0" dirty="0">
                <a:effectLst/>
              </a:rPr>
              <a:t>Vincenzo Monaco &amp; Amedeo </a:t>
            </a:r>
            <a:r>
              <a:rPr lang="it-IT" b="0" i="0" dirty="0" err="1">
                <a:effectLst/>
              </a:rPr>
              <a:t>Luccichenti</a:t>
            </a:r>
            <a:endParaRPr lang="it-IT" b="0" i="0" dirty="0">
              <a:effectLst/>
            </a:endParaRPr>
          </a:p>
          <a:p>
            <a:pPr algn="l"/>
            <a:r>
              <a:rPr lang="it-IT" b="0" i="0" cap="all" dirty="0">
                <a:effectLst/>
              </a:rPr>
              <a:t>1948-1951</a:t>
            </a:r>
          </a:p>
        </p:txBody>
      </p:sp>
      <p:pic>
        <p:nvPicPr>
          <p:cNvPr id="2050" name="Picture 2" descr="A. Luccichenti, V. Monaco - Antares Building in Via Pollaiolo, Rome 1956">
            <a:extLst>
              <a:ext uri="{FF2B5EF4-FFF2-40B4-BE49-F238E27FC236}">
                <a16:creationId xmlns:a16="http://schemas.microsoft.com/office/drawing/2014/main" id="{83DC3590-727C-B0DD-3C16-6D39655F3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514599"/>
            <a:ext cx="3611402" cy="41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38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8944CD6-667B-B81A-2A95-F6D603AD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7EDBE18-419A-B2BB-D498-4B187DCD5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4570657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132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17D772B-6A1A-E393-86A4-3AE2B6021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67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961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rchiDiAP » Complesso per abitazioni e uffici in Corso Italia">
            <a:extLst>
              <a:ext uri="{FF2B5EF4-FFF2-40B4-BE49-F238E27FC236}">
                <a16:creationId xmlns:a16="http://schemas.microsoft.com/office/drawing/2014/main" id="{AA274059-9581-E852-6B4B-9EF868E8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3" y="2111543"/>
            <a:ext cx="8686800" cy="453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C5B5E-22F0-1ED6-8692-D8C9F9031141}"/>
              </a:ext>
            </a:extLst>
          </p:cNvPr>
          <p:cNvSpPr txBox="1"/>
          <p:nvPr/>
        </p:nvSpPr>
        <p:spPr>
          <a:xfrm>
            <a:off x="469900" y="186035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dirty="0">
                <a:effectLst/>
                <a:latin typeface="+mj-lt"/>
              </a:rPr>
              <a:t>Complesso per abitazioni e uffici in Corso Italia</a:t>
            </a:r>
          </a:p>
          <a:p>
            <a:pPr algn="l"/>
            <a:r>
              <a:rPr lang="it-IT" b="0" i="0" dirty="0">
                <a:effectLst/>
                <a:latin typeface="+mj-lt"/>
              </a:rPr>
              <a:t>Luigi Moretti</a:t>
            </a:r>
          </a:p>
          <a:p>
            <a:pPr algn="l"/>
            <a:r>
              <a:rPr lang="it-IT" b="0" i="0" cap="all" dirty="0">
                <a:effectLst/>
                <a:latin typeface="+mj-lt"/>
              </a:rPr>
              <a:t>1949 -1955</a:t>
            </a:r>
          </a:p>
        </p:txBody>
      </p:sp>
    </p:spTree>
    <p:extLst>
      <p:ext uri="{BB962C8B-B14F-4D97-AF65-F5344CB8AC3E}">
        <p14:creationId xmlns:p14="http://schemas.microsoft.com/office/powerpoint/2010/main" val="3788516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0167DEB-538A-894B-2E2E-362C53A7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5486400" cy="49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E147C22-D8C5-9CC3-F103-E48C22BB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228600"/>
            <a:ext cx="3047999" cy="20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A15E580-C4F3-FA78-55E4-BE5DABB75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4319743"/>
            <a:ext cx="3047999" cy="230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16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6B3A4C-1178-457F-1DC7-6537E018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8686800" cy="26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E639A62-E8F8-67E9-2250-9FA9342A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"/>
            <a:ext cx="23622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'affaccio su via Rugabella - fotografia di Introini, Marco (2015)">
            <a:extLst>
              <a:ext uri="{FF2B5EF4-FFF2-40B4-BE49-F238E27FC236}">
                <a16:creationId xmlns:a16="http://schemas.microsoft.com/office/drawing/2014/main" id="{3EE73F2A-3C85-1ABA-5EA0-EBB49D4B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23622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60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9FF13DA-77F4-6D65-E77E-7B92B115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7581900" cy="32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D739319-1856-51D1-3DB6-D84B36B43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895599" cy="28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29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EB5F856-3D7A-1511-141A-C087C58EE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6376"/>
            <a:ext cx="8534400" cy="64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ab\Desktop\torre ga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549783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Torre Gaia, Roma Est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2"/>
          <p:cNvSpPr/>
          <p:nvPr/>
        </p:nvSpPr>
        <p:spPr>
          <a:xfrm>
            <a:off x="228600" y="990600"/>
            <a:ext cx="5181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dirty="0">
                <a:latin typeface="Trebuchet MS" pitchFamily="34" charset="0"/>
              </a:rPr>
              <a:t>Luigi Moretti, Palazzina Il Girasole (1949)</a:t>
            </a:r>
            <a:endParaRPr lang="el-GR" sz="1200" dirty="0">
              <a:latin typeface="Trebuchet MS" pitchFamily="34" charset="0"/>
            </a:endParaRPr>
          </a:p>
          <a:p>
            <a:pPr fontAlgn="base"/>
            <a:r>
              <a:rPr lang="it-IT" sz="1200" dirty="0">
                <a:latin typeface="Trebuchet MS" pitchFamily="34" charset="0"/>
              </a:rPr>
              <a:t>Ugo Luccichenti, Palazzina in Via Archimede (1953)</a:t>
            </a:r>
            <a:endParaRPr lang="el-GR" sz="1200" dirty="0">
              <a:latin typeface="Trebuchet MS" pitchFamily="34" charset="0"/>
            </a:endParaRPr>
          </a:p>
          <a:p>
            <a:pPr fontAlgn="base"/>
            <a:r>
              <a:rPr lang="it-IT" sz="1200" dirty="0">
                <a:latin typeface="Trebuchet MS" pitchFamily="34" charset="0"/>
              </a:rPr>
              <a:t>Ugo Luccichenti, Palazzina in Viale Libia (1953)</a:t>
            </a:r>
            <a:endParaRPr lang="el-GR" sz="1200" dirty="0">
              <a:latin typeface="Trebuchet MS" pitchFamily="34" charset="0"/>
            </a:endParaRPr>
          </a:p>
          <a:p>
            <a:pPr fontAlgn="base"/>
            <a:r>
              <a:rPr lang="it-IT" sz="1200" dirty="0">
                <a:latin typeface="Trebuchet MS" pitchFamily="34" charset="0"/>
              </a:rPr>
              <a:t>Ugo Luccichenti, Residential Complex Belsito (1953)</a:t>
            </a:r>
            <a:endParaRPr lang="el-GR" sz="1200" dirty="0">
              <a:latin typeface="Trebuchet MS" pitchFamily="34" charset="0"/>
            </a:endParaRPr>
          </a:p>
          <a:p>
            <a:pPr fontAlgn="base"/>
            <a:r>
              <a:rPr lang="it-IT" sz="1200" dirty="0">
                <a:latin typeface="Trebuchet MS" pitchFamily="34" charset="0"/>
              </a:rPr>
              <a:t>Domenico De Riso, Palazzina Sin Viale Tiziano (1962)</a:t>
            </a:r>
            <a:endParaRPr lang="el-GR" sz="1200" dirty="0">
              <a:latin typeface="Trebuchet MS" pitchFamily="34" charset="0"/>
            </a:endParaRPr>
          </a:p>
          <a:p>
            <a:pPr fontAlgn="base"/>
            <a:r>
              <a:rPr lang="it-IT" sz="1200" dirty="0">
                <a:latin typeface="Trebuchet MS" pitchFamily="34" charset="0"/>
              </a:rPr>
              <a:t>Mario Ridolfi, Palazzina Zaccardi (1954)</a:t>
            </a:r>
          </a:p>
          <a:p>
            <a:pPr fontAlgn="base"/>
            <a:endParaRPr lang="it-IT" sz="1200" u="sng" dirty="0">
              <a:latin typeface="Trebuchet MS" pitchFamily="34" charset="0"/>
            </a:endParaRPr>
          </a:p>
          <a:p>
            <a:pPr fontAlgn="base"/>
            <a:endParaRPr lang="it-IT" sz="1200" u="sng" dirty="0">
              <a:latin typeface="Trebuchet MS" pitchFamily="34" charset="0"/>
            </a:endParaRPr>
          </a:p>
          <a:p>
            <a:pPr fontAlgn="base"/>
            <a:endParaRPr lang="it-IT" sz="1200" u="sng" dirty="0">
              <a:latin typeface="Trebuchet MS" pitchFamily="34" charset="0"/>
            </a:endParaRPr>
          </a:p>
          <a:p>
            <a:pPr fontAlgn="base"/>
            <a:endParaRPr lang="it-IT" sz="1200" u="sng" dirty="0">
              <a:latin typeface="Trebuchet MS" pitchFamily="34" charset="0"/>
            </a:endParaRPr>
          </a:p>
          <a:p>
            <a:pPr fontAlgn="base"/>
            <a:endParaRPr lang="it-IT" sz="1200" u="sng" dirty="0">
              <a:latin typeface="Trebuchet MS" pitchFamily="34" charset="0"/>
            </a:endParaRPr>
          </a:p>
        </p:txBody>
      </p:sp>
      <p:pic>
        <p:nvPicPr>
          <p:cNvPr id="3" name="Picture 2" descr="C:\Users\fab\Documents\#Teaching\#Lectures\#archive images\palazzina romana\Moretti-Girasole\ml_GabrieleBasilico_02_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0"/>
            <a:ext cx="1955368" cy="1548000"/>
          </a:xfrm>
          <a:prstGeom prst="rect">
            <a:avLst/>
          </a:prstGeom>
          <a:noFill/>
        </p:spPr>
      </p:pic>
      <p:pic>
        <p:nvPicPr>
          <p:cNvPr id="4" name="Picture 3" descr="C:\Users\fab\Documents\#Teaching\#Lectures\#archive images\palazzina romana\Luccichenti-Via Archimede\91ec1eef758b163b4d5c5f68db16629d.jpg"/>
          <p:cNvPicPr>
            <a:picLocks noChangeAspect="1" noChangeArrowheads="1"/>
          </p:cNvPicPr>
          <p:nvPr/>
        </p:nvPicPr>
        <p:blipFill>
          <a:blip r:embed="rId3" cstate="print"/>
          <a:srcRect l="5057"/>
          <a:stretch>
            <a:fillRect/>
          </a:stretch>
        </p:blipFill>
        <p:spPr bwMode="auto">
          <a:xfrm>
            <a:off x="2286000" y="2286000"/>
            <a:ext cx="1186800" cy="1548000"/>
          </a:xfrm>
          <a:prstGeom prst="rect">
            <a:avLst/>
          </a:prstGeom>
          <a:noFill/>
        </p:spPr>
      </p:pic>
      <p:pic>
        <p:nvPicPr>
          <p:cNvPr id="5" name="Picture 2" descr="C:\Users\fab\Documents\#Teaching\#Lectures\#archive images\palazzina romana\Luccichenti-Viale Libia\c777dfca71b23c43526106ea6a1d10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286001"/>
            <a:ext cx="1200925" cy="1548000"/>
          </a:xfrm>
          <a:prstGeom prst="rect">
            <a:avLst/>
          </a:prstGeom>
          <a:noFill/>
        </p:spPr>
      </p:pic>
      <p:pic>
        <p:nvPicPr>
          <p:cNvPr id="6" name="Picture 3" descr="C:\Users\a\Dropbox (Personal)\Luccichenti-Medaglie d'Oro\11111-688x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137" y="2286001"/>
            <a:ext cx="1040063" cy="1548000"/>
          </a:xfrm>
          <a:prstGeom prst="rect">
            <a:avLst/>
          </a:prstGeom>
          <a:noFill/>
        </p:spPr>
      </p:pic>
      <p:pic>
        <p:nvPicPr>
          <p:cNvPr id="7" name="Picture 3" descr="C:\Users\fab\Documents\#Teaching\#Lectures\#archive images\palazzina romana\De Riso-Viale Tiziano\vista-da-via-Flaminia-768x1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9171" y="2286000"/>
            <a:ext cx="1161229" cy="1548000"/>
          </a:xfrm>
          <a:prstGeom prst="rect">
            <a:avLst/>
          </a:prstGeom>
          <a:noFill/>
        </p:spPr>
      </p:pic>
      <p:pic>
        <p:nvPicPr>
          <p:cNvPr id="8" name="Picture 3" descr="C:\Users\fab\Documents\#Teaching\#Lectures\#archive images\palazzina romana\Ridolfi-Palazzina Zaccardi\af2073d02c6b9d42af2e512b2344ee7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7868" y="2286000"/>
            <a:ext cx="1847532" cy="15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\Desktop\Va127a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021" y="1700808"/>
            <a:ext cx="437997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F\Documents\#Teaching\2013-LAU\Theory I\02_lessons\06_rhythm\Bb3.jpg"/>
          <p:cNvPicPr>
            <a:picLocks noChangeAspect="1" noChangeArrowheads="1"/>
          </p:cNvPicPr>
          <p:nvPr/>
        </p:nvPicPr>
        <p:blipFill>
          <a:blip r:embed="rId3" cstate="print"/>
          <a:srcRect l="13874" r="10406"/>
          <a:stretch>
            <a:fillRect/>
          </a:stretch>
        </p:blipFill>
        <p:spPr bwMode="auto">
          <a:xfrm>
            <a:off x="0" y="1733103"/>
            <a:ext cx="4716016" cy="323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52400" y="6172200"/>
            <a:ext cx="518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l-GR" sz="1200" u="sng" dirty="0">
                <a:latin typeface="Trebuchet MS" pitchFamily="34" charset="0"/>
              </a:rPr>
              <a:t>Η τυπολογία της</a:t>
            </a:r>
            <a:r>
              <a:rPr lang="el-GR" sz="1200" i="1" u="sng" dirty="0">
                <a:latin typeface="Trebuchet MS" pitchFamily="34" charset="0"/>
              </a:rPr>
              <a:t> </a:t>
            </a:r>
            <a:r>
              <a:rPr lang="it-IT" sz="1200" i="1" u="sng" dirty="0" err="1">
                <a:latin typeface="Trebuchet MS" pitchFamily="34" charset="0"/>
              </a:rPr>
              <a:t>Insulae</a:t>
            </a:r>
            <a:r>
              <a:rPr lang="it-IT" sz="1200" i="1" u="sng" dirty="0">
                <a:latin typeface="Trebuchet MS" pitchFamily="34" charset="0"/>
              </a:rPr>
              <a:t> </a:t>
            </a:r>
            <a:r>
              <a:rPr lang="en-US" sz="1200" u="sng" dirty="0">
                <a:latin typeface="Trebuchet MS" pitchFamily="34" charset="0"/>
              </a:rPr>
              <a:t>(750-570 </a:t>
            </a:r>
            <a:r>
              <a:rPr lang="el-GR" sz="1200" u="sng" dirty="0">
                <a:latin typeface="Trebuchet MS" pitchFamily="34" charset="0"/>
              </a:rPr>
              <a:t>Π.Χ.)</a:t>
            </a:r>
            <a:endParaRPr lang="it-IT" sz="1200" u="sng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2"/>
          <p:cNvSpPr/>
          <p:nvPr/>
        </p:nvSpPr>
        <p:spPr>
          <a:xfrm>
            <a:off x="2057400" y="685800"/>
            <a:ext cx="518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3200" b="1" dirty="0">
                <a:latin typeface="Trebuchet MS" pitchFamily="34" charset="0"/>
              </a:rPr>
              <a:t>Palazzina</a:t>
            </a:r>
          </a:p>
          <a:p>
            <a:pPr algn="ctr" fontAlgn="base"/>
            <a:r>
              <a:rPr lang="it-IT" sz="3200" dirty="0">
                <a:latin typeface="Trebuchet MS" pitchFamily="34" charset="0"/>
              </a:rPr>
              <a:t>(</a:t>
            </a:r>
            <a:r>
              <a:rPr lang="el-GR" sz="3200" dirty="0">
                <a:latin typeface="Trebuchet MS" pitchFamily="34" charset="0"/>
              </a:rPr>
              <a:t>ένα μικρό </a:t>
            </a:r>
            <a:r>
              <a:rPr lang="en-US" sz="3200" i="1" dirty="0">
                <a:latin typeface="Trebuchet MS" pitchFamily="34" charset="0"/>
              </a:rPr>
              <a:t>palazzo</a:t>
            </a:r>
            <a:r>
              <a:rPr lang="en-US" sz="3200" dirty="0">
                <a:latin typeface="Trebuchet MS" pitchFamily="34" charset="0"/>
              </a:rPr>
              <a:t>)</a:t>
            </a:r>
            <a:endParaRPr lang="it-IT" sz="3200" dirty="0">
              <a:latin typeface="Trebuchet MS" pitchFamily="34" charset="0"/>
            </a:endParaRPr>
          </a:p>
        </p:txBody>
      </p:sp>
      <p:pic>
        <p:nvPicPr>
          <p:cNvPr id="5122" name="Picture 2" descr="C:\Users\a\Dropbox (Personal)\Luccichenti-Medaglie d'Oro\Palazzo_Farne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590800"/>
            <a:ext cx="5791200" cy="2895600"/>
          </a:xfrm>
          <a:prstGeom prst="rect">
            <a:avLst/>
          </a:prstGeom>
          <a:noFill/>
        </p:spPr>
      </p:pic>
      <p:sp>
        <p:nvSpPr>
          <p:cNvPr id="4" name="Rettangolo 2"/>
          <p:cNvSpPr/>
          <p:nvPr/>
        </p:nvSpPr>
        <p:spPr>
          <a:xfrm>
            <a:off x="152400" y="6172201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Palazzo Farnese, (Antonio da San Gallo il Giovane, Michelangelo </a:t>
            </a:r>
            <a:r>
              <a:rPr lang="el-GR" sz="1200" u="sng" dirty="0">
                <a:latin typeface="Trebuchet MS" pitchFamily="34" charset="0"/>
              </a:rPr>
              <a:t>και άλλοι) (1514-1580)</a:t>
            </a:r>
            <a:endParaRPr lang="it-IT" sz="1200" u="sng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2"/>
          <p:cNvSpPr/>
          <p:nvPr/>
        </p:nvSpPr>
        <p:spPr>
          <a:xfrm>
            <a:off x="2057400" y="685800"/>
            <a:ext cx="518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3200" b="1" dirty="0">
                <a:latin typeface="Trebuchet MS" pitchFamily="34" charset="0"/>
              </a:rPr>
              <a:t>Palazzina</a:t>
            </a:r>
          </a:p>
          <a:p>
            <a:pPr algn="ctr" fontAlgn="base"/>
            <a:r>
              <a:rPr lang="it-IT" sz="3200" dirty="0">
                <a:latin typeface="Trebuchet MS" pitchFamily="34" charset="0"/>
              </a:rPr>
              <a:t>(</a:t>
            </a:r>
            <a:r>
              <a:rPr lang="el-GR" sz="3200" dirty="0">
                <a:latin typeface="Trebuchet MS" pitchFamily="34" charset="0"/>
              </a:rPr>
              <a:t>ένα μικρό </a:t>
            </a:r>
            <a:r>
              <a:rPr lang="en-US" sz="3200" i="1" dirty="0">
                <a:latin typeface="Trebuchet MS" pitchFamily="34" charset="0"/>
              </a:rPr>
              <a:t>palazzo</a:t>
            </a:r>
            <a:r>
              <a:rPr lang="en-US" sz="3200" dirty="0">
                <a:latin typeface="Trebuchet MS" pitchFamily="34" charset="0"/>
              </a:rPr>
              <a:t>)</a:t>
            </a:r>
            <a:endParaRPr lang="it-IT" sz="3200" dirty="0">
              <a:latin typeface="Trebuchet MS" pitchFamily="34" charset="0"/>
            </a:endParaRPr>
          </a:p>
        </p:txBody>
      </p:sp>
      <p:pic>
        <p:nvPicPr>
          <p:cNvPr id="5122" name="Picture 2" descr="C:\Users\a\Dropbox (Personal)\Luccichenti-Medaglie d'Oro\Palazzo_Farne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590800"/>
            <a:ext cx="5791200" cy="2895600"/>
          </a:xfrm>
          <a:prstGeom prst="rect">
            <a:avLst/>
          </a:prstGeom>
          <a:noFill/>
        </p:spPr>
      </p:pic>
      <p:sp>
        <p:nvSpPr>
          <p:cNvPr id="4" name="Rettangolo 2"/>
          <p:cNvSpPr/>
          <p:nvPr/>
        </p:nvSpPr>
        <p:spPr>
          <a:xfrm>
            <a:off x="152400" y="6172201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200" u="sng" dirty="0">
                <a:latin typeface="Trebuchet MS" pitchFamily="34" charset="0"/>
              </a:rPr>
              <a:t>Palazzo Farnese, (Antonio da San Gallo il Giovane, Michelangelo </a:t>
            </a:r>
            <a:r>
              <a:rPr lang="el-GR" sz="1200" u="sng" dirty="0">
                <a:latin typeface="Trebuchet MS" pitchFamily="34" charset="0"/>
              </a:rPr>
              <a:t>και άλλοι) (1514-1580)</a:t>
            </a:r>
            <a:endParaRPr lang="it-IT" sz="1200" u="sng" dirty="0">
              <a:latin typeface="Trebuchet MS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8491CC-84CE-4F15-A3C8-2A2CA3B63B14}"/>
              </a:ext>
            </a:extLst>
          </p:cNvPr>
          <p:cNvCxnSpPr>
            <a:cxnSpLocks/>
          </p:cNvCxnSpPr>
          <p:nvPr/>
        </p:nvCxnSpPr>
        <p:spPr>
          <a:xfrm>
            <a:off x="457200" y="2895600"/>
            <a:ext cx="80772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778177-DCD4-4BF2-9A02-1681CC3079C4}"/>
              </a:ext>
            </a:extLst>
          </p:cNvPr>
          <p:cNvCxnSpPr>
            <a:cxnSpLocks/>
          </p:cNvCxnSpPr>
          <p:nvPr/>
        </p:nvCxnSpPr>
        <p:spPr>
          <a:xfrm>
            <a:off x="457200" y="2590800"/>
            <a:ext cx="80772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75FAEB-9088-410B-B49C-CC9B6A175614}"/>
              </a:ext>
            </a:extLst>
          </p:cNvPr>
          <p:cNvCxnSpPr>
            <a:cxnSpLocks/>
          </p:cNvCxnSpPr>
          <p:nvPr/>
        </p:nvCxnSpPr>
        <p:spPr>
          <a:xfrm>
            <a:off x="457200" y="4648200"/>
            <a:ext cx="80772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3D546F-B48F-4406-94EA-00157242D7D6}"/>
              </a:ext>
            </a:extLst>
          </p:cNvPr>
          <p:cNvCxnSpPr>
            <a:cxnSpLocks/>
          </p:cNvCxnSpPr>
          <p:nvPr/>
        </p:nvCxnSpPr>
        <p:spPr>
          <a:xfrm>
            <a:off x="457200" y="5486400"/>
            <a:ext cx="80772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C501327-33B4-432D-92E5-CBC14F78876F}"/>
              </a:ext>
            </a:extLst>
          </p:cNvPr>
          <p:cNvSpPr txBox="1"/>
          <p:nvPr/>
        </p:nvSpPr>
        <p:spPr>
          <a:xfrm>
            <a:off x="381000" y="48826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βάση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DA523D-C31A-4E78-9D3A-A0A758B49922}"/>
              </a:ext>
            </a:extLst>
          </p:cNvPr>
          <p:cNvSpPr txBox="1"/>
          <p:nvPr/>
        </p:nvSpPr>
        <p:spPr>
          <a:xfrm>
            <a:off x="381000" y="35168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κύριο σώμα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74A768-E4C9-42DB-A7D6-3DF74BB841C4}"/>
              </a:ext>
            </a:extLst>
          </p:cNvPr>
          <p:cNvSpPr txBox="1"/>
          <p:nvPr/>
        </p:nvSpPr>
        <p:spPr>
          <a:xfrm>
            <a:off x="381000" y="25379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επιστέγασμα</a:t>
            </a:r>
          </a:p>
        </p:txBody>
      </p:sp>
    </p:spTree>
    <p:extLst>
      <p:ext uri="{BB962C8B-B14F-4D97-AF65-F5344CB8AC3E}">
        <p14:creationId xmlns:p14="http://schemas.microsoft.com/office/powerpoint/2010/main" val="37150640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4170</TotalTime>
  <Words>233</Words>
  <Application>Microsoft Office PowerPoint</Application>
  <PresentationFormat>On-screen Show (4:3)</PresentationFormat>
  <Paragraphs>40</Paragraphs>
  <Slides>48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Trebuchet MS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fab</dc:creator>
  <cp:lastModifiedBy>Fabiano Micocci</cp:lastModifiedBy>
  <cp:revision>142</cp:revision>
  <dcterms:created xsi:type="dcterms:W3CDTF">2016-11-14T18:11:53Z</dcterms:created>
  <dcterms:modified xsi:type="dcterms:W3CDTF">2026-03-31T12:08:30Z</dcterms:modified>
</cp:coreProperties>
</file>