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00" r:id="rId17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1" roundtripDataSignature="AMtx7mh3iKZEP+aMIfODOh3PxzxQGJ9C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8" y="7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51" Type="http://customschemas.google.com/relationships/presentationmetadata" Target="metadata"/><Relationship Id="rId3" Type="http://schemas.openxmlformats.org/officeDocument/2006/relationships/slide" Target="slides/slide2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488184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Διαφάνεια τίτλου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Κατακόρυφο κείμενο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5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5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ατακόρυφος τίτλος και Κείμενο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5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Περιεχόμενο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φαλίδα ενότητας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Δύο περιεχόμενα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5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Σύγκριση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5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5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5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5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Μόνο τίτλος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νή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Περιεχόμενο με λεζάντα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5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5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5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5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Εικόνα με λεζάντα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5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5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685800" y="2127250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Διατροφή – Θεωρία</a:t>
            </a:r>
            <a:endParaRPr/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el-GR" dirty="0" smtClean="0"/>
              <a:t>Πολιτισμική ικανότητα</a:t>
            </a:r>
          </a:p>
        </p:txBody>
      </p:sp>
      <p:pic>
        <p:nvPicPr>
          <p:cNvPr id="86" name="Google Shape;86;p1" descr="C:\Users\DeliDiet\Pictures\tdu-logo-greek_1499667046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35921" y="614363"/>
            <a:ext cx="1760836" cy="1303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 descr="C:\Users\DeliDiet\Pictures\UTH-logo-greek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5800" y="567531"/>
            <a:ext cx="1473200" cy="14732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3779520" y="5673745"/>
            <a:ext cx="517144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Νικόλαος Ι Ντελής RD, MSc, PhDc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Διαιτολόγος – Διατροφολόγος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Υποψήφιος διδάκτωρ Πανεπιστημίου Θεσσαλίας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Γλωσσικές δεξιότητες και διαφορετικές κουλτούρες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 smtClean="0"/>
              <a:t>Η γνώση ξένων γλωσσών</a:t>
            </a:r>
          </a:p>
          <a:p>
            <a:r>
              <a:rPr lang="el-GR" b="1" dirty="0" smtClean="0"/>
              <a:t>Γνωριμία με διαφορετικούς λαούς και πολιτισμούς</a:t>
            </a:r>
          </a:p>
          <a:p>
            <a:r>
              <a:rPr lang="el-GR" b="1" dirty="0" smtClean="0"/>
              <a:t>Τα εκπαιδευτικά ταξίδια</a:t>
            </a:r>
          </a:p>
          <a:p>
            <a:r>
              <a:rPr lang="el-GR" b="1" dirty="0" smtClean="0"/>
              <a:t>Η ανάγνωση βιβλίων και η επαφή με τον κινηματογράφο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85281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Επαγγελματικός ρόλος και ειδικότητα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Η θέση ευθύνης και ηγεσίας</a:t>
            </a:r>
          </a:p>
          <a:p>
            <a:r>
              <a:rPr lang="el-GR" dirty="0" smtClean="0"/>
              <a:t>Η λειτουργία ως πρότυπο</a:t>
            </a:r>
          </a:p>
          <a:p>
            <a:r>
              <a:rPr lang="el-GR" dirty="0" smtClean="0"/>
              <a:t>Ορισμένες ειδικότητες εμφανίζουν ευαισθησία λόγω φύσης εργασίας</a:t>
            </a:r>
          </a:p>
          <a:p>
            <a:r>
              <a:rPr lang="el-GR" dirty="0" smtClean="0"/>
              <a:t>Ψυχολόγοι, νοσηλευτές, κοινωνικοί λειτουργοί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022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Ηγεσία και </a:t>
            </a:r>
            <a:r>
              <a:rPr lang="el-GR" dirty="0" err="1" smtClean="0"/>
              <a:t>οργανωσιακή</a:t>
            </a:r>
            <a:r>
              <a:rPr lang="el-GR" dirty="0" smtClean="0"/>
              <a:t> κουλτούρα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Όσο μεγαλύτερη η πολιτισμική ικανότητα του ηγέτη τόσο μεγαλύτερη και των υπαλλήλων</a:t>
            </a:r>
          </a:p>
          <a:p>
            <a:r>
              <a:rPr lang="el-GR" dirty="0" smtClean="0"/>
              <a:t>Περιβάλλον που ενθαρρύνει τη διαφορετικότητα, την εκπαίδευση και την ανοιχτή επικοινωνία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32597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Ποικιλομορφία ασθενών και κοινωνικοί παράγοντες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Η συχνή επαφή με ασθενείς με διαφορετικό πολιτισμικό επίπεδο</a:t>
            </a:r>
          </a:p>
          <a:p>
            <a:r>
              <a:rPr lang="el-GR" dirty="0" smtClean="0"/>
              <a:t>Εκπαίδευση, εισόδημα, πρόσβαση σε υπηρεσίες, κοινωνικές ανισότητες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859911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Δραστηριότητα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Κρίνεστε σαν επαγγελματίες υγείας να εκπαιδεύσετε κοινό για το ιδανικό μέγεθος μερίδας και το μεσογειακό πιάτο.</a:t>
            </a:r>
          </a:p>
          <a:p>
            <a:pPr marL="114300" indent="0">
              <a:buNone/>
            </a:pPr>
            <a:r>
              <a:rPr lang="el-GR" dirty="0" smtClean="0"/>
              <a:t>Ποιες δεξιότητες είναι απαραίτητες για την εκπαίδευση αυτή στις παρακάτω ομάδες?</a:t>
            </a:r>
          </a:p>
          <a:p>
            <a:pPr marL="628650" indent="-514350">
              <a:buAutoNum type="arabicPeriod"/>
            </a:pPr>
            <a:r>
              <a:rPr lang="el-GR" dirty="0" smtClean="0"/>
              <a:t>Κωφάλαλοι</a:t>
            </a:r>
          </a:p>
          <a:p>
            <a:pPr marL="628650" indent="-514350">
              <a:buAutoNum type="arabicPeriod"/>
            </a:pPr>
            <a:r>
              <a:rPr lang="el-GR" dirty="0" smtClean="0"/>
              <a:t>Τυφλοί</a:t>
            </a:r>
          </a:p>
          <a:p>
            <a:pPr marL="628650" indent="-514350">
              <a:buAutoNum type="arabicPeriod"/>
            </a:pPr>
            <a:r>
              <a:rPr lang="el-GR" dirty="0" smtClean="0"/>
              <a:t>Τουρίστες με γνώση αγγλικής</a:t>
            </a:r>
          </a:p>
          <a:p>
            <a:pPr marL="628650" indent="-514350">
              <a:buAutoNum type="arabicPeriod"/>
            </a:pPr>
            <a:r>
              <a:rPr lang="el-GR" dirty="0" err="1" smtClean="0"/>
              <a:t>Ρομά</a:t>
            </a:r>
            <a:endParaRPr lang="el-GR" dirty="0" smtClean="0"/>
          </a:p>
          <a:p>
            <a:pPr marL="628650" indent="-514350">
              <a:buAutoNum type="arabicPeriod"/>
            </a:pPr>
            <a:r>
              <a:rPr lang="el-GR" dirty="0" smtClean="0"/>
              <a:t>Παιδιά 6 ετών</a:t>
            </a:r>
          </a:p>
          <a:p>
            <a:pPr marL="628650" indent="-514350">
              <a:buAutoNum type="arabicPeriod"/>
            </a:pPr>
            <a:r>
              <a:rPr lang="el-GR" dirty="0" smtClean="0"/>
              <a:t>Γυναίκες 80 ετών</a:t>
            </a:r>
          </a:p>
          <a:p>
            <a:pPr marL="114300" indent="0">
              <a:buNone/>
            </a:pPr>
            <a:r>
              <a:rPr lang="el-GR" dirty="0" smtClean="0"/>
              <a:t>Αναφέρετε παράδειγμα εκπαίδευσης στις παραπάνω ομάδες</a:t>
            </a:r>
          </a:p>
          <a:p>
            <a:pPr marL="628650" indent="-514350">
              <a:buAutoNum type="arabicPeriod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89528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66" y="-135467"/>
            <a:ext cx="7078133" cy="6800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01300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Συζήτηση και ερωτήσεις</a:t>
            </a:r>
            <a:endParaRPr/>
          </a:p>
        </p:txBody>
      </p:sp>
      <p:pic>
        <p:nvPicPr>
          <p:cNvPr id="362" name="Google Shape;362;p4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60398" y="2369738"/>
            <a:ext cx="2720501" cy="2720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91150" y="2583179"/>
            <a:ext cx="3103134" cy="22936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Θεματολογία διάλεξης</a:t>
            </a:r>
            <a:endParaRPr/>
          </a:p>
        </p:txBody>
      </p:sp>
      <p:sp>
        <p:nvSpPr>
          <p:cNvPr id="94" name="Google Shape;94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dirty="0" smtClean="0"/>
              <a:t>Η πολιτισμική ικανότητα των επαγγελματιών υγείας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dirty="0" smtClean="0"/>
              <a:t>Παράγοντες που επηρεάζουν την πολιτισμική ικανότητα</a:t>
            </a:r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dirty="0" smtClean="0"/>
              <a:t>Δραστηριότητες </a:t>
            </a:r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dirty="0" smtClean="0"/>
              <a:t>Ερωτήσεις </a:t>
            </a:r>
            <a:r>
              <a:rPr lang="el-GR" dirty="0"/>
              <a:t>– συζήτηση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πολιτισμική ικανότητα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Γνώση, δεξιότητες, στάση και διάθεση των επαγγελματιών υγείας</a:t>
            </a:r>
          </a:p>
          <a:p>
            <a:r>
              <a:rPr lang="el-GR" dirty="0" smtClean="0"/>
              <a:t>Σεβασμός και κατανόηση φροντίδας πολυπολιτισμικών ασθενών</a:t>
            </a:r>
          </a:p>
          <a:p>
            <a:r>
              <a:rPr lang="el-GR" dirty="0"/>
              <a:t>δυναμική διαδικασία απόκτησης πολιτισμικής επίγνωσης, γνώσης, ευαισθησίας, δεξιοτήτων και επιθυμίας για διαπολιτισμική αλληλεπίδραση</a:t>
            </a:r>
          </a:p>
        </p:txBody>
      </p:sp>
    </p:spTree>
    <p:extLst>
      <p:ext uri="{BB962C8B-B14F-4D97-AF65-F5344CB8AC3E}">
        <p14:creationId xmlns:p14="http://schemas.microsoft.com/office/powerpoint/2010/main" val="3723033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Παράγοντες που επηρεάζουν την πολιτισμική ικανότητα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l-GR" b="1" dirty="0" smtClean="0"/>
              <a:t>Ηλικία – επαγγελματική </a:t>
            </a:r>
            <a:r>
              <a:rPr lang="el-GR" b="1" dirty="0" err="1" smtClean="0"/>
              <a:t>εμπερία</a:t>
            </a:r>
            <a:endParaRPr lang="el-GR" b="1" dirty="0" smtClean="0"/>
          </a:p>
          <a:p>
            <a:r>
              <a:rPr lang="el-GR" b="1" dirty="0" smtClean="0"/>
              <a:t>Εκπαίδευση και κατάρτιση</a:t>
            </a:r>
          </a:p>
          <a:p>
            <a:r>
              <a:rPr lang="el-GR" b="1" dirty="0" smtClean="0"/>
              <a:t>Προσωπικά χαρακτηριστικά</a:t>
            </a:r>
          </a:p>
          <a:p>
            <a:r>
              <a:rPr lang="el-GR" b="1" dirty="0" smtClean="0"/>
              <a:t>Γλωσσικές δεξιότητες</a:t>
            </a:r>
          </a:p>
          <a:p>
            <a:r>
              <a:rPr lang="el-GR" b="1" dirty="0" smtClean="0"/>
              <a:t>Επαφή με διαφορετικές κουλτούρες</a:t>
            </a:r>
          </a:p>
          <a:p>
            <a:r>
              <a:rPr lang="el-GR" b="1" dirty="0" smtClean="0"/>
              <a:t>Επαγγελματικός ρόλος και δεξιότητες</a:t>
            </a:r>
          </a:p>
          <a:p>
            <a:r>
              <a:rPr lang="el-GR" b="1" dirty="0" smtClean="0"/>
              <a:t>Ηγεσία και </a:t>
            </a:r>
            <a:r>
              <a:rPr lang="el-GR" b="1" dirty="0" err="1" smtClean="0"/>
              <a:t>οργανωσιακή</a:t>
            </a:r>
            <a:r>
              <a:rPr lang="el-GR" b="1" dirty="0"/>
              <a:t> </a:t>
            </a:r>
            <a:r>
              <a:rPr lang="el-GR" b="1" dirty="0" smtClean="0"/>
              <a:t>κουλτούρα</a:t>
            </a:r>
          </a:p>
          <a:p>
            <a:r>
              <a:rPr lang="el-GR" b="1" dirty="0" smtClean="0"/>
              <a:t>Ποικιλομορφία ασθενών και κοινωνικοί παράγοντες</a:t>
            </a:r>
          </a:p>
        </p:txBody>
      </p:sp>
    </p:spTree>
    <p:extLst>
      <p:ext uri="{BB962C8B-B14F-4D97-AF65-F5344CB8AC3E}">
        <p14:creationId xmlns:p14="http://schemas.microsoft.com/office/powerpoint/2010/main" val="2651377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Ηλικία και εμπειρία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/>
              <a:t>Η μεγαλύτερη ηλικία σχετίζεται με αυξημένη πολιτισμική </a:t>
            </a:r>
            <a:r>
              <a:rPr lang="el-GR" b="1" dirty="0" smtClean="0"/>
              <a:t>ικανότητα</a:t>
            </a:r>
            <a:endParaRPr lang="el-GR" b="1" dirty="0"/>
          </a:p>
          <a:p>
            <a:r>
              <a:rPr lang="el-GR" b="1" dirty="0"/>
              <a:t>Περισσότερα χρόνια επαγγελματικής εμπειρίας συνδέονται με υψηλότερη πολιτισμική </a:t>
            </a:r>
            <a:r>
              <a:rPr lang="el-GR" b="1" dirty="0" smtClean="0"/>
              <a:t>ικανότητα</a:t>
            </a:r>
          </a:p>
          <a:p>
            <a:r>
              <a:rPr lang="el-GR" b="1" dirty="0" smtClean="0"/>
              <a:t>η </a:t>
            </a:r>
            <a:r>
              <a:rPr lang="el-GR" b="1" dirty="0"/>
              <a:t>επίδραση αυτή μπορεί να σταθεροποιείται μετά από κάποιο σημείο</a:t>
            </a:r>
          </a:p>
        </p:txBody>
      </p:sp>
    </p:spTree>
    <p:extLst>
      <p:ext uri="{BB962C8B-B14F-4D97-AF65-F5344CB8AC3E}">
        <p14:creationId xmlns:p14="http://schemas.microsoft.com/office/powerpoint/2010/main" val="3951882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Ηλικία και χρόνια εμπειρίας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74" y="2489201"/>
            <a:ext cx="9090526" cy="223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5478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Εκπαίδευση και κατάρτιση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Η συμμετοχή σε εκπαιδευτικά προγράμματα, σεμινάρια και βιωματικές </a:t>
            </a:r>
            <a:r>
              <a:rPr lang="el-GR" dirty="0" smtClean="0"/>
              <a:t>ασκήσεις</a:t>
            </a:r>
          </a:p>
          <a:p>
            <a:r>
              <a:rPr lang="el-GR" dirty="0"/>
              <a:t>Η συστηματική ενσωμάτωση της πολιτισμικής ικανότητας στην </a:t>
            </a:r>
            <a:r>
              <a:rPr lang="el-GR" dirty="0" smtClean="0"/>
              <a:t>εκπαίδευση</a:t>
            </a:r>
          </a:p>
          <a:p>
            <a:r>
              <a:rPr lang="el-GR" dirty="0" smtClean="0"/>
              <a:t>Εξαρτάται από το εθνικό σύστημα παιδείας της εκάστοτε χώρας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4629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8301"/>
            <a:ext cx="9144000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6855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Προσωπικά χαρακτηριστικά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 err="1" smtClean="0"/>
              <a:t>Ενσυναίσθηση</a:t>
            </a:r>
            <a:endParaRPr lang="el-GR" b="1" dirty="0" smtClean="0"/>
          </a:p>
          <a:p>
            <a:r>
              <a:rPr lang="el-GR" b="1" dirty="0" err="1" smtClean="0"/>
              <a:t>Ανοιχτότητα</a:t>
            </a:r>
            <a:r>
              <a:rPr lang="el-GR" b="1" dirty="0" smtClean="0"/>
              <a:t> σε εμπειρίες</a:t>
            </a:r>
          </a:p>
          <a:p>
            <a:r>
              <a:rPr lang="el-GR" b="1" dirty="0" smtClean="0"/>
              <a:t>Η αυτογνωσία</a:t>
            </a:r>
          </a:p>
          <a:p>
            <a:r>
              <a:rPr lang="el-GR" b="1" dirty="0" smtClean="0"/>
              <a:t>Μειωμένες προκαταλήψεις</a:t>
            </a:r>
          </a:p>
          <a:p>
            <a:r>
              <a:rPr lang="el-GR" b="1" dirty="0" smtClean="0"/>
              <a:t>Η ικανότητα προσαρμογής</a:t>
            </a:r>
          </a:p>
          <a:p>
            <a:r>
              <a:rPr lang="el-GR" b="1" dirty="0" smtClean="0"/>
              <a:t>Έλλειψη στερεοτύπων</a:t>
            </a:r>
          </a:p>
          <a:p>
            <a:r>
              <a:rPr lang="el-GR" b="1" dirty="0" smtClean="0"/>
              <a:t>Η ικανότητα της ευμάθειας</a:t>
            </a:r>
          </a:p>
          <a:p>
            <a:r>
              <a:rPr lang="el-GR" b="1" dirty="0" smtClean="0"/>
              <a:t>Αποδοχή του διαφορετικού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173446018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350</Words>
  <Application>Microsoft Office PowerPoint</Application>
  <PresentationFormat>Προβολή στην οθόνη (4:3)</PresentationFormat>
  <Paragraphs>68</Paragraphs>
  <Slides>16</Slides>
  <Notes>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9" baseType="lpstr">
      <vt:lpstr>Arial</vt:lpstr>
      <vt:lpstr>Calibri</vt:lpstr>
      <vt:lpstr>Θέμα του Office</vt:lpstr>
      <vt:lpstr>Διατροφή – Θεωρία</vt:lpstr>
      <vt:lpstr>Θεματολογία διάλεξης</vt:lpstr>
      <vt:lpstr>Η πολιτισμική ικανότητα</vt:lpstr>
      <vt:lpstr>Παράγοντες που επηρεάζουν την πολιτισμική ικανότητα</vt:lpstr>
      <vt:lpstr>Ηλικία και εμπειρία</vt:lpstr>
      <vt:lpstr>Ηλικία και χρόνια εμπειρίας</vt:lpstr>
      <vt:lpstr>Εκπαίδευση και κατάρτιση</vt:lpstr>
      <vt:lpstr>Παρουσίαση του PowerPoint</vt:lpstr>
      <vt:lpstr>Προσωπικά χαρακτηριστικά</vt:lpstr>
      <vt:lpstr>Γλωσσικές δεξιότητες και διαφορετικές κουλτούρες</vt:lpstr>
      <vt:lpstr>Επαγγελματικός ρόλος και ειδικότητα</vt:lpstr>
      <vt:lpstr>Ηγεσία και οργανωσιακή κουλτούρα</vt:lpstr>
      <vt:lpstr>Ποικιλομορφία ασθενών και κοινωνικοί παράγοντες</vt:lpstr>
      <vt:lpstr>Δραστηριότητα</vt:lpstr>
      <vt:lpstr>Παρουσίαση του PowerPoint</vt:lpstr>
      <vt:lpstr>Συζήτηση και ερωτήσεις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 – Θεωρία</dc:title>
  <cp:lastModifiedBy>User</cp:lastModifiedBy>
  <cp:revision>33</cp:revision>
  <dcterms:created xsi:type="dcterms:W3CDTF">2013-01-27T09:14:16Z</dcterms:created>
  <dcterms:modified xsi:type="dcterms:W3CDTF">2026-01-10T09:48:54Z</dcterms:modified>
</cp:coreProperties>
</file>