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43"/>
  </p:notesMasterIdLst>
  <p:sldIdLst>
    <p:sldId id="754" r:id="rId4"/>
    <p:sldId id="755" r:id="rId5"/>
    <p:sldId id="756" r:id="rId6"/>
    <p:sldId id="758" r:id="rId7"/>
    <p:sldId id="633" r:id="rId8"/>
    <p:sldId id="634" r:id="rId9"/>
    <p:sldId id="675" r:id="rId10"/>
    <p:sldId id="676" r:id="rId11"/>
    <p:sldId id="677" r:id="rId12"/>
    <p:sldId id="678" r:id="rId13"/>
    <p:sldId id="679" r:id="rId14"/>
    <p:sldId id="680" r:id="rId15"/>
    <p:sldId id="681" r:id="rId16"/>
    <p:sldId id="682" r:id="rId17"/>
    <p:sldId id="683" r:id="rId18"/>
    <p:sldId id="684" r:id="rId19"/>
    <p:sldId id="685" r:id="rId20"/>
    <p:sldId id="686" r:id="rId21"/>
    <p:sldId id="687" r:id="rId22"/>
    <p:sldId id="688" r:id="rId23"/>
    <p:sldId id="689" r:id="rId24"/>
    <p:sldId id="690" r:id="rId25"/>
    <p:sldId id="691" r:id="rId26"/>
    <p:sldId id="692" r:id="rId27"/>
    <p:sldId id="693" r:id="rId28"/>
    <p:sldId id="694" r:id="rId29"/>
    <p:sldId id="695" r:id="rId30"/>
    <p:sldId id="696" r:id="rId31"/>
    <p:sldId id="697" r:id="rId32"/>
    <p:sldId id="698" r:id="rId33"/>
    <p:sldId id="699" r:id="rId34"/>
    <p:sldId id="700" r:id="rId35"/>
    <p:sldId id="701" r:id="rId36"/>
    <p:sldId id="702" r:id="rId37"/>
    <p:sldId id="703" r:id="rId38"/>
    <p:sldId id="704" r:id="rId39"/>
    <p:sldId id="325" r:id="rId40"/>
    <p:sldId id="709" r:id="rId41"/>
    <p:sldId id="570" r:id="rId42"/>
  </p:sldIdLst>
  <p:sldSz cx="12193588" cy="6858000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stolos" initials="A" lastIdx="1" clrIdx="0">
    <p:extLst>
      <p:ext uri="{19B8F6BF-5375-455C-9EA6-DF929625EA0E}">
        <p15:presenceInfo xmlns:p15="http://schemas.microsoft.com/office/powerpoint/2012/main" userId="Apostol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4" autoAdjust="0"/>
    <p:restoredTop sz="94660"/>
  </p:normalViewPr>
  <p:slideViewPr>
    <p:cSldViewPr>
      <p:cViewPr varScale="1">
        <p:scale>
          <a:sx n="87" d="100"/>
          <a:sy n="87" d="100"/>
        </p:scale>
        <p:origin x="522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BC28FE0-DBCA-40B4-8423-1A462EB8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BAA70162-A110-4568-B4C1-764C96DD8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1114350-F5BC-4AB1-8E51-51CC3C0383F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31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07EBE0A-ECCF-4CBA-A2C2-BB2AD375A45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l-GR" altLang="el-GR" noProof="0"/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7C9C187F-8611-4903-80A8-A6F8C79AC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3" name="Text Box 6">
            <a:extLst>
              <a:ext uri="{FF2B5EF4-FFF2-40B4-BE49-F238E27FC236}">
                <a16:creationId xmlns:a16="http://schemas.microsoft.com/office/drawing/2014/main" id="{C5D0B747-EAFD-40A7-ABA6-35C44C92B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97A76F5B-2391-45CA-AB00-FA7510814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BE5431BF-A8B8-4C0B-9C8E-18DB5D7B3C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DDEC7D-6AB1-4F49-AEA8-1FA98F2CD8D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4835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>
            <a:extLst>
              <a:ext uri="{FF2B5EF4-FFF2-40B4-BE49-F238E27FC236}">
                <a16:creationId xmlns:a16="http://schemas.microsoft.com/office/drawing/2014/main" id="{9C9BDD63-7D8B-49F6-AE06-DF18611911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1E9ECDE2-42BF-40A3-B72A-3682886259A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9DA6C369-AE3A-41BA-82A8-004612DA5E7B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DF72DDE-35F1-4764-9A3E-7C3CFBBD7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98167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D01A8892-5436-48D1-80CD-F2F34736B59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3EF098BD-9185-4931-B20A-15458893492A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F7DEFE9B-EAEF-4AE1-B0FF-F32AF14A6D26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16F32701-E951-4127-A83D-C9D39BAF9F2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7327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4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5626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8">
            <a:extLst>
              <a:ext uri="{FF2B5EF4-FFF2-40B4-BE49-F238E27FC236}">
                <a16:creationId xmlns:a16="http://schemas.microsoft.com/office/drawing/2014/main" id="{97B59992-B8BF-44C4-8DB1-5A3579A0AB7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9728575-42BF-421E-B55A-F6A92617D865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37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9507" name="Rectangle 1">
            <a:extLst>
              <a:ext uri="{FF2B5EF4-FFF2-40B4-BE49-F238E27FC236}">
                <a16:creationId xmlns:a16="http://schemas.microsoft.com/office/drawing/2014/main" id="{3B727B04-5193-490D-B2AF-81F06C6A5D60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1525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9508" name="Rectangle 2">
            <a:extLst>
              <a:ext uri="{FF2B5EF4-FFF2-40B4-BE49-F238E27FC236}">
                <a16:creationId xmlns:a16="http://schemas.microsoft.com/office/drawing/2014/main" id="{C6F50467-12D5-4829-BFB4-9D400DED2C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6AA4307-F4EC-43B5-B25B-9AF24F236A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AE0076E7-6087-496C-B525-5D393B6A8117}" type="slidenum">
              <a:rPr lang="el-GR" altLang="el-GR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39</a:t>
            </a:fld>
            <a:endParaRPr lang="el-GR" altLang="el-GR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64EEDBB4-78E9-4769-B149-24971104D344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DE811948-6A48-4634-A33F-2F3235A1F0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66391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DF19EB-758F-4616-A20D-DA1E80AD04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F661B-2439-4174-AC7D-9884519528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65C4-7E88-410B-A978-5CDD6DBCCC2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80221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F7F111A-2C2B-47AF-A2E5-FE14D6AE19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7420D-A3D4-4985-ADED-C118875646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62DC9-4C7A-4E42-9C9C-5883D109006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8380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4438" y="1122363"/>
            <a:ext cx="2741612" cy="5002212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2438" cy="5002212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4D0D01C-D7D5-4336-8C53-E75E25CC6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06B262-4753-4AA2-9E0F-FD4F901D07A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7E70-D3C2-44B5-9B48-6EE256F7B7C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65824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6BA3D0-159C-4007-8417-C4CDAFDB75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D25C48-2D77-40B3-9049-D2002688886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F841-FD67-4E46-BCEC-F76D458D395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88812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A4C459-7DC6-41B3-9CE8-4E254957E51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7C9F8A-9739-4893-A53C-A11EEA436C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CE46F-5104-40E2-9293-F5E4E7DA446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3372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AD7670-EAF1-40F2-A570-E5B0C296E5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AC902A-D2E7-4607-9A77-FD6C0E0213B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DAC8-53B2-4D4D-8951-630F7325B1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598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78425" cy="43449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0DA666-82B8-4A28-B3CF-2EE3A44BA4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A6752-C565-4125-9477-F8727B8A56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CDF63-389C-45B3-AD0A-7D2B84C55416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6089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9A4FBD7-C8BE-43AF-A667-58F0632FA6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ED7EF2-684B-450B-BE44-A0381FEB0A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8806C-88A4-4900-A22F-FFB182087B6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58627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A6CBB8-5775-413D-AA1D-0846CB60FF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ED666B-04BA-4058-A2C8-4DA9E13F67F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B89D3-47AC-463B-904C-B2F52D0946F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56707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2491E66-606D-4EAC-AF2D-4FE3489DC11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B8E1E20-8D26-45B0-A53C-E5B7ED62E6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7B65D-1C0F-4037-89DD-22168052A84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568000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92E0C16-D1D0-492F-928F-FF6D0D299C9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88BA0-8D0D-4236-A032-BBF5F8F6400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C6AC0-53B3-4D7D-B197-D05AA20351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00556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83E0E4-0D2F-4D01-9B8B-2859221109C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D8D7AE-A3F1-4716-BA56-97CC33B03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F6B-8D88-4741-9E85-AB5BD31007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724736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2F7E133-7351-4CF5-BC3D-6DC701E441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7A199-53DA-426F-BFE2-CFF604008B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AFC2-E72B-4361-B1FB-E673CD208FCC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47385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494FF4-DD46-4F98-A18F-ACA4EBD7F4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8EC649-0FA4-4F2D-A468-885669C49E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2E4AC-7D1F-46C5-9C50-D711548E58F5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4070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0138" y="365125"/>
            <a:ext cx="2627312" cy="580548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29538" cy="580548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93F442-2FC6-4934-A24B-6736E6AB5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B1D409-1315-4F90-9793-E58579869C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3D65-9BBF-414C-90C8-70E58C29F59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44278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011D7C-AF3A-4A58-BE1F-709B72F1A7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B36A4A-2C33-429B-92B0-BC3CF2698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CFA4-0DD5-44B3-9F45-490B52C0BDC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72235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3817B0-0014-4F7D-9153-A6812E6C81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4C9097-9281-4D75-A71B-4207AED449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BA65-B341-4941-9C80-4EE7AE9F9CD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62676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B15542-F1C5-4C4C-9AA3-442D461200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A8C000-2941-4E90-9962-3E8BD80F82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F8BC-6C79-4272-A15D-86B800E7614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9323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78425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825625"/>
            <a:ext cx="5180013" cy="4346575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B56E34-8454-41EF-A417-54DD83BE086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F1663F-3094-4B48-B9B4-73573986586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2976-77A4-4C2B-AB4A-BFD7BB81025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980449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5FB963-14A9-4E11-916D-B19063D22B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03985-C679-456C-BBDA-F00FEFAD1F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B2ACE-C6E3-4C28-B29A-D46DBB4102E1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69155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31CAE3-29FB-4C2B-953E-D2B13928A1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B5BBA7-6235-4D24-B5EF-EF4EE4C7D3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E1B9-5138-47FB-A9FD-A0A098C82C7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27404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55D1417-ED91-484E-9CC9-910A1D68A5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EC33C84-ED51-4AB4-9DDC-6FB5D8DE8C5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4465B-9876-491B-9C52-038DC24B463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6670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53A483-4B20-4E7D-8DBC-93492217711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ECAE3-2A15-4818-B68E-31DFF01820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A552-3A1E-4F1E-9BFC-29514354CF30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827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6F13115-E8EE-4FEE-825D-8F00311F7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72BF12-8F44-4664-A0F9-0E1F569D386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1F20A-BD97-45AE-94C7-5EC3281E981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76597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F20026-60F1-40F9-8C15-F7E61765EE7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EFFF9-42A8-4F0A-877D-D76ACB52AAA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17706-3867-4AAC-8F08-84F7912B093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1742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3D6D57-8117-4C03-9982-1672168AE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587F60-4F27-4EAB-A4B7-15AE931B09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4E25-A4D2-41DD-9F92-1F52E890CC4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94145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1725" y="365125"/>
            <a:ext cx="2627313" cy="5807075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1125" cy="58070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6B030-F857-4D87-8F63-9C683A97F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9239EF-6DA3-40B2-AB44-8BC61B49553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FCC7-A8E7-4B47-ADD3-F01907D1330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751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7025" cy="451961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FC264C8-0F7D-4738-B4BA-840AFCED05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6AF1628-54A8-4813-BD55-476A9BA8F1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5518-9852-4D46-8250-E6BE9292EDA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3097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5E2D443-B5E3-47B8-8134-BBDE6ABD76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547C4F2-ED14-4AF2-96CF-F7567E8D88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65AC9-E019-44F1-B315-6A67A86C42B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3295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C36F56-4F4A-4F03-AAD9-4681C13372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45F1A8-F1CC-43B0-8976-BBA49842EC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B4B5-6EC4-45FA-BAC4-D81D3FBABDF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9962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D82CA5E-E9F9-4A92-B71A-B68F7C3D30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E15931-FB98-4D5C-A77D-AF2BBAB32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F08-2A2F-4261-A053-DA592720AC7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034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8EA49C4-BCAD-440C-A8BD-AFCE093212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A988AA-7821-474D-B35C-359091DE72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F429-DBF0-485F-A86A-A93D0AB1833F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5249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629C954-2961-4190-8EA2-C1251F92F9B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263963D-E365-4B06-B1BB-0EC3A334CE9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979C9-55DA-46C2-8664-6AA15838FAC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9661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B5DB0C29-2CDC-40FD-9904-5F944E921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122363"/>
            <a:ext cx="91376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61A14092-160C-400E-B209-E8C7201403C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4FAACA44-93E7-40BA-A13F-46CE7FECD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0BE0A5-B2DE-426B-800D-63F902ACB40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1F8311-3D5B-41DA-9EEA-70ECF44BB01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A9FC18A3-B542-432E-BCA7-3868B2E4D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6450" cy="451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E1045CAB-FAA2-485C-BF82-D2EBC161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0925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1F8A7AC1-6501-4A70-AF13-24E3BB45B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09250" cy="434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006C749-DC83-44F0-86B4-9BF673D774D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74FD3DED-4700-46CA-9886-A0C10BD1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B7F7A6-048C-4ACD-9943-A5FFEAE8620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A071103-0E1F-442A-B638-5CB29DA63AC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21D2A112-4B7B-432D-8EAE-07B1E7C88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0838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του κειμένου του τίτλου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51F83EA8-7F6F-45AC-8EA2-96D6D96B9A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0838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Κάντε κλικ εδώ για την επεξεργασία της μορφής των κειμένων διάρθρωσης</a:t>
            </a:r>
          </a:p>
          <a:p>
            <a:pPr lvl="1"/>
            <a:r>
              <a:rPr lang="en-GB" altLang="el-GR"/>
              <a:t>Δεύτερο επίπεδο διάρθρωσης</a:t>
            </a:r>
          </a:p>
          <a:p>
            <a:pPr lvl="2"/>
            <a:r>
              <a:rPr lang="en-GB" altLang="el-GR"/>
              <a:t>Τρίτο επίπεδο διάρθρωσης</a:t>
            </a:r>
          </a:p>
          <a:p>
            <a:pPr lvl="3"/>
            <a:r>
              <a:rPr lang="en-GB" altLang="el-GR"/>
              <a:t>Τέταρτο επίπεδο διάρθρωσης</a:t>
            </a:r>
          </a:p>
          <a:p>
            <a:pPr lvl="4"/>
            <a:r>
              <a:rPr lang="en-GB" altLang="el-GR"/>
              <a:t>Πέμπτο επίπεδο διάρθρωσης</a:t>
            </a:r>
          </a:p>
          <a:p>
            <a:pPr lvl="4"/>
            <a:r>
              <a:rPr lang="en-GB" altLang="el-GR"/>
              <a:t>Έκτο επίπεδο διάρθρωσης</a:t>
            </a:r>
          </a:p>
          <a:p>
            <a:pPr lvl="4"/>
            <a:r>
              <a:rPr lang="en-GB" altLang="el-GR"/>
              <a:t>Έβδομο επίπεδο διάρθρωσης</a:t>
            </a:r>
          </a:p>
          <a:p>
            <a:pPr lvl="4"/>
            <a:r>
              <a:rPr lang="en-GB" altLang="el-GR"/>
              <a:t>Όγδοο επίπεδο διάρθρωσης</a:t>
            </a:r>
          </a:p>
          <a:p>
            <a:pPr lvl="4"/>
            <a:r>
              <a:rPr lang="en-GB" altLang="el-GR"/>
              <a:t>Ένατο επίπεδο διάρθρωσης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C34ACAC-D20D-4DF8-A084-5498F8BB09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l-GR" altLang="el-GR"/>
              <a:t>26/10/2020</a:t>
            </a:r>
          </a:p>
        </p:txBody>
      </p:sp>
      <p:sp>
        <p:nvSpPr>
          <p:cNvPr id="3077" name="Text Box 4">
            <a:extLst>
              <a:ext uri="{FF2B5EF4-FFF2-40B4-BE49-F238E27FC236}">
                <a16:creationId xmlns:a16="http://schemas.microsoft.com/office/drawing/2014/main" id="{C33AD6FD-4508-47EF-8014-C05522212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l-GR" alt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253537B-4AA9-49FE-8BCE-063D2EEE61E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38438" cy="360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</a:tabLst>
              <a:defRPr sz="240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EA22C3-BDF3-44BA-B819-16C90BDFC89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/>
  <p:txStyles>
    <p:titleStyle>
      <a:lvl1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lnSpc>
          <a:spcPct val="9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9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ΠΟΣΟΣΤΑ, ΛΟΓΟΙ-ΑΝΑΛΟΓΙΕΣ</a:t>
            </a:r>
          </a:p>
        </p:txBody>
      </p:sp>
    </p:spTree>
    <p:extLst>
      <p:ext uri="{BB962C8B-B14F-4D97-AF65-F5344CB8AC3E}">
        <p14:creationId xmlns:p14="http://schemas.microsoft.com/office/powerpoint/2010/main" val="24239011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E98BD11-DE69-4320-8FDD-C7DF1F41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83" y="1484784"/>
            <a:ext cx="1007962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48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1A1A30E-79B5-4579-A10F-1C1A7AD2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2" y="2204864"/>
            <a:ext cx="1088585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1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206145F-7876-44E6-93E3-31E5BBE53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7" y="1700808"/>
            <a:ext cx="1082527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3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1BE7A25-8322-448E-BF44-D384306D4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89" y="505657"/>
            <a:ext cx="9262717" cy="58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5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F849C33-D8D8-4E76-A1AD-B84847CA4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27" y="1173309"/>
            <a:ext cx="10225136" cy="451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2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B4EA05-CC8F-470C-BF1E-881E5D778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8" y="1268760"/>
            <a:ext cx="10636836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2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0C2029B-7E16-415A-894F-481B4F89A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56" y="1647380"/>
            <a:ext cx="11371154" cy="365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38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9AEF9BD-8096-4A7E-80D9-35BC8A68A8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3" y="1613607"/>
            <a:ext cx="10638741" cy="38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62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5F9DD35-CD2B-4D06-B370-30C2166B1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" y="1674044"/>
            <a:ext cx="11815666" cy="355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50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A145CB5-EA7C-49C3-9E18-BA660554A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31" y="1988840"/>
            <a:ext cx="1013872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5B81F20E-1C95-4F3B-9B84-27C4E3FA9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75" y="2204864"/>
            <a:ext cx="10177487" cy="108012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ΣΤ΄ τάξη</a:t>
            </a:r>
          </a:p>
        </p:txBody>
      </p:sp>
    </p:spTree>
    <p:extLst>
      <p:ext uri="{BB962C8B-B14F-4D97-AF65-F5344CB8AC3E}">
        <p14:creationId xmlns:p14="http://schemas.microsoft.com/office/powerpoint/2010/main" val="2213409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B6D27F0-6C75-40B4-8495-8EED76B97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16" y="1192690"/>
            <a:ext cx="10334362" cy="439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131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BB21BA1-377F-4F0F-8BEA-2B73782C9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75" y="1006465"/>
            <a:ext cx="8855031" cy="465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36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667A3DF-0DF3-4102-8500-EA2D5EC99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" y="800328"/>
            <a:ext cx="9937104" cy="533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8F6A81-9DE1-4C9D-9D8B-28523B26C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9" y="607369"/>
            <a:ext cx="9433048" cy="577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80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0728E3-B1A2-481A-A697-B6C4D9A1C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4" y="2132855"/>
            <a:ext cx="11084557" cy="25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12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3525FE1-DF17-4E44-9093-99C482548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167" y="2087293"/>
            <a:ext cx="9744163" cy="270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7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2755E35-1835-4981-888D-8DCD01ECD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58" y="261753"/>
            <a:ext cx="9577064" cy="62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2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F74D1BE-4E1F-4E0E-B109-B7DF4580C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58" y="1544129"/>
            <a:ext cx="9800972" cy="382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4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A16800A-3CB9-4812-AF6A-E14AEE801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87" y="776217"/>
            <a:ext cx="8560963" cy="553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15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BDDEFBF-44FA-4211-8E9F-07591410A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09" y="1124459"/>
            <a:ext cx="10091737" cy="46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1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>
            <a:extLst>
              <a:ext uri="{FF2B5EF4-FFF2-40B4-BE49-F238E27FC236}">
                <a16:creationId xmlns:a16="http://schemas.microsoft.com/office/drawing/2014/main" id="{AF0291E6-F720-445B-AC5C-562AB9AF4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1323975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Αριθμοί και πράξεις (ΣΤ΄ τάξη)</a:t>
            </a:r>
          </a:p>
        </p:txBody>
      </p:sp>
      <p:graphicFrame>
        <p:nvGraphicFramePr>
          <p:cNvPr id="19458" name="Group 2">
            <a:extLst>
              <a:ext uri="{FF2B5EF4-FFF2-40B4-BE49-F238E27FC236}">
                <a16:creationId xmlns:a16="http://schemas.microsoft.com/office/drawing/2014/main" id="{B2D65653-B4D7-4CDD-B5E6-3B37A3239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445245"/>
              </p:ext>
            </p:extLst>
          </p:nvPr>
        </p:nvGraphicFramePr>
        <p:xfrm>
          <a:off x="808819" y="2218053"/>
          <a:ext cx="10514013" cy="3434390"/>
        </p:xfrm>
        <a:graphic>
          <a:graphicData uri="http://schemas.openxmlformats.org/drawingml/2006/table">
            <a:tbl>
              <a:tblPr/>
              <a:tblGrid>
                <a:gridCol w="7778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468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Στόχοι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Θεματικές Ενότητες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l-GR" altLang="el-G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</a:rPr>
                        <a:t>(διατιθέμενος χρόνος) </a:t>
                      </a:r>
                    </a:p>
                  </a:txBody>
                  <a:tcPr marT="45718" marB="45718" anchor="ctr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5624"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γνωρίσουν την έννοια του λόγου και της αναλογίας και να βρίσκουν τον άγνωστο όρο μιας αναλογίας με τη "χιαστί" μέθοδο.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γνωρίσουν την έννοια του ποσοστού ως λόγου, ως πηλίκου και ως δεκαδικού.</a:t>
                      </a:r>
                    </a:p>
                    <a:p>
                      <a:pPr marL="342900" indent="-342900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Να μπορούν να επιλύουν απλά προβλήματα ανάλογων και αντιστρόφως ανάλογων ποσών.</a:t>
                      </a:r>
                    </a:p>
                  </a:txBody>
                  <a:tcPr marT="68397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2000"/>
                        </a:lnSpc>
                        <a:spcAft>
                          <a:spcPts val="142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4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1pPr>
                      <a:lvl2pPr>
                        <a:lnSpc>
                          <a:spcPct val="92000"/>
                        </a:lnSpc>
                        <a:spcAft>
                          <a:spcPts val="113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2pPr>
                      <a:lvl3pPr>
                        <a:lnSpc>
                          <a:spcPct val="92000"/>
                        </a:lnSpc>
                        <a:spcAft>
                          <a:spcPts val="850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3pPr>
                      <a:lvl4pPr>
                        <a:lnSpc>
                          <a:spcPct val="92000"/>
                        </a:lnSpc>
                        <a:spcAft>
                          <a:spcPts val="575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4pPr>
                      <a:lvl5pPr>
                        <a:lnSpc>
                          <a:spcPct val="92000"/>
                        </a:lnSpc>
                        <a:spcAft>
                          <a:spcPts val="288"/>
                        </a:spcAft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5pPr>
                      <a:lvl6pPr marL="25146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6pPr>
                      <a:lvl7pPr marL="29718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7pPr>
                      <a:lvl8pPr marL="34290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8pPr>
                      <a:lvl9pPr marL="3886200" indent="-228600" defTabSz="449263" eaLnBrk="0" fontAlgn="base" hangingPunct="0">
                        <a:lnSpc>
                          <a:spcPct val="92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Microsoft YaHei" panose="020B0503020204020204" pitchFamily="34" charset="-122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Λόγοι, αναλογίες, ανάλογα και αντιστρόφως ανάλογα ποσά, ποσοστά.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Απλή μέθοδος των τριών.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400" b="0" i="0" u="none" strike="noStrike" kern="12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(20 ώρες)</a:t>
                      </a:r>
                    </a:p>
                  </a:txBody>
                  <a:tcPr marT="45718" marB="45718" horzOverflow="overflow">
                    <a:lnL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74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38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9F2C6CB-05E3-44FB-83C9-79E04F152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8" y="1844824"/>
            <a:ext cx="1130886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02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F35A5CE5-C468-42AE-A1F3-9DECF6538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29" y="2132856"/>
            <a:ext cx="980687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6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CCC399A-7504-450C-B655-F6FC8E5BB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022" y="628536"/>
            <a:ext cx="8875252" cy="57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DA0DDCA-FC23-4979-867C-922D73BF3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2" y="980728"/>
            <a:ext cx="106350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18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426BE21-58AB-4CFB-B14D-2C546D9C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59" y="438668"/>
            <a:ext cx="9301555" cy="59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93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8F2AD91-0A69-43BF-AC4D-AE3B8F90F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00" y="1124744"/>
            <a:ext cx="1008051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97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489C4DB-FB0E-4B05-8FC2-0FE99AA61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39" y="2132856"/>
            <a:ext cx="10098381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5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">
            <a:extLst>
              <a:ext uri="{FF2B5EF4-FFF2-40B4-BE49-F238E27FC236}">
                <a16:creationId xmlns:a16="http://schemas.microsoft.com/office/drawing/2014/main" id="{6FFF735A-F651-4C2A-9325-BB38D274F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8" y="980728"/>
            <a:ext cx="10653712" cy="52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endParaRPr lang="el-GR" altLang="el-GR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2000"/>
              </a:lnSpc>
              <a:spcAft>
                <a:spcPts val="1425"/>
              </a:spcAft>
              <a:buClrTx/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ΚΑΛΗ ΕΒΔΟΜΑΔΑ ΚΑΙ…ΠΡΟΣΟΧΗ!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69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Διερευνούν διαισθητικά απλές προσθέσεις με θετικούς και αρνητικούς ακέραιους αριθμούς</a:t>
            </a:r>
          </a:p>
          <a:p>
            <a:pPr algn="just"/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ακέραιοι αριθμοί (</a:t>
            </a:r>
            <a:r>
              <a:rPr lang="el-GR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l-GR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ώρες)</a:t>
            </a:r>
          </a:p>
        </p:txBody>
      </p:sp>
    </p:spTree>
    <p:extLst>
      <p:ext uri="{BB962C8B-B14F-4D97-AF65-F5344CB8AC3E}">
        <p14:creationId xmlns:p14="http://schemas.microsoft.com/office/powerpoint/2010/main" val="2479964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697C1719-3348-48FB-85DC-9C077E538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4013" cy="615950"/>
          </a:xfrm>
          <a:prstGeom prst="rect">
            <a:avLst/>
          </a:prstGeom>
          <a:solidFill>
            <a:srgbClr val="F8CBA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el-GR" altLang="el-GR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Ν.Π.Σ.-Αριθμοί (ΣΤ΄ τάξη)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064F4E-2AA3-4164-81C0-516F746CBBCB}"/>
              </a:ext>
            </a:extLst>
          </p:cNvPr>
          <p:cNvSpPr txBox="1"/>
          <p:nvPr/>
        </p:nvSpPr>
        <p:spPr>
          <a:xfrm>
            <a:off x="838200" y="1568981"/>
            <a:ext cx="10514013" cy="27699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Εισάγονται στα ποσοστά, μετατρέπουν κλασματικούς αριθμούς σε ποσοστά και τα χρησιμοποιούν στη </a:t>
            </a:r>
            <a:r>
              <a:rPr lang="el-GR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μοντελοποίηση</a:t>
            </a:r>
            <a:r>
              <a:rPr lang="el-G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καταστάσεων και την επίλυση προβλημάτων.</a:t>
            </a:r>
          </a:p>
          <a:p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l-G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Σημείωση: 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Είναι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σημαντικό για τις δραστηριότητες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να αντιληφθούν οι μαθητές ότι τα ποσοστά δεν είναι μονάδες μέτρησης αλλά αριθμοί που μπορούν να εφαρμοστούν </a:t>
            </a:r>
            <a:r>
              <a:rPr lang="el-GR" sz="2000" dirty="0">
                <a:solidFill>
                  <a:srgbClr val="000000"/>
                </a:solidFill>
                <a:latin typeface="Calibri" panose="020F0502020204030204" pitchFamily="34" charset="0"/>
              </a:rPr>
              <a:t>σ</a:t>
            </a:r>
            <a:r>
              <a:rPr lang="el-G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ε μια ποσότητα οποιουδήποτε μεγέθους. </a:t>
            </a:r>
            <a:r>
              <a:rPr lang="el-GR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l-GR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6399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A3C364B-535B-44B8-A8E3-B5F415E72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1" y="2132856"/>
            <a:ext cx="1057380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2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D184A11-5BBC-4456-B7C9-5636DC7D9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14" y="1412776"/>
            <a:ext cx="1026114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38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DBBA78-0B2F-4BB7-8286-75A56143C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17" y="457027"/>
            <a:ext cx="9216697" cy="585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13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8D24B47-5987-4B9C-866B-A39412429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5" y="1196752"/>
            <a:ext cx="1079827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13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53B127-114C-4E5A-B7AA-B81DCB5AD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97" y="1628800"/>
            <a:ext cx="1048139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5842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Θέμα του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Θέμα του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l-G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39166</TotalTime>
  <Words>200</Words>
  <Application>Microsoft Office PowerPoint</Application>
  <PresentationFormat>Προσαρμογή</PresentationFormat>
  <Paragraphs>31</Paragraphs>
  <Slides>39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3</vt:i4>
      </vt:variant>
      <vt:variant>
        <vt:lpstr>Τίτλοι διαφανειών</vt:lpstr>
      </vt:variant>
      <vt:variant>
        <vt:i4>39</vt:i4>
      </vt:variant>
    </vt:vector>
  </HeadingPairs>
  <TitlesOfParts>
    <vt:vector size="45" baseType="lpstr">
      <vt:lpstr>Arial</vt:lpstr>
      <vt:lpstr>Calibri</vt:lpstr>
      <vt:lpstr>Times New Roman</vt:lpstr>
      <vt:lpstr>Θέμα του Office</vt:lpstr>
      <vt:lpstr>Θέμα του Office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 δημοτικού σχολείου</dc:title>
  <dc:creator>Apostolos</dc:creator>
  <cp:lastModifiedBy>Apostolos</cp:lastModifiedBy>
  <cp:revision>243</cp:revision>
  <cp:lastPrinted>1601-01-01T00:00:00Z</cp:lastPrinted>
  <dcterms:created xsi:type="dcterms:W3CDTF">1601-01-01T00:00:00Z</dcterms:created>
  <dcterms:modified xsi:type="dcterms:W3CDTF">2021-05-11T19:31:05Z</dcterms:modified>
</cp:coreProperties>
</file>