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947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714" autoAdjust="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939CDF0-9D7A-4856-8F90-9074EE7A6FE6}" type="datetimeFigureOut">
              <a:rPr lang="el-GR"/>
              <a:pPr>
                <a:defRPr/>
              </a:pPr>
              <a:t>24/3/2021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8A7065C-B925-472D-96CF-D9062434110C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10516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dirty="0" smtClean="0"/>
          </a:p>
        </p:txBody>
      </p:sp>
      <p:sp>
        <p:nvSpPr>
          <p:cNvPr id="13316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6D3D533-AB99-48CD-A0AC-501FC523F8C2}" type="slidenum">
              <a:rPr lang="el-GR" altLang="el-GR" smtClean="0"/>
              <a:pPr/>
              <a:t>1</a:t>
            </a:fld>
            <a:endParaRPr lang="el-GR" altLang="el-G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A7065C-B925-472D-96CF-D9062434110C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3/24/2021</a:t>
            </a:fld>
            <a:endParaRPr lang="en-US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851648" cy="16764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4000" dirty="0" smtClean="0">
                <a:latin typeface="Arial" pitchFamily="34" charset="0"/>
                <a:cs typeface="Arial" pitchFamily="34" charset="0"/>
              </a:rPr>
              <a:t>ΣΧΕΣΗ ΑΝΘΡΩΠΟΥ – ΧΩΡΟΥ / ΠΕΡΙΒΑΛΛΟΝΤΟΣ </a:t>
            </a:r>
            <a:br>
              <a:rPr lang="el-GR" sz="4000" dirty="0" smtClean="0">
                <a:latin typeface="Arial" pitchFamily="34" charset="0"/>
                <a:cs typeface="Arial" pitchFamily="34" charset="0"/>
              </a:rPr>
            </a:br>
            <a:r>
              <a:rPr lang="el-GR" sz="4000" dirty="0" smtClean="0">
                <a:latin typeface="Arial" pitchFamily="34" charset="0"/>
                <a:cs typeface="Arial" pitchFamily="34" charset="0"/>
              </a:rPr>
              <a:t>ΣΥΣΤΗΜΑ ΧΩΡΙΚΟΥ ΣΧΕΔΙΑΣΜΟΥ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33400" y="4038600"/>
            <a:ext cx="7854950" cy="1752600"/>
          </a:xfrm>
        </p:spPr>
        <p:txBody>
          <a:bodyPr/>
          <a:lstStyle/>
          <a:p>
            <a:pPr marR="0" eaLnBrk="1" hangingPunct="1"/>
            <a:r>
              <a:rPr lang="el-GR" altLang="el-GR" dirty="0" smtClean="0">
                <a:latin typeface="Arial" pitchFamily="34" charset="0"/>
                <a:cs typeface="Arial" pitchFamily="34" charset="0"/>
              </a:rPr>
              <a:t>Μάριος Χαϊνταρλής</a:t>
            </a:r>
          </a:p>
          <a:p>
            <a:pPr marR="0" eaLnBrk="1" hangingPunct="1"/>
            <a:r>
              <a:rPr lang="el-GR" altLang="el-GR" dirty="0" smtClean="0">
                <a:latin typeface="Arial" pitchFamily="34" charset="0"/>
                <a:cs typeface="Arial" pitchFamily="34" charset="0"/>
              </a:rPr>
              <a:t>Επίκουρος Καθηγητής Πανεπιστημίου Θεσσαλίας</a:t>
            </a:r>
            <a:endParaRPr lang="en-US" altLang="el-G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400" cy="1524000"/>
          </a:xfrm>
        </p:spPr>
        <p:txBody>
          <a:bodyPr/>
          <a:lstStyle/>
          <a:p>
            <a:pPr algn="ctr" eaLnBrk="1" hangingPunct="1"/>
            <a:r>
              <a:rPr lang="el-GR" alt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Α. ΣΤΡΑΤΗΓΙΚΟΣ ΧΩΡΙΚΟΣ ΣΧΕΔΙΑΣΜΟΣ </a:t>
            </a:r>
            <a:endParaRPr lang="en-US" altLang="el-G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133600"/>
            <a:ext cx="8305800" cy="4267200"/>
          </a:xfrm>
        </p:spPr>
        <p:txBody>
          <a:bodyPr>
            <a:normAutofit fontScale="85000" lnSpcReduction="20000"/>
          </a:bodyPr>
          <a:lstStyle/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/>
              <a:defRPr/>
            </a:pPr>
            <a:r>
              <a:rPr lang="el-GR" sz="2000" dirty="0" smtClean="0">
                <a:cs typeface="Arial" panose="020B0604020202020204" pitchFamily="34" charset="0"/>
              </a:rPr>
              <a:t>Εθνική </a:t>
            </a:r>
            <a:r>
              <a:rPr lang="el-GR" sz="2000" dirty="0" smtClean="0">
                <a:cs typeface="Arial" panose="020B0604020202020204" pitchFamily="34" charset="0"/>
              </a:rPr>
              <a:t>Χωρική</a:t>
            </a:r>
            <a:r>
              <a:rPr lang="el-GR" sz="2000" dirty="0" smtClean="0">
                <a:cs typeface="Arial" panose="020B0604020202020204" pitchFamily="34" charset="0"/>
              </a:rPr>
              <a:t> </a:t>
            </a:r>
            <a:r>
              <a:rPr lang="el-GR" sz="2000" dirty="0" smtClean="0">
                <a:cs typeface="Arial" panose="020B0604020202020204" pitchFamily="34" charset="0"/>
              </a:rPr>
              <a:t>Στρατηγική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– άρθρο 3 ν.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447/2016</a:t>
            </a:r>
            <a:endParaRPr lang="el-G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>
                <a:cs typeface="Arial" panose="020B0604020202020204" pitchFamily="34" charset="0"/>
              </a:rPr>
              <a:t> </a:t>
            </a:r>
            <a:r>
              <a:rPr lang="el-GR" sz="2000" dirty="0" smtClean="0">
                <a:cs typeface="Arial" panose="020B0604020202020204" pitchFamily="34" charset="0"/>
              </a:rPr>
              <a:t>     </a:t>
            </a:r>
            <a:r>
              <a:rPr lang="el-GR" sz="1800" dirty="0" smtClean="0">
                <a:cs typeface="Arial" panose="020B0604020202020204" pitchFamily="34" charset="0"/>
              </a:rPr>
              <a:t>(εγκρίνεται από το Υπουργικό Συμβούλιο και ανακοινώνεται στη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>
                <a:cs typeface="Arial" panose="020B0604020202020204" pitchFamily="34" charset="0"/>
              </a:rPr>
              <a:t> </a:t>
            </a:r>
            <a:r>
              <a:rPr lang="el-GR" sz="1800" dirty="0" smtClean="0">
                <a:cs typeface="Arial" panose="020B0604020202020204" pitchFamily="34" charset="0"/>
              </a:rPr>
              <a:t>     Βουλή) - </a:t>
            </a:r>
            <a:r>
              <a:rPr lang="el-GR" sz="1600" dirty="0" smtClean="0">
                <a:cs typeface="Arial" panose="020B0604020202020204" pitchFamily="34" charset="0"/>
              </a:rPr>
              <a:t>[Γενικό / Εθνικό Χωροταξικό Πλαίσιο – άρθρο </a:t>
            </a:r>
            <a:r>
              <a:rPr lang="el-GR" sz="1600" dirty="0" smtClean="0">
                <a:cs typeface="Arial" panose="020B0604020202020204" pitchFamily="34" charset="0"/>
              </a:rPr>
              <a:t>12 </a:t>
            </a:r>
            <a:r>
              <a:rPr lang="el-GR" sz="1600" dirty="0" smtClean="0">
                <a:cs typeface="Arial" panose="020B0604020202020204" pitchFamily="34" charset="0"/>
              </a:rPr>
              <a:t>παρ. 3 ν. </a:t>
            </a:r>
            <a:r>
              <a:rPr lang="el-GR" sz="1600" dirty="0" smtClean="0">
                <a:cs typeface="Arial" panose="020B0604020202020204" pitchFamily="34" charset="0"/>
              </a:rPr>
              <a:t>4447/206]</a:t>
            </a:r>
            <a:endParaRPr lang="el-GR" sz="1600" dirty="0" smtClean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1600" dirty="0" smtClean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2"/>
              <a:defRPr/>
            </a:pPr>
            <a:r>
              <a:rPr lang="el-GR" sz="2000" dirty="0" smtClean="0">
                <a:cs typeface="Arial" panose="020B0604020202020204" pitchFamily="34" charset="0"/>
              </a:rPr>
              <a:t>Εθνικά /Ειδικά Χωροταξικά Πλαίσια – άρθρο 5 ν. </a:t>
            </a:r>
            <a:r>
              <a:rPr lang="el-GR" sz="2000" dirty="0" smtClean="0">
                <a:cs typeface="Arial" panose="020B0604020202020204" pitchFamily="34" charset="0"/>
              </a:rPr>
              <a:t>4447/2016</a:t>
            </a:r>
            <a:endParaRPr lang="el-GR" sz="2000" dirty="0" smtClean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>
                <a:cs typeface="Arial" panose="020B0604020202020204" pitchFamily="34" charset="0"/>
              </a:rPr>
              <a:t> </a:t>
            </a:r>
            <a:r>
              <a:rPr lang="el-GR" sz="2000" dirty="0" smtClean="0">
                <a:cs typeface="Arial" panose="020B0604020202020204" pitchFamily="34" charset="0"/>
              </a:rPr>
              <a:t>      </a:t>
            </a:r>
            <a:r>
              <a:rPr lang="el-GR" sz="1800" dirty="0" smtClean="0">
                <a:cs typeface="Arial" panose="020B0604020202020204" pitchFamily="34" charset="0"/>
              </a:rPr>
              <a:t>(εγκρίνονται από τον Υπουργό ΠΑΠΕΝ και </a:t>
            </a:r>
            <a:r>
              <a:rPr lang="el-GR" sz="1800" dirty="0" smtClean="0">
                <a:cs typeface="Arial" panose="020B0604020202020204" pitchFamily="34" charset="0"/>
              </a:rPr>
              <a:t>τους κατά περίπτωση </a:t>
            </a:r>
            <a:r>
              <a:rPr lang="el-GR" sz="1800" dirty="0" smtClean="0">
                <a:cs typeface="Arial" panose="020B0604020202020204" pitchFamily="34" charset="0"/>
              </a:rPr>
              <a:t>συναρμόδιους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>
                <a:cs typeface="Arial" panose="020B0604020202020204" pitchFamily="34" charset="0"/>
              </a:rPr>
              <a:t> </a:t>
            </a:r>
            <a:r>
              <a:rPr lang="el-GR" sz="1800" dirty="0" smtClean="0">
                <a:cs typeface="Arial" panose="020B0604020202020204" pitchFamily="34" charset="0"/>
              </a:rPr>
              <a:t>       Υπουργούς)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 smtClean="0">
                <a:cs typeface="Arial" panose="020B0604020202020204" pitchFamily="34" charset="0"/>
              </a:rPr>
              <a:t> </a:t>
            </a: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r>
              <a:rPr lang="el-GR" sz="2000" dirty="0" smtClean="0">
                <a:cs typeface="Arial" panose="020B0604020202020204" pitchFamily="34" charset="0"/>
              </a:rPr>
              <a:t>Περιφερειακά Χωροταξικά Πλαίσια (για τις 13 Περιφέρειες της Χώρας, εξαιρουμένης της Αττικής) – άρθρο 6 ν. </a:t>
            </a:r>
            <a:r>
              <a:rPr lang="el-GR" sz="2000" dirty="0" smtClean="0">
                <a:cs typeface="Arial" panose="020B0604020202020204" pitchFamily="34" charset="0"/>
              </a:rPr>
              <a:t>4447/2016</a:t>
            </a:r>
            <a:endParaRPr lang="el-GR" sz="2000" dirty="0" smtClean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 smtClean="0">
                <a:cs typeface="Arial" panose="020B0604020202020204" pitchFamily="34" charset="0"/>
              </a:rPr>
              <a:t>       </a:t>
            </a:r>
            <a:r>
              <a:rPr lang="el-GR" sz="1800" dirty="0" smtClean="0">
                <a:cs typeface="Arial" panose="020B0604020202020204" pitchFamily="34" charset="0"/>
              </a:rPr>
              <a:t>(εγκρίνονται από τον Υπουργό ΠΑΠΕΝ) </a:t>
            </a:r>
            <a:endParaRPr lang="el-GR" sz="1800" dirty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000" dirty="0" smtClean="0">
              <a:solidFill>
                <a:schemeClr val="bg2">
                  <a:lumMod val="90000"/>
                </a:schemeClr>
              </a:solidFill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4"/>
              <a:defRPr/>
            </a:pPr>
            <a:r>
              <a:rPr lang="el-G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Ρυθμιστικά Σχέδια (εγκρίθηκαν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l-G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με τυπικούς νόμους αυτά των μητροπολιτικών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l-G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    περιοχών Αθήνας</a:t>
            </a:r>
            <a:r>
              <a:rPr lang="en-US" sz="20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(N. 4277/2014)</a:t>
            </a:r>
            <a:r>
              <a:rPr lang="el-GR" sz="20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και Θεσσαλονίκης (ν. 1561/1985)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 smtClean="0">
                <a:solidFill>
                  <a:schemeClr val="bg2">
                    <a:lumMod val="90000"/>
                  </a:schemeClr>
                </a:solidFill>
                <a:cs typeface="Arial" panose="020B0604020202020204" pitchFamily="34" charset="0"/>
              </a:rPr>
              <a:t> 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000" dirty="0" smtClean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 smtClean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 smtClean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000" dirty="0" smtClean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 smtClean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 smtClean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000" b="1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524000"/>
          </a:xfrm>
        </p:spPr>
        <p:txBody>
          <a:bodyPr/>
          <a:lstStyle/>
          <a:p>
            <a:pPr algn="ctr" eaLnBrk="1" hangingPunct="1"/>
            <a:r>
              <a:rPr lang="el-GR" altLang="el-GR" sz="3200" dirty="0" smtClean="0"/>
              <a:t>Β. ΡΥΘΜΙΣΤΙΚΟΣ ΧΩΡΙΚΟΣ </a:t>
            </a:r>
            <a:br>
              <a:rPr lang="el-GR" altLang="el-GR" sz="3200" dirty="0" smtClean="0"/>
            </a:br>
            <a:r>
              <a:rPr lang="el-GR" altLang="el-GR" sz="3200" dirty="0" smtClean="0"/>
              <a:t>ΣΧΕΔΙΑΣΜΟΣ </a:t>
            </a:r>
            <a:endParaRPr lang="en-US" altLang="el-GR" sz="3200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077200" cy="5181600"/>
          </a:xfrm>
        </p:spPr>
        <p:txBody>
          <a:bodyPr>
            <a:normAutofit fontScale="85000" lnSpcReduction="20000"/>
          </a:bodyPr>
          <a:lstStyle/>
          <a:p>
            <a:pPr marL="366713" lvl="1" indent="0" algn="just" eaLnBrk="1" hangingPunct="1">
              <a:spcBef>
                <a:spcPts val="0"/>
              </a:spcBef>
              <a:buNone/>
            </a:pPr>
            <a:r>
              <a:rPr lang="el-GR" altLang="el-GR" sz="1800" b="1" dirty="0" smtClean="0">
                <a:cs typeface="Arial" panose="020B0604020202020204" pitchFamily="34" charset="0"/>
              </a:rPr>
              <a:t>1.</a:t>
            </a:r>
            <a:r>
              <a:rPr lang="el-GR" altLang="el-GR" sz="1800" dirty="0" smtClean="0">
                <a:cs typeface="Arial" panose="020B0604020202020204" pitchFamily="34" charset="0"/>
              </a:rPr>
              <a:t> </a:t>
            </a:r>
            <a:r>
              <a:rPr lang="el-GR" altLang="el-GR" sz="1800" b="1" dirty="0" smtClean="0">
                <a:cs typeface="Arial" panose="020B0604020202020204" pitchFamily="34" charset="0"/>
              </a:rPr>
              <a:t>Τοπικό </a:t>
            </a:r>
            <a:r>
              <a:rPr lang="el-GR" altLang="el-GR" sz="1800" b="1" dirty="0" smtClean="0">
                <a:cs typeface="Arial" panose="020B0604020202020204" pitchFamily="34" charset="0"/>
              </a:rPr>
              <a:t>Πολεοδομικό</a:t>
            </a:r>
            <a:r>
              <a:rPr lang="el-GR" altLang="el-GR" sz="1800" b="1" dirty="0" smtClean="0">
                <a:cs typeface="Arial" panose="020B0604020202020204" pitchFamily="34" charset="0"/>
              </a:rPr>
              <a:t> </a:t>
            </a:r>
            <a:r>
              <a:rPr lang="el-GR" altLang="el-GR" sz="1800" b="1" dirty="0" smtClean="0">
                <a:cs typeface="Arial" panose="020B0604020202020204" pitchFamily="34" charset="0"/>
              </a:rPr>
              <a:t>Σχέδιο </a:t>
            </a:r>
            <a:r>
              <a:rPr lang="el-GR" altLang="el-GR" sz="1800" dirty="0" smtClean="0">
                <a:cs typeface="Arial" panose="020B0604020202020204" pitchFamily="34" charset="0"/>
              </a:rPr>
              <a:t>(πρώην</a:t>
            </a:r>
            <a:r>
              <a:rPr lang="el-GR" altLang="el-GR" sz="1800" dirty="0" smtClean="0">
                <a:cs typeface="Arial" panose="020B0604020202020204" pitchFamily="34" charset="0"/>
              </a:rPr>
              <a:t>: Τοπικά Χωρικά Σχέδια, πρώην </a:t>
            </a:r>
            <a:r>
              <a:rPr lang="el-GR" altLang="el-GR" sz="1800" dirty="0" smtClean="0">
                <a:cs typeface="Arial" panose="020B0604020202020204" pitchFamily="34" charset="0"/>
              </a:rPr>
              <a:t>Γ.Π.Σ. / ΣΧΟΟΑΠ)</a:t>
            </a:r>
          </a:p>
          <a:p>
            <a:pPr marL="366713" lvl="1" indent="0" algn="just" eaLnBrk="1" hangingPunct="1">
              <a:spcBef>
                <a:spcPts val="0"/>
              </a:spcBef>
              <a:buNone/>
            </a:pPr>
            <a:r>
              <a:rPr lang="el-GR" altLang="el-GR" sz="1600" dirty="0" smtClean="0">
                <a:cs typeface="Arial" panose="020B0604020202020204" pitchFamily="34" charset="0"/>
              </a:rPr>
              <a:t>(εγκρίνεται με προεδρικό διάταγμα, άρθρο 7 ν. </a:t>
            </a:r>
            <a:r>
              <a:rPr lang="el-GR" altLang="el-GR" sz="1600" dirty="0" smtClean="0">
                <a:cs typeface="Arial" panose="020B0604020202020204" pitchFamily="34" charset="0"/>
              </a:rPr>
              <a:t>4447/2016 </a:t>
            </a:r>
            <a:r>
              <a:rPr lang="el-GR" altLang="el-GR" sz="1600" dirty="0" smtClean="0">
                <a:cs typeface="Arial" panose="020B0604020202020204" pitchFamily="34" charset="0"/>
              </a:rPr>
              <a:t>α’ επίπεδο πολεοδομικού σχεδιασμού)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l-GR" altLang="el-GR" sz="1800" b="1" dirty="0" smtClean="0">
                <a:cs typeface="Arial" panose="020B0604020202020204" pitchFamily="34" charset="0"/>
              </a:rPr>
              <a:t>2. Ρυμοτομικό Σχέδιο Εφαρμογής </a:t>
            </a:r>
            <a:r>
              <a:rPr lang="el-GR" altLang="el-GR" sz="1600" dirty="0" smtClean="0">
                <a:cs typeface="Arial" panose="020B0604020202020204" pitchFamily="34" charset="0"/>
              </a:rPr>
              <a:t>(πρώην: ρυμοτομικό σχέδιο, </a:t>
            </a:r>
          </a:p>
          <a:p>
            <a:pPr marL="0" indent="0" algn="just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    σχέδιο πόλεως, πολεοδομικό σχέδιο, πολεοδομική μελέτη : οι όροι αυτοί </a:t>
            </a:r>
          </a:p>
          <a:p>
            <a:pPr marL="0" indent="0" algn="just" eaLnBrk="1" hangingPunct="1"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    εκφράζουν το ίδιο επίπεδο (β’ επίπεδο) πολεοδομικού σχεδιασμού, </a:t>
            </a:r>
          </a:p>
          <a:p>
            <a:pPr marL="0" indent="0" algn="just" eaLnBrk="1" hangingPunct="1"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    άρα: «ταυτόσημοι όροι» - εγκρίνεται με απόφαση του Γενικού Γραμματέα </a:t>
            </a:r>
          </a:p>
          <a:p>
            <a:pPr marL="0" indent="0" algn="just" eaLnBrk="1" hangingPunct="1"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    Αποκεντρωμένης Διοίκησης</a:t>
            </a:r>
          </a:p>
          <a:p>
            <a:pPr marL="0" indent="0" algn="just" eaLnBrk="1" hangingPunct="1">
              <a:buNone/>
            </a:pPr>
            <a:r>
              <a:rPr lang="el-GR" altLang="el-GR" sz="1800" dirty="0">
                <a:cs typeface="Arial" panose="020B0604020202020204" pitchFamily="34" charset="0"/>
              </a:rPr>
              <a:t> </a:t>
            </a:r>
            <a:r>
              <a:rPr lang="el-GR" altLang="el-GR" sz="1800" dirty="0" smtClean="0">
                <a:cs typeface="Arial" panose="020B0604020202020204" pitchFamily="34" charset="0"/>
              </a:rPr>
              <a:t>    </a:t>
            </a:r>
            <a:r>
              <a:rPr lang="el-GR" altLang="el-GR" sz="1800" b="1" dirty="0" smtClean="0">
                <a:cs typeface="Arial" panose="020B0604020202020204" pitchFamily="34" charset="0"/>
              </a:rPr>
              <a:t>2</a:t>
            </a:r>
            <a:r>
              <a:rPr lang="el-GR" altLang="el-GR" sz="1800" b="1" baseline="30000" dirty="0" smtClean="0">
                <a:cs typeface="Arial" panose="020B0604020202020204" pitchFamily="34" charset="0"/>
              </a:rPr>
              <a:t>α</a:t>
            </a:r>
            <a:r>
              <a:rPr lang="el-GR" altLang="el-GR" sz="1800" b="1" dirty="0" smtClean="0">
                <a:cs typeface="Arial" panose="020B0604020202020204" pitchFamily="34" charset="0"/>
              </a:rPr>
              <a:t>. Πράξη Εφαρμογής</a:t>
            </a:r>
            <a:r>
              <a:rPr lang="el-GR" altLang="el-GR" sz="2000" b="1" dirty="0" smtClean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(εκτελεστικό / καταληκτικό στάδιο του σχεδιασμού, </a:t>
            </a:r>
          </a:p>
          <a:p>
            <a:pPr marL="0" indent="0" algn="just" eaLnBrk="1" hangingPunct="1"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    εγκρίνεται με απόφαση του οικείου Περιφερειάρχη (αιρετού)</a:t>
            </a:r>
            <a:endParaRPr lang="el-GR" altLang="el-GR" sz="1600" dirty="0">
              <a:cs typeface="Arial" panose="020B0604020202020204" pitchFamily="34" charset="0"/>
            </a:endParaRPr>
          </a:p>
          <a:p>
            <a:pPr marL="0" indent="0" algn="just" eaLnBrk="1" hangingPunct="1">
              <a:buNone/>
            </a:pPr>
            <a:r>
              <a:rPr lang="el-GR" alt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l-GR" altLang="el-G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 Ειδικά </a:t>
            </a:r>
            <a:r>
              <a:rPr lang="el-GR" altLang="el-G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Πολεοδομικά Σχέδια, </a:t>
            </a:r>
            <a:r>
              <a:rPr lang="el-GR" alt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άρθρο 8 ν. 4447/2016 </a:t>
            </a:r>
            <a:r>
              <a:rPr lang="el-GR" alt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(εγκρίνονται με προεδρικό διάταγμα)</a:t>
            </a:r>
          </a:p>
          <a:p>
            <a:pPr marL="0" indent="0" algn="just" eaLnBrk="1" hangingPunct="1">
              <a:buNone/>
            </a:pPr>
            <a:r>
              <a:rPr lang="el-GR" altLang="el-GR" sz="1600" dirty="0" smtClean="0">
                <a:cs typeface="Arial" panose="020B0604020202020204" pitchFamily="34" charset="0"/>
              </a:rPr>
              <a:t>     </a:t>
            </a:r>
            <a:r>
              <a:rPr lang="el-GR" altLang="el-GR" sz="1400" dirty="0" smtClean="0">
                <a:cs typeface="Arial" panose="020B0604020202020204" pitchFamily="34" charset="0"/>
              </a:rPr>
              <a:t>Περιπτώσεις Ειδικών Χωρικών Σχεδίων: </a:t>
            </a:r>
            <a:r>
              <a:rPr lang="en-US" altLang="el-GR" sz="1400" dirty="0" smtClean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Περιοχές Ολοκληρωμένης Τουριστικής </a:t>
            </a:r>
            <a:r>
              <a:rPr lang="el-GR" altLang="el-GR" sz="1400" dirty="0" smtClean="0">
                <a:cs typeface="Arial" panose="020B0604020202020204" pitchFamily="34" charset="0"/>
              </a:rPr>
              <a:t>Ανάπτυξης </a:t>
            </a:r>
            <a:r>
              <a:rPr lang="el-GR" altLang="el-GR" sz="1400" dirty="0" smtClean="0">
                <a:cs typeface="Arial" panose="020B0604020202020204" pitchFamily="34" charset="0"/>
              </a:rPr>
              <a:t>(ΠΟΤΑ), Περιοχές </a:t>
            </a:r>
            <a:r>
              <a:rPr lang="el-GR" altLang="el-GR" sz="1400" dirty="0" smtClean="0">
                <a:cs typeface="Arial" panose="020B0604020202020204" pitchFamily="34" charset="0"/>
              </a:rPr>
              <a:t>   </a:t>
            </a:r>
          </a:p>
          <a:p>
            <a:pPr marL="0" indent="0" algn="just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  </a:t>
            </a:r>
            <a:r>
              <a:rPr lang="el-GR" altLang="el-GR" sz="1400" dirty="0" smtClean="0">
                <a:cs typeface="Arial" panose="020B0604020202020204" pitchFamily="34" charset="0"/>
              </a:rPr>
              <a:t>Οργανωμένης </a:t>
            </a:r>
            <a:r>
              <a:rPr lang="el-GR" altLang="el-GR" sz="1400" dirty="0" smtClean="0">
                <a:cs typeface="Arial" panose="020B0604020202020204" pitchFamily="34" charset="0"/>
              </a:rPr>
              <a:t>Ανάπτυξης Παραγωγικών </a:t>
            </a:r>
            <a:r>
              <a:rPr lang="el-GR" altLang="el-GR" sz="1400" dirty="0" smtClean="0">
                <a:cs typeface="Arial" panose="020B0604020202020204" pitchFamily="34" charset="0"/>
              </a:rPr>
              <a:t>Δραστηριοτήτων, </a:t>
            </a:r>
            <a:r>
              <a:rPr lang="el-GR" altLang="el-GR" sz="1400" dirty="0" smtClean="0">
                <a:cs typeface="Arial" panose="020B0604020202020204" pitchFamily="34" charset="0"/>
              </a:rPr>
              <a:t>(ΠΟΑΠΔ), Επιχειρηματικά Πάρκα, Εμπορευματικά Κέντρα, </a:t>
            </a:r>
            <a:endParaRPr lang="el-GR" altLang="el-GR" sz="1400" dirty="0" smtClean="0">
              <a:cs typeface="Arial" panose="020B0604020202020204" pitchFamily="34" charset="0"/>
            </a:endParaRPr>
          </a:p>
          <a:p>
            <a:pPr marL="0" indent="0" algn="just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  </a:t>
            </a:r>
            <a:r>
              <a:rPr lang="el-GR" altLang="el-GR" sz="1400" dirty="0" smtClean="0">
                <a:cs typeface="Arial" panose="020B0604020202020204" pitchFamily="34" charset="0"/>
              </a:rPr>
              <a:t>Ειδικά </a:t>
            </a:r>
            <a:r>
              <a:rPr lang="el-GR" altLang="el-GR" sz="1400" dirty="0" smtClean="0">
                <a:cs typeface="Arial" panose="020B0604020202020204" pitchFamily="34" charset="0"/>
              </a:rPr>
              <a:t>Σχέδια Χωρικής </a:t>
            </a:r>
            <a:r>
              <a:rPr lang="el-GR" altLang="el-GR" sz="1400" dirty="0" smtClean="0">
                <a:cs typeface="Arial" panose="020B0604020202020204" pitchFamily="34" charset="0"/>
              </a:rPr>
              <a:t>Ανάπτυξης Δημοσίων </a:t>
            </a:r>
            <a:r>
              <a:rPr lang="el-GR" altLang="el-GR" sz="1400" dirty="0" smtClean="0">
                <a:cs typeface="Arial" panose="020B0604020202020204" pitchFamily="34" charset="0"/>
              </a:rPr>
              <a:t>Ακινήτων (ΕΣΧΑΔΑ). Ειδικά Σχέδια Χωρικής Ανάπτυξης Στρατηγικών </a:t>
            </a:r>
            <a:endParaRPr lang="el-GR" altLang="el-GR" sz="1400" dirty="0" smtClean="0">
              <a:cs typeface="Arial" panose="020B0604020202020204" pitchFamily="34" charset="0"/>
            </a:endParaRPr>
          </a:p>
          <a:p>
            <a:pPr marL="0" indent="0" algn="just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 smtClean="0">
                <a:cs typeface="Arial" panose="020B0604020202020204" pitchFamily="34" charset="0"/>
              </a:rPr>
              <a:t>    </a:t>
            </a:r>
            <a:r>
              <a:rPr lang="el-GR" altLang="el-GR" sz="1400" dirty="0" smtClean="0">
                <a:cs typeface="Arial" panose="020B0604020202020204" pitchFamily="34" charset="0"/>
              </a:rPr>
              <a:t>Επενδύσεων   </a:t>
            </a:r>
            <a:r>
              <a:rPr lang="el-GR" altLang="el-GR" sz="1400" dirty="0" smtClean="0">
                <a:cs typeface="Arial" panose="020B0604020202020204" pitchFamily="34" charset="0"/>
              </a:rPr>
              <a:t>(ΕΣΧΑΣΕ), Τοπικά  Ρυμοτομικά (άρθρου 26 ν. 1337/1983)   </a:t>
            </a:r>
            <a:endParaRPr lang="el-GR" altLang="el-GR" sz="1400" dirty="0" smtClean="0">
              <a:cs typeface="Arial" panose="020B0604020202020204" pitchFamily="34" charset="0"/>
            </a:endParaRPr>
          </a:p>
          <a:p>
            <a:pPr marL="0" indent="0" algn="just" eaLnBrk="1" hangingPunct="1">
              <a:buNone/>
            </a:pPr>
            <a:endParaRPr lang="el-GR" altLang="el-GR" sz="1400" dirty="0">
              <a:cs typeface="Arial" panose="020B0604020202020204" pitchFamily="34" charset="0"/>
            </a:endParaRPr>
          </a:p>
          <a:p>
            <a:pPr marL="0" indent="0" algn="ctr" eaLnBrk="1" hangingPunct="1">
              <a:buNone/>
            </a:pPr>
            <a:r>
              <a:rPr lang="el-GR" altLang="el-GR" sz="1400" b="1" u="sng" dirty="0" smtClean="0">
                <a:cs typeface="Arial" panose="020B0604020202020204" pitchFamily="34" charset="0"/>
              </a:rPr>
              <a:t>- </a:t>
            </a:r>
            <a:r>
              <a:rPr lang="el-GR" altLang="el-GR" sz="1400" b="1" u="sng" dirty="0" smtClean="0">
                <a:cs typeface="Arial" panose="020B0604020202020204" pitchFamily="34" charset="0"/>
              </a:rPr>
              <a:t>Κατά «πλάσμα δικαίου» θεωρούνται </a:t>
            </a:r>
          </a:p>
          <a:p>
            <a:pPr marL="0" indent="0" algn="ctr" eaLnBrk="1" hangingPunct="1">
              <a:buNone/>
            </a:pPr>
            <a:r>
              <a:rPr lang="el-GR" altLang="el-GR" sz="1400" b="1" u="sng" dirty="0" smtClean="0">
                <a:cs typeface="Arial" panose="020B0604020202020204" pitchFamily="34" charset="0"/>
              </a:rPr>
              <a:t>     α’ επίπεδο πολεοδομικού σχεδιασμού (άρθρο </a:t>
            </a:r>
            <a:r>
              <a:rPr lang="en-US" altLang="el-GR" sz="1400" b="1" u="sng" dirty="0" smtClean="0">
                <a:cs typeface="Arial" panose="020B0604020202020204" pitchFamily="34" charset="0"/>
              </a:rPr>
              <a:t>8</a:t>
            </a:r>
            <a:r>
              <a:rPr lang="el-GR" altLang="el-GR" sz="1400" b="1" u="sng" dirty="0" smtClean="0">
                <a:cs typeface="Arial" panose="020B0604020202020204" pitchFamily="34" charset="0"/>
              </a:rPr>
              <a:t> παρ</a:t>
            </a:r>
            <a:r>
              <a:rPr lang="el-GR" altLang="el-GR" sz="1400" b="1" u="sng" dirty="0" smtClean="0">
                <a:cs typeface="Arial" panose="020B0604020202020204" pitchFamily="34" charset="0"/>
              </a:rPr>
              <a:t>. 1δ ν</a:t>
            </a:r>
            <a:r>
              <a:rPr lang="el-GR" altLang="el-GR" sz="1400" b="1" u="sng" dirty="0" smtClean="0">
                <a:cs typeface="Arial" panose="020B0604020202020204" pitchFamily="34" charset="0"/>
              </a:rPr>
              <a:t>. </a:t>
            </a:r>
            <a:r>
              <a:rPr lang="el-GR" altLang="el-GR" sz="1400" b="1" u="sng" dirty="0" smtClean="0">
                <a:cs typeface="Arial" panose="020B0604020202020204" pitchFamily="34" charset="0"/>
              </a:rPr>
              <a:t>4447/2016)</a:t>
            </a:r>
            <a:endParaRPr lang="el-GR" altLang="el-GR" sz="1400" b="1" u="sng" dirty="0">
              <a:cs typeface="Arial" panose="020B0604020202020204" pitchFamily="34" charset="0"/>
            </a:endParaRPr>
          </a:p>
          <a:p>
            <a:pPr marL="0" indent="0" algn="ctr" eaLnBrk="1" hangingPunct="1">
              <a:buNone/>
            </a:pPr>
            <a:r>
              <a:rPr lang="el-GR" altLang="el-GR" sz="1400" b="1" u="sng" dirty="0" smtClean="0"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buNone/>
            </a:pPr>
            <a:endParaRPr lang="el-GR" altLang="el-GR" dirty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l-GR" altLang="el-GR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685800" y="-152400"/>
            <a:ext cx="8305800" cy="16764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Γ. ΑΓΓΛΙΚΟ ΚΑΙ ΓΑΛΛΙΚΟ ΣΥΣΤΗΜΑ ΧΩΡΙΚΟ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ΣΧΕΔΙΑΣΜΟΥ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8001000" cy="5029200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2000" b="1" u="sng" dirty="0" smtClean="0">
                <a:cs typeface="Arial" panose="020B0604020202020204" pitchFamily="34" charset="0"/>
              </a:rPr>
              <a:t>ΑΓΓΛΙΚΟ:</a:t>
            </a:r>
            <a:r>
              <a:rPr lang="el-GR" altLang="el-GR" sz="2000" u="sng" dirty="0" smtClean="0"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 smtClean="0">
                <a:cs typeface="Arial" panose="020B0604020202020204" pitchFamily="34" charset="0"/>
              </a:rPr>
              <a:t>  </a:t>
            </a:r>
            <a:r>
              <a:rPr lang="en-US" altLang="el-GR" sz="2000" dirty="0" smtClean="0">
                <a:cs typeface="Arial" panose="020B0604020202020204" pitchFamily="34" charset="0"/>
              </a:rPr>
              <a:t> </a:t>
            </a:r>
            <a:r>
              <a:rPr lang="el-GR" altLang="el-GR" sz="2000" dirty="0" smtClean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- </a:t>
            </a:r>
            <a:r>
              <a:rPr lang="el-GR" altLang="el-GR" sz="2000" b="1" dirty="0" smtClean="0">
                <a:cs typeface="Arial" panose="020B0604020202020204" pitchFamily="34" charset="0"/>
              </a:rPr>
              <a:t>Α.</a:t>
            </a:r>
            <a:r>
              <a:rPr lang="el-GR" altLang="el-GR" sz="2000" dirty="0" smtClean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NATIONAL PLANNING POLICY FRAMEWORK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 smtClean="0">
                <a:cs typeface="Arial" panose="020B0604020202020204" pitchFamily="34" charset="0"/>
              </a:rPr>
              <a:t>    </a:t>
            </a:r>
            <a:r>
              <a:rPr lang="en-US" altLang="el-GR" sz="2000" b="1" dirty="0" smtClean="0">
                <a:cs typeface="Arial" panose="020B0604020202020204" pitchFamily="34" charset="0"/>
              </a:rPr>
              <a:t>A1.</a:t>
            </a:r>
            <a:r>
              <a:rPr lang="en-US" altLang="el-GR" sz="2000" dirty="0" smtClean="0">
                <a:cs typeface="Arial" panose="020B0604020202020204" pitchFamily="34" charset="0"/>
              </a:rPr>
              <a:t> PLANNING POLICY STATEMENTS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 smtClean="0">
                <a:cs typeface="Arial" panose="020B0604020202020204" pitchFamily="34" charset="0"/>
              </a:rPr>
              <a:t>   </a:t>
            </a:r>
            <a:r>
              <a:rPr lang="el-GR" altLang="el-GR" sz="2000" dirty="0" smtClean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- </a:t>
            </a:r>
            <a:r>
              <a:rPr lang="en-US" altLang="el-GR" sz="2000" b="1" dirty="0" smtClean="0">
                <a:cs typeface="Arial" panose="020B0604020202020204" pitchFamily="34" charset="0"/>
              </a:rPr>
              <a:t>B. </a:t>
            </a:r>
            <a:r>
              <a:rPr lang="en-US" altLang="el-GR" sz="2000" dirty="0" smtClean="0">
                <a:cs typeface="Arial" panose="020B0604020202020204" pitchFamily="34" charset="0"/>
              </a:rPr>
              <a:t>REGIONAL STRATEGIES (</a:t>
            </a:r>
            <a:r>
              <a:rPr lang="el-GR" altLang="el-GR" sz="2000" dirty="0" smtClean="0">
                <a:cs typeface="Arial" panose="020B0604020202020204" pitchFamily="34" charset="0"/>
              </a:rPr>
              <a:t>κατάργηση – πολιτική / </a:t>
            </a:r>
            <a:endParaRPr lang="en-US" altLang="el-GR" sz="20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    </a:t>
            </a:r>
            <a:r>
              <a:rPr lang="el-GR" altLang="el-GR" sz="2000" dirty="0" smtClean="0">
                <a:cs typeface="Arial" panose="020B0604020202020204" pitchFamily="34" charset="0"/>
              </a:rPr>
              <a:t>διαδικαστική προσέγγιση)</a:t>
            </a:r>
            <a:r>
              <a:rPr lang="en-US" altLang="el-GR" sz="2000" dirty="0" smtClean="0"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 smtClean="0">
                <a:cs typeface="Arial" panose="020B0604020202020204" pitchFamily="34" charset="0"/>
              </a:rPr>
              <a:t>   </a:t>
            </a:r>
            <a:r>
              <a:rPr lang="el-GR" altLang="el-GR" sz="2000" dirty="0" smtClean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- </a:t>
            </a:r>
            <a:r>
              <a:rPr lang="en-US" altLang="el-GR" sz="2000" b="1" dirty="0" smtClean="0">
                <a:cs typeface="Arial" panose="020B0604020202020204" pitchFamily="34" charset="0"/>
              </a:rPr>
              <a:t>C. </a:t>
            </a:r>
            <a:r>
              <a:rPr lang="en-US" altLang="el-GR" sz="2000" dirty="0" smtClean="0">
                <a:cs typeface="Arial" panose="020B0604020202020204" pitchFamily="34" charset="0"/>
              </a:rPr>
              <a:t>LOCAL DEVELOPMENT FRAMEWORK </a:t>
            </a:r>
            <a:r>
              <a:rPr lang="el-GR" altLang="el-GR" sz="2000" dirty="0" smtClean="0">
                <a:cs typeface="Arial" panose="020B0604020202020204" pitchFamily="34" charset="0"/>
              </a:rPr>
              <a:t>(αντικατέστησε </a:t>
            </a:r>
            <a:endParaRPr lang="en-US" altLang="el-GR" sz="20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     Structure plans </a:t>
            </a:r>
            <a:r>
              <a:rPr lang="el-GR" altLang="el-GR" sz="2000" dirty="0" smtClean="0">
                <a:cs typeface="Arial" panose="020B0604020202020204" pitchFamily="34" charset="0"/>
              </a:rPr>
              <a:t>και </a:t>
            </a:r>
            <a:r>
              <a:rPr lang="en-US" altLang="el-GR" sz="2000" dirty="0" smtClean="0">
                <a:cs typeface="Arial" panose="020B0604020202020204" pitchFamily="34" charset="0"/>
              </a:rPr>
              <a:t>Local Plans)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 smtClean="0">
                <a:cs typeface="Arial" panose="020B0604020202020204" pitchFamily="34" charset="0"/>
              </a:rPr>
              <a:t>   </a:t>
            </a:r>
            <a:r>
              <a:rPr lang="el-GR" altLang="el-GR" sz="2000" dirty="0" smtClean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 </a:t>
            </a:r>
            <a:r>
              <a:rPr lang="el-GR" altLang="el-GR" sz="2000" dirty="0" smtClean="0">
                <a:cs typeface="Arial" panose="020B0604020202020204" pitchFamily="34" charset="0"/>
              </a:rPr>
              <a:t> </a:t>
            </a:r>
            <a:endParaRPr lang="en-US" altLang="el-GR" sz="2000" u="sng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b="1" dirty="0">
                <a:cs typeface="Arial" panose="020B0604020202020204" pitchFamily="34" charset="0"/>
              </a:rPr>
              <a:t> </a:t>
            </a:r>
            <a:r>
              <a:rPr lang="en-US" altLang="el-GR" sz="2000" b="1" dirty="0" smtClean="0">
                <a:cs typeface="Arial" panose="020B0604020202020204" pitchFamily="34" charset="0"/>
              </a:rPr>
              <a:t>    </a:t>
            </a:r>
            <a:r>
              <a:rPr lang="el-GR" altLang="el-GR" sz="2000" b="1" u="sng" dirty="0" smtClean="0">
                <a:cs typeface="Arial" panose="020B0604020202020204" pitchFamily="34" charset="0"/>
              </a:rPr>
              <a:t>ΓΑΛΛΙΚΟ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 smtClean="0">
                <a:cs typeface="Arial" panose="020B0604020202020204" pitchFamily="34" charset="0"/>
              </a:rPr>
              <a:t>  </a:t>
            </a:r>
            <a:r>
              <a:rPr lang="en-US" altLang="el-GR" sz="2000" dirty="0" smtClean="0">
                <a:cs typeface="Arial" panose="020B0604020202020204" pitchFamily="34" charset="0"/>
              </a:rPr>
              <a:t> </a:t>
            </a:r>
            <a:r>
              <a:rPr lang="el-GR" altLang="el-GR" sz="2000" dirty="0" smtClean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 </a:t>
            </a:r>
            <a:r>
              <a:rPr lang="el-GR" altLang="el-GR" sz="2000" b="1" dirty="0" smtClean="0">
                <a:cs typeface="Arial" panose="020B0604020202020204" pitchFamily="34" charset="0"/>
              </a:rPr>
              <a:t>- Α.</a:t>
            </a:r>
            <a:r>
              <a:rPr lang="el-GR" altLang="el-GR" sz="2000" dirty="0" smtClean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SCHEMAS DES SERVICES COLLECTIFS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    </a:t>
            </a:r>
            <a:r>
              <a:rPr lang="en-US" altLang="el-GR" sz="2000" b="1" dirty="0" smtClean="0">
                <a:cs typeface="Arial" panose="020B0604020202020204" pitchFamily="34" charset="0"/>
              </a:rPr>
              <a:t>-B.</a:t>
            </a:r>
            <a:r>
              <a:rPr lang="en-US" altLang="el-GR" sz="2000" dirty="0" smtClean="0">
                <a:cs typeface="Arial" panose="020B0604020202020204" pitchFamily="34" charset="0"/>
              </a:rPr>
              <a:t> SCHEMAS REGIONAUX (INTERREGIONAUX) D’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        AMENAGEMENT ET DE DEVELOPPEMENT DURABLE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   </a:t>
            </a:r>
            <a:r>
              <a:rPr lang="en-US" altLang="el-GR" sz="2000" b="1" dirty="0" smtClean="0">
                <a:cs typeface="Arial" panose="020B0604020202020204" pitchFamily="34" charset="0"/>
              </a:rPr>
              <a:t>-B1. </a:t>
            </a:r>
            <a:r>
              <a:rPr lang="en-US" altLang="el-GR" sz="2000" dirty="0" smtClean="0">
                <a:cs typeface="Arial" panose="020B0604020202020204" pitchFamily="34" charset="0"/>
              </a:rPr>
              <a:t>DIRECTIVES TERRITORIALES D’AMENAGEMENT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   </a:t>
            </a:r>
            <a:r>
              <a:rPr lang="en-US" altLang="el-GR" sz="2000" b="1" dirty="0" smtClean="0">
                <a:cs typeface="Arial" panose="020B0604020202020204" pitchFamily="34" charset="0"/>
              </a:rPr>
              <a:t>- C.</a:t>
            </a:r>
            <a:r>
              <a:rPr lang="en-US" altLang="el-GR" sz="2000" dirty="0" smtClean="0">
                <a:cs typeface="Arial" panose="020B0604020202020204" pitchFamily="34" charset="0"/>
              </a:rPr>
              <a:t> SCHEMAS DE COHERENCE TERRITORIALE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 smtClean="0">
                <a:cs typeface="Arial" panose="020B0604020202020204" pitchFamily="34" charset="0"/>
              </a:rPr>
              <a:t>    </a:t>
            </a:r>
            <a:r>
              <a:rPr lang="en-US" altLang="el-GR" sz="2000" b="1" dirty="0" smtClean="0">
                <a:cs typeface="Arial" panose="020B0604020202020204" pitchFamily="34" charset="0"/>
              </a:rPr>
              <a:t>- D.</a:t>
            </a:r>
            <a:r>
              <a:rPr lang="en-US" altLang="el-GR" sz="2000" dirty="0" smtClean="0">
                <a:cs typeface="Arial" panose="020B0604020202020204" pitchFamily="34" charset="0"/>
              </a:rPr>
              <a:t> PLAN LOCAUX D’URBANISME     </a:t>
            </a:r>
            <a:endParaRPr lang="en-US" altLang="el-GR" sz="2000" dirty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endParaRPr lang="en-US" altLang="el-GR" sz="20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 smtClean="0">
                <a:cs typeface="Arial" panose="020B0604020202020204" pitchFamily="34" charset="0"/>
              </a:rPr>
              <a:t>  </a:t>
            </a:r>
            <a:endParaRPr lang="en-US" altLang="el-GR" sz="2000" dirty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 smtClean="0">
                <a:cs typeface="Arial" panose="020B0604020202020204" pitchFamily="34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978</TotalTime>
  <Words>468</Words>
  <Application>Microsoft Office PowerPoint</Application>
  <PresentationFormat>Προβολή στην οθόνη (4:3)</PresentationFormat>
  <Paragraphs>67</Paragraphs>
  <Slides>4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Ηλιοστάσιο</vt:lpstr>
      <vt:lpstr>ΣΧΕΣΗ ΑΝΘΡΩΠΟΥ – ΧΩΡΟΥ / ΠΕΡΙΒΑΛΛΟΝΤΟΣ  ΣΥΣΤΗΜΑ ΧΩΡΙΚΟΥ ΣΧΕΔΙΑΣΜΟΥ</vt:lpstr>
      <vt:lpstr>Α. ΣΤΡΑΤΗΓΙΚΟΣ ΧΩΡΙΚΟΣ ΣΧΕΔΙΑΣΜΟΣ </vt:lpstr>
      <vt:lpstr>Β. ΡΥΘΜΙΣΤΙΚΟΣ ΧΩΡΙΚΟΣ  ΣΧΕΔΙΑΣΜΟΣ </vt:lpstr>
      <vt:lpstr>Γ. ΑΓΓΛΙΚΟ ΚΑΙ ΓΑΛΛΙΚΟ ΣΥΣΤΗΜΑ ΧΩΡΙΚΟY ΣΧΕΔΙΑΣΜΟΥ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ΕΦΑΡΜΟΓΗ ΤΟΥ ΘΕΣΜΟΥ ΤΗΣ ΠΡΑΞΗΣ ΕΦΑΡΜΟΓΗΣ ΣΤΗΝ ΠΡΑΞΗ (ΜΕΛΕΤΗ ΠΕΡΙΠΤΩΣΗΣ / CASE STUDY)</dc:title>
  <dc:creator>Manolis Papadopoulos</dc:creator>
  <cp:lastModifiedBy>Marios Haidarlis</cp:lastModifiedBy>
  <cp:revision>106</cp:revision>
  <cp:lastPrinted>2015-03-20T10:42:22Z</cp:lastPrinted>
  <dcterms:created xsi:type="dcterms:W3CDTF">2006-08-16T00:00:00Z</dcterms:created>
  <dcterms:modified xsi:type="dcterms:W3CDTF">2021-03-24T15:11:35Z</dcterms:modified>
</cp:coreProperties>
</file>