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4"/>
  </p:notesMasterIdLst>
  <p:sldIdLst>
    <p:sldId id="256" r:id="rId2"/>
    <p:sldId id="287" r:id="rId3"/>
    <p:sldId id="389" r:id="rId4"/>
    <p:sldId id="390" r:id="rId5"/>
    <p:sldId id="397" r:id="rId6"/>
    <p:sldId id="391" r:id="rId7"/>
    <p:sldId id="350" r:id="rId8"/>
    <p:sldId id="351" r:id="rId9"/>
    <p:sldId id="288" r:id="rId10"/>
    <p:sldId id="392" r:id="rId11"/>
    <p:sldId id="289" r:id="rId12"/>
    <p:sldId id="290" r:id="rId13"/>
    <p:sldId id="291" r:id="rId14"/>
    <p:sldId id="393" r:id="rId15"/>
    <p:sldId id="394" r:id="rId16"/>
    <p:sldId id="395" r:id="rId17"/>
    <p:sldId id="292" r:id="rId18"/>
    <p:sldId id="293" r:id="rId19"/>
    <p:sldId id="294" r:id="rId20"/>
    <p:sldId id="295" r:id="rId21"/>
    <p:sldId id="396" r:id="rId22"/>
    <p:sldId id="296" r:id="rId23"/>
    <p:sldId id="297" r:id="rId24"/>
    <p:sldId id="402" r:id="rId25"/>
    <p:sldId id="403" r:id="rId26"/>
    <p:sldId id="404" r:id="rId27"/>
    <p:sldId id="405" r:id="rId28"/>
    <p:sldId id="406" r:id="rId29"/>
    <p:sldId id="407" r:id="rId30"/>
    <p:sldId id="408" r:id="rId31"/>
    <p:sldId id="298" r:id="rId32"/>
    <p:sldId id="299" r:id="rId33"/>
    <p:sldId id="300" r:id="rId34"/>
    <p:sldId id="301" r:id="rId35"/>
    <p:sldId id="302" r:id="rId36"/>
    <p:sldId id="303" r:id="rId37"/>
    <p:sldId id="398" r:id="rId38"/>
    <p:sldId id="399" r:id="rId39"/>
    <p:sldId id="400" r:id="rId40"/>
    <p:sldId id="401"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31" r:id="rId67"/>
    <p:sldId id="332" r:id="rId68"/>
    <p:sldId id="333" r:id="rId69"/>
    <p:sldId id="330" r:id="rId70"/>
    <p:sldId id="352" r:id="rId71"/>
    <p:sldId id="329"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3/4/2025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3/4/2025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3/4/2025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3/4/2025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0" y="476672"/>
            <a:ext cx="9144000" cy="1944216"/>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dirty="0">
                <a:solidFill>
                  <a:srgbClr val="FFFF00"/>
                </a:solidFill>
              </a:rPr>
              <a:t>:</a:t>
            </a:r>
            <a:br>
              <a:rPr lang="el-GR">
                <a:solidFill>
                  <a:srgbClr val="FFFF00"/>
                </a:solidFill>
              </a:rPr>
            </a:br>
            <a:r>
              <a:rPr lang="el-GR">
                <a:solidFill>
                  <a:srgbClr val="FFFF00"/>
                </a:solidFill>
              </a:rPr>
              <a:t>Πέμπτο </a:t>
            </a:r>
            <a:r>
              <a:rPr lang="el-GR" dirty="0">
                <a:solidFill>
                  <a:srgbClr val="FFFF00"/>
                </a:solidFill>
              </a:rPr>
              <a:t>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492896"/>
            <a:ext cx="9108504" cy="4365104"/>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73770D-1847-4A78-45EB-20C33B08288D}"/>
              </a:ext>
            </a:extLst>
          </p:cNvPr>
          <p:cNvSpPr>
            <a:spLocks noGrp="1"/>
          </p:cNvSpPr>
          <p:nvPr>
            <p:ph type="title"/>
          </p:nvPr>
        </p:nvSpPr>
        <p:spPr/>
        <p:txBody>
          <a:bodyPr/>
          <a:lstStyle/>
          <a:p>
            <a:r>
              <a:rPr lang="el-GR" dirty="0"/>
              <a:t>Λίμνη της </a:t>
            </a:r>
            <a:r>
              <a:rPr lang="el-GR" dirty="0" err="1"/>
              <a:t>Κωπαΐδας</a:t>
            </a:r>
            <a:endParaRPr lang="el-GR" dirty="0"/>
          </a:p>
        </p:txBody>
      </p:sp>
      <p:sp>
        <p:nvSpPr>
          <p:cNvPr id="3" name="Θέση περιεχομένου 2">
            <a:extLst>
              <a:ext uri="{FF2B5EF4-FFF2-40B4-BE49-F238E27FC236}">
                <a16:creationId xmlns:a16="http://schemas.microsoft.com/office/drawing/2014/main" id="{DCD87E9D-E15B-1330-83D8-4B414D3963E5}"/>
              </a:ext>
            </a:extLst>
          </p:cNvPr>
          <p:cNvSpPr>
            <a:spLocks noGrp="1"/>
          </p:cNvSpPr>
          <p:nvPr>
            <p:ph idx="1"/>
          </p:nvPr>
        </p:nvSpPr>
        <p:spPr/>
        <p:txBody>
          <a:bodyPr/>
          <a:lstStyle/>
          <a:p>
            <a:endParaRPr lang="el-GR"/>
          </a:p>
        </p:txBody>
      </p:sp>
      <p:pic>
        <p:nvPicPr>
          <p:cNvPr id="1026" name="Picture 2" descr="Ελικώνας topoguide">
            <a:extLst>
              <a:ext uri="{FF2B5EF4-FFF2-40B4-BE49-F238E27FC236}">
                <a16:creationId xmlns:a16="http://schemas.microsoft.com/office/drawing/2014/main" id="{1E97B4F6-EDCD-BC40-3B8B-714B107DF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926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Λαμβάνουν υπόψη τους παράγοντες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που ρυθμίζουν την παροχή (βροχοπτώσεις, τοπογραφία, θερμοκρασία,</a:t>
            </a:r>
          </a:p>
        </p:txBody>
      </p:sp>
    </p:spTree>
    <p:extLst>
      <p:ext uri="{BB962C8B-B14F-4D97-AF65-F5344CB8AC3E}">
        <p14:creationId xmlns:p14="http://schemas.microsoft.com/office/powerpoint/2010/main" val="14922015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εξάτμιση, τα ρεύματα του νερού</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στο σύνολό τους, μελετώντας τη μέση ετήσια παροχή τους κ.ά.).</a:t>
            </a:r>
          </a:p>
        </p:txBody>
      </p:sp>
    </p:spTree>
    <p:extLst>
      <p:ext uri="{BB962C8B-B14F-4D97-AF65-F5344CB8AC3E}">
        <p14:creationId xmlns:p14="http://schemas.microsoft.com/office/powerpoint/2010/main" val="16764276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latin typeface="+mn-lt"/>
              </a:rPr>
              <a:t>«Το καθεστώς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είναι αποτέλεσμα της φύσης των εποχικών διακυμάνσεων της παροχής.</a:t>
            </a:r>
          </a:p>
        </p:txBody>
      </p:sp>
    </p:spTree>
    <p:extLst>
      <p:ext uri="{BB962C8B-B14F-4D97-AF65-F5344CB8AC3E}">
        <p14:creationId xmlns:p14="http://schemas.microsoft.com/office/powerpoint/2010/main" val="2385231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Υπάρχουν απλά καθεστώτα, όπου κάθε χρόνο</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μια περίοδος αφθονίας (πλημμύρας) διαδέχεται μια περίοδος έλλειψης (κατώτατης πτώσης της στάθμης των νερών).</a:t>
            </a:r>
          </a:p>
        </p:txBody>
      </p:sp>
    </p:spTree>
    <p:extLst>
      <p:ext uri="{BB962C8B-B14F-4D97-AF65-F5344CB8AC3E}">
        <p14:creationId xmlns:p14="http://schemas.microsoft.com/office/powerpoint/2010/main" val="39294431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Το παγετώδες καθεστώς χαρακτηρίζεται</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από μεγάλη αφθονία το καλοκαίρι και έλλειψη τον χειμώνα.</a:t>
            </a:r>
          </a:p>
        </p:txBody>
      </p:sp>
    </p:spTree>
    <p:extLst>
      <p:ext uri="{BB962C8B-B14F-4D97-AF65-F5344CB8AC3E}">
        <p14:creationId xmlns:p14="http://schemas.microsoft.com/office/powerpoint/2010/main" val="12570566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Το ορεινό χιονώδες καθεστώς χαρακτηρίζεται</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από σύντομη αφθονία την άνοιξη (λιώσιμο των πάγων).</a:t>
            </a:r>
          </a:p>
        </p:txBody>
      </p:sp>
    </p:spTree>
    <p:extLst>
      <p:ext uri="{BB962C8B-B14F-4D97-AF65-F5344CB8AC3E}">
        <p14:creationId xmlns:p14="http://schemas.microsoft.com/office/powerpoint/2010/main" val="409777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Το τροπικό βροχερό καθεστώς χαρακτηρίζεται από</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πολύ μεγάλη παροχή το καλοκαίρι (περίοδος βροχών) και πολύ εμφανή πτώση τον χειμώνα (περίοδος ξηρασίας).</a:t>
            </a:r>
          </a:p>
        </p:txBody>
      </p:sp>
    </p:spTree>
    <p:extLst>
      <p:ext uri="{BB962C8B-B14F-4D97-AF65-F5344CB8AC3E}">
        <p14:creationId xmlns:p14="http://schemas.microsoft.com/office/powerpoint/2010/main" val="4157803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Πολλά από τα μεγάλα ρεύματα νερού</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έχουν ένα μεταβαλλόμενο σύνθετο καθεστώς, το οποίο εξαρτάται από τις ετήσιες επιδράσεις</a:t>
            </a:r>
          </a:p>
        </p:txBody>
      </p:sp>
    </p:spTree>
    <p:extLst>
      <p:ext uri="{BB962C8B-B14F-4D97-AF65-F5344CB8AC3E}">
        <p14:creationId xmlns:p14="http://schemas.microsoft.com/office/powerpoint/2010/main" val="121247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των κυριότερων παραγόντων</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που δρουν πάνω σε αυτό κατά τη διαδρομή του προς τη θάλασσα.</a:t>
            </a:r>
          </a:p>
        </p:txBody>
      </p:sp>
    </p:spTree>
    <p:extLst>
      <p:ext uri="{BB962C8B-B14F-4D97-AF65-F5344CB8AC3E}">
        <p14:creationId xmlns:p14="http://schemas.microsoft.com/office/powerpoint/2010/main" val="3593550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Έτσι, ο Ροδανός που έχει ένα παγετώδες καθεστώς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μέχρι το </a:t>
            </a:r>
            <a:r>
              <a:rPr lang="en-US" sz="4400" dirty="0"/>
              <a:t>Leman</a:t>
            </a:r>
            <a:r>
              <a:rPr lang="el-GR" sz="4400" dirty="0"/>
              <a:t>, δέχεται επιδράσεις ποταμών ωκεάνιου βροχερού τύπου,</a:t>
            </a:r>
          </a:p>
        </p:txBody>
      </p:sp>
    </p:spTree>
    <p:extLst>
      <p:ext uri="{BB962C8B-B14F-4D97-AF65-F5344CB8AC3E}">
        <p14:creationId xmlns:p14="http://schemas.microsoft.com/office/powerpoint/2010/main" val="60346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Λίμνες σχηματισμένες από τη δράση νερού</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0" y="1981200"/>
            <a:ext cx="9144000" cy="4114800"/>
          </a:xfrm>
        </p:spPr>
        <p:txBody>
          <a:bodyPr/>
          <a:lstStyle/>
          <a:p>
            <a:pPr algn="ctr"/>
            <a:endParaRPr lang="el-GR" sz="4400" dirty="0"/>
          </a:p>
          <a:p>
            <a:pPr algn="ctr"/>
            <a:r>
              <a:rPr lang="el-GR" sz="4400" dirty="0"/>
              <a:t>«Τα τρεχούμενα νερά των ποταμών έχουν σημαντική διαβρωτική δύναμη που μπορεί να δημιουργήσει λιμναίες λεκάνες κατά μήκος της διαδρομής τους.</a:t>
            </a:r>
          </a:p>
        </p:txBody>
      </p:sp>
    </p:spTree>
    <p:extLst>
      <p:ext uri="{BB962C8B-B14F-4D97-AF65-F5344CB8AC3E}">
        <p14:creationId xmlns:p14="http://schemas.microsoft.com/office/powerpoint/2010/main" val="23896240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στην συνέχεια παραπόταμων παγετώδους τύπου,</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χιονώδους ή </a:t>
            </a:r>
            <a:r>
              <a:rPr lang="el-GR" sz="4400" dirty="0" err="1"/>
              <a:t>βροχοχιονώδους</a:t>
            </a:r>
            <a:r>
              <a:rPr lang="el-GR" sz="4400" dirty="0"/>
              <a:t> μεσογειακού».</a:t>
            </a:r>
          </a:p>
        </p:txBody>
      </p:sp>
    </p:spTree>
    <p:extLst>
      <p:ext uri="{BB962C8B-B14F-4D97-AF65-F5344CB8AC3E}">
        <p14:creationId xmlns:p14="http://schemas.microsoft.com/office/powerpoint/2010/main" val="6612404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09600"/>
            <a:ext cx="8208912" cy="1143000"/>
          </a:xfrm>
        </p:spPr>
        <p:txBody>
          <a:bodyPr/>
          <a:lstStyle/>
          <a:p>
            <a:r>
              <a:rPr lang="el-GR" dirty="0">
                <a:solidFill>
                  <a:srgbClr val="FFFF00"/>
                </a:solidFill>
                <a:effectLst/>
              </a:rPr>
              <a:t>Κοιλάδα του Ροδανού ποταμού</a:t>
            </a:r>
          </a:p>
        </p:txBody>
      </p:sp>
      <p:sp>
        <p:nvSpPr>
          <p:cNvPr id="3" name="2 - Θέση περιεχομένου"/>
          <p:cNvSpPr>
            <a:spLocks noGrp="1"/>
          </p:cNvSpPr>
          <p:nvPr>
            <p:ph idx="1"/>
          </p:nvPr>
        </p:nvSpPr>
        <p:spPr/>
        <p:txBody>
          <a:bodyPr/>
          <a:lstStyle/>
          <a:p>
            <a:endParaRPr lang="el-GR"/>
          </a:p>
        </p:txBody>
      </p:sp>
      <p:pic>
        <p:nvPicPr>
          <p:cNvPr id="130050" name="Picture 2" descr="Ταξίδι Η κοιλάδα του Ροδανού ποταμού και οι ανθισμένες λεβάντες |  01.07.2021 | Versus Travel"/>
          <p:cNvPicPr>
            <a:picLocks noChangeAspect="1" noChangeArrowheads="1"/>
          </p:cNvPicPr>
          <p:nvPr/>
        </p:nvPicPr>
        <p:blipFill>
          <a:blip r:embed="rId2" cstate="print"/>
          <a:srcRect/>
          <a:stretch>
            <a:fillRect/>
          </a:stretch>
        </p:blipFill>
        <p:spPr bwMode="auto">
          <a:xfrm>
            <a:off x="683568" y="1988840"/>
            <a:ext cx="7776864" cy="4130055"/>
          </a:xfrm>
          <a:prstGeom prst="rect">
            <a:avLst/>
          </a:prstGeom>
          <a:noFill/>
        </p:spPr>
      </p:pic>
    </p:spTree>
    <p:extLst>
      <p:ext uri="{BB962C8B-B14F-4D97-AF65-F5344CB8AC3E}">
        <p14:creationId xmlns:p14="http://schemas.microsoft.com/office/powerpoint/2010/main" val="35231672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Ο Ροδανός ποταμός στη Γαλλία</a:t>
            </a:r>
          </a:p>
        </p:txBody>
      </p:sp>
      <p:sp>
        <p:nvSpPr>
          <p:cNvPr id="3" name="2 - Θέση περιεχομένου"/>
          <p:cNvSpPr>
            <a:spLocks noGrp="1"/>
          </p:cNvSpPr>
          <p:nvPr>
            <p:ph idx="1"/>
          </p:nvPr>
        </p:nvSpPr>
        <p:spPr/>
        <p:txBody>
          <a:bodyPr/>
          <a:lstStyle/>
          <a:p>
            <a:endParaRPr lang="el-GR"/>
          </a:p>
        </p:txBody>
      </p:sp>
      <p:pic>
        <p:nvPicPr>
          <p:cNvPr id="125954" name="Picture 2" descr="Ταξίδι Η κοιλάδα του Ροδανού ποταμού και οι ανθισμένες λεβάντες |  01.07.2021 | Versus Travel"/>
          <p:cNvPicPr>
            <a:picLocks noChangeAspect="1" noChangeArrowheads="1"/>
          </p:cNvPicPr>
          <p:nvPr/>
        </p:nvPicPr>
        <p:blipFill>
          <a:blip r:embed="rId2" cstate="print"/>
          <a:srcRect/>
          <a:stretch>
            <a:fillRect/>
          </a:stretch>
        </p:blipFill>
        <p:spPr bwMode="auto">
          <a:xfrm>
            <a:off x="683568" y="2060848"/>
            <a:ext cx="7776864" cy="4005064"/>
          </a:xfrm>
          <a:prstGeom prst="rect">
            <a:avLst/>
          </a:prstGeom>
          <a:noFill/>
        </p:spPr>
      </p:pic>
    </p:spTree>
    <p:extLst>
      <p:ext uri="{BB962C8B-B14F-4D97-AF65-F5344CB8AC3E}">
        <p14:creationId xmlns:p14="http://schemas.microsoft.com/office/powerpoint/2010/main" val="204793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br>
              <a:rPr lang="el-GR" dirty="0">
                <a:solidFill>
                  <a:srgbClr val="FFFF00"/>
                </a:solidFill>
                <a:effectLst/>
              </a:rPr>
            </a:br>
            <a:r>
              <a:rPr lang="el-GR" dirty="0">
                <a:solidFill>
                  <a:srgbClr val="FFFF00"/>
                </a:solidFill>
                <a:effectLst/>
              </a:rPr>
              <a:t>Ποτάμια </a:t>
            </a:r>
            <a:r>
              <a:rPr lang="el-GR" dirty="0" err="1">
                <a:solidFill>
                  <a:srgbClr val="FFFF00"/>
                </a:solidFill>
                <a:effectLst/>
              </a:rPr>
              <a:t>ζώνωση</a:t>
            </a:r>
            <a:br>
              <a:rPr lang="el-GR" dirty="0">
                <a:solidFill>
                  <a:srgbClr val="FFFF00"/>
                </a:solidFill>
                <a:effectLst/>
              </a:rPr>
            </a:br>
            <a:endParaRPr lang="el-GR" dirty="0">
              <a:solidFill>
                <a:srgbClr val="FFFF00"/>
              </a:solidFill>
              <a:effectLst/>
            </a:endParaRPr>
          </a:p>
        </p:txBody>
      </p:sp>
      <p:sp>
        <p:nvSpPr>
          <p:cNvPr id="3" name="2 - Θέση περιεχομένου"/>
          <p:cNvSpPr>
            <a:spLocks noGrp="1"/>
          </p:cNvSpPr>
          <p:nvPr>
            <p:ph idx="1"/>
          </p:nvPr>
        </p:nvSpPr>
        <p:spPr>
          <a:xfrm>
            <a:off x="179512" y="1981200"/>
            <a:ext cx="8784976" cy="4114800"/>
          </a:xfrm>
        </p:spPr>
        <p:txBody>
          <a:bodyPr/>
          <a:lstStyle/>
          <a:p>
            <a:pPr algn="ctr"/>
            <a:endParaRPr lang="el-GR" sz="3600" dirty="0"/>
          </a:p>
          <a:p>
            <a:pPr algn="ctr"/>
            <a:r>
              <a:rPr lang="el-GR" sz="3600" dirty="0"/>
              <a:t>«Ο </a:t>
            </a:r>
            <a:r>
              <a:rPr lang="en-US" sz="3600" dirty="0" err="1"/>
              <a:t>Huet</a:t>
            </a:r>
            <a:r>
              <a:rPr lang="en-US" sz="3600" dirty="0"/>
              <a:t> </a:t>
            </a:r>
            <a:r>
              <a:rPr lang="el-GR" sz="3600" dirty="0"/>
              <a:t>(1949, 1954), χρησιμοποιώντας δεδομένα από ποταμούς της Δυτικής Ευρώπης, βελτίωσε το ευρωπαϊκό σύστημα που υπήρχε και στο οποίο αναγνωρίζονταν τέσσερις ζώνες, η καθεμιά από τις οποίες ταυτιζόταν με είδη ψαριών-κλειδιά.</a:t>
            </a:r>
          </a:p>
        </p:txBody>
      </p:sp>
    </p:spTree>
    <p:extLst>
      <p:ext uri="{BB962C8B-B14F-4D97-AF65-F5344CB8AC3E}">
        <p14:creationId xmlns:p14="http://schemas.microsoft.com/office/powerpoint/2010/main" val="21328138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Η βελτίωση περιελάμβανε τη σύνταξη ενός καταλόγου</a:t>
            </a:r>
          </a:p>
        </p:txBody>
      </p:sp>
      <p:sp>
        <p:nvSpPr>
          <p:cNvPr id="3" name="2 - Θέση περιεχομένου"/>
          <p:cNvSpPr>
            <a:spLocks noGrp="1"/>
          </p:cNvSpPr>
          <p:nvPr>
            <p:ph idx="1"/>
          </p:nvPr>
        </p:nvSpPr>
        <p:spPr>
          <a:xfrm>
            <a:off x="179512" y="1981200"/>
            <a:ext cx="8784976" cy="4114800"/>
          </a:xfrm>
        </p:spPr>
        <p:txBody>
          <a:bodyPr/>
          <a:lstStyle/>
          <a:p>
            <a:pPr algn="ctr"/>
            <a:endParaRPr lang="el-GR" sz="4000" dirty="0"/>
          </a:p>
          <a:p>
            <a:pPr algn="ctr"/>
            <a:r>
              <a:rPr lang="el-GR" sz="4000" dirty="0"/>
              <a:t>με τα αντίστοιχα είδη ψαριών, τη σχετική τους αφθονία και τις </a:t>
            </a:r>
            <a:r>
              <a:rPr lang="el-GR" sz="4000" dirty="0" err="1"/>
              <a:t>μορφομετρικές</a:t>
            </a:r>
            <a:r>
              <a:rPr lang="el-GR" sz="4000" dirty="0"/>
              <a:t> παραμέτρους των ζωνών.</a:t>
            </a:r>
          </a:p>
        </p:txBody>
      </p:sp>
    </p:spTree>
    <p:extLst>
      <p:ext uri="{BB962C8B-B14F-4D97-AF65-F5344CB8AC3E}">
        <p14:creationId xmlns:p14="http://schemas.microsoft.com/office/powerpoint/2010/main" val="24527866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Θεώρησε την κλίση του ρεύματος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ως το κύριο χαρακτηριστικό που καθορίζει τις διαφορετικές ζώνες.</a:t>
            </a:r>
          </a:p>
        </p:txBody>
      </p:sp>
    </p:spTree>
    <p:extLst>
      <p:ext uri="{BB962C8B-B14F-4D97-AF65-F5344CB8AC3E}">
        <p14:creationId xmlns:p14="http://schemas.microsoft.com/office/powerpoint/2010/main" val="24093994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Η κλίση επιδρά άμεσα ή έμμεσα σε μερικούς</a:t>
            </a:r>
          </a:p>
        </p:txBody>
      </p:sp>
      <p:sp>
        <p:nvSpPr>
          <p:cNvPr id="3" name="2 - Θέση περιεχομένου"/>
          <p:cNvSpPr>
            <a:spLocks noGrp="1"/>
          </p:cNvSpPr>
          <p:nvPr>
            <p:ph idx="1"/>
          </p:nvPr>
        </p:nvSpPr>
        <p:spPr/>
        <p:txBody>
          <a:bodyPr/>
          <a:lstStyle/>
          <a:p>
            <a:pPr algn="ctr"/>
            <a:endParaRPr lang="el-GR" sz="4000" dirty="0"/>
          </a:p>
          <a:p>
            <a:pPr algn="ctr"/>
            <a:r>
              <a:rPr lang="el-GR" sz="4000" dirty="0"/>
              <a:t>με οικολογική σημασία για τα ψάρια παράγοντες, όπως είναι η ταχύτητα του ρεύματος, η θερμοκρασία,</a:t>
            </a:r>
          </a:p>
        </p:txBody>
      </p:sp>
    </p:spTree>
    <p:extLst>
      <p:ext uri="{BB962C8B-B14F-4D97-AF65-F5344CB8AC3E}">
        <p14:creationId xmlns:p14="http://schemas.microsoft.com/office/powerpoint/2010/main" val="3207593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η φύση της κοίτης,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ο τύπος και η αφθονία της βλάστησης, καθώς και η σύνθεση των </a:t>
            </a:r>
            <a:r>
              <a:rPr lang="el-GR" sz="4400" dirty="0" err="1"/>
              <a:t>βενθικών</a:t>
            </a:r>
            <a:r>
              <a:rPr lang="el-GR" sz="4400" dirty="0"/>
              <a:t> κοινωνιών.</a:t>
            </a:r>
          </a:p>
        </p:txBody>
      </p:sp>
    </p:spTree>
    <p:extLst>
      <p:ext uri="{BB962C8B-B14F-4D97-AF65-F5344CB8AC3E}">
        <p14:creationId xmlns:p14="http://schemas.microsoft.com/office/powerpoint/2010/main" val="32275903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Παραδείγματα </a:t>
            </a:r>
            <a:r>
              <a:rPr lang="el-GR" dirty="0" err="1">
                <a:solidFill>
                  <a:srgbClr val="FFFF00"/>
                </a:solidFill>
                <a:effectLst/>
              </a:rPr>
              <a:t>βενθικών</a:t>
            </a:r>
            <a:r>
              <a:rPr lang="el-GR" dirty="0">
                <a:solidFill>
                  <a:srgbClr val="FFFF00"/>
                </a:solidFill>
                <a:effectLst/>
              </a:rPr>
              <a:t> οικοσυστημάτων είναι</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οι σπόγγοι, τα κοράλλια, τα μαλάκια, τα καρκινοειδή, τα εχινόδερμα κ.ά.).</a:t>
            </a:r>
          </a:p>
        </p:txBody>
      </p:sp>
    </p:spTree>
    <p:extLst>
      <p:ext uri="{BB962C8B-B14F-4D97-AF65-F5344CB8AC3E}">
        <p14:creationId xmlns:p14="http://schemas.microsoft.com/office/powerpoint/2010/main" val="18269218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Από την έκταση των ζωνών σε σχέση</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με την κατά μήκος κατατομή (προφίλ) του ποταμού σε πολλούς ευρωπαϊκούς ποταμούς, ο </a:t>
            </a:r>
            <a:r>
              <a:rPr lang="en-US" sz="4400" dirty="0" err="1"/>
              <a:t>Huet</a:t>
            </a:r>
            <a:r>
              <a:rPr lang="en-US" sz="4400" dirty="0"/>
              <a:t> </a:t>
            </a:r>
            <a:r>
              <a:rPr lang="el-GR" sz="4400" dirty="0"/>
              <a:t>συμπέρανε ότι η </a:t>
            </a:r>
            <a:r>
              <a:rPr lang="el-GR" sz="4400" dirty="0" err="1"/>
              <a:t>ιχθυοπανίδα</a:t>
            </a:r>
            <a:endParaRPr lang="el-GR" sz="4400" dirty="0"/>
          </a:p>
        </p:txBody>
      </p:sp>
    </p:spTree>
    <p:extLst>
      <p:ext uri="{BB962C8B-B14F-4D97-AF65-F5344CB8AC3E}">
        <p14:creationId xmlns:p14="http://schemas.microsoft.com/office/powerpoint/2010/main" val="63439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Στον άνω ρου των ποταμών,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όπου οι κλίσεις είναι απότομες, η  εκσκαφή από το νερό μπορεί να σχηματίσει βραχώδεις λεκάνες </a:t>
            </a:r>
          </a:p>
        </p:txBody>
      </p:sp>
    </p:spTree>
    <p:extLst>
      <p:ext uri="{BB962C8B-B14F-4D97-AF65-F5344CB8AC3E}">
        <p14:creationId xmlns:p14="http://schemas.microsoft.com/office/powerpoint/2010/main" val="38780045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σχετίζεται άμεσα με την κλίση του ρεύματος</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και σε όλους σχεδόν τους ποταμούς που έχουν παρόμοιου μεγέθους τμήματα με παρόμοιες κλίσεις, υπάρχει και παρόμοια </a:t>
            </a:r>
            <a:r>
              <a:rPr lang="el-GR" sz="4400" dirty="0" err="1"/>
              <a:t>ιχθυοπανίδα</a:t>
            </a:r>
            <a:r>
              <a:rPr lang="el-GR" sz="4400" dirty="0"/>
              <a:t>.</a:t>
            </a:r>
          </a:p>
        </p:txBody>
      </p:sp>
    </p:spTree>
    <p:extLst>
      <p:ext uri="{BB962C8B-B14F-4D97-AF65-F5344CB8AC3E}">
        <p14:creationId xmlns:p14="http://schemas.microsoft.com/office/powerpoint/2010/main" val="2410140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Με βάση αυτά τα συμπεράσματα, διατύπωσε</a:t>
            </a:r>
          </a:p>
        </p:txBody>
      </p:sp>
      <p:sp>
        <p:nvSpPr>
          <p:cNvPr id="3" name="2 - Θέση περιεχομένου"/>
          <p:cNvSpPr>
            <a:spLocks noGrp="1"/>
          </p:cNvSpPr>
          <p:nvPr>
            <p:ph idx="1"/>
          </p:nvPr>
        </p:nvSpPr>
        <p:spPr>
          <a:xfrm>
            <a:off x="0" y="1981200"/>
            <a:ext cx="9144000" cy="4114800"/>
          </a:xfrm>
        </p:spPr>
        <p:txBody>
          <a:bodyPr/>
          <a:lstStyle/>
          <a:p>
            <a:pPr algn="ctr"/>
            <a:endParaRPr lang="el-GR" sz="4400" dirty="0"/>
          </a:p>
          <a:p>
            <a:pPr algn="ctr"/>
            <a:r>
              <a:rPr lang="el-GR" sz="4400" dirty="0"/>
              <a:t>τον «κανόνα της κλίσης». Σε μια δεδομένη βιογεωγραφική περιοχή, ποταμοί ή τμήματα ποταμών που έχουν παρόμοιο πλάτος, βάθος και κλίση</a:t>
            </a:r>
          </a:p>
        </p:txBody>
      </p:sp>
    </p:spTree>
    <p:extLst>
      <p:ext uri="{BB962C8B-B14F-4D97-AF65-F5344CB8AC3E}">
        <p14:creationId xmlns:p14="http://schemas.microsoft.com/office/powerpoint/2010/main" val="19513823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1143000"/>
          </a:xfrm>
        </p:spPr>
        <p:txBody>
          <a:bodyPr/>
          <a:lstStyle/>
          <a:p>
            <a:r>
              <a:rPr lang="el-GR" dirty="0">
                <a:solidFill>
                  <a:srgbClr val="FFFF00"/>
                </a:solidFill>
                <a:effectLst/>
              </a:rPr>
              <a:t>έχουν παρόμοια βιολογικά χαρακτηριστικά και παρόμοιους</a:t>
            </a:r>
          </a:p>
        </p:txBody>
      </p:sp>
      <p:sp>
        <p:nvSpPr>
          <p:cNvPr id="3" name="2 - Θέση περιεχομένου"/>
          <p:cNvSpPr>
            <a:spLocks noGrp="1"/>
          </p:cNvSpPr>
          <p:nvPr>
            <p:ph idx="1"/>
          </p:nvPr>
        </p:nvSpPr>
        <p:spPr>
          <a:xfrm>
            <a:off x="0" y="1981200"/>
            <a:ext cx="9144000" cy="4114800"/>
          </a:xfrm>
        </p:spPr>
        <p:txBody>
          <a:bodyPr/>
          <a:lstStyle/>
          <a:p>
            <a:pPr algn="ctr"/>
            <a:endParaRPr lang="el-GR" sz="4400" dirty="0"/>
          </a:p>
          <a:p>
            <a:pPr algn="ctr"/>
            <a:r>
              <a:rPr lang="el-GR" sz="4400" dirty="0"/>
              <a:t>ιχθυοπληθυσμούς. Οι τέσσερις ζώνες, με μια περίληψη των περιβαλλοντικών συνθηκών που τις χαρακτηρίζουν είναι:</a:t>
            </a:r>
          </a:p>
        </p:txBody>
      </p:sp>
    </p:spTree>
    <p:extLst>
      <p:ext uri="{BB962C8B-B14F-4D97-AF65-F5344CB8AC3E}">
        <p14:creationId xmlns:p14="http://schemas.microsoft.com/office/powerpoint/2010/main" val="190510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που μπορούν να συνεχίσουν ως λίμνες,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τη στιγμή που η διαδρομή του ποταμού εκτραπεί.</a:t>
            </a:r>
          </a:p>
        </p:txBody>
      </p:sp>
    </p:spTree>
    <p:extLst>
      <p:ext uri="{BB962C8B-B14F-4D97-AF65-F5344CB8AC3E}">
        <p14:creationId xmlns:p14="http://schemas.microsoft.com/office/powerpoint/2010/main" val="152392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FA5CA7-DE8D-39B2-4BB2-A0F39BF35075}"/>
              </a:ext>
            </a:extLst>
          </p:cNvPr>
          <p:cNvSpPr>
            <a:spLocks noGrp="1"/>
          </p:cNvSpPr>
          <p:nvPr>
            <p:ph type="title"/>
          </p:nvPr>
        </p:nvSpPr>
        <p:spPr/>
        <p:txBody>
          <a:bodyPr/>
          <a:lstStyle/>
          <a:p>
            <a:br>
              <a:rPr lang="el-GR" i="0" dirty="0">
                <a:solidFill>
                  <a:srgbClr val="FFFF00"/>
                </a:solidFill>
                <a:effectLst/>
                <a:latin typeface="PFBrummellMedium"/>
              </a:rPr>
            </a:br>
            <a:r>
              <a:rPr lang="el-GR" i="0" dirty="0" err="1">
                <a:solidFill>
                  <a:srgbClr val="FFFF00"/>
                </a:solidFill>
                <a:effectLst/>
                <a:latin typeface="PFBrummellMedium"/>
              </a:rPr>
              <a:t>Δρακόλιμνη</a:t>
            </a:r>
            <a:r>
              <a:rPr lang="el-GR" i="0" dirty="0">
                <a:solidFill>
                  <a:srgbClr val="FFFF00"/>
                </a:solidFill>
                <a:effectLst/>
                <a:latin typeface="PFBrummellMedium"/>
              </a:rPr>
              <a:t> Τύμφης, σε υψόμετρο 2050 μ.</a:t>
            </a:r>
            <a:br>
              <a:rPr lang="el-GR" i="0" dirty="0">
                <a:solidFill>
                  <a:schemeClr val="tx1"/>
                </a:solidFill>
                <a:effectLst/>
                <a:latin typeface="PFBrummellMedium"/>
              </a:rPr>
            </a:br>
            <a:endParaRPr lang="el-GR" dirty="0">
              <a:solidFill>
                <a:schemeClr val="tx1"/>
              </a:solidFill>
            </a:endParaRPr>
          </a:p>
        </p:txBody>
      </p:sp>
      <p:sp>
        <p:nvSpPr>
          <p:cNvPr id="3" name="Θέση περιεχομένου 2">
            <a:extLst>
              <a:ext uri="{FF2B5EF4-FFF2-40B4-BE49-F238E27FC236}">
                <a16:creationId xmlns:a16="http://schemas.microsoft.com/office/drawing/2014/main" id="{92056005-CC16-329B-E545-10EDB6D3CC7B}"/>
              </a:ext>
            </a:extLst>
          </p:cNvPr>
          <p:cNvSpPr>
            <a:spLocks noGrp="1"/>
          </p:cNvSpPr>
          <p:nvPr>
            <p:ph idx="1"/>
          </p:nvPr>
        </p:nvSpPr>
        <p:spPr/>
        <p:txBody>
          <a:bodyPr/>
          <a:lstStyle/>
          <a:p>
            <a:endParaRPr lang="el-GR"/>
          </a:p>
        </p:txBody>
      </p:sp>
      <p:pic>
        <p:nvPicPr>
          <p:cNvPr id="2050" name="Picture 2">
            <a:extLst>
              <a:ext uri="{FF2B5EF4-FFF2-40B4-BE49-F238E27FC236}">
                <a16:creationId xmlns:a16="http://schemas.microsoft.com/office/drawing/2014/main" id="{B1545981-3E0D-7C03-928F-E7BB27271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7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BE5D8-7D9C-F850-F00B-54839D0B6CA3}"/>
              </a:ext>
            </a:extLst>
          </p:cNvPr>
          <p:cNvSpPr>
            <a:spLocks noGrp="1"/>
          </p:cNvSpPr>
          <p:nvPr>
            <p:ph type="title"/>
          </p:nvPr>
        </p:nvSpPr>
        <p:spPr>
          <a:xfrm>
            <a:off x="0" y="609600"/>
            <a:ext cx="9144000" cy="1143000"/>
          </a:xfrm>
        </p:spPr>
        <p:txBody>
          <a:bodyPr/>
          <a:lstStyle/>
          <a:p>
            <a:r>
              <a:rPr lang="el-GR" sz="2800" b="1" i="0" dirty="0">
                <a:solidFill>
                  <a:srgbClr val="FFFF00"/>
                </a:solidFill>
                <a:effectLst/>
                <a:latin typeface="PFBrummell"/>
              </a:rPr>
              <a:t>Η μεγαλύτερη αλπική λίμνη</a:t>
            </a:r>
            <a:r>
              <a:rPr lang="el-GR" sz="2800" b="1" i="0" dirty="0">
                <a:solidFill>
                  <a:srgbClr val="FFFF00"/>
                </a:solidFill>
                <a:effectLst/>
                <a:latin typeface="PFBrummellMedium"/>
              </a:rPr>
              <a:t> στην Ελλάδα </a:t>
            </a:r>
            <a:r>
              <a:rPr lang="el-GR" sz="2800" b="1" dirty="0">
                <a:solidFill>
                  <a:srgbClr val="FFFF00"/>
                </a:solidFill>
                <a:effectLst/>
                <a:latin typeface="PFBrummellMedium"/>
              </a:rPr>
              <a:t>στην </a:t>
            </a:r>
            <a:r>
              <a:rPr lang="el-GR" sz="2800" b="1" dirty="0">
                <a:solidFill>
                  <a:srgbClr val="FFFF00"/>
                </a:solidFill>
                <a:effectLst/>
                <a:latin typeface="PFBrummell"/>
              </a:rPr>
              <a:t>οροσειρά του Γράμμου</a:t>
            </a:r>
            <a:r>
              <a:rPr lang="el-GR" sz="2800" b="1" dirty="0">
                <a:solidFill>
                  <a:srgbClr val="FFFF00"/>
                </a:solidFill>
                <a:effectLst/>
                <a:latin typeface="PFBrummellMedium"/>
              </a:rPr>
              <a:t> </a:t>
            </a:r>
            <a:r>
              <a:rPr lang="el-GR" sz="2800" b="1" i="0" dirty="0">
                <a:solidFill>
                  <a:srgbClr val="FFFF00"/>
                </a:solidFill>
                <a:effectLst/>
                <a:latin typeface="PFBrummellMedium"/>
              </a:rPr>
              <a:t>στα 2.350 μ., σύνορα με την Αλβανία</a:t>
            </a:r>
            <a:endParaRPr lang="el-GR" sz="2800" b="1" dirty="0">
              <a:solidFill>
                <a:srgbClr val="FFFF00"/>
              </a:solidFill>
            </a:endParaRPr>
          </a:p>
        </p:txBody>
      </p:sp>
      <p:sp>
        <p:nvSpPr>
          <p:cNvPr id="3" name="Θέση περιεχομένου 2">
            <a:extLst>
              <a:ext uri="{FF2B5EF4-FFF2-40B4-BE49-F238E27FC236}">
                <a16:creationId xmlns:a16="http://schemas.microsoft.com/office/drawing/2014/main" id="{CE2E77C6-28D0-6AA0-E00F-B541F8BF3106}"/>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B7080A48-2ED9-4E05-1ED0-19739B2EC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81200"/>
            <a:ext cx="77724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8AD798-4084-5D0B-6C70-C522C24FD7F1}"/>
              </a:ext>
            </a:extLst>
          </p:cNvPr>
          <p:cNvSpPr>
            <a:spLocks noGrp="1"/>
          </p:cNvSpPr>
          <p:nvPr>
            <p:ph type="title"/>
          </p:nvPr>
        </p:nvSpPr>
        <p:spPr>
          <a:xfrm>
            <a:off x="0" y="609600"/>
            <a:ext cx="9144000" cy="1143000"/>
          </a:xfrm>
        </p:spPr>
        <p:txBody>
          <a:bodyPr/>
          <a:lstStyle/>
          <a:p>
            <a:r>
              <a:rPr lang="el-GR" sz="3200" b="1" i="0" dirty="0">
                <a:solidFill>
                  <a:srgbClr val="FFFF00"/>
                </a:solidFill>
                <a:effectLst/>
                <a:latin typeface="PFBrummellMedium"/>
              </a:rPr>
              <a:t>Αρχή του Αχελώου, στο βουνό Λάκμος, στα 2.050 μ. Λίμνη </a:t>
            </a:r>
            <a:r>
              <a:rPr lang="el-GR" sz="3200" b="1" i="0" dirty="0" err="1">
                <a:solidFill>
                  <a:srgbClr val="FFFF00"/>
                </a:solidFill>
                <a:effectLst/>
                <a:latin typeface="PFBrummell"/>
              </a:rPr>
              <a:t>Βρίγγα</a:t>
            </a:r>
            <a:r>
              <a:rPr lang="el-GR" sz="3200" b="1" i="0" dirty="0">
                <a:solidFill>
                  <a:srgbClr val="FFFF00"/>
                </a:solidFill>
                <a:effectLst/>
                <a:latin typeface="PFBrummell"/>
              </a:rPr>
              <a:t> στα βλάχικα σημαίνει κύκλος</a:t>
            </a:r>
            <a:endParaRPr lang="el-GR" sz="3200" b="1" dirty="0">
              <a:solidFill>
                <a:srgbClr val="FFFF00"/>
              </a:solidFill>
            </a:endParaRPr>
          </a:p>
        </p:txBody>
      </p:sp>
      <p:sp>
        <p:nvSpPr>
          <p:cNvPr id="3" name="Θέση περιεχομένου 2">
            <a:extLst>
              <a:ext uri="{FF2B5EF4-FFF2-40B4-BE49-F238E27FC236}">
                <a16:creationId xmlns:a16="http://schemas.microsoft.com/office/drawing/2014/main" id="{0165AF1E-5457-14C7-64C9-99DEE408E762}"/>
              </a:ext>
            </a:extLst>
          </p:cNvPr>
          <p:cNvSpPr>
            <a:spLocks noGrp="1"/>
          </p:cNvSpPr>
          <p:nvPr>
            <p:ph idx="1"/>
          </p:nvPr>
        </p:nvSpPr>
        <p:spPr/>
        <p:txBody>
          <a:bodyPr/>
          <a:lstStyle/>
          <a:p>
            <a:endParaRPr lang="el-GR"/>
          </a:p>
        </p:txBody>
      </p:sp>
      <p:pic>
        <p:nvPicPr>
          <p:cNvPr id="4098" name="Picture 2">
            <a:extLst>
              <a:ext uri="{FF2B5EF4-FFF2-40B4-BE49-F238E27FC236}">
                <a16:creationId xmlns:a16="http://schemas.microsoft.com/office/drawing/2014/main" id="{8DB90CE8-E705-31BC-F9A3-D3FA5FF95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65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λίμνες καταρρακτών, σκαμμένες στο κάτω μέρος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των </a:t>
            </a:r>
            <a:r>
              <a:rPr lang="el-GR" sz="4400" dirty="0" err="1"/>
              <a:t>νεροπτώσεων</a:t>
            </a:r>
            <a:r>
              <a:rPr lang="el-GR" sz="4400" dirty="0"/>
              <a:t>, δίνουν ένα σπάνιο αλλά και θεαματικό παράδειγμα από τέτοια καταστρεπτική ποτάμια δράση.</a:t>
            </a:r>
          </a:p>
        </p:txBody>
      </p:sp>
    </p:spTree>
    <p:extLst>
      <p:ext uri="{BB962C8B-B14F-4D97-AF65-F5344CB8AC3E}">
        <p14:creationId xmlns:p14="http://schemas.microsoft.com/office/powerpoint/2010/main" val="166665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Πολλές μεγάλες λίμνες του συστήματος </a:t>
            </a:r>
            <a:r>
              <a:rPr lang="en-US" dirty="0">
                <a:solidFill>
                  <a:srgbClr val="FFFF00"/>
                </a:solidFill>
              </a:rPr>
              <a:t>Grand Coulee</a:t>
            </a:r>
            <a:endParaRPr lang="el-GR" dirty="0">
              <a:solidFill>
                <a:srgbClr val="FFFF00"/>
              </a:solidFill>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της Ουάσιγκτον ήταν σίγουρα μικρές λίμνες καταρρακτών</a:t>
            </a:r>
          </a:p>
        </p:txBody>
      </p:sp>
    </p:spTree>
    <p:extLst>
      <p:ext uri="{BB962C8B-B14F-4D97-AF65-F5344CB8AC3E}">
        <p14:creationId xmlns:p14="http://schemas.microsoft.com/office/powerpoint/2010/main" val="330390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που σχηματίστηκαν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την πρώτη </a:t>
            </a:r>
            <a:r>
              <a:rPr lang="el-GR" sz="4400" dirty="0" err="1"/>
              <a:t>Μεσοπαγετώδη</a:t>
            </a:r>
            <a:r>
              <a:rPr lang="el-GR" sz="4400" dirty="0"/>
              <a:t> διαδρομή του ποτάμιου συστήματος Κολούμπια».</a:t>
            </a:r>
          </a:p>
          <a:p>
            <a:pPr algn="ctr"/>
            <a:endParaRPr lang="el-GR" sz="4400" dirty="0"/>
          </a:p>
        </p:txBody>
      </p:sp>
    </p:spTree>
    <p:extLst>
      <p:ext uri="{BB962C8B-B14F-4D97-AF65-F5344CB8AC3E}">
        <p14:creationId xmlns:p14="http://schemas.microsoft.com/office/powerpoint/2010/main" val="145308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Ελλάδα καλύπτεται σε μεγάλο ποσοστό</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ασβεστόλιθους, έχει και πολλές </a:t>
            </a:r>
            <a:r>
              <a:rPr lang="el-GR" sz="4400" dirty="0" err="1"/>
              <a:t>καρστικές</a:t>
            </a:r>
            <a:r>
              <a:rPr lang="el-GR" sz="4400" dirty="0"/>
              <a:t> λίμνες, όπως: των </a:t>
            </a:r>
            <a:r>
              <a:rPr lang="el-GR" sz="4400" dirty="0" err="1"/>
              <a:t>Πρεσπών</a:t>
            </a:r>
            <a:r>
              <a:rPr lang="el-GR" sz="4400" dirty="0"/>
              <a:t>, της Βεγορίτιδας, της Καστοριάς,</a:t>
            </a:r>
          </a:p>
        </p:txBody>
      </p:sp>
    </p:spTree>
    <p:extLst>
      <p:ext uri="{BB962C8B-B14F-4D97-AF65-F5344CB8AC3E}">
        <p14:creationId xmlns:p14="http://schemas.microsoft.com/office/powerpoint/2010/main" val="363612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Λίμνες του συστήματος </a:t>
            </a:r>
            <a:r>
              <a:rPr lang="en-US" dirty="0">
                <a:solidFill>
                  <a:srgbClr val="FFFF00"/>
                </a:solidFill>
              </a:rPr>
              <a:t>Grand Coulee</a:t>
            </a:r>
            <a:r>
              <a:rPr lang="el-GR" dirty="0">
                <a:solidFill>
                  <a:srgbClr val="FFFF00"/>
                </a:solidFill>
              </a:rPr>
              <a:t>: Ουάσιγκτον </a:t>
            </a:r>
            <a:endParaRPr lang="el-GR" dirty="0"/>
          </a:p>
        </p:txBody>
      </p:sp>
      <p:sp>
        <p:nvSpPr>
          <p:cNvPr id="3" name="Θέση περιεχομένου 2"/>
          <p:cNvSpPr>
            <a:spLocks noGrp="1"/>
          </p:cNvSpPr>
          <p:nvPr>
            <p:ph idx="1"/>
          </p:nvPr>
        </p:nvSpPr>
        <p:spPr/>
        <p:txBody>
          <a:bodyPr/>
          <a:lstStyle/>
          <a:p>
            <a:endParaRPr lang="el-GR"/>
          </a:p>
        </p:txBody>
      </p:sp>
      <p:pic>
        <p:nvPicPr>
          <p:cNvPr id="2050" name="Picture 2" descr="Grand Coule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84976" cy="456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8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A2D33-38CD-D9F8-7C0E-43E012C7405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61C115E-0484-1B1A-64C4-C424CF5E5F6E}"/>
              </a:ext>
            </a:extLst>
          </p:cNvPr>
          <p:cNvSpPr>
            <a:spLocks noGrp="1"/>
          </p:cNvSpPr>
          <p:nvPr>
            <p:ph idx="1"/>
          </p:nvPr>
        </p:nvSpPr>
        <p:spPr/>
        <p:txBody>
          <a:bodyPr/>
          <a:lstStyle/>
          <a:p>
            <a:endParaRPr lang="el-GR"/>
          </a:p>
        </p:txBody>
      </p:sp>
      <p:pic>
        <p:nvPicPr>
          <p:cNvPr id="5122" name="Picture 2">
            <a:extLst>
              <a:ext uri="{FF2B5EF4-FFF2-40B4-BE49-F238E27FC236}">
                <a16:creationId xmlns:a16="http://schemas.microsoft.com/office/drawing/2014/main" id="{1B8F6A65-F6BC-CA78-1341-E3C1392AF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6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«Καθώς οι ποταμοί ρέουν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πάνω από ομαλές πλαγιές, ένας συνδυασμός από διαβρωτικές καταστρεπτικές</a:t>
            </a:r>
          </a:p>
        </p:txBody>
      </p:sp>
    </p:spTree>
    <p:extLst>
      <p:ext uri="{BB962C8B-B14F-4D97-AF65-F5344CB8AC3E}">
        <p14:creationId xmlns:p14="http://schemas.microsoft.com/office/powerpoint/2010/main" val="399734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και αποθεματικές αποφρακτικές εξελίξεις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συμβάλλει στον σχηματισμό πολλών λιμνών στις πεδιάδες που κατακλύζουν».</a:t>
            </a:r>
          </a:p>
        </p:txBody>
      </p:sp>
    </p:spTree>
    <p:extLst>
      <p:ext uri="{BB962C8B-B14F-4D97-AF65-F5344CB8AC3E}">
        <p14:creationId xmlns:p14="http://schemas.microsoft.com/office/powerpoint/2010/main" val="58942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DC7EB-1654-E10A-9EF4-59D1689B8FE1}"/>
              </a:ext>
            </a:extLst>
          </p:cNvPr>
          <p:cNvSpPr>
            <a:spLocks noGrp="1"/>
          </p:cNvSpPr>
          <p:nvPr>
            <p:ph type="title"/>
          </p:nvPr>
        </p:nvSpPr>
        <p:spPr/>
        <p:txBody>
          <a:bodyPr/>
          <a:lstStyle/>
          <a:p>
            <a:r>
              <a:rPr lang="el-GR" dirty="0"/>
              <a:t>Λίμνες καταρρακτών</a:t>
            </a:r>
          </a:p>
        </p:txBody>
      </p:sp>
      <p:sp>
        <p:nvSpPr>
          <p:cNvPr id="3" name="Θέση περιεχομένου 2">
            <a:extLst>
              <a:ext uri="{FF2B5EF4-FFF2-40B4-BE49-F238E27FC236}">
                <a16:creationId xmlns:a16="http://schemas.microsoft.com/office/drawing/2014/main" id="{163AC5AC-0667-9CD7-B850-7B345863C89B}"/>
              </a:ext>
            </a:extLst>
          </p:cNvPr>
          <p:cNvSpPr>
            <a:spLocks noGrp="1"/>
          </p:cNvSpPr>
          <p:nvPr>
            <p:ph idx="1"/>
          </p:nvPr>
        </p:nvSpPr>
        <p:spPr/>
        <p:txBody>
          <a:bodyPr/>
          <a:lstStyle/>
          <a:p>
            <a:endParaRPr lang="el-GR" dirty="0"/>
          </a:p>
          <a:p>
            <a:pPr algn="ctr"/>
            <a:r>
              <a:rPr lang="el-GR" dirty="0"/>
              <a:t>Η διάβρωση που μπορεί να προκαλέσει ένα ρεύμα ή ποταμός μπορεί να είναι ιδιαίτερα έντονη σε περιπτώσεις έντονης υψομετρικής διαφοράς. </a:t>
            </a:r>
          </a:p>
        </p:txBody>
      </p:sp>
    </p:spTree>
    <p:extLst>
      <p:ext uri="{BB962C8B-B14F-4D97-AF65-F5344CB8AC3E}">
        <p14:creationId xmlns:p14="http://schemas.microsoft.com/office/powerpoint/2010/main" val="208318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A3E46-8C59-EF18-BAF4-38C644E294B4}"/>
              </a:ext>
            </a:extLst>
          </p:cNvPr>
          <p:cNvSpPr>
            <a:spLocks noGrp="1"/>
          </p:cNvSpPr>
          <p:nvPr>
            <p:ph type="title"/>
          </p:nvPr>
        </p:nvSpPr>
        <p:spPr/>
        <p:txBody>
          <a:bodyPr/>
          <a:lstStyle/>
          <a:p>
            <a:r>
              <a:rPr lang="el-GR" dirty="0"/>
              <a:t>Λίμνες καταρρακτών</a:t>
            </a:r>
          </a:p>
        </p:txBody>
      </p:sp>
      <p:sp>
        <p:nvSpPr>
          <p:cNvPr id="3" name="Θέση περιεχομένου 2">
            <a:extLst>
              <a:ext uri="{FF2B5EF4-FFF2-40B4-BE49-F238E27FC236}">
                <a16:creationId xmlns:a16="http://schemas.microsoft.com/office/drawing/2014/main" id="{F6F570B2-0621-3F66-A356-9405C004068D}"/>
              </a:ext>
            </a:extLst>
          </p:cNvPr>
          <p:cNvSpPr>
            <a:spLocks noGrp="1"/>
          </p:cNvSpPr>
          <p:nvPr>
            <p:ph idx="1"/>
          </p:nvPr>
        </p:nvSpPr>
        <p:spPr/>
        <p:txBody>
          <a:bodyPr/>
          <a:lstStyle/>
          <a:p>
            <a:pPr algn="ctr"/>
            <a:endParaRPr lang="el-GR" dirty="0"/>
          </a:p>
          <a:p>
            <a:pPr algn="ctr"/>
            <a:r>
              <a:rPr lang="el-GR" dirty="0"/>
              <a:t>Το νερό που πέφτει 13 από ύψος μπορεί να προκαλέσει έντονη διάβρωση των πετρωμάτων κάτω από έναν καταρράκτη, δημιουργώντας έτσι μια λεκάνη σημαντικού βάθους και εμβαδού. </a:t>
            </a:r>
          </a:p>
        </p:txBody>
      </p:sp>
    </p:spTree>
    <p:extLst>
      <p:ext uri="{BB962C8B-B14F-4D97-AF65-F5344CB8AC3E}">
        <p14:creationId xmlns:p14="http://schemas.microsoft.com/office/powerpoint/2010/main" val="406930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81FAA-B064-F5E4-D131-DA55CE834D20}"/>
              </a:ext>
            </a:extLst>
          </p:cNvPr>
          <p:cNvSpPr>
            <a:spLocks noGrp="1"/>
          </p:cNvSpPr>
          <p:nvPr>
            <p:ph type="title"/>
          </p:nvPr>
        </p:nvSpPr>
        <p:spPr/>
        <p:txBody>
          <a:bodyPr/>
          <a:lstStyle/>
          <a:p>
            <a:r>
              <a:rPr lang="el-GR" dirty="0"/>
              <a:t>Λίμνες από δράσεις οργανισμών</a:t>
            </a:r>
          </a:p>
        </p:txBody>
      </p:sp>
      <p:sp>
        <p:nvSpPr>
          <p:cNvPr id="3" name="Θέση περιεχομένου 2">
            <a:extLst>
              <a:ext uri="{FF2B5EF4-FFF2-40B4-BE49-F238E27FC236}">
                <a16:creationId xmlns:a16="http://schemas.microsoft.com/office/drawing/2014/main" id="{6ACB2C0F-AEB8-B30B-809B-438AA2DCB2C7}"/>
              </a:ext>
            </a:extLst>
          </p:cNvPr>
          <p:cNvSpPr>
            <a:spLocks noGrp="1"/>
          </p:cNvSpPr>
          <p:nvPr>
            <p:ph idx="1"/>
          </p:nvPr>
        </p:nvSpPr>
        <p:spPr/>
        <p:txBody>
          <a:bodyPr/>
          <a:lstStyle/>
          <a:p>
            <a:endParaRPr lang="el-GR" dirty="0"/>
          </a:p>
          <a:p>
            <a:pPr algn="ctr"/>
            <a:r>
              <a:rPr lang="el-GR" dirty="0"/>
              <a:t>Υπάρχουν μερικά είδη φυτικών και ζωικών οργανισμών που μπορούν με τη δράση τους να ενισχύσουν ή και να δημιουργήσουν μια λίμνη. Η κύρια δράση τέτοιων οργανισμών όπως το φυτό </a:t>
            </a:r>
            <a:r>
              <a:rPr lang="el-GR" dirty="0" err="1"/>
              <a:t>Sphagnum</a:t>
            </a:r>
            <a:r>
              <a:rPr lang="el-GR" dirty="0"/>
              <a:t> είναι το ότι μπορούν να διαμορφώσουν τη μορφολογία μιας λίμνης αυξανόμενα σε αριθμό. </a:t>
            </a:r>
          </a:p>
        </p:txBody>
      </p:sp>
    </p:spTree>
    <p:extLst>
      <p:ext uri="{BB962C8B-B14F-4D97-AF65-F5344CB8AC3E}">
        <p14:creationId xmlns:p14="http://schemas.microsoft.com/office/powerpoint/2010/main" val="364988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A3DA6-D586-97D6-D747-3B6C162CBF86}"/>
              </a:ext>
            </a:extLst>
          </p:cNvPr>
          <p:cNvSpPr>
            <a:spLocks noGrp="1"/>
          </p:cNvSpPr>
          <p:nvPr>
            <p:ph type="title"/>
          </p:nvPr>
        </p:nvSpPr>
        <p:spPr/>
        <p:txBody>
          <a:bodyPr/>
          <a:lstStyle/>
          <a:p>
            <a:r>
              <a:rPr lang="el-GR" dirty="0"/>
              <a:t>Έτσι, μπορεί να αλλάξει το περίγραμμα της λίμνης</a:t>
            </a:r>
          </a:p>
        </p:txBody>
      </p:sp>
      <p:sp>
        <p:nvSpPr>
          <p:cNvPr id="3" name="Θέση περιεχομένου 2">
            <a:extLst>
              <a:ext uri="{FF2B5EF4-FFF2-40B4-BE49-F238E27FC236}">
                <a16:creationId xmlns:a16="http://schemas.microsoft.com/office/drawing/2014/main" id="{1C43D916-A7AB-831B-2FE0-7AA79409913F}"/>
              </a:ext>
            </a:extLst>
          </p:cNvPr>
          <p:cNvSpPr>
            <a:spLocks noGrp="1"/>
          </p:cNvSpPr>
          <p:nvPr>
            <p:ph idx="1"/>
          </p:nvPr>
        </p:nvSpPr>
        <p:spPr/>
        <p:txBody>
          <a:bodyPr/>
          <a:lstStyle/>
          <a:p>
            <a:endParaRPr lang="el-GR" dirty="0"/>
          </a:p>
          <a:p>
            <a:pPr algn="ctr"/>
            <a:r>
              <a:rPr lang="el-GR" dirty="0"/>
              <a:t>και να δημιουργηθούν π.χ. κόλποι εκεί που πριν δεν υπήρχαν. Επίσης, τέτοια φυτά φτιάχνουν φράγματα και μπορεί να δημιουργούν λιμνούλες μέσα σε μια λίμνη.</a:t>
            </a:r>
          </a:p>
        </p:txBody>
      </p:sp>
    </p:spTree>
    <p:extLst>
      <p:ext uri="{BB962C8B-B14F-4D97-AF65-F5344CB8AC3E}">
        <p14:creationId xmlns:p14="http://schemas.microsoft.com/office/powerpoint/2010/main" val="97883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A317D4-D6DE-4F4E-096A-60829A4C8CC2}"/>
              </a:ext>
            </a:extLst>
          </p:cNvPr>
          <p:cNvSpPr>
            <a:spLocks noGrp="1"/>
          </p:cNvSpPr>
          <p:nvPr>
            <p:ph type="title"/>
          </p:nvPr>
        </p:nvSpPr>
        <p:spPr>
          <a:xfrm>
            <a:off x="0" y="609600"/>
            <a:ext cx="9036496" cy="1143000"/>
          </a:xfrm>
        </p:spPr>
        <p:txBody>
          <a:bodyPr/>
          <a:lstStyle/>
          <a:p>
            <a:r>
              <a:rPr lang="el-GR" sz="4400" dirty="0"/>
              <a:t>Είναι γνωστοί οι κοραλλιογενείς ύφαλοι στον Ειρηνικό,</a:t>
            </a:r>
            <a:endParaRPr lang="el-GR" dirty="0"/>
          </a:p>
        </p:txBody>
      </p:sp>
      <p:sp>
        <p:nvSpPr>
          <p:cNvPr id="3" name="Θέση περιεχομένου 2">
            <a:extLst>
              <a:ext uri="{FF2B5EF4-FFF2-40B4-BE49-F238E27FC236}">
                <a16:creationId xmlns:a16="http://schemas.microsoft.com/office/drawing/2014/main" id="{DA8BAE83-AB80-26A5-E3E4-EED20301665F}"/>
              </a:ext>
            </a:extLst>
          </p:cNvPr>
          <p:cNvSpPr>
            <a:spLocks noGrp="1"/>
          </p:cNvSpPr>
          <p:nvPr>
            <p:ph idx="1"/>
          </p:nvPr>
        </p:nvSpPr>
        <p:spPr/>
        <p:txBody>
          <a:bodyPr/>
          <a:lstStyle/>
          <a:p>
            <a:pPr algn="ctr"/>
            <a:endParaRPr lang="el-GR" sz="3600" dirty="0"/>
          </a:p>
          <a:p>
            <a:pPr algn="ctr"/>
            <a:r>
              <a:rPr lang="el-GR" sz="3600" dirty="0"/>
              <a:t>όπου έχουμε δημιουργία ενός είδους λίμνης γύρω από ένα νησί από αποθέσεις κοραλλιών.</a:t>
            </a:r>
          </a:p>
        </p:txBody>
      </p:sp>
    </p:spTree>
    <p:extLst>
      <p:ext uri="{BB962C8B-B14F-4D97-AF65-F5344CB8AC3E}">
        <p14:creationId xmlns:p14="http://schemas.microsoft.com/office/powerpoint/2010/main" val="182482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261720-E679-4EF6-E834-007D9885EF6F}"/>
              </a:ext>
            </a:extLst>
          </p:cNvPr>
          <p:cNvSpPr>
            <a:spLocks noGrp="1"/>
          </p:cNvSpPr>
          <p:nvPr>
            <p:ph type="title"/>
          </p:nvPr>
        </p:nvSpPr>
        <p:spPr>
          <a:xfrm>
            <a:off x="0" y="609600"/>
            <a:ext cx="9144000" cy="1143000"/>
          </a:xfrm>
        </p:spPr>
        <p:txBody>
          <a:bodyPr/>
          <a:lstStyle/>
          <a:p>
            <a:r>
              <a:rPr lang="el-GR" dirty="0"/>
              <a:t>Οι κάστορες είναι επίσης πολύ γνωστοί κατασκευαστές φραγμάτων</a:t>
            </a:r>
          </a:p>
        </p:txBody>
      </p:sp>
      <p:sp>
        <p:nvSpPr>
          <p:cNvPr id="3" name="Θέση περιεχομένου 2">
            <a:extLst>
              <a:ext uri="{FF2B5EF4-FFF2-40B4-BE49-F238E27FC236}">
                <a16:creationId xmlns:a16="http://schemas.microsoft.com/office/drawing/2014/main" id="{598025AE-7A65-A551-5144-2922006CC080}"/>
              </a:ext>
            </a:extLst>
          </p:cNvPr>
          <p:cNvSpPr>
            <a:spLocks noGrp="1"/>
          </p:cNvSpPr>
          <p:nvPr>
            <p:ph idx="1"/>
          </p:nvPr>
        </p:nvSpPr>
        <p:spPr/>
        <p:txBody>
          <a:bodyPr/>
          <a:lstStyle/>
          <a:p>
            <a:pPr algn="ctr"/>
            <a:endParaRPr lang="el-GR" dirty="0"/>
          </a:p>
          <a:p>
            <a:pPr algn="ctr"/>
            <a:r>
              <a:rPr lang="el-GR" dirty="0"/>
              <a:t>σε τρεχούμενα νερά. Με συγκέντρωση ξύλων κυρίως αλλά και άλλων υλικών φτιάχνουν ένα φράγμα στον ποταμό και δημιουργούν έτσι μια τεχνητή λίμνη. Αλιγάτορες επίσης σκάβουν φτιάχνοντας λίμνες, μικρού μεγέθους βέβαια.</a:t>
            </a:r>
          </a:p>
        </p:txBody>
      </p:sp>
    </p:spTree>
    <p:extLst>
      <p:ext uri="{BB962C8B-B14F-4D97-AF65-F5344CB8AC3E}">
        <p14:creationId xmlns:p14="http://schemas.microsoft.com/office/powerpoint/2010/main" val="54030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BE472-8543-E3D1-7F18-80FECB0C5D89}"/>
              </a:ext>
            </a:extLst>
          </p:cNvPr>
          <p:cNvSpPr>
            <a:spLocks noGrp="1"/>
          </p:cNvSpPr>
          <p:nvPr>
            <p:ph type="title"/>
          </p:nvPr>
        </p:nvSpPr>
        <p:spPr/>
        <p:txBody>
          <a:bodyPr/>
          <a:lstStyle/>
          <a:p>
            <a:r>
              <a:rPr lang="el-GR" b="0" i="0" dirty="0">
                <a:effectLst/>
                <a:latin typeface="Arial" panose="020B0604020202020204" pitchFamily="34" charset="0"/>
              </a:rPr>
              <a:t>Είναι οι λίμνες που συναντούμε συνήθως</a:t>
            </a:r>
            <a:endParaRPr lang="el-GR" dirty="0"/>
          </a:p>
        </p:txBody>
      </p:sp>
      <p:sp>
        <p:nvSpPr>
          <p:cNvPr id="3" name="Θέση περιεχομένου 2">
            <a:extLst>
              <a:ext uri="{FF2B5EF4-FFF2-40B4-BE49-F238E27FC236}">
                <a16:creationId xmlns:a16="http://schemas.microsoft.com/office/drawing/2014/main" id="{51B44C42-B8C2-5AD3-C425-5911ACB7B6DD}"/>
              </a:ext>
            </a:extLst>
          </p:cNvPr>
          <p:cNvSpPr>
            <a:spLocks noGrp="1"/>
          </p:cNvSpPr>
          <p:nvPr>
            <p:ph idx="1"/>
          </p:nvPr>
        </p:nvSpPr>
        <p:spPr/>
        <p:txBody>
          <a:bodyPr/>
          <a:lstStyle/>
          <a:p>
            <a:pPr algn="ctr"/>
            <a:endParaRPr lang="el-GR" b="0" i="0" dirty="0">
              <a:effectLst/>
              <a:latin typeface="Arial" panose="020B0604020202020204" pitchFamily="34" charset="0"/>
            </a:endParaRPr>
          </a:p>
          <a:p>
            <a:pPr algn="ctr"/>
            <a:r>
              <a:rPr lang="el-GR" b="0" i="0" dirty="0">
                <a:effectLst/>
                <a:latin typeface="Arial" panose="020B0604020202020204" pitchFamily="34" charset="0"/>
              </a:rPr>
              <a:t>σε ασβεστολιθικές περιοχές όπου παρατηρούνται </a:t>
            </a:r>
            <a:r>
              <a:rPr lang="el-GR" b="0" i="0" dirty="0" err="1">
                <a:effectLst/>
                <a:latin typeface="Arial" panose="020B0604020202020204" pitchFamily="34" charset="0"/>
              </a:rPr>
              <a:t>καρστικά</a:t>
            </a:r>
            <a:r>
              <a:rPr lang="el-GR" b="0" i="0" dirty="0">
                <a:effectLst/>
                <a:latin typeface="Arial" panose="020B0604020202020204" pitchFamily="34" charset="0"/>
              </a:rPr>
              <a:t> φαινόμενα (διάσπαρτα </a:t>
            </a:r>
            <a:r>
              <a:rPr lang="el-GR" b="0" i="0" dirty="0" err="1">
                <a:effectLst/>
                <a:latin typeface="Arial" panose="020B0604020202020204" pitchFamily="34" charset="0"/>
              </a:rPr>
              <a:t>έγκοιλα</a:t>
            </a:r>
            <a:r>
              <a:rPr lang="el-GR" b="0" i="0" dirty="0">
                <a:effectLst/>
                <a:latin typeface="Arial" panose="020B0604020202020204" pitchFamily="34" charset="0"/>
              </a:rPr>
              <a:t>, όπως κοιλότητες, οπές, βάραθρα, που προέρχονται από τη διάβρωση των ασβεστόλιθων). </a:t>
            </a:r>
            <a:endParaRPr lang="el-GR" dirty="0"/>
          </a:p>
        </p:txBody>
      </p:sp>
    </p:spTree>
    <p:extLst>
      <p:ext uri="{BB962C8B-B14F-4D97-AF65-F5344CB8AC3E}">
        <p14:creationId xmlns:p14="http://schemas.microsoft.com/office/powerpoint/2010/main" val="92898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D26BE-BCD5-99D8-D862-A4961AC153D3}"/>
              </a:ext>
            </a:extLst>
          </p:cNvPr>
          <p:cNvSpPr>
            <a:spLocks noGrp="1"/>
          </p:cNvSpPr>
          <p:nvPr>
            <p:ph type="title"/>
          </p:nvPr>
        </p:nvSpPr>
        <p:spPr/>
        <p:txBody>
          <a:bodyPr/>
          <a:lstStyle/>
          <a:p>
            <a:r>
              <a:rPr lang="el-GR" dirty="0"/>
              <a:t>Οι τεχνητές λίμνες</a:t>
            </a:r>
          </a:p>
        </p:txBody>
      </p:sp>
      <p:sp>
        <p:nvSpPr>
          <p:cNvPr id="3" name="Θέση περιεχομένου 2">
            <a:extLst>
              <a:ext uri="{FF2B5EF4-FFF2-40B4-BE49-F238E27FC236}">
                <a16:creationId xmlns:a16="http://schemas.microsoft.com/office/drawing/2014/main" id="{276F003A-CBDE-A349-F783-A8E92FBB8735}"/>
              </a:ext>
            </a:extLst>
          </p:cNvPr>
          <p:cNvSpPr>
            <a:spLocks noGrp="1"/>
          </p:cNvSpPr>
          <p:nvPr>
            <p:ph idx="1"/>
          </p:nvPr>
        </p:nvSpPr>
        <p:spPr>
          <a:xfrm>
            <a:off x="0" y="1981200"/>
            <a:ext cx="9144000" cy="4114800"/>
          </a:xfrm>
        </p:spPr>
        <p:txBody>
          <a:bodyPr/>
          <a:lstStyle/>
          <a:p>
            <a:pPr algn="ctr"/>
            <a:endParaRPr lang="el-GR" dirty="0"/>
          </a:p>
          <a:p>
            <a:pPr algn="ctr"/>
            <a:r>
              <a:rPr lang="el-GR" dirty="0"/>
              <a:t>επίσης είναι τύπος λιμνών που οφείλονται σε ανθρωπογενείς παρεμβάσεις. Οι τεχνητές λίμνες, ή αλλιώς ταμιευτήρες, δημιουργούνται όταν χτιστεί ένα φράγμα στη ροή ενός ποταμού. Η επέμβαση αυτή μπορεί να γίνει είτε για λόγους άρδευσης, είτε, όπως συμβαίνει συνήθως σε αρκετούς Ελληνικούς ποταμούς, για παραγωγή ηλεκτρικού ρεύματος. </a:t>
            </a:r>
          </a:p>
        </p:txBody>
      </p:sp>
    </p:spTree>
    <p:extLst>
      <p:ext uri="{BB962C8B-B14F-4D97-AF65-F5344CB8AC3E}">
        <p14:creationId xmlns:p14="http://schemas.microsoft.com/office/powerpoint/2010/main" val="292638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Λίμνες αιολικής προέλευσης</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179512" y="1981200"/>
            <a:ext cx="8784976" cy="4114800"/>
          </a:xfrm>
        </p:spPr>
        <p:txBody>
          <a:bodyPr/>
          <a:lstStyle/>
          <a:p>
            <a:pPr algn="ctr"/>
            <a:endParaRPr lang="el-GR" sz="4400" dirty="0"/>
          </a:p>
          <a:p>
            <a:pPr algn="ctr"/>
            <a:r>
              <a:rPr lang="el-GR" sz="4400" dirty="0"/>
              <a:t>«Η δράση του ανέμου ενεργεί σε ξηρές περιοχές και δημιουργεί λιμναίες λεκάνες από </a:t>
            </a:r>
            <a:r>
              <a:rPr lang="el-GR" sz="4400" dirty="0" err="1"/>
              <a:t>αποφύσιση</a:t>
            </a:r>
            <a:r>
              <a:rPr lang="el-GR" sz="4400" dirty="0"/>
              <a:t> ή διάβρωση των θρυμματισμένων πετρωμάτων</a:t>
            </a:r>
          </a:p>
        </p:txBody>
      </p:sp>
    </p:spTree>
    <p:extLst>
      <p:ext uri="{BB962C8B-B14F-4D97-AF65-F5344CB8AC3E}">
        <p14:creationId xmlns:p14="http://schemas.microsoft.com/office/powerpoint/2010/main" val="184532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ή από ανακατανομή της άμμου</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που οδηγούν στον σχηματισμό των θινών λιμνών.</a:t>
            </a:r>
          </a:p>
        </p:txBody>
      </p:sp>
    </p:spTree>
    <p:extLst>
      <p:ext uri="{BB962C8B-B14F-4D97-AF65-F5344CB8AC3E}">
        <p14:creationId xmlns:p14="http://schemas.microsoft.com/office/powerpoint/2010/main" val="78862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Τέτοιες λιμναίες κοιλότητες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μπορεί να είναι μόνο ή κατά ένα μέρος το αποτέλεσμα της δράσης του ανέμου</a:t>
            </a:r>
          </a:p>
        </p:txBody>
      </p:sp>
    </p:spTree>
    <p:extLst>
      <p:ext uri="{BB962C8B-B14F-4D97-AF65-F5344CB8AC3E}">
        <p14:creationId xmlns:p14="http://schemas.microsoft.com/office/powerpoint/2010/main" val="243824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και το νερό που περιέχουν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συχνά προσωρινό και εξαρτάται από τις διακυμάνσεις του κλίματος. </a:t>
            </a:r>
          </a:p>
          <a:p>
            <a:pPr algn="ctr"/>
            <a:endParaRPr lang="el-GR" sz="4400" dirty="0"/>
          </a:p>
        </p:txBody>
      </p:sp>
    </p:spTree>
    <p:extLst>
      <p:ext uri="{BB962C8B-B14F-4D97-AF65-F5344CB8AC3E}">
        <p14:creationId xmlns:p14="http://schemas.microsoft.com/office/powerpoint/2010/main" val="3044699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λεκάνες </a:t>
            </a:r>
            <a:r>
              <a:rPr lang="el-GR" dirty="0" err="1">
                <a:solidFill>
                  <a:srgbClr val="FFFF00"/>
                </a:solidFill>
              </a:rPr>
              <a:t>αποφύσισης</a:t>
            </a:r>
            <a:endParaRPr lang="el-GR" dirty="0">
              <a:solidFill>
                <a:srgbClr val="FFFF00"/>
              </a:solidFill>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συνήθως γεμίζουν με νερό κατά τη διάρκεια βροχερών εποχών ή υγρών περιόδων </a:t>
            </a:r>
          </a:p>
        </p:txBody>
      </p:sp>
    </p:spTree>
    <p:extLst>
      <p:ext uri="{BB962C8B-B14F-4D97-AF65-F5344CB8AC3E}">
        <p14:creationId xmlns:p14="http://schemas.microsoft.com/office/powerpoint/2010/main" val="187359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και γίνονται διαρκώς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και περισσότερο αλμυρές με εξάτμιση σε ξηρές κατά τη διάρκεια των ξηρών περιόδων». </a:t>
            </a:r>
          </a:p>
          <a:p>
            <a:pPr algn="ctr"/>
            <a:r>
              <a:rPr lang="el-GR" sz="4400" dirty="0"/>
              <a:t> </a:t>
            </a:r>
          </a:p>
          <a:p>
            <a:endParaRPr lang="el-GR" dirty="0"/>
          </a:p>
        </p:txBody>
      </p:sp>
    </p:spTree>
    <p:extLst>
      <p:ext uri="{BB962C8B-B14F-4D97-AF65-F5344CB8AC3E}">
        <p14:creationId xmlns:p14="http://schemas.microsoft.com/office/powerpoint/2010/main" val="4007210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0EF4D6-0C94-F5D5-AAEA-B0DC78A982AF}"/>
              </a:ext>
            </a:extLst>
          </p:cNvPr>
          <p:cNvSpPr>
            <a:spLocks noGrp="1"/>
          </p:cNvSpPr>
          <p:nvPr>
            <p:ph type="title"/>
          </p:nvPr>
        </p:nvSpPr>
        <p:spPr/>
        <p:txBody>
          <a:bodyPr/>
          <a:lstStyle/>
          <a:p>
            <a:r>
              <a:rPr lang="el-GR" dirty="0" err="1"/>
              <a:t>Ανεμογενείς</a:t>
            </a:r>
            <a:r>
              <a:rPr lang="el-GR" dirty="0"/>
              <a:t> λίμνες</a:t>
            </a:r>
          </a:p>
        </p:txBody>
      </p:sp>
      <p:sp>
        <p:nvSpPr>
          <p:cNvPr id="3" name="Θέση περιεχομένου 2">
            <a:extLst>
              <a:ext uri="{FF2B5EF4-FFF2-40B4-BE49-F238E27FC236}">
                <a16:creationId xmlns:a16="http://schemas.microsoft.com/office/drawing/2014/main" id="{EFCF2D7E-1DF5-1BA3-D4CC-638EFC86D6EB}"/>
              </a:ext>
            </a:extLst>
          </p:cNvPr>
          <p:cNvSpPr>
            <a:spLocks noGrp="1"/>
          </p:cNvSpPr>
          <p:nvPr>
            <p:ph idx="1"/>
          </p:nvPr>
        </p:nvSpPr>
        <p:spPr/>
        <p:txBody>
          <a:bodyPr/>
          <a:lstStyle/>
          <a:p>
            <a:pPr algn="ctr"/>
            <a:endParaRPr lang="el-GR" dirty="0"/>
          </a:p>
          <a:p>
            <a:pPr algn="ctr"/>
            <a:r>
              <a:rPr lang="el-GR" dirty="0"/>
              <a:t>Ο άνεμος έχει, όπως και το νερό, διαβρωτικές ιδιότητες ιδιαίτερα σε περιοχές με έντονη ξηρασία. Στην περίπτωση αμμωδών εδαφών, ο άνεμος μπορεί να μεταβάλλει τη μορφή του εδάφους παρασύροντας και μεταφέροντας την άμμο.</a:t>
            </a:r>
          </a:p>
        </p:txBody>
      </p:sp>
    </p:spTree>
    <p:extLst>
      <p:ext uri="{BB962C8B-B14F-4D97-AF65-F5344CB8AC3E}">
        <p14:creationId xmlns:p14="http://schemas.microsoft.com/office/powerpoint/2010/main" val="2648847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4AA6E9-3A23-ABB5-E485-46BC81A933D4}"/>
              </a:ext>
            </a:extLst>
          </p:cNvPr>
          <p:cNvSpPr>
            <a:spLocks noGrp="1"/>
          </p:cNvSpPr>
          <p:nvPr>
            <p:ph type="title"/>
          </p:nvPr>
        </p:nvSpPr>
        <p:spPr/>
        <p:txBody>
          <a:bodyPr/>
          <a:lstStyle/>
          <a:p>
            <a:r>
              <a:rPr lang="el-GR" dirty="0"/>
              <a:t>Ο άνεμος μπορεί επίσης,</a:t>
            </a:r>
          </a:p>
        </p:txBody>
      </p:sp>
      <p:sp>
        <p:nvSpPr>
          <p:cNvPr id="3" name="Θέση περιεχομένου 2">
            <a:extLst>
              <a:ext uri="{FF2B5EF4-FFF2-40B4-BE49-F238E27FC236}">
                <a16:creationId xmlns:a16="http://schemas.microsoft.com/office/drawing/2014/main" id="{51DC4B3A-6AAB-AA35-84C1-C803AA2F33F9}"/>
              </a:ext>
            </a:extLst>
          </p:cNvPr>
          <p:cNvSpPr>
            <a:spLocks noGrp="1"/>
          </p:cNvSpPr>
          <p:nvPr>
            <p:ph idx="1"/>
          </p:nvPr>
        </p:nvSpPr>
        <p:spPr/>
        <p:txBody>
          <a:bodyPr/>
          <a:lstStyle/>
          <a:p>
            <a:pPr algn="ctr"/>
            <a:endParaRPr lang="el-GR" dirty="0"/>
          </a:p>
          <a:p>
            <a:pPr algn="ctr"/>
            <a:r>
              <a:rPr lang="el-GR" dirty="0"/>
              <a:t>μετακινώντας την άμμο ή άλλα υλικά να δημιουργήσει φράγματα αποκόπτοντας ρυάκια ή χείμαρρους από την τυπική απορροή τους και δημιουργώντας έτσι τις συνθήκες συγκέντρωσης νερού σε περιόδους βροχοπτώσεων.</a:t>
            </a:r>
          </a:p>
        </p:txBody>
      </p:sp>
    </p:spTree>
    <p:extLst>
      <p:ext uri="{BB962C8B-B14F-4D97-AF65-F5344CB8AC3E}">
        <p14:creationId xmlns:p14="http://schemas.microsoft.com/office/powerpoint/2010/main" val="3545517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0B0F8-027F-015F-6D44-9735E99C83BE}"/>
              </a:ext>
            </a:extLst>
          </p:cNvPr>
          <p:cNvSpPr>
            <a:spLocks noGrp="1"/>
          </p:cNvSpPr>
          <p:nvPr>
            <p:ph type="title"/>
          </p:nvPr>
        </p:nvSpPr>
        <p:spPr/>
        <p:txBody>
          <a:bodyPr/>
          <a:lstStyle/>
          <a:p>
            <a:r>
              <a:rPr lang="el-GR" sz="4400" dirty="0"/>
              <a:t>Οι λίμνες αυτές είναι συνήθως εποχιακές,</a:t>
            </a:r>
            <a:endParaRPr lang="el-GR" dirty="0"/>
          </a:p>
        </p:txBody>
      </p:sp>
      <p:sp>
        <p:nvSpPr>
          <p:cNvPr id="3" name="Θέση περιεχομένου 2">
            <a:extLst>
              <a:ext uri="{FF2B5EF4-FFF2-40B4-BE49-F238E27FC236}">
                <a16:creationId xmlns:a16="http://schemas.microsoft.com/office/drawing/2014/main" id="{02E5FD18-52F9-CEE5-DC71-B1859BA90D2D}"/>
              </a:ext>
            </a:extLst>
          </p:cNvPr>
          <p:cNvSpPr>
            <a:spLocks noGrp="1"/>
          </p:cNvSpPr>
          <p:nvPr>
            <p:ph idx="1"/>
          </p:nvPr>
        </p:nvSpPr>
        <p:spPr/>
        <p:txBody>
          <a:bodyPr/>
          <a:lstStyle/>
          <a:p>
            <a:pPr algn="ctr"/>
            <a:endParaRPr lang="el-GR" sz="3600" dirty="0"/>
          </a:p>
          <a:p>
            <a:pPr algn="ctr"/>
            <a:r>
              <a:rPr lang="el-GR" sz="3600" dirty="0"/>
              <a:t>πολλές φορές περιέχουν αλμυρό νερό (λόγω διάλυσης αλάτων σ’ αυτές), δεν έχουν μεγάλο βάθος και ο πυθμένας και οι ακτές τους είναι αμμώδεις.</a:t>
            </a:r>
          </a:p>
        </p:txBody>
      </p:sp>
    </p:spTree>
    <p:extLst>
      <p:ext uri="{BB962C8B-B14F-4D97-AF65-F5344CB8AC3E}">
        <p14:creationId xmlns:p14="http://schemas.microsoft.com/office/powerpoint/2010/main" val="66103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BFB932-323B-591C-94AB-169F4B5FD594}"/>
              </a:ext>
            </a:extLst>
          </p:cNvPr>
          <p:cNvSpPr>
            <a:spLocks noGrp="1"/>
          </p:cNvSpPr>
          <p:nvPr>
            <p:ph type="title"/>
          </p:nvPr>
        </p:nvSpPr>
        <p:spPr/>
        <p:txBody>
          <a:bodyPr/>
          <a:lstStyle/>
          <a:p>
            <a:r>
              <a:rPr lang="el-GR" b="0" i="0" dirty="0">
                <a:effectLst/>
                <a:latin typeface="Arial" panose="020B0604020202020204" pitchFamily="34" charset="0"/>
              </a:rPr>
              <a:t>Η δημιουργία τους οφείλεται</a:t>
            </a:r>
            <a:endParaRPr lang="el-GR" dirty="0"/>
          </a:p>
        </p:txBody>
      </p:sp>
      <p:sp>
        <p:nvSpPr>
          <p:cNvPr id="3" name="Θέση περιεχομένου 2">
            <a:extLst>
              <a:ext uri="{FF2B5EF4-FFF2-40B4-BE49-F238E27FC236}">
                <a16:creationId xmlns:a16="http://schemas.microsoft.com/office/drawing/2014/main" id="{355938AC-BA4C-89E3-9958-BF5F7398A832}"/>
              </a:ext>
            </a:extLst>
          </p:cNvPr>
          <p:cNvSpPr>
            <a:spLocks noGrp="1"/>
          </p:cNvSpPr>
          <p:nvPr>
            <p:ph idx="1"/>
          </p:nvPr>
        </p:nvSpPr>
        <p:spPr/>
        <p:txBody>
          <a:bodyPr/>
          <a:lstStyle/>
          <a:p>
            <a:endParaRPr lang="el-GR" b="0" i="0" dirty="0">
              <a:effectLst/>
              <a:latin typeface="Arial" panose="020B0604020202020204" pitchFamily="34" charset="0"/>
            </a:endParaRPr>
          </a:p>
          <a:p>
            <a:pPr algn="ctr"/>
            <a:r>
              <a:rPr lang="el-GR" b="0" i="0" dirty="0">
                <a:effectLst/>
                <a:latin typeface="Arial" panose="020B0604020202020204" pitchFamily="34" charset="0"/>
              </a:rPr>
              <a:t>στη διάλυση των ασβεστολιθικών πετρωμάτων από υπόγεια ή επιφανειακά τρεχούμενα νερά, τα οποία στη συνέχεια τροφοδοτούν τις λίμνες αυτές. </a:t>
            </a:r>
            <a:endParaRPr lang="el-GR" dirty="0"/>
          </a:p>
        </p:txBody>
      </p:sp>
    </p:spTree>
    <p:extLst>
      <p:ext uri="{BB962C8B-B14F-4D97-AF65-F5344CB8AC3E}">
        <p14:creationId xmlns:p14="http://schemas.microsoft.com/office/powerpoint/2010/main" val="2524847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E4F4A2-A6EA-729E-BA50-FA5BA6FC7E50}"/>
              </a:ext>
            </a:extLst>
          </p:cNvPr>
          <p:cNvSpPr>
            <a:spLocks noGrp="1"/>
          </p:cNvSpPr>
          <p:nvPr>
            <p:ph type="title"/>
          </p:nvPr>
        </p:nvSpPr>
        <p:spPr/>
        <p:txBody>
          <a:bodyPr/>
          <a:lstStyle/>
          <a:p>
            <a:r>
              <a:rPr lang="el-GR" dirty="0"/>
              <a:t>Λίμνες υπερχείλισης</a:t>
            </a:r>
          </a:p>
        </p:txBody>
      </p:sp>
      <p:sp>
        <p:nvSpPr>
          <p:cNvPr id="3" name="Θέση περιεχομένου 2">
            <a:extLst>
              <a:ext uri="{FF2B5EF4-FFF2-40B4-BE49-F238E27FC236}">
                <a16:creationId xmlns:a16="http://schemas.microsoft.com/office/drawing/2014/main" id="{CD4B0397-30AF-E187-6F71-670C31905379}"/>
              </a:ext>
            </a:extLst>
          </p:cNvPr>
          <p:cNvSpPr>
            <a:spLocks noGrp="1"/>
          </p:cNvSpPr>
          <p:nvPr>
            <p:ph idx="1"/>
          </p:nvPr>
        </p:nvSpPr>
        <p:spPr>
          <a:xfrm>
            <a:off x="0" y="1981200"/>
            <a:ext cx="9144000" cy="4114800"/>
          </a:xfrm>
        </p:spPr>
        <p:txBody>
          <a:bodyPr/>
          <a:lstStyle/>
          <a:p>
            <a:pPr algn="ctr"/>
            <a:endParaRPr lang="el-GR" dirty="0"/>
          </a:p>
          <a:p>
            <a:pPr algn="ctr"/>
            <a:r>
              <a:rPr lang="el-GR" dirty="0"/>
              <a:t>Επίσης, σε περιπτώσεις υπερχείλισης ποταμών, τα νερά βγαίνουν από την κλασσική κοίτη του ποταμού και ανάλογα με την τοπογραφία της περιοχής μπορεί να δημιουργούν λίμνες που το νερό τους θα ανανεώνεται περιοδικά από τις υπερχειλίσεις του ποταμού.</a:t>
            </a:r>
          </a:p>
        </p:txBody>
      </p:sp>
    </p:spTree>
    <p:extLst>
      <p:ext uri="{BB962C8B-B14F-4D97-AF65-F5344CB8AC3E}">
        <p14:creationId xmlns:p14="http://schemas.microsoft.com/office/powerpoint/2010/main" val="1157935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Παράκτιες λίμνες</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Οι θαλάσσιες παράκτιες λίμνες προκύπτουν συνήθως, από τον σχηματισμό φράγματος ανάμεσα στα στόμια παλαιών εκβολών</a:t>
            </a:r>
          </a:p>
        </p:txBody>
      </p:sp>
    </p:spTree>
    <p:extLst>
      <p:ext uri="{BB962C8B-B14F-4D97-AF65-F5344CB8AC3E}">
        <p14:creationId xmlns:p14="http://schemas.microsoft.com/office/powerpoint/2010/main" val="131411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που έχουν πλημμυρίσει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ανύψωση της στάθμης του νερού ή από μικρή βύθιση της ξηράς. </a:t>
            </a:r>
          </a:p>
        </p:txBody>
      </p:sp>
    </p:spTree>
    <p:extLst>
      <p:ext uri="{BB962C8B-B14F-4D97-AF65-F5344CB8AC3E}">
        <p14:creationId xmlns:p14="http://schemas.microsoft.com/office/powerpoint/2010/main" val="3851339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Συχνά, το άδειασμα του ποταμού</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και τα παλιρροϊκά ρεύματα είναι ικανά να αποτρέψουν τον ολοκληρωτικό διαχωρισμό της λίμνης από τη θάλασσα.</a:t>
            </a:r>
          </a:p>
        </p:txBody>
      </p:sp>
    </p:spTree>
    <p:extLst>
      <p:ext uri="{BB962C8B-B14F-4D97-AF65-F5344CB8AC3E}">
        <p14:creationId xmlns:p14="http://schemas.microsoft.com/office/powerpoint/2010/main" val="183128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Το αποτέλεσμα είναι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μια εναλλαγή ανάμεσα σε γλυκό και υφάλμυρο νερό μέσα στη λίμνη,</a:t>
            </a:r>
          </a:p>
        </p:txBody>
      </p:sp>
    </p:spTree>
    <p:extLst>
      <p:ext uri="{BB962C8B-B14F-4D97-AF65-F5344CB8AC3E}">
        <p14:creationId xmlns:p14="http://schemas.microsoft.com/office/powerpoint/2010/main" val="2638671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a:t>
            </a:r>
            <a:r>
              <a:rPr lang="el-GR" dirty="0" err="1">
                <a:solidFill>
                  <a:srgbClr val="FFFF00"/>
                </a:solidFill>
              </a:rPr>
              <a:t>αλατότητα</a:t>
            </a:r>
            <a:r>
              <a:rPr lang="el-GR" dirty="0">
                <a:solidFill>
                  <a:srgbClr val="FFFF00"/>
                </a:solidFill>
              </a:rPr>
              <a:t> της οποίας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θα εξαρτάται από την αναλογία της εισαγωγής γλυκού και αλμυρού νερού.</a:t>
            </a:r>
          </a:p>
        </p:txBody>
      </p:sp>
    </p:spTree>
    <p:extLst>
      <p:ext uri="{BB962C8B-B14F-4D97-AF65-F5344CB8AC3E}">
        <p14:creationId xmlns:p14="http://schemas.microsoft.com/office/powerpoint/2010/main" val="1056763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Μερικές παράκτιες λίμνες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τελείως διαχωρισμένες από τη θάλασσα.</a:t>
            </a:r>
          </a:p>
        </p:txBody>
      </p:sp>
    </p:spTree>
    <p:extLst>
      <p:ext uri="{BB962C8B-B14F-4D97-AF65-F5344CB8AC3E}">
        <p14:creationId xmlns:p14="http://schemas.microsoft.com/office/powerpoint/2010/main" val="4152907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Όταν ο αποκλεισμός είναι πλήρης,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τότε σχηματίζεται παράκτια λίμνη, όπως στην περίπτωση της λίμνης της </a:t>
            </a:r>
            <a:r>
              <a:rPr lang="el-GR" sz="4400" dirty="0" err="1"/>
              <a:t>Αγουλινίτσας</a:t>
            </a:r>
            <a:r>
              <a:rPr lang="el-GR" sz="4400" dirty="0"/>
              <a:t>,</a:t>
            </a:r>
          </a:p>
        </p:txBody>
      </p:sp>
    </p:spTree>
    <p:extLst>
      <p:ext uri="{BB962C8B-B14F-4D97-AF65-F5344CB8AC3E}">
        <p14:creationId xmlns:p14="http://schemas.microsoft.com/office/powerpoint/2010/main" val="2267246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Όταν ο αποκλεισμός είναι ατελής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και επιτρέπει την επικοινωνία της λίμνης με τη θάλασσα,</a:t>
            </a:r>
          </a:p>
        </p:txBody>
      </p:sp>
    </p:spTree>
    <p:extLst>
      <p:ext uri="{BB962C8B-B14F-4D97-AF65-F5344CB8AC3E}">
        <p14:creationId xmlns:p14="http://schemas.microsoft.com/office/powerpoint/2010/main" val="1144050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τότε σχηματίζεται λιμνοθάλασσα,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όπως οι λιμνοθάλασσες του Μεσολογγίου και του Πόρτο </a:t>
            </a:r>
            <a:r>
              <a:rPr lang="el-GR" sz="4400" dirty="0" err="1"/>
              <a:t>Λάγος</a:t>
            </a:r>
            <a:r>
              <a:rPr lang="el-GR" sz="4400" dirty="0"/>
              <a:t> Ξάνθης».</a:t>
            </a:r>
          </a:p>
        </p:txBody>
      </p:sp>
    </p:spTree>
    <p:extLst>
      <p:ext uri="{BB962C8B-B14F-4D97-AF65-F5344CB8AC3E}">
        <p14:creationId xmlns:p14="http://schemas.microsoft.com/office/powerpoint/2010/main" val="115604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A93CD0-7CBE-7B86-40E1-7FE5BA778E92}"/>
              </a:ext>
            </a:extLst>
          </p:cNvPr>
          <p:cNvSpPr>
            <a:spLocks noGrp="1"/>
          </p:cNvSpPr>
          <p:nvPr>
            <p:ph type="title"/>
          </p:nvPr>
        </p:nvSpPr>
        <p:spPr/>
        <p:txBody>
          <a:bodyPr/>
          <a:lstStyle/>
          <a:p>
            <a:r>
              <a:rPr lang="el-GR" dirty="0"/>
              <a:t>Ονομάστηκαν έτσι επειδή</a:t>
            </a:r>
          </a:p>
        </p:txBody>
      </p:sp>
      <p:sp>
        <p:nvSpPr>
          <p:cNvPr id="3" name="Θέση περιεχομένου 2">
            <a:extLst>
              <a:ext uri="{FF2B5EF4-FFF2-40B4-BE49-F238E27FC236}">
                <a16:creationId xmlns:a16="http://schemas.microsoft.com/office/drawing/2014/main" id="{6F4310FB-616E-05F6-23AC-9179BC194E8A}"/>
              </a:ext>
            </a:extLst>
          </p:cNvPr>
          <p:cNvSpPr>
            <a:spLocks noGrp="1"/>
          </p:cNvSpPr>
          <p:nvPr>
            <p:ph idx="1"/>
          </p:nvPr>
        </p:nvSpPr>
        <p:spPr/>
        <p:txBody>
          <a:bodyPr/>
          <a:lstStyle/>
          <a:p>
            <a:pPr algn="ctr"/>
            <a:endParaRPr lang="el-GR" dirty="0"/>
          </a:p>
          <a:p>
            <a:pPr algn="ctr"/>
            <a:r>
              <a:rPr lang="el-GR" sz="4000" dirty="0"/>
              <a:t>υπάρχει μεγάλος αριθμός τέτοιων λιμνών στις περιοχές </a:t>
            </a:r>
            <a:r>
              <a:rPr lang="el-GR" sz="4000" dirty="0" err="1"/>
              <a:t>Karst</a:t>
            </a:r>
            <a:r>
              <a:rPr lang="el-GR" sz="4000" dirty="0"/>
              <a:t> των Δαλματικών ακτών. </a:t>
            </a:r>
          </a:p>
        </p:txBody>
      </p:sp>
    </p:spTree>
    <p:extLst>
      <p:ext uri="{BB962C8B-B14F-4D97-AF65-F5344CB8AC3E}">
        <p14:creationId xmlns:p14="http://schemas.microsoft.com/office/powerpoint/2010/main" val="1907151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Λίμνες σχηματισμένες από πρόσκρουση μετεωρίτη</a:t>
            </a:r>
            <a:br>
              <a:rPr lang="el-GR" dirty="0"/>
            </a:br>
            <a:endParaRPr lang="el-GR" dirty="0"/>
          </a:p>
        </p:txBody>
      </p:sp>
      <p:sp>
        <p:nvSpPr>
          <p:cNvPr id="3" name="Θέση περιεχομένου 2"/>
          <p:cNvSpPr>
            <a:spLocks noGrp="1"/>
          </p:cNvSpPr>
          <p:nvPr>
            <p:ph idx="1"/>
          </p:nvPr>
        </p:nvSpPr>
        <p:spPr/>
        <p:txBody>
          <a:bodyPr/>
          <a:lstStyle/>
          <a:p>
            <a:pPr algn="ctr"/>
            <a:endParaRPr lang="el-GR" sz="4400" dirty="0"/>
          </a:p>
          <a:p>
            <a:pPr algn="ctr"/>
            <a:r>
              <a:rPr lang="el-GR" sz="4400" dirty="0"/>
              <a:t>Ο σπανιότερος, αν και σίγουρα ο πιο δραματικός, τρόπος σχηματισμού μιας λιμναίας λεκάνης είναι η πρόσκρουση ενός μετεωρίτη.</a:t>
            </a:r>
          </a:p>
        </p:txBody>
      </p:sp>
    </p:spTree>
    <p:extLst>
      <p:ext uri="{BB962C8B-B14F-4D97-AF65-F5344CB8AC3E}">
        <p14:creationId xmlns:p14="http://schemas.microsoft.com/office/powerpoint/2010/main" val="3593826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Όταν ένα τέτοιο σώμα χτυπήσει στη γη,</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θα εισχωρήσει λίγο στο έδαφος, εξαιτίας της τρομακτικής πίεσης. </a:t>
            </a:r>
          </a:p>
        </p:txBody>
      </p:sp>
    </p:spTree>
    <p:extLst>
      <p:ext uri="{BB962C8B-B14F-4D97-AF65-F5344CB8AC3E}">
        <p14:creationId xmlns:p14="http://schemas.microsoft.com/office/powerpoint/2010/main" val="1738967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Μέρος θα διασκορπιστεί τοπικά ως θερμότητα.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Το αποτέλεσμα αυτής της έντονης θέρμανσης είναι να αναπτυχθούν υδρατμοί και άλλα αέρια προκαλώντας έκρηξη.</a:t>
            </a:r>
          </a:p>
        </p:txBody>
      </p:sp>
    </p:spTree>
    <p:extLst>
      <p:ext uri="{BB962C8B-B14F-4D97-AF65-F5344CB8AC3E}">
        <p14:creationId xmlns:p14="http://schemas.microsoft.com/office/powerpoint/2010/main" val="4193235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 κρατήρας που προκύπτει  από την έκρηξη,</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μεγαλύτερος σε διάμετρο από τον μετεωρίτη που τον προκάλεσε. </a:t>
            </a:r>
          </a:p>
          <a:p>
            <a:pPr algn="ctr"/>
            <a:endParaRPr lang="el-GR" sz="4400" dirty="0"/>
          </a:p>
        </p:txBody>
      </p:sp>
    </p:spTree>
    <p:extLst>
      <p:ext uri="{BB962C8B-B14F-4D97-AF65-F5344CB8AC3E}">
        <p14:creationId xmlns:p14="http://schemas.microsoft.com/office/powerpoint/2010/main" val="463548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Λίμνες οργανικής προέλευσης</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107504" y="1981200"/>
            <a:ext cx="8856984" cy="4114800"/>
          </a:xfrm>
        </p:spPr>
        <p:txBody>
          <a:bodyPr/>
          <a:lstStyle/>
          <a:p>
            <a:pPr algn="ctr"/>
            <a:endParaRPr lang="el-GR" sz="4400" dirty="0"/>
          </a:p>
          <a:p>
            <a:pPr algn="ctr"/>
            <a:r>
              <a:rPr lang="el-GR" sz="4400" dirty="0"/>
              <a:t>«Δύο θηλαστικά, ο </a:t>
            </a:r>
            <a:r>
              <a:rPr lang="el-GR" sz="4400" dirty="0">
                <a:solidFill>
                  <a:srgbClr val="FFC000"/>
                </a:solidFill>
              </a:rPr>
              <a:t>κάστορας και ο άνθρωπος</a:t>
            </a:r>
            <a:r>
              <a:rPr lang="el-GR" sz="4400" dirty="0"/>
              <a:t>, είναι ιδιαίτερα ικανά στο να κατασκευάζουν φράγματα στις κοιλάδες των ποταμών, για να κρατούν νερό μέσα σε λίμνες. </a:t>
            </a:r>
          </a:p>
        </p:txBody>
      </p:sp>
    </p:spTree>
    <p:extLst>
      <p:ext uri="{BB962C8B-B14F-4D97-AF65-F5344CB8AC3E}">
        <p14:creationId xmlns:p14="http://schemas.microsoft.com/office/powerpoint/2010/main" val="167786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 αμερικάνικος κάστορας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δημιούργησε πολυάριθμες μικρές και μεγάλης διάρκειας λίμνες στη Β. Αμερική, </a:t>
            </a:r>
          </a:p>
        </p:txBody>
      </p:sp>
    </p:spTree>
    <p:extLst>
      <p:ext uri="{BB962C8B-B14F-4D97-AF65-F5344CB8AC3E}">
        <p14:creationId xmlns:p14="http://schemas.microsoft.com/office/powerpoint/2010/main" val="3666350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πολλές από τις οποίες έγιναν μόνιμες,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ιζήματα που αποτέθηκαν απέναντι από φράγματα.</a:t>
            </a:r>
          </a:p>
        </p:txBody>
      </p:sp>
    </p:spTree>
    <p:extLst>
      <p:ext uri="{BB962C8B-B14F-4D97-AF65-F5344CB8AC3E}">
        <p14:creationId xmlns:p14="http://schemas.microsoft.com/office/powerpoint/2010/main" val="831975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Τα φράγματα του ευρωπαϊκού κάστορα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μικρότερης κλίμακας. Τα φράγματα δημιουργούνται από κορμούς δέντρων, ξύλα και λάσπη.</a:t>
            </a:r>
          </a:p>
        </p:txBody>
      </p:sp>
    </p:spTree>
    <p:extLst>
      <p:ext uri="{BB962C8B-B14F-4D97-AF65-F5344CB8AC3E}">
        <p14:creationId xmlns:p14="http://schemas.microsoft.com/office/powerpoint/2010/main" val="3410115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Τα μεγαλύτερα φράγματα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φανερό ότι είναι αποτέλεσμα πολλών γενεών καστόρων».</a:t>
            </a:r>
          </a:p>
        </p:txBody>
      </p:sp>
    </p:spTree>
    <p:extLst>
      <p:ext uri="{BB962C8B-B14F-4D97-AF65-F5344CB8AC3E}">
        <p14:creationId xmlns:p14="http://schemas.microsoft.com/office/powerpoint/2010/main" val="888784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Έλη</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«Το έδαφος των ελών αποτελείται από ένα στεγανό υπόστρωμα λίγο-πολύ αμμώδες ή αργιλώδες το οποίο καλύπτεται από </a:t>
            </a:r>
            <a:r>
              <a:rPr lang="el-GR" sz="4400" dirty="0" err="1"/>
              <a:t>ιλύ</a:t>
            </a:r>
            <a:r>
              <a:rPr lang="el-GR" sz="4400" dirty="0"/>
              <a:t>.</a:t>
            </a:r>
          </a:p>
        </p:txBody>
      </p:sp>
    </p:spTree>
    <p:extLst>
      <p:ext uri="{BB962C8B-B14F-4D97-AF65-F5344CB8AC3E}">
        <p14:creationId xmlns:p14="http://schemas.microsoft.com/office/powerpoint/2010/main" val="370209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58D55-A161-3DF9-D5E5-8AFD5EC50BD5}"/>
              </a:ext>
            </a:extLst>
          </p:cNvPr>
          <p:cNvSpPr>
            <a:spLocks noGrp="1"/>
          </p:cNvSpPr>
          <p:nvPr>
            <p:ph type="title"/>
          </p:nvPr>
        </p:nvSpPr>
        <p:spPr>
          <a:xfrm>
            <a:off x="0" y="609600"/>
            <a:ext cx="9144000" cy="1143000"/>
          </a:xfrm>
        </p:spPr>
        <p:txBody>
          <a:bodyPr/>
          <a:lstStyle/>
          <a:p>
            <a:r>
              <a:rPr lang="el-GR" b="0" i="0" dirty="0">
                <a:effectLst/>
                <a:latin typeface="Arial" panose="020B0604020202020204" pitchFamily="34" charset="0"/>
              </a:rPr>
              <a:t>Κλασικές περιπτώσεις </a:t>
            </a:r>
            <a:r>
              <a:rPr lang="el-GR" b="0" i="0" dirty="0" err="1">
                <a:effectLst/>
                <a:latin typeface="Arial" panose="020B0604020202020204" pitchFamily="34" charset="0"/>
              </a:rPr>
              <a:t>καρστικών</a:t>
            </a:r>
            <a:r>
              <a:rPr lang="el-GR" b="0" i="0" dirty="0">
                <a:effectLst/>
                <a:latin typeface="Arial" panose="020B0604020202020204" pitchFamily="34" charset="0"/>
              </a:rPr>
              <a:t> λιμνών στη χώρα μας</a:t>
            </a:r>
            <a:endParaRPr lang="el-GR" dirty="0"/>
          </a:p>
        </p:txBody>
      </p:sp>
      <p:sp>
        <p:nvSpPr>
          <p:cNvPr id="3" name="Θέση περιεχομένου 2">
            <a:extLst>
              <a:ext uri="{FF2B5EF4-FFF2-40B4-BE49-F238E27FC236}">
                <a16:creationId xmlns:a16="http://schemas.microsoft.com/office/drawing/2014/main" id="{51ED6053-2669-E676-834C-EA0489A630AE}"/>
              </a:ext>
            </a:extLst>
          </p:cNvPr>
          <p:cNvSpPr>
            <a:spLocks noGrp="1"/>
          </p:cNvSpPr>
          <p:nvPr>
            <p:ph idx="1"/>
          </p:nvPr>
        </p:nvSpPr>
        <p:spPr/>
        <p:txBody>
          <a:bodyPr/>
          <a:lstStyle/>
          <a:p>
            <a:endParaRPr lang="el-GR" b="0" i="0" dirty="0">
              <a:effectLst/>
              <a:latin typeface="Arial" panose="020B0604020202020204" pitchFamily="34" charset="0"/>
            </a:endParaRPr>
          </a:p>
          <a:p>
            <a:pPr algn="ctr"/>
            <a:r>
              <a:rPr lang="el-GR" b="0" i="0" dirty="0">
                <a:effectLst/>
                <a:latin typeface="Arial" panose="020B0604020202020204" pitchFamily="34" charset="0"/>
              </a:rPr>
              <a:t>που καλύπτεται σε μεγάλο ποσοστό από ασβεστόλιθους είναι η λίμνη των Πρεσπών, της Βεγορίτιδας, της Καστοριάς, των Ιωαννίνων και η </a:t>
            </a:r>
            <a:r>
              <a:rPr lang="el-GR" b="0" i="0" dirty="0" err="1">
                <a:effectLst/>
                <a:latin typeface="Arial" panose="020B0604020202020204" pitchFamily="34" charset="0"/>
              </a:rPr>
              <a:t>αποξηρανθήσα</a:t>
            </a:r>
            <a:r>
              <a:rPr lang="el-GR" b="0" i="0" dirty="0">
                <a:effectLst/>
                <a:latin typeface="Arial" panose="020B0604020202020204" pitchFamily="34" charset="0"/>
              </a:rPr>
              <a:t> λίμνη της </a:t>
            </a:r>
            <a:r>
              <a:rPr lang="el-GR" b="0" i="0" dirty="0" err="1">
                <a:effectLst/>
                <a:latin typeface="Arial" panose="020B0604020202020204" pitchFamily="34" charset="0"/>
              </a:rPr>
              <a:t>Κωπαϊδας</a:t>
            </a:r>
            <a:r>
              <a:rPr lang="el-GR" b="0" i="0" dirty="0">
                <a:effectLst/>
                <a:latin typeface="Arial" panose="020B0604020202020204" pitchFamily="34" charset="0"/>
              </a:rPr>
              <a:t>.</a:t>
            </a:r>
            <a:endParaRPr lang="el-GR" dirty="0"/>
          </a:p>
        </p:txBody>
      </p:sp>
    </p:spTree>
    <p:extLst>
      <p:ext uri="{BB962C8B-B14F-4D97-AF65-F5344CB8AC3E}">
        <p14:creationId xmlns:p14="http://schemas.microsoft.com/office/powerpoint/2010/main" val="119970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Στα έλη επικρατεί η ασθενής ανάδευση.</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Τα νερά είναι μικρού βάθους και έχει αφθονία </a:t>
            </a:r>
            <a:r>
              <a:rPr lang="el-GR" sz="4400" dirty="0" err="1"/>
              <a:t>επιπλεόμενης</a:t>
            </a:r>
            <a:r>
              <a:rPr lang="el-GR" sz="4400" dirty="0"/>
              <a:t> ριζωμένης βλάστησης».</a:t>
            </a:r>
          </a:p>
        </p:txBody>
      </p:sp>
    </p:spTree>
    <p:extLst>
      <p:ext uri="{BB962C8B-B14F-4D97-AF65-F5344CB8AC3E}">
        <p14:creationId xmlns:p14="http://schemas.microsoft.com/office/powerpoint/2010/main" val="936026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Υφάλμυρα νερά</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«Τα υφάλμυρα νερά έχουν κυρίως δύο προελεύσεις: ή αυτά είναι θαλασσινά νερά που αραιώθηκαν με εισροές γλυκών νερών</a:t>
            </a:r>
          </a:p>
        </p:txBody>
      </p:sp>
    </p:spTree>
    <p:extLst>
      <p:ext uri="{BB962C8B-B14F-4D97-AF65-F5344CB8AC3E}">
        <p14:creationId xmlns:p14="http://schemas.microsoft.com/office/powerpoint/2010/main" val="186712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(περίπτωση νερών που συνδέονται με τη θάλασσα)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ή είναι γλυκά νερά, τα οποία εμπλουτίστηκαν με άλατα. </a:t>
            </a:r>
          </a:p>
        </p:txBody>
      </p:sp>
    </p:spTree>
    <p:extLst>
      <p:ext uri="{BB962C8B-B14F-4D97-AF65-F5344CB8AC3E}">
        <p14:creationId xmlns:p14="http://schemas.microsoft.com/office/powerpoint/2010/main" val="4134710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Τα πρώτα είναι συνδεδεμένα με περιοχές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σχετικά άφθονων βροχοπτώσεων, απαντούν στην εύκρατη ζώνη και γειτονεύουν με τη θάλασσα».</a:t>
            </a:r>
          </a:p>
        </p:txBody>
      </p:sp>
    </p:spTree>
    <p:extLst>
      <p:ext uri="{BB962C8B-B14F-4D97-AF65-F5344CB8AC3E}">
        <p14:creationId xmlns:p14="http://schemas.microsoft.com/office/powerpoint/2010/main" val="2807085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Τρεχούμενα νερά</a:t>
            </a:r>
            <a:br>
              <a:rPr lang="el-GR" dirty="0"/>
            </a:br>
            <a:endParaRPr lang="el-GR" dirty="0"/>
          </a:p>
        </p:txBody>
      </p:sp>
      <p:sp>
        <p:nvSpPr>
          <p:cNvPr id="3" name="Θέση περιεχομένου 2"/>
          <p:cNvSpPr>
            <a:spLocks noGrp="1"/>
          </p:cNvSpPr>
          <p:nvPr>
            <p:ph idx="1"/>
          </p:nvPr>
        </p:nvSpPr>
        <p:spPr>
          <a:xfrm>
            <a:off x="0" y="1981200"/>
            <a:ext cx="9144000" cy="4114800"/>
          </a:xfrm>
        </p:spPr>
        <p:txBody>
          <a:bodyPr/>
          <a:lstStyle/>
          <a:p>
            <a:pPr algn="ctr"/>
            <a:r>
              <a:rPr lang="el-GR" sz="4400" dirty="0"/>
              <a:t>«Τα τρεχούμενα νερά παίζουν σημαντικό ρόλο στην επιφάνεια της γης και παρουσιάζουν μια ποικιλότητα που τα κάνει να έχουν ξεχωριστό ενδιαφέρον για τους Υδροβιολόγους.</a:t>
            </a:r>
          </a:p>
        </p:txBody>
      </p:sp>
    </p:spTree>
    <p:extLst>
      <p:ext uri="{BB962C8B-B14F-4D97-AF65-F5344CB8AC3E}">
        <p14:creationId xmlns:p14="http://schemas.microsoft.com/office/powerpoint/2010/main" val="3242355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ταχύτητα της ροής τους και η μάζα του νερού</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που κατέρχεται είναι οι παράγοντες που επιτρέπουν τον διαχωρισμό των διάφορων τύπων τρεχούμενων νερών».</a:t>
            </a:r>
          </a:p>
        </p:txBody>
      </p:sp>
    </p:spTree>
    <p:extLst>
      <p:ext uri="{BB962C8B-B14F-4D97-AF65-F5344CB8AC3E}">
        <p14:creationId xmlns:p14="http://schemas.microsoft.com/office/powerpoint/2010/main" val="2325021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«Η </a:t>
            </a:r>
            <a:r>
              <a:rPr lang="el-GR" dirty="0" err="1">
                <a:solidFill>
                  <a:srgbClr val="FFFF00"/>
                </a:solidFill>
                <a:effectLst/>
              </a:rPr>
              <a:t>Λιμνολογία</a:t>
            </a:r>
            <a:r>
              <a:rPr lang="el-GR" dirty="0">
                <a:solidFill>
                  <a:srgbClr val="FFFF00"/>
                </a:solidFill>
                <a:effectLst/>
              </a:rPr>
              <a:t> θεωρεί τα τρεχούμενα νερά</a:t>
            </a:r>
          </a:p>
        </p:txBody>
      </p:sp>
      <p:sp>
        <p:nvSpPr>
          <p:cNvPr id="3" name="Θέση περιεχομένου 2"/>
          <p:cNvSpPr>
            <a:spLocks noGrp="1"/>
          </p:cNvSpPr>
          <p:nvPr>
            <p:ph idx="1"/>
          </p:nvPr>
        </p:nvSpPr>
        <p:spPr>
          <a:xfrm>
            <a:off x="107504" y="1981200"/>
            <a:ext cx="8856984" cy="4114800"/>
          </a:xfrm>
        </p:spPr>
        <p:txBody>
          <a:bodyPr/>
          <a:lstStyle/>
          <a:p>
            <a:pPr algn="ctr"/>
            <a:endParaRPr lang="el-GR" sz="4400" dirty="0"/>
          </a:p>
          <a:p>
            <a:pPr algn="ctr"/>
            <a:r>
              <a:rPr lang="el-GR" sz="4400" dirty="0"/>
              <a:t>ως </a:t>
            </a:r>
            <a:r>
              <a:rPr lang="el-GR" sz="4400" dirty="0">
                <a:solidFill>
                  <a:srgbClr val="FFC000"/>
                </a:solidFill>
              </a:rPr>
              <a:t>πηγή ανόργανων και οργανικών και οργανικών (ζωντανών ή νεκρών) </a:t>
            </a:r>
            <a:r>
              <a:rPr lang="el-GR" sz="4400" dirty="0"/>
              <a:t>στοιχείων που έρχονται να παγιδευτούν στα στάσιμα νερά».</a:t>
            </a:r>
          </a:p>
        </p:txBody>
      </p:sp>
    </p:spTree>
    <p:extLst>
      <p:ext uri="{BB962C8B-B14F-4D97-AF65-F5344CB8AC3E}">
        <p14:creationId xmlns:p14="http://schemas.microsoft.com/office/powerpoint/2010/main" val="3943505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«Χαρακτηριστικό παράδειγμα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είναι το σύστημα των λιμνών της Κορώνειας (Αγίου Βασιλείου) και Βόλβης.</a:t>
            </a:r>
          </a:p>
        </p:txBody>
      </p:sp>
    </p:spTree>
    <p:extLst>
      <p:ext uri="{BB962C8B-B14F-4D97-AF65-F5344CB8AC3E}">
        <p14:creationId xmlns:p14="http://schemas.microsoft.com/office/powerpoint/2010/main" val="2123833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δύο λίμνες τροφοδοτούνται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τα νερά των γύρω περιοχών, τα οποία φτάνουν σε αυτές με μορφή χειμάρρων».</a:t>
            </a:r>
          </a:p>
        </p:txBody>
      </p:sp>
    </p:spTree>
    <p:extLst>
      <p:ext uri="{BB962C8B-B14F-4D97-AF65-F5344CB8AC3E}">
        <p14:creationId xmlns:p14="http://schemas.microsoft.com/office/powerpoint/2010/main" val="3873473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Λίμνη Βόλβη (Θεσσαλονίκη)</a:t>
            </a:r>
          </a:p>
        </p:txBody>
      </p:sp>
      <p:sp>
        <p:nvSpPr>
          <p:cNvPr id="3" name="Θέση περιεχομένου 2"/>
          <p:cNvSpPr>
            <a:spLocks noGrp="1"/>
          </p:cNvSpPr>
          <p:nvPr>
            <p:ph idx="1"/>
          </p:nvPr>
        </p:nvSpPr>
        <p:spPr/>
        <p:txBody>
          <a:bodyPr/>
          <a:lstStyle/>
          <a:p>
            <a:endParaRPr lang="el-GR" dirty="0"/>
          </a:p>
        </p:txBody>
      </p:sp>
      <p:pic>
        <p:nvPicPr>
          <p:cNvPr id="2050" name="Picture 2" descr="C:\Users\Maria\Downloads\volvi-oxthh-x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96250" cy="46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1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Μεγάλη Πρέσπα</a:t>
            </a:r>
          </a:p>
        </p:txBody>
      </p:sp>
      <p:sp>
        <p:nvSpPr>
          <p:cNvPr id="3" name="Θέση περιεχομένου 2"/>
          <p:cNvSpPr>
            <a:spLocks noGrp="1"/>
          </p:cNvSpPr>
          <p:nvPr>
            <p:ph idx="1"/>
          </p:nvPr>
        </p:nvSpPr>
        <p:spPr/>
        <p:txBody>
          <a:bodyPr/>
          <a:lstStyle/>
          <a:p>
            <a:endParaRPr lang="el-GR"/>
          </a:p>
        </p:txBody>
      </p:sp>
      <p:sp>
        <p:nvSpPr>
          <p:cNvPr id="4" name="AutoShape 4" descr="Λίμνες Πρέσπες - Βικιπαίδεια"/>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descr="C:\Users\Maria\Downloads\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8883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23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Λίμνη Βόλβη</a:t>
            </a:r>
          </a:p>
        </p:txBody>
      </p:sp>
      <p:sp>
        <p:nvSpPr>
          <p:cNvPr id="3" name="Θέση περιεχομένου 2"/>
          <p:cNvSpPr>
            <a:spLocks noGrp="1"/>
          </p:cNvSpPr>
          <p:nvPr>
            <p:ph idx="1"/>
          </p:nvPr>
        </p:nvSpPr>
        <p:spPr/>
        <p:txBody>
          <a:bodyPr/>
          <a:lstStyle/>
          <a:p>
            <a:endParaRPr lang="el-GR"/>
          </a:p>
        </p:txBody>
      </p:sp>
      <p:pic>
        <p:nvPicPr>
          <p:cNvPr id="3074" name="Picture 2" descr="Λίμνη Βόλβη | Λίμν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71651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013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09600"/>
            <a:ext cx="8568952" cy="1143000"/>
          </a:xfrm>
        </p:spPr>
        <p:txBody>
          <a:bodyPr/>
          <a:lstStyle/>
          <a:p>
            <a:r>
              <a:rPr lang="el-GR" dirty="0"/>
              <a:t>Λίμνη Κορώνεια στον Λαγκαδά</a:t>
            </a:r>
          </a:p>
        </p:txBody>
      </p:sp>
      <p:sp>
        <p:nvSpPr>
          <p:cNvPr id="3" name="Θέση περιεχομένου 2"/>
          <p:cNvSpPr>
            <a:spLocks noGrp="1"/>
          </p:cNvSpPr>
          <p:nvPr>
            <p:ph idx="1"/>
          </p:nvPr>
        </p:nvSpPr>
        <p:spPr/>
        <p:txBody>
          <a:bodyPr/>
          <a:lstStyle/>
          <a:p>
            <a:endParaRPr lang="el-GR"/>
          </a:p>
        </p:txBody>
      </p:sp>
      <p:pic>
        <p:nvPicPr>
          <p:cNvPr id="1026" name="Picture 2" descr="C:\Users\Maria\Downloads\Η_λίμνη_Κορώνει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842493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48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«Αν και υπάρχει ένας μεγάλος αριθμός τρεχούμενων νερών</a:t>
            </a:r>
          </a:p>
        </p:txBody>
      </p:sp>
      <p:sp>
        <p:nvSpPr>
          <p:cNvPr id="3" name="Θέση περιεχομένου 2"/>
          <p:cNvSpPr>
            <a:spLocks noGrp="1"/>
          </p:cNvSpPr>
          <p:nvPr>
            <p:ph idx="1"/>
          </p:nvPr>
        </p:nvSpPr>
        <p:spPr>
          <a:xfrm>
            <a:off x="0" y="1981200"/>
            <a:ext cx="9144000" cy="4114800"/>
          </a:xfrm>
        </p:spPr>
        <p:txBody>
          <a:bodyPr/>
          <a:lstStyle/>
          <a:p>
            <a:pPr algn="ctr"/>
            <a:endParaRPr lang="el-GR" sz="4400" dirty="0"/>
          </a:p>
          <a:p>
            <a:pPr algn="ctr"/>
            <a:r>
              <a:rPr lang="el-GR" sz="4400" dirty="0"/>
              <a:t>που οφείλουν την ύπαρξή τους στις πεδιάδες, είναι επίσης, συχνό οι μεγάλοι ποταμοί να προέρχονται από ορεινές περιοχές».</a:t>
            </a:r>
          </a:p>
        </p:txBody>
      </p:sp>
    </p:spTree>
    <p:extLst>
      <p:ext uri="{BB962C8B-B14F-4D97-AF65-F5344CB8AC3E}">
        <p14:creationId xmlns:p14="http://schemas.microsoft.com/office/powerpoint/2010/main" val="912719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09600"/>
            <a:ext cx="8640960" cy="1143000"/>
          </a:xfrm>
        </p:spPr>
        <p:txBody>
          <a:bodyPr/>
          <a:lstStyle/>
          <a:p>
            <a:r>
              <a:rPr lang="el-GR" dirty="0">
                <a:solidFill>
                  <a:srgbClr val="FFFF00"/>
                </a:solidFill>
              </a:rPr>
              <a:t>«Παρατηρώντας το περιβάλλον των τρεχούμενων νερών,</a:t>
            </a:r>
          </a:p>
        </p:txBody>
      </p:sp>
      <p:sp>
        <p:nvSpPr>
          <p:cNvPr id="3" name="Θέση περιεχομένου 2"/>
          <p:cNvSpPr>
            <a:spLocks noGrp="1"/>
          </p:cNvSpPr>
          <p:nvPr>
            <p:ph idx="1"/>
          </p:nvPr>
        </p:nvSpPr>
        <p:spPr>
          <a:xfrm>
            <a:off x="179512" y="1981200"/>
            <a:ext cx="8784976" cy="4114800"/>
          </a:xfrm>
        </p:spPr>
        <p:txBody>
          <a:bodyPr/>
          <a:lstStyle/>
          <a:p>
            <a:pPr algn="ctr"/>
            <a:endParaRPr lang="el-GR" sz="4400" dirty="0"/>
          </a:p>
          <a:p>
            <a:pPr algn="ctr"/>
            <a:r>
              <a:rPr lang="el-GR" sz="4400" dirty="0"/>
              <a:t>εντυπωσιάζει η μεγάλη ποικιλία βιοτόπων, χαρακτηριζόμενη από την κλίση και το υπόστρωμα μέσα σε μικρή σχετικά απόσταση.</a:t>
            </a:r>
          </a:p>
        </p:txBody>
      </p:sp>
    </p:spTree>
    <p:extLst>
      <p:ext uri="{BB962C8B-B14F-4D97-AF65-F5344CB8AC3E}">
        <p14:creationId xmlns:p14="http://schemas.microsoft.com/office/powerpoint/2010/main" val="2998810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Εδώ υπάρχουν ρηχά νερά που ρέουν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πάνω από πέτρες και χαλίκια, παρακάτω μικρές λίμνες, μικρούς καταρράκτες κτλ.</a:t>
            </a:r>
          </a:p>
        </p:txBody>
      </p:sp>
    </p:spTree>
    <p:extLst>
      <p:ext uri="{BB962C8B-B14F-4D97-AF65-F5344CB8AC3E}">
        <p14:creationId xmlns:p14="http://schemas.microsoft.com/office/powerpoint/2010/main" val="3122383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Όπως με τις λίμνες και τα έλη,</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έτσι και με τους ποταμούς και τους </a:t>
            </a:r>
            <a:r>
              <a:rPr lang="el-GR" sz="4400" dirty="0" err="1"/>
              <a:t>χειμάρρους</a:t>
            </a:r>
            <a:r>
              <a:rPr lang="el-GR" sz="4400" dirty="0"/>
              <a:t>, η διάκριση δεν είναι σαφής. </a:t>
            </a:r>
          </a:p>
          <a:p>
            <a:pPr algn="ctr"/>
            <a:endParaRPr lang="el-GR" sz="4400" dirty="0"/>
          </a:p>
        </p:txBody>
      </p:sp>
    </p:spTree>
    <p:extLst>
      <p:ext uri="{BB962C8B-B14F-4D97-AF65-F5344CB8AC3E}">
        <p14:creationId xmlns:p14="http://schemas.microsoft.com/office/powerpoint/2010/main" val="3297873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χείμαρροι όμως είναι μικροί</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και συχνά έχουν απότομες κλίσεις, ενώ οι ποταμοί είναι μεγάλοι και συνήθως έχουν μικρές κλίσεις»</a:t>
            </a:r>
          </a:p>
        </p:txBody>
      </p:sp>
    </p:spTree>
    <p:extLst>
      <p:ext uri="{BB962C8B-B14F-4D97-AF65-F5344CB8AC3E}">
        <p14:creationId xmlns:p14="http://schemas.microsoft.com/office/powerpoint/2010/main" val="2751026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«Πολλές από τις φυσικές και τις βιολογικές ιδιότητες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των τρεχούμενων νερών καθορίζονται από την ετήσια διαμόρφωση της παροχής τους.</a:t>
            </a:r>
          </a:p>
        </p:txBody>
      </p:sp>
    </p:spTree>
    <p:extLst>
      <p:ext uri="{BB962C8B-B14F-4D97-AF65-F5344CB8AC3E}">
        <p14:creationId xmlns:p14="http://schemas.microsoft.com/office/powerpoint/2010/main" val="1512801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Η παροχή εξαρτάται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από το ύψος της βροχόπτωσης, τη γεωλογία της λεκάνης απορροής, την περιοχή,</a:t>
            </a:r>
          </a:p>
        </p:txBody>
      </p:sp>
    </p:spTree>
    <p:extLst>
      <p:ext uri="{BB962C8B-B14F-4D97-AF65-F5344CB8AC3E}">
        <p14:creationId xmlns:p14="http://schemas.microsoft.com/office/powerpoint/2010/main" val="2068179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την κλίση του πυθμένα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και από τα φράγματα που ελέγχονται από τη βλάστηση, από τους κάστορες και κυρίως από τους ανθρώπους.</a:t>
            </a:r>
          </a:p>
        </p:txBody>
      </p:sp>
    </p:spTree>
    <p:extLst>
      <p:ext uri="{BB962C8B-B14F-4D97-AF65-F5344CB8AC3E}">
        <p14:creationId xmlns:p14="http://schemas.microsoft.com/office/powerpoint/2010/main" val="275394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Λίμνη της Καστοριάς</a:t>
            </a:r>
          </a:p>
        </p:txBody>
      </p:sp>
      <p:sp>
        <p:nvSpPr>
          <p:cNvPr id="3" name="Θέση περιεχομένου 2"/>
          <p:cNvSpPr>
            <a:spLocks noGrp="1"/>
          </p:cNvSpPr>
          <p:nvPr>
            <p:ph idx="1"/>
          </p:nvPr>
        </p:nvSpPr>
        <p:spPr/>
        <p:txBody>
          <a:bodyPr/>
          <a:lstStyle/>
          <a:p>
            <a:endParaRPr lang="el-GR"/>
          </a:p>
        </p:txBody>
      </p:sp>
      <p:pic>
        <p:nvPicPr>
          <p:cNvPr id="2050" name="Picture 2" descr="Καστοριά: Η λίμνη είναι μόνο η αφορμή... - iefimerid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3"/>
            <a:ext cx="8712968" cy="492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17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Οι εποχικές και οι ημερήσιες διακυμάνσεις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στην παροχή είναι σημαντικές στην οικολογία των ποταμών και των χειμάρρων.</a:t>
            </a:r>
          </a:p>
        </p:txBody>
      </p:sp>
    </p:spTree>
    <p:extLst>
      <p:ext uri="{BB962C8B-B14F-4D97-AF65-F5344CB8AC3E}">
        <p14:creationId xmlns:p14="http://schemas.microsoft.com/office/powerpoint/2010/main" val="656864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Για παράδειγμα, οι χείμαρροι των ψηλών βουνών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παρουσιάζουν τη μεγαλύτερη παροχή τους αργά την άνοιξη</a:t>
            </a:r>
          </a:p>
        </p:txBody>
      </p:sp>
    </p:spTree>
    <p:extLst>
      <p:ext uri="{BB962C8B-B14F-4D97-AF65-F5344CB8AC3E}">
        <p14:creationId xmlns:p14="http://schemas.microsoft.com/office/powerpoint/2010/main" val="2456830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και κατά τη διάρκεια των μεσημβρινών ωρών,</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όταν λιώνει το χιόνι, και τη μικρότερη παροχή μετά τον νυχτερινό παγετό.</a:t>
            </a:r>
          </a:p>
        </p:txBody>
      </p:sp>
    </p:spTree>
    <p:extLst>
      <p:ext uri="{BB962C8B-B14F-4D97-AF65-F5344CB8AC3E}">
        <p14:creationId xmlns:p14="http://schemas.microsoft.com/office/powerpoint/2010/main" val="3313501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φυσικοχημικές παράμετροι των τρεχούμενων νερών</a:t>
            </a:r>
          </a:p>
        </p:txBody>
      </p:sp>
      <p:sp>
        <p:nvSpPr>
          <p:cNvPr id="3" name="Θέση περιεχομένου 2"/>
          <p:cNvSpPr>
            <a:spLocks noGrp="1"/>
          </p:cNvSpPr>
          <p:nvPr>
            <p:ph idx="1"/>
          </p:nvPr>
        </p:nvSpPr>
        <p:spPr>
          <a:xfrm>
            <a:off x="0" y="1981200"/>
            <a:ext cx="9036496" cy="4114800"/>
          </a:xfrm>
        </p:spPr>
        <p:txBody>
          <a:bodyPr/>
          <a:lstStyle/>
          <a:p>
            <a:pPr algn="ctr"/>
            <a:endParaRPr lang="el-GR" sz="4400" dirty="0"/>
          </a:p>
          <a:p>
            <a:pPr algn="ctr"/>
            <a:r>
              <a:rPr lang="el-GR" sz="4400" dirty="0"/>
              <a:t>μετριούνται με τις ίδιες μεθόδους που χρησιμοποιούνται για τις λίμνες.</a:t>
            </a:r>
          </a:p>
        </p:txBody>
      </p:sp>
    </p:spTree>
    <p:extLst>
      <p:ext uri="{BB962C8B-B14F-4D97-AF65-F5344CB8AC3E}">
        <p14:creationId xmlns:p14="http://schemas.microsoft.com/office/powerpoint/2010/main" val="2915330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Παροχή είναι η ροή του όγκου του νερού</a:t>
            </a:r>
          </a:p>
        </p:txBody>
      </p:sp>
      <p:sp>
        <p:nvSpPr>
          <p:cNvPr id="3" name="Θέση περιεχομένου 2"/>
          <p:cNvSpPr>
            <a:spLocks noGrp="1"/>
          </p:cNvSpPr>
          <p:nvPr>
            <p:ph idx="1"/>
          </p:nvPr>
        </p:nvSpPr>
        <p:spPr>
          <a:xfrm>
            <a:off x="107504" y="1981200"/>
            <a:ext cx="8928992" cy="4114800"/>
          </a:xfrm>
        </p:spPr>
        <p:txBody>
          <a:bodyPr/>
          <a:lstStyle/>
          <a:p>
            <a:pPr algn="ctr"/>
            <a:endParaRPr lang="el-GR" sz="4400" dirty="0"/>
          </a:p>
          <a:p>
            <a:pPr algn="ctr"/>
            <a:r>
              <a:rPr lang="el-GR" sz="4400" dirty="0"/>
              <a:t>ανά μονάδα χρόνου </a:t>
            </a:r>
            <a:r>
              <a:rPr lang="en-US" sz="4400" dirty="0"/>
              <a:t>m</a:t>
            </a:r>
            <a:r>
              <a:rPr lang="el-GR" sz="4400" baseline="30000" dirty="0"/>
              <a:t>3</a:t>
            </a:r>
            <a:r>
              <a:rPr lang="el-GR" sz="4400" dirty="0"/>
              <a:t>/</a:t>
            </a:r>
            <a:r>
              <a:rPr lang="en-US" sz="4400" dirty="0"/>
              <a:t>sec </a:t>
            </a:r>
            <a:r>
              <a:rPr lang="el-GR" sz="4400" dirty="0"/>
              <a:t>και ταχύτητα ροής η απόσταση που διανύεται στη μονάδα του χρόνου.</a:t>
            </a:r>
          </a:p>
        </p:txBody>
      </p:sp>
    </p:spTree>
    <p:extLst>
      <p:ext uri="{BB962C8B-B14F-4D97-AF65-F5344CB8AC3E}">
        <p14:creationId xmlns:p14="http://schemas.microsoft.com/office/powerpoint/2010/main" val="1333259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μέτρηση μπορεί να γίνει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εύκολα με ένα ροόμετρο, το οποίο βυθίζεται στο νερό.</a:t>
            </a:r>
          </a:p>
        </p:txBody>
      </p:sp>
    </p:spTree>
    <p:extLst>
      <p:ext uri="{BB962C8B-B14F-4D97-AF65-F5344CB8AC3E}">
        <p14:creationId xmlns:p14="http://schemas.microsoft.com/office/powerpoint/2010/main" val="2836818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Η μέτρηση γίνεται σε πέντε </a:t>
            </a:r>
            <a:r>
              <a:rPr lang="el-GR" dirty="0" err="1">
                <a:solidFill>
                  <a:srgbClr val="FFFF00"/>
                </a:solidFill>
                <a:effectLst/>
              </a:rPr>
              <a:t>ισαπέχοντα</a:t>
            </a:r>
            <a:r>
              <a:rPr lang="el-GR" dirty="0">
                <a:solidFill>
                  <a:srgbClr val="FFFF00"/>
                </a:solidFill>
                <a:effectLst/>
              </a:rPr>
              <a:t> σημεία</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κατά μήκος του ρεύματος, με τον μετρητή βυθισμένο στα 2/5 της απόστασης επιφάνειας-πυθμένα.</a:t>
            </a:r>
          </a:p>
        </p:txBody>
      </p:sp>
    </p:spTree>
    <p:extLst>
      <p:ext uri="{BB962C8B-B14F-4D97-AF65-F5344CB8AC3E}">
        <p14:creationId xmlns:p14="http://schemas.microsoft.com/office/powerpoint/2010/main" val="3751640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Σε πολύ ρηχά νερά ή ανάμεσα σε βράχους,</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όπου το βάθος του νερού είναι μόνο λίγα εκατοστά, η μέτρηση μπορεί να γίνει με έναν ειδικό σωλήνα μέτρησης της πίεσης».</a:t>
            </a:r>
          </a:p>
        </p:txBody>
      </p:sp>
    </p:spTree>
    <p:extLst>
      <p:ext uri="{BB962C8B-B14F-4D97-AF65-F5344CB8AC3E}">
        <p14:creationId xmlns:p14="http://schemas.microsoft.com/office/powerpoint/2010/main" val="1122998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br>
              <a:rPr lang="el-GR" b="1" dirty="0"/>
            </a:br>
            <a:r>
              <a:rPr lang="el-GR" dirty="0">
                <a:solidFill>
                  <a:srgbClr val="FFFF00"/>
                </a:solidFill>
                <a:effectLst/>
              </a:rPr>
              <a:t>Ποταμοί</a:t>
            </a:r>
            <a:br>
              <a:rPr lang="el-GR" dirty="0">
                <a:solidFill>
                  <a:srgbClr val="FFFF00"/>
                </a:solidFill>
                <a:effectLst/>
              </a:rPr>
            </a:br>
            <a:endParaRPr lang="el-GR" dirty="0">
              <a:solidFill>
                <a:srgbClr val="FFFF00"/>
              </a:solidFill>
              <a:effectLst/>
            </a:endParaRP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«Στις χαμηλές και πεδινές περιοχές τα ρεύματα ενώνονται και σχηματίζουν τους ποταμούς. </a:t>
            </a:r>
          </a:p>
        </p:txBody>
      </p:sp>
    </p:spTree>
    <p:extLst>
      <p:ext uri="{BB962C8B-B14F-4D97-AF65-F5344CB8AC3E}">
        <p14:creationId xmlns:p14="http://schemas.microsoft.com/office/powerpoint/2010/main" val="18733795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Γνωστοί είναι οι μαίανδροι που σχηματίζονται</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σε χαμηλότερα τμήματα της πορείας του νερού, άσχετα αν ο ποταμός είναι μεγάλος ή μικρός και διασχίζει βουνά ή πεδιάδες. </a:t>
            </a:r>
          </a:p>
          <a:p>
            <a:endParaRPr lang="el-GR" dirty="0"/>
          </a:p>
        </p:txBody>
      </p:sp>
    </p:spTree>
    <p:extLst>
      <p:ext uri="{BB962C8B-B14F-4D97-AF65-F5344CB8AC3E}">
        <p14:creationId xmlns:p14="http://schemas.microsoft.com/office/powerpoint/2010/main" val="351390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των Ιωαννίνων, καθώς και της Κωπαΐδας</a:t>
            </a:r>
          </a:p>
        </p:txBody>
      </p:sp>
      <p:sp>
        <p:nvSpPr>
          <p:cNvPr id="3" name="Θέση περιεχομένου 2"/>
          <p:cNvSpPr>
            <a:spLocks noGrp="1"/>
          </p:cNvSpPr>
          <p:nvPr>
            <p:ph idx="1"/>
          </p:nvPr>
        </p:nvSpPr>
        <p:spPr>
          <a:xfrm>
            <a:off x="251520" y="1981200"/>
            <a:ext cx="8640960" cy="4114800"/>
          </a:xfrm>
        </p:spPr>
        <p:txBody>
          <a:bodyPr/>
          <a:lstStyle/>
          <a:p>
            <a:pPr algn="ctr"/>
            <a:endParaRPr lang="el-GR" sz="4400" dirty="0"/>
          </a:p>
          <a:p>
            <a:pPr algn="ctr"/>
            <a:r>
              <a:rPr lang="el-GR" sz="4400" dirty="0"/>
              <a:t>(στην περιοχή Λειβαδιάς), η οποία αποξηράνθηκε το 1931 για την απόκτηση καλλιεργήσιμης γης».</a:t>
            </a:r>
          </a:p>
        </p:txBody>
      </p:sp>
    </p:spTree>
    <p:extLst>
      <p:ext uri="{BB962C8B-B14F-4D97-AF65-F5344CB8AC3E}">
        <p14:creationId xmlns:p14="http://schemas.microsoft.com/office/powerpoint/2010/main" val="1692797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Μαίανδρος ποταμού</a:t>
            </a:r>
          </a:p>
        </p:txBody>
      </p:sp>
      <p:sp>
        <p:nvSpPr>
          <p:cNvPr id="3" name="2 - Θέση περιεχομένου"/>
          <p:cNvSpPr>
            <a:spLocks noGrp="1"/>
          </p:cNvSpPr>
          <p:nvPr>
            <p:ph idx="1"/>
          </p:nvPr>
        </p:nvSpPr>
        <p:spPr/>
        <p:txBody>
          <a:bodyPr/>
          <a:lstStyle/>
          <a:p>
            <a:endParaRPr lang="el-GR"/>
          </a:p>
        </p:txBody>
      </p:sp>
      <p:sp>
        <p:nvSpPr>
          <p:cNvPr id="1026" name="AutoShape 2" descr="19. Οι ποταμοί της Ελλάδ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19. Οι ποταμοί της Ελλάδ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Η μορφολογική εξέλιξη των κοιτών των χειμαρρικών ρευμάτ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1" name="Picture 7" descr="C:\Users\DIMOS\Downloads\μαίανδροι-ποταμών-morava-27406960.jpg"/>
          <p:cNvPicPr>
            <a:picLocks noChangeAspect="1" noChangeArrowheads="1"/>
          </p:cNvPicPr>
          <p:nvPr/>
        </p:nvPicPr>
        <p:blipFill>
          <a:blip r:embed="rId2" cstate="print"/>
          <a:srcRect/>
          <a:stretch>
            <a:fillRect/>
          </a:stretch>
        </p:blipFill>
        <p:spPr bwMode="auto">
          <a:xfrm>
            <a:off x="827584" y="2060848"/>
            <a:ext cx="7488832" cy="3960440"/>
          </a:xfrm>
          <a:prstGeom prst="rect">
            <a:avLst/>
          </a:prstGeom>
          <a:noFill/>
        </p:spPr>
      </p:pic>
    </p:spTree>
    <p:extLst>
      <p:ext uri="{BB962C8B-B14F-4D97-AF65-F5344CB8AC3E}">
        <p14:creationId xmlns:p14="http://schemas.microsoft.com/office/powerpoint/2010/main" val="2090438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Μαίανδρος ποταμού</a:t>
            </a:r>
            <a:endParaRPr lang="el-GR" dirty="0"/>
          </a:p>
        </p:txBody>
      </p:sp>
      <p:sp>
        <p:nvSpPr>
          <p:cNvPr id="3" name="2 - Θέση περιεχομένου"/>
          <p:cNvSpPr>
            <a:spLocks noGrp="1"/>
          </p:cNvSpPr>
          <p:nvPr>
            <p:ph idx="1"/>
          </p:nvPr>
        </p:nvSpPr>
        <p:spPr/>
        <p:txBody>
          <a:bodyPr/>
          <a:lstStyle/>
          <a:p>
            <a:endParaRPr lang="el-GR"/>
          </a:p>
        </p:txBody>
      </p:sp>
      <p:sp>
        <p:nvSpPr>
          <p:cNvPr id="116738" name="AutoShape 2" descr="Μαίανδροι Φωτογραφίες Αρχείου, Royalty Free Μαίανδροι Εικόνες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6739" name="Picture 3" descr="C:\Users\DIMOS\Downloads\μαίανδροι-ποταμών-γύρω-από-τους-τομείς-που-βλέπουν-την-κορυφογραμμή-118267693.jpg"/>
          <p:cNvPicPr>
            <a:picLocks noChangeAspect="1" noChangeArrowheads="1"/>
          </p:cNvPicPr>
          <p:nvPr/>
        </p:nvPicPr>
        <p:blipFill>
          <a:blip r:embed="rId2" cstate="print"/>
          <a:srcRect/>
          <a:stretch>
            <a:fillRect/>
          </a:stretch>
        </p:blipFill>
        <p:spPr bwMode="auto">
          <a:xfrm>
            <a:off x="827584" y="2060848"/>
            <a:ext cx="7416824" cy="3888432"/>
          </a:xfrm>
          <a:prstGeom prst="rect">
            <a:avLst/>
          </a:prstGeom>
          <a:noFill/>
        </p:spPr>
      </p:pic>
    </p:spTree>
    <p:extLst>
      <p:ext uri="{BB962C8B-B14F-4D97-AF65-F5344CB8AC3E}">
        <p14:creationId xmlns:p14="http://schemas.microsoft.com/office/powerpoint/2010/main" val="32290332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Σχηματίζουν περιοχές από βαθύτερα, γρηγορότερα</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ρεύματα κοντά στη διαβρωμένη στροφή του ποταμού και αποθέσεις στη ρηχή περιοχή της απέναντι όχθης. </a:t>
            </a:r>
          </a:p>
        </p:txBody>
      </p:sp>
    </p:spTree>
    <p:extLst>
      <p:ext uri="{BB962C8B-B14F-4D97-AF65-F5344CB8AC3E}">
        <p14:creationId xmlns:p14="http://schemas.microsoft.com/office/powerpoint/2010/main" val="33191145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Στις φαρδιές κοιλάδες των μεγάλων ποταμών</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σχηματίζονται αποκομμένες λίμνες, οι γνωστές «</a:t>
            </a:r>
            <a:r>
              <a:rPr lang="el-GR" sz="4400" dirty="0" err="1"/>
              <a:t>παλιομάνες</a:t>
            </a:r>
            <a:r>
              <a:rPr lang="el-GR" sz="4400" dirty="0"/>
              <a:t>».</a:t>
            </a:r>
          </a:p>
        </p:txBody>
      </p:sp>
    </p:spTree>
    <p:extLst>
      <p:ext uri="{BB962C8B-B14F-4D97-AF65-F5344CB8AC3E}">
        <p14:creationId xmlns:p14="http://schemas.microsoft.com/office/powerpoint/2010/main" val="3654062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a:t>
            </a:r>
            <a:r>
              <a:rPr lang="el-GR" dirty="0" err="1">
                <a:solidFill>
                  <a:srgbClr val="FFFF00"/>
                </a:solidFill>
              </a:rPr>
              <a:t>Παλιομάνες</a:t>
            </a:r>
            <a:r>
              <a:rPr lang="el-GR" dirty="0">
                <a:solidFill>
                  <a:srgbClr val="FFFF00"/>
                </a:solidFill>
              </a:rPr>
              <a:t>»</a:t>
            </a:r>
          </a:p>
        </p:txBody>
      </p:sp>
      <p:sp>
        <p:nvSpPr>
          <p:cNvPr id="3" name="2 - Θέση περιεχομένου"/>
          <p:cNvSpPr>
            <a:spLocks noGrp="1"/>
          </p:cNvSpPr>
          <p:nvPr>
            <p:ph idx="1"/>
          </p:nvPr>
        </p:nvSpPr>
        <p:spPr/>
        <p:txBody>
          <a:bodyPr/>
          <a:lstStyle/>
          <a:p>
            <a:endParaRPr lang="el-GR"/>
          </a:p>
        </p:txBody>
      </p:sp>
      <p:pic>
        <p:nvPicPr>
          <p:cNvPr id="118786" name="Picture 2" descr="Το Δασαρχείο Θεσ/νικης εξέδωσε την απαγόρευση θήρας για Δέλτα Αξιού -  Λουδία - Αλιάκμονα στην ευρύτερη περιοχή Αξιούπολη — iHunt"/>
          <p:cNvPicPr>
            <a:picLocks noChangeAspect="1" noChangeArrowheads="1"/>
          </p:cNvPicPr>
          <p:nvPr/>
        </p:nvPicPr>
        <p:blipFill>
          <a:blip r:embed="rId2" cstate="print"/>
          <a:srcRect/>
          <a:stretch>
            <a:fillRect/>
          </a:stretch>
        </p:blipFill>
        <p:spPr bwMode="auto">
          <a:xfrm>
            <a:off x="755576" y="2060848"/>
            <a:ext cx="7632848" cy="3960440"/>
          </a:xfrm>
          <a:prstGeom prst="rect">
            <a:avLst/>
          </a:prstGeom>
          <a:noFill/>
        </p:spPr>
      </p:pic>
    </p:spTree>
    <p:extLst>
      <p:ext uri="{BB962C8B-B14F-4D97-AF65-F5344CB8AC3E}">
        <p14:creationId xmlns:p14="http://schemas.microsoft.com/office/powerpoint/2010/main" val="2802910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«Παρ’ όλη την αύξηση των νερών</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και την κλίση του εδάφους, η ταχύτητα του νερού είναι γενικά, αρκετά μικρή.</a:t>
            </a:r>
          </a:p>
        </p:txBody>
      </p:sp>
    </p:spTree>
    <p:extLst>
      <p:ext uri="{BB962C8B-B14F-4D97-AF65-F5344CB8AC3E}">
        <p14:creationId xmlns:p14="http://schemas.microsoft.com/office/powerpoint/2010/main" val="14263820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Οι ποταμοί χαρακτηρίζονται πάντοτε</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από νερά με ροή λιγότερο θορυβώδη και θερμοκρασία περισσότερο ποικίλη από αυτήν των χειμάρρων. </a:t>
            </a:r>
          </a:p>
        </p:txBody>
      </p:sp>
    </p:spTree>
    <p:extLst>
      <p:ext uri="{BB962C8B-B14F-4D97-AF65-F5344CB8AC3E}">
        <p14:creationId xmlns:p14="http://schemas.microsoft.com/office/powerpoint/2010/main" val="20072670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Η ταχύτητα των νερών εξαρτάται</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από την παροχή και αυξάνει με την κλίση και το βάθος.  </a:t>
            </a:r>
          </a:p>
          <a:p>
            <a:endParaRPr lang="el-GR" dirty="0"/>
          </a:p>
        </p:txBody>
      </p:sp>
    </p:spTree>
    <p:extLst>
      <p:ext uri="{BB962C8B-B14F-4D97-AF65-F5344CB8AC3E}">
        <p14:creationId xmlns:p14="http://schemas.microsoft.com/office/powerpoint/2010/main" val="1401072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Η ταχύτητα εξαρτάται από κλίση και βάθος</a:t>
            </a:r>
          </a:p>
        </p:txBody>
      </p:sp>
      <p:sp>
        <p:nvSpPr>
          <p:cNvPr id="3" name="2 - Θέση περιεχομένου"/>
          <p:cNvSpPr>
            <a:spLocks noGrp="1"/>
          </p:cNvSpPr>
          <p:nvPr>
            <p:ph idx="1"/>
          </p:nvPr>
        </p:nvSpPr>
        <p:spPr/>
        <p:txBody>
          <a:bodyPr/>
          <a:lstStyle/>
          <a:p>
            <a:endParaRPr lang="el-GR"/>
          </a:p>
        </p:txBody>
      </p:sp>
      <p:pic>
        <p:nvPicPr>
          <p:cNvPr id="119810" name="Picture 2" descr="ΧΑΡΟΚΟΠΕΙΟ ΠΑΝΕΠΙΣΤΗΜΙΟ ΤΜΗΜΑ ΓΕΩΓΡΑΦΙΑΣ ΣΗΜΕΙΩΣΕΙΣ ΠΟΤΑΜΙΑΣ ΓΕΩΜΟΡ"/>
          <p:cNvPicPr>
            <a:picLocks noChangeAspect="1" noChangeArrowheads="1"/>
          </p:cNvPicPr>
          <p:nvPr/>
        </p:nvPicPr>
        <p:blipFill>
          <a:blip r:embed="rId2" cstate="print"/>
          <a:srcRect/>
          <a:stretch>
            <a:fillRect/>
          </a:stretch>
        </p:blipFill>
        <p:spPr bwMode="auto">
          <a:xfrm>
            <a:off x="755576" y="2060848"/>
            <a:ext cx="7632848" cy="3960440"/>
          </a:xfrm>
          <a:prstGeom prst="rect">
            <a:avLst/>
          </a:prstGeom>
          <a:noFill/>
        </p:spPr>
      </p:pic>
    </p:spTree>
    <p:extLst>
      <p:ext uri="{BB962C8B-B14F-4D97-AF65-F5344CB8AC3E}">
        <p14:creationId xmlns:p14="http://schemas.microsoft.com/office/powerpoint/2010/main" val="26852405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«Οι εποχικές μεταβολές της παροχής, η διακύμανση</a:t>
            </a:r>
          </a:p>
        </p:txBody>
      </p:sp>
      <p:sp>
        <p:nvSpPr>
          <p:cNvPr id="3" name="2 - Θέση περιεχομένου"/>
          <p:cNvSpPr>
            <a:spLocks noGrp="1"/>
          </p:cNvSpPr>
          <p:nvPr>
            <p:ph idx="1"/>
          </p:nvPr>
        </p:nvSpPr>
        <p:spPr/>
        <p:txBody>
          <a:bodyPr/>
          <a:lstStyle/>
          <a:p>
            <a:pPr algn="ctr"/>
            <a:endParaRPr lang="el-GR" sz="4400" dirty="0"/>
          </a:p>
          <a:p>
            <a:pPr algn="ctr"/>
            <a:r>
              <a:rPr lang="el-GR" sz="4400" dirty="0"/>
              <a:t>της στάθμης των νερών και η μεταφορά στερεών υλικών αποτελούν αντικείμενο μελέτης των Υδρολόγων και των Γεωγράφων.</a:t>
            </a:r>
          </a:p>
        </p:txBody>
      </p:sp>
    </p:spTree>
    <p:extLst>
      <p:ext uri="{BB962C8B-B14F-4D97-AF65-F5344CB8AC3E}">
        <p14:creationId xmlns:p14="http://schemas.microsoft.com/office/powerpoint/2010/main" val="1842273472"/>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6078</TotalTime>
  <Words>2480</Words>
  <Application>Microsoft Office PowerPoint</Application>
  <PresentationFormat>Προβολή στην οθόνη (4:3)</PresentationFormat>
  <Paragraphs>332</Paragraphs>
  <Slides>122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122</vt:i4>
      </vt:variant>
    </vt:vector>
  </HeadingPairs>
  <TitlesOfParts>
    <vt:vector size="128" baseType="lpstr">
      <vt:lpstr>Arial</vt:lpstr>
      <vt:lpstr>Calibri</vt:lpstr>
      <vt:lpstr>PFBrummell</vt:lpstr>
      <vt:lpstr>PFBrummellMedium</vt:lpstr>
      <vt:lpstr>Times New Roman</vt:lpstr>
      <vt:lpstr>Πρότυπο σχεδίασης- Ύψος</vt:lpstr>
      <vt:lpstr>              Λιμνολογία: Πέμπτο Μάθημα  </vt:lpstr>
      <vt:lpstr>«Η Ελλάδα καλύπτεται σε μεγάλο ποσοστό</vt:lpstr>
      <vt:lpstr>Είναι οι λίμνες που συναντούμε συνήθως</vt:lpstr>
      <vt:lpstr>Η δημιουργία τους οφείλεται</vt:lpstr>
      <vt:lpstr>Ονομάστηκαν έτσι επειδή</vt:lpstr>
      <vt:lpstr>Κλασικές περιπτώσεις καρστικών λιμνών στη χώρα μας</vt:lpstr>
      <vt:lpstr>Μεγάλη Πρέσπα</vt:lpstr>
      <vt:lpstr>Λίμνη της Καστοριάς</vt:lpstr>
      <vt:lpstr>των Ιωαννίνων, καθώς και της Κωπαΐδας</vt:lpstr>
      <vt:lpstr>Λίμνη της Κωπαΐδας</vt:lpstr>
      <vt:lpstr> Λίμνες σχηματισμένες από τη δράση νερού </vt:lpstr>
      <vt:lpstr>Στον άνω ρου των ποταμών,</vt:lpstr>
      <vt:lpstr>που μπορούν να συνεχίσουν ως λίμνες,</vt:lpstr>
      <vt:lpstr> Δρακόλιμνη Τύμφης, σε υψόμετρο 2050 μ. </vt:lpstr>
      <vt:lpstr>Η μεγαλύτερη αλπική λίμνη στην Ελλάδα στην οροσειρά του Γράμμου στα 2.350 μ., σύνορα με την Αλβανία</vt:lpstr>
      <vt:lpstr>Αρχή του Αχελώου, στο βουνό Λάκμος, στα 2.050 μ. Λίμνη Βρίγγα στα βλάχικα σημαίνει κύκλος</vt:lpstr>
      <vt:lpstr>Οι λίμνες καταρρακτών, σκαμμένες στο κάτω μέρος</vt:lpstr>
      <vt:lpstr>Πολλές μεγάλες λίμνες του συστήματος Grand Coulee</vt:lpstr>
      <vt:lpstr>που σχηματίστηκαν</vt:lpstr>
      <vt:lpstr>Λίμνες του συστήματος Grand Coulee: Ουάσιγκτον </vt:lpstr>
      <vt:lpstr>Παρουσίαση του PowerPoint</vt:lpstr>
      <vt:lpstr>«Καθώς οι ποταμοί ρέουν</vt:lpstr>
      <vt:lpstr>και αποθεματικές αποφρακτικές εξελίξεις</vt:lpstr>
      <vt:lpstr>Λίμνες καταρρακτών</vt:lpstr>
      <vt:lpstr>Λίμνες καταρρακτών</vt:lpstr>
      <vt:lpstr>Λίμνες από δράσεις οργανισμών</vt:lpstr>
      <vt:lpstr>Έτσι, μπορεί να αλλάξει το περίγραμμα της λίμνης</vt:lpstr>
      <vt:lpstr>Είναι γνωστοί οι κοραλλιογενείς ύφαλοι στον Ειρηνικό,</vt:lpstr>
      <vt:lpstr>Οι κάστορες είναι επίσης πολύ γνωστοί κατασκευαστές φραγμάτων</vt:lpstr>
      <vt:lpstr>Οι τεχνητές λίμνες</vt:lpstr>
      <vt:lpstr> Λίμνες αιολικής προέλευσης </vt:lpstr>
      <vt:lpstr>ή από ανακατανομή της άμμου</vt:lpstr>
      <vt:lpstr>Τέτοιες λιμναίες κοιλότητες</vt:lpstr>
      <vt:lpstr>και το νερό που περιέχουν</vt:lpstr>
      <vt:lpstr>«Οι λεκάνες αποφύσισης</vt:lpstr>
      <vt:lpstr>και γίνονται διαρκώς</vt:lpstr>
      <vt:lpstr>Ανεμογενείς λίμνες</vt:lpstr>
      <vt:lpstr>Ο άνεμος μπορεί επίσης,</vt:lpstr>
      <vt:lpstr>Οι λίμνες αυτές είναι συνήθως εποχιακές,</vt:lpstr>
      <vt:lpstr>Λίμνες υπερχείλισης</vt:lpstr>
      <vt:lpstr> Παράκτιες λίμνες </vt:lpstr>
      <vt:lpstr>που έχουν πλημμυρίσει</vt:lpstr>
      <vt:lpstr>Συχνά, το άδειασμα του ποταμού</vt:lpstr>
      <vt:lpstr>Το αποτέλεσμα είναι</vt:lpstr>
      <vt:lpstr>η αλατότητα της οποίας</vt:lpstr>
      <vt:lpstr>Μερικές παράκτιες λίμνες</vt:lpstr>
      <vt:lpstr>Όταν ο αποκλεισμός είναι πλήρης,</vt:lpstr>
      <vt:lpstr>Όταν ο αποκλεισμός είναι ατελής</vt:lpstr>
      <vt:lpstr>τότε σχηματίζεται λιμνοθάλασσα,</vt:lpstr>
      <vt:lpstr> Λίμνες σχηματισμένες από πρόσκρουση μετεωρίτη </vt:lpstr>
      <vt:lpstr>Όταν ένα τέτοιο σώμα χτυπήσει στη γη,</vt:lpstr>
      <vt:lpstr>Μέρος θα διασκορπιστεί τοπικά ως θερμότητα.</vt:lpstr>
      <vt:lpstr>Ο κρατήρας που προκύπτει  από την έκρηξη,</vt:lpstr>
      <vt:lpstr>Λίμνες οργανικής προέλευσης </vt:lpstr>
      <vt:lpstr>Ο αμερικάνικος κάστορας</vt:lpstr>
      <vt:lpstr>πολλές από τις οποίες έγιναν μόνιμες,</vt:lpstr>
      <vt:lpstr>Τα φράγματα του ευρωπαϊκού κάστορα</vt:lpstr>
      <vt:lpstr>Τα μεγαλύτερα φράγματα</vt:lpstr>
      <vt:lpstr> Έλη </vt:lpstr>
      <vt:lpstr>Στα έλη επικρατεί η ασθενής ανάδευση.</vt:lpstr>
      <vt:lpstr> Υφάλμυρα νερά </vt:lpstr>
      <vt:lpstr>(περίπτωση νερών που συνδέονται με τη θάλασσα)</vt:lpstr>
      <vt:lpstr>Τα πρώτα είναι συνδεδεμένα με περιοχές</vt:lpstr>
      <vt:lpstr> Τρεχούμενα νερά </vt:lpstr>
      <vt:lpstr>Η ταχύτητα της ροής τους και η μάζα του νερού</vt:lpstr>
      <vt:lpstr>«Η Λιμνολογία θεωρεί τα τρεχούμενα νερά</vt:lpstr>
      <vt:lpstr>«Χαρακτηριστικό παράδειγμα</vt:lpstr>
      <vt:lpstr>Οι δύο λίμνες τροφοδοτούνται</vt:lpstr>
      <vt:lpstr>Λίμνη Βόλβη (Θεσσαλονίκη)</vt:lpstr>
      <vt:lpstr>Λίμνη Βόλβη</vt:lpstr>
      <vt:lpstr>Λίμνη Κορώνεια στον Λαγκαδά</vt:lpstr>
      <vt:lpstr>«Αν και υπάρχει ένας μεγάλος αριθμός τρεχούμενων νερών</vt:lpstr>
      <vt:lpstr>«Παρατηρώντας το περιβάλλον των τρεχούμενων νερών,</vt:lpstr>
      <vt:lpstr>Εδώ υπάρχουν ρηχά νερά που ρέουν</vt:lpstr>
      <vt:lpstr>Όπως με τις λίμνες και τα έλη,</vt:lpstr>
      <vt:lpstr>Οι χείμαρροι όμως είναι μικροί</vt:lpstr>
      <vt:lpstr>«Πολλές από τις φυσικές και τις βιολογικές ιδιότητες</vt:lpstr>
      <vt:lpstr>Η παροχή εξαρτάται</vt:lpstr>
      <vt:lpstr>την κλίση του πυθμένα</vt:lpstr>
      <vt:lpstr>Οι εποχικές και οι ημερήσιες διακυμάνσεις</vt:lpstr>
      <vt:lpstr>Για παράδειγμα, οι χείμαρροι των ψηλών βουνών</vt:lpstr>
      <vt:lpstr>και κατά τη διάρκεια των μεσημβρινών ωρών,</vt:lpstr>
      <vt:lpstr>Οι φυσικοχημικές παράμετροι των τρεχούμενων νερών</vt:lpstr>
      <vt:lpstr>Παροχή είναι η ροή του όγκου του νερού</vt:lpstr>
      <vt:lpstr>Η μέτρηση μπορεί να γίνει</vt:lpstr>
      <vt:lpstr>Η μέτρηση γίνεται σε πέντε ισαπέχοντα σημεία</vt:lpstr>
      <vt:lpstr>Σε πολύ ρηχά νερά ή ανάμεσα σε βράχους,</vt:lpstr>
      <vt:lpstr> Ποταμοί </vt:lpstr>
      <vt:lpstr>Γνωστοί είναι οι μαίανδροι που σχηματίζονται</vt:lpstr>
      <vt:lpstr>Μαίανδρος ποταμού</vt:lpstr>
      <vt:lpstr>Μαίανδρος ποταμού</vt:lpstr>
      <vt:lpstr>Σχηματίζουν περιοχές από βαθύτερα, γρηγορότερα</vt:lpstr>
      <vt:lpstr>Στις φαρδιές κοιλάδες των μεγάλων ποταμών</vt:lpstr>
      <vt:lpstr>«Παλιομάνες»</vt:lpstr>
      <vt:lpstr>«Παρ’ όλη την αύξηση των νερών</vt:lpstr>
      <vt:lpstr>Οι ποταμοί χαρακτηρίζονται πάντοτε</vt:lpstr>
      <vt:lpstr>Η ταχύτητα των νερών εξαρτάται</vt:lpstr>
      <vt:lpstr>Η ταχύτητα εξαρτάται από κλίση και βάθος</vt:lpstr>
      <vt:lpstr>«Οι εποχικές μεταβολές της παροχής, η διακύμανση</vt:lpstr>
      <vt:lpstr>Λαμβάνουν υπόψη τους παράγοντες</vt:lpstr>
      <vt:lpstr>εξάτμιση, τα ρεύματα του νερού</vt:lpstr>
      <vt:lpstr>«Το καθεστώς</vt:lpstr>
      <vt:lpstr>Υπάρχουν απλά καθεστώτα, όπου κάθε χρόνο</vt:lpstr>
      <vt:lpstr>Το παγετώδες καθεστώς χαρακτηρίζεται</vt:lpstr>
      <vt:lpstr>Το ορεινό χιονώδες καθεστώς χαρακτηρίζεται</vt:lpstr>
      <vt:lpstr>Το τροπικό βροχερό καθεστώς χαρακτηρίζεται από</vt:lpstr>
      <vt:lpstr>Πολλά από τα μεγάλα ρεύματα νερού</vt:lpstr>
      <vt:lpstr>των κυριότερων παραγόντων</vt:lpstr>
      <vt:lpstr>Έτσι, ο Ροδανός που έχει ένα παγετώδες καθεστώς</vt:lpstr>
      <vt:lpstr>στην συνέχεια παραπόταμων παγετώδους τύπου,</vt:lpstr>
      <vt:lpstr>Κοιλάδα του Ροδανού ποταμού</vt:lpstr>
      <vt:lpstr>Ο Ροδανός ποταμός στη Γαλλία</vt:lpstr>
      <vt:lpstr> Ποτάμια ζώνωση </vt:lpstr>
      <vt:lpstr>Η βελτίωση περιελάμβανε τη σύνταξη ενός καταλόγου</vt:lpstr>
      <vt:lpstr>Θεώρησε την κλίση του ρεύματος</vt:lpstr>
      <vt:lpstr>Η κλίση επιδρά άμεσα ή έμμεσα σε μερικούς</vt:lpstr>
      <vt:lpstr>η φύση της κοίτης,</vt:lpstr>
      <vt:lpstr>Παραδείγματα βενθικών οικοσυστημάτων είναι</vt:lpstr>
      <vt:lpstr>Από την έκταση των ζωνών σε σχέση</vt:lpstr>
      <vt:lpstr>σχετίζεται άμεσα με την κλίση του ρεύματος</vt:lpstr>
      <vt:lpstr>Με βάση αυτά τα συμπεράσματα, διατύπωσε</vt:lpstr>
      <vt:lpstr>έχουν παρόμοια βιολογικά χαρακτηριστικά και παρόμοιους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user</cp:lastModifiedBy>
  <cp:revision>276</cp:revision>
  <dcterms:created xsi:type="dcterms:W3CDTF">2019-05-10T18:29:09Z</dcterms:created>
  <dcterms:modified xsi:type="dcterms:W3CDTF">2025-04-03T11:52:55Z</dcterms:modified>
</cp:coreProperties>
</file>