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0"/>
  </p:notesMasterIdLst>
  <p:handoutMasterIdLst>
    <p:handoutMasterId r:id="rId21"/>
  </p:handoutMasterIdLst>
  <p:sldIdLst>
    <p:sldId id="473" r:id="rId2"/>
    <p:sldId id="474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9" autoAdjust="0"/>
    <p:restoredTop sz="94626"/>
  </p:normalViewPr>
  <p:slideViewPr>
    <p:cSldViewPr showGuides="1">
      <p:cViewPr varScale="1">
        <p:scale>
          <a:sx n="121" d="100"/>
          <a:sy n="121" d="100"/>
        </p:scale>
        <p:origin x="1480" y="168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1/11/26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E43AD87-ACAA-407E-9101-252FB8C6F6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843F54-6835-460F-9724-D9E138D9190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7FD29174-D710-4934-A434-902F8C5F15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83D1364E-F5D0-4D9A-90C9-CB9B0A9C76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722B17D-531D-466F-B7C8-79C96FBD0D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B5272A-27E0-4E59-9F58-BE21329B60C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01F121EE-8C15-46A3-92C6-2D999CB0DD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4C499FA7-5FCD-45E4-869F-7B6492F79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0C059F-C707-45E6-900E-B4606CF99CF6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0871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5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5.3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832BD945-4FDE-4F89-AD9F-67F4F463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ED4B8F2-9790-44C9-A688-67C1E102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587669E9-8B86-4CD5-A650-87F30F49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5.3-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1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38.wmf"/><Relationship Id="rId3" Type="http://schemas.openxmlformats.org/officeDocument/2006/relationships/image" Target="../media/image33.wmf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34.bin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3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3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4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1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E60E4C6F-69D1-4989-86BC-6DBDDB99B59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 err="1"/>
              <a:t>Ιδιοτιμές</a:t>
            </a:r>
            <a:r>
              <a:rPr lang="el-GR" altLang="en-US" dirty="0"/>
              <a:t> και ιδιοδιανύσματα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9EC89ED7-D3C1-40AB-A902-694D79FA14F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ΔΙΑΓΩΝΟΠΟ</a:t>
            </a:r>
            <a:r>
              <a:rPr lang="en-US" altLang="en-US" dirty="0"/>
              <a:t>I</a:t>
            </a:r>
            <a:r>
              <a:rPr lang="el-GR" altLang="en-US" dirty="0"/>
              <a:t>ΗΣΗ</a:t>
            </a:r>
          </a:p>
        </p:txBody>
      </p:sp>
    </p:spTree>
    <p:extLst>
      <p:ext uri="{BB962C8B-B14F-4D97-AF65-F5344CB8AC3E}">
        <p14:creationId xmlns:p14="http://schemas.microsoft.com/office/powerpoint/2010/main" val="4237483950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>
            <a:extLst>
              <a:ext uri="{FF2B5EF4-FFF2-40B4-BE49-F238E27FC236}">
                <a16:creationId xmlns:a16="http://schemas.microsoft.com/office/drawing/2014/main" id="{021FBEF0-7040-4552-A09D-CE13412092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ΔΙΑΓΩΝΟΠΟΊΗΣΗ ΠΙΝΆΚΩΝ</a:t>
            </a:r>
            <a:endParaRPr lang="en-US" altLang="en-US" dirty="0"/>
          </a:p>
        </p:txBody>
      </p:sp>
      <p:sp>
        <p:nvSpPr>
          <p:cNvPr id="742403" name="Rectangle 3">
            <a:extLst>
              <a:ext uri="{FF2B5EF4-FFF2-40B4-BE49-F238E27FC236}">
                <a16:creationId xmlns:a16="http://schemas.microsoft.com/office/drawing/2014/main" id="{AFA06B8D-1E5E-4304-AE2A-A70B1A109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7630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l-GR" altLang="en-US" sz="2800" dirty="0" err="1"/>
              <a:t>Διαγωνοποιήστε</a:t>
            </a:r>
            <a:r>
              <a:rPr lang="en-US" altLang="en-US" sz="2800" dirty="0"/>
              <a:t>, </a:t>
            </a:r>
            <a:r>
              <a:rPr lang="el-GR" altLang="en-US" sz="2800" dirty="0"/>
              <a:t>αν είναι εφικτό τον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endParaRPr lang="el-GR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l-GR" altLang="en-US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dirty="0"/>
          </a:p>
          <a:p>
            <a:pPr>
              <a:lnSpc>
                <a:spcPct val="90000"/>
              </a:lnSpc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 Δηλαδή, βρείτε έναν αντιστρέψιμο πίνακα </a:t>
            </a:r>
            <a:r>
              <a:rPr lang="en-US" altLang="en-US" sz="2800" i="1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και έναν διαγώνιο πίνακα</a:t>
            </a:r>
            <a:r>
              <a:rPr lang="en-US" altLang="en-US" sz="2800" dirty="0"/>
              <a:t> </a:t>
            </a:r>
            <a:r>
              <a:rPr lang="en-US" altLang="en-US" sz="2800" i="1" dirty="0"/>
              <a:t>D</a:t>
            </a:r>
            <a:r>
              <a:rPr lang="en-US" altLang="en-US" sz="2800" dirty="0"/>
              <a:t> </a:t>
            </a:r>
            <a:r>
              <a:rPr lang="el-GR" altLang="en-US" sz="2800" dirty="0" err="1"/>
              <a:t>τ.ω</a:t>
            </a:r>
            <a:r>
              <a:rPr lang="en-US" altLang="en-US" sz="2800" dirty="0"/>
              <a:t>.</a:t>
            </a:r>
            <a:r>
              <a:rPr lang="el-GR" altLang="en-US" sz="2800" dirty="0"/>
              <a:t>  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Υπάρχουν τέσσερα βήματα για την εφαρμογή της περιγραφής του θεωρήματος </a:t>
            </a:r>
            <a:r>
              <a:rPr lang="en-US" altLang="en-US" sz="2800" dirty="0"/>
              <a:t>5.</a:t>
            </a:r>
          </a:p>
          <a:p>
            <a:pPr>
              <a:lnSpc>
                <a:spcPct val="90000"/>
              </a:lnSpc>
            </a:pPr>
            <a:r>
              <a:rPr lang="el-GR" altLang="en-US" sz="2800" i="1" dirty="0"/>
              <a:t>Βήμα</a:t>
            </a:r>
            <a:r>
              <a:rPr lang="en-US" altLang="en-US" sz="2800" i="1" dirty="0"/>
              <a:t> 1. </a:t>
            </a:r>
            <a:r>
              <a:rPr lang="el-GR" altLang="en-US" sz="2800" b="1" i="1" dirty="0"/>
              <a:t>Βρείτε τις </a:t>
            </a:r>
            <a:r>
              <a:rPr lang="el-GR" altLang="en-US" sz="2800" b="1" i="1" dirty="0" err="1"/>
              <a:t>ιδιοτιμές</a:t>
            </a:r>
            <a:r>
              <a:rPr lang="el-GR" altLang="en-US" sz="2800" b="1" i="1" dirty="0"/>
              <a:t> του </a:t>
            </a:r>
            <a:r>
              <a:rPr lang="en-US" altLang="en-US" sz="2800" b="1" i="1" dirty="0"/>
              <a:t>A.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Εδώ, βλέπουμε ότι η χαρακτηριστική εξίσωση περιλαμβάνει ένα κυβικό πολυώνυμο που μπορεί να παραγοντοποιηθεί </a:t>
            </a:r>
            <a:r>
              <a:rPr lang="en-US" altLang="en-US" sz="2800" dirty="0"/>
              <a:t>:</a:t>
            </a:r>
          </a:p>
        </p:txBody>
      </p:sp>
      <p:graphicFrame>
        <p:nvGraphicFramePr>
          <p:cNvPr id="742404" name="Object 4">
            <a:extLst>
              <a:ext uri="{FF2B5EF4-FFF2-40B4-BE49-F238E27FC236}">
                <a16:creationId xmlns:a16="http://schemas.microsoft.com/office/drawing/2014/main" id="{CA98FF70-A064-44A8-9FFB-BA94178E97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191849"/>
              </p:ext>
            </p:extLst>
          </p:nvPr>
        </p:nvGraphicFramePr>
        <p:xfrm>
          <a:off x="2667000" y="1595903"/>
          <a:ext cx="2895600" cy="167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73320" imgH="1777680" progId="Equation.DSMT4">
                  <p:embed/>
                </p:oleObj>
              </mc:Choice>
              <mc:Fallback>
                <p:oleObj name="Equation" r:id="rId2" imgW="307332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595903"/>
                        <a:ext cx="2895600" cy="167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065024"/>
              </p:ext>
            </p:extLst>
          </p:nvPr>
        </p:nvGraphicFramePr>
        <p:xfrm>
          <a:off x="4114800" y="3625850"/>
          <a:ext cx="1625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25400" imgH="368280" progId="Equation.DSMT4">
                  <p:embed/>
                </p:oleObj>
              </mc:Choice>
              <mc:Fallback>
                <p:oleObj name="Equation" r:id="rId4" imgW="162540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625850"/>
                        <a:ext cx="16256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5271055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>
            <a:extLst>
              <a:ext uri="{FF2B5EF4-FFF2-40B4-BE49-F238E27FC236}">
                <a16:creationId xmlns:a16="http://schemas.microsoft.com/office/drawing/2014/main" id="{8A46E1FD-A658-43E6-AE17-0B84491A1E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ΔΙΑΓΩΝΟΠΟΊΗΣΗ ΠΙΝΆΚΩΝ</a:t>
            </a:r>
            <a:endParaRPr lang="en-US" altLang="en-US" dirty="0"/>
          </a:p>
        </p:txBody>
      </p:sp>
      <p:sp>
        <p:nvSpPr>
          <p:cNvPr id="744451" name="Rectangle 3">
            <a:extLst>
              <a:ext uri="{FF2B5EF4-FFF2-40B4-BE49-F238E27FC236}">
                <a16:creationId xmlns:a16="http://schemas.microsoft.com/office/drawing/2014/main" id="{DE16BFF4-0690-440D-8E5E-47D5F534D2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257800"/>
          </a:xfrm>
        </p:spPr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pPr marL="0" indent="0">
              <a:buNone/>
            </a:pPr>
            <a:endParaRPr lang="en-US" altLang="en-US" sz="2800" dirty="0"/>
          </a:p>
          <a:p>
            <a:r>
              <a:rPr lang="el-GR" altLang="en-US" sz="2800" dirty="0"/>
              <a:t>Οι </a:t>
            </a:r>
            <a:r>
              <a:rPr lang="el-GR" altLang="en-US" sz="2800" dirty="0" err="1"/>
              <a:t>ιδιοτιμές</a:t>
            </a:r>
            <a:r>
              <a:rPr lang="el-GR" altLang="en-US" sz="2800" dirty="0"/>
              <a:t> είναι</a:t>
            </a:r>
            <a:r>
              <a:rPr lang="en-US" altLang="en-US" sz="2800" dirty="0"/>
              <a:t>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.</a:t>
            </a:r>
          </a:p>
          <a:p>
            <a:r>
              <a:rPr lang="el-GR" altLang="en-US" sz="2800" i="1" dirty="0"/>
              <a:t>Βήμα</a:t>
            </a:r>
            <a:r>
              <a:rPr lang="en-US" altLang="en-US" sz="2800" i="1" dirty="0"/>
              <a:t> 2. </a:t>
            </a:r>
            <a:r>
              <a:rPr lang="el-GR" altLang="en-US" sz="2800" b="1" i="1" dirty="0"/>
              <a:t>Βρείτε τρία γραμμικά ανεξάρτητα ιδιοδιανύσματα του</a:t>
            </a:r>
            <a:r>
              <a:rPr lang="en-US" altLang="en-US" sz="2800" b="1" i="1" dirty="0"/>
              <a:t> A.</a:t>
            </a:r>
          </a:p>
          <a:p>
            <a:r>
              <a:rPr lang="el-GR" altLang="en-US" sz="2800" i="1" dirty="0"/>
              <a:t>Τρία</a:t>
            </a:r>
            <a:r>
              <a:rPr lang="en-US" altLang="en-US" sz="2800" dirty="0"/>
              <a:t> </a:t>
            </a:r>
            <a:r>
              <a:rPr lang="el-GR" altLang="en-US" sz="2800" dirty="0"/>
              <a:t>επειδή 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</a:t>
            </a:r>
            <a:r>
              <a:rPr lang="en-US" altLang="en-US" sz="2800" dirty="0"/>
              <a:t>   </a:t>
            </a:r>
            <a:r>
              <a:rPr lang="el-GR" altLang="en-US" sz="2800" dirty="0"/>
              <a:t>  </a:t>
            </a:r>
            <a:r>
              <a:rPr lang="en-US" altLang="en-US" sz="2800" dirty="0"/>
              <a:t> </a:t>
            </a:r>
            <a:r>
              <a:rPr lang="el-GR" altLang="en-US" sz="2800" dirty="0"/>
              <a:t>   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Αυτό είναι ένα κρίσιμο βήμα.</a:t>
            </a:r>
          </a:p>
          <a:p>
            <a:r>
              <a:rPr lang="el-GR" altLang="en-US" sz="2800" dirty="0"/>
              <a:t>Αν αποτύχει, τότε το Θεώρημα 5 λέει ότι το </a:t>
            </a:r>
            <a:r>
              <a:rPr lang="en-US" altLang="en-US" sz="2800" dirty="0"/>
              <a:t>A </a:t>
            </a:r>
            <a:r>
              <a:rPr lang="el-GR" altLang="en-US" sz="2800" dirty="0"/>
              <a:t>δεν μπορεί να </a:t>
            </a:r>
            <a:r>
              <a:rPr lang="el-GR" altLang="en-US" sz="2800" dirty="0" err="1"/>
              <a:t>διαγωνοποιηθεί</a:t>
            </a:r>
            <a:r>
              <a:rPr lang="el-GR" altLang="en-US" sz="2800" dirty="0"/>
              <a:t>.</a:t>
            </a:r>
          </a:p>
        </p:txBody>
      </p:sp>
      <p:graphicFrame>
        <p:nvGraphicFramePr>
          <p:cNvPr id="744452" name="Object 4">
            <a:extLst>
              <a:ext uri="{FF2B5EF4-FFF2-40B4-BE49-F238E27FC236}">
                <a16:creationId xmlns:a16="http://schemas.microsoft.com/office/drawing/2014/main" id="{12D4E17A-80DD-4396-B08A-D327D13722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677015"/>
              </p:ext>
            </p:extLst>
          </p:nvPr>
        </p:nvGraphicFramePr>
        <p:xfrm>
          <a:off x="2349500" y="1403350"/>
          <a:ext cx="45974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97200" imgH="1054080" progId="Equation.DSMT4">
                  <p:embed/>
                </p:oleObj>
              </mc:Choice>
              <mc:Fallback>
                <p:oleObj name="Equation" r:id="rId2" imgW="4597200" imgH="1054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1403350"/>
                        <a:ext cx="45974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4453" name="Object 5">
            <a:extLst>
              <a:ext uri="{FF2B5EF4-FFF2-40B4-BE49-F238E27FC236}">
                <a16:creationId xmlns:a16="http://schemas.microsoft.com/office/drawing/2014/main" id="{7DC90B77-C7F4-460D-B83E-7A8D410A07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38137"/>
              </p:ext>
            </p:extLst>
          </p:nvPr>
        </p:nvGraphicFramePr>
        <p:xfrm>
          <a:off x="3416300" y="3024133"/>
          <a:ext cx="762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61760" imgH="342720" progId="Equation.DSMT4">
                  <p:embed/>
                </p:oleObj>
              </mc:Choice>
              <mc:Fallback>
                <p:oleObj name="Equation" r:id="rId4" imgW="7617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3024133"/>
                        <a:ext cx="762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4454" name="Object 6">
            <a:extLst>
              <a:ext uri="{FF2B5EF4-FFF2-40B4-BE49-F238E27FC236}">
                <a16:creationId xmlns:a16="http://schemas.microsoft.com/office/drawing/2014/main" id="{BBD08624-8DEF-4AEA-9B8C-C0AB81A154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531596"/>
              </p:ext>
            </p:extLst>
          </p:nvPr>
        </p:nvGraphicFramePr>
        <p:xfrm>
          <a:off x="4876800" y="3024133"/>
          <a:ext cx="1066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66680" imgH="342720" progId="Equation.DSMT4">
                  <p:embed/>
                </p:oleObj>
              </mc:Choice>
              <mc:Fallback>
                <p:oleObj name="Equation" r:id="rId6" imgW="1066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024133"/>
                        <a:ext cx="1066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4455" name="Object 7">
            <a:extLst>
              <a:ext uri="{FF2B5EF4-FFF2-40B4-BE49-F238E27FC236}">
                <a16:creationId xmlns:a16="http://schemas.microsoft.com/office/drawing/2014/main" id="{C3AC07C8-0B53-4D39-AE0A-262BD34B5E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6223445"/>
              </p:ext>
            </p:extLst>
          </p:nvPr>
        </p:nvGraphicFramePr>
        <p:xfrm>
          <a:off x="3987800" y="4572000"/>
          <a:ext cx="660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11000" imgH="342720" progId="Equation.DSMT4">
                  <p:embed/>
                </p:oleObj>
              </mc:Choice>
              <mc:Fallback>
                <p:oleObj name="Equation" r:id="rId8" imgW="7110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4572000"/>
                        <a:ext cx="660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7449288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>
            <a:extLst>
              <a:ext uri="{FF2B5EF4-FFF2-40B4-BE49-F238E27FC236}">
                <a16:creationId xmlns:a16="http://schemas.microsoft.com/office/drawing/2014/main" id="{7720FBAA-7962-4FC5-8865-6A0095B001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ΔΙΑΓΩΝΟΠΟΊΗΣΗ ΠΙΝΆΚΩΝ</a:t>
            </a:r>
            <a:endParaRPr lang="en-US" altLang="en-US" dirty="0"/>
          </a:p>
        </p:txBody>
      </p:sp>
      <p:sp>
        <p:nvSpPr>
          <p:cNvPr id="745475" name="Rectangle 3">
            <a:extLst>
              <a:ext uri="{FF2B5EF4-FFF2-40B4-BE49-F238E27FC236}">
                <a16:creationId xmlns:a16="http://schemas.microsoft.com/office/drawing/2014/main" id="{778365E8-1DC2-4461-BAD3-B28049C00B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endParaRPr lang="en-US" altLang="en-US" sz="2800" dirty="0"/>
          </a:p>
          <a:p>
            <a:r>
              <a:rPr lang="el-GR" altLang="en-US" sz="2800" dirty="0"/>
              <a:t>Βάση για 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Βάση για</a:t>
            </a:r>
            <a:r>
              <a:rPr lang="en-US" altLang="en-US" sz="2800" dirty="0"/>
              <a:t>                                  </a:t>
            </a:r>
            <a:r>
              <a:rPr lang="el-GR" altLang="en-US" sz="2800" dirty="0"/>
              <a:t> και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Μπορείτε να ελέγξετε ότι το</a:t>
            </a:r>
            <a:r>
              <a:rPr lang="en-US" altLang="en-US" sz="2800" dirty="0"/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} </a:t>
            </a:r>
            <a:r>
              <a:rPr lang="el-GR" altLang="en-US" sz="2800" dirty="0"/>
              <a:t>είναι ένα γραμμικά ανεξάρτητο σύνολο</a:t>
            </a:r>
            <a:r>
              <a:rPr lang="en-US" altLang="en-US" sz="2800" dirty="0"/>
              <a:t>.    </a:t>
            </a:r>
          </a:p>
        </p:txBody>
      </p:sp>
      <p:graphicFrame>
        <p:nvGraphicFramePr>
          <p:cNvPr id="745476" name="Object 4">
            <a:extLst>
              <a:ext uri="{FF2B5EF4-FFF2-40B4-BE49-F238E27FC236}">
                <a16:creationId xmlns:a16="http://schemas.microsoft.com/office/drawing/2014/main" id="{801653FD-8DBB-4DAF-852F-C52E44B540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1641076"/>
              </p:ext>
            </p:extLst>
          </p:nvPr>
        </p:nvGraphicFramePr>
        <p:xfrm>
          <a:off x="2247900" y="1130300"/>
          <a:ext cx="25273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27200" imgH="1777680" progId="Equation.DSMT4">
                  <p:embed/>
                </p:oleObj>
              </mc:Choice>
              <mc:Fallback>
                <p:oleObj name="Equation" r:id="rId2" imgW="25272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1130300"/>
                        <a:ext cx="25273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5477" name="Object 5">
            <a:extLst>
              <a:ext uri="{FF2B5EF4-FFF2-40B4-BE49-F238E27FC236}">
                <a16:creationId xmlns:a16="http://schemas.microsoft.com/office/drawing/2014/main" id="{231FDF86-4B20-4955-96F5-4569308F74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224010"/>
              </p:ext>
            </p:extLst>
          </p:nvPr>
        </p:nvGraphicFramePr>
        <p:xfrm>
          <a:off x="2362200" y="3175000"/>
          <a:ext cx="2857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57320" imgH="1777680" progId="Equation.DSMT4">
                  <p:embed/>
                </p:oleObj>
              </mc:Choice>
              <mc:Fallback>
                <p:oleObj name="Equation" r:id="rId4" imgW="285732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175000"/>
                        <a:ext cx="2857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5478" name="Object 6">
            <a:extLst>
              <a:ext uri="{FF2B5EF4-FFF2-40B4-BE49-F238E27FC236}">
                <a16:creationId xmlns:a16="http://schemas.microsoft.com/office/drawing/2014/main" id="{E7B8EB03-815F-4D3C-8A17-5F292C4624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009202"/>
              </p:ext>
            </p:extLst>
          </p:nvPr>
        </p:nvGraphicFramePr>
        <p:xfrm>
          <a:off x="5816600" y="3175000"/>
          <a:ext cx="15748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74640" imgH="1777680" progId="Equation.DSMT4">
                  <p:embed/>
                </p:oleObj>
              </mc:Choice>
              <mc:Fallback>
                <p:oleObj name="Equation" r:id="rId6" imgW="157464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3175000"/>
                        <a:ext cx="15748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0856306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>
            <a:extLst>
              <a:ext uri="{FF2B5EF4-FFF2-40B4-BE49-F238E27FC236}">
                <a16:creationId xmlns:a16="http://schemas.microsoft.com/office/drawing/2014/main" id="{B8326158-72F9-45DF-9BB0-AC936A6E93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ΔΙΑΓΩΝΟΠΟΊΗΣΗ ΠΙΝΆΚΩΝ</a:t>
            </a:r>
            <a:endParaRPr lang="en-US" altLang="en-US" dirty="0"/>
          </a:p>
        </p:txBody>
      </p:sp>
      <p:sp>
        <p:nvSpPr>
          <p:cNvPr id="746499" name="Rectangle 3">
            <a:extLst>
              <a:ext uri="{FF2B5EF4-FFF2-40B4-BE49-F238E27FC236}">
                <a16:creationId xmlns:a16="http://schemas.microsoft.com/office/drawing/2014/main" id="{10C54465-5AC6-4DF6-98BC-0A42F2E6FF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257800"/>
          </a:xfrm>
        </p:spPr>
        <p:txBody>
          <a:bodyPr/>
          <a:lstStyle/>
          <a:p>
            <a:r>
              <a:rPr lang="el-GR" altLang="en-US" sz="2800" i="1" dirty="0"/>
              <a:t>Βήμα</a:t>
            </a:r>
            <a:r>
              <a:rPr lang="en-US" altLang="en-US" sz="2800" i="1" dirty="0"/>
              <a:t> 3. </a:t>
            </a:r>
            <a:r>
              <a:rPr lang="el-GR" altLang="en-US" sz="2800" b="1" i="1" dirty="0"/>
              <a:t>Κατασκευάστε τον </a:t>
            </a:r>
            <a:r>
              <a:rPr lang="en-US" altLang="en-US" sz="2800" b="1" i="1" dirty="0"/>
              <a:t>P </a:t>
            </a:r>
            <a:r>
              <a:rPr lang="el-GR" altLang="en-US" sz="2800" b="1" i="1" dirty="0"/>
              <a:t>από τα διανύσματα του βήματος </a:t>
            </a:r>
            <a:r>
              <a:rPr lang="en-US" altLang="en-US" sz="2800" b="1" i="1" dirty="0"/>
              <a:t>2.</a:t>
            </a:r>
          </a:p>
          <a:p>
            <a:r>
              <a:rPr lang="el-GR" altLang="en-US" sz="2800" dirty="0"/>
              <a:t>Η σειρά των διανυσμάτων δεν έχει σημασία.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Χρησιμοποιώντας τη σειρά που επιλέξατε στο βήμα 2, σχηματίστε</a:t>
            </a:r>
          </a:p>
          <a:p>
            <a:endParaRPr lang="en-US" altLang="en-US" sz="3600" dirty="0"/>
          </a:p>
          <a:p>
            <a:pPr marL="0" indent="0">
              <a:buNone/>
            </a:pPr>
            <a:endParaRPr lang="en-US" altLang="en-US" i="1" dirty="0"/>
          </a:p>
          <a:p>
            <a:r>
              <a:rPr lang="el-GR" altLang="en-US" sz="2800" i="1" dirty="0"/>
              <a:t>Βήμα</a:t>
            </a:r>
            <a:r>
              <a:rPr lang="en-US" altLang="en-US" sz="2800" i="1" dirty="0"/>
              <a:t> 4. </a:t>
            </a:r>
            <a:r>
              <a:rPr lang="el-GR" altLang="en-US" sz="2800" b="1" i="1" dirty="0"/>
              <a:t>Κατασκευάστε το </a:t>
            </a:r>
            <a:r>
              <a:rPr lang="en-US" altLang="en-US" sz="2800" b="1" i="1" dirty="0"/>
              <a:t>D </a:t>
            </a:r>
            <a:r>
              <a:rPr lang="el-GR" altLang="en-US" sz="2800" b="1" i="1" dirty="0"/>
              <a:t>από τις αντίστοιχες </a:t>
            </a:r>
            <a:r>
              <a:rPr lang="el-GR" altLang="en-US" sz="2800" b="1" i="1" dirty="0" err="1"/>
              <a:t>ιδιοτιμές</a:t>
            </a:r>
            <a:r>
              <a:rPr lang="en-US" altLang="en-US" sz="2800" b="1" i="1" dirty="0"/>
              <a:t>.</a:t>
            </a:r>
          </a:p>
          <a:p>
            <a:r>
              <a:rPr lang="el-GR" altLang="en-US" sz="2800" dirty="0"/>
              <a:t>Σε αυτό το βήμα, είναι σημαντικό η σειρά των </a:t>
            </a:r>
            <a:r>
              <a:rPr lang="el-GR" altLang="en-US" sz="2800" dirty="0" err="1"/>
              <a:t>ιδιοτιμών</a:t>
            </a:r>
            <a:r>
              <a:rPr lang="el-GR" altLang="en-US" sz="2800" dirty="0"/>
              <a:t> να ταιριάζει με τη σειρά που έχει επιλεγεί για τις στήλες του </a:t>
            </a:r>
            <a:r>
              <a:rPr lang="en-US" altLang="en-US" sz="2800" i="1" dirty="0"/>
              <a:t>P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46500" name="Object 4">
            <a:extLst>
              <a:ext uri="{FF2B5EF4-FFF2-40B4-BE49-F238E27FC236}">
                <a16:creationId xmlns:a16="http://schemas.microsoft.com/office/drawing/2014/main" id="{CB5BFBC1-5E45-41C0-9A0F-3CA50DC308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8178897"/>
              </p:ext>
            </p:extLst>
          </p:nvPr>
        </p:nvGraphicFramePr>
        <p:xfrm>
          <a:off x="1676400" y="3200400"/>
          <a:ext cx="5330825" cy="170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62360" imgH="1777680" progId="Equation.DSMT4">
                  <p:embed/>
                </p:oleObj>
              </mc:Choice>
              <mc:Fallback>
                <p:oleObj name="Equation" r:id="rId2" imgW="556236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200400"/>
                        <a:ext cx="5330825" cy="170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1961668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>
            <a:extLst>
              <a:ext uri="{FF2B5EF4-FFF2-40B4-BE49-F238E27FC236}">
                <a16:creationId xmlns:a16="http://schemas.microsoft.com/office/drawing/2014/main" id="{B606321C-4C3E-4BE8-88F0-C54146AE32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ΔΙΑΓΩΝΟΠΟΊΗΣΗ ΠΙΝΆΚΩΝ</a:t>
            </a:r>
            <a:endParaRPr lang="en-US" altLang="en-US" dirty="0"/>
          </a:p>
        </p:txBody>
      </p:sp>
      <p:sp>
        <p:nvSpPr>
          <p:cNvPr id="747523" name="Rectangle 3">
            <a:extLst>
              <a:ext uri="{FF2B5EF4-FFF2-40B4-BE49-F238E27FC236}">
                <a16:creationId xmlns:a16="http://schemas.microsoft.com/office/drawing/2014/main" id="{298EC48A-8615-4835-9E13-B4B100727D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638800"/>
          </a:xfrm>
        </p:spPr>
        <p:txBody>
          <a:bodyPr/>
          <a:lstStyle/>
          <a:p>
            <a:r>
              <a:rPr lang="el-GR" altLang="en-US" sz="2800" dirty="0"/>
              <a:t>Χρησιμοποιήστε την ιδιοτιμή              δύο φορές, μία φορά για κάθε ένα από τα ιδιοδιανύσματα που αντιστοιχούν σε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Για να αποφύγετε τον υπολογισμό του       </a:t>
            </a:r>
            <a:r>
              <a:rPr lang="en-US" altLang="en-US" sz="2800" dirty="0"/>
              <a:t>, </a:t>
            </a:r>
            <a:r>
              <a:rPr lang="el-GR" altLang="en-US" sz="2800" dirty="0"/>
              <a:t>απλά επιβεβαιώστε ότι</a:t>
            </a:r>
            <a:r>
              <a:rPr lang="en-US" altLang="en-US" sz="2800" dirty="0"/>
              <a:t>                  .</a:t>
            </a:r>
          </a:p>
          <a:p>
            <a:r>
              <a:rPr lang="el-GR" altLang="en-US" sz="2800" dirty="0"/>
              <a:t>Υπολογίστε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747524" name="Object 4">
            <a:extLst>
              <a:ext uri="{FF2B5EF4-FFF2-40B4-BE49-F238E27FC236}">
                <a16:creationId xmlns:a16="http://schemas.microsoft.com/office/drawing/2014/main" id="{562546EE-A39E-4A66-A89E-F824C08615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869152"/>
              </p:ext>
            </p:extLst>
          </p:nvPr>
        </p:nvGraphicFramePr>
        <p:xfrm>
          <a:off x="4800600" y="1258011"/>
          <a:ext cx="990600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680" imgH="342720" progId="Equation.DSMT4">
                  <p:embed/>
                </p:oleObj>
              </mc:Choice>
              <mc:Fallback>
                <p:oleObj name="Equation" r:id="rId2" imgW="1066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258011"/>
                        <a:ext cx="990600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5" name="Object 5">
            <a:extLst>
              <a:ext uri="{FF2B5EF4-FFF2-40B4-BE49-F238E27FC236}">
                <a16:creationId xmlns:a16="http://schemas.microsoft.com/office/drawing/2014/main" id="{6DA6C050-0D3D-4722-98AF-9B7A961652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994105"/>
              </p:ext>
            </p:extLst>
          </p:nvPr>
        </p:nvGraphicFramePr>
        <p:xfrm>
          <a:off x="423041" y="2109787"/>
          <a:ext cx="990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66680" imgH="342720" progId="Equation.DSMT4">
                  <p:embed/>
                </p:oleObj>
              </mc:Choice>
              <mc:Fallback>
                <p:oleObj name="Equation" r:id="rId4" imgW="1066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041" y="2109787"/>
                        <a:ext cx="990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6" name="Object 6">
            <a:extLst>
              <a:ext uri="{FF2B5EF4-FFF2-40B4-BE49-F238E27FC236}">
                <a16:creationId xmlns:a16="http://schemas.microsoft.com/office/drawing/2014/main" id="{6EF1CA11-0110-4CFA-85CE-7243C1C185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2057400"/>
          <a:ext cx="2667000" cy="162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20680" imgH="1777680" progId="Equation.DSMT4">
                  <p:embed/>
                </p:oleObj>
              </mc:Choice>
              <mc:Fallback>
                <p:oleObj name="Equation" r:id="rId6" imgW="292068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057400"/>
                        <a:ext cx="2667000" cy="162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7" name="Object 7">
            <a:extLst>
              <a:ext uri="{FF2B5EF4-FFF2-40B4-BE49-F238E27FC236}">
                <a16:creationId xmlns:a16="http://schemas.microsoft.com/office/drawing/2014/main" id="{0AA09659-8C8F-4CCC-9763-0EAD74E65F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982153"/>
              </p:ext>
            </p:extLst>
          </p:nvPr>
        </p:nvGraphicFramePr>
        <p:xfrm>
          <a:off x="6009290" y="3625850"/>
          <a:ext cx="495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95000" imgH="368280" progId="Equation.DSMT4">
                  <p:embed/>
                </p:oleObj>
              </mc:Choice>
              <mc:Fallback>
                <p:oleObj name="Equation" r:id="rId8" imgW="49500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9290" y="3625850"/>
                        <a:ext cx="495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8" name="Object 8">
            <a:extLst>
              <a:ext uri="{FF2B5EF4-FFF2-40B4-BE49-F238E27FC236}">
                <a16:creationId xmlns:a16="http://schemas.microsoft.com/office/drawing/2014/main" id="{825F91C3-AA3D-42C2-AA15-538E5416E4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430182"/>
              </p:ext>
            </p:extLst>
          </p:nvPr>
        </p:nvGraphicFramePr>
        <p:xfrm>
          <a:off x="2971800" y="4161714"/>
          <a:ext cx="148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85720" imgH="317160" progId="Equation.DSMT4">
                  <p:embed/>
                </p:oleObj>
              </mc:Choice>
              <mc:Fallback>
                <p:oleObj name="Equation" r:id="rId10" imgW="148572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61714"/>
                        <a:ext cx="148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29" name="Object 9">
            <a:extLst>
              <a:ext uri="{FF2B5EF4-FFF2-40B4-BE49-F238E27FC236}">
                <a16:creationId xmlns:a16="http://schemas.microsoft.com/office/drawing/2014/main" id="{C404D362-4F8B-4169-98D8-3C0D6E8C80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317979"/>
              </p:ext>
            </p:extLst>
          </p:nvPr>
        </p:nvGraphicFramePr>
        <p:xfrm>
          <a:off x="385598" y="4999093"/>
          <a:ext cx="7924800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8458200" imgH="1777680" progId="Equation.DSMT4">
                  <p:embed/>
                </p:oleObj>
              </mc:Choice>
              <mc:Fallback>
                <p:oleObj name="Equation" r:id="rId12" imgW="84582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598" y="4999093"/>
                        <a:ext cx="7924800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5820077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546" name="Rectangle 2">
            <a:extLst>
              <a:ext uri="{FF2B5EF4-FFF2-40B4-BE49-F238E27FC236}">
                <a16:creationId xmlns:a16="http://schemas.microsoft.com/office/drawing/2014/main" id="{107BD8DF-6311-49C4-86E4-30648A6788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ΔΙΑΓΩΝΟΠΟΊΗΣΗ ΠΙΝΆΚΩΝ</a:t>
            </a:r>
            <a:endParaRPr lang="en-US" altLang="en-US" dirty="0"/>
          </a:p>
        </p:txBody>
      </p:sp>
      <p:sp>
        <p:nvSpPr>
          <p:cNvPr id="748547" name="Rectangle 3">
            <a:extLst>
              <a:ext uri="{FF2B5EF4-FFF2-40B4-BE49-F238E27FC236}">
                <a16:creationId xmlns:a16="http://schemas.microsoft.com/office/drawing/2014/main" id="{BB869C6E-822F-44FB-8395-2930F63324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5410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b="1" dirty="0"/>
              <a:t>Θεώρημα</a:t>
            </a:r>
            <a:r>
              <a:rPr lang="en-US" altLang="en-US" sz="2800" b="1" dirty="0"/>
              <a:t> 6: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νας</a:t>
            </a:r>
            <a:r>
              <a:rPr lang="en-US" altLang="en-US" sz="2800" dirty="0"/>
              <a:t>           </a:t>
            </a:r>
            <a:r>
              <a:rPr lang="el-GR" altLang="en-US" sz="2800" dirty="0"/>
              <a:t>πίνακας με </a:t>
            </a:r>
            <a:r>
              <a:rPr lang="en-US" altLang="en-US" sz="2800" i="1" dirty="0"/>
              <a:t>n</a:t>
            </a:r>
            <a:r>
              <a:rPr lang="en-US" altLang="en-US" sz="2800" dirty="0"/>
              <a:t> </a:t>
            </a:r>
            <a:r>
              <a:rPr lang="el-GR" altLang="en-US" sz="2800" dirty="0"/>
              <a:t>διαφορετικές μεταξύ τους </a:t>
            </a:r>
            <a:r>
              <a:rPr lang="el-GR" altLang="en-US" sz="2800" dirty="0" err="1"/>
              <a:t>ιδιοτιμές</a:t>
            </a:r>
            <a:r>
              <a:rPr lang="el-GR" altLang="en-US" sz="2800" dirty="0"/>
              <a:t> είναι </a:t>
            </a:r>
            <a:r>
              <a:rPr lang="el-GR" altLang="en-US" sz="2800" dirty="0" err="1"/>
              <a:t>διαγωνοποιήσιμος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n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τα ιδιοδιανύσματα που αντιστοιχούν στις</a:t>
            </a:r>
            <a:r>
              <a:rPr lang="en-US" altLang="en-US" sz="2800" dirty="0"/>
              <a:t> </a:t>
            </a:r>
            <a:r>
              <a:rPr lang="en-US" altLang="en-US" sz="2800" i="1" dirty="0"/>
              <a:t>n</a:t>
            </a:r>
            <a:r>
              <a:rPr lang="en-US" altLang="en-US" sz="2800" dirty="0"/>
              <a:t> </a:t>
            </a:r>
            <a:r>
              <a:rPr lang="el-GR" altLang="en-US" sz="2800" dirty="0"/>
              <a:t>διαφορετικές </a:t>
            </a:r>
            <a:r>
              <a:rPr lang="el-GR" altLang="en-US" sz="2800" dirty="0" err="1"/>
              <a:t>ιδιοτιμές</a:t>
            </a:r>
            <a:r>
              <a:rPr lang="el-GR" altLang="en-US" sz="2800" dirty="0"/>
              <a:t> ενός πίνακα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Τότε βάση του Θεωρήματος 2 (</a:t>
            </a:r>
            <a:r>
              <a:rPr lang="el-GR" altLang="en-US" sz="2800" dirty="0" err="1"/>
              <a:t>παρ</a:t>
            </a:r>
            <a:r>
              <a:rPr lang="el-GR" altLang="en-US" sz="2800" dirty="0"/>
              <a:t> 5.2)</a:t>
            </a:r>
            <a:r>
              <a:rPr lang="en-US" altLang="en-US" sz="2800" dirty="0"/>
              <a:t> </a:t>
            </a:r>
            <a:r>
              <a:rPr lang="el-GR" altLang="en-US" sz="2800" dirty="0"/>
              <a:t>το </a:t>
            </a:r>
            <a:r>
              <a:rPr lang="en-US" altLang="en-US" sz="2800" dirty="0"/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n</a:t>
            </a:r>
            <a:r>
              <a:rPr lang="el-GR" altLang="en-US" sz="2800" dirty="0"/>
              <a:t> } είναι γραμμικά ανεξάρτητο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βάση του Θεωρήματος 5 ο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</a:t>
            </a:r>
            <a:r>
              <a:rPr lang="el-GR" altLang="en-US" sz="2800" dirty="0" err="1"/>
              <a:t>διαγωνοποιήσιμος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48548" name="Object 4">
            <a:extLst>
              <a:ext uri="{FF2B5EF4-FFF2-40B4-BE49-F238E27FC236}">
                <a16:creationId xmlns:a16="http://schemas.microsoft.com/office/drawing/2014/main" id="{475DCB91-3C7F-4995-BA35-C626AD32F0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7372220"/>
              </p:ext>
            </p:extLst>
          </p:nvPr>
        </p:nvGraphicFramePr>
        <p:xfrm>
          <a:off x="773113" y="1425575"/>
          <a:ext cx="7369175" cy="157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85000" imgH="1663560" progId="Equation.DSMT4">
                  <p:embed/>
                </p:oleObj>
              </mc:Choice>
              <mc:Fallback>
                <p:oleObj name="Equation" r:id="rId2" imgW="7785000" imgH="1663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113" y="1425575"/>
                        <a:ext cx="7369175" cy="157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8549" name="Object 5">
            <a:extLst>
              <a:ext uri="{FF2B5EF4-FFF2-40B4-BE49-F238E27FC236}">
                <a16:creationId xmlns:a16="http://schemas.microsoft.com/office/drawing/2014/main" id="{75D36FE6-8272-4E93-986E-87ABCB7298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307940"/>
              </p:ext>
            </p:extLst>
          </p:nvPr>
        </p:nvGraphicFramePr>
        <p:xfrm>
          <a:off x="3505200" y="3402724"/>
          <a:ext cx="7239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23600" imgH="253800" progId="Equation.DSMT4">
                  <p:embed/>
                </p:oleObj>
              </mc:Choice>
              <mc:Fallback>
                <p:oleObj name="Equation" r:id="rId4" imgW="7236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402724"/>
                        <a:ext cx="7239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6217225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5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>
            <a:extLst>
              <a:ext uri="{FF2B5EF4-FFF2-40B4-BE49-F238E27FC236}">
                <a16:creationId xmlns:a16="http://schemas.microsoft.com/office/drawing/2014/main" id="{6011AD1E-A0C7-4CB4-B95F-FC0DEA8009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MATRICES WHOSE EIGENVALUES ARE NOT DISTINCT</a:t>
            </a:r>
          </a:p>
        </p:txBody>
      </p:sp>
      <p:sp>
        <p:nvSpPr>
          <p:cNvPr id="749571" name="Rectangle 3">
            <a:extLst>
              <a:ext uri="{FF2B5EF4-FFF2-40B4-BE49-F238E27FC236}">
                <a16:creationId xmlns:a16="http://schemas.microsoft.com/office/drawing/2014/main" id="{65CB426A-4C14-4B26-A8D8-BE5429CFF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n-US" altLang="en-US" sz="2800" dirty="0"/>
              <a:t>It is not </a:t>
            </a:r>
            <a:r>
              <a:rPr lang="en-US" altLang="en-US" sz="2800" i="1" dirty="0"/>
              <a:t>necessary</a:t>
            </a:r>
            <a:r>
              <a:rPr lang="en-US" altLang="en-US" sz="2800" dirty="0"/>
              <a:t> for an          matrix to have </a:t>
            </a:r>
            <a:r>
              <a:rPr lang="en-US" altLang="en-US" sz="2800" i="1" dirty="0"/>
              <a:t>n</a:t>
            </a:r>
            <a:r>
              <a:rPr lang="en-US" altLang="en-US" sz="2800" dirty="0"/>
              <a:t> distinct eigenvalues in order to be diagonalizable.</a:t>
            </a:r>
          </a:p>
          <a:p>
            <a:r>
              <a:rPr lang="en-US" altLang="en-US" sz="2800" dirty="0"/>
              <a:t>Theorem 6 provides a </a:t>
            </a:r>
            <a:r>
              <a:rPr lang="en-US" altLang="en-US" sz="2800" i="1" dirty="0"/>
              <a:t>sufficient</a:t>
            </a:r>
            <a:r>
              <a:rPr lang="en-US" altLang="en-US" sz="2800" dirty="0"/>
              <a:t> condition for a matrix to be diagonalizable.</a:t>
            </a:r>
          </a:p>
          <a:p>
            <a:pPr marL="0" indent="0">
              <a:buNone/>
            </a:pPr>
            <a:endParaRPr lang="en-US" altLang="en-US" sz="800" dirty="0"/>
          </a:p>
          <a:p>
            <a:pPr>
              <a:spcBef>
                <a:spcPts val="0"/>
              </a:spcBef>
            </a:pPr>
            <a:r>
              <a:rPr lang="en-US" altLang="en-US" sz="2800" dirty="0"/>
              <a:t>If an           matrix </a:t>
            </a:r>
            <a:r>
              <a:rPr lang="en-US" altLang="en-US" sz="2800" i="1" dirty="0"/>
              <a:t>A</a:t>
            </a:r>
            <a:r>
              <a:rPr lang="en-US" altLang="en-US" sz="2800" dirty="0"/>
              <a:t> has </a:t>
            </a:r>
            <a:r>
              <a:rPr lang="en-US" altLang="en-US" sz="2800" i="1" dirty="0"/>
              <a:t>n</a:t>
            </a:r>
            <a:r>
              <a:rPr lang="en-US" altLang="en-US" sz="2800" dirty="0"/>
              <a:t> distinct eigenvalues, with corresponding eigenvectors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n</a:t>
            </a:r>
            <a:r>
              <a:rPr lang="en-US" altLang="en-US" sz="2800" dirty="0"/>
              <a:t>, and if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, then </a:t>
            </a:r>
            <a:r>
              <a:rPr lang="en-US" altLang="en-US" sz="2800" i="1" dirty="0"/>
              <a:t>P</a:t>
            </a:r>
            <a:r>
              <a:rPr lang="en-US" altLang="en-US" sz="2800" dirty="0"/>
              <a:t> is automatically invertible because its columns are linearly independent, by Theorem 2. </a:t>
            </a:r>
          </a:p>
        </p:txBody>
      </p:sp>
      <p:graphicFrame>
        <p:nvGraphicFramePr>
          <p:cNvPr id="749572" name="Object 4">
            <a:extLst>
              <a:ext uri="{FF2B5EF4-FFF2-40B4-BE49-F238E27FC236}">
                <a16:creationId xmlns:a16="http://schemas.microsoft.com/office/drawing/2014/main" id="{07B3F368-7EA3-452B-A6EA-9D20B229C5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2578841"/>
              </p:ext>
            </p:extLst>
          </p:nvPr>
        </p:nvGraphicFramePr>
        <p:xfrm>
          <a:off x="4470400" y="1565275"/>
          <a:ext cx="7239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23600" imgH="253800" progId="Equation.DSMT4">
                  <p:embed/>
                </p:oleObj>
              </mc:Choice>
              <mc:Fallback>
                <p:oleObj name="Equation" r:id="rId2" imgW="7236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400" y="1565275"/>
                        <a:ext cx="7239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9573" name="Object 5">
            <a:extLst>
              <a:ext uri="{FF2B5EF4-FFF2-40B4-BE49-F238E27FC236}">
                <a16:creationId xmlns:a16="http://schemas.microsoft.com/office/drawing/2014/main" id="{272B88E8-436B-4AB7-985A-45766A3466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506369"/>
              </p:ext>
            </p:extLst>
          </p:nvPr>
        </p:nvGraphicFramePr>
        <p:xfrm>
          <a:off x="1657350" y="3495675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360" imgH="253800" progId="Equation.DSMT4">
                  <p:embed/>
                </p:oleObj>
              </mc:Choice>
              <mc:Fallback>
                <p:oleObj name="Equation" r:id="rId4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350" y="3495675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9574" name="Object 6">
            <a:extLst>
              <a:ext uri="{FF2B5EF4-FFF2-40B4-BE49-F238E27FC236}">
                <a16:creationId xmlns:a16="http://schemas.microsoft.com/office/drawing/2014/main" id="{5A544CEB-279A-4F73-AEB7-F3A8F71A7E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3964478"/>
              </p:ext>
            </p:extLst>
          </p:nvPr>
        </p:nvGraphicFramePr>
        <p:xfrm>
          <a:off x="936625" y="4256088"/>
          <a:ext cx="254476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41320" imgH="520560" progId="Equation.DSMT4">
                  <p:embed/>
                </p:oleObj>
              </mc:Choice>
              <mc:Fallback>
                <p:oleObj name="Equation" r:id="rId6" imgW="26413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625" y="4256088"/>
                        <a:ext cx="2544763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7926798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E43874B-412E-434E-BA4A-907CBCA4A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© 2021 Pearson Education, Inc. All Rights Reserved</a:t>
            </a:r>
          </a:p>
        </p:txBody>
      </p:sp>
      <p:sp>
        <p:nvSpPr>
          <p:cNvPr id="750594" name="Rectangle 2">
            <a:extLst>
              <a:ext uri="{FF2B5EF4-FFF2-40B4-BE49-F238E27FC236}">
                <a16:creationId xmlns:a16="http://schemas.microsoft.com/office/drawing/2014/main" id="{862DC19F-EA5F-4653-B635-DB47451F14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MATRICES WHOSE EIGENVALUES ARE NOT DISTINCT</a:t>
            </a:r>
          </a:p>
        </p:txBody>
      </p:sp>
      <p:sp>
        <p:nvSpPr>
          <p:cNvPr id="750595" name="Rectangle 3">
            <a:extLst>
              <a:ext uri="{FF2B5EF4-FFF2-40B4-BE49-F238E27FC236}">
                <a16:creationId xmlns:a16="http://schemas.microsoft.com/office/drawing/2014/main" id="{F789ADE5-D2FF-4C30-994F-AEF1F75705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marL="609600" indent="-609600"/>
            <a:r>
              <a:rPr lang="en-US" altLang="en-US" sz="2800" dirty="0"/>
              <a:t>When </a:t>
            </a:r>
            <a:r>
              <a:rPr lang="en-US" altLang="en-US" sz="2800" i="1" dirty="0"/>
              <a:t>A</a:t>
            </a:r>
            <a:r>
              <a:rPr lang="en-US" altLang="en-US" sz="2800" dirty="0"/>
              <a:t> is diagonalizable but has fewer than </a:t>
            </a:r>
            <a:r>
              <a:rPr lang="en-US" altLang="en-US" sz="2800" i="1" dirty="0"/>
              <a:t>n</a:t>
            </a:r>
            <a:r>
              <a:rPr lang="en-US" altLang="en-US" sz="2800" dirty="0"/>
              <a:t> distinct eigenvalues, it is still possible to build </a:t>
            </a:r>
            <a:r>
              <a:rPr lang="en-US" altLang="en-US" sz="2800" i="1" dirty="0"/>
              <a:t>P</a:t>
            </a:r>
            <a:r>
              <a:rPr lang="en-US" altLang="en-US" sz="2800" dirty="0"/>
              <a:t> in a way that makes </a:t>
            </a:r>
            <a:r>
              <a:rPr lang="en-US" altLang="en-US" sz="2800" i="1" dirty="0"/>
              <a:t>P</a:t>
            </a:r>
            <a:r>
              <a:rPr lang="en-US" altLang="en-US" sz="2800" dirty="0"/>
              <a:t> automatically invertible, as the next theorem shows.</a:t>
            </a:r>
          </a:p>
          <a:p>
            <a:pPr marL="609600" indent="-609600"/>
            <a:endParaRPr lang="en-US" altLang="en-US" sz="2800" dirty="0"/>
          </a:p>
          <a:p>
            <a:pPr marL="609600" indent="-609600"/>
            <a:r>
              <a:rPr lang="en-US" altLang="en-US" sz="2800" b="1" dirty="0"/>
              <a:t>Theorem 7:</a:t>
            </a:r>
            <a:r>
              <a:rPr lang="en-US" altLang="en-US" sz="2800" dirty="0"/>
              <a:t> Let </a:t>
            </a:r>
            <a:r>
              <a:rPr lang="en-US" altLang="en-US" sz="2800" i="1" dirty="0"/>
              <a:t>A</a:t>
            </a:r>
            <a:r>
              <a:rPr lang="en-US" altLang="en-US" sz="2800" dirty="0"/>
              <a:t> be an          matrix whose distinct eigenvalues are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n-US" altLang="en-US" sz="2800" dirty="0">
                <a:cs typeface="Times New Roman" panose="02020603050405020304" pitchFamily="18" charset="0"/>
              </a:rPr>
              <a:t>For                , the dimension of the </a:t>
            </a:r>
            <a:r>
              <a:rPr lang="en-US" altLang="en-US" sz="2800" dirty="0" err="1">
                <a:cs typeface="Times New Roman" panose="02020603050405020304" pitchFamily="18" charset="0"/>
              </a:rPr>
              <a:t>eigenspace</a:t>
            </a:r>
            <a:r>
              <a:rPr lang="en-US" altLang="en-US" sz="2800" dirty="0">
                <a:cs typeface="Times New Roman" panose="02020603050405020304" pitchFamily="18" charset="0"/>
              </a:rPr>
              <a:t> for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k</a:t>
            </a:r>
            <a:r>
              <a:rPr lang="en-US" altLang="en-US" sz="2800" dirty="0">
                <a:cs typeface="Times New Roman" panose="02020603050405020304" pitchFamily="18" charset="0"/>
              </a:rPr>
              <a:t> is less than or equal to the multiplicity of the eigenvalue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k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750596" name="Object 4">
            <a:extLst>
              <a:ext uri="{FF2B5EF4-FFF2-40B4-BE49-F238E27FC236}">
                <a16:creationId xmlns:a16="http://schemas.microsoft.com/office/drawing/2014/main" id="{AF5C4D04-36C8-4860-8CE7-73EF147629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381117"/>
              </p:ext>
            </p:extLst>
          </p:nvPr>
        </p:nvGraphicFramePr>
        <p:xfrm>
          <a:off x="2513013" y="4705350"/>
          <a:ext cx="12985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46040" imgH="419040" progId="Equation.DSMT4">
                  <p:embed/>
                </p:oleObj>
              </mc:Choice>
              <mc:Fallback>
                <p:oleObj name="Equation" r:id="rId2" imgW="134604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3013" y="4705350"/>
                        <a:ext cx="129857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0597" name="Object 5">
            <a:extLst>
              <a:ext uri="{FF2B5EF4-FFF2-40B4-BE49-F238E27FC236}">
                <a16:creationId xmlns:a16="http://schemas.microsoft.com/office/drawing/2014/main" id="{93BEA001-592A-415E-AF24-4606D27A44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6300" y="38481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360" imgH="253800" progId="Equation.DSMT4">
                  <p:embed/>
                </p:oleObj>
              </mc:Choice>
              <mc:Fallback>
                <p:oleObj name="Equation" r:id="rId4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6300" y="38481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17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6370740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CB592A-A134-4514-A2CC-97949889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© 2021 Pearson Education, Inc. All Rights Reserved</a:t>
            </a:r>
          </a:p>
        </p:txBody>
      </p:sp>
      <p:sp>
        <p:nvSpPr>
          <p:cNvPr id="751618" name="Rectangle 2">
            <a:extLst>
              <a:ext uri="{FF2B5EF4-FFF2-40B4-BE49-F238E27FC236}">
                <a16:creationId xmlns:a16="http://schemas.microsoft.com/office/drawing/2014/main" id="{D6C7454E-B269-4664-9F0E-49D5673A9B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MATRICES WHOSE EIGENVALUES ARE NOT DISTINCT</a:t>
            </a:r>
          </a:p>
        </p:txBody>
      </p:sp>
      <p:sp>
        <p:nvSpPr>
          <p:cNvPr id="751619" name="Rectangle 3">
            <a:extLst>
              <a:ext uri="{FF2B5EF4-FFF2-40B4-BE49-F238E27FC236}">
                <a16:creationId xmlns:a16="http://schemas.microsoft.com/office/drawing/2014/main" id="{05F14305-48D0-49B3-9C28-376E3B3BF5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 marL="1371600" lvl="2" indent="-457200">
              <a:buFont typeface="Wingdings" panose="05000000000000000000" pitchFamily="2" charset="2"/>
              <a:buAutoNum type="alphaLcPeriod" startAt="2"/>
            </a:pPr>
            <a:r>
              <a:rPr lang="en-US" altLang="en-US" sz="2800" dirty="0"/>
              <a:t>The matrix </a:t>
            </a:r>
            <a:r>
              <a:rPr lang="en-US" altLang="en-US" sz="2800" i="1" dirty="0"/>
              <a:t>A</a:t>
            </a:r>
            <a:r>
              <a:rPr lang="en-US" altLang="en-US" sz="2800" dirty="0"/>
              <a:t> is diagonalizable if and only if the sum of the dimensions of the </a:t>
            </a:r>
            <a:r>
              <a:rPr lang="en-US" altLang="en-US" sz="2800" dirty="0" err="1"/>
              <a:t>eigenspaces</a:t>
            </a:r>
            <a:r>
              <a:rPr lang="en-US" altLang="en-US" sz="2800" dirty="0"/>
              <a:t> equals </a:t>
            </a:r>
            <a:r>
              <a:rPr lang="en-US" altLang="en-US" sz="2800" i="1" dirty="0"/>
              <a:t>n</a:t>
            </a:r>
            <a:r>
              <a:rPr lang="en-US" altLang="en-US" sz="2800" dirty="0"/>
              <a:t>, and this happens if and only if (</a:t>
            </a:r>
            <a:r>
              <a:rPr lang="en-US" altLang="en-US" sz="2800" i="1" dirty="0" err="1"/>
              <a:t>i</a:t>
            </a:r>
            <a:r>
              <a:rPr lang="en-US" altLang="en-US" sz="2800" dirty="0"/>
              <a:t>) the characteristic polynomial factors completely into linear factors and (</a:t>
            </a:r>
            <a:r>
              <a:rPr lang="en-US" altLang="en-US" sz="2800" i="1" dirty="0"/>
              <a:t>ii</a:t>
            </a:r>
            <a:r>
              <a:rPr lang="en-US" altLang="en-US" sz="2800" dirty="0"/>
              <a:t>) the dimension of the </a:t>
            </a:r>
            <a:r>
              <a:rPr lang="en-US" altLang="en-US" sz="2800" dirty="0" err="1"/>
              <a:t>eigenspace</a:t>
            </a:r>
            <a:r>
              <a:rPr lang="en-US" altLang="en-US" sz="2800" dirty="0"/>
              <a:t> for each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k</a:t>
            </a:r>
            <a:r>
              <a:rPr lang="en-US" altLang="en-US" sz="2800" dirty="0">
                <a:cs typeface="Times New Roman" panose="02020603050405020304" pitchFamily="18" charset="0"/>
              </a:rPr>
              <a:t> equals the multiplicity of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k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marL="1371600" lvl="2" indent="-457200">
              <a:spcBef>
                <a:spcPts val="1800"/>
              </a:spcBef>
              <a:buFont typeface="Wingdings" panose="05000000000000000000" pitchFamily="2" charset="2"/>
              <a:buAutoNum type="alphaLcPeriod" startAt="2"/>
            </a:pPr>
            <a:r>
              <a:rPr lang="en-US" altLang="en-US" sz="2800" dirty="0">
                <a:cs typeface="Times New Roman" panose="02020603050405020304" pitchFamily="18" charset="0"/>
              </a:rPr>
              <a:t>If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is diagonalizable and </a:t>
            </a:r>
            <a:r>
              <a:rPr lang="en-US" altLang="en-US" sz="2800" dirty="0">
                <a:latin typeface="Euclid Math One" panose="05050601010101010101" pitchFamily="18" charset="2"/>
                <a:cs typeface="Times New Roman" panose="02020603050405020304" pitchFamily="18" charset="0"/>
              </a:rPr>
              <a:t>B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k</a:t>
            </a:r>
            <a:r>
              <a:rPr lang="en-US" altLang="en-US" sz="2800" dirty="0">
                <a:cs typeface="Times New Roman" panose="02020603050405020304" pitchFamily="18" charset="0"/>
              </a:rPr>
              <a:t> is a basis for the </a:t>
            </a:r>
            <a:r>
              <a:rPr lang="en-US" altLang="en-US" sz="2800" dirty="0" err="1">
                <a:cs typeface="Times New Roman" panose="02020603050405020304" pitchFamily="18" charset="0"/>
              </a:rPr>
              <a:t>eigenspace</a:t>
            </a:r>
            <a:r>
              <a:rPr lang="en-US" altLang="en-US" sz="2800" dirty="0">
                <a:cs typeface="Times New Roman" panose="02020603050405020304" pitchFamily="18" charset="0"/>
              </a:rPr>
              <a:t> corresponding to </a:t>
            </a:r>
            <a:r>
              <a:rPr lang="el-GR" altLang="en-US" sz="2800">
                <a:latin typeface="Cambria Math"/>
                <a:ea typeface="Cambria Math"/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k</a:t>
            </a:r>
            <a:r>
              <a:rPr lang="en-US" altLang="en-US" sz="2800"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cs typeface="Times New Roman" panose="02020603050405020304" pitchFamily="18" charset="0"/>
              </a:rPr>
              <a:t>for each </a:t>
            </a:r>
            <a:r>
              <a:rPr lang="en-US" altLang="en-US" sz="2800" i="1" dirty="0">
                <a:cs typeface="Times New Roman" panose="02020603050405020304" pitchFamily="18" charset="0"/>
              </a:rPr>
              <a:t>k</a:t>
            </a:r>
            <a:r>
              <a:rPr lang="en-US" altLang="en-US" sz="2800" dirty="0">
                <a:cs typeface="Times New Roman" panose="02020603050405020304" pitchFamily="18" charset="0"/>
              </a:rPr>
              <a:t>, then the total collection of vectors in the sets </a:t>
            </a:r>
            <a:r>
              <a:rPr lang="en-US" altLang="en-US" sz="2800" dirty="0">
                <a:latin typeface="Euclid Math One" panose="05050601010101010101" pitchFamily="18" charset="2"/>
                <a:cs typeface="Times New Roman" panose="02020603050405020304" pitchFamily="18" charset="0"/>
              </a:rPr>
              <a:t>B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n-US" altLang="en-US" sz="2800" dirty="0" err="1">
                <a:latin typeface="Euclid Math One" panose="05050601010101010101" pitchFamily="18" charset="2"/>
                <a:cs typeface="Times New Roman" panose="02020603050405020304" pitchFamily="18" charset="0"/>
              </a:rPr>
              <a:t>B</a:t>
            </a:r>
            <a:r>
              <a:rPr lang="en-US" altLang="en-US" sz="2800" i="1" baseline="-25000" dirty="0" err="1"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cs typeface="Times New Roman" panose="02020603050405020304" pitchFamily="18" charset="0"/>
              </a:rPr>
              <a:t> forms an eigenvector basis for      .</a:t>
            </a:r>
          </a:p>
        </p:txBody>
      </p:sp>
      <p:graphicFrame>
        <p:nvGraphicFramePr>
          <p:cNvPr id="751620" name="Object 4">
            <a:extLst>
              <a:ext uri="{FF2B5EF4-FFF2-40B4-BE49-F238E27FC236}">
                <a16:creationId xmlns:a16="http://schemas.microsoft.com/office/drawing/2014/main" id="{B0E583C6-65E5-432A-8110-E197D995FC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113641"/>
              </p:ext>
            </p:extLst>
          </p:nvPr>
        </p:nvGraphicFramePr>
        <p:xfrm>
          <a:off x="7810500" y="5648898"/>
          <a:ext cx="431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1640" imgH="368280" progId="Equation.DSMT4">
                  <p:embed/>
                </p:oleObj>
              </mc:Choice>
              <mc:Fallback>
                <p:oleObj name="Equation" r:id="rId3" imgW="43164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5648898"/>
                        <a:ext cx="431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18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3064272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id="{02383AAF-323D-431A-B094-2A2C27819D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</a:t>
            </a:r>
            <a:r>
              <a:rPr lang="en-US" altLang="en-US" dirty="0"/>
              <a:t>I</a:t>
            </a:r>
            <a:r>
              <a:rPr lang="el-GR" altLang="en-US" dirty="0"/>
              <a:t>ΗΣΗ</a:t>
            </a:r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EC680145-A587-4491-842B-907F3CAA9B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562600"/>
          </a:xfrm>
        </p:spPr>
        <p:txBody>
          <a:bodyPr/>
          <a:lstStyle/>
          <a:p>
            <a:pPr marL="609600" indent="-609600"/>
            <a:endParaRPr lang="en-US" altLang="en-US" sz="2800" dirty="0">
              <a:cs typeface="Times New Roman" panose="02020603050405020304" pitchFamily="18" charset="0"/>
            </a:endParaRPr>
          </a:p>
          <a:p>
            <a:pPr marL="609600" indent="-609600"/>
            <a:r>
              <a:rPr lang="el-GR" altLang="en-US" sz="2800" b="1" dirty="0">
                <a:cs typeface="Times New Roman" panose="02020603050405020304" pitchFamily="18" charset="0"/>
              </a:rPr>
              <a:t>Παράδειγμα</a:t>
            </a:r>
            <a:r>
              <a:rPr lang="en-US" altLang="en-US" sz="2800" b="1" dirty="0">
                <a:cs typeface="Times New Roman" panose="02020603050405020304" pitchFamily="18" charset="0"/>
              </a:rPr>
              <a:t> 1: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Αν </a:t>
            </a:r>
            <a:r>
              <a:rPr lang="en-US" altLang="en-US" sz="2800" dirty="0">
                <a:cs typeface="Times New Roman" panose="02020603050405020304" pitchFamily="18" charset="0"/>
              </a:rPr>
              <a:t>                       </a:t>
            </a:r>
            <a:r>
              <a:rPr lang="el-GR" altLang="en-US" sz="2800" dirty="0">
                <a:cs typeface="Times New Roman" panose="02020603050405020304" pitchFamily="18" charset="0"/>
              </a:rPr>
              <a:t> υπολογίστε τον </a:t>
            </a:r>
            <a:r>
              <a:rPr lang="el-GR" altLang="en-US" sz="2800" i="1" dirty="0">
                <a:cs typeface="Times New Roman" panose="02020603050405020304" pitchFamily="18" charset="0"/>
              </a:rPr>
              <a:t>Α</a:t>
            </a:r>
            <a:r>
              <a:rPr lang="en-US" altLang="en-US" sz="2800" i="1" baseline="30000" dirty="0">
                <a:cs typeface="Times New Roman" panose="02020603050405020304" pitchFamily="18" charset="0"/>
              </a:rPr>
              <a:t>k</a:t>
            </a:r>
            <a:r>
              <a:rPr lang="en-US" altLang="en-US" sz="2800" b="1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δοθέντος ότι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 marL="609600" indent="-609600"/>
            <a:endParaRPr lang="en-US" altLang="en-US" sz="2800" dirty="0">
              <a:cs typeface="Times New Roman" panose="02020603050405020304" pitchFamily="18" charset="0"/>
            </a:endParaRP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	</a:t>
            </a:r>
          </a:p>
          <a:p>
            <a:pPr marL="609600" indent="-609600"/>
            <a:r>
              <a:rPr lang="el-GR" altLang="en-US" sz="2800" b="1" dirty="0">
                <a:cs typeface="Times New Roman" panose="02020603050405020304" pitchFamily="18" charset="0"/>
              </a:rPr>
              <a:t>Λύση</a:t>
            </a:r>
            <a:r>
              <a:rPr lang="en-US" altLang="en-US" sz="2800" b="1" dirty="0">
                <a:cs typeface="Times New Roman" panose="02020603050405020304" pitchFamily="18" charset="0"/>
              </a:rPr>
              <a:t>: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316467" name="Object 51">
            <a:extLst>
              <a:ext uri="{FF2B5EF4-FFF2-40B4-BE49-F238E27FC236}">
                <a16:creationId xmlns:a16="http://schemas.microsoft.com/office/drawing/2014/main" id="{97DC0860-3B0C-4B06-84AF-764500AA1E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9154030"/>
              </p:ext>
            </p:extLst>
          </p:nvPr>
        </p:nvGraphicFramePr>
        <p:xfrm>
          <a:off x="3962400" y="1224318"/>
          <a:ext cx="1981200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82600" imgH="1143000" progId="Equation.DSMT4">
                  <p:embed/>
                </p:oleObj>
              </mc:Choice>
              <mc:Fallback>
                <p:oleObj name="Equation" r:id="rId3" imgW="208260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224318"/>
                        <a:ext cx="1981200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8" name="Object 52">
            <a:extLst>
              <a:ext uri="{FF2B5EF4-FFF2-40B4-BE49-F238E27FC236}">
                <a16:creationId xmlns:a16="http://schemas.microsoft.com/office/drawing/2014/main" id="{E8A61A95-967F-4E40-B6BB-2DD7C7A892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520240"/>
              </p:ext>
            </p:extLst>
          </p:nvPr>
        </p:nvGraphicFramePr>
        <p:xfrm>
          <a:off x="1118915" y="2618334"/>
          <a:ext cx="1727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26920" imgH="393480" progId="Equation.DSMT4">
                  <p:embed/>
                </p:oleObj>
              </mc:Choice>
              <mc:Fallback>
                <p:oleObj name="Equation" r:id="rId5" imgW="17269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915" y="2618334"/>
                        <a:ext cx="1727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9" name="Object 53">
            <a:extLst>
              <a:ext uri="{FF2B5EF4-FFF2-40B4-BE49-F238E27FC236}">
                <a16:creationId xmlns:a16="http://schemas.microsoft.com/office/drawing/2014/main" id="{51B749E3-ED7C-49AB-A5E0-D02B1B0FC7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9799669"/>
              </p:ext>
            </p:extLst>
          </p:nvPr>
        </p:nvGraphicFramePr>
        <p:xfrm>
          <a:off x="3154637" y="2317750"/>
          <a:ext cx="22098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273040" imgH="1143000" progId="Equation.DSMT4">
                  <p:embed/>
                </p:oleObj>
              </mc:Choice>
              <mc:Fallback>
                <p:oleObj name="Equation" r:id="rId7" imgW="227304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4637" y="2317750"/>
                        <a:ext cx="2209800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70" name="Object 54">
            <a:extLst>
              <a:ext uri="{FF2B5EF4-FFF2-40B4-BE49-F238E27FC236}">
                <a16:creationId xmlns:a16="http://schemas.microsoft.com/office/drawing/2014/main" id="{185BCE23-3F8A-4CEB-8375-A56C177310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172437"/>
              </p:ext>
            </p:extLst>
          </p:nvPr>
        </p:nvGraphicFramePr>
        <p:xfrm>
          <a:off x="5638800" y="2324100"/>
          <a:ext cx="18288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892160" imgH="1143000" progId="Equation.DSMT4">
                  <p:embed/>
                </p:oleObj>
              </mc:Choice>
              <mc:Fallback>
                <p:oleObj name="Equation" r:id="rId9" imgW="189216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324100"/>
                        <a:ext cx="18288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72" name="Object 56">
            <a:extLst>
              <a:ext uri="{FF2B5EF4-FFF2-40B4-BE49-F238E27FC236}">
                <a16:creationId xmlns:a16="http://schemas.microsoft.com/office/drawing/2014/main" id="{D41A116E-DDE5-44DF-BA8A-65A3D4BE03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5996270"/>
              </p:ext>
            </p:extLst>
          </p:nvPr>
        </p:nvGraphicFramePr>
        <p:xfrm>
          <a:off x="2209800" y="3398837"/>
          <a:ext cx="2362200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89040" imgH="1143000" progId="Equation.DSMT4">
                  <p:embed/>
                </p:oleObj>
              </mc:Choice>
              <mc:Fallback>
                <p:oleObj name="Equation" r:id="rId11" imgW="248904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398837"/>
                        <a:ext cx="2362200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8829C49C-E004-9B93-8BD4-D544586BBF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0479866"/>
              </p:ext>
            </p:extLst>
          </p:nvPr>
        </p:nvGraphicFramePr>
        <p:xfrm>
          <a:off x="711200" y="4597400"/>
          <a:ext cx="7721600" cy="207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7721280" imgH="2070000" progId="Equation.DSMT4">
                  <p:embed/>
                </p:oleObj>
              </mc:Choice>
              <mc:Fallback>
                <p:oleObj name="Equation" r:id="rId13" imgW="7721280" imgH="2070000" progId="Equation.DSMT4">
                  <p:embed/>
                  <p:pic>
                    <p:nvPicPr>
                      <p:cNvPr id="735236" name="Object 4">
                        <a:extLst>
                          <a:ext uri="{FF2B5EF4-FFF2-40B4-BE49-F238E27FC236}">
                            <a16:creationId xmlns:a16="http://schemas.microsoft.com/office/drawing/2014/main" id="{7863B16C-0EB4-4E10-A61F-BF221A7B64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4597400"/>
                        <a:ext cx="7721600" cy="207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42558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>
            <a:extLst>
              <a:ext uri="{FF2B5EF4-FFF2-40B4-BE49-F238E27FC236}">
                <a16:creationId xmlns:a16="http://schemas.microsoft.com/office/drawing/2014/main" id="{70A30ED5-69B5-429F-9F3D-52C8070EE5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</a:t>
            </a:r>
            <a:r>
              <a:rPr lang="en-US" altLang="en-US" dirty="0"/>
              <a:t>I</a:t>
            </a:r>
            <a:r>
              <a:rPr lang="el-GR" altLang="en-US" dirty="0"/>
              <a:t>ΗΣΗ</a:t>
            </a:r>
          </a:p>
        </p:txBody>
      </p:sp>
      <p:sp>
        <p:nvSpPr>
          <p:cNvPr id="735235" name="Rectangle 3">
            <a:extLst>
              <a:ext uri="{FF2B5EF4-FFF2-40B4-BE49-F238E27FC236}">
                <a16:creationId xmlns:a16="http://schemas.microsoft.com/office/drawing/2014/main" id="{7F13F4F5-182A-46C3-9BFD-53B1EFEA4B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839200" cy="4953000"/>
          </a:xfrm>
        </p:spPr>
        <p:txBody>
          <a:bodyPr/>
          <a:lstStyle/>
          <a:p>
            <a:r>
              <a:rPr lang="el-GR" altLang="en-US" sz="2800" dirty="0"/>
              <a:t>Από </a:t>
            </a:r>
            <a:r>
              <a:rPr lang="el-GR" altLang="en-US" sz="2800" dirty="0" err="1"/>
              <a:t>τήν</a:t>
            </a:r>
            <a:r>
              <a:rPr lang="el-GR" altLang="en-US" sz="2800" dirty="0"/>
              <a:t> </a:t>
            </a:r>
            <a:r>
              <a:rPr lang="el-GR" altLang="en-US" sz="2800" dirty="0" err="1"/>
              <a:t>προσεταιριστικότητα</a:t>
            </a:r>
            <a:r>
              <a:rPr lang="el-GR" altLang="en-US" sz="2800" dirty="0"/>
              <a:t> του πολλαπλασιασμού πινάκων</a:t>
            </a:r>
            <a:r>
              <a:rPr lang="en-US" altLang="en-US" sz="2800" dirty="0"/>
              <a:t>,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Οπότε</a:t>
            </a:r>
            <a:r>
              <a:rPr lang="en-US" altLang="en-US" sz="2800" dirty="0"/>
              <a:t>, </a:t>
            </a:r>
          </a:p>
        </p:txBody>
      </p:sp>
      <p:graphicFrame>
        <p:nvGraphicFramePr>
          <p:cNvPr id="735236" name="Object 4">
            <a:extLst>
              <a:ext uri="{FF2B5EF4-FFF2-40B4-BE49-F238E27FC236}">
                <a16:creationId xmlns:a16="http://schemas.microsoft.com/office/drawing/2014/main" id="{7863B16C-0EB4-4E10-A61F-BF221A7B64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5576294"/>
              </p:ext>
            </p:extLst>
          </p:nvPr>
        </p:nvGraphicFramePr>
        <p:xfrm>
          <a:off x="635793" y="2514600"/>
          <a:ext cx="7721600" cy="207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21280" imgH="2070000" progId="Equation.DSMT4">
                  <p:embed/>
                </p:oleObj>
              </mc:Choice>
              <mc:Fallback>
                <p:oleObj name="Equation" r:id="rId2" imgW="7721280" imgH="2070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3" y="2514600"/>
                        <a:ext cx="7721600" cy="207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5237" name="Object 5">
            <a:extLst>
              <a:ext uri="{FF2B5EF4-FFF2-40B4-BE49-F238E27FC236}">
                <a16:creationId xmlns:a16="http://schemas.microsoft.com/office/drawing/2014/main" id="{CB5A975F-ACA1-4C52-9225-F06ADA6E22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574503"/>
              </p:ext>
            </p:extLst>
          </p:nvPr>
        </p:nvGraphicFramePr>
        <p:xfrm>
          <a:off x="380999" y="5457825"/>
          <a:ext cx="823118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712000" imgH="799920" progId="Equation.DSMT4">
                  <p:embed/>
                </p:oleObj>
              </mc:Choice>
              <mc:Fallback>
                <p:oleObj name="Equation" r:id="rId4" imgW="8712000" imgH="7999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999" y="5457825"/>
                        <a:ext cx="8231187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8472134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58" name="Rectangle 2">
            <a:extLst>
              <a:ext uri="{FF2B5EF4-FFF2-40B4-BE49-F238E27FC236}">
                <a16:creationId xmlns:a16="http://schemas.microsoft.com/office/drawing/2014/main" id="{40391131-0FD8-47B8-9091-5C91ED8944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ΔΙΑΓΩΝΟΠΟ</a:t>
            </a:r>
            <a:r>
              <a:rPr lang="en-US" altLang="en-US" dirty="0"/>
              <a:t>I</a:t>
            </a:r>
            <a:r>
              <a:rPr lang="el-GR" altLang="en-US" dirty="0"/>
              <a:t>ΗΣΗ</a:t>
            </a:r>
            <a:endParaRPr lang="en-US" altLang="en-US" dirty="0"/>
          </a:p>
        </p:txBody>
      </p:sp>
      <p:sp>
        <p:nvSpPr>
          <p:cNvPr id="736259" name="Rectangle 3">
            <a:extLst>
              <a:ext uri="{FF2B5EF4-FFF2-40B4-BE49-F238E27FC236}">
                <a16:creationId xmlns:a16="http://schemas.microsoft.com/office/drawing/2014/main" id="{8FC1F787-7F45-420B-A458-9E82C2FE86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839200" cy="5410200"/>
          </a:xfrm>
        </p:spPr>
        <p:txBody>
          <a:bodyPr/>
          <a:lstStyle/>
          <a:p>
            <a:r>
              <a:rPr lang="el-GR" altLang="en-US" sz="2800" dirty="0"/>
              <a:t>Γενικά, για</a:t>
            </a:r>
            <a:r>
              <a:rPr lang="en-US" altLang="en-US" sz="2800" dirty="0"/>
              <a:t>,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Ένας τετραγωνικός πίνακας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λέγεται </a:t>
            </a:r>
            <a:r>
              <a:rPr lang="el-GR" altLang="en-US" sz="2800" b="1" dirty="0" err="1"/>
              <a:t>διαγωνοποιήσιμος</a:t>
            </a:r>
            <a:r>
              <a:rPr lang="el-GR" altLang="en-US" sz="2800" dirty="0"/>
              <a:t> εάν 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όμοιος με έναν διαγώνιο πίνακα, δηλαδή εάν για κάποιο αντιστρέψιμο πίνακα </a:t>
            </a:r>
            <a:r>
              <a:rPr lang="en-US" altLang="en-US" sz="2800" i="1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και κάποιο διαγώνιο πίνακα </a:t>
            </a:r>
            <a:r>
              <a:rPr lang="en-US" altLang="en-US" sz="2800" i="1" dirty="0"/>
              <a:t>D</a:t>
            </a:r>
            <a:r>
              <a:rPr lang="el-GR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χουμε</a:t>
            </a:r>
            <a:endParaRPr lang="en-US" altLang="en-US" sz="2800" dirty="0"/>
          </a:p>
        </p:txBody>
      </p:sp>
      <p:graphicFrame>
        <p:nvGraphicFramePr>
          <p:cNvPr id="736260" name="Object 4">
            <a:extLst>
              <a:ext uri="{FF2B5EF4-FFF2-40B4-BE49-F238E27FC236}">
                <a16:creationId xmlns:a16="http://schemas.microsoft.com/office/drawing/2014/main" id="{8417C868-89AA-4275-8B72-C28A4E41F4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1435100"/>
          <a:ext cx="7620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61760" imgH="355320" progId="Equation.DSMT4">
                  <p:embed/>
                </p:oleObj>
              </mc:Choice>
              <mc:Fallback>
                <p:oleObj name="Equation" r:id="rId2" imgW="76176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435100"/>
                        <a:ext cx="7620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1" name="Object 5">
            <a:extLst>
              <a:ext uri="{FF2B5EF4-FFF2-40B4-BE49-F238E27FC236}">
                <a16:creationId xmlns:a16="http://schemas.microsoft.com/office/drawing/2014/main" id="{3F29BC5D-1F4D-41A1-8FB1-AE50F92394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03616"/>
              </p:ext>
            </p:extLst>
          </p:nvPr>
        </p:nvGraphicFramePr>
        <p:xfrm>
          <a:off x="1187450" y="1871940"/>
          <a:ext cx="6705600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05360" imgH="2323800" progId="Equation.DSMT4">
                  <p:embed/>
                </p:oleObj>
              </mc:Choice>
              <mc:Fallback>
                <p:oleObj name="Equation" r:id="rId4" imgW="6705360" imgH="232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871940"/>
                        <a:ext cx="6705600" cy="232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2" name="Object 6">
            <a:extLst>
              <a:ext uri="{FF2B5EF4-FFF2-40B4-BE49-F238E27FC236}">
                <a16:creationId xmlns:a16="http://schemas.microsoft.com/office/drawing/2014/main" id="{00BAF4BB-7451-43B8-B5A7-8A79399212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777018"/>
              </p:ext>
            </p:extLst>
          </p:nvPr>
        </p:nvGraphicFramePr>
        <p:xfrm>
          <a:off x="3581400" y="6269970"/>
          <a:ext cx="1625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25400" imgH="368280" progId="Equation.DSMT4">
                  <p:embed/>
                </p:oleObj>
              </mc:Choice>
              <mc:Fallback>
                <p:oleObj name="Equation" r:id="rId6" imgW="162540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6269970"/>
                        <a:ext cx="16256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463169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2" name="Rectangle 2">
            <a:extLst>
              <a:ext uri="{FF2B5EF4-FFF2-40B4-BE49-F238E27FC236}">
                <a16:creationId xmlns:a16="http://schemas.microsoft.com/office/drawing/2014/main" id="{60DB7A50-E07F-4293-B93B-E2CFFFC588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ΔΙΑΓΩΝΟΠΟΊΗΣΗΣ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283" name="Rectangle 3">
                <a:extLst>
                  <a:ext uri="{FF2B5EF4-FFF2-40B4-BE49-F238E27FC236}">
                    <a16:creationId xmlns:a16="http://schemas.microsoft.com/office/drawing/2014/main" id="{9BE2C7E3-9D66-4025-B0DA-B32DDEE89E1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" y="1219199"/>
                <a:ext cx="9067800" cy="5325269"/>
              </a:xfrm>
            </p:spPr>
            <p:txBody>
              <a:bodyPr/>
              <a:lstStyle/>
              <a:p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5: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νας</a:t>
                </a:r>
                <a:r>
                  <a:rPr lang="el-GR" altLang="en-US" sz="2800" dirty="0"/>
                  <a:t> </a:t>
                </a:r>
                <a:r>
                  <a:rPr lang="en-US" altLang="en-US" sz="2800" i="1" dirty="0"/>
                  <a:t>n x n </a:t>
                </a:r>
                <a:r>
                  <a:rPr lang="el-GR" altLang="en-US" sz="2800" dirty="0"/>
                  <a:t>πίνακας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</a:t>
                </a:r>
                <a:r>
                  <a:rPr lang="el-GR" altLang="en-US" sz="2800" dirty="0" err="1"/>
                  <a:t>διαγωνοποιήσιμος</a:t>
                </a:r>
                <a:r>
                  <a:rPr lang="el-GR" altLang="en-US" sz="2800" dirty="0"/>
                  <a:t> ανν ο Α έχει </a:t>
                </a:r>
                <a:r>
                  <a:rPr lang="en-US" altLang="en-US" sz="2800" i="1" dirty="0"/>
                  <a:t>n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γραμμικά ανεξάρτητα ιδιοδιανύσματα.</a:t>
                </a:r>
                <a:endParaRPr lang="en-US" altLang="en-US" sz="2800" dirty="0"/>
              </a:p>
              <a:p>
                <a:pPr>
                  <a:spcBef>
                    <a:spcPts val="1200"/>
                  </a:spcBef>
                  <a:buNone/>
                </a:pPr>
                <a:r>
                  <a:rPr lang="en-US" altLang="en-US" sz="2800" dirty="0"/>
                  <a:t>	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χουμε</a:t>
                </a:r>
                <a:r>
                  <a:rPr lang="el-GR" altLang="en-US" sz="2800" dirty="0"/>
                  <a:t> ότι</a:t>
                </a:r>
                <a:r>
                  <a:rPr lang="en-US" altLang="en-US" sz="2800" dirty="0"/>
                  <a:t>,                   , </a:t>
                </a:r>
                <a:r>
                  <a:rPr lang="el-GR" altLang="en-US" sz="2800" dirty="0"/>
                  <a:t>όπου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D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διαγώνιος πίνακας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ανν οι στήλες του </a:t>
                </a:r>
                <a:r>
                  <a:rPr lang="en-US" altLang="en-US" sz="2800" i="1" dirty="0"/>
                  <a:t>P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n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γραμμικά ανεξάρτητα ιδιοδιανύσματα του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Στην περίπτωση αυτή, τα διαγώνια στοιχεία του </a:t>
                </a:r>
                <a:r>
                  <a:rPr lang="en-US" altLang="en-US" sz="2800" i="1" dirty="0"/>
                  <a:t>D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οι </a:t>
                </a:r>
                <a:r>
                  <a:rPr lang="el-GR" altLang="en-US" sz="2800" dirty="0" err="1"/>
                  <a:t>ιδιοτιμές</a:t>
                </a:r>
                <a:r>
                  <a:rPr lang="el-GR" altLang="en-US" sz="2800" dirty="0"/>
                  <a:t> του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που αντιστοιχούν, αντίστοιχα, στα ιδιοδιανύσματα στο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P</a:t>
                </a:r>
                <a:r>
                  <a:rPr lang="en-US" altLang="en-US" sz="2800" dirty="0"/>
                  <a:t>.</a:t>
                </a:r>
              </a:p>
              <a:p>
                <a:pPr marL="0">
                  <a:lnSpc>
                    <a:spcPts val="1260"/>
                  </a:lnSpc>
                  <a:spcBef>
                    <a:spcPts val="0"/>
                  </a:spcBef>
                  <a:buFont typeface="Wingdings" panose="05000000000000000000" pitchFamily="2" charset="2"/>
                  <a:buNone/>
                </a:pPr>
                <a:r>
                  <a:rPr lang="en-US" altLang="en-US" sz="1050" dirty="0"/>
                  <a:t>	</a:t>
                </a:r>
                <a:r>
                  <a:rPr lang="en-US" altLang="en-US" sz="2800" dirty="0"/>
                  <a:t>	</a:t>
                </a:r>
              </a:p>
              <a:p>
                <a:pPr>
                  <a:buNone/>
                </a:pPr>
                <a:r>
                  <a:rPr lang="en-US" altLang="en-US" sz="2800" dirty="0"/>
                  <a:t>	</a:t>
                </a:r>
                <a:r>
                  <a:rPr lang="el-GR" altLang="en-US" sz="2800" dirty="0"/>
                  <a:t> Με άλλα λόγια, ο </a:t>
                </a:r>
                <a:r>
                  <a:rPr lang="el-GR" altLang="en-US" sz="2800" i="1" dirty="0"/>
                  <a:t>Α</a:t>
                </a:r>
                <a:r>
                  <a:rPr lang="el-GR" altLang="en-US" sz="2800" dirty="0"/>
                  <a:t> είναι </a:t>
                </a:r>
                <a:r>
                  <a:rPr lang="el-GR" altLang="en-US" sz="2800" dirty="0" err="1"/>
                  <a:t>διαγωνοποιήσιμος</a:t>
                </a:r>
                <a:r>
                  <a:rPr lang="el-GR" altLang="en-US" sz="2800" dirty="0"/>
                  <a:t> ανν υπάρχουν αρκετά ιδιοδιανύσματα για να σχηματίσουν μια βάση του 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/>
                  <a:t>. Ονομάζουμε μια τέτοια βάση</a:t>
                </a:r>
                <a:r>
                  <a:rPr lang="en-US" altLang="en-US" sz="2800" dirty="0"/>
                  <a:t>, </a:t>
                </a:r>
                <a:r>
                  <a:rPr lang="el-GR" altLang="en-US" sz="2800" b="1" dirty="0"/>
                  <a:t>βάση </a:t>
                </a:r>
                <a:r>
                  <a:rPr lang="el-GR" altLang="en-US" sz="2800" b="1" dirty="0" err="1"/>
                  <a:t>ιδιοδιανυσμάτων</a:t>
                </a:r>
                <a:r>
                  <a:rPr lang="el-GR" altLang="en-US" sz="2800" dirty="0"/>
                  <a:t> 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737283" name="Rectangle 3">
                <a:extLst>
                  <a:ext uri="{FF2B5EF4-FFF2-40B4-BE49-F238E27FC236}">
                    <a16:creationId xmlns:a16="http://schemas.microsoft.com/office/drawing/2014/main" id="{9BE2C7E3-9D66-4025-B0DA-B32DDEE89E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" y="1219199"/>
                <a:ext cx="9067800" cy="5325269"/>
              </a:xfrm>
              <a:blipFill>
                <a:blip r:embed="rId2"/>
                <a:stretch>
                  <a:fillRect l="-1261" t="-1429" r="-1401" b="-71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066717"/>
              </p:ext>
            </p:extLst>
          </p:nvPr>
        </p:nvGraphicFramePr>
        <p:xfrm>
          <a:off x="2362200" y="2286000"/>
          <a:ext cx="1625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25400" imgH="368280" progId="Equation.DSMT4">
                  <p:embed/>
                </p:oleObj>
              </mc:Choice>
              <mc:Fallback>
                <p:oleObj name="Equation" r:id="rId3" imgW="162540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286000"/>
                        <a:ext cx="16256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7124139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06" name="Rectangle 2">
            <a:extLst>
              <a:ext uri="{FF2B5EF4-FFF2-40B4-BE49-F238E27FC236}">
                <a16:creationId xmlns:a16="http://schemas.microsoft.com/office/drawing/2014/main" id="{C039EA49-4413-4445-A83B-640B62E982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DIAGONALIZATION THEOREM</a:t>
            </a:r>
          </a:p>
        </p:txBody>
      </p:sp>
      <p:sp>
        <p:nvSpPr>
          <p:cNvPr id="738307" name="Rectangle 3">
            <a:extLst>
              <a:ext uri="{FF2B5EF4-FFF2-40B4-BE49-F238E27FC236}">
                <a16:creationId xmlns:a16="http://schemas.microsoft.com/office/drawing/2014/main" id="{B7FABC69-103E-46FE-8CB4-AC84F0D69E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868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b="1" dirty="0"/>
              <a:t>Proof:</a:t>
            </a:r>
            <a:r>
              <a:rPr lang="en-US" altLang="en-US" sz="2800" dirty="0"/>
              <a:t> First, observe that if </a:t>
            </a:r>
            <a:r>
              <a:rPr lang="en-US" altLang="en-US" sz="2800" i="1" dirty="0"/>
              <a:t>P</a:t>
            </a:r>
            <a:r>
              <a:rPr lang="en-US" altLang="en-US" sz="2800" dirty="0"/>
              <a:t> is any           matrix with columns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n</a:t>
            </a:r>
            <a:r>
              <a:rPr lang="en-US" altLang="en-US" sz="2800" dirty="0"/>
              <a:t>, and if </a:t>
            </a:r>
            <a:r>
              <a:rPr lang="en-US" altLang="en-US" sz="2800" i="1" dirty="0"/>
              <a:t>D</a:t>
            </a:r>
            <a:r>
              <a:rPr lang="en-US" altLang="en-US" sz="2800" dirty="0"/>
              <a:t> is any diagonal matrix with diagonal entries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, then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while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l-GR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738308" name="Object 4">
            <a:extLst>
              <a:ext uri="{FF2B5EF4-FFF2-40B4-BE49-F238E27FC236}">
                <a16:creationId xmlns:a16="http://schemas.microsoft.com/office/drawing/2014/main" id="{A8D83399-CE79-4F51-884D-7A488D280F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5500" y="13589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4360" imgH="253800" progId="Equation.DSMT4">
                  <p:embed/>
                </p:oleObj>
              </mc:Choice>
              <mc:Fallback>
                <p:oleObj name="Equation" r:id="rId2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0" y="13589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309" name="Object 5">
            <a:extLst>
              <a:ext uri="{FF2B5EF4-FFF2-40B4-BE49-F238E27FC236}">
                <a16:creationId xmlns:a16="http://schemas.microsoft.com/office/drawing/2014/main" id="{A5932420-CEBE-49EC-9BCD-0E8FE99F37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789894"/>
              </p:ext>
            </p:extLst>
          </p:nvPr>
        </p:nvGraphicFramePr>
        <p:xfrm>
          <a:off x="422275" y="2533650"/>
          <a:ext cx="7615238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6840" imgH="520560" progId="Equation.DSMT4">
                  <p:embed/>
                </p:oleObj>
              </mc:Choice>
              <mc:Fallback>
                <p:oleObj name="Equation" r:id="rId4" imgW="774684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2533650"/>
                        <a:ext cx="7615238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310" name="Object 6">
            <a:extLst>
              <a:ext uri="{FF2B5EF4-FFF2-40B4-BE49-F238E27FC236}">
                <a16:creationId xmlns:a16="http://schemas.microsoft.com/office/drawing/2014/main" id="{D8943113-7E21-4239-B558-CD5170ACDD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0973266"/>
              </p:ext>
            </p:extLst>
          </p:nvPr>
        </p:nvGraphicFramePr>
        <p:xfrm>
          <a:off x="431800" y="3879850"/>
          <a:ext cx="7747000" cy="215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001000" imgH="2222280" progId="Equation.DSMT4">
                  <p:embed/>
                </p:oleObj>
              </mc:Choice>
              <mc:Fallback>
                <p:oleObj name="Equation" r:id="rId6" imgW="8001000" imgH="2222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" y="3879850"/>
                        <a:ext cx="7747000" cy="215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414066" y="2557749"/>
            <a:ext cx="620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+mn-lt"/>
                <a:cs typeface="Times New Roman" panose="02020603050405020304" pitchFamily="18" charset="0"/>
              </a:rPr>
              <a:t> (1)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58200" y="4726632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+mn-lt"/>
                <a:cs typeface="Times New Roman" panose="02020603050405020304" pitchFamily="18" charset="0"/>
              </a:rPr>
              <a:t>(2)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37088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>
            <a:extLst>
              <a:ext uri="{FF2B5EF4-FFF2-40B4-BE49-F238E27FC236}">
                <a16:creationId xmlns:a16="http://schemas.microsoft.com/office/drawing/2014/main" id="{6DB99666-FD90-4B9B-9BA6-DB3FA47F71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DIAGONALIZATION THEOREM</a:t>
            </a:r>
          </a:p>
        </p:txBody>
      </p:sp>
      <p:sp>
        <p:nvSpPr>
          <p:cNvPr id="739331" name="Rectangle 3">
            <a:extLst>
              <a:ext uri="{FF2B5EF4-FFF2-40B4-BE49-F238E27FC236}">
                <a16:creationId xmlns:a16="http://schemas.microsoft.com/office/drawing/2014/main" id="{691EDCE5-A793-4FDA-B4E7-C293079553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893366" cy="5181600"/>
          </a:xfrm>
        </p:spPr>
        <p:txBody>
          <a:bodyPr/>
          <a:lstStyle/>
          <a:p>
            <a:r>
              <a:rPr lang="en-US" altLang="en-US" sz="2800" dirty="0"/>
              <a:t>Now suppose </a:t>
            </a:r>
            <a:r>
              <a:rPr lang="en-US" altLang="en-US" sz="2800" i="1" dirty="0"/>
              <a:t>A</a:t>
            </a:r>
            <a:r>
              <a:rPr lang="en-US" altLang="en-US" sz="2800" dirty="0"/>
              <a:t> is diagonalizable and                    . Then right-multiplying this relation by </a:t>
            </a:r>
            <a:r>
              <a:rPr lang="en-US" altLang="en-US" sz="2800" i="1" dirty="0"/>
              <a:t>P</a:t>
            </a:r>
            <a:r>
              <a:rPr lang="en-US" altLang="en-US" sz="2800" dirty="0"/>
              <a:t>, we have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.</a:t>
            </a:r>
          </a:p>
          <a:p>
            <a:r>
              <a:rPr lang="en-US" altLang="en-US" sz="2800" dirty="0"/>
              <a:t>In this case, equations (1) and (2) imply that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								         </a:t>
            </a:r>
          </a:p>
          <a:p>
            <a:pPr>
              <a:spcBef>
                <a:spcPts val="2400"/>
              </a:spcBef>
            </a:pPr>
            <a:r>
              <a:rPr lang="en-US" altLang="en-US" sz="2800" dirty="0"/>
              <a:t>Equating columns, we find that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								          (4)</a:t>
            </a:r>
          </a:p>
          <a:p>
            <a:pPr>
              <a:spcBef>
                <a:spcPts val="1800"/>
              </a:spcBef>
            </a:pPr>
            <a:r>
              <a:rPr lang="en-US" altLang="en-US" sz="2800" dirty="0"/>
              <a:t>Since </a:t>
            </a:r>
            <a:r>
              <a:rPr lang="en-US" altLang="en-US" sz="2800" i="1" dirty="0"/>
              <a:t>P</a:t>
            </a:r>
            <a:r>
              <a:rPr lang="en-US" altLang="en-US" sz="2800" dirty="0"/>
              <a:t> is invertible, its columns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n</a:t>
            </a:r>
            <a:r>
              <a:rPr lang="en-US" altLang="en-US" sz="2800" dirty="0"/>
              <a:t> must be linearly independent.</a:t>
            </a:r>
          </a:p>
        </p:txBody>
      </p:sp>
      <p:graphicFrame>
        <p:nvGraphicFramePr>
          <p:cNvPr id="739332" name="Object 4">
            <a:extLst>
              <a:ext uri="{FF2B5EF4-FFF2-40B4-BE49-F238E27FC236}">
                <a16:creationId xmlns:a16="http://schemas.microsoft.com/office/drawing/2014/main" id="{F80337D5-8296-404F-A939-7FB7803C70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060861"/>
              </p:ext>
            </p:extLst>
          </p:nvPr>
        </p:nvGraphicFramePr>
        <p:xfrm>
          <a:off x="6118225" y="1330325"/>
          <a:ext cx="1625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25400" imgH="368280" progId="Equation.DSMT4">
                  <p:embed/>
                </p:oleObj>
              </mc:Choice>
              <mc:Fallback>
                <p:oleObj name="Equation" r:id="rId2" imgW="162540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8225" y="1330325"/>
                        <a:ext cx="16256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9333" name="Object 5">
            <a:extLst>
              <a:ext uri="{FF2B5EF4-FFF2-40B4-BE49-F238E27FC236}">
                <a16:creationId xmlns:a16="http://schemas.microsoft.com/office/drawing/2014/main" id="{8995990B-8DBD-4C7E-913B-28BCA0B386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878092"/>
              </p:ext>
            </p:extLst>
          </p:nvPr>
        </p:nvGraphicFramePr>
        <p:xfrm>
          <a:off x="682625" y="2292350"/>
          <a:ext cx="1447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560" imgH="317160" progId="Equation.DSMT4">
                  <p:embed/>
                </p:oleObj>
              </mc:Choice>
              <mc:Fallback>
                <p:oleObj name="Equation" r:id="rId4" imgW="144756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2292350"/>
                        <a:ext cx="1447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9334" name="Object 6">
            <a:extLst>
              <a:ext uri="{FF2B5EF4-FFF2-40B4-BE49-F238E27FC236}">
                <a16:creationId xmlns:a16="http://schemas.microsoft.com/office/drawing/2014/main" id="{09C0B9C0-D753-43BA-812D-1683B6F6D0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216894"/>
              </p:ext>
            </p:extLst>
          </p:nvPr>
        </p:nvGraphicFramePr>
        <p:xfrm>
          <a:off x="406400" y="3276600"/>
          <a:ext cx="7975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975440" imgH="558720" progId="Equation.DSMT4">
                  <p:embed/>
                </p:oleObj>
              </mc:Choice>
              <mc:Fallback>
                <p:oleObj name="Equation" r:id="rId6" imgW="797544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3276600"/>
                        <a:ext cx="7975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9335" name="Object 7">
            <a:extLst>
              <a:ext uri="{FF2B5EF4-FFF2-40B4-BE49-F238E27FC236}">
                <a16:creationId xmlns:a16="http://schemas.microsoft.com/office/drawing/2014/main" id="{4449A798-71DA-4658-A79A-329337CB70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908986"/>
              </p:ext>
            </p:extLst>
          </p:nvPr>
        </p:nvGraphicFramePr>
        <p:xfrm>
          <a:off x="876300" y="4572000"/>
          <a:ext cx="5702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702040" imgH="444240" progId="Equation.DSMT4">
                  <p:embed/>
                </p:oleObj>
              </mc:Choice>
              <mc:Fallback>
                <p:oleObj name="Equation" r:id="rId8" imgW="570204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4572000"/>
                        <a:ext cx="5702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512124" y="3339696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dirty="0">
                <a:latin typeface="+mn-lt"/>
              </a:rPr>
              <a:t>(3)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45905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>
            <a:extLst>
              <a:ext uri="{FF2B5EF4-FFF2-40B4-BE49-F238E27FC236}">
                <a16:creationId xmlns:a16="http://schemas.microsoft.com/office/drawing/2014/main" id="{1D0E55EB-4B45-4DB0-BBCE-C81230C73D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DIAGONALIZATION THEOREM</a:t>
            </a:r>
          </a:p>
        </p:txBody>
      </p:sp>
      <p:sp>
        <p:nvSpPr>
          <p:cNvPr id="740355" name="Rectangle 3">
            <a:extLst>
              <a:ext uri="{FF2B5EF4-FFF2-40B4-BE49-F238E27FC236}">
                <a16:creationId xmlns:a16="http://schemas.microsoft.com/office/drawing/2014/main" id="{66EAA437-9786-4B3E-8C2C-F85F8DD52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Also, since these columns are nonzero, the equations in (4) show that 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 are eigenvalues and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v</a:t>
            </a:r>
            <a:r>
              <a:rPr lang="en-US" altLang="en-US" sz="2800" i="1" baseline="-25000" dirty="0" err="1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 are corresponding eigenvectors.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This argument proves the “only if ” parts of the first and second statements, along with the third statement, of the theorem.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Finally, given any </a:t>
            </a:r>
            <a:r>
              <a:rPr lang="en-US" altLang="en-US" sz="2800" i="1" dirty="0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 eigenvectors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n-US" altLang="en-US" sz="2800" b="1" dirty="0" err="1">
                <a:cs typeface="Times New Roman" panose="02020603050405020304" pitchFamily="18" charset="0"/>
              </a:rPr>
              <a:t>v</a:t>
            </a:r>
            <a:r>
              <a:rPr lang="en-US" altLang="en-US" sz="2800" i="1" baseline="-25000" dirty="0" err="1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, use them to construct the columns of </a:t>
            </a:r>
            <a:r>
              <a:rPr lang="en-US" altLang="en-US" sz="2800" i="1" dirty="0"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cs typeface="Times New Roman" panose="02020603050405020304" pitchFamily="18" charset="0"/>
              </a:rPr>
              <a:t> and use corresponding eigenvalues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 to construct </a:t>
            </a:r>
            <a:r>
              <a:rPr lang="en-US" altLang="en-US" sz="2800" i="1" dirty="0">
                <a:cs typeface="Times New Roman" panose="02020603050405020304" pitchFamily="18" charset="0"/>
              </a:rPr>
              <a:t>D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8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1887053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>
            <a:extLst>
              <a:ext uri="{FF2B5EF4-FFF2-40B4-BE49-F238E27FC236}">
                <a16:creationId xmlns:a16="http://schemas.microsoft.com/office/drawing/2014/main" id="{E2591BCE-BAB4-4EAF-97A5-011064A7BE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DIAGONALIZATION THEOREM</a:t>
            </a:r>
          </a:p>
        </p:txBody>
      </p:sp>
      <p:sp>
        <p:nvSpPr>
          <p:cNvPr id="741379" name="Rectangle 3">
            <a:extLst>
              <a:ext uri="{FF2B5EF4-FFF2-40B4-BE49-F238E27FC236}">
                <a16:creationId xmlns:a16="http://schemas.microsoft.com/office/drawing/2014/main" id="{61ECB4B3-0052-4A6E-9621-5153D6C883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cs typeface="Times New Roman" panose="02020603050405020304" pitchFamily="18" charset="0"/>
              </a:rPr>
              <a:t>By equation (1)–(3),                  .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This is true without any condition on the eigenvectors.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If, in fact, the eigenvectors are linearly independent, then </a:t>
            </a:r>
            <a:r>
              <a:rPr lang="en-US" altLang="en-US" sz="2800" i="1" dirty="0"/>
              <a:t>P</a:t>
            </a:r>
            <a:r>
              <a:rPr lang="en-US" altLang="en-US" sz="2800" dirty="0"/>
              <a:t> is invertible (by the Invertible Matrix Theorem), and                  implies that                    .</a:t>
            </a:r>
          </a:p>
        </p:txBody>
      </p:sp>
      <p:graphicFrame>
        <p:nvGraphicFramePr>
          <p:cNvPr id="741381" name="Object 5">
            <a:extLst>
              <a:ext uri="{FF2B5EF4-FFF2-40B4-BE49-F238E27FC236}">
                <a16:creationId xmlns:a16="http://schemas.microsoft.com/office/drawing/2014/main" id="{69867935-7C62-4C2F-ADC0-E3734C89B1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9731614"/>
              </p:ext>
            </p:extLst>
          </p:nvPr>
        </p:nvGraphicFramePr>
        <p:xfrm>
          <a:off x="6419850" y="4483100"/>
          <a:ext cx="1625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25400" imgH="368280" progId="Equation.DSMT4">
                  <p:embed/>
                </p:oleObj>
              </mc:Choice>
              <mc:Fallback>
                <p:oleObj name="Equation" r:id="rId2" imgW="1625400" imgH="3682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9850" y="4483100"/>
                        <a:ext cx="16256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1382" name="Object 6">
            <a:extLst>
              <a:ext uri="{FF2B5EF4-FFF2-40B4-BE49-F238E27FC236}">
                <a16:creationId xmlns:a16="http://schemas.microsoft.com/office/drawing/2014/main" id="{CF96655F-6D81-4C14-9AED-98E97D43A1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7986696"/>
              </p:ext>
            </p:extLst>
          </p:nvPr>
        </p:nvGraphicFramePr>
        <p:xfrm>
          <a:off x="3854450" y="1530350"/>
          <a:ext cx="1447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560" imgH="317160" progId="Equation.DSMT4">
                  <p:embed/>
                </p:oleObj>
              </mc:Choice>
              <mc:Fallback>
                <p:oleObj name="Equation" r:id="rId4" imgW="144756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450" y="1530350"/>
                        <a:ext cx="1447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0564498"/>
              </p:ext>
            </p:extLst>
          </p:nvPr>
        </p:nvGraphicFramePr>
        <p:xfrm>
          <a:off x="3057525" y="4543425"/>
          <a:ext cx="1447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560" imgH="317160" progId="Equation.DSMT4">
                  <p:embed/>
                </p:oleObj>
              </mc:Choice>
              <mc:Fallback>
                <p:oleObj name="Equation" r:id="rId4" imgW="1447560" imgH="317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7525" y="4543425"/>
                        <a:ext cx="1447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5.3- </a:t>
            </a:r>
            <a:fld id="{3C68F6FB-E98E-46B9-BF9E-8028EC4926D7}" type="slidenum">
              <a:rPr lang="en-US" altLang="en-US" smtClean="0"/>
              <a:pPr>
                <a:defRPr/>
              </a:pPr>
              <a:t>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7624219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12552</TotalTime>
  <Words>1097</Words>
  <Application>Microsoft Macintosh PowerPoint</Application>
  <PresentationFormat>Προβολή στην οθόνη (4:3)</PresentationFormat>
  <Paragraphs>146</Paragraphs>
  <Slides>18</Slides>
  <Notes>3</Notes>
  <HiddenSlides>7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7" baseType="lpstr">
      <vt:lpstr>Arial</vt:lpstr>
      <vt:lpstr>Arial Narrow</vt:lpstr>
      <vt:lpstr>Bookshelf Symbol 2</vt:lpstr>
      <vt:lpstr>Cambria Math</vt:lpstr>
      <vt:lpstr>Euclid Math One</vt:lpstr>
      <vt:lpstr>Times New Roman</vt:lpstr>
      <vt:lpstr>Wingdings</vt:lpstr>
      <vt:lpstr>Blends</vt:lpstr>
      <vt:lpstr>Equation</vt:lpstr>
      <vt:lpstr>Ιδιοτιμές και ιδιοδιανύσματα</vt:lpstr>
      <vt:lpstr>ΔΙΑΓΩΝΟΠΟIΗΣΗ</vt:lpstr>
      <vt:lpstr>ΔΙΑΓΩΝΟΠΟIΗΣΗ</vt:lpstr>
      <vt:lpstr>ΔΙΑΓΩΝΟΠΟIΗΣΗ</vt:lpstr>
      <vt:lpstr>ΤΟ ΘΕΏΡΗΜΑ ΔΙΑΓΩΝΟΠΟΊΗΣΗΣ</vt:lpstr>
      <vt:lpstr>THE DIAGONALIZATION THEOREM</vt:lpstr>
      <vt:lpstr>THE DIAGONALIZATION THEOREM</vt:lpstr>
      <vt:lpstr>THE DIAGONALIZATION THEOREM</vt:lpstr>
      <vt:lpstr>THE DIAGONALIZATION THEOREM</vt:lpstr>
      <vt:lpstr>ΔΙΑΓΩΝΟΠΟΊΗΣΗ ΠΙΝΆΚΩΝ</vt:lpstr>
      <vt:lpstr>ΔΙΑΓΩΝΟΠΟΊΗΣΗ ΠΙΝΆΚΩΝ</vt:lpstr>
      <vt:lpstr>ΔΙΑΓΩΝΟΠΟΊΗΣΗ ΠΙΝΆΚΩΝ</vt:lpstr>
      <vt:lpstr>ΔΙΑΓΩΝΟΠΟΊΗΣΗ ΠΙΝΆΚΩΝ</vt:lpstr>
      <vt:lpstr>ΔΙΑΓΩΝΟΠΟΊΗΣΗ ΠΙΝΆΚΩΝ</vt:lpstr>
      <vt:lpstr>ΔΙΑΓΩΝΟΠΟΊΗΣΗ ΠΙΝΆΚΩΝ</vt:lpstr>
      <vt:lpstr>MATRICES WHOSE EIGENVALUES ARE NOT DISTINCT</vt:lpstr>
      <vt:lpstr>MATRICES WHOSE EIGENVALUES ARE NOT DISTINCT</vt:lpstr>
      <vt:lpstr>MATRICES WHOSE EIGENVALUES ARE NOT DISTINCT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1063</cp:revision>
  <dcterms:created xsi:type="dcterms:W3CDTF">2005-10-22T18:34:54Z</dcterms:created>
  <dcterms:modified xsi:type="dcterms:W3CDTF">2026-01-11T19:54:31Z</dcterms:modified>
</cp:coreProperties>
</file>