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566" r:id="rId3"/>
    <p:sldId id="298" r:id="rId4"/>
    <p:sldId id="300" r:id="rId5"/>
    <p:sldId id="302" r:id="rId6"/>
    <p:sldId id="559" r:id="rId7"/>
    <p:sldId id="556" r:id="rId8"/>
    <p:sldId id="261" r:id="rId9"/>
    <p:sldId id="262" r:id="rId10"/>
    <p:sldId id="560" r:id="rId11"/>
    <p:sldId id="563" r:id="rId12"/>
    <p:sldId id="562" r:id="rId13"/>
    <p:sldId id="567" r:id="rId14"/>
    <p:sldId id="263" r:id="rId15"/>
    <p:sldId id="264" r:id="rId16"/>
    <p:sldId id="469" r:id="rId17"/>
    <p:sldId id="564" r:id="rId18"/>
    <p:sldId id="526" r:id="rId19"/>
    <p:sldId id="568" r:id="rId20"/>
    <p:sldId id="569" r:id="rId21"/>
    <p:sldId id="299" r:id="rId22"/>
    <p:sldId id="301" r:id="rId23"/>
    <p:sldId id="265" r:id="rId24"/>
    <p:sldId id="266" r:id="rId25"/>
    <p:sldId id="257" r:id="rId26"/>
    <p:sldId id="258" r:id="rId27"/>
    <p:sldId id="259" r:id="rId28"/>
    <p:sldId id="260" r:id="rId29"/>
    <p:sldId id="267" r:id="rId30"/>
    <p:sldId id="572" r:id="rId31"/>
    <p:sldId id="268" r:id="rId32"/>
    <p:sldId id="269" r:id="rId33"/>
    <p:sldId id="270" r:id="rId34"/>
    <p:sldId id="271" r:id="rId35"/>
    <p:sldId id="341" r:id="rId36"/>
    <p:sldId id="342" r:id="rId37"/>
    <p:sldId id="272" r:id="rId38"/>
    <p:sldId id="273" r:id="rId39"/>
    <p:sldId id="274" r:id="rId40"/>
    <p:sldId id="275" r:id="rId41"/>
    <p:sldId id="276" r:id="rId42"/>
    <p:sldId id="277" r:id="rId43"/>
    <p:sldId id="278" r:id="rId44"/>
    <p:sldId id="279" r:id="rId45"/>
    <p:sldId id="280" r:id="rId46"/>
    <p:sldId id="281" r:id="rId47"/>
    <p:sldId id="282" r:id="rId48"/>
    <p:sldId id="283" r:id="rId49"/>
    <p:sldId id="284" r:id="rId50"/>
    <p:sldId id="285" r:id="rId51"/>
    <p:sldId id="286" r:id="rId52"/>
    <p:sldId id="287" r:id="rId53"/>
    <p:sldId id="288" r:id="rId54"/>
    <p:sldId id="289" r:id="rId55"/>
    <p:sldId id="290" r:id="rId56"/>
    <p:sldId id="291" r:id="rId57"/>
    <p:sldId id="292" r:id="rId58"/>
    <p:sldId id="293" r:id="rId59"/>
    <p:sldId id="294" r:id="rId60"/>
    <p:sldId id="295" r:id="rId61"/>
    <p:sldId id="296" r:id="rId62"/>
    <p:sldId id="297" r:id="rId63"/>
    <p:sldId id="570" r:id="rId64"/>
    <p:sldId id="571" r:id="rId65"/>
  </p:sldIdLst>
  <p:sldSz cx="10693400" cy="7562850"/>
  <p:notesSz cx="10693400" cy="756285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94660"/>
  </p:normalViewPr>
  <p:slideViewPr>
    <p:cSldViewPr>
      <p:cViewPr varScale="1">
        <p:scale>
          <a:sx n="98" d="100"/>
          <a:sy n="98" d="100"/>
        </p:scale>
        <p:origin x="159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759D00-D8DC-4325-BE08-0F3EF8D43799}" type="doc">
      <dgm:prSet loTypeId="urn:microsoft.com/office/officeart/2005/8/layout/lProcess3" loCatId="process" qsTypeId="urn:microsoft.com/office/officeart/2005/8/quickstyle/3d2" qsCatId="3D" csTypeId="urn:microsoft.com/office/officeart/2005/8/colors/accent0_3" csCatId="mainScheme" phldr="1"/>
      <dgm:spPr/>
      <dgm:t>
        <a:bodyPr/>
        <a:lstStyle/>
        <a:p>
          <a:endParaRPr lang="el-GR"/>
        </a:p>
      </dgm:t>
    </dgm:pt>
    <dgm:pt modelId="{11F598E1-6C6B-43E6-B460-55CD7A4A82E4}">
      <dgm:prSet custT="1"/>
      <dgm:spPr/>
      <dgm:t>
        <a:bodyPr/>
        <a:lstStyle/>
        <a:p>
          <a:r>
            <a:rPr lang="el-GR" sz="2000" b="0" i="0" dirty="0" err="1"/>
            <a:t>Τυχαιοποίηση</a:t>
          </a:r>
          <a:r>
            <a:rPr lang="el-GR" sz="2000" b="0" i="0" dirty="0"/>
            <a:t> σύμφωνα με το </a:t>
          </a:r>
        </a:p>
        <a:p>
          <a:r>
            <a:rPr lang="el-GR" sz="2000" b="0" i="0" dirty="0"/>
            <a:t>«Πειραματικό Σχέδιο των Πλήρως 	Τυχαιοποιημένες Ομάδες» </a:t>
          </a:r>
          <a:br>
            <a:rPr lang="el-GR" sz="2000" b="0" i="0" dirty="0"/>
          </a:br>
          <a:r>
            <a:rPr lang="el-GR" sz="2000" b="0" i="0" dirty="0"/>
            <a:t> </a:t>
          </a:r>
          <a:r>
            <a:rPr lang="el-GR" sz="2000" b="0" i="0" dirty="0" err="1">
              <a:solidFill>
                <a:srgbClr val="FFFF00"/>
              </a:solidFill>
            </a:rPr>
            <a:t>Randomized</a:t>
          </a:r>
          <a:r>
            <a:rPr lang="el-GR" sz="2000" b="0" i="0" dirty="0">
              <a:solidFill>
                <a:srgbClr val="FFFF00"/>
              </a:solidFill>
            </a:rPr>
            <a:t> </a:t>
          </a:r>
          <a:r>
            <a:rPr lang="el-GR" sz="2000" b="0" i="0" dirty="0" err="1">
              <a:solidFill>
                <a:srgbClr val="FFFF00"/>
              </a:solidFill>
            </a:rPr>
            <a:t>Complete-Block</a:t>
          </a:r>
          <a:r>
            <a:rPr lang="el-GR" sz="2000" b="0" i="0" dirty="0">
              <a:solidFill>
                <a:srgbClr val="FFFF00"/>
              </a:solidFill>
            </a:rPr>
            <a:t>  </a:t>
          </a:r>
          <a:r>
            <a:rPr lang="el-GR" sz="2000" b="0" i="0" dirty="0" err="1">
              <a:solidFill>
                <a:srgbClr val="FFFF00"/>
              </a:solidFill>
            </a:rPr>
            <a:t>Design</a:t>
          </a:r>
          <a:r>
            <a:rPr lang="el-GR" sz="2000" b="0" i="0" dirty="0">
              <a:solidFill>
                <a:srgbClr val="FFFF00"/>
              </a:solidFill>
            </a:rPr>
            <a:t> (RCBD</a:t>
          </a:r>
          <a:r>
            <a:rPr lang="el-GR" sz="2000" b="1" i="0" dirty="0">
              <a:solidFill>
                <a:srgbClr val="FFFF00"/>
              </a:solidFill>
            </a:rPr>
            <a:t>)</a:t>
          </a:r>
          <a:endParaRPr lang="el-GR" sz="2000" dirty="0">
            <a:solidFill>
              <a:srgbClr val="FFFF00"/>
            </a:solidFill>
          </a:endParaRPr>
        </a:p>
      </dgm:t>
    </dgm:pt>
    <dgm:pt modelId="{7F970E56-86DD-443B-8A7C-F5D89A16A76B}" type="parTrans" cxnId="{8BFBFE4F-516B-41E8-8309-AE026EB3B9F4}">
      <dgm:prSet/>
      <dgm:spPr/>
      <dgm:t>
        <a:bodyPr/>
        <a:lstStyle/>
        <a:p>
          <a:endParaRPr lang="el-GR"/>
        </a:p>
      </dgm:t>
    </dgm:pt>
    <dgm:pt modelId="{7F3A32F3-6596-4506-B8DE-CE0B050926F9}" type="sibTrans" cxnId="{8BFBFE4F-516B-41E8-8309-AE026EB3B9F4}">
      <dgm:prSet/>
      <dgm:spPr/>
      <dgm:t>
        <a:bodyPr/>
        <a:lstStyle/>
        <a:p>
          <a:endParaRPr lang="el-GR"/>
        </a:p>
      </dgm:t>
    </dgm:pt>
    <dgm:pt modelId="{AF35DA57-C860-4087-B991-49E0C8110352}" type="pres">
      <dgm:prSet presAssocID="{06759D00-D8DC-4325-BE08-0F3EF8D43799}" presName="Name0" presStyleCnt="0">
        <dgm:presLayoutVars>
          <dgm:chPref val="3"/>
          <dgm:dir/>
          <dgm:animLvl val="lvl"/>
          <dgm:resizeHandles/>
        </dgm:presLayoutVars>
      </dgm:prSet>
      <dgm:spPr/>
    </dgm:pt>
    <dgm:pt modelId="{35A90823-7483-4897-A9C4-E6419C07655C}" type="pres">
      <dgm:prSet presAssocID="{11F598E1-6C6B-43E6-B460-55CD7A4A82E4}" presName="horFlow" presStyleCnt="0"/>
      <dgm:spPr/>
    </dgm:pt>
    <dgm:pt modelId="{01AF6816-D822-4D82-815C-3B357F68AB50}" type="pres">
      <dgm:prSet presAssocID="{11F598E1-6C6B-43E6-B460-55CD7A4A82E4}" presName="bigChev" presStyleLbl="node1" presStyleIdx="0" presStyleCnt="1" custScaleX="263809"/>
      <dgm:spPr/>
    </dgm:pt>
  </dgm:ptLst>
  <dgm:cxnLst>
    <dgm:cxn modelId="{FF01AD39-B3CB-4A3F-8299-F0EF89CACFE7}" type="presOf" srcId="{06759D00-D8DC-4325-BE08-0F3EF8D43799}" destId="{AF35DA57-C860-4087-B991-49E0C8110352}" srcOrd="0" destOrd="0" presId="urn:microsoft.com/office/officeart/2005/8/layout/lProcess3"/>
    <dgm:cxn modelId="{8BFBFE4F-516B-41E8-8309-AE026EB3B9F4}" srcId="{06759D00-D8DC-4325-BE08-0F3EF8D43799}" destId="{11F598E1-6C6B-43E6-B460-55CD7A4A82E4}" srcOrd="0" destOrd="0" parTransId="{7F970E56-86DD-443B-8A7C-F5D89A16A76B}" sibTransId="{7F3A32F3-6596-4506-B8DE-CE0B050926F9}"/>
    <dgm:cxn modelId="{F30B12A1-CC05-47E4-B0C8-F3BD19197009}" type="presOf" srcId="{11F598E1-6C6B-43E6-B460-55CD7A4A82E4}" destId="{01AF6816-D822-4D82-815C-3B357F68AB50}" srcOrd="0" destOrd="0" presId="urn:microsoft.com/office/officeart/2005/8/layout/lProcess3"/>
    <dgm:cxn modelId="{B841E441-C515-4D62-87D6-65E96C7CB0D0}" type="presParOf" srcId="{AF35DA57-C860-4087-B991-49E0C8110352}" destId="{35A90823-7483-4897-A9C4-E6419C07655C}" srcOrd="0" destOrd="0" presId="urn:microsoft.com/office/officeart/2005/8/layout/lProcess3"/>
    <dgm:cxn modelId="{1AFE37CE-C767-499B-8F20-9650D926E566}" type="presParOf" srcId="{35A90823-7483-4897-A9C4-E6419C07655C}" destId="{01AF6816-D822-4D82-815C-3B357F68AB50}" srcOrd="0" destOrd="0" presId="urn:microsoft.com/office/officeart/2005/8/layout/l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F6816-D822-4D82-815C-3B357F68AB50}">
      <dsp:nvSpPr>
        <dsp:cNvPr id="0" name=""/>
        <dsp:cNvSpPr/>
      </dsp:nvSpPr>
      <dsp:spPr>
        <a:xfrm>
          <a:off x="1787" y="331702"/>
          <a:ext cx="8689831" cy="1317594"/>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l-GR" sz="2000" b="0" i="0" kern="1200" dirty="0" err="1"/>
            <a:t>Τυχαιοποίηση</a:t>
          </a:r>
          <a:r>
            <a:rPr lang="el-GR" sz="2000" b="0" i="0" kern="1200" dirty="0"/>
            <a:t> σύμφωνα με το </a:t>
          </a:r>
        </a:p>
        <a:p>
          <a:pPr marL="0" lvl="0" indent="0" algn="ctr" defTabSz="889000">
            <a:lnSpc>
              <a:spcPct val="90000"/>
            </a:lnSpc>
            <a:spcBef>
              <a:spcPct val="0"/>
            </a:spcBef>
            <a:spcAft>
              <a:spcPct val="35000"/>
            </a:spcAft>
            <a:buNone/>
          </a:pPr>
          <a:r>
            <a:rPr lang="el-GR" sz="2000" b="0" i="0" kern="1200" dirty="0"/>
            <a:t>«Πειραματικό Σχέδιο των Πλήρως 	Τυχαιοποιημένες Ομάδες» </a:t>
          </a:r>
          <a:br>
            <a:rPr lang="el-GR" sz="2000" b="0" i="0" kern="1200" dirty="0"/>
          </a:br>
          <a:r>
            <a:rPr lang="el-GR" sz="2000" b="0" i="0" kern="1200" dirty="0"/>
            <a:t> </a:t>
          </a:r>
          <a:r>
            <a:rPr lang="el-GR" sz="2000" b="0" i="0" kern="1200" dirty="0" err="1">
              <a:solidFill>
                <a:srgbClr val="FFFF00"/>
              </a:solidFill>
            </a:rPr>
            <a:t>Randomized</a:t>
          </a:r>
          <a:r>
            <a:rPr lang="el-GR" sz="2000" b="0" i="0" kern="1200" dirty="0">
              <a:solidFill>
                <a:srgbClr val="FFFF00"/>
              </a:solidFill>
            </a:rPr>
            <a:t> </a:t>
          </a:r>
          <a:r>
            <a:rPr lang="el-GR" sz="2000" b="0" i="0" kern="1200" dirty="0" err="1">
              <a:solidFill>
                <a:srgbClr val="FFFF00"/>
              </a:solidFill>
            </a:rPr>
            <a:t>Complete-Block</a:t>
          </a:r>
          <a:r>
            <a:rPr lang="el-GR" sz="2000" b="0" i="0" kern="1200" dirty="0">
              <a:solidFill>
                <a:srgbClr val="FFFF00"/>
              </a:solidFill>
            </a:rPr>
            <a:t>  </a:t>
          </a:r>
          <a:r>
            <a:rPr lang="el-GR" sz="2000" b="0" i="0" kern="1200" dirty="0" err="1">
              <a:solidFill>
                <a:srgbClr val="FFFF00"/>
              </a:solidFill>
            </a:rPr>
            <a:t>Design</a:t>
          </a:r>
          <a:r>
            <a:rPr lang="el-GR" sz="2000" b="0" i="0" kern="1200" dirty="0">
              <a:solidFill>
                <a:srgbClr val="FFFF00"/>
              </a:solidFill>
            </a:rPr>
            <a:t> (RCBD</a:t>
          </a:r>
          <a:r>
            <a:rPr lang="el-GR" sz="2000" b="1" i="0" kern="1200" dirty="0">
              <a:solidFill>
                <a:srgbClr val="FFFF00"/>
              </a:solidFill>
            </a:rPr>
            <a:t>)</a:t>
          </a:r>
          <a:endParaRPr lang="el-GR" sz="2000" kern="1200" dirty="0">
            <a:solidFill>
              <a:srgbClr val="FFFF00"/>
            </a:solidFill>
          </a:endParaRPr>
        </a:p>
      </dsp:txBody>
      <dsp:txXfrm>
        <a:off x="660584" y="331702"/>
        <a:ext cx="7372237" cy="131759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68096" y="348996"/>
            <a:ext cx="9144000" cy="6858000"/>
          </a:xfrm>
          <a:custGeom>
            <a:avLst/>
            <a:gdLst/>
            <a:ahLst/>
            <a:cxnLst/>
            <a:rect l="l" t="t" r="r" b="b"/>
            <a:pathLst>
              <a:path w="9144000" h="6858000">
                <a:moveTo>
                  <a:pt x="0" y="0"/>
                </a:moveTo>
                <a:lnTo>
                  <a:pt x="0" y="6858000"/>
                </a:lnTo>
                <a:lnTo>
                  <a:pt x="9144000" y="6858000"/>
                </a:lnTo>
                <a:lnTo>
                  <a:pt x="9144000" y="0"/>
                </a:lnTo>
                <a:lnTo>
                  <a:pt x="0" y="0"/>
                </a:lnTo>
                <a:close/>
              </a:path>
            </a:pathLst>
          </a:custGeom>
          <a:solidFill>
            <a:srgbClr val="000000"/>
          </a:solidFill>
        </p:spPr>
        <p:txBody>
          <a:bodyPr wrap="square" lIns="0" tIns="0" rIns="0" bIns="0" rtlCol="0"/>
          <a:lstStyle/>
          <a:p>
            <a:endParaRPr/>
          </a:p>
        </p:txBody>
      </p:sp>
      <p:sp>
        <p:nvSpPr>
          <p:cNvPr id="17" name="bk object 17"/>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20" name="bk object 20"/>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21" name="bk object 21"/>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22" name="bk object 22"/>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23" name="bk object 23"/>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1665223" y="2344927"/>
            <a:ext cx="7362953" cy="1365885"/>
          </a:xfrm>
          <a:prstGeom prst="rect">
            <a:avLst/>
          </a:prstGeom>
        </p:spPr>
        <p:txBody>
          <a:bodyPr wrap="square" lIns="0" tIns="0" rIns="0" bIns="0">
            <a:spAutoFit/>
          </a:bodyPr>
          <a:lstStyle>
            <a:lvl1pPr>
              <a:defRPr sz="4400" b="0" i="0">
                <a:solidFill>
                  <a:srgbClr val="B2B2B2"/>
                </a:solidFill>
                <a:latin typeface="Arial"/>
                <a:cs typeface="Arial"/>
              </a:defRPr>
            </a:lvl1pPr>
          </a:lstStyle>
          <a:p>
            <a:endParaRPr/>
          </a:p>
        </p:txBody>
      </p:sp>
      <p:sp>
        <p:nvSpPr>
          <p:cNvPr id="3" name="Holder 3"/>
          <p:cNvSpPr>
            <a:spLocks noGrp="1"/>
          </p:cNvSpPr>
          <p:nvPr>
            <p:ph type="subTitle" idx="4"/>
          </p:nvPr>
        </p:nvSpPr>
        <p:spPr>
          <a:xfrm>
            <a:off x="2794506" y="4162143"/>
            <a:ext cx="5104386" cy="1680845"/>
          </a:xfrm>
          <a:prstGeom prst="rect">
            <a:avLst/>
          </a:prstGeom>
        </p:spPr>
        <p:txBody>
          <a:bodyPr wrap="square" lIns="0" tIns="0" rIns="0" bIns="0">
            <a:spAutoFit/>
          </a:bodyPr>
          <a:lstStyle>
            <a:lvl1pPr>
              <a:defRPr sz="32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FFCC65"/>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2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FFCC65"/>
                </a:solidFill>
                <a:latin typeface="Arial"/>
                <a:cs typeface="Arial"/>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FFCC65"/>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a:xfrm>
            <a:off x="534670" y="7033450"/>
            <a:ext cx="2459482" cy="276999"/>
          </a:xfrm>
        </p:spPr>
        <p:txBody>
          <a:bodyPr/>
          <a:lstStyle/>
          <a:p>
            <a:fld id="{10D4988B-EE62-4D81-B931-9FC2E9C8C880}" type="datetimeFigureOut">
              <a:rPr lang="el-GR" smtClean="0"/>
              <a:t>7/5/2020</a:t>
            </a:fld>
            <a:endParaRPr lang="el-GR"/>
          </a:p>
        </p:txBody>
      </p:sp>
      <p:sp>
        <p:nvSpPr>
          <p:cNvPr id="3" name="Θέση υποσέλιδου 2"/>
          <p:cNvSpPr>
            <a:spLocks noGrp="1"/>
          </p:cNvSpPr>
          <p:nvPr>
            <p:ph type="ftr" sz="quarter" idx="11"/>
          </p:nvPr>
        </p:nvSpPr>
        <p:spPr>
          <a:xfrm>
            <a:off x="3635756" y="7033450"/>
            <a:ext cx="3421888" cy="276999"/>
          </a:xfrm>
        </p:spPr>
        <p:txBody>
          <a:bodyPr/>
          <a:lstStyle/>
          <a:p>
            <a:endParaRPr lang="el-GR"/>
          </a:p>
        </p:txBody>
      </p:sp>
      <p:sp>
        <p:nvSpPr>
          <p:cNvPr id="4" name="Θέση αριθμού διαφάνειας 3"/>
          <p:cNvSpPr>
            <a:spLocks noGrp="1"/>
          </p:cNvSpPr>
          <p:nvPr>
            <p:ph type="sldNum" sz="quarter" idx="12"/>
          </p:nvPr>
        </p:nvSpPr>
        <p:spPr>
          <a:xfrm>
            <a:off x="7699248" y="7033450"/>
            <a:ext cx="2459482" cy="276999"/>
          </a:xfrm>
        </p:spPr>
        <p:txBody>
          <a:bodyPr/>
          <a:lstStyle/>
          <a:p>
            <a:fld id="{821D12BC-8BF0-400F-9DAF-C39D589C4DC7}" type="slidenum">
              <a:rPr lang="el-GR" smtClean="0"/>
              <a:t>‹#›</a:t>
            </a:fld>
            <a:endParaRPr lang="el-GR"/>
          </a:p>
        </p:txBody>
      </p:sp>
    </p:spTree>
    <p:extLst>
      <p:ext uri="{BB962C8B-B14F-4D97-AF65-F5344CB8AC3E}">
        <p14:creationId xmlns:p14="http://schemas.microsoft.com/office/powerpoint/2010/main" val="5769474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68096" y="348996"/>
            <a:ext cx="9144000" cy="6858000"/>
          </a:xfrm>
          <a:custGeom>
            <a:avLst/>
            <a:gdLst/>
            <a:ahLst/>
            <a:cxnLst/>
            <a:rect l="l" t="t" r="r" b="b"/>
            <a:pathLst>
              <a:path w="9144000" h="6858000">
                <a:moveTo>
                  <a:pt x="0" y="0"/>
                </a:moveTo>
                <a:lnTo>
                  <a:pt x="0" y="6858000"/>
                </a:lnTo>
                <a:lnTo>
                  <a:pt x="9144000" y="6858000"/>
                </a:lnTo>
                <a:lnTo>
                  <a:pt x="9144000" y="0"/>
                </a:lnTo>
                <a:lnTo>
                  <a:pt x="0" y="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1660448" y="648715"/>
            <a:ext cx="7372503" cy="1001394"/>
          </a:xfrm>
          <a:prstGeom prst="rect">
            <a:avLst/>
          </a:prstGeom>
        </p:spPr>
        <p:txBody>
          <a:bodyPr wrap="square" lIns="0" tIns="0" rIns="0" bIns="0">
            <a:spAutoFit/>
          </a:bodyPr>
          <a:lstStyle>
            <a:lvl1pPr>
              <a:defRPr sz="3200" b="0" i="0">
                <a:solidFill>
                  <a:srgbClr val="FFCC65"/>
                </a:solidFill>
                <a:latin typeface="Arial"/>
                <a:cs typeface="Arial"/>
              </a:defRPr>
            </a:lvl1pPr>
          </a:lstStyle>
          <a:p>
            <a:endParaRPr/>
          </a:p>
        </p:txBody>
      </p:sp>
      <p:sp>
        <p:nvSpPr>
          <p:cNvPr id="3" name="Holder 3"/>
          <p:cNvSpPr>
            <a:spLocks noGrp="1"/>
          </p:cNvSpPr>
          <p:nvPr>
            <p:ph type="body" idx="1"/>
          </p:nvPr>
        </p:nvSpPr>
        <p:spPr>
          <a:xfrm>
            <a:off x="1174623" y="1656079"/>
            <a:ext cx="8344152" cy="4626610"/>
          </a:xfrm>
          <a:prstGeom prst="rect">
            <a:avLst/>
          </a:prstGeom>
        </p:spPr>
        <p:txBody>
          <a:bodyPr wrap="square" lIns="0" tIns="0" rIns="0" bIns="0">
            <a:spAutoFit/>
          </a:bodyPr>
          <a:lstStyle>
            <a:lvl1pPr>
              <a:defRPr sz="3200" b="0" i="0">
                <a:solidFill>
                  <a:schemeClr val="bg1"/>
                </a:solidFill>
                <a:latin typeface="Arial"/>
                <a:cs typeface="Aria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5/7/2020</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5.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6.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7.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8.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41.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42.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46.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7.png"/><Relationship Id="rId3" Type="http://schemas.openxmlformats.org/officeDocument/2006/relationships/image" Target="../media/image137.png"/><Relationship Id="rId7" Type="http://schemas.openxmlformats.org/officeDocument/2006/relationships/image" Target="../media/image141.png"/><Relationship Id="rId12" Type="http://schemas.openxmlformats.org/officeDocument/2006/relationships/image" Target="../media/image146.png"/><Relationship Id="rId2" Type="http://schemas.openxmlformats.org/officeDocument/2006/relationships/image" Target="../media/image136.png"/><Relationship Id="rId16"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image" Target="../media/image145.png"/><Relationship Id="rId5" Type="http://schemas.openxmlformats.org/officeDocument/2006/relationships/image" Target="../media/image139.png"/><Relationship Id="rId15" Type="http://schemas.openxmlformats.org/officeDocument/2006/relationships/image" Target="../media/image149.png"/><Relationship Id="rId10" Type="http://schemas.openxmlformats.org/officeDocument/2006/relationships/image" Target="../media/image144.png"/><Relationship Id="rId4" Type="http://schemas.openxmlformats.org/officeDocument/2006/relationships/image" Target="../media/image138.png"/><Relationship Id="rId9" Type="http://schemas.openxmlformats.org/officeDocument/2006/relationships/image" Target="../media/image143.png"/><Relationship Id="rId14" Type="http://schemas.openxmlformats.org/officeDocument/2006/relationships/image" Target="../media/image14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image" Target="../media/image151.png"/><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5.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diagramLayout" Target="../diagrams/layout1.xml"/><Relationship Id="rId3" Type="http://schemas.openxmlformats.org/officeDocument/2006/relationships/image" Target="../media/image18.png"/><Relationship Id="rId7" Type="http://schemas.openxmlformats.org/officeDocument/2006/relationships/image" Target="../media/image22.jpg"/><Relationship Id="rId12" Type="http://schemas.openxmlformats.org/officeDocument/2006/relationships/diagramData" Target="../diagrams/data1.xml"/><Relationship Id="rId2" Type="http://schemas.openxmlformats.org/officeDocument/2006/relationships/image" Target="../media/image17.png"/><Relationship Id="rId16" Type="http://schemas.microsoft.com/office/2007/relationships/diagramDrawing" Target="../diagrams/drawing1.xml"/><Relationship Id="rId1" Type="http://schemas.openxmlformats.org/officeDocument/2006/relationships/slideLayout" Target="../slideLayouts/slideLayout2.xml"/><Relationship Id="rId6" Type="http://schemas.openxmlformats.org/officeDocument/2006/relationships/image" Target="../media/image21.jpg"/><Relationship Id="rId11" Type="http://schemas.openxmlformats.org/officeDocument/2006/relationships/image" Target="../media/image26.jpg"/><Relationship Id="rId5" Type="http://schemas.openxmlformats.org/officeDocument/2006/relationships/image" Target="../media/image20.jpg"/><Relationship Id="rId15" Type="http://schemas.openxmlformats.org/officeDocument/2006/relationships/diagramColors" Target="../diagrams/colors1.xml"/><Relationship Id="rId10" Type="http://schemas.openxmlformats.org/officeDocument/2006/relationships/image" Target="../media/image25.jpg"/><Relationship Id="rId4" Type="http://schemas.openxmlformats.org/officeDocument/2006/relationships/image" Target="../media/image19.png"/><Relationship Id="rId9" Type="http://schemas.openxmlformats.org/officeDocument/2006/relationships/image" Target="../media/image24.jpg"/><Relationship Id="rId1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image" Target="../media/image159.png"/><Relationship Id="rId7" Type="http://schemas.openxmlformats.org/officeDocument/2006/relationships/image" Target="../media/image163.png"/><Relationship Id="rId2" Type="http://schemas.openxmlformats.org/officeDocument/2006/relationships/image" Target="../media/image158.png"/><Relationship Id="rId1" Type="http://schemas.openxmlformats.org/officeDocument/2006/relationships/slideLayout" Target="../slideLayouts/slideLayout5.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16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6.png"/><Relationship Id="rId7" Type="http://schemas.openxmlformats.org/officeDocument/2006/relationships/image" Target="../media/image170.png"/><Relationship Id="rId2" Type="http://schemas.openxmlformats.org/officeDocument/2006/relationships/image" Target="../media/image165.png"/><Relationship Id="rId1" Type="http://schemas.openxmlformats.org/officeDocument/2006/relationships/slideLayout" Target="../slideLayouts/slideLayout2.xml"/><Relationship Id="rId6" Type="http://schemas.openxmlformats.org/officeDocument/2006/relationships/image" Target="../media/image169.png"/><Relationship Id="rId5" Type="http://schemas.openxmlformats.org/officeDocument/2006/relationships/image" Target="../media/image168.png"/><Relationship Id="rId4" Type="http://schemas.openxmlformats.org/officeDocument/2006/relationships/image" Target="../media/image167.png"/></Relationships>
</file>

<file path=ppt/slides/_rels/slide54.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image" Target="../media/image173.png"/><Relationship Id="rId7" Type="http://schemas.openxmlformats.org/officeDocument/2006/relationships/image" Target="../media/image176.png"/><Relationship Id="rId2" Type="http://schemas.openxmlformats.org/officeDocument/2006/relationships/image" Target="../media/image17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75.png"/><Relationship Id="rId4" Type="http://schemas.openxmlformats.org/officeDocument/2006/relationships/image" Target="../media/image174.png"/></Relationships>
</file>

<file path=ppt/slides/_rels/slide55.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79.png"/><Relationship Id="rId7" Type="http://schemas.openxmlformats.org/officeDocument/2006/relationships/image" Target="../media/image183.png"/><Relationship Id="rId2" Type="http://schemas.openxmlformats.org/officeDocument/2006/relationships/image" Target="../media/image178.png"/><Relationship Id="rId1" Type="http://schemas.openxmlformats.org/officeDocument/2006/relationships/slideLayout" Target="../slideLayouts/slideLayout4.xml"/><Relationship Id="rId6" Type="http://schemas.openxmlformats.org/officeDocument/2006/relationships/image" Target="../media/image182.png"/><Relationship Id="rId5" Type="http://schemas.openxmlformats.org/officeDocument/2006/relationships/image" Target="../media/image181.png"/><Relationship Id="rId4" Type="http://schemas.openxmlformats.org/officeDocument/2006/relationships/image" Target="../media/image180.png"/></Relationships>
</file>

<file path=ppt/slides/_rels/slide56.xml.rels><?xml version="1.0" encoding="UTF-8" standalone="yes"?>
<Relationships xmlns="http://schemas.openxmlformats.org/package/2006/relationships"><Relationship Id="rId8" Type="http://schemas.openxmlformats.org/officeDocument/2006/relationships/image" Target="../media/image191.png"/><Relationship Id="rId3" Type="http://schemas.openxmlformats.org/officeDocument/2006/relationships/image" Target="../media/image186.png"/><Relationship Id="rId7" Type="http://schemas.openxmlformats.org/officeDocument/2006/relationships/image" Target="../media/image190.png"/><Relationship Id="rId2" Type="http://schemas.openxmlformats.org/officeDocument/2006/relationships/image" Target="../media/image185.png"/><Relationship Id="rId1" Type="http://schemas.openxmlformats.org/officeDocument/2006/relationships/slideLayout" Target="../slideLayouts/slideLayout4.xml"/><Relationship Id="rId6" Type="http://schemas.openxmlformats.org/officeDocument/2006/relationships/image" Target="../media/image189.png"/><Relationship Id="rId5" Type="http://schemas.openxmlformats.org/officeDocument/2006/relationships/image" Target="../media/image188.png"/><Relationship Id="rId4" Type="http://schemas.openxmlformats.org/officeDocument/2006/relationships/image" Target="../media/image187.png"/><Relationship Id="rId9" Type="http://schemas.openxmlformats.org/officeDocument/2006/relationships/image" Target="../media/image192.png"/></Relationships>
</file>

<file path=ppt/slides/_rels/slide57.xml.rels><?xml version="1.0" encoding="UTF-8" standalone="yes"?>
<Relationships xmlns="http://schemas.openxmlformats.org/package/2006/relationships"><Relationship Id="rId8" Type="http://schemas.openxmlformats.org/officeDocument/2006/relationships/image" Target="../media/image199.png"/><Relationship Id="rId3" Type="http://schemas.openxmlformats.org/officeDocument/2006/relationships/image" Target="../media/image194.png"/><Relationship Id="rId7" Type="http://schemas.openxmlformats.org/officeDocument/2006/relationships/image" Target="../media/image198.png"/><Relationship Id="rId2" Type="http://schemas.openxmlformats.org/officeDocument/2006/relationships/image" Target="../media/image193.png"/><Relationship Id="rId1" Type="http://schemas.openxmlformats.org/officeDocument/2006/relationships/slideLayout" Target="../slideLayouts/slideLayout2.xml"/><Relationship Id="rId6" Type="http://schemas.openxmlformats.org/officeDocument/2006/relationships/image" Target="../media/image197.png"/><Relationship Id="rId5" Type="http://schemas.openxmlformats.org/officeDocument/2006/relationships/image" Target="../media/image196.png"/><Relationship Id="rId4" Type="http://schemas.openxmlformats.org/officeDocument/2006/relationships/image" Target="../media/image195.png"/></Relationships>
</file>

<file path=ppt/slides/_rels/slide58.xml.rels><?xml version="1.0" encoding="UTF-8" standalone="yes"?>
<Relationships xmlns="http://schemas.openxmlformats.org/package/2006/relationships"><Relationship Id="rId8" Type="http://schemas.openxmlformats.org/officeDocument/2006/relationships/image" Target="../media/image206.png"/><Relationship Id="rId3" Type="http://schemas.openxmlformats.org/officeDocument/2006/relationships/image" Target="../media/image201.png"/><Relationship Id="rId7" Type="http://schemas.openxmlformats.org/officeDocument/2006/relationships/image" Target="../media/image205.png"/><Relationship Id="rId2"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png"/></Relationships>
</file>

<file path=ppt/slides/_rels/slide59.xml.rels><?xml version="1.0" encoding="UTF-8" standalone="yes"?>
<Relationships xmlns="http://schemas.openxmlformats.org/package/2006/relationships"><Relationship Id="rId8" Type="http://schemas.openxmlformats.org/officeDocument/2006/relationships/image" Target="../media/image213.png"/><Relationship Id="rId13" Type="http://schemas.openxmlformats.org/officeDocument/2006/relationships/image" Target="../media/image218.png"/><Relationship Id="rId18" Type="http://schemas.openxmlformats.org/officeDocument/2006/relationships/image" Target="../media/image223.png"/><Relationship Id="rId26" Type="http://schemas.openxmlformats.org/officeDocument/2006/relationships/image" Target="../media/image231.png"/><Relationship Id="rId3" Type="http://schemas.openxmlformats.org/officeDocument/2006/relationships/image" Target="../media/image208.png"/><Relationship Id="rId21" Type="http://schemas.openxmlformats.org/officeDocument/2006/relationships/image" Target="../media/image226.png"/><Relationship Id="rId7" Type="http://schemas.openxmlformats.org/officeDocument/2006/relationships/image" Target="../media/image212.png"/><Relationship Id="rId12" Type="http://schemas.openxmlformats.org/officeDocument/2006/relationships/image" Target="../media/image217.png"/><Relationship Id="rId17" Type="http://schemas.openxmlformats.org/officeDocument/2006/relationships/image" Target="../media/image222.png"/><Relationship Id="rId25" Type="http://schemas.openxmlformats.org/officeDocument/2006/relationships/image" Target="../media/image230.png"/><Relationship Id="rId2" Type="http://schemas.openxmlformats.org/officeDocument/2006/relationships/image" Target="../media/image207.png"/><Relationship Id="rId16" Type="http://schemas.openxmlformats.org/officeDocument/2006/relationships/image" Target="../media/image221.png"/><Relationship Id="rId20" Type="http://schemas.openxmlformats.org/officeDocument/2006/relationships/image" Target="../media/image225.png"/><Relationship Id="rId29" Type="http://schemas.openxmlformats.org/officeDocument/2006/relationships/image" Target="../media/image234.png"/><Relationship Id="rId1" Type="http://schemas.openxmlformats.org/officeDocument/2006/relationships/slideLayout" Target="../slideLayouts/slideLayout2.xml"/><Relationship Id="rId6" Type="http://schemas.openxmlformats.org/officeDocument/2006/relationships/image" Target="../media/image211.png"/><Relationship Id="rId11" Type="http://schemas.openxmlformats.org/officeDocument/2006/relationships/image" Target="../media/image216.png"/><Relationship Id="rId24" Type="http://schemas.openxmlformats.org/officeDocument/2006/relationships/image" Target="../media/image229.png"/><Relationship Id="rId5" Type="http://schemas.openxmlformats.org/officeDocument/2006/relationships/image" Target="../media/image210.png"/><Relationship Id="rId15" Type="http://schemas.openxmlformats.org/officeDocument/2006/relationships/image" Target="../media/image220.png"/><Relationship Id="rId23" Type="http://schemas.openxmlformats.org/officeDocument/2006/relationships/image" Target="../media/image228.png"/><Relationship Id="rId28" Type="http://schemas.openxmlformats.org/officeDocument/2006/relationships/image" Target="../media/image233.png"/><Relationship Id="rId10" Type="http://schemas.openxmlformats.org/officeDocument/2006/relationships/image" Target="../media/image215.png"/><Relationship Id="rId19" Type="http://schemas.openxmlformats.org/officeDocument/2006/relationships/image" Target="../media/image224.png"/><Relationship Id="rId4" Type="http://schemas.openxmlformats.org/officeDocument/2006/relationships/image" Target="../media/image209.png"/><Relationship Id="rId9" Type="http://schemas.openxmlformats.org/officeDocument/2006/relationships/image" Target="../media/image214.png"/><Relationship Id="rId14" Type="http://schemas.openxmlformats.org/officeDocument/2006/relationships/image" Target="../media/image219.png"/><Relationship Id="rId22" Type="http://schemas.openxmlformats.org/officeDocument/2006/relationships/image" Target="../media/image227.png"/><Relationship Id="rId27" Type="http://schemas.openxmlformats.org/officeDocument/2006/relationships/image" Target="../media/image232.png"/><Relationship Id="rId30" Type="http://schemas.openxmlformats.org/officeDocument/2006/relationships/image" Target="../media/image235.png"/></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3" Type="http://schemas.openxmlformats.org/officeDocument/2006/relationships/image" Target="../media/image247.png"/><Relationship Id="rId18" Type="http://schemas.openxmlformats.org/officeDocument/2006/relationships/image" Target="../media/image252.png"/><Relationship Id="rId26" Type="http://schemas.openxmlformats.org/officeDocument/2006/relationships/image" Target="../media/image260.png"/><Relationship Id="rId39" Type="http://schemas.openxmlformats.org/officeDocument/2006/relationships/image" Target="../media/image273.png"/><Relationship Id="rId21" Type="http://schemas.openxmlformats.org/officeDocument/2006/relationships/image" Target="../media/image255.png"/><Relationship Id="rId34" Type="http://schemas.openxmlformats.org/officeDocument/2006/relationships/image" Target="../media/image268.png"/><Relationship Id="rId42" Type="http://schemas.openxmlformats.org/officeDocument/2006/relationships/image" Target="../media/image276.png"/><Relationship Id="rId7" Type="http://schemas.openxmlformats.org/officeDocument/2006/relationships/image" Target="../media/image241.png"/><Relationship Id="rId2" Type="http://schemas.openxmlformats.org/officeDocument/2006/relationships/image" Target="../media/image236.png"/><Relationship Id="rId16" Type="http://schemas.openxmlformats.org/officeDocument/2006/relationships/image" Target="../media/image250.png"/><Relationship Id="rId29" Type="http://schemas.openxmlformats.org/officeDocument/2006/relationships/image" Target="../media/image263.png"/><Relationship Id="rId1" Type="http://schemas.openxmlformats.org/officeDocument/2006/relationships/slideLayout" Target="../slideLayouts/slideLayout2.xml"/><Relationship Id="rId6" Type="http://schemas.openxmlformats.org/officeDocument/2006/relationships/image" Target="../media/image240.png"/><Relationship Id="rId11" Type="http://schemas.openxmlformats.org/officeDocument/2006/relationships/image" Target="../media/image245.png"/><Relationship Id="rId24" Type="http://schemas.openxmlformats.org/officeDocument/2006/relationships/image" Target="../media/image258.png"/><Relationship Id="rId32" Type="http://schemas.openxmlformats.org/officeDocument/2006/relationships/image" Target="../media/image266.png"/><Relationship Id="rId37" Type="http://schemas.openxmlformats.org/officeDocument/2006/relationships/image" Target="../media/image271.png"/><Relationship Id="rId40" Type="http://schemas.openxmlformats.org/officeDocument/2006/relationships/image" Target="../media/image274.png"/><Relationship Id="rId45" Type="http://schemas.openxmlformats.org/officeDocument/2006/relationships/image" Target="../media/image279.png"/><Relationship Id="rId5" Type="http://schemas.openxmlformats.org/officeDocument/2006/relationships/image" Target="../media/image239.png"/><Relationship Id="rId15" Type="http://schemas.openxmlformats.org/officeDocument/2006/relationships/image" Target="../media/image249.png"/><Relationship Id="rId23" Type="http://schemas.openxmlformats.org/officeDocument/2006/relationships/image" Target="../media/image257.png"/><Relationship Id="rId28" Type="http://schemas.openxmlformats.org/officeDocument/2006/relationships/image" Target="../media/image262.png"/><Relationship Id="rId36" Type="http://schemas.openxmlformats.org/officeDocument/2006/relationships/image" Target="../media/image270.png"/><Relationship Id="rId10" Type="http://schemas.openxmlformats.org/officeDocument/2006/relationships/image" Target="../media/image244.png"/><Relationship Id="rId19" Type="http://schemas.openxmlformats.org/officeDocument/2006/relationships/image" Target="../media/image253.png"/><Relationship Id="rId31" Type="http://schemas.openxmlformats.org/officeDocument/2006/relationships/image" Target="../media/image265.png"/><Relationship Id="rId44" Type="http://schemas.openxmlformats.org/officeDocument/2006/relationships/image" Target="../media/image278.png"/><Relationship Id="rId4" Type="http://schemas.openxmlformats.org/officeDocument/2006/relationships/image" Target="../media/image238.png"/><Relationship Id="rId9" Type="http://schemas.openxmlformats.org/officeDocument/2006/relationships/image" Target="../media/image243.png"/><Relationship Id="rId14" Type="http://schemas.openxmlformats.org/officeDocument/2006/relationships/image" Target="../media/image248.png"/><Relationship Id="rId22" Type="http://schemas.openxmlformats.org/officeDocument/2006/relationships/image" Target="../media/image256.png"/><Relationship Id="rId27" Type="http://schemas.openxmlformats.org/officeDocument/2006/relationships/image" Target="../media/image261.png"/><Relationship Id="rId30" Type="http://schemas.openxmlformats.org/officeDocument/2006/relationships/image" Target="../media/image264.png"/><Relationship Id="rId35" Type="http://schemas.openxmlformats.org/officeDocument/2006/relationships/image" Target="../media/image269.png"/><Relationship Id="rId43" Type="http://schemas.openxmlformats.org/officeDocument/2006/relationships/image" Target="../media/image277.png"/><Relationship Id="rId8" Type="http://schemas.openxmlformats.org/officeDocument/2006/relationships/image" Target="../media/image242.png"/><Relationship Id="rId3" Type="http://schemas.openxmlformats.org/officeDocument/2006/relationships/image" Target="../media/image237.png"/><Relationship Id="rId12" Type="http://schemas.openxmlformats.org/officeDocument/2006/relationships/image" Target="../media/image246.png"/><Relationship Id="rId17" Type="http://schemas.openxmlformats.org/officeDocument/2006/relationships/image" Target="../media/image251.png"/><Relationship Id="rId25" Type="http://schemas.openxmlformats.org/officeDocument/2006/relationships/image" Target="../media/image259.png"/><Relationship Id="rId33" Type="http://schemas.openxmlformats.org/officeDocument/2006/relationships/image" Target="../media/image267.png"/><Relationship Id="rId38" Type="http://schemas.openxmlformats.org/officeDocument/2006/relationships/image" Target="../media/image272.png"/><Relationship Id="rId20" Type="http://schemas.openxmlformats.org/officeDocument/2006/relationships/image" Target="../media/image254.png"/><Relationship Id="rId41" Type="http://schemas.openxmlformats.org/officeDocument/2006/relationships/image" Target="../media/image275.png"/></Relationships>
</file>

<file path=ppt/slides/_rels/slide61.xml.rels><?xml version="1.0" encoding="UTF-8" standalone="yes"?>
<Relationships xmlns="http://schemas.openxmlformats.org/package/2006/relationships"><Relationship Id="rId8" Type="http://schemas.openxmlformats.org/officeDocument/2006/relationships/image" Target="../media/image285.png"/><Relationship Id="rId13" Type="http://schemas.openxmlformats.org/officeDocument/2006/relationships/image" Target="../media/image290.png"/><Relationship Id="rId18" Type="http://schemas.openxmlformats.org/officeDocument/2006/relationships/image" Target="../media/image295.png"/><Relationship Id="rId3" Type="http://schemas.openxmlformats.org/officeDocument/2006/relationships/image" Target="../media/image93.png"/><Relationship Id="rId21" Type="http://schemas.openxmlformats.org/officeDocument/2006/relationships/image" Target="../media/image298.png"/><Relationship Id="rId7" Type="http://schemas.openxmlformats.org/officeDocument/2006/relationships/image" Target="../media/image284.png"/><Relationship Id="rId12" Type="http://schemas.openxmlformats.org/officeDocument/2006/relationships/image" Target="../media/image289.png"/><Relationship Id="rId17" Type="http://schemas.openxmlformats.org/officeDocument/2006/relationships/image" Target="../media/image294.png"/><Relationship Id="rId2" Type="http://schemas.openxmlformats.org/officeDocument/2006/relationships/image" Target="../media/image280.png"/><Relationship Id="rId16" Type="http://schemas.openxmlformats.org/officeDocument/2006/relationships/image" Target="../media/image293.png"/><Relationship Id="rId20" Type="http://schemas.openxmlformats.org/officeDocument/2006/relationships/image" Target="../media/image297.png"/><Relationship Id="rId1" Type="http://schemas.openxmlformats.org/officeDocument/2006/relationships/slideLayout" Target="../slideLayouts/slideLayout2.xml"/><Relationship Id="rId6" Type="http://schemas.openxmlformats.org/officeDocument/2006/relationships/image" Target="../media/image283.png"/><Relationship Id="rId11" Type="http://schemas.openxmlformats.org/officeDocument/2006/relationships/image" Target="../media/image288.png"/><Relationship Id="rId5" Type="http://schemas.openxmlformats.org/officeDocument/2006/relationships/image" Target="../media/image282.png"/><Relationship Id="rId15" Type="http://schemas.openxmlformats.org/officeDocument/2006/relationships/image" Target="../media/image292.png"/><Relationship Id="rId10" Type="http://schemas.openxmlformats.org/officeDocument/2006/relationships/image" Target="../media/image287.png"/><Relationship Id="rId19" Type="http://schemas.openxmlformats.org/officeDocument/2006/relationships/image" Target="../media/image296.png"/><Relationship Id="rId4" Type="http://schemas.openxmlformats.org/officeDocument/2006/relationships/image" Target="../media/image281.png"/><Relationship Id="rId9" Type="http://schemas.openxmlformats.org/officeDocument/2006/relationships/image" Target="../media/image286.png"/><Relationship Id="rId14" Type="http://schemas.openxmlformats.org/officeDocument/2006/relationships/image" Target="../media/image291.png"/></Relationships>
</file>

<file path=ppt/slides/_rels/slide62.xml.rels><?xml version="1.0" encoding="UTF-8" standalone="yes"?>
<Relationships xmlns="http://schemas.openxmlformats.org/package/2006/relationships"><Relationship Id="rId8" Type="http://schemas.openxmlformats.org/officeDocument/2006/relationships/image" Target="../media/image305.png"/><Relationship Id="rId3" Type="http://schemas.openxmlformats.org/officeDocument/2006/relationships/image" Target="../media/image300.png"/><Relationship Id="rId7" Type="http://schemas.openxmlformats.org/officeDocument/2006/relationships/image" Target="../media/image304.png"/><Relationship Id="rId2" Type="http://schemas.openxmlformats.org/officeDocument/2006/relationships/image" Target="../media/image299.png"/><Relationship Id="rId1" Type="http://schemas.openxmlformats.org/officeDocument/2006/relationships/slideLayout" Target="../slideLayouts/slideLayout2.xml"/><Relationship Id="rId6" Type="http://schemas.openxmlformats.org/officeDocument/2006/relationships/image" Target="../media/image303.png"/><Relationship Id="rId5" Type="http://schemas.openxmlformats.org/officeDocument/2006/relationships/image" Target="../media/image302.png"/><Relationship Id="rId4" Type="http://schemas.openxmlformats.org/officeDocument/2006/relationships/image" Target="../media/image30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665223" y="2344927"/>
            <a:ext cx="7362953" cy="2710550"/>
          </a:xfrm>
          <a:prstGeom prst="rect">
            <a:avLst/>
          </a:prstGeom>
        </p:spPr>
        <p:txBody>
          <a:bodyPr vert="horz" wrap="square" lIns="0" tIns="12700" rIns="0" bIns="0" rtlCol="0">
            <a:spAutoFit/>
          </a:bodyPr>
          <a:lstStyle/>
          <a:p>
            <a:pPr algn="ctr">
              <a:lnSpc>
                <a:spcPts val="5275"/>
              </a:lnSpc>
              <a:spcBef>
                <a:spcPts val="100"/>
              </a:spcBef>
            </a:pPr>
            <a:r>
              <a:rPr lang="el-GR" spc="-5" dirty="0">
                <a:latin typeface="+mn-lt"/>
              </a:rPr>
              <a:t>Τυχαιοποιημένες πλήρεις </a:t>
            </a:r>
            <a:r>
              <a:rPr lang="el-GR" spc="-5" dirty="0" err="1">
                <a:latin typeface="+mn-lt"/>
              </a:rPr>
              <a:t>ομαδες</a:t>
            </a:r>
            <a:br>
              <a:rPr lang="el-GR" spc="30" dirty="0">
                <a:latin typeface="+mn-lt"/>
              </a:rPr>
            </a:br>
            <a:r>
              <a:rPr lang="en-US" spc="30" dirty="0">
                <a:solidFill>
                  <a:srgbClr val="FFFF00"/>
                </a:solidFill>
                <a:latin typeface="+mn-lt"/>
              </a:rPr>
              <a:t>Randomized Complete Block Design</a:t>
            </a:r>
            <a:r>
              <a:rPr lang="el-GR" spc="30" dirty="0">
                <a:solidFill>
                  <a:srgbClr val="FFFF00"/>
                </a:solidFill>
                <a:latin typeface="+mn-lt"/>
              </a:rPr>
              <a:t> (</a:t>
            </a:r>
            <a:r>
              <a:rPr lang="en-US" spc="30" dirty="0">
                <a:solidFill>
                  <a:srgbClr val="FFFF00"/>
                </a:solidFill>
                <a:latin typeface="+mn-lt"/>
              </a:rPr>
              <a:t>RCBD)  </a:t>
            </a:r>
            <a:endParaRPr spc="30" dirty="0">
              <a:solidFill>
                <a:srgbClr val="FFFF00"/>
              </a:solidFill>
              <a:latin typeface="+mn-lt"/>
            </a:endParaRPr>
          </a:p>
        </p:txBody>
      </p:sp>
      <p:sp>
        <p:nvSpPr>
          <p:cNvPr id="6" name="object 6"/>
          <p:cNvSpPr/>
          <p:nvPr/>
        </p:nvSpPr>
        <p:spPr>
          <a:xfrm>
            <a:off x="8508492" y="5794248"/>
            <a:ext cx="1905" cy="6350"/>
          </a:xfrm>
          <a:custGeom>
            <a:avLst/>
            <a:gdLst/>
            <a:ahLst/>
            <a:cxnLst/>
            <a:rect l="l" t="t" r="r" b="b"/>
            <a:pathLst>
              <a:path w="1904" h="6350">
                <a:moveTo>
                  <a:pt x="1524" y="1524"/>
                </a:moveTo>
                <a:lnTo>
                  <a:pt x="0" y="0"/>
                </a:lnTo>
                <a:lnTo>
                  <a:pt x="0" y="6096"/>
                </a:lnTo>
                <a:lnTo>
                  <a:pt x="1524" y="1524"/>
                </a:lnTo>
                <a:close/>
              </a:path>
            </a:pathLst>
          </a:custGeom>
          <a:solidFill>
            <a:srgbClr val="000000"/>
          </a:solidFill>
        </p:spPr>
        <p:txBody>
          <a:bodyPr wrap="square" lIns="0" tIns="0" rIns="0" bIns="0" rtlCol="0"/>
          <a:lstStyle/>
          <a:p>
            <a:endParaRPr/>
          </a:p>
        </p:txBody>
      </p:sp>
      <p:sp>
        <p:nvSpPr>
          <p:cNvPr id="8" name="object 8"/>
          <p:cNvSpPr/>
          <p:nvPr/>
        </p:nvSpPr>
        <p:spPr>
          <a:xfrm>
            <a:off x="8508492" y="7197852"/>
            <a:ext cx="5080" cy="3175"/>
          </a:xfrm>
          <a:custGeom>
            <a:avLst/>
            <a:gdLst/>
            <a:ahLst/>
            <a:cxnLst/>
            <a:rect l="l" t="t" r="r" b="b"/>
            <a:pathLst>
              <a:path w="5079" h="3175">
                <a:moveTo>
                  <a:pt x="4572" y="0"/>
                </a:moveTo>
                <a:lnTo>
                  <a:pt x="0" y="3048"/>
                </a:lnTo>
                <a:lnTo>
                  <a:pt x="3048" y="3048"/>
                </a:lnTo>
                <a:lnTo>
                  <a:pt x="4572" y="0"/>
                </a:lnTo>
                <a:close/>
              </a:path>
            </a:pathLst>
          </a:custGeom>
          <a:solidFill>
            <a:srgbClr val="000000"/>
          </a:solid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ommon Research Designs for Farmers">
            <a:extLst>
              <a:ext uri="{FF2B5EF4-FFF2-40B4-BE49-F238E27FC236}">
                <a16:creationId xmlns:a16="http://schemas.microsoft.com/office/drawing/2014/main" id="{C65DB5A5-00B8-4476-88C0-5B4151119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962025"/>
            <a:ext cx="8229600" cy="59912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8CE516-FAC7-4006-B826-165201E9123B}"/>
              </a:ext>
            </a:extLst>
          </p:cNvPr>
          <p:cNvSpPr txBox="1"/>
          <p:nvPr/>
        </p:nvSpPr>
        <p:spPr>
          <a:xfrm>
            <a:off x="1308100" y="276225"/>
            <a:ext cx="8077200" cy="369332"/>
          </a:xfrm>
          <a:prstGeom prst="rect">
            <a:avLst/>
          </a:prstGeom>
          <a:noFill/>
        </p:spPr>
        <p:txBody>
          <a:bodyPr wrap="square" rtlCol="0">
            <a:spAutoFit/>
          </a:bodyPr>
          <a:lstStyle/>
          <a:p>
            <a:r>
              <a:rPr lang="el-GR" dirty="0"/>
              <a:t>Σε ποια κατεύθυνση θα σπείρω όταν αλλάξει η </a:t>
            </a:r>
            <a:r>
              <a:rPr lang="el-GR" dirty="0" err="1"/>
              <a:t>παραλακτηκότητα</a:t>
            </a:r>
            <a:r>
              <a:rPr lang="el-GR" dirty="0"/>
              <a:t> του χωραφιού;;;;</a:t>
            </a:r>
          </a:p>
        </p:txBody>
      </p:sp>
    </p:spTree>
    <p:extLst>
      <p:ext uri="{BB962C8B-B14F-4D97-AF65-F5344CB8AC3E}">
        <p14:creationId xmlns:p14="http://schemas.microsoft.com/office/powerpoint/2010/main" val="225454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ommon Research Designs for Farmers">
            <a:extLst>
              <a:ext uri="{FF2B5EF4-FFF2-40B4-BE49-F238E27FC236}">
                <a16:creationId xmlns:a16="http://schemas.microsoft.com/office/drawing/2014/main" id="{CBB539E3-244D-4D43-AB5C-234423262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0" y="1571625"/>
            <a:ext cx="90678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9C991F3-561B-4927-AF2B-477717774022}"/>
              </a:ext>
            </a:extLst>
          </p:cNvPr>
          <p:cNvSpPr txBox="1"/>
          <p:nvPr/>
        </p:nvSpPr>
        <p:spPr>
          <a:xfrm>
            <a:off x="3213100" y="276225"/>
            <a:ext cx="4038600" cy="369332"/>
          </a:xfrm>
          <a:prstGeom prst="rect">
            <a:avLst/>
          </a:prstGeom>
          <a:noFill/>
        </p:spPr>
        <p:txBody>
          <a:bodyPr wrap="square" rtlCol="0">
            <a:spAutoFit/>
          </a:bodyPr>
          <a:lstStyle/>
          <a:p>
            <a:r>
              <a:rPr lang="en-US" dirty="0"/>
              <a:t>Paired T-test </a:t>
            </a:r>
            <a:endParaRPr lang="el-GR" dirty="0"/>
          </a:p>
        </p:txBody>
      </p:sp>
      <p:sp>
        <p:nvSpPr>
          <p:cNvPr id="4" name="TextBox 3">
            <a:extLst>
              <a:ext uri="{FF2B5EF4-FFF2-40B4-BE49-F238E27FC236}">
                <a16:creationId xmlns:a16="http://schemas.microsoft.com/office/drawing/2014/main" id="{05B8EF27-8DD3-4AE9-9D37-8B6F604B9FCC}"/>
              </a:ext>
            </a:extLst>
          </p:cNvPr>
          <p:cNvSpPr txBox="1"/>
          <p:nvPr/>
        </p:nvSpPr>
        <p:spPr>
          <a:xfrm>
            <a:off x="1308100" y="739259"/>
            <a:ext cx="8077200" cy="369332"/>
          </a:xfrm>
          <a:prstGeom prst="rect">
            <a:avLst/>
          </a:prstGeom>
          <a:solidFill>
            <a:srgbClr val="92D050"/>
          </a:solidFill>
        </p:spPr>
        <p:txBody>
          <a:bodyPr wrap="square" rtlCol="0">
            <a:spAutoFit/>
          </a:bodyPr>
          <a:lstStyle/>
          <a:p>
            <a:r>
              <a:rPr lang="el-GR" dirty="0"/>
              <a:t>Σε ποια κατεύθυνση θα σπείρω όταν αλλάξει η </a:t>
            </a:r>
            <a:r>
              <a:rPr lang="el-GR" dirty="0" err="1"/>
              <a:t>παραλλακτηκότητα</a:t>
            </a:r>
            <a:r>
              <a:rPr lang="el-GR" dirty="0"/>
              <a:t> του χωραφιού;;;;</a:t>
            </a:r>
          </a:p>
        </p:txBody>
      </p:sp>
    </p:spTree>
    <p:extLst>
      <p:ext uri="{BB962C8B-B14F-4D97-AF65-F5344CB8AC3E}">
        <p14:creationId xmlns:p14="http://schemas.microsoft.com/office/powerpoint/2010/main" val="875363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asics of Experimental Design">
            <a:extLst>
              <a:ext uri="{FF2B5EF4-FFF2-40B4-BE49-F238E27FC236}">
                <a16:creationId xmlns:a16="http://schemas.microsoft.com/office/drawing/2014/main" id="{12EB29F3-64BC-40A1-90AF-346408F6C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0" y="1343025"/>
            <a:ext cx="9829800" cy="64007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682F11-978C-4DA4-AE07-5E6CBBAD65D2}"/>
              </a:ext>
            </a:extLst>
          </p:cNvPr>
          <p:cNvSpPr txBox="1"/>
          <p:nvPr/>
        </p:nvSpPr>
        <p:spPr>
          <a:xfrm>
            <a:off x="1308100" y="276225"/>
            <a:ext cx="8077200" cy="369332"/>
          </a:xfrm>
          <a:prstGeom prst="rect">
            <a:avLst/>
          </a:prstGeom>
          <a:solidFill>
            <a:srgbClr val="92D050"/>
          </a:solidFill>
        </p:spPr>
        <p:txBody>
          <a:bodyPr wrap="square" rtlCol="0">
            <a:spAutoFit/>
          </a:bodyPr>
          <a:lstStyle/>
          <a:p>
            <a:r>
              <a:rPr lang="el-GR" dirty="0"/>
              <a:t>Σε ποια κατεύθυνση θα σπείρω όταν αλλάξει η </a:t>
            </a:r>
            <a:r>
              <a:rPr lang="el-GR" dirty="0" err="1"/>
              <a:t>παραλλακτηκότητα</a:t>
            </a:r>
            <a:r>
              <a:rPr lang="el-GR" dirty="0"/>
              <a:t> του χωραφιού;;;;</a:t>
            </a:r>
          </a:p>
        </p:txBody>
      </p:sp>
    </p:spTree>
    <p:extLst>
      <p:ext uri="{BB962C8B-B14F-4D97-AF65-F5344CB8AC3E}">
        <p14:creationId xmlns:p14="http://schemas.microsoft.com/office/powerpoint/2010/main" val="4241481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FAB192-3B9F-483C-9BBD-C9DFD9EB1E75}"/>
              </a:ext>
            </a:extLst>
          </p:cNvPr>
          <p:cNvSpPr>
            <a:spLocks noGrp="1"/>
          </p:cNvSpPr>
          <p:nvPr>
            <p:ph type="title"/>
          </p:nvPr>
        </p:nvSpPr>
        <p:spPr>
          <a:xfrm>
            <a:off x="1003300" y="1647825"/>
            <a:ext cx="8686800" cy="4431983"/>
          </a:xfrm>
        </p:spPr>
        <p:txBody>
          <a:bodyPr/>
          <a:lstStyle/>
          <a:p>
            <a:pPr algn="ctr"/>
            <a:r>
              <a:rPr lang="el-GR" b="1" dirty="0"/>
              <a:t>Ερωτήματα που απασχολούν κατά τον σχεδιασμό </a:t>
            </a:r>
            <a:br>
              <a:rPr lang="el-GR" dirty="0"/>
            </a:br>
            <a:br>
              <a:rPr lang="el-GR" dirty="0"/>
            </a:br>
            <a:r>
              <a:rPr lang="el-GR" dirty="0"/>
              <a:t>Ποιο είναι το ποιο αποτελεσματικό σχήμα του πειράματος; </a:t>
            </a:r>
            <a:br>
              <a:rPr lang="el-GR" dirty="0"/>
            </a:br>
            <a:r>
              <a:rPr lang="el-GR" dirty="0"/>
              <a:t>Ποιο είναι το ποιο αποτελεσματικό σχήμα της ομάδας; </a:t>
            </a:r>
            <a:br>
              <a:rPr lang="el-GR" dirty="0"/>
            </a:br>
            <a:r>
              <a:rPr lang="el-GR" dirty="0"/>
              <a:t>Πόσες επεμβάσεις θα μπορούσαμε να τοποθετήσουμε; </a:t>
            </a:r>
          </a:p>
        </p:txBody>
      </p:sp>
    </p:spTree>
    <p:extLst>
      <p:ext uri="{BB962C8B-B14F-4D97-AF65-F5344CB8AC3E}">
        <p14:creationId xmlns:p14="http://schemas.microsoft.com/office/powerpoint/2010/main" val="609494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3152646" y="1165351"/>
            <a:ext cx="437324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B2B2B2"/>
                </a:solidFill>
              </a:rPr>
              <a:t>Χρήσιµες-Οδηγίες</a:t>
            </a:r>
            <a:r>
              <a:rPr sz="3600" spc="-40" dirty="0">
                <a:solidFill>
                  <a:srgbClr val="B2B2B2"/>
                </a:solidFill>
              </a:rPr>
              <a:t> </a:t>
            </a:r>
            <a:r>
              <a:rPr sz="3600" spc="-5" dirty="0">
                <a:solidFill>
                  <a:srgbClr val="B2B2B2"/>
                </a:solidFill>
              </a:rPr>
              <a:t>(1)</a:t>
            </a:r>
            <a:endParaRPr sz="3600"/>
          </a:p>
        </p:txBody>
      </p:sp>
      <p:sp>
        <p:nvSpPr>
          <p:cNvPr id="10" name="object 10"/>
          <p:cNvSpPr txBox="1"/>
          <p:nvPr/>
        </p:nvSpPr>
        <p:spPr>
          <a:xfrm>
            <a:off x="1531111" y="2148331"/>
            <a:ext cx="7933055" cy="3695065"/>
          </a:xfrm>
          <a:prstGeom prst="rect">
            <a:avLst/>
          </a:prstGeom>
        </p:spPr>
        <p:txBody>
          <a:bodyPr vert="horz" wrap="square" lIns="0" tIns="97155" rIns="0" bIns="0" rtlCol="0">
            <a:spAutoFit/>
          </a:bodyPr>
          <a:lstStyle/>
          <a:p>
            <a:pPr marL="354965" marR="549910" indent="-342900">
              <a:lnSpc>
                <a:spcPct val="80000"/>
              </a:lnSpc>
              <a:spcBef>
                <a:spcPts val="765"/>
              </a:spcBef>
              <a:buClr>
                <a:srgbClr val="000000"/>
              </a:buClr>
              <a:buChar char=""/>
              <a:tabLst>
                <a:tab pos="354965" algn="l"/>
                <a:tab pos="355600" algn="l"/>
              </a:tabLst>
            </a:pPr>
            <a:r>
              <a:rPr sz="2800" spc="-5" dirty="0">
                <a:solidFill>
                  <a:srgbClr val="FFFFFF"/>
                </a:solidFill>
                <a:latin typeface="Arial"/>
                <a:cs typeface="Arial"/>
              </a:rPr>
              <a:t>Όταν η κλίση βαίνει προς µία κατεύθυνση  χρησιµοποιείστε στενόµακρα</a:t>
            </a:r>
            <a:r>
              <a:rPr sz="2800" spc="45" dirty="0">
                <a:solidFill>
                  <a:srgbClr val="FFFFFF"/>
                </a:solidFill>
                <a:latin typeface="Arial"/>
                <a:cs typeface="Arial"/>
              </a:rPr>
              <a:t> </a:t>
            </a:r>
            <a:r>
              <a:rPr sz="2800" spc="-5" dirty="0">
                <a:solidFill>
                  <a:srgbClr val="FFFFFF"/>
                </a:solidFill>
                <a:latin typeface="Arial"/>
                <a:cs typeface="Arial"/>
              </a:rPr>
              <a:t>blocks-οµάδες.</a:t>
            </a:r>
            <a:endParaRPr sz="2800" dirty="0">
              <a:latin typeface="Arial"/>
              <a:cs typeface="Arial"/>
            </a:endParaRPr>
          </a:p>
          <a:p>
            <a:pPr marL="354965" marR="5080" indent="-635">
              <a:lnSpc>
                <a:spcPct val="79800"/>
              </a:lnSpc>
              <a:spcBef>
                <a:spcPts val="10"/>
              </a:spcBef>
            </a:pPr>
            <a:r>
              <a:rPr sz="2800" spc="10" dirty="0">
                <a:solidFill>
                  <a:srgbClr val="FFFFFF"/>
                </a:solidFill>
                <a:latin typeface="Arial"/>
                <a:cs typeface="Arial"/>
              </a:rPr>
              <a:t>∆ιευθετήστε </a:t>
            </a:r>
            <a:r>
              <a:rPr sz="2800" spc="-5" dirty="0">
                <a:solidFill>
                  <a:srgbClr val="FFFFFF"/>
                </a:solidFill>
                <a:latin typeface="Arial"/>
                <a:cs typeface="Arial"/>
              </a:rPr>
              <a:t>τα blocks στον αγρό </a:t>
            </a:r>
            <a:r>
              <a:rPr sz="2800" spc="-10" dirty="0">
                <a:solidFill>
                  <a:srgbClr val="FFFFFF"/>
                </a:solidFill>
                <a:latin typeface="Arial"/>
                <a:cs typeface="Arial"/>
              </a:rPr>
              <a:t>ώστε </a:t>
            </a:r>
            <a:r>
              <a:rPr sz="2800" spc="-5" dirty="0">
                <a:solidFill>
                  <a:srgbClr val="FFFFFF"/>
                </a:solidFill>
                <a:latin typeface="Arial"/>
                <a:cs typeface="Arial"/>
              </a:rPr>
              <a:t>η µεγάλη  τους πλευρά να είναι κάθετη στη διεύθυνση της  κλίσης.</a:t>
            </a:r>
            <a:endParaRPr sz="2800" dirty="0">
              <a:latin typeface="Arial"/>
              <a:cs typeface="Arial"/>
            </a:endParaRPr>
          </a:p>
          <a:p>
            <a:pPr marL="354965" marR="278765" indent="-342900">
              <a:lnSpc>
                <a:spcPct val="80000"/>
              </a:lnSpc>
              <a:spcBef>
                <a:spcPts val="1355"/>
              </a:spcBef>
              <a:buClr>
                <a:srgbClr val="000000"/>
              </a:buClr>
              <a:buChar char=""/>
              <a:tabLst>
                <a:tab pos="354965" algn="l"/>
                <a:tab pos="355600" algn="l"/>
              </a:tabLst>
            </a:pPr>
            <a:r>
              <a:rPr sz="2800" spc="-5" dirty="0">
                <a:solidFill>
                  <a:srgbClr val="FFFFFF"/>
                </a:solidFill>
                <a:latin typeface="Arial"/>
                <a:cs typeface="Arial"/>
              </a:rPr>
              <a:t>Όταν η </a:t>
            </a:r>
            <a:r>
              <a:rPr sz="2800" dirty="0">
                <a:solidFill>
                  <a:srgbClr val="FFFFFF"/>
                </a:solidFill>
                <a:latin typeface="Arial"/>
                <a:cs typeface="Arial"/>
              </a:rPr>
              <a:t>ανοµοιογένεια βαίνει </a:t>
            </a:r>
            <a:r>
              <a:rPr sz="2800" spc="-5" dirty="0">
                <a:solidFill>
                  <a:srgbClr val="FFFFFF"/>
                </a:solidFill>
                <a:latin typeface="Arial"/>
                <a:cs typeface="Arial"/>
              </a:rPr>
              <a:t>προς </a:t>
            </a:r>
            <a:r>
              <a:rPr sz="2800" dirty="0">
                <a:solidFill>
                  <a:srgbClr val="FFFFFF"/>
                </a:solidFill>
                <a:latin typeface="Arial"/>
                <a:cs typeface="Arial"/>
              </a:rPr>
              <a:t>δύο  </a:t>
            </a:r>
            <a:r>
              <a:rPr sz="2800" spc="-5" dirty="0">
                <a:solidFill>
                  <a:srgbClr val="FFFFFF"/>
                </a:solidFill>
                <a:latin typeface="Arial"/>
                <a:cs typeface="Arial"/>
              </a:rPr>
              <a:t>διευθύνσεις </a:t>
            </a:r>
            <a:r>
              <a:rPr sz="2800" dirty="0">
                <a:solidFill>
                  <a:srgbClr val="FFFFFF"/>
                </a:solidFill>
                <a:latin typeface="Arial"/>
                <a:cs typeface="Arial"/>
              </a:rPr>
              <a:t>όπου </a:t>
            </a:r>
            <a:r>
              <a:rPr sz="2800" spc="-5" dirty="0">
                <a:solidFill>
                  <a:srgbClr val="FFFFFF"/>
                </a:solidFill>
                <a:latin typeface="Arial"/>
                <a:cs typeface="Arial"/>
              </a:rPr>
              <a:t>η µία </a:t>
            </a:r>
            <a:r>
              <a:rPr sz="2800" dirty="0">
                <a:solidFill>
                  <a:srgbClr val="FFFFFF"/>
                </a:solidFill>
                <a:latin typeface="Arial"/>
                <a:cs typeface="Arial"/>
              </a:rPr>
              <a:t>είναι </a:t>
            </a:r>
            <a:r>
              <a:rPr sz="2800" spc="-5" dirty="0">
                <a:solidFill>
                  <a:srgbClr val="FFFFFF"/>
                </a:solidFill>
                <a:latin typeface="Arial"/>
                <a:cs typeface="Arial"/>
              </a:rPr>
              <a:t>πολύ </a:t>
            </a:r>
            <a:r>
              <a:rPr sz="2800" dirty="0">
                <a:solidFill>
                  <a:srgbClr val="FFFFFF"/>
                </a:solidFill>
                <a:latin typeface="Arial"/>
                <a:cs typeface="Arial"/>
              </a:rPr>
              <a:t>πιο </a:t>
            </a:r>
            <a:r>
              <a:rPr sz="2800" spc="-5" dirty="0">
                <a:solidFill>
                  <a:srgbClr val="FFFFFF"/>
                </a:solidFill>
                <a:latin typeface="Arial"/>
                <a:cs typeface="Arial"/>
              </a:rPr>
              <a:t>ισχυρή-  σηµαντική από την </a:t>
            </a:r>
            <a:r>
              <a:rPr sz="2800" dirty="0">
                <a:solidFill>
                  <a:srgbClr val="FFFFFF"/>
                </a:solidFill>
                <a:latin typeface="Arial"/>
                <a:cs typeface="Arial"/>
              </a:rPr>
              <a:t>άλλη, </a:t>
            </a:r>
            <a:r>
              <a:rPr sz="2800" spc="-5" dirty="0">
                <a:solidFill>
                  <a:srgbClr val="FFFFFF"/>
                </a:solidFill>
                <a:latin typeface="Arial"/>
                <a:cs typeface="Arial"/>
              </a:rPr>
              <a:t>αγνοείστε </a:t>
            </a:r>
            <a:r>
              <a:rPr sz="2800" spc="-10" dirty="0">
                <a:solidFill>
                  <a:srgbClr val="FFFFFF"/>
                </a:solidFill>
                <a:latin typeface="Arial"/>
                <a:cs typeface="Arial"/>
              </a:rPr>
              <a:t>την  </a:t>
            </a:r>
            <a:r>
              <a:rPr sz="2800" spc="-5" dirty="0">
                <a:solidFill>
                  <a:srgbClr val="FFFFFF"/>
                </a:solidFill>
                <a:latin typeface="Arial"/>
                <a:cs typeface="Arial"/>
              </a:rPr>
              <a:t>ασθενέστερη και εφαρµόστε την προηγούµενη  </a:t>
            </a:r>
            <a:r>
              <a:rPr sz="2800" dirty="0">
                <a:solidFill>
                  <a:srgbClr val="FFFFFF"/>
                </a:solidFill>
                <a:latin typeface="Arial"/>
                <a:cs typeface="Arial"/>
              </a:rPr>
              <a:t>οδηγία.</a:t>
            </a:r>
            <a:endParaRPr sz="2800" dirty="0">
              <a:latin typeface="Arial"/>
              <a:cs typeface="Arial"/>
            </a:endParaRPr>
          </a:p>
        </p:txBody>
      </p:sp>
    </p:spTree>
    <p:extLst>
      <p:ext uri="{BB962C8B-B14F-4D97-AF65-F5344CB8AC3E}">
        <p14:creationId xmlns:p14="http://schemas.microsoft.com/office/powerpoint/2010/main" val="1599408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body" idx="1"/>
          </p:nvPr>
        </p:nvSpPr>
        <p:spPr>
          <a:prstGeom prst="rect">
            <a:avLst/>
          </a:prstGeom>
        </p:spPr>
        <p:txBody>
          <a:bodyPr vert="horz" wrap="square" lIns="0" tIns="83820" rIns="0" bIns="0" rtlCol="0">
            <a:spAutoFit/>
          </a:bodyPr>
          <a:lstStyle/>
          <a:p>
            <a:pPr marL="711200" marR="5080" indent="-342900">
              <a:lnSpc>
                <a:spcPts val="2300"/>
              </a:lnSpc>
              <a:spcBef>
                <a:spcPts val="660"/>
              </a:spcBef>
              <a:buClr>
                <a:srgbClr val="000000"/>
              </a:buClr>
              <a:buChar char=""/>
              <a:tabLst>
                <a:tab pos="711200" algn="l"/>
                <a:tab pos="711835" algn="l"/>
              </a:tabLst>
            </a:pPr>
            <a:r>
              <a:rPr sz="2400" dirty="0"/>
              <a:t>Όταν </a:t>
            </a:r>
            <a:r>
              <a:rPr sz="2400" spc="-5" dirty="0"/>
              <a:t>η ανοµοιογένεια βαίνει προς δύο </a:t>
            </a:r>
            <a:r>
              <a:rPr sz="2400" dirty="0"/>
              <a:t>διευθύνσεις </a:t>
            </a:r>
            <a:r>
              <a:rPr sz="2400" spc="-5" dirty="0"/>
              <a:t>όπου  </a:t>
            </a:r>
            <a:r>
              <a:rPr sz="2400" dirty="0"/>
              <a:t>και </a:t>
            </a:r>
            <a:r>
              <a:rPr sz="2400" spc="-5" dirty="0"/>
              <a:t>οι δύο </a:t>
            </a:r>
            <a:r>
              <a:rPr sz="2400" dirty="0"/>
              <a:t>είναι </a:t>
            </a:r>
            <a:r>
              <a:rPr sz="2400" spc="-5" dirty="0"/>
              <a:t>εξίσου </a:t>
            </a:r>
            <a:r>
              <a:rPr sz="2400" dirty="0"/>
              <a:t>ισχυρές-σηµαντικές </a:t>
            </a:r>
            <a:r>
              <a:rPr sz="2400" spc="-5" dirty="0"/>
              <a:t>και</a:t>
            </a:r>
            <a:r>
              <a:rPr sz="2400" spc="15" dirty="0"/>
              <a:t> </a:t>
            </a:r>
            <a:r>
              <a:rPr sz="2400" spc="-5" dirty="0"/>
              <a:t>κάθετες</a:t>
            </a:r>
            <a:endParaRPr sz="2400"/>
          </a:p>
          <a:p>
            <a:pPr marL="711200">
              <a:lnSpc>
                <a:spcPts val="2315"/>
              </a:lnSpc>
            </a:pPr>
            <a:r>
              <a:rPr sz="2400" spc="-5" dirty="0"/>
              <a:t>µεταξύ τους</a:t>
            </a:r>
            <a:r>
              <a:rPr sz="2400" dirty="0"/>
              <a:t> </a:t>
            </a:r>
            <a:r>
              <a:rPr sz="2400" spc="-5" dirty="0"/>
              <a:t>τότε:</a:t>
            </a:r>
            <a:endParaRPr sz="2400"/>
          </a:p>
          <a:p>
            <a:pPr marL="1112520" marR="620395" lvl="1" indent="-287020">
              <a:lnSpc>
                <a:spcPct val="80000"/>
              </a:lnSpc>
              <a:spcBef>
                <a:spcPts val="860"/>
              </a:spcBef>
              <a:buClr>
                <a:srgbClr val="000000"/>
              </a:buClr>
              <a:buChar char=""/>
              <a:tabLst>
                <a:tab pos="1113155" algn="l"/>
              </a:tabLst>
            </a:pPr>
            <a:r>
              <a:rPr sz="2400" dirty="0">
                <a:solidFill>
                  <a:srgbClr val="FFFFFF"/>
                </a:solidFill>
                <a:latin typeface="Arial"/>
                <a:cs typeface="Arial"/>
              </a:rPr>
              <a:t>Εγκαταστήστε </a:t>
            </a:r>
            <a:r>
              <a:rPr sz="2400" spc="-5" dirty="0">
                <a:solidFill>
                  <a:srgbClr val="FFFFFF"/>
                </a:solidFill>
                <a:latin typeface="Arial"/>
                <a:cs typeface="Arial"/>
              </a:rPr>
              <a:t>blocks που το σχήµα τους να </a:t>
            </a:r>
            <a:r>
              <a:rPr sz="2400" dirty="0">
                <a:solidFill>
                  <a:srgbClr val="FFFFFF"/>
                </a:solidFill>
                <a:latin typeface="Arial"/>
                <a:cs typeface="Arial"/>
              </a:rPr>
              <a:t>είναι  </a:t>
            </a:r>
            <a:r>
              <a:rPr sz="2400" spc="-5" dirty="0">
                <a:solidFill>
                  <a:srgbClr val="FFFFFF"/>
                </a:solidFill>
                <a:latin typeface="Arial"/>
                <a:cs typeface="Arial"/>
              </a:rPr>
              <a:t>τετράγωνο </a:t>
            </a:r>
            <a:r>
              <a:rPr sz="2400" dirty="0">
                <a:solidFill>
                  <a:srgbClr val="FFFFFF"/>
                </a:solidFill>
                <a:latin typeface="Arial"/>
                <a:cs typeface="Arial"/>
              </a:rPr>
              <a:t>(όσο </a:t>
            </a:r>
            <a:r>
              <a:rPr sz="2400" spc="-5" dirty="0">
                <a:solidFill>
                  <a:srgbClr val="FFFFFF"/>
                </a:solidFill>
                <a:latin typeface="Arial"/>
                <a:cs typeface="Arial"/>
              </a:rPr>
              <a:t>το</a:t>
            </a:r>
            <a:r>
              <a:rPr sz="2400" dirty="0">
                <a:solidFill>
                  <a:srgbClr val="FFFFFF"/>
                </a:solidFill>
                <a:latin typeface="Arial"/>
                <a:cs typeface="Arial"/>
              </a:rPr>
              <a:t> </a:t>
            </a:r>
            <a:r>
              <a:rPr sz="2400" spc="-5" dirty="0">
                <a:solidFill>
                  <a:srgbClr val="FFFFFF"/>
                </a:solidFill>
                <a:latin typeface="Arial"/>
                <a:cs typeface="Arial"/>
              </a:rPr>
              <a:t>δυνατόν).</a:t>
            </a:r>
            <a:endParaRPr sz="2400">
              <a:latin typeface="Arial"/>
              <a:cs typeface="Arial"/>
            </a:endParaRPr>
          </a:p>
          <a:p>
            <a:pPr marL="1112520" marR="154305" lvl="1" indent="-287020">
              <a:lnSpc>
                <a:spcPct val="79900"/>
              </a:lnSpc>
              <a:spcBef>
                <a:spcPts val="855"/>
              </a:spcBef>
              <a:buClr>
                <a:srgbClr val="000000"/>
              </a:buClr>
              <a:buChar char=""/>
              <a:tabLst>
                <a:tab pos="1113155" algn="l"/>
              </a:tabLst>
            </a:pPr>
            <a:r>
              <a:rPr sz="2400" dirty="0">
                <a:solidFill>
                  <a:srgbClr val="FFFFFF"/>
                </a:solidFill>
                <a:latin typeface="Arial"/>
                <a:cs typeface="Arial"/>
              </a:rPr>
              <a:t>Εγκαταστήστε </a:t>
            </a:r>
            <a:r>
              <a:rPr sz="2400" spc="-5" dirty="0">
                <a:solidFill>
                  <a:srgbClr val="FFFFFF"/>
                </a:solidFill>
                <a:latin typeface="Arial"/>
                <a:cs typeface="Arial"/>
              </a:rPr>
              <a:t>µακρόστενα blocks µε τη </a:t>
            </a:r>
            <a:r>
              <a:rPr sz="2400" dirty="0">
                <a:solidFill>
                  <a:srgbClr val="FFFFFF"/>
                </a:solidFill>
                <a:latin typeface="Arial"/>
                <a:cs typeface="Arial"/>
              </a:rPr>
              <a:t>µεγάλη </a:t>
            </a:r>
            <a:r>
              <a:rPr sz="2400" spc="-5" dirty="0">
                <a:solidFill>
                  <a:srgbClr val="FFFFFF"/>
                </a:solidFill>
                <a:latin typeface="Arial"/>
                <a:cs typeface="Arial"/>
              </a:rPr>
              <a:t>τους  πλευρά </a:t>
            </a:r>
            <a:r>
              <a:rPr sz="2400" spc="-10" dirty="0">
                <a:solidFill>
                  <a:srgbClr val="FFFFFF"/>
                </a:solidFill>
                <a:latin typeface="Arial"/>
                <a:cs typeface="Arial"/>
              </a:rPr>
              <a:t>να </a:t>
            </a:r>
            <a:r>
              <a:rPr sz="2400" dirty="0">
                <a:solidFill>
                  <a:srgbClr val="FFFFFF"/>
                </a:solidFill>
                <a:latin typeface="Arial"/>
                <a:cs typeface="Arial"/>
              </a:rPr>
              <a:t>είναι </a:t>
            </a:r>
            <a:r>
              <a:rPr sz="2400" spc="-5" dirty="0">
                <a:solidFill>
                  <a:srgbClr val="FFFFFF"/>
                </a:solidFill>
                <a:latin typeface="Arial"/>
                <a:cs typeface="Arial"/>
              </a:rPr>
              <a:t>κάθετη προς τη µία διεύθυνση </a:t>
            </a:r>
            <a:r>
              <a:rPr sz="2400" dirty="0">
                <a:solidFill>
                  <a:srgbClr val="FFFFFF"/>
                </a:solidFill>
                <a:latin typeface="Arial"/>
                <a:cs typeface="Arial"/>
              </a:rPr>
              <a:t>και  χρησιµοποιείστε </a:t>
            </a:r>
            <a:r>
              <a:rPr sz="2400" spc="-5" dirty="0">
                <a:solidFill>
                  <a:srgbClr val="FFFFFF"/>
                </a:solidFill>
                <a:latin typeface="Arial"/>
                <a:cs typeface="Arial"/>
              </a:rPr>
              <a:t>την Ανάλυση </a:t>
            </a:r>
            <a:r>
              <a:rPr sz="2400" dirty="0">
                <a:solidFill>
                  <a:srgbClr val="FFFFFF"/>
                </a:solidFill>
                <a:latin typeface="Arial"/>
                <a:cs typeface="Arial"/>
              </a:rPr>
              <a:t>Συνδυασποράς  </a:t>
            </a:r>
            <a:r>
              <a:rPr sz="2400" spc="-5" dirty="0">
                <a:solidFill>
                  <a:srgbClr val="FFFFFF"/>
                </a:solidFill>
                <a:latin typeface="Arial"/>
                <a:cs typeface="Arial"/>
              </a:rPr>
              <a:t>(ANCOVA) </a:t>
            </a:r>
            <a:r>
              <a:rPr sz="2400" dirty="0">
                <a:solidFill>
                  <a:srgbClr val="FFFFFF"/>
                </a:solidFill>
                <a:latin typeface="Arial"/>
                <a:cs typeface="Arial"/>
              </a:rPr>
              <a:t>για </a:t>
            </a:r>
            <a:r>
              <a:rPr sz="2400" spc="-10" dirty="0">
                <a:solidFill>
                  <a:srgbClr val="FFFFFF"/>
                </a:solidFill>
                <a:latin typeface="Arial"/>
                <a:cs typeface="Arial"/>
              </a:rPr>
              <a:t>να </a:t>
            </a:r>
            <a:r>
              <a:rPr sz="2400" spc="-5" dirty="0">
                <a:solidFill>
                  <a:srgbClr val="FFFFFF"/>
                </a:solidFill>
                <a:latin typeface="Arial"/>
                <a:cs typeface="Arial"/>
              </a:rPr>
              <a:t>ελέγξετε τη δεύτερη</a:t>
            </a:r>
            <a:r>
              <a:rPr sz="2400" spc="40" dirty="0">
                <a:solidFill>
                  <a:srgbClr val="FFFFFF"/>
                </a:solidFill>
                <a:latin typeface="Arial"/>
                <a:cs typeface="Arial"/>
              </a:rPr>
              <a:t> </a:t>
            </a:r>
            <a:r>
              <a:rPr sz="2400" spc="-5" dirty="0">
                <a:solidFill>
                  <a:srgbClr val="FFFFFF"/>
                </a:solidFill>
                <a:latin typeface="Arial"/>
                <a:cs typeface="Arial"/>
              </a:rPr>
              <a:t>κλίση.</a:t>
            </a:r>
            <a:endParaRPr sz="2400">
              <a:latin typeface="Arial"/>
              <a:cs typeface="Arial"/>
            </a:endParaRPr>
          </a:p>
          <a:p>
            <a:pPr marL="1112520" marR="1719580" lvl="1" indent="-287020">
              <a:lnSpc>
                <a:spcPct val="79600"/>
              </a:lnSpc>
              <a:spcBef>
                <a:spcPts val="880"/>
              </a:spcBef>
              <a:buClr>
                <a:srgbClr val="000000"/>
              </a:buClr>
              <a:buChar char=""/>
              <a:tabLst>
                <a:tab pos="1113155" algn="l"/>
              </a:tabLst>
            </a:pPr>
            <a:r>
              <a:rPr sz="2400" spc="-5" dirty="0">
                <a:solidFill>
                  <a:srgbClr val="FFFFFF"/>
                </a:solidFill>
                <a:latin typeface="Arial"/>
                <a:cs typeface="Arial"/>
              </a:rPr>
              <a:t>Χρησιµοποιείστε το σχέδιο του </a:t>
            </a:r>
            <a:r>
              <a:rPr sz="2400" dirty="0">
                <a:solidFill>
                  <a:srgbClr val="FFFFFF"/>
                </a:solidFill>
                <a:latin typeface="Arial"/>
                <a:cs typeface="Arial"/>
              </a:rPr>
              <a:t>Λατινικού  </a:t>
            </a:r>
            <a:r>
              <a:rPr sz="2400" spc="-5" dirty="0">
                <a:solidFill>
                  <a:srgbClr val="FFFFFF"/>
                </a:solidFill>
                <a:latin typeface="Arial"/>
                <a:cs typeface="Arial"/>
              </a:rPr>
              <a:t>Τετραγώνου.</a:t>
            </a:r>
            <a:endParaRPr sz="2400">
              <a:latin typeface="Arial"/>
              <a:cs typeface="Arial"/>
            </a:endParaRPr>
          </a:p>
          <a:p>
            <a:pPr marL="711200" marR="206375" indent="-342900">
              <a:lnSpc>
                <a:spcPct val="79800"/>
              </a:lnSpc>
              <a:spcBef>
                <a:spcPts val="870"/>
              </a:spcBef>
              <a:buClr>
                <a:srgbClr val="000000"/>
              </a:buClr>
              <a:buChar char=""/>
              <a:tabLst>
                <a:tab pos="711200" algn="l"/>
                <a:tab pos="711835" algn="l"/>
              </a:tabLst>
            </a:pPr>
            <a:r>
              <a:rPr sz="2400" dirty="0"/>
              <a:t>Όταν </a:t>
            </a:r>
            <a:r>
              <a:rPr sz="2400" spc="-5" dirty="0"/>
              <a:t>η αναοµοιογένεια </a:t>
            </a:r>
            <a:r>
              <a:rPr sz="2400" dirty="0"/>
              <a:t>είναι </a:t>
            </a:r>
            <a:r>
              <a:rPr sz="2400" spc="-5" dirty="0"/>
              <a:t>µη προβλέψιµη τότε το  σχήµα των οµάδων θα πρέπει να </a:t>
            </a:r>
            <a:r>
              <a:rPr sz="2400" dirty="0"/>
              <a:t>είναι </a:t>
            </a:r>
            <a:r>
              <a:rPr sz="2400" spc="-5" dirty="0"/>
              <a:t>τετράγωνο (όσο  το δυνατόν).</a:t>
            </a:r>
            <a:endParaRPr sz="2400"/>
          </a:p>
        </p:txBody>
      </p:sp>
      <p:sp>
        <p:nvSpPr>
          <p:cNvPr id="10" name="object 10"/>
          <p:cNvSpPr txBox="1">
            <a:spLocks noGrp="1"/>
          </p:cNvSpPr>
          <p:nvPr>
            <p:ph type="title"/>
          </p:nvPr>
        </p:nvSpPr>
        <p:spPr>
          <a:xfrm>
            <a:off x="3152646" y="895603"/>
            <a:ext cx="437324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B2B2B2"/>
                </a:solidFill>
              </a:rPr>
              <a:t>Χρήσιµες-Οδηγίες</a:t>
            </a:r>
            <a:r>
              <a:rPr sz="3600" spc="-40" dirty="0">
                <a:solidFill>
                  <a:srgbClr val="B2B2B2"/>
                </a:solidFill>
              </a:rPr>
              <a:t> </a:t>
            </a:r>
            <a:r>
              <a:rPr sz="3600" spc="-5" dirty="0">
                <a:solidFill>
                  <a:srgbClr val="B2B2B2"/>
                </a:solidFill>
              </a:rPr>
              <a:t>(2)</a:t>
            </a:r>
            <a:endParaRPr sz="3600"/>
          </a:p>
        </p:txBody>
      </p:sp>
    </p:spTree>
    <p:extLst>
      <p:ext uri="{BB962C8B-B14F-4D97-AF65-F5344CB8AC3E}">
        <p14:creationId xmlns:p14="http://schemas.microsoft.com/office/powerpoint/2010/main" val="728741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4">
            <a:extLst>
              <a:ext uri="{FF2B5EF4-FFF2-40B4-BE49-F238E27FC236}">
                <a16:creationId xmlns:a16="http://schemas.microsoft.com/office/drawing/2014/main" id="{FC1622E5-5893-4953-AE29-C64789225E98}"/>
              </a:ext>
            </a:extLst>
          </p:cNvPr>
          <p:cNvSpPr>
            <a:spLocks noGrp="1"/>
          </p:cNvSpPr>
          <p:nvPr>
            <p:ph type="sldNum" sz="quarter" idx="11"/>
          </p:nvPr>
        </p:nvSpPr>
        <p:spPr bwMode="auto">
          <a:xfrm>
            <a:off x="304800" y="638492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fontAlgn="base">
              <a:spcBef>
                <a:spcPct val="0"/>
              </a:spcBef>
              <a:spcAft>
                <a:spcPct val="0"/>
              </a:spcAft>
              <a:defRPr sz="1400" b="1" i="1" kern="1200">
                <a:solidFill>
                  <a:srgbClr val="000000"/>
                </a:solidFill>
                <a:latin typeface="Times New Roman" panose="02020603050405020304" pitchFamily="18" charset="0"/>
                <a:ea typeface="+mn-ea"/>
                <a:cs typeface="Arial" panose="020B0604020202020204" pitchFamily="34" charset="0"/>
              </a:defRPr>
            </a:lvl1pPr>
            <a:lvl2pPr marL="457200" algn="ctr" rtl="0" fontAlgn="base">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2pPr>
            <a:lvl3pPr marL="914400" algn="ctr" rtl="0" fontAlgn="base">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3pPr>
            <a:lvl4pPr marL="1371600" algn="ctr" rtl="0" fontAlgn="base">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4pPr>
            <a:lvl5pPr marL="1828800" algn="ctr" rtl="0" fontAlgn="base">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9pPr>
          </a:lstStyle>
          <a:p>
            <a:fld id="{D5CE2B6B-023C-4163-BF95-1E68BC4397B8}" type="slidenum">
              <a:rPr lang="en-US" altLang="el-GR" smtClean="0"/>
              <a:pPr/>
              <a:t>16</a:t>
            </a:fld>
            <a:endParaRPr lang="en-US" altLang="el-GR"/>
          </a:p>
        </p:txBody>
      </p:sp>
      <p:pic>
        <p:nvPicPr>
          <p:cNvPr id="534530" name="Picture 2">
            <a:extLst>
              <a:ext uri="{FF2B5EF4-FFF2-40B4-BE49-F238E27FC236}">
                <a16:creationId xmlns:a16="http://schemas.microsoft.com/office/drawing/2014/main" id="{726CC707-5C36-4FDC-978E-784045E9D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10083800"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B9DBA9D-A375-4810-B76C-2F7F600202D3}"/>
              </a:ext>
            </a:extLst>
          </p:cNvPr>
          <p:cNvSpPr txBox="1"/>
          <p:nvPr/>
        </p:nvSpPr>
        <p:spPr>
          <a:xfrm rot="20849583">
            <a:off x="3670300" y="4375580"/>
            <a:ext cx="3657600" cy="369332"/>
          </a:xfrm>
          <a:prstGeom prst="rect">
            <a:avLst/>
          </a:prstGeom>
          <a:solidFill>
            <a:srgbClr val="FFFF00"/>
          </a:solidFill>
        </p:spPr>
        <p:txBody>
          <a:bodyPr wrap="square" rtlCol="0">
            <a:spAutoFit/>
          </a:bodyPr>
          <a:lstStyle/>
          <a:p>
            <a:pPr algn="ctr"/>
            <a:r>
              <a:rPr lang="el-GR" dirty="0"/>
              <a:t>ΔΙΑΔΡΟΜΟΣ </a:t>
            </a:r>
          </a:p>
        </p:txBody>
      </p:sp>
      <p:sp>
        <p:nvSpPr>
          <p:cNvPr id="3" name="TextBox 2">
            <a:extLst>
              <a:ext uri="{FF2B5EF4-FFF2-40B4-BE49-F238E27FC236}">
                <a16:creationId xmlns:a16="http://schemas.microsoft.com/office/drawing/2014/main" id="{50ACA2A0-1441-4B50-974B-116722642BE3}"/>
              </a:ext>
            </a:extLst>
          </p:cNvPr>
          <p:cNvSpPr txBox="1"/>
          <p:nvPr/>
        </p:nvSpPr>
        <p:spPr>
          <a:xfrm>
            <a:off x="1210283" y="5610225"/>
            <a:ext cx="3657600" cy="307777"/>
          </a:xfrm>
          <a:prstGeom prst="rect">
            <a:avLst/>
          </a:prstGeom>
          <a:solidFill>
            <a:srgbClr val="FFFF00"/>
          </a:solidFill>
        </p:spPr>
        <p:txBody>
          <a:bodyPr wrap="square" rtlCol="0">
            <a:spAutoFit/>
          </a:bodyPr>
          <a:lstStyle/>
          <a:p>
            <a:pPr algn="ctr"/>
            <a:r>
              <a:rPr lang="el-GR" sz="1400" dirty="0"/>
              <a:t>ΠΕΙΡΑΜΑΤΙΚΌ ΤΕΜΑΧΕΙΟ 2 ΓΡΑΜΜΕΣ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68095" y="348995"/>
            <a:ext cx="9144000" cy="6858000"/>
            <a:chOff x="768095" y="348995"/>
            <a:chExt cx="9144000" cy="6858000"/>
          </a:xfrm>
        </p:grpSpPr>
        <p:sp>
          <p:nvSpPr>
            <p:cNvPr id="3" name="object 3"/>
            <p:cNvSpPr/>
            <p:nvPr/>
          </p:nvSpPr>
          <p:spPr>
            <a:xfrm>
              <a:off x="1100327" y="4768595"/>
              <a:ext cx="135635" cy="13715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206495" y="6515099"/>
              <a:ext cx="146303" cy="1463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023871" y="4671060"/>
              <a:ext cx="192023" cy="192023"/>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2262822" y="645330"/>
            <a:ext cx="6167755" cy="1120820"/>
          </a:xfrm>
          <a:prstGeom prst="rect">
            <a:avLst/>
          </a:prstGeom>
        </p:spPr>
        <p:txBody>
          <a:bodyPr vert="horz" wrap="square" lIns="0" tIns="12700" rIns="0" bIns="0" rtlCol="0">
            <a:spAutoFit/>
          </a:bodyPr>
          <a:lstStyle/>
          <a:p>
            <a:pPr marL="12700">
              <a:lnSpc>
                <a:spcPct val="100000"/>
              </a:lnSpc>
              <a:spcBef>
                <a:spcPts val="100"/>
              </a:spcBef>
            </a:pPr>
            <a:r>
              <a:rPr lang="el-GR" sz="1800" b="0" spc="-5" dirty="0">
                <a:latin typeface="Arial"/>
                <a:cs typeface="Arial"/>
              </a:rPr>
              <a:t>Επαναλήψεις</a:t>
            </a:r>
            <a:br>
              <a:rPr lang="el-GR" sz="1800" b="0" spc="-5" dirty="0">
                <a:latin typeface="Arial"/>
                <a:cs typeface="Arial"/>
              </a:rPr>
            </a:br>
            <a:r>
              <a:rPr lang="el-GR" sz="1800" b="0" spc="-5" dirty="0">
                <a:latin typeface="Arial"/>
                <a:cs typeface="Arial"/>
              </a:rPr>
              <a:t>ομάδες </a:t>
            </a:r>
            <a:br>
              <a:rPr lang="el-GR" sz="1800" b="0" spc="-5" dirty="0">
                <a:latin typeface="Arial"/>
                <a:cs typeface="Arial"/>
              </a:rPr>
            </a:br>
            <a:r>
              <a:rPr lang="en-US" sz="1800" b="0" spc="-5" dirty="0">
                <a:latin typeface="Arial"/>
                <a:cs typeface="Arial"/>
              </a:rPr>
              <a:t>Blocks </a:t>
            </a:r>
            <a:br>
              <a:rPr lang="en-US" sz="1800" b="0" spc="-5" dirty="0">
                <a:latin typeface="Arial"/>
                <a:cs typeface="Arial"/>
              </a:rPr>
            </a:br>
            <a:r>
              <a:rPr lang="en-US" sz="1800" b="0" spc="-5" dirty="0">
                <a:latin typeface="Arial"/>
                <a:cs typeface="Arial"/>
              </a:rPr>
              <a:t>Replications </a:t>
            </a:r>
            <a:endParaRPr sz="1800" dirty="0">
              <a:latin typeface="Arial"/>
              <a:cs typeface="Arial"/>
            </a:endParaRPr>
          </a:p>
        </p:txBody>
      </p:sp>
      <p:grpSp>
        <p:nvGrpSpPr>
          <p:cNvPr id="7" name="object 7"/>
          <p:cNvGrpSpPr/>
          <p:nvPr/>
        </p:nvGrpSpPr>
        <p:grpSpPr>
          <a:xfrm>
            <a:off x="788860" y="1906523"/>
            <a:ext cx="9123680" cy="4494530"/>
            <a:chOff x="788860" y="1906523"/>
            <a:chExt cx="9123680" cy="4494530"/>
          </a:xfrm>
        </p:grpSpPr>
        <p:sp>
          <p:nvSpPr>
            <p:cNvPr id="8" name="object 8"/>
            <p:cNvSpPr/>
            <p:nvPr/>
          </p:nvSpPr>
          <p:spPr>
            <a:xfrm>
              <a:off x="3960875" y="1906523"/>
              <a:ext cx="5951219" cy="4494275"/>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803147" y="3489959"/>
              <a:ext cx="3023870" cy="670560"/>
            </a:xfrm>
            <a:custGeom>
              <a:avLst/>
              <a:gdLst/>
              <a:ahLst/>
              <a:cxnLst/>
              <a:rect l="l" t="t" r="r" b="b"/>
              <a:pathLst>
                <a:path w="3023870" h="670560">
                  <a:moveTo>
                    <a:pt x="3023615" y="670559"/>
                  </a:moveTo>
                  <a:lnTo>
                    <a:pt x="3023615" y="0"/>
                  </a:lnTo>
                  <a:lnTo>
                    <a:pt x="0" y="0"/>
                  </a:lnTo>
                  <a:lnTo>
                    <a:pt x="0" y="670559"/>
                  </a:lnTo>
                  <a:lnTo>
                    <a:pt x="3023615" y="670559"/>
                  </a:lnTo>
                  <a:close/>
                </a:path>
              </a:pathLst>
            </a:custGeom>
            <a:solidFill>
              <a:srgbClr val="B1B1B1"/>
            </a:solidFill>
          </p:spPr>
          <p:txBody>
            <a:bodyPr wrap="square" lIns="0" tIns="0" rIns="0" bIns="0" rtlCol="0"/>
            <a:lstStyle/>
            <a:p>
              <a:endParaRPr/>
            </a:p>
          </p:txBody>
        </p:sp>
        <p:sp>
          <p:nvSpPr>
            <p:cNvPr id="10" name="object 10"/>
            <p:cNvSpPr/>
            <p:nvPr/>
          </p:nvSpPr>
          <p:spPr>
            <a:xfrm>
              <a:off x="803147" y="3489959"/>
              <a:ext cx="3023870" cy="670560"/>
            </a:xfrm>
            <a:custGeom>
              <a:avLst/>
              <a:gdLst/>
              <a:ahLst/>
              <a:cxnLst/>
              <a:rect l="l" t="t" r="r" b="b"/>
              <a:pathLst>
                <a:path w="3023870" h="670560">
                  <a:moveTo>
                    <a:pt x="0" y="0"/>
                  </a:moveTo>
                  <a:lnTo>
                    <a:pt x="0" y="670559"/>
                  </a:lnTo>
                  <a:lnTo>
                    <a:pt x="3023615" y="670559"/>
                  </a:lnTo>
                  <a:lnTo>
                    <a:pt x="3023615" y="0"/>
                  </a:lnTo>
                  <a:lnTo>
                    <a:pt x="0" y="0"/>
                  </a:lnTo>
                  <a:close/>
                </a:path>
              </a:pathLst>
            </a:custGeom>
            <a:ln w="28574">
              <a:solidFill>
                <a:srgbClr val="FF0000"/>
              </a:solidFill>
            </a:ln>
          </p:spPr>
          <p:txBody>
            <a:bodyPr wrap="square" lIns="0" tIns="0" rIns="0" bIns="0" rtlCol="0"/>
            <a:lstStyle/>
            <a:p>
              <a:endParaRPr/>
            </a:p>
          </p:txBody>
        </p:sp>
      </p:grpSp>
      <p:sp>
        <p:nvSpPr>
          <p:cNvPr id="11" name="object 11"/>
          <p:cNvSpPr txBox="1"/>
          <p:nvPr/>
        </p:nvSpPr>
        <p:spPr>
          <a:xfrm>
            <a:off x="1099819" y="3532122"/>
            <a:ext cx="2431415" cy="574040"/>
          </a:xfrm>
          <a:prstGeom prst="rect">
            <a:avLst/>
          </a:prstGeom>
        </p:spPr>
        <p:txBody>
          <a:bodyPr vert="horz" wrap="square" lIns="0" tIns="12700" rIns="0" bIns="0" rtlCol="0">
            <a:spAutoFit/>
          </a:bodyPr>
          <a:lstStyle/>
          <a:p>
            <a:pPr marL="585470" marR="5080" indent="-573405">
              <a:lnSpc>
                <a:spcPct val="100000"/>
              </a:lnSpc>
              <a:spcBef>
                <a:spcPts val="100"/>
              </a:spcBef>
            </a:pPr>
            <a:r>
              <a:rPr sz="1800" b="1" spc="60" dirty="0">
                <a:cs typeface="Arial"/>
              </a:rPr>
              <a:t>∆ύο </a:t>
            </a:r>
            <a:r>
              <a:rPr sz="1800" b="1" spc="-5" dirty="0">
                <a:cs typeface="Arial"/>
              </a:rPr>
              <a:t>Επαναλήψεις</a:t>
            </a:r>
            <a:r>
              <a:rPr sz="1800" b="1" spc="-114" dirty="0">
                <a:cs typeface="Arial"/>
              </a:rPr>
              <a:t> </a:t>
            </a:r>
            <a:r>
              <a:rPr sz="1800" b="1" dirty="0">
                <a:cs typeface="Arial"/>
              </a:rPr>
              <a:t>του  Πειράµατος</a:t>
            </a:r>
            <a:endParaRPr sz="1800" dirty="0">
              <a:cs typeface="Arial"/>
            </a:endParaRPr>
          </a:p>
        </p:txBody>
      </p:sp>
      <p:grpSp>
        <p:nvGrpSpPr>
          <p:cNvPr id="12" name="object 12"/>
          <p:cNvGrpSpPr/>
          <p:nvPr/>
        </p:nvGrpSpPr>
        <p:grpSpPr>
          <a:xfrm>
            <a:off x="6920725" y="2562225"/>
            <a:ext cx="512445" cy="512445"/>
            <a:chOff x="6848665" y="2694241"/>
            <a:chExt cx="512445" cy="512445"/>
          </a:xfrm>
        </p:grpSpPr>
        <p:sp>
          <p:nvSpPr>
            <p:cNvPr id="13" name="object 13"/>
            <p:cNvSpPr/>
            <p:nvPr/>
          </p:nvSpPr>
          <p:spPr>
            <a:xfrm>
              <a:off x="6853428" y="2699003"/>
              <a:ext cx="502920" cy="502920"/>
            </a:xfrm>
            <a:custGeom>
              <a:avLst/>
              <a:gdLst/>
              <a:ahLst/>
              <a:cxnLst/>
              <a:rect l="l" t="t" r="r" b="b"/>
              <a:pathLst>
                <a:path w="502920" h="502919">
                  <a:moveTo>
                    <a:pt x="502919" y="251459"/>
                  </a:moveTo>
                  <a:lnTo>
                    <a:pt x="498862" y="206310"/>
                  </a:lnTo>
                  <a:lnTo>
                    <a:pt x="487165" y="163795"/>
                  </a:lnTo>
                  <a:lnTo>
                    <a:pt x="468545" y="124629"/>
                  </a:lnTo>
                  <a:lnTo>
                    <a:pt x="443716" y="89527"/>
                  </a:lnTo>
                  <a:lnTo>
                    <a:pt x="413392" y="59203"/>
                  </a:lnTo>
                  <a:lnTo>
                    <a:pt x="378290" y="34374"/>
                  </a:lnTo>
                  <a:lnTo>
                    <a:pt x="339124" y="15754"/>
                  </a:lnTo>
                  <a:lnTo>
                    <a:pt x="296609" y="4057"/>
                  </a:lnTo>
                  <a:lnTo>
                    <a:pt x="251459" y="0"/>
                  </a:lnTo>
                  <a:lnTo>
                    <a:pt x="206310" y="4057"/>
                  </a:lnTo>
                  <a:lnTo>
                    <a:pt x="163795" y="15754"/>
                  </a:lnTo>
                  <a:lnTo>
                    <a:pt x="124629" y="34374"/>
                  </a:lnTo>
                  <a:lnTo>
                    <a:pt x="89527" y="59203"/>
                  </a:lnTo>
                  <a:lnTo>
                    <a:pt x="59203" y="89527"/>
                  </a:lnTo>
                  <a:lnTo>
                    <a:pt x="34374" y="124629"/>
                  </a:lnTo>
                  <a:lnTo>
                    <a:pt x="15754" y="163795"/>
                  </a:lnTo>
                  <a:lnTo>
                    <a:pt x="4057" y="206310"/>
                  </a:lnTo>
                  <a:lnTo>
                    <a:pt x="0" y="251459"/>
                  </a:lnTo>
                  <a:lnTo>
                    <a:pt x="4057" y="296609"/>
                  </a:lnTo>
                  <a:lnTo>
                    <a:pt x="15754" y="339124"/>
                  </a:lnTo>
                  <a:lnTo>
                    <a:pt x="34374" y="378290"/>
                  </a:lnTo>
                  <a:lnTo>
                    <a:pt x="59203" y="413392"/>
                  </a:lnTo>
                  <a:lnTo>
                    <a:pt x="89527" y="443716"/>
                  </a:lnTo>
                  <a:lnTo>
                    <a:pt x="124629" y="468545"/>
                  </a:lnTo>
                  <a:lnTo>
                    <a:pt x="163795" y="487165"/>
                  </a:lnTo>
                  <a:lnTo>
                    <a:pt x="206310" y="498862"/>
                  </a:lnTo>
                  <a:lnTo>
                    <a:pt x="251459" y="502919"/>
                  </a:lnTo>
                  <a:lnTo>
                    <a:pt x="296609" y="498862"/>
                  </a:lnTo>
                  <a:lnTo>
                    <a:pt x="339124" y="487165"/>
                  </a:lnTo>
                  <a:lnTo>
                    <a:pt x="378290" y="468545"/>
                  </a:lnTo>
                  <a:lnTo>
                    <a:pt x="413392" y="443716"/>
                  </a:lnTo>
                  <a:lnTo>
                    <a:pt x="443716" y="413392"/>
                  </a:lnTo>
                  <a:lnTo>
                    <a:pt x="468545" y="378290"/>
                  </a:lnTo>
                  <a:lnTo>
                    <a:pt x="487165" y="339124"/>
                  </a:lnTo>
                  <a:lnTo>
                    <a:pt x="498862" y="296609"/>
                  </a:lnTo>
                  <a:lnTo>
                    <a:pt x="502919" y="251459"/>
                  </a:lnTo>
                  <a:close/>
                </a:path>
              </a:pathLst>
            </a:custGeom>
            <a:solidFill>
              <a:srgbClr val="006500"/>
            </a:solidFill>
          </p:spPr>
          <p:txBody>
            <a:bodyPr wrap="square" lIns="0" tIns="0" rIns="0" bIns="0" rtlCol="0"/>
            <a:lstStyle/>
            <a:p>
              <a:endParaRPr/>
            </a:p>
          </p:txBody>
        </p:sp>
        <p:sp>
          <p:nvSpPr>
            <p:cNvPr id="14" name="object 14"/>
            <p:cNvSpPr/>
            <p:nvPr/>
          </p:nvSpPr>
          <p:spPr>
            <a:xfrm>
              <a:off x="6853428" y="2699003"/>
              <a:ext cx="502920" cy="502920"/>
            </a:xfrm>
            <a:custGeom>
              <a:avLst/>
              <a:gdLst/>
              <a:ahLst/>
              <a:cxnLst/>
              <a:rect l="l" t="t" r="r" b="b"/>
              <a:pathLst>
                <a:path w="502920" h="502919">
                  <a:moveTo>
                    <a:pt x="251459" y="0"/>
                  </a:moveTo>
                  <a:lnTo>
                    <a:pt x="206310" y="4057"/>
                  </a:lnTo>
                  <a:lnTo>
                    <a:pt x="163795" y="15754"/>
                  </a:lnTo>
                  <a:lnTo>
                    <a:pt x="124629" y="34374"/>
                  </a:lnTo>
                  <a:lnTo>
                    <a:pt x="89527" y="59203"/>
                  </a:lnTo>
                  <a:lnTo>
                    <a:pt x="59203" y="89527"/>
                  </a:lnTo>
                  <a:lnTo>
                    <a:pt x="34374" y="124629"/>
                  </a:lnTo>
                  <a:lnTo>
                    <a:pt x="15754" y="163795"/>
                  </a:lnTo>
                  <a:lnTo>
                    <a:pt x="4057" y="206310"/>
                  </a:lnTo>
                  <a:lnTo>
                    <a:pt x="0" y="251459"/>
                  </a:lnTo>
                  <a:lnTo>
                    <a:pt x="4057" y="296609"/>
                  </a:lnTo>
                  <a:lnTo>
                    <a:pt x="15754" y="339124"/>
                  </a:lnTo>
                  <a:lnTo>
                    <a:pt x="34374" y="378290"/>
                  </a:lnTo>
                  <a:lnTo>
                    <a:pt x="59203" y="413392"/>
                  </a:lnTo>
                  <a:lnTo>
                    <a:pt x="89527" y="443716"/>
                  </a:lnTo>
                  <a:lnTo>
                    <a:pt x="124629" y="468545"/>
                  </a:lnTo>
                  <a:lnTo>
                    <a:pt x="163795" y="487165"/>
                  </a:lnTo>
                  <a:lnTo>
                    <a:pt x="206310" y="498862"/>
                  </a:lnTo>
                  <a:lnTo>
                    <a:pt x="251459" y="502919"/>
                  </a:lnTo>
                  <a:lnTo>
                    <a:pt x="296609" y="498862"/>
                  </a:lnTo>
                  <a:lnTo>
                    <a:pt x="339124" y="487165"/>
                  </a:lnTo>
                  <a:lnTo>
                    <a:pt x="378290" y="468545"/>
                  </a:lnTo>
                  <a:lnTo>
                    <a:pt x="413392" y="443716"/>
                  </a:lnTo>
                  <a:lnTo>
                    <a:pt x="443716" y="413392"/>
                  </a:lnTo>
                  <a:lnTo>
                    <a:pt x="468545" y="378290"/>
                  </a:lnTo>
                  <a:lnTo>
                    <a:pt x="487165" y="339124"/>
                  </a:lnTo>
                  <a:lnTo>
                    <a:pt x="498862" y="296609"/>
                  </a:lnTo>
                  <a:lnTo>
                    <a:pt x="502919" y="251459"/>
                  </a:lnTo>
                  <a:lnTo>
                    <a:pt x="498862" y="206310"/>
                  </a:lnTo>
                  <a:lnTo>
                    <a:pt x="487165" y="163795"/>
                  </a:lnTo>
                  <a:lnTo>
                    <a:pt x="468545" y="124629"/>
                  </a:lnTo>
                  <a:lnTo>
                    <a:pt x="443716" y="89527"/>
                  </a:lnTo>
                  <a:lnTo>
                    <a:pt x="413392" y="59203"/>
                  </a:lnTo>
                  <a:lnTo>
                    <a:pt x="378290" y="34374"/>
                  </a:lnTo>
                  <a:lnTo>
                    <a:pt x="339124" y="15754"/>
                  </a:lnTo>
                  <a:lnTo>
                    <a:pt x="296609" y="4057"/>
                  </a:lnTo>
                  <a:lnTo>
                    <a:pt x="251459" y="0"/>
                  </a:lnTo>
                  <a:close/>
                </a:path>
              </a:pathLst>
            </a:custGeom>
            <a:ln w="9524">
              <a:solidFill>
                <a:srgbClr val="FFFFFF"/>
              </a:solidFill>
            </a:ln>
          </p:spPr>
          <p:txBody>
            <a:bodyPr wrap="square" lIns="0" tIns="0" rIns="0" bIns="0" rtlCol="0"/>
            <a:lstStyle/>
            <a:p>
              <a:endParaRPr/>
            </a:p>
          </p:txBody>
        </p:sp>
      </p:grpSp>
      <p:sp>
        <p:nvSpPr>
          <p:cNvPr id="15" name="TextBox 14">
            <a:extLst>
              <a:ext uri="{FF2B5EF4-FFF2-40B4-BE49-F238E27FC236}">
                <a16:creationId xmlns:a16="http://schemas.microsoft.com/office/drawing/2014/main" id="{5B63DA64-F516-4B85-9DE5-AF4264ADA71F}"/>
              </a:ext>
            </a:extLst>
          </p:cNvPr>
          <p:cNvSpPr txBox="1"/>
          <p:nvPr/>
        </p:nvSpPr>
        <p:spPr>
          <a:xfrm>
            <a:off x="7599285" y="2583017"/>
            <a:ext cx="2028952" cy="646331"/>
          </a:xfrm>
          <a:prstGeom prst="rect">
            <a:avLst/>
          </a:prstGeom>
          <a:solidFill>
            <a:srgbClr val="FFFF00"/>
          </a:solidFill>
        </p:spPr>
        <p:txBody>
          <a:bodyPr wrap="square" rtlCol="0">
            <a:spAutoFit/>
          </a:bodyPr>
          <a:lstStyle/>
          <a:p>
            <a:pPr algn="ctr"/>
            <a:r>
              <a:rPr lang="el-GR" dirty="0"/>
              <a:t>Ομάδα 1 </a:t>
            </a:r>
          </a:p>
          <a:p>
            <a:pPr algn="ctr"/>
            <a:r>
              <a:rPr lang="el-GR" dirty="0"/>
              <a:t>Επανάληψη 1</a:t>
            </a:r>
          </a:p>
        </p:txBody>
      </p:sp>
      <p:sp>
        <p:nvSpPr>
          <p:cNvPr id="16" name="TextBox 15">
            <a:extLst>
              <a:ext uri="{FF2B5EF4-FFF2-40B4-BE49-F238E27FC236}">
                <a16:creationId xmlns:a16="http://schemas.microsoft.com/office/drawing/2014/main" id="{43F6929A-3555-485D-8F13-E09D2A3FAB44}"/>
              </a:ext>
            </a:extLst>
          </p:cNvPr>
          <p:cNvSpPr txBox="1"/>
          <p:nvPr/>
        </p:nvSpPr>
        <p:spPr>
          <a:xfrm>
            <a:off x="4548556" y="2572681"/>
            <a:ext cx="2028952" cy="646331"/>
          </a:xfrm>
          <a:prstGeom prst="rect">
            <a:avLst/>
          </a:prstGeom>
          <a:solidFill>
            <a:srgbClr val="FFFF00"/>
          </a:solidFill>
        </p:spPr>
        <p:txBody>
          <a:bodyPr wrap="square" rtlCol="0">
            <a:spAutoFit/>
          </a:bodyPr>
          <a:lstStyle/>
          <a:p>
            <a:pPr algn="ctr"/>
            <a:r>
              <a:rPr lang="el-GR" dirty="0"/>
              <a:t>Ομάδα 2</a:t>
            </a:r>
          </a:p>
          <a:p>
            <a:pPr algn="ctr"/>
            <a:r>
              <a:rPr lang="el-GR" dirty="0"/>
              <a:t>Επανάληψη 2</a:t>
            </a:r>
          </a:p>
        </p:txBody>
      </p:sp>
      <p:sp>
        <p:nvSpPr>
          <p:cNvPr id="17" name="TextBox 16">
            <a:extLst>
              <a:ext uri="{FF2B5EF4-FFF2-40B4-BE49-F238E27FC236}">
                <a16:creationId xmlns:a16="http://schemas.microsoft.com/office/drawing/2014/main" id="{C5098096-42CC-48DA-A019-8FCE32FBF49A}"/>
              </a:ext>
            </a:extLst>
          </p:cNvPr>
          <p:cNvSpPr txBox="1"/>
          <p:nvPr/>
        </p:nvSpPr>
        <p:spPr>
          <a:xfrm>
            <a:off x="6337300" y="4863083"/>
            <a:ext cx="1676400" cy="369332"/>
          </a:xfrm>
          <a:prstGeom prst="rect">
            <a:avLst/>
          </a:prstGeom>
          <a:solidFill>
            <a:srgbClr val="FFFF00"/>
          </a:solidFill>
        </p:spPr>
        <p:txBody>
          <a:bodyPr wrap="square" rtlCol="0">
            <a:spAutoFit/>
          </a:bodyPr>
          <a:lstStyle/>
          <a:p>
            <a:pPr algn="ctr"/>
            <a:r>
              <a:rPr lang="el-GR" dirty="0"/>
              <a:t>Διάδρομος 2 μ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2C9CAAC4-A60A-4526-ADD3-DDA7FE9F8B45}"/>
              </a:ext>
            </a:extLst>
          </p:cNvPr>
          <p:cNvGraphicFramePr>
            <a:graphicFrameLocks noGrp="1"/>
          </p:cNvGraphicFramePr>
          <p:nvPr>
            <p:extLst>
              <p:ext uri="{D42A27DB-BD31-4B8C-83A1-F6EECF244321}">
                <p14:modId xmlns:p14="http://schemas.microsoft.com/office/powerpoint/2010/main" val="3843235835"/>
              </p:ext>
            </p:extLst>
          </p:nvPr>
        </p:nvGraphicFramePr>
        <p:xfrm>
          <a:off x="1574800" y="2137649"/>
          <a:ext cx="7543800" cy="4729876"/>
        </p:xfrm>
        <a:graphic>
          <a:graphicData uri="http://schemas.openxmlformats.org/drawingml/2006/table">
            <a:tbl>
              <a:tblPr/>
              <a:tblGrid>
                <a:gridCol w="847484">
                  <a:extLst>
                    <a:ext uri="{9D8B030D-6E8A-4147-A177-3AD203B41FA5}">
                      <a16:colId xmlns:a16="http://schemas.microsoft.com/office/drawing/2014/main" val="1035977510"/>
                    </a:ext>
                  </a:extLst>
                </a:gridCol>
                <a:gridCol w="847484">
                  <a:extLst>
                    <a:ext uri="{9D8B030D-6E8A-4147-A177-3AD203B41FA5}">
                      <a16:colId xmlns:a16="http://schemas.microsoft.com/office/drawing/2014/main" val="3563677340"/>
                    </a:ext>
                  </a:extLst>
                </a:gridCol>
                <a:gridCol w="847484">
                  <a:extLst>
                    <a:ext uri="{9D8B030D-6E8A-4147-A177-3AD203B41FA5}">
                      <a16:colId xmlns:a16="http://schemas.microsoft.com/office/drawing/2014/main" val="2643912922"/>
                    </a:ext>
                  </a:extLst>
                </a:gridCol>
                <a:gridCol w="847484">
                  <a:extLst>
                    <a:ext uri="{9D8B030D-6E8A-4147-A177-3AD203B41FA5}">
                      <a16:colId xmlns:a16="http://schemas.microsoft.com/office/drawing/2014/main" val="1544878400"/>
                    </a:ext>
                  </a:extLst>
                </a:gridCol>
                <a:gridCol w="847484">
                  <a:extLst>
                    <a:ext uri="{9D8B030D-6E8A-4147-A177-3AD203B41FA5}">
                      <a16:colId xmlns:a16="http://schemas.microsoft.com/office/drawing/2014/main" val="4085617032"/>
                    </a:ext>
                  </a:extLst>
                </a:gridCol>
                <a:gridCol w="847484">
                  <a:extLst>
                    <a:ext uri="{9D8B030D-6E8A-4147-A177-3AD203B41FA5}">
                      <a16:colId xmlns:a16="http://schemas.microsoft.com/office/drawing/2014/main" val="2625006758"/>
                    </a:ext>
                  </a:extLst>
                </a:gridCol>
                <a:gridCol w="847484">
                  <a:extLst>
                    <a:ext uri="{9D8B030D-6E8A-4147-A177-3AD203B41FA5}">
                      <a16:colId xmlns:a16="http://schemas.microsoft.com/office/drawing/2014/main" val="3810788479"/>
                    </a:ext>
                  </a:extLst>
                </a:gridCol>
                <a:gridCol w="847484">
                  <a:extLst>
                    <a:ext uri="{9D8B030D-6E8A-4147-A177-3AD203B41FA5}">
                      <a16:colId xmlns:a16="http://schemas.microsoft.com/office/drawing/2014/main" val="1289414945"/>
                    </a:ext>
                  </a:extLst>
                </a:gridCol>
                <a:gridCol w="763928">
                  <a:extLst>
                    <a:ext uri="{9D8B030D-6E8A-4147-A177-3AD203B41FA5}">
                      <a16:colId xmlns:a16="http://schemas.microsoft.com/office/drawing/2014/main" val="3773508057"/>
                    </a:ext>
                  </a:extLst>
                </a:gridCol>
              </a:tblGrid>
              <a:tr h="460048">
                <a:tc gridSpan="8">
                  <a:txBody>
                    <a:bodyPr/>
                    <a:lstStyle/>
                    <a:p>
                      <a:pPr algn="ctr" fontAlgn="ctr"/>
                      <a:r>
                        <a:rPr lang="el-GR" sz="2000" b="1" i="0" u="none" strike="noStrike" dirty="0">
                          <a:solidFill>
                            <a:schemeClr val="bg1"/>
                          </a:solidFill>
                          <a:effectLst/>
                          <a:latin typeface="Calibri" panose="020F0502020204030204" pitchFamily="34" charset="0"/>
                        </a:rPr>
                        <a:t>ΠΕΙΡΑΜΑΤΙΚΟ </a:t>
                      </a:r>
                      <a:r>
                        <a:rPr lang="en-US" sz="2000" b="1" i="0" u="none" strike="noStrike" dirty="0">
                          <a:solidFill>
                            <a:schemeClr val="bg1"/>
                          </a:solidFill>
                          <a:effectLst/>
                          <a:latin typeface="Calibri" panose="020F0502020204030204" pitchFamily="34" charset="0"/>
                        </a:rPr>
                        <a:t>RCBD </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l" fontAlgn="b"/>
                      <a:endParaRPr lang="el-GR" sz="1200" b="1" i="0" u="none" strike="noStrike">
                        <a:solidFill>
                          <a:srgbClr val="000000"/>
                        </a:solidFill>
                        <a:effectLst/>
                        <a:latin typeface="Calibri" panose="020F0502020204030204" pitchFamily="34" charset="0"/>
                      </a:endParaRPr>
                    </a:p>
                  </a:txBody>
                  <a:tcPr marL="5326" marR="5326" marT="53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96047"/>
                  </a:ext>
                </a:extLst>
              </a:tr>
              <a:tr h="711638">
                <a:tc>
                  <a:txBody>
                    <a:bodyPr/>
                    <a:lstStyle/>
                    <a:p>
                      <a:pPr algn="ctr" fontAlgn="ctr"/>
                      <a:r>
                        <a:rPr lang="el-GR" sz="2000" b="1" i="0" u="none" strike="noStrike" dirty="0">
                          <a:solidFill>
                            <a:srgbClr val="000000"/>
                          </a:solidFill>
                          <a:effectLst/>
                          <a:latin typeface="Calibri" panose="020F0502020204030204" pitchFamily="34" charset="0"/>
                        </a:rPr>
                        <a:t>5</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dirty="0">
                          <a:solidFill>
                            <a:srgbClr val="000000"/>
                          </a:solidFill>
                          <a:effectLst/>
                          <a:latin typeface="Calibri" panose="020F0502020204030204" pitchFamily="34" charset="0"/>
                        </a:rPr>
                        <a:t>4</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dirty="0">
                          <a:solidFill>
                            <a:srgbClr val="000000"/>
                          </a:solidFill>
                          <a:effectLst/>
                          <a:latin typeface="Calibri" panose="020F0502020204030204" pitchFamily="34" charset="0"/>
                        </a:rPr>
                        <a:t>12</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dirty="0">
                          <a:solidFill>
                            <a:srgbClr val="000000"/>
                          </a:solidFill>
                          <a:effectLst/>
                          <a:latin typeface="Calibri" panose="020F0502020204030204" pitchFamily="34" charset="0"/>
                        </a:rPr>
                        <a:t>3</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dirty="0">
                          <a:solidFill>
                            <a:srgbClr val="000000"/>
                          </a:solidFill>
                          <a:effectLst/>
                          <a:latin typeface="Calibri" panose="020F0502020204030204" pitchFamily="34" charset="0"/>
                        </a:rPr>
                        <a:t>13</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dirty="0">
                          <a:solidFill>
                            <a:srgbClr val="000000"/>
                          </a:solidFill>
                          <a:effectLst/>
                          <a:latin typeface="Calibri" panose="020F0502020204030204" pitchFamily="34" charset="0"/>
                        </a:rPr>
                        <a:t>2</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dirty="0">
                          <a:solidFill>
                            <a:srgbClr val="000000"/>
                          </a:solidFill>
                          <a:effectLst/>
                          <a:latin typeface="Calibri" panose="020F0502020204030204" pitchFamily="34" charset="0"/>
                        </a:rPr>
                        <a:t>11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dirty="0">
                          <a:solidFill>
                            <a:srgbClr val="000000"/>
                          </a:solidFill>
                          <a:effectLst/>
                          <a:latin typeface="Calibri" panose="020F0502020204030204" pitchFamily="34" charset="0"/>
                        </a:rPr>
                        <a:t>14</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l-GR" sz="1600" b="1" i="0" u="none" strike="noStrike" dirty="0" err="1">
                          <a:solidFill>
                            <a:srgbClr val="000000"/>
                          </a:solidFill>
                          <a:effectLst/>
                          <a:latin typeface="Calibri" panose="020F0502020204030204" pitchFamily="34" charset="0"/>
                        </a:rPr>
                        <a:t>Επανάλιψη</a:t>
                      </a:r>
                      <a:r>
                        <a:rPr lang="el-GR" sz="1600" b="1" i="0" u="none" strike="noStrike" dirty="0">
                          <a:solidFill>
                            <a:srgbClr val="000000"/>
                          </a:solidFill>
                          <a:effectLst/>
                          <a:latin typeface="Calibri" panose="020F0502020204030204" pitchFamily="34" charset="0"/>
                        </a:rPr>
                        <a:t> 3</a:t>
                      </a:r>
                    </a:p>
                  </a:txBody>
                  <a:tcPr marL="5326" marR="5326" marT="532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96089986"/>
                  </a:ext>
                </a:extLst>
              </a:tr>
              <a:tr h="711638">
                <a:tc>
                  <a:txBody>
                    <a:bodyPr/>
                    <a:lstStyle/>
                    <a:p>
                      <a:pPr algn="ctr" fontAlgn="ctr"/>
                      <a:r>
                        <a:rPr lang="el-GR" sz="2000" b="1" i="0" u="none" strike="noStrike" dirty="0">
                          <a:solidFill>
                            <a:srgbClr val="000000"/>
                          </a:solidFill>
                          <a:effectLst/>
                          <a:latin typeface="Calibri" panose="020F0502020204030204" pitchFamily="34" charset="0"/>
                        </a:rPr>
                        <a:t>15</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a:solidFill>
                            <a:srgbClr val="000000"/>
                          </a:solidFill>
                          <a:effectLst/>
                          <a:latin typeface="Calibri" panose="020F0502020204030204" pitchFamily="34" charset="0"/>
                        </a:rPr>
                        <a:t>6</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a:solidFill>
                            <a:srgbClr val="000000"/>
                          </a:solidFill>
                          <a:effectLst/>
                          <a:latin typeface="Calibri" panose="020F0502020204030204" pitchFamily="34" charset="0"/>
                        </a:rPr>
                        <a:t>7</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a:solidFill>
                            <a:srgbClr val="000000"/>
                          </a:solidFill>
                          <a:effectLst/>
                          <a:latin typeface="Calibri" panose="020F0502020204030204" pitchFamily="34" charset="0"/>
                        </a:rPr>
                        <a:t>16</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a:solidFill>
                            <a:srgbClr val="000000"/>
                          </a:solidFill>
                          <a:effectLst/>
                          <a:latin typeface="Calibri" panose="020F0502020204030204" pitchFamily="34" charset="0"/>
                        </a:rPr>
                        <a:t>7</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dirty="0">
                          <a:solidFill>
                            <a:srgbClr val="000000"/>
                          </a:solidFill>
                          <a:effectLst/>
                          <a:latin typeface="Calibri" panose="020F0502020204030204" pitchFamily="34" charset="0"/>
                        </a:rPr>
                        <a:t>9</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dirty="0">
                          <a:solidFill>
                            <a:srgbClr val="000000"/>
                          </a:solidFill>
                          <a:effectLst/>
                          <a:latin typeface="Calibri" panose="020F0502020204030204" pitchFamily="34" charset="0"/>
                        </a:rPr>
                        <a:t>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dirty="0">
                          <a:solidFill>
                            <a:srgbClr val="000000"/>
                          </a:solidFill>
                          <a:effectLst/>
                          <a:latin typeface="Calibri" panose="020F0502020204030204" pitchFamily="34" charset="0"/>
                        </a:rPr>
                        <a:t>10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l-GR"/>
                    </a:p>
                  </a:txBody>
                  <a:tcPr/>
                </a:tc>
                <a:extLst>
                  <a:ext uri="{0D108BD9-81ED-4DB2-BD59-A6C34878D82A}">
                    <a16:rowId xmlns:a16="http://schemas.microsoft.com/office/drawing/2014/main" val="5896470"/>
                  </a:ext>
                </a:extLst>
              </a:tr>
              <a:tr h="711638">
                <a:tc>
                  <a:txBody>
                    <a:bodyPr/>
                    <a:lstStyle/>
                    <a:p>
                      <a:pPr algn="ctr" fontAlgn="ctr"/>
                      <a:r>
                        <a:rPr lang="el-GR" sz="2000" b="1" i="0" u="none" strike="noStrike" dirty="0">
                          <a:solidFill>
                            <a:srgbClr val="000000"/>
                          </a:solidFill>
                          <a:effectLst/>
                          <a:latin typeface="Calibri" panose="020F0502020204030204" pitchFamily="34" charset="0"/>
                        </a:rPr>
                        <a:t>12</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dirty="0">
                          <a:solidFill>
                            <a:srgbClr val="000000"/>
                          </a:solidFill>
                          <a:effectLst/>
                          <a:latin typeface="Calibri" panose="020F0502020204030204" pitchFamily="34" charset="0"/>
                        </a:rPr>
                        <a:t>14</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dirty="0">
                          <a:solidFill>
                            <a:srgbClr val="000000"/>
                          </a:solidFill>
                          <a:effectLst/>
                          <a:latin typeface="Calibri" panose="020F0502020204030204" pitchFamily="34" charset="0"/>
                        </a:rPr>
                        <a:t>13</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dirty="0">
                          <a:solidFill>
                            <a:srgbClr val="000000"/>
                          </a:solidFill>
                          <a:effectLst/>
                          <a:latin typeface="Calibri" panose="020F0502020204030204" pitchFamily="34" charset="0"/>
                        </a:rPr>
                        <a:t>3</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dirty="0">
                          <a:solidFill>
                            <a:srgbClr val="000000"/>
                          </a:solidFill>
                          <a:effectLst/>
                          <a:latin typeface="Calibri" panose="020F0502020204030204" pitchFamily="34" charset="0"/>
                        </a:rPr>
                        <a:t>4</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dirty="0">
                          <a:solidFill>
                            <a:srgbClr val="000000"/>
                          </a:solidFill>
                          <a:effectLst/>
                          <a:latin typeface="Calibri" panose="020F0502020204030204" pitchFamily="34" charset="0"/>
                        </a:rPr>
                        <a:t>15</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a:solidFill>
                            <a:srgbClr val="000000"/>
                          </a:solidFill>
                          <a:effectLst/>
                          <a:latin typeface="Calibri" panose="020F0502020204030204" pitchFamily="34" charset="0"/>
                        </a:rPr>
                        <a:t>5</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dirty="0">
                          <a:solidFill>
                            <a:srgbClr val="000000"/>
                          </a:solidFill>
                          <a:effectLst/>
                          <a:latin typeface="Calibri" panose="020F0502020204030204" pitchFamily="34" charset="0"/>
                        </a:rPr>
                        <a:t>7</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l-GR" sz="1600" b="1" i="0" u="none" strike="noStrike" dirty="0" err="1">
                          <a:solidFill>
                            <a:srgbClr val="000000"/>
                          </a:solidFill>
                          <a:effectLst/>
                          <a:latin typeface="Calibri" panose="020F0502020204030204" pitchFamily="34" charset="0"/>
                        </a:rPr>
                        <a:t>Επανάλιψη</a:t>
                      </a:r>
                      <a:r>
                        <a:rPr lang="el-GR" sz="1600" b="1" i="0" u="none" strike="noStrike" dirty="0">
                          <a:solidFill>
                            <a:srgbClr val="000000"/>
                          </a:solidFill>
                          <a:effectLst/>
                          <a:latin typeface="Calibri" panose="020F0502020204030204" pitchFamily="34" charset="0"/>
                        </a:rPr>
                        <a:t> 2</a:t>
                      </a:r>
                    </a:p>
                  </a:txBody>
                  <a:tcPr marL="5326" marR="5326" marT="532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71019055"/>
                  </a:ext>
                </a:extLst>
              </a:tr>
              <a:tr h="711638">
                <a:tc>
                  <a:txBody>
                    <a:bodyPr/>
                    <a:lstStyle/>
                    <a:p>
                      <a:pPr algn="ctr" fontAlgn="ctr"/>
                      <a:r>
                        <a:rPr lang="el-GR" sz="2000" b="1" i="0" u="none" strike="noStrike" dirty="0">
                          <a:solidFill>
                            <a:srgbClr val="000000"/>
                          </a:solidFill>
                          <a:effectLst/>
                          <a:latin typeface="Calibri" panose="020F0502020204030204" pitchFamily="34" charset="0"/>
                        </a:rPr>
                        <a:t>2</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a:solidFill>
                            <a:srgbClr val="000000"/>
                          </a:solidFill>
                          <a:effectLst/>
                          <a:latin typeface="Calibri" panose="020F0502020204030204" pitchFamily="34" charset="0"/>
                        </a:rPr>
                        <a:t>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a:solidFill>
                            <a:srgbClr val="000000"/>
                          </a:solidFill>
                          <a:effectLst/>
                          <a:latin typeface="Calibri" panose="020F0502020204030204" pitchFamily="34" charset="0"/>
                        </a:rPr>
                        <a:t>11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a:solidFill>
                            <a:srgbClr val="000000"/>
                          </a:solidFill>
                          <a:effectLst/>
                          <a:latin typeface="Calibri" panose="020F0502020204030204" pitchFamily="34" charset="0"/>
                        </a:rPr>
                        <a:t>10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a:solidFill>
                            <a:srgbClr val="000000"/>
                          </a:solidFill>
                          <a:effectLst/>
                          <a:latin typeface="Calibri" panose="020F0502020204030204" pitchFamily="34" charset="0"/>
                        </a:rPr>
                        <a:t>9</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dirty="0">
                          <a:solidFill>
                            <a:srgbClr val="000000"/>
                          </a:solidFill>
                          <a:effectLst/>
                          <a:latin typeface="Calibri" panose="020F0502020204030204" pitchFamily="34" charset="0"/>
                        </a:rPr>
                        <a:t>16</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fontAlgn="ctr"/>
                      <a:r>
                        <a:rPr lang="el-GR" sz="2000" b="1" i="0" u="none" strike="noStrike" dirty="0">
                          <a:solidFill>
                            <a:srgbClr val="000000"/>
                          </a:solidFill>
                          <a:effectLst/>
                          <a:latin typeface="Calibri" panose="020F0502020204030204" pitchFamily="34" charset="0"/>
                          <a:ea typeface="+mn-ea"/>
                          <a:cs typeface="+mn-cs"/>
                        </a:rPr>
                        <a:t>8</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fontAlgn="ctr"/>
                      <a:r>
                        <a:rPr lang="el-GR" sz="2000" b="1" i="0" u="none" strike="noStrike" dirty="0">
                          <a:solidFill>
                            <a:srgbClr val="000000"/>
                          </a:solidFill>
                          <a:effectLst/>
                          <a:latin typeface="Calibri" panose="020F0502020204030204" pitchFamily="34" charset="0"/>
                          <a:ea typeface="+mn-ea"/>
                          <a:cs typeface="+mn-cs"/>
                        </a:rPr>
                        <a:t>6</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l-GR"/>
                    </a:p>
                  </a:txBody>
                  <a:tcPr/>
                </a:tc>
                <a:extLst>
                  <a:ext uri="{0D108BD9-81ED-4DB2-BD59-A6C34878D82A}">
                    <a16:rowId xmlns:a16="http://schemas.microsoft.com/office/drawing/2014/main" val="3407205872"/>
                  </a:ext>
                </a:extLst>
              </a:tr>
              <a:tr h="711638">
                <a:tc>
                  <a:txBody>
                    <a:bodyPr/>
                    <a:lstStyle/>
                    <a:p>
                      <a:pPr algn="ctr" fontAlgn="ctr"/>
                      <a:r>
                        <a:rPr lang="el-GR" sz="2000" b="1" i="0" u="none" strike="noStrike" dirty="0">
                          <a:solidFill>
                            <a:srgbClr val="000000"/>
                          </a:solidFill>
                          <a:effectLst/>
                          <a:latin typeface="Calibri" panose="020F0502020204030204" pitchFamily="34" charset="0"/>
                        </a:rPr>
                        <a:t>16</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15</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14</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13</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12</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11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10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9</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l-GR" sz="1600" b="1" i="0" u="none" strike="noStrike" dirty="0" err="1">
                          <a:solidFill>
                            <a:srgbClr val="000000"/>
                          </a:solidFill>
                          <a:effectLst/>
                          <a:latin typeface="Calibri" panose="020F0502020204030204" pitchFamily="34" charset="0"/>
                        </a:rPr>
                        <a:t>Επανάλιψη</a:t>
                      </a:r>
                      <a:r>
                        <a:rPr lang="el-GR" sz="1600" b="1" i="0" u="none" strike="noStrike" dirty="0">
                          <a:solidFill>
                            <a:srgbClr val="000000"/>
                          </a:solidFill>
                          <a:effectLst/>
                          <a:latin typeface="Calibri" panose="020F0502020204030204" pitchFamily="34" charset="0"/>
                        </a:rPr>
                        <a:t> 1 </a:t>
                      </a:r>
                    </a:p>
                  </a:txBody>
                  <a:tcPr marL="5326" marR="5326" marT="532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02944182"/>
                  </a:ext>
                </a:extLst>
              </a:tr>
              <a:tr h="711638">
                <a:tc>
                  <a:txBody>
                    <a:bodyPr/>
                    <a:lstStyle/>
                    <a:p>
                      <a:pPr algn="ctr" fontAlgn="ctr"/>
                      <a:r>
                        <a:rPr lang="el-GR" sz="2000" b="1" i="0" u="none" strike="noStrike" dirty="0">
                          <a:solidFill>
                            <a:srgbClr val="000000"/>
                          </a:solidFill>
                          <a:effectLst/>
                          <a:latin typeface="Calibri" panose="020F0502020204030204" pitchFamily="34" charset="0"/>
                        </a:rPr>
                        <a:t>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2</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3</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4</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5</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6</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7</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8</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l-GR"/>
                    </a:p>
                  </a:txBody>
                  <a:tcPr/>
                </a:tc>
                <a:extLst>
                  <a:ext uri="{0D108BD9-81ED-4DB2-BD59-A6C34878D82A}">
                    <a16:rowId xmlns:a16="http://schemas.microsoft.com/office/drawing/2014/main" val="2310815967"/>
                  </a:ext>
                </a:extLst>
              </a:tr>
            </a:tbl>
          </a:graphicData>
        </a:graphic>
      </p:graphicFrame>
      <p:sp>
        <p:nvSpPr>
          <p:cNvPr id="4" name="TextBox 3">
            <a:extLst>
              <a:ext uri="{FF2B5EF4-FFF2-40B4-BE49-F238E27FC236}">
                <a16:creationId xmlns:a16="http://schemas.microsoft.com/office/drawing/2014/main" id="{1577BB18-5748-40D7-9372-BFF664449DCC}"/>
              </a:ext>
            </a:extLst>
          </p:cNvPr>
          <p:cNvSpPr txBox="1"/>
          <p:nvPr/>
        </p:nvSpPr>
        <p:spPr>
          <a:xfrm>
            <a:off x="660400" y="6867525"/>
            <a:ext cx="9372600" cy="369332"/>
          </a:xfrm>
          <a:prstGeom prst="rect">
            <a:avLst/>
          </a:prstGeom>
          <a:noFill/>
        </p:spPr>
        <p:txBody>
          <a:bodyPr wrap="square" rtlCol="0">
            <a:spAutoFit/>
          </a:bodyPr>
          <a:lstStyle/>
          <a:p>
            <a:r>
              <a:rPr lang="el-GR" dirty="0"/>
              <a:t>Κάθε μεταχείριση αποτελείται από 2 γραμμές (μήκος 3 μέτρα και μεταξύ των γραμμών ,75εκ.)</a:t>
            </a:r>
          </a:p>
        </p:txBody>
      </p:sp>
      <p:sp>
        <p:nvSpPr>
          <p:cNvPr id="6" name="TextBox 5">
            <a:extLst>
              <a:ext uri="{FF2B5EF4-FFF2-40B4-BE49-F238E27FC236}">
                <a16:creationId xmlns:a16="http://schemas.microsoft.com/office/drawing/2014/main" id="{C722F1D0-A0DD-4566-858C-B2392A1E14B1}"/>
              </a:ext>
            </a:extLst>
          </p:cNvPr>
          <p:cNvSpPr txBox="1"/>
          <p:nvPr/>
        </p:nvSpPr>
        <p:spPr>
          <a:xfrm>
            <a:off x="5194300" y="1266825"/>
            <a:ext cx="1676400" cy="369332"/>
          </a:xfrm>
          <a:prstGeom prst="rect">
            <a:avLst/>
          </a:prstGeom>
          <a:solidFill>
            <a:srgbClr val="FFFF00"/>
          </a:solidFill>
        </p:spPr>
        <p:txBody>
          <a:bodyPr wrap="square" rtlCol="0">
            <a:spAutoFit/>
          </a:bodyPr>
          <a:lstStyle/>
          <a:p>
            <a:r>
              <a:rPr lang="el-GR" dirty="0"/>
              <a:t>Σωστό σήμα </a:t>
            </a:r>
          </a:p>
        </p:txBody>
      </p:sp>
    </p:spTree>
    <p:extLst>
      <p:ext uri="{BB962C8B-B14F-4D97-AF65-F5344CB8AC3E}">
        <p14:creationId xmlns:p14="http://schemas.microsoft.com/office/powerpoint/2010/main" val="3343537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2C9CAAC4-A60A-4526-ADD3-DDA7FE9F8B45}"/>
              </a:ext>
            </a:extLst>
          </p:cNvPr>
          <p:cNvGraphicFramePr>
            <a:graphicFrameLocks noGrp="1"/>
          </p:cNvGraphicFramePr>
          <p:nvPr>
            <p:extLst>
              <p:ext uri="{D42A27DB-BD31-4B8C-83A1-F6EECF244321}">
                <p14:modId xmlns:p14="http://schemas.microsoft.com/office/powerpoint/2010/main" val="3675246322"/>
              </p:ext>
            </p:extLst>
          </p:nvPr>
        </p:nvGraphicFramePr>
        <p:xfrm>
          <a:off x="1460500" y="716602"/>
          <a:ext cx="7543800" cy="6153152"/>
        </p:xfrm>
        <a:graphic>
          <a:graphicData uri="http://schemas.openxmlformats.org/drawingml/2006/table">
            <a:tbl>
              <a:tblPr/>
              <a:tblGrid>
                <a:gridCol w="847484">
                  <a:extLst>
                    <a:ext uri="{9D8B030D-6E8A-4147-A177-3AD203B41FA5}">
                      <a16:colId xmlns:a16="http://schemas.microsoft.com/office/drawing/2014/main" val="1035977510"/>
                    </a:ext>
                  </a:extLst>
                </a:gridCol>
                <a:gridCol w="847484">
                  <a:extLst>
                    <a:ext uri="{9D8B030D-6E8A-4147-A177-3AD203B41FA5}">
                      <a16:colId xmlns:a16="http://schemas.microsoft.com/office/drawing/2014/main" val="3563677340"/>
                    </a:ext>
                  </a:extLst>
                </a:gridCol>
                <a:gridCol w="847484">
                  <a:extLst>
                    <a:ext uri="{9D8B030D-6E8A-4147-A177-3AD203B41FA5}">
                      <a16:colId xmlns:a16="http://schemas.microsoft.com/office/drawing/2014/main" val="2643912922"/>
                    </a:ext>
                  </a:extLst>
                </a:gridCol>
                <a:gridCol w="847484">
                  <a:extLst>
                    <a:ext uri="{9D8B030D-6E8A-4147-A177-3AD203B41FA5}">
                      <a16:colId xmlns:a16="http://schemas.microsoft.com/office/drawing/2014/main" val="1544878400"/>
                    </a:ext>
                  </a:extLst>
                </a:gridCol>
                <a:gridCol w="847484">
                  <a:extLst>
                    <a:ext uri="{9D8B030D-6E8A-4147-A177-3AD203B41FA5}">
                      <a16:colId xmlns:a16="http://schemas.microsoft.com/office/drawing/2014/main" val="4085617032"/>
                    </a:ext>
                  </a:extLst>
                </a:gridCol>
                <a:gridCol w="847484">
                  <a:extLst>
                    <a:ext uri="{9D8B030D-6E8A-4147-A177-3AD203B41FA5}">
                      <a16:colId xmlns:a16="http://schemas.microsoft.com/office/drawing/2014/main" val="2625006758"/>
                    </a:ext>
                  </a:extLst>
                </a:gridCol>
                <a:gridCol w="847484">
                  <a:extLst>
                    <a:ext uri="{9D8B030D-6E8A-4147-A177-3AD203B41FA5}">
                      <a16:colId xmlns:a16="http://schemas.microsoft.com/office/drawing/2014/main" val="3810788479"/>
                    </a:ext>
                  </a:extLst>
                </a:gridCol>
                <a:gridCol w="847484">
                  <a:extLst>
                    <a:ext uri="{9D8B030D-6E8A-4147-A177-3AD203B41FA5}">
                      <a16:colId xmlns:a16="http://schemas.microsoft.com/office/drawing/2014/main" val="1289414945"/>
                    </a:ext>
                  </a:extLst>
                </a:gridCol>
                <a:gridCol w="763928">
                  <a:extLst>
                    <a:ext uri="{9D8B030D-6E8A-4147-A177-3AD203B41FA5}">
                      <a16:colId xmlns:a16="http://schemas.microsoft.com/office/drawing/2014/main" val="3773508057"/>
                    </a:ext>
                  </a:extLst>
                </a:gridCol>
              </a:tblGrid>
              <a:tr h="460048">
                <a:tc gridSpan="8">
                  <a:txBody>
                    <a:bodyPr/>
                    <a:lstStyle/>
                    <a:p>
                      <a:pPr algn="ctr" fontAlgn="ctr"/>
                      <a:r>
                        <a:rPr lang="el-GR" sz="2000" b="1" i="0" u="none" strike="noStrike" dirty="0">
                          <a:solidFill>
                            <a:schemeClr val="bg1"/>
                          </a:solidFill>
                          <a:effectLst/>
                          <a:latin typeface="Calibri" panose="020F0502020204030204" pitchFamily="34" charset="0"/>
                        </a:rPr>
                        <a:t>ΠΕΙΡΑΜΑΤΙΚΟ </a:t>
                      </a:r>
                      <a:r>
                        <a:rPr lang="en-US" sz="2000" b="1" i="0" u="none" strike="noStrike" dirty="0">
                          <a:solidFill>
                            <a:schemeClr val="bg1"/>
                          </a:solidFill>
                          <a:effectLst/>
                          <a:latin typeface="Calibri" panose="020F0502020204030204" pitchFamily="34" charset="0"/>
                        </a:rPr>
                        <a:t>RCBD </a:t>
                      </a:r>
                      <a:endParaRPr lang="el-GR" sz="2000" b="1" i="0" u="none" strike="noStrike" dirty="0">
                        <a:solidFill>
                          <a:schemeClr val="bg1"/>
                        </a:solidFill>
                        <a:effectLst/>
                        <a:latin typeface="Calibri" panose="020F0502020204030204" pitchFamily="34" charset="0"/>
                      </a:endParaRP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l" fontAlgn="b"/>
                      <a:endParaRPr lang="el-GR" sz="1200" b="1" i="0" u="none" strike="noStrike">
                        <a:solidFill>
                          <a:srgbClr val="000000"/>
                        </a:solidFill>
                        <a:effectLst/>
                        <a:latin typeface="Calibri" panose="020F0502020204030204" pitchFamily="34" charset="0"/>
                      </a:endParaRPr>
                    </a:p>
                  </a:txBody>
                  <a:tcPr marL="5326" marR="5326" marT="53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96047"/>
                  </a:ext>
                </a:extLst>
              </a:tr>
              <a:tr h="711638">
                <a:tc>
                  <a:txBody>
                    <a:bodyPr/>
                    <a:lstStyle/>
                    <a:p>
                      <a:pPr algn="ctr" fontAlgn="ctr"/>
                      <a:r>
                        <a:rPr lang="el-GR" sz="2000" b="1" i="0" u="none" strike="noStrike" dirty="0">
                          <a:solidFill>
                            <a:srgbClr val="000000"/>
                          </a:solidFill>
                          <a:effectLst/>
                          <a:latin typeface="Calibri" panose="020F0502020204030204" pitchFamily="34" charset="0"/>
                        </a:rPr>
                        <a:t>7</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2000" b="1" i="0" u="none" strike="noStrike" dirty="0">
                          <a:solidFill>
                            <a:srgbClr val="000000"/>
                          </a:solidFill>
                          <a:effectLst/>
                          <a:latin typeface="Calibri" panose="020F0502020204030204" pitchFamily="34" charset="0"/>
                        </a:rPr>
                        <a:t>16</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2000" b="1" i="0" u="none" strike="noStrike" dirty="0">
                          <a:solidFill>
                            <a:srgbClr val="000000"/>
                          </a:solidFill>
                          <a:effectLst/>
                          <a:latin typeface="Calibri" panose="020F0502020204030204" pitchFamily="34" charset="0"/>
                        </a:rPr>
                        <a:t>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2000" b="1" i="0" u="none" strike="noStrike" dirty="0">
                          <a:solidFill>
                            <a:srgbClr val="000000"/>
                          </a:solidFill>
                          <a:effectLst/>
                          <a:latin typeface="Calibri" panose="020F0502020204030204" pitchFamily="34" charset="0"/>
                        </a:rPr>
                        <a:t>8</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2000" b="1" i="0" u="none" strike="noStrike" dirty="0">
                          <a:solidFill>
                            <a:srgbClr val="000000"/>
                          </a:solidFill>
                          <a:effectLst/>
                          <a:latin typeface="Calibri" panose="020F0502020204030204" pitchFamily="34" charset="0"/>
                        </a:rPr>
                        <a:t>2</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2000" b="1" i="0" u="none" strike="noStrike" dirty="0">
                          <a:solidFill>
                            <a:srgbClr val="000000"/>
                          </a:solidFill>
                          <a:effectLst/>
                          <a:latin typeface="Calibri" panose="020F0502020204030204" pitchFamily="34" charset="0"/>
                        </a:rPr>
                        <a:t>15</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2000" b="1" i="0" u="none" strike="noStrike">
                          <a:solidFill>
                            <a:srgbClr val="000000"/>
                          </a:solidFill>
                          <a:effectLst/>
                          <a:latin typeface="Calibri" panose="020F0502020204030204" pitchFamily="34" charset="0"/>
                        </a:rPr>
                        <a:t>9</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2000" b="1" i="0" u="none" strike="noStrike">
                          <a:solidFill>
                            <a:srgbClr val="000000"/>
                          </a:solidFill>
                          <a:effectLst/>
                          <a:latin typeface="Calibri" panose="020F0502020204030204" pitchFamily="34" charset="0"/>
                        </a:rPr>
                        <a:t>4</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l-GR" sz="1600" b="1" i="0" u="none" strike="noStrike" dirty="0" err="1">
                          <a:solidFill>
                            <a:srgbClr val="000000"/>
                          </a:solidFill>
                          <a:effectLst/>
                          <a:latin typeface="Calibri" panose="020F0502020204030204" pitchFamily="34" charset="0"/>
                        </a:rPr>
                        <a:t>Επανάλιψη</a:t>
                      </a:r>
                      <a:r>
                        <a:rPr lang="el-GR" sz="1600" b="1" i="0" u="none" strike="noStrike" dirty="0">
                          <a:solidFill>
                            <a:srgbClr val="000000"/>
                          </a:solidFill>
                          <a:effectLst/>
                          <a:latin typeface="Calibri" panose="020F0502020204030204" pitchFamily="34" charset="0"/>
                        </a:rPr>
                        <a:t> 4</a:t>
                      </a:r>
                    </a:p>
                  </a:txBody>
                  <a:tcPr marL="5326" marR="5326" marT="532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864337"/>
                  </a:ext>
                </a:extLst>
              </a:tr>
              <a:tr h="711638">
                <a:tc>
                  <a:txBody>
                    <a:bodyPr/>
                    <a:lstStyle/>
                    <a:p>
                      <a:pPr algn="ctr" fontAlgn="ctr"/>
                      <a:r>
                        <a:rPr lang="el-GR" sz="2000" b="1" i="0" u="none" strike="noStrike" dirty="0">
                          <a:solidFill>
                            <a:srgbClr val="000000"/>
                          </a:solidFill>
                          <a:effectLst/>
                          <a:latin typeface="Calibri" panose="020F0502020204030204" pitchFamily="34" charset="0"/>
                        </a:rPr>
                        <a:t>6</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2000" b="1" i="0" u="none" strike="noStrike" dirty="0">
                          <a:solidFill>
                            <a:srgbClr val="000000"/>
                          </a:solidFill>
                          <a:effectLst/>
                          <a:latin typeface="Calibri" panose="020F0502020204030204" pitchFamily="34" charset="0"/>
                        </a:rPr>
                        <a:t>5</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2000" b="1" i="0" u="none" strike="noStrike" dirty="0">
                          <a:solidFill>
                            <a:srgbClr val="000000"/>
                          </a:solidFill>
                          <a:effectLst/>
                          <a:latin typeface="Calibri" panose="020F0502020204030204" pitchFamily="34" charset="0"/>
                        </a:rPr>
                        <a:t>12</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2000" b="1" i="0" u="none" strike="noStrike">
                          <a:solidFill>
                            <a:srgbClr val="000000"/>
                          </a:solidFill>
                          <a:effectLst/>
                          <a:latin typeface="Calibri" panose="020F0502020204030204" pitchFamily="34" charset="0"/>
                        </a:rPr>
                        <a:t>13</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2000" b="1" i="0" u="none" strike="noStrike">
                          <a:solidFill>
                            <a:srgbClr val="000000"/>
                          </a:solidFill>
                          <a:effectLst/>
                          <a:latin typeface="Calibri" panose="020F0502020204030204" pitchFamily="34" charset="0"/>
                        </a:rPr>
                        <a:t>14</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2000" b="1" i="0" u="none" strike="noStrike" dirty="0">
                          <a:solidFill>
                            <a:srgbClr val="000000"/>
                          </a:solidFill>
                          <a:effectLst/>
                          <a:latin typeface="Calibri" panose="020F0502020204030204" pitchFamily="34" charset="0"/>
                        </a:rPr>
                        <a:t>10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2000" b="1" i="0" u="none" strike="noStrike" dirty="0">
                          <a:solidFill>
                            <a:srgbClr val="000000"/>
                          </a:solidFill>
                          <a:effectLst/>
                          <a:latin typeface="Calibri" panose="020F0502020204030204" pitchFamily="34" charset="0"/>
                        </a:rPr>
                        <a:t>3</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dirty="0">
                          <a:solidFill>
                            <a:srgbClr val="000000"/>
                          </a:solidFill>
                          <a:effectLst/>
                          <a:latin typeface="Calibri" panose="020F0502020204030204" pitchFamily="34" charset="0"/>
                        </a:rPr>
                        <a:t>11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l-GR"/>
                    </a:p>
                  </a:txBody>
                  <a:tcPr/>
                </a:tc>
                <a:extLst>
                  <a:ext uri="{0D108BD9-81ED-4DB2-BD59-A6C34878D82A}">
                    <a16:rowId xmlns:a16="http://schemas.microsoft.com/office/drawing/2014/main" val="1830932457"/>
                  </a:ext>
                </a:extLst>
              </a:tr>
              <a:tr h="711638">
                <a:tc>
                  <a:txBody>
                    <a:bodyPr/>
                    <a:lstStyle/>
                    <a:p>
                      <a:pPr algn="ctr" fontAlgn="ctr"/>
                      <a:r>
                        <a:rPr lang="el-GR" sz="2000" b="1" i="0" u="none" strike="noStrike">
                          <a:solidFill>
                            <a:srgbClr val="000000"/>
                          </a:solidFill>
                          <a:effectLst/>
                          <a:latin typeface="Calibri" panose="020F0502020204030204" pitchFamily="34" charset="0"/>
                        </a:rPr>
                        <a:t>5</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a:solidFill>
                            <a:srgbClr val="000000"/>
                          </a:solidFill>
                          <a:effectLst/>
                          <a:latin typeface="Calibri" panose="020F0502020204030204" pitchFamily="34" charset="0"/>
                        </a:rPr>
                        <a:t>4</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a:solidFill>
                            <a:srgbClr val="000000"/>
                          </a:solidFill>
                          <a:effectLst/>
                          <a:latin typeface="Calibri" panose="020F0502020204030204" pitchFamily="34" charset="0"/>
                        </a:rPr>
                        <a:t>12</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a:solidFill>
                            <a:srgbClr val="000000"/>
                          </a:solidFill>
                          <a:effectLst/>
                          <a:latin typeface="Calibri" panose="020F0502020204030204" pitchFamily="34" charset="0"/>
                        </a:rPr>
                        <a:t>3</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a:solidFill>
                            <a:srgbClr val="000000"/>
                          </a:solidFill>
                          <a:effectLst/>
                          <a:latin typeface="Calibri" panose="020F0502020204030204" pitchFamily="34" charset="0"/>
                        </a:rPr>
                        <a:t>13</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a:solidFill>
                            <a:srgbClr val="000000"/>
                          </a:solidFill>
                          <a:effectLst/>
                          <a:latin typeface="Calibri" panose="020F0502020204030204" pitchFamily="34" charset="0"/>
                        </a:rPr>
                        <a:t>2</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a:solidFill>
                            <a:srgbClr val="000000"/>
                          </a:solidFill>
                          <a:effectLst/>
                          <a:latin typeface="Calibri" panose="020F0502020204030204" pitchFamily="34" charset="0"/>
                        </a:rPr>
                        <a:t>11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dirty="0">
                          <a:solidFill>
                            <a:srgbClr val="000000"/>
                          </a:solidFill>
                          <a:effectLst/>
                          <a:latin typeface="Calibri" panose="020F0502020204030204" pitchFamily="34" charset="0"/>
                        </a:rPr>
                        <a:t>14</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l-GR" sz="1600" b="1" i="0" u="none" strike="noStrike" dirty="0" err="1">
                          <a:solidFill>
                            <a:srgbClr val="000000"/>
                          </a:solidFill>
                          <a:effectLst/>
                          <a:latin typeface="Calibri" panose="020F0502020204030204" pitchFamily="34" charset="0"/>
                        </a:rPr>
                        <a:t>Επανάλιψη</a:t>
                      </a:r>
                      <a:r>
                        <a:rPr lang="el-GR" sz="1600" b="1" i="0" u="none" strike="noStrike" dirty="0">
                          <a:solidFill>
                            <a:srgbClr val="000000"/>
                          </a:solidFill>
                          <a:effectLst/>
                          <a:latin typeface="Calibri" panose="020F0502020204030204" pitchFamily="34" charset="0"/>
                        </a:rPr>
                        <a:t> 3</a:t>
                      </a:r>
                    </a:p>
                  </a:txBody>
                  <a:tcPr marL="5326" marR="5326" marT="532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96089986"/>
                  </a:ext>
                </a:extLst>
              </a:tr>
              <a:tr h="711638">
                <a:tc>
                  <a:txBody>
                    <a:bodyPr/>
                    <a:lstStyle/>
                    <a:p>
                      <a:pPr algn="ctr" fontAlgn="ctr"/>
                      <a:r>
                        <a:rPr lang="el-GR" sz="2000" b="1" i="0" u="none" strike="noStrike" dirty="0">
                          <a:solidFill>
                            <a:srgbClr val="000000"/>
                          </a:solidFill>
                          <a:effectLst/>
                          <a:latin typeface="Calibri" panose="020F0502020204030204" pitchFamily="34" charset="0"/>
                        </a:rPr>
                        <a:t>15</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a:solidFill>
                            <a:srgbClr val="000000"/>
                          </a:solidFill>
                          <a:effectLst/>
                          <a:latin typeface="Calibri" panose="020F0502020204030204" pitchFamily="34" charset="0"/>
                        </a:rPr>
                        <a:t>6</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a:solidFill>
                            <a:srgbClr val="000000"/>
                          </a:solidFill>
                          <a:effectLst/>
                          <a:latin typeface="Calibri" panose="020F0502020204030204" pitchFamily="34" charset="0"/>
                        </a:rPr>
                        <a:t>7</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a:solidFill>
                            <a:srgbClr val="000000"/>
                          </a:solidFill>
                          <a:effectLst/>
                          <a:latin typeface="Calibri" panose="020F0502020204030204" pitchFamily="34" charset="0"/>
                        </a:rPr>
                        <a:t>16</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a:solidFill>
                            <a:srgbClr val="000000"/>
                          </a:solidFill>
                          <a:effectLst/>
                          <a:latin typeface="Calibri" panose="020F0502020204030204" pitchFamily="34" charset="0"/>
                        </a:rPr>
                        <a:t>7</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a:solidFill>
                            <a:srgbClr val="000000"/>
                          </a:solidFill>
                          <a:effectLst/>
                          <a:latin typeface="Calibri" panose="020F0502020204030204" pitchFamily="34" charset="0"/>
                        </a:rPr>
                        <a:t>9</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l-GR" sz="2000" b="1" i="0" u="none" strike="noStrike" dirty="0">
                          <a:solidFill>
                            <a:srgbClr val="000000"/>
                          </a:solidFill>
                          <a:effectLst/>
                          <a:latin typeface="Calibri" panose="020F0502020204030204" pitchFamily="34" charset="0"/>
                        </a:rPr>
                        <a:t>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l-GR" sz="2000" b="1" i="0" u="none" strike="noStrike" dirty="0">
                          <a:solidFill>
                            <a:srgbClr val="000000"/>
                          </a:solidFill>
                          <a:effectLst/>
                          <a:latin typeface="Calibri" panose="020F0502020204030204" pitchFamily="34" charset="0"/>
                        </a:rPr>
                        <a:t>10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vMerge="1">
                  <a:txBody>
                    <a:bodyPr/>
                    <a:lstStyle/>
                    <a:p>
                      <a:endParaRPr lang="el-GR"/>
                    </a:p>
                  </a:txBody>
                  <a:tcPr/>
                </a:tc>
                <a:extLst>
                  <a:ext uri="{0D108BD9-81ED-4DB2-BD59-A6C34878D82A}">
                    <a16:rowId xmlns:a16="http://schemas.microsoft.com/office/drawing/2014/main" val="5896470"/>
                  </a:ext>
                </a:extLst>
              </a:tr>
              <a:tr h="711638">
                <a:tc>
                  <a:txBody>
                    <a:bodyPr/>
                    <a:lstStyle/>
                    <a:p>
                      <a:pPr algn="ctr" fontAlgn="ctr"/>
                      <a:r>
                        <a:rPr lang="el-GR" sz="2000" b="1" i="0" u="none" strike="noStrike">
                          <a:solidFill>
                            <a:srgbClr val="000000"/>
                          </a:solidFill>
                          <a:effectLst/>
                          <a:latin typeface="Calibri" panose="020F0502020204030204" pitchFamily="34" charset="0"/>
                        </a:rPr>
                        <a:t>12</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a:solidFill>
                            <a:srgbClr val="000000"/>
                          </a:solidFill>
                          <a:effectLst/>
                          <a:latin typeface="Calibri" panose="020F0502020204030204" pitchFamily="34" charset="0"/>
                        </a:rPr>
                        <a:t>14</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a:solidFill>
                            <a:srgbClr val="000000"/>
                          </a:solidFill>
                          <a:effectLst/>
                          <a:latin typeface="Calibri" panose="020F0502020204030204" pitchFamily="34" charset="0"/>
                        </a:rPr>
                        <a:t>13</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a:solidFill>
                            <a:srgbClr val="000000"/>
                          </a:solidFill>
                          <a:effectLst/>
                          <a:latin typeface="Calibri" panose="020F0502020204030204" pitchFamily="34" charset="0"/>
                        </a:rPr>
                        <a:t>3</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a:solidFill>
                            <a:srgbClr val="000000"/>
                          </a:solidFill>
                          <a:effectLst/>
                          <a:latin typeface="Calibri" panose="020F0502020204030204" pitchFamily="34" charset="0"/>
                        </a:rPr>
                        <a:t>4</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a:solidFill>
                            <a:srgbClr val="000000"/>
                          </a:solidFill>
                          <a:effectLst/>
                          <a:latin typeface="Calibri" panose="020F0502020204030204" pitchFamily="34" charset="0"/>
                        </a:rPr>
                        <a:t>15</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a:solidFill>
                            <a:srgbClr val="000000"/>
                          </a:solidFill>
                          <a:effectLst/>
                          <a:latin typeface="Calibri" panose="020F0502020204030204" pitchFamily="34" charset="0"/>
                        </a:rPr>
                        <a:t>5</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dirty="0">
                          <a:solidFill>
                            <a:srgbClr val="000000"/>
                          </a:solidFill>
                          <a:effectLst/>
                          <a:latin typeface="Calibri" panose="020F0502020204030204" pitchFamily="34" charset="0"/>
                        </a:rPr>
                        <a:t>7</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l-GR" sz="1600" b="1" i="0" u="none" strike="noStrike" dirty="0" err="1">
                          <a:solidFill>
                            <a:srgbClr val="000000"/>
                          </a:solidFill>
                          <a:effectLst/>
                          <a:latin typeface="Calibri" panose="020F0502020204030204" pitchFamily="34" charset="0"/>
                        </a:rPr>
                        <a:t>Επανάλιψη</a:t>
                      </a:r>
                      <a:r>
                        <a:rPr lang="el-GR" sz="1600" b="1" i="0" u="none" strike="noStrike" dirty="0">
                          <a:solidFill>
                            <a:srgbClr val="000000"/>
                          </a:solidFill>
                          <a:effectLst/>
                          <a:latin typeface="Calibri" panose="020F0502020204030204" pitchFamily="34" charset="0"/>
                        </a:rPr>
                        <a:t> 2</a:t>
                      </a:r>
                    </a:p>
                  </a:txBody>
                  <a:tcPr marL="5326" marR="5326" marT="532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71019055"/>
                  </a:ext>
                </a:extLst>
              </a:tr>
              <a:tr h="711638">
                <a:tc>
                  <a:txBody>
                    <a:bodyPr/>
                    <a:lstStyle/>
                    <a:p>
                      <a:pPr algn="ctr" fontAlgn="ctr"/>
                      <a:r>
                        <a:rPr lang="el-GR" sz="2000" b="1" i="0" u="none" strike="noStrike">
                          <a:solidFill>
                            <a:srgbClr val="000000"/>
                          </a:solidFill>
                          <a:effectLst/>
                          <a:latin typeface="Calibri" panose="020F0502020204030204" pitchFamily="34" charset="0"/>
                        </a:rPr>
                        <a:t>2</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a:solidFill>
                            <a:srgbClr val="000000"/>
                          </a:solidFill>
                          <a:effectLst/>
                          <a:latin typeface="Calibri" panose="020F0502020204030204" pitchFamily="34" charset="0"/>
                        </a:rPr>
                        <a:t>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a:solidFill>
                            <a:srgbClr val="000000"/>
                          </a:solidFill>
                          <a:effectLst/>
                          <a:latin typeface="Calibri" panose="020F0502020204030204" pitchFamily="34" charset="0"/>
                        </a:rPr>
                        <a:t>11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a:solidFill>
                            <a:srgbClr val="000000"/>
                          </a:solidFill>
                          <a:effectLst/>
                          <a:latin typeface="Calibri" panose="020F0502020204030204" pitchFamily="34" charset="0"/>
                        </a:rPr>
                        <a:t>10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a:solidFill>
                            <a:srgbClr val="000000"/>
                          </a:solidFill>
                          <a:effectLst/>
                          <a:latin typeface="Calibri" panose="020F0502020204030204" pitchFamily="34" charset="0"/>
                        </a:rPr>
                        <a:t>9</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2000" b="1" i="0" u="none" strike="noStrike">
                          <a:solidFill>
                            <a:srgbClr val="000000"/>
                          </a:solidFill>
                          <a:effectLst/>
                          <a:latin typeface="Calibri" panose="020F0502020204030204" pitchFamily="34" charset="0"/>
                        </a:rPr>
                        <a:t>16</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fontAlgn="ctr"/>
                      <a:r>
                        <a:rPr lang="el-GR" sz="2000" b="1" i="0" u="none" strike="noStrike" dirty="0">
                          <a:solidFill>
                            <a:srgbClr val="000000"/>
                          </a:solidFill>
                          <a:effectLst/>
                          <a:latin typeface="Calibri" panose="020F0502020204030204" pitchFamily="34" charset="0"/>
                          <a:ea typeface="+mn-ea"/>
                          <a:cs typeface="+mn-cs"/>
                        </a:rPr>
                        <a:t>8</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fontAlgn="ctr"/>
                      <a:r>
                        <a:rPr lang="el-GR" sz="2000" b="1" i="0" u="none" strike="noStrike" dirty="0">
                          <a:solidFill>
                            <a:srgbClr val="000000"/>
                          </a:solidFill>
                          <a:effectLst/>
                          <a:latin typeface="Calibri" panose="020F0502020204030204" pitchFamily="34" charset="0"/>
                          <a:ea typeface="+mn-ea"/>
                          <a:cs typeface="+mn-cs"/>
                        </a:rPr>
                        <a:t>6</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l-GR"/>
                    </a:p>
                  </a:txBody>
                  <a:tcPr/>
                </a:tc>
                <a:extLst>
                  <a:ext uri="{0D108BD9-81ED-4DB2-BD59-A6C34878D82A}">
                    <a16:rowId xmlns:a16="http://schemas.microsoft.com/office/drawing/2014/main" val="3407205872"/>
                  </a:ext>
                </a:extLst>
              </a:tr>
              <a:tr h="711638">
                <a:tc>
                  <a:txBody>
                    <a:bodyPr/>
                    <a:lstStyle/>
                    <a:p>
                      <a:pPr algn="ctr" fontAlgn="ctr"/>
                      <a:r>
                        <a:rPr lang="el-GR" sz="2000" b="1" i="0" u="none" strike="noStrike" dirty="0">
                          <a:solidFill>
                            <a:srgbClr val="000000"/>
                          </a:solidFill>
                          <a:effectLst/>
                          <a:latin typeface="Calibri" panose="020F0502020204030204" pitchFamily="34" charset="0"/>
                        </a:rPr>
                        <a:t>16</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15</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14</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13</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12</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11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10</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9</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l-GR" sz="1600" b="1" i="0" u="none" strike="noStrike" dirty="0" err="1">
                          <a:solidFill>
                            <a:srgbClr val="000000"/>
                          </a:solidFill>
                          <a:effectLst/>
                          <a:latin typeface="Calibri" panose="020F0502020204030204" pitchFamily="34" charset="0"/>
                        </a:rPr>
                        <a:t>Επανάλιψη</a:t>
                      </a:r>
                      <a:r>
                        <a:rPr lang="el-GR" sz="1600" b="1" i="0" u="none" strike="noStrike" dirty="0">
                          <a:solidFill>
                            <a:srgbClr val="000000"/>
                          </a:solidFill>
                          <a:effectLst/>
                          <a:latin typeface="Calibri" panose="020F0502020204030204" pitchFamily="34" charset="0"/>
                        </a:rPr>
                        <a:t> 1 </a:t>
                      </a:r>
                    </a:p>
                  </a:txBody>
                  <a:tcPr marL="5326" marR="5326" marT="532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02944182"/>
                  </a:ext>
                </a:extLst>
              </a:tr>
              <a:tr h="711638">
                <a:tc>
                  <a:txBody>
                    <a:bodyPr/>
                    <a:lstStyle/>
                    <a:p>
                      <a:pPr algn="ctr" fontAlgn="ctr"/>
                      <a:r>
                        <a:rPr lang="el-GR" sz="2000" b="1" i="0" u="none" strike="noStrike">
                          <a:solidFill>
                            <a:srgbClr val="000000"/>
                          </a:solidFill>
                          <a:effectLst/>
                          <a:latin typeface="Calibri" panose="020F0502020204030204" pitchFamily="34" charset="0"/>
                        </a:rPr>
                        <a:t>1</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a:solidFill>
                            <a:srgbClr val="000000"/>
                          </a:solidFill>
                          <a:effectLst/>
                          <a:latin typeface="Calibri" panose="020F0502020204030204" pitchFamily="34" charset="0"/>
                        </a:rPr>
                        <a:t>2</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a:solidFill>
                            <a:srgbClr val="000000"/>
                          </a:solidFill>
                          <a:effectLst/>
                          <a:latin typeface="Calibri" panose="020F0502020204030204" pitchFamily="34" charset="0"/>
                        </a:rPr>
                        <a:t>3</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4</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5</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6</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7</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l-GR" sz="2000" b="1" i="0" u="none" strike="noStrike" dirty="0">
                          <a:solidFill>
                            <a:srgbClr val="000000"/>
                          </a:solidFill>
                          <a:effectLst/>
                          <a:latin typeface="Calibri" panose="020F0502020204030204" pitchFamily="34" charset="0"/>
                        </a:rPr>
                        <a:t>8</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l-GR"/>
                    </a:p>
                  </a:txBody>
                  <a:tcPr/>
                </a:tc>
                <a:extLst>
                  <a:ext uri="{0D108BD9-81ED-4DB2-BD59-A6C34878D82A}">
                    <a16:rowId xmlns:a16="http://schemas.microsoft.com/office/drawing/2014/main" val="2310815967"/>
                  </a:ext>
                </a:extLst>
              </a:tr>
            </a:tbl>
          </a:graphicData>
        </a:graphic>
      </p:graphicFrame>
      <p:sp>
        <p:nvSpPr>
          <p:cNvPr id="4" name="TextBox 3">
            <a:extLst>
              <a:ext uri="{FF2B5EF4-FFF2-40B4-BE49-F238E27FC236}">
                <a16:creationId xmlns:a16="http://schemas.microsoft.com/office/drawing/2014/main" id="{1577BB18-5748-40D7-9372-BFF664449DCC}"/>
              </a:ext>
            </a:extLst>
          </p:cNvPr>
          <p:cNvSpPr txBox="1"/>
          <p:nvPr/>
        </p:nvSpPr>
        <p:spPr>
          <a:xfrm>
            <a:off x="660400" y="6867525"/>
            <a:ext cx="9372600" cy="369332"/>
          </a:xfrm>
          <a:prstGeom prst="rect">
            <a:avLst/>
          </a:prstGeom>
          <a:noFill/>
        </p:spPr>
        <p:txBody>
          <a:bodyPr wrap="square" rtlCol="0">
            <a:spAutoFit/>
          </a:bodyPr>
          <a:lstStyle/>
          <a:p>
            <a:r>
              <a:rPr lang="el-GR" dirty="0"/>
              <a:t>Κάθε μεταχείριση αποτελείται από 2 γραμμές (μήκος 3 μέτρα και μεταξύ των γραμμών ,75εκ.)</a:t>
            </a:r>
          </a:p>
        </p:txBody>
      </p:sp>
      <p:sp>
        <p:nvSpPr>
          <p:cNvPr id="6" name="TextBox 5">
            <a:extLst>
              <a:ext uri="{FF2B5EF4-FFF2-40B4-BE49-F238E27FC236}">
                <a16:creationId xmlns:a16="http://schemas.microsoft.com/office/drawing/2014/main" id="{3684F05B-9140-4D3B-B18E-344559797AD0}"/>
              </a:ext>
            </a:extLst>
          </p:cNvPr>
          <p:cNvSpPr txBox="1"/>
          <p:nvPr/>
        </p:nvSpPr>
        <p:spPr>
          <a:xfrm>
            <a:off x="4279900" y="1571625"/>
            <a:ext cx="1676400" cy="369332"/>
          </a:xfrm>
          <a:prstGeom prst="rect">
            <a:avLst/>
          </a:prstGeom>
          <a:solidFill>
            <a:srgbClr val="FFFF00"/>
          </a:solidFill>
        </p:spPr>
        <p:txBody>
          <a:bodyPr wrap="square" rtlCol="0">
            <a:spAutoFit/>
          </a:bodyPr>
          <a:lstStyle/>
          <a:p>
            <a:r>
              <a:rPr lang="el-GR" dirty="0"/>
              <a:t>Λάθος σήμα </a:t>
            </a:r>
          </a:p>
        </p:txBody>
      </p:sp>
    </p:spTree>
    <p:extLst>
      <p:ext uri="{BB962C8B-B14F-4D97-AF65-F5344CB8AC3E}">
        <p14:creationId xmlns:p14="http://schemas.microsoft.com/office/powerpoint/2010/main" val="3448562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D6D75A-CDE1-4950-A9D4-C1EB74410455}"/>
              </a:ext>
            </a:extLst>
          </p:cNvPr>
          <p:cNvSpPr>
            <a:spLocks noGrp="1"/>
          </p:cNvSpPr>
          <p:nvPr>
            <p:ph type="title"/>
          </p:nvPr>
        </p:nvSpPr>
        <p:spPr>
          <a:xfrm>
            <a:off x="1660448" y="1266825"/>
            <a:ext cx="7372503" cy="4924425"/>
          </a:xfrm>
        </p:spPr>
        <p:txBody>
          <a:bodyPr/>
          <a:lstStyle/>
          <a:p>
            <a:r>
              <a:rPr lang="en-US" dirty="0"/>
              <a:t>To RCBD</a:t>
            </a:r>
            <a:r>
              <a:rPr lang="el-GR" dirty="0"/>
              <a:t> χρησιμοποιείται προκυμμένου να συγκριθούν περισσότερες από 2 επεμβάσεις οι οποίες αποφασίζουμε να τις τοποθετήσουμε σε ομάδες.  </a:t>
            </a:r>
            <a:br>
              <a:rPr lang="en-US" dirty="0"/>
            </a:br>
            <a:r>
              <a:rPr lang="el-GR" dirty="0"/>
              <a:t>Με αυτό</a:t>
            </a:r>
            <a:r>
              <a:rPr lang="en-US" dirty="0"/>
              <a:t> </a:t>
            </a:r>
            <a:r>
              <a:rPr lang="el-GR" dirty="0"/>
              <a:t>τον τρόπο ελέγχουμε μεγάλο μέρος της </a:t>
            </a:r>
            <a:r>
              <a:rPr lang="el-GR" dirty="0" err="1"/>
              <a:t>παραλλακτηκότητας</a:t>
            </a:r>
            <a:r>
              <a:rPr lang="el-GR" dirty="0"/>
              <a:t>.   </a:t>
            </a:r>
            <a:br>
              <a:rPr lang="el-GR" dirty="0"/>
            </a:br>
            <a:r>
              <a:rPr lang="el-GR" dirty="0"/>
              <a:t>Σκοπός μας κατά τον σχεδιασμό είναι να είναι ομοιόμορφο το πείραμα μέσα στην ομάδα ενώ η </a:t>
            </a:r>
            <a:r>
              <a:rPr lang="el-GR" dirty="0" err="1"/>
              <a:t>παραλλακτηκότητα</a:t>
            </a:r>
            <a:r>
              <a:rPr lang="el-GR" dirty="0"/>
              <a:t> μεταξύ των ομάδων δεν μας ενδιαφέρει. </a:t>
            </a:r>
          </a:p>
        </p:txBody>
      </p:sp>
    </p:spTree>
    <p:extLst>
      <p:ext uri="{BB962C8B-B14F-4D97-AF65-F5344CB8AC3E}">
        <p14:creationId xmlns:p14="http://schemas.microsoft.com/office/powerpoint/2010/main" val="4041138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02E33B-D9BA-4FED-AA59-6D1FD9422EF9}"/>
              </a:ext>
            </a:extLst>
          </p:cNvPr>
          <p:cNvSpPr>
            <a:spLocks noGrp="1"/>
          </p:cNvSpPr>
          <p:nvPr>
            <p:ph type="ctrTitle"/>
          </p:nvPr>
        </p:nvSpPr>
        <p:spPr>
          <a:xfrm>
            <a:off x="927100" y="581025"/>
            <a:ext cx="8305800" cy="6678751"/>
          </a:xfrm>
        </p:spPr>
        <p:txBody>
          <a:bodyPr/>
          <a:lstStyle/>
          <a:p>
            <a:r>
              <a:rPr lang="el-GR" dirty="0"/>
              <a:t>Πλεονεκτήματα</a:t>
            </a:r>
            <a:br>
              <a:rPr lang="el-GR" dirty="0"/>
            </a:br>
            <a:r>
              <a:rPr lang="el-GR" sz="1800" dirty="0"/>
              <a:t>Μπορεί να απομακρύνει μια πηγή </a:t>
            </a:r>
            <a:r>
              <a:rPr lang="el-GR" sz="1800" dirty="0" err="1"/>
              <a:t>παραλλακτηκότητας</a:t>
            </a:r>
            <a:r>
              <a:rPr lang="el-GR" sz="1800" dirty="0"/>
              <a:t> και να αυξήσει την ακρίβεια</a:t>
            </a:r>
            <a:br>
              <a:rPr lang="el-GR" sz="1800" dirty="0"/>
            </a:br>
            <a:r>
              <a:rPr lang="el-GR" sz="1800" dirty="0"/>
              <a:t>Με την χρήση των ομάδων μπορούν να δοκιμαστούν οι επεμβάσεις σε πλήθος συνθηκών κ αι τα αποτελέσματα να έχουν σημασία για μεγαλύτερο εύρος συνθηκών</a:t>
            </a:r>
            <a:br>
              <a:rPr lang="el-GR" sz="1800" dirty="0"/>
            </a:br>
            <a:r>
              <a:rPr lang="el-GR" sz="1800" dirty="0"/>
              <a:t>Η στατιστική επεξεργασία και απλή </a:t>
            </a:r>
            <a:br>
              <a:rPr lang="el-GR" sz="1800" dirty="0"/>
            </a:br>
            <a:br>
              <a:rPr lang="el-GR" sz="1600" dirty="0"/>
            </a:br>
            <a:r>
              <a:rPr lang="el-GR" dirty="0"/>
              <a:t>Μειονεκτήματα </a:t>
            </a:r>
            <a:br>
              <a:rPr lang="el-GR" dirty="0"/>
            </a:br>
            <a:r>
              <a:rPr lang="el-GR" sz="1800" dirty="0"/>
              <a:t>Χαμένα δεδομένα (</a:t>
            </a:r>
            <a:r>
              <a:rPr lang="en-US" sz="1800" dirty="0" err="1"/>
              <a:t>miising</a:t>
            </a:r>
            <a:r>
              <a:rPr lang="en-US" sz="1800" dirty="0"/>
              <a:t> plots) </a:t>
            </a:r>
            <a:r>
              <a:rPr lang="el-GR" sz="1800" dirty="0"/>
              <a:t>είναι δύσκολο να αντιμετωπιστούν κατά την στατιστική ανάλυση </a:t>
            </a:r>
            <a:br>
              <a:rPr lang="el-GR" sz="1800" dirty="0"/>
            </a:br>
            <a:r>
              <a:rPr lang="el-GR" sz="1800" dirty="0"/>
              <a:t>Λάθη κατά την σπορά όπως η τοποθέτηση μιας επέμβασης 2 φορές στην ίδια ομάδα δημιουργούν προβλήματα κατά την ανάλυση των δεδομένων</a:t>
            </a:r>
            <a:br>
              <a:rPr lang="el-GR" sz="1800" dirty="0"/>
            </a:br>
            <a:r>
              <a:rPr lang="el-GR" sz="1800" dirty="0"/>
              <a:t>Εάν υπάρχει πάνω από μια πηγή </a:t>
            </a:r>
            <a:r>
              <a:rPr lang="el-GR" sz="1800" dirty="0" err="1"/>
              <a:t>παραλλακτηκότητας</a:t>
            </a:r>
            <a:r>
              <a:rPr lang="el-GR" sz="1800" dirty="0"/>
              <a:t> το σχέδιο είναι λιγότερο αποτελεσματικό από άλλα. </a:t>
            </a:r>
            <a:br>
              <a:rPr lang="el-GR" sz="1800" dirty="0"/>
            </a:br>
            <a:r>
              <a:rPr lang="el-GR" sz="1800" dirty="0"/>
              <a:t>Εάν το χωράφι είναι ομοιόμορφο το </a:t>
            </a:r>
            <a:r>
              <a:rPr lang="en-US" sz="1800" dirty="0"/>
              <a:t>CRD </a:t>
            </a:r>
            <a:r>
              <a:rPr lang="el-GR" sz="1800" dirty="0"/>
              <a:t>είναι ποιο αποτελεσματικό από το </a:t>
            </a:r>
            <a:r>
              <a:rPr lang="en-US" sz="1800" dirty="0"/>
              <a:t>RCBD </a:t>
            </a:r>
            <a:br>
              <a:rPr lang="en-US" sz="1800" dirty="0"/>
            </a:br>
            <a:r>
              <a:rPr lang="el-GR" sz="1800" dirty="0"/>
              <a:t> </a:t>
            </a:r>
            <a:br>
              <a:rPr lang="el-GR" sz="1800" dirty="0"/>
            </a:br>
            <a:r>
              <a:rPr lang="el-GR" sz="1600" dirty="0"/>
              <a:t> </a:t>
            </a:r>
            <a:br>
              <a:rPr lang="el-GR" sz="1600" dirty="0"/>
            </a:br>
            <a:r>
              <a:rPr lang="el-GR" sz="1600" dirty="0"/>
              <a:t>  </a:t>
            </a:r>
            <a:r>
              <a:rPr lang="el-GR" dirty="0"/>
              <a:t> </a:t>
            </a:r>
          </a:p>
        </p:txBody>
      </p:sp>
    </p:spTree>
    <p:extLst>
      <p:ext uri="{BB962C8B-B14F-4D97-AF65-F5344CB8AC3E}">
        <p14:creationId xmlns:p14="http://schemas.microsoft.com/office/powerpoint/2010/main" val="1883992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68095" y="348995"/>
            <a:ext cx="9144000" cy="6858000"/>
            <a:chOff x="768095" y="348995"/>
            <a:chExt cx="9144000" cy="6858000"/>
          </a:xfrm>
        </p:grpSpPr>
        <p:sp>
          <p:nvSpPr>
            <p:cNvPr id="3" name="object 3"/>
            <p:cNvSpPr/>
            <p:nvPr/>
          </p:nvSpPr>
          <p:spPr>
            <a:xfrm>
              <a:off x="1100327" y="4768595"/>
              <a:ext cx="135635" cy="13715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206495" y="6515099"/>
              <a:ext cx="146303" cy="1463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023871" y="4671060"/>
              <a:ext cx="192023" cy="192023"/>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2105659" y="865123"/>
            <a:ext cx="6463665" cy="635000"/>
          </a:xfrm>
          <a:prstGeom prst="rect">
            <a:avLst/>
          </a:prstGeom>
        </p:spPr>
        <p:txBody>
          <a:bodyPr vert="horz" wrap="square" lIns="0" tIns="12065" rIns="0" bIns="0" rtlCol="0">
            <a:spAutoFit/>
          </a:bodyPr>
          <a:lstStyle/>
          <a:p>
            <a:pPr marL="12700">
              <a:lnSpc>
                <a:spcPct val="100000"/>
              </a:lnSpc>
              <a:spcBef>
                <a:spcPts val="95"/>
              </a:spcBef>
            </a:pPr>
            <a:r>
              <a:rPr spc="-10" dirty="0"/>
              <a:t>Model </a:t>
            </a:r>
            <a:r>
              <a:rPr spc="-5" dirty="0"/>
              <a:t>for RCBD (one</a:t>
            </a:r>
            <a:r>
              <a:rPr spc="15" dirty="0"/>
              <a:t> </a:t>
            </a:r>
            <a:r>
              <a:rPr spc="-5" dirty="0"/>
              <a:t>factor)</a:t>
            </a:r>
          </a:p>
        </p:txBody>
      </p:sp>
      <p:grpSp>
        <p:nvGrpSpPr>
          <p:cNvPr id="7" name="object 7"/>
          <p:cNvGrpSpPr/>
          <p:nvPr/>
        </p:nvGrpSpPr>
        <p:grpSpPr>
          <a:xfrm>
            <a:off x="3003803" y="2350260"/>
            <a:ext cx="4645660" cy="2845435"/>
            <a:chOff x="3018281" y="2390394"/>
            <a:chExt cx="4645660" cy="2845435"/>
          </a:xfrm>
        </p:grpSpPr>
        <p:sp>
          <p:nvSpPr>
            <p:cNvPr id="8" name="object 8"/>
            <p:cNvSpPr/>
            <p:nvPr/>
          </p:nvSpPr>
          <p:spPr>
            <a:xfrm>
              <a:off x="3470147" y="2481072"/>
              <a:ext cx="2016760" cy="937260"/>
            </a:xfrm>
            <a:custGeom>
              <a:avLst/>
              <a:gdLst/>
              <a:ahLst/>
              <a:cxnLst/>
              <a:rect l="l" t="t" r="r" b="b"/>
              <a:pathLst>
                <a:path w="2016760" h="937260">
                  <a:moveTo>
                    <a:pt x="2016251" y="937259"/>
                  </a:moveTo>
                  <a:lnTo>
                    <a:pt x="2016251" y="0"/>
                  </a:lnTo>
                  <a:lnTo>
                    <a:pt x="0" y="0"/>
                  </a:lnTo>
                  <a:lnTo>
                    <a:pt x="0" y="937259"/>
                  </a:lnTo>
                  <a:lnTo>
                    <a:pt x="2016251" y="937259"/>
                  </a:lnTo>
                  <a:close/>
                </a:path>
              </a:pathLst>
            </a:custGeom>
            <a:solidFill>
              <a:srgbClr val="FFFF00"/>
            </a:solidFill>
          </p:spPr>
          <p:txBody>
            <a:bodyPr wrap="square" lIns="0" tIns="0" rIns="0" bIns="0" rtlCol="0"/>
            <a:lstStyle/>
            <a:p>
              <a:endParaRPr/>
            </a:p>
          </p:txBody>
        </p:sp>
        <p:sp>
          <p:nvSpPr>
            <p:cNvPr id="9" name="object 9"/>
            <p:cNvSpPr/>
            <p:nvPr/>
          </p:nvSpPr>
          <p:spPr>
            <a:xfrm>
              <a:off x="3037331" y="4136135"/>
              <a:ext cx="1224280" cy="1080770"/>
            </a:xfrm>
            <a:custGeom>
              <a:avLst/>
              <a:gdLst/>
              <a:ahLst/>
              <a:cxnLst/>
              <a:rect l="l" t="t" r="r" b="b"/>
              <a:pathLst>
                <a:path w="1224279" h="1080770">
                  <a:moveTo>
                    <a:pt x="1223771" y="541019"/>
                  </a:moveTo>
                  <a:lnTo>
                    <a:pt x="1221740" y="496660"/>
                  </a:lnTo>
                  <a:lnTo>
                    <a:pt x="1215752" y="453286"/>
                  </a:lnTo>
                  <a:lnTo>
                    <a:pt x="1205965" y="411036"/>
                  </a:lnTo>
                  <a:lnTo>
                    <a:pt x="1192536" y="370051"/>
                  </a:lnTo>
                  <a:lnTo>
                    <a:pt x="1175623" y="330469"/>
                  </a:lnTo>
                  <a:lnTo>
                    <a:pt x="1155383" y="292431"/>
                  </a:lnTo>
                  <a:lnTo>
                    <a:pt x="1131976" y="256075"/>
                  </a:lnTo>
                  <a:lnTo>
                    <a:pt x="1105558" y="221540"/>
                  </a:lnTo>
                  <a:lnTo>
                    <a:pt x="1076287" y="188967"/>
                  </a:lnTo>
                  <a:lnTo>
                    <a:pt x="1044320" y="158495"/>
                  </a:lnTo>
                  <a:lnTo>
                    <a:pt x="1009817" y="130264"/>
                  </a:lnTo>
                  <a:lnTo>
                    <a:pt x="972933" y="104412"/>
                  </a:lnTo>
                  <a:lnTo>
                    <a:pt x="933828" y="81079"/>
                  </a:lnTo>
                  <a:lnTo>
                    <a:pt x="892658" y="60405"/>
                  </a:lnTo>
                  <a:lnTo>
                    <a:pt x="849582" y="42529"/>
                  </a:lnTo>
                  <a:lnTo>
                    <a:pt x="804757" y="27590"/>
                  </a:lnTo>
                  <a:lnTo>
                    <a:pt x="758341" y="15728"/>
                  </a:lnTo>
                  <a:lnTo>
                    <a:pt x="710491" y="7083"/>
                  </a:lnTo>
                  <a:lnTo>
                    <a:pt x="661366" y="1794"/>
                  </a:lnTo>
                  <a:lnTo>
                    <a:pt x="611123" y="0"/>
                  </a:lnTo>
                  <a:lnTo>
                    <a:pt x="560892" y="1794"/>
                  </a:lnTo>
                  <a:lnTo>
                    <a:pt x="511798" y="7083"/>
                  </a:lnTo>
                  <a:lnTo>
                    <a:pt x="463999" y="15728"/>
                  </a:lnTo>
                  <a:lnTo>
                    <a:pt x="417649" y="27590"/>
                  </a:lnTo>
                  <a:lnTo>
                    <a:pt x="372903" y="42529"/>
                  </a:lnTo>
                  <a:lnTo>
                    <a:pt x="329918" y="60405"/>
                  </a:lnTo>
                  <a:lnTo>
                    <a:pt x="288849" y="81079"/>
                  </a:lnTo>
                  <a:lnTo>
                    <a:pt x="249850" y="104412"/>
                  </a:lnTo>
                  <a:lnTo>
                    <a:pt x="213078" y="130264"/>
                  </a:lnTo>
                  <a:lnTo>
                    <a:pt x="178688" y="158495"/>
                  </a:lnTo>
                  <a:lnTo>
                    <a:pt x="146836" y="188967"/>
                  </a:lnTo>
                  <a:lnTo>
                    <a:pt x="117677" y="221540"/>
                  </a:lnTo>
                  <a:lnTo>
                    <a:pt x="91366" y="256075"/>
                  </a:lnTo>
                  <a:lnTo>
                    <a:pt x="68058" y="292431"/>
                  </a:lnTo>
                  <a:lnTo>
                    <a:pt x="47910" y="330469"/>
                  </a:lnTo>
                  <a:lnTo>
                    <a:pt x="31077" y="370051"/>
                  </a:lnTo>
                  <a:lnTo>
                    <a:pt x="17714" y="411036"/>
                  </a:lnTo>
                  <a:lnTo>
                    <a:pt x="7976" y="453286"/>
                  </a:lnTo>
                  <a:lnTo>
                    <a:pt x="2020" y="496660"/>
                  </a:lnTo>
                  <a:lnTo>
                    <a:pt x="0" y="541019"/>
                  </a:lnTo>
                  <a:lnTo>
                    <a:pt x="2020" y="585162"/>
                  </a:lnTo>
                  <a:lnTo>
                    <a:pt x="7976" y="628340"/>
                  </a:lnTo>
                  <a:lnTo>
                    <a:pt x="17714" y="670415"/>
                  </a:lnTo>
                  <a:lnTo>
                    <a:pt x="31077" y="711244"/>
                  </a:lnTo>
                  <a:lnTo>
                    <a:pt x="47910" y="750689"/>
                  </a:lnTo>
                  <a:lnTo>
                    <a:pt x="68058" y="788607"/>
                  </a:lnTo>
                  <a:lnTo>
                    <a:pt x="91366" y="824859"/>
                  </a:lnTo>
                  <a:lnTo>
                    <a:pt x="117677" y="859304"/>
                  </a:lnTo>
                  <a:lnTo>
                    <a:pt x="146836" y="891801"/>
                  </a:lnTo>
                  <a:lnTo>
                    <a:pt x="178688" y="922210"/>
                  </a:lnTo>
                  <a:lnTo>
                    <a:pt x="213078" y="950390"/>
                  </a:lnTo>
                  <a:lnTo>
                    <a:pt x="249850" y="976201"/>
                  </a:lnTo>
                  <a:lnTo>
                    <a:pt x="288849" y="999501"/>
                  </a:lnTo>
                  <a:lnTo>
                    <a:pt x="329918" y="1020151"/>
                  </a:lnTo>
                  <a:lnTo>
                    <a:pt x="372903" y="1038010"/>
                  </a:lnTo>
                  <a:lnTo>
                    <a:pt x="417649" y="1052937"/>
                  </a:lnTo>
                  <a:lnTo>
                    <a:pt x="463999" y="1064792"/>
                  </a:lnTo>
                  <a:lnTo>
                    <a:pt x="511798" y="1073433"/>
                  </a:lnTo>
                  <a:lnTo>
                    <a:pt x="560892" y="1078722"/>
                  </a:lnTo>
                  <a:lnTo>
                    <a:pt x="611123" y="1080515"/>
                  </a:lnTo>
                  <a:lnTo>
                    <a:pt x="661366" y="1078722"/>
                  </a:lnTo>
                  <a:lnTo>
                    <a:pt x="710491" y="1073433"/>
                  </a:lnTo>
                  <a:lnTo>
                    <a:pt x="758341" y="1064792"/>
                  </a:lnTo>
                  <a:lnTo>
                    <a:pt x="804757" y="1052937"/>
                  </a:lnTo>
                  <a:lnTo>
                    <a:pt x="849582" y="1038010"/>
                  </a:lnTo>
                  <a:lnTo>
                    <a:pt x="892658" y="1020151"/>
                  </a:lnTo>
                  <a:lnTo>
                    <a:pt x="933828" y="999501"/>
                  </a:lnTo>
                  <a:lnTo>
                    <a:pt x="972933" y="976201"/>
                  </a:lnTo>
                  <a:lnTo>
                    <a:pt x="1009817" y="950390"/>
                  </a:lnTo>
                  <a:lnTo>
                    <a:pt x="1044320" y="922210"/>
                  </a:lnTo>
                  <a:lnTo>
                    <a:pt x="1076287" y="891801"/>
                  </a:lnTo>
                  <a:lnTo>
                    <a:pt x="1105558" y="859304"/>
                  </a:lnTo>
                  <a:lnTo>
                    <a:pt x="1131976" y="824859"/>
                  </a:lnTo>
                  <a:lnTo>
                    <a:pt x="1155383" y="788607"/>
                  </a:lnTo>
                  <a:lnTo>
                    <a:pt x="1175623" y="750689"/>
                  </a:lnTo>
                  <a:lnTo>
                    <a:pt x="1192536" y="711244"/>
                  </a:lnTo>
                  <a:lnTo>
                    <a:pt x="1205965" y="670415"/>
                  </a:lnTo>
                  <a:lnTo>
                    <a:pt x="1215752" y="628340"/>
                  </a:lnTo>
                  <a:lnTo>
                    <a:pt x="1221740" y="585162"/>
                  </a:lnTo>
                  <a:lnTo>
                    <a:pt x="1223771" y="541019"/>
                  </a:lnTo>
                  <a:close/>
                </a:path>
              </a:pathLst>
            </a:custGeom>
            <a:solidFill>
              <a:srgbClr val="FFFF00"/>
            </a:solidFill>
          </p:spPr>
          <p:txBody>
            <a:bodyPr wrap="square" lIns="0" tIns="0" rIns="0" bIns="0" rtlCol="0"/>
            <a:lstStyle/>
            <a:p>
              <a:endParaRPr/>
            </a:p>
          </p:txBody>
        </p:sp>
        <p:sp>
          <p:nvSpPr>
            <p:cNvPr id="10" name="object 10"/>
            <p:cNvSpPr/>
            <p:nvPr/>
          </p:nvSpPr>
          <p:spPr>
            <a:xfrm>
              <a:off x="3037331" y="4136135"/>
              <a:ext cx="1224280" cy="1080770"/>
            </a:xfrm>
            <a:custGeom>
              <a:avLst/>
              <a:gdLst/>
              <a:ahLst/>
              <a:cxnLst/>
              <a:rect l="l" t="t" r="r" b="b"/>
              <a:pathLst>
                <a:path w="1224279" h="1080770">
                  <a:moveTo>
                    <a:pt x="611123" y="0"/>
                  </a:moveTo>
                  <a:lnTo>
                    <a:pt x="560892" y="1794"/>
                  </a:lnTo>
                  <a:lnTo>
                    <a:pt x="511798" y="7083"/>
                  </a:lnTo>
                  <a:lnTo>
                    <a:pt x="463999" y="15728"/>
                  </a:lnTo>
                  <a:lnTo>
                    <a:pt x="417649" y="27590"/>
                  </a:lnTo>
                  <a:lnTo>
                    <a:pt x="372903" y="42529"/>
                  </a:lnTo>
                  <a:lnTo>
                    <a:pt x="329918" y="60405"/>
                  </a:lnTo>
                  <a:lnTo>
                    <a:pt x="288849" y="81079"/>
                  </a:lnTo>
                  <a:lnTo>
                    <a:pt x="249850" y="104412"/>
                  </a:lnTo>
                  <a:lnTo>
                    <a:pt x="213078" y="130264"/>
                  </a:lnTo>
                  <a:lnTo>
                    <a:pt x="178688" y="158495"/>
                  </a:lnTo>
                  <a:lnTo>
                    <a:pt x="146836" y="188967"/>
                  </a:lnTo>
                  <a:lnTo>
                    <a:pt x="117677" y="221540"/>
                  </a:lnTo>
                  <a:lnTo>
                    <a:pt x="91366" y="256075"/>
                  </a:lnTo>
                  <a:lnTo>
                    <a:pt x="68058" y="292431"/>
                  </a:lnTo>
                  <a:lnTo>
                    <a:pt x="47910" y="330469"/>
                  </a:lnTo>
                  <a:lnTo>
                    <a:pt x="31077" y="370051"/>
                  </a:lnTo>
                  <a:lnTo>
                    <a:pt x="17714" y="411036"/>
                  </a:lnTo>
                  <a:lnTo>
                    <a:pt x="7976" y="453286"/>
                  </a:lnTo>
                  <a:lnTo>
                    <a:pt x="2020" y="496660"/>
                  </a:lnTo>
                  <a:lnTo>
                    <a:pt x="0" y="541019"/>
                  </a:lnTo>
                  <a:lnTo>
                    <a:pt x="2020" y="585162"/>
                  </a:lnTo>
                  <a:lnTo>
                    <a:pt x="7976" y="628340"/>
                  </a:lnTo>
                  <a:lnTo>
                    <a:pt x="17714" y="670415"/>
                  </a:lnTo>
                  <a:lnTo>
                    <a:pt x="31077" y="711244"/>
                  </a:lnTo>
                  <a:lnTo>
                    <a:pt x="47910" y="750689"/>
                  </a:lnTo>
                  <a:lnTo>
                    <a:pt x="68058" y="788607"/>
                  </a:lnTo>
                  <a:lnTo>
                    <a:pt x="91366" y="824859"/>
                  </a:lnTo>
                  <a:lnTo>
                    <a:pt x="117677" y="859304"/>
                  </a:lnTo>
                  <a:lnTo>
                    <a:pt x="146836" y="891801"/>
                  </a:lnTo>
                  <a:lnTo>
                    <a:pt x="178688" y="922210"/>
                  </a:lnTo>
                  <a:lnTo>
                    <a:pt x="213078" y="950390"/>
                  </a:lnTo>
                  <a:lnTo>
                    <a:pt x="249850" y="976201"/>
                  </a:lnTo>
                  <a:lnTo>
                    <a:pt x="288849" y="999501"/>
                  </a:lnTo>
                  <a:lnTo>
                    <a:pt x="329918" y="1020151"/>
                  </a:lnTo>
                  <a:lnTo>
                    <a:pt x="372903" y="1038010"/>
                  </a:lnTo>
                  <a:lnTo>
                    <a:pt x="417649" y="1052937"/>
                  </a:lnTo>
                  <a:lnTo>
                    <a:pt x="463999" y="1064792"/>
                  </a:lnTo>
                  <a:lnTo>
                    <a:pt x="511798" y="1073433"/>
                  </a:lnTo>
                  <a:lnTo>
                    <a:pt x="560892" y="1078722"/>
                  </a:lnTo>
                  <a:lnTo>
                    <a:pt x="611123" y="1080515"/>
                  </a:lnTo>
                  <a:lnTo>
                    <a:pt x="661366" y="1078722"/>
                  </a:lnTo>
                  <a:lnTo>
                    <a:pt x="710491" y="1073433"/>
                  </a:lnTo>
                  <a:lnTo>
                    <a:pt x="758341" y="1064792"/>
                  </a:lnTo>
                  <a:lnTo>
                    <a:pt x="804757" y="1052937"/>
                  </a:lnTo>
                  <a:lnTo>
                    <a:pt x="849582" y="1038010"/>
                  </a:lnTo>
                  <a:lnTo>
                    <a:pt x="892658" y="1020151"/>
                  </a:lnTo>
                  <a:lnTo>
                    <a:pt x="933828" y="999501"/>
                  </a:lnTo>
                  <a:lnTo>
                    <a:pt x="972933" y="976201"/>
                  </a:lnTo>
                  <a:lnTo>
                    <a:pt x="1009817" y="950390"/>
                  </a:lnTo>
                  <a:lnTo>
                    <a:pt x="1044320" y="922210"/>
                  </a:lnTo>
                  <a:lnTo>
                    <a:pt x="1076287" y="891801"/>
                  </a:lnTo>
                  <a:lnTo>
                    <a:pt x="1105558" y="859304"/>
                  </a:lnTo>
                  <a:lnTo>
                    <a:pt x="1131976" y="824859"/>
                  </a:lnTo>
                  <a:lnTo>
                    <a:pt x="1155383" y="788607"/>
                  </a:lnTo>
                  <a:lnTo>
                    <a:pt x="1175623" y="750689"/>
                  </a:lnTo>
                  <a:lnTo>
                    <a:pt x="1192536" y="711244"/>
                  </a:lnTo>
                  <a:lnTo>
                    <a:pt x="1205965" y="670415"/>
                  </a:lnTo>
                  <a:lnTo>
                    <a:pt x="1215752" y="628340"/>
                  </a:lnTo>
                  <a:lnTo>
                    <a:pt x="1221740" y="585162"/>
                  </a:lnTo>
                  <a:lnTo>
                    <a:pt x="1223771" y="541019"/>
                  </a:lnTo>
                  <a:lnTo>
                    <a:pt x="1221740" y="496660"/>
                  </a:lnTo>
                  <a:lnTo>
                    <a:pt x="1215752" y="453286"/>
                  </a:lnTo>
                  <a:lnTo>
                    <a:pt x="1205965" y="411036"/>
                  </a:lnTo>
                  <a:lnTo>
                    <a:pt x="1192536" y="370051"/>
                  </a:lnTo>
                  <a:lnTo>
                    <a:pt x="1175623" y="330469"/>
                  </a:lnTo>
                  <a:lnTo>
                    <a:pt x="1155383" y="292431"/>
                  </a:lnTo>
                  <a:lnTo>
                    <a:pt x="1131976" y="256075"/>
                  </a:lnTo>
                  <a:lnTo>
                    <a:pt x="1105558" y="221540"/>
                  </a:lnTo>
                  <a:lnTo>
                    <a:pt x="1076287" y="188967"/>
                  </a:lnTo>
                  <a:lnTo>
                    <a:pt x="1044320" y="158495"/>
                  </a:lnTo>
                  <a:lnTo>
                    <a:pt x="1009817" y="130264"/>
                  </a:lnTo>
                  <a:lnTo>
                    <a:pt x="972933" y="104412"/>
                  </a:lnTo>
                  <a:lnTo>
                    <a:pt x="933828" y="81079"/>
                  </a:lnTo>
                  <a:lnTo>
                    <a:pt x="892658" y="60405"/>
                  </a:lnTo>
                  <a:lnTo>
                    <a:pt x="849582" y="42529"/>
                  </a:lnTo>
                  <a:lnTo>
                    <a:pt x="804757" y="27590"/>
                  </a:lnTo>
                  <a:lnTo>
                    <a:pt x="758341" y="15728"/>
                  </a:lnTo>
                  <a:lnTo>
                    <a:pt x="710491" y="7083"/>
                  </a:lnTo>
                  <a:lnTo>
                    <a:pt x="661366" y="1794"/>
                  </a:lnTo>
                  <a:lnTo>
                    <a:pt x="611123" y="0"/>
                  </a:lnTo>
                  <a:close/>
                </a:path>
              </a:pathLst>
            </a:custGeom>
            <a:ln w="38099">
              <a:solidFill>
                <a:srgbClr val="FF0000"/>
              </a:solidFill>
            </a:ln>
          </p:spPr>
          <p:txBody>
            <a:bodyPr wrap="square" lIns="0" tIns="0" rIns="0" bIns="0" rtlCol="0"/>
            <a:lstStyle/>
            <a:p>
              <a:endParaRPr/>
            </a:p>
          </p:txBody>
        </p:sp>
        <p:sp>
          <p:nvSpPr>
            <p:cNvPr id="11" name="object 11"/>
            <p:cNvSpPr/>
            <p:nvPr/>
          </p:nvSpPr>
          <p:spPr>
            <a:xfrm>
              <a:off x="3730752" y="3418332"/>
              <a:ext cx="746760" cy="745490"/>
            </a:xfrm>
            <a:custGeom>
              <a:avLst/>
              <a:gdLst/>
              <a:ahLst/>
              <a:cxnLst/>
              <a:rect l="l" t="t" r="r" b="b"/>
              <a:pathLst>
                <a:path w="746760" h="745489">
                  <a:moveTo>
                    <a:pt x="612103" y="187923"/>
                  </a:moveTo>
                  <a:lnTo>
                    <a:pt x="558292" y="133604"/>
                  </a:lnTo>
                  <a:lnTo>
                    <a:pt x="0" y="691896"/>
                  </a:lnTo>
                  <a:lnTo>
                    <a:pt x="53340" y="745236"/>
                  </a:lnTo>
                  <a:lnTo>
                    <a:pt x="612103" y="187923"/>
                  </a:lnTo>
                  <a:close/>
                </a:path>
                <a:path w="746760" h="745489">
                  <a:moveTo>
                    <a:pt x="746760" y="0"/>
                  </a:moveTo>
                  <a:lnTo>
                    <a:pt x="504444" y="79248"/>
                  </a:lnTo>
                  <a:lnTo>
                    <a:pt x="558292" y="133604"/>
                  </a:lnTo>
                  <a:lnTo>
                    <a:pt x="585216" y="106680"/>
                  </a:lnTo>
                  <a:lnTo>
                    <a:pt x="640080" y="160020"/>
                  </a:lnTo>
                  <a:lnTo>
                    <a:pt x="640080" y="216163"/>
                  </a:lnTo>
                  <a:lnTo>
                    <a:pt x="665988" y="242316"/>
                  </a:lnTo>
                  <a:lnTo>
                    <a:pt x="746760" y="0"/>
                  </a:lnTo>
                  <a:close/>
                </a:path>
                <a:path w="746760" h="745489">
                  <a:moveTo>
                    <a:pt x="640080" y="160020"/>
                  </a:moveTo>
                  <a:lnTo>
                    <a:pt x="585216" y="106680"/>
                  </a:lnTo>
                  <a:lnTo>
                    <a:pt x="558292" y="133604"/>
                  </a:lnTo>
                  <a:lnTo>
                    <a:pt x="612103" y="187923"/>
                  </a:lnTo>
                  <a:lnTo>
                    <a:pt x="640080" y="160020"/>
                  </a:lnTo>
                  <a:close/>
                </a:path>
                <a:path w="746760" h="745489">
                  <a:moveTo>
                    <a:pt x="640080" y="216163"/>
                  </a:moveTo>
                  <a:lnTo>
                    <a:pt x="640080" y="160020"/>
                  </a:lnTo>
                  <a:lnTo>
                    <a:pt x="612103" y="187923"/>
                  </a:lnTo>
                  <a:lnTo>
                    <a:pt x="640080" y="216163"/>
                  </a:lnTo>
                  <a:close/>
                </a:path>
              </a:pathLst>
            </a:custGeom>
            <a:solidFill>
              <a:srgbClr val="65FF32"/>
            </a:solidFill>
          </p:spPr>
          <p:txBody>
            <a:bodyPr wrap="square" lIns="0" tIns="0" rIns="0" bIns="0" rtlCol="0"/>
            <a:lstStyle/>
            <a:p>
              <a:endParaRPr/>
            </a:p>
          </p:txBody>
        </p:sp>
        <p:sp>
          <p:nvSpPr>
            <p:cNvPr id="12" name="object 12"/>
            <p:cNvSpPr/>
            <p:nvPr/>
          </p:nvSpPr>
          <p:spPr>
            <a:xfrm>
              <a:off x="6420611" y="2409444"/>
              <a:ext cx="1224280" cy="1079500"/>
            </a:xfrm>
            <a:custGeom>
              <a:avLst/>
              <a:gdLst/>
              <a:ahLst/>
              <a:cxnLst/>
              <a:rect l="l" t="t" r="r" b="b"/>
              <a:pathLst>
                <a:path w="1224279" h="1079500">
                  <a:moveTo>
                    <a:pt x="1223771" y="539495"/>
                  </a:moveTo>
                  <a:lnTo>
                    <a:pt x="1221751" y="495353"/>
                  </a:lnTo>
                  <a:lnTo>
                    <a:pt x="1215795" y="452175"/>
                  </a:lnTo>
                  <a:lnTo>
                    <a:pt x="1206057" y="410100"/>
                  </a:lnTo>
                  <a:lnTo>
                    <a:pt x="1192694" y="369271"/>
                  </a:lnTo>
                  <a:lnTo>
                    <a:pt x="1175861" y="329826"/>
                  </a:lnTo>
                  <a:lnTo>
                    <a:pt x="1155713" y="291908"/>
                  </a:lnTo>
                  <a:lnTo>
                    <a:pt x="1132405" y="255656"/>
                  </a:lnTo>
                  <a:lnTo>
                    <a:pt x="1106094" y="221211"/>
                  </a:lnTo>
                  <a:lnTo>
                    <a:pt x="1076935" y="188714"/>
                  </a:lnTo>
                  <a:lnTo>
                    <a:pt x="1045082" y="158305"/>
                  </a:lnTo>
                  <a:lnTo>
                    <a:pt x="1010693" y="130125"/>
                  </a:lnTo>
                  <a:lnTo>
                    <a:pt x="973921" y="104314"/>
                  </a:lnTo>
                  <a:lnTo>
                    <a:pt x="934922" y="81014"/>
                  </a:lnTo>
                  <a:lnTo>
                    <a:pt x="893853" y="60364"/>
                  </a:lnTo>
                  <a:lnTo>
                    <a:pt x="850868" y="42505"/>
                  </a:lnTo>
                  <a:lnTo>
                    <a:pt x="806122" y="27578"/>
                  </a:lnTo>
                  <a:lnTo>
                    <a:pt x="759772" y="15723"/>
                  </a:lnTo>
                  <a:lnTo>
                    <a:pt x="711973" y="7082"/>
                  </a:lnTo>
                  <a:lnTo>
                    <a:pt x="662879" y="1793"/>
                  </a:lnTo>
                  <a:lnTo>
                    <a:pt x="612647" y="0"/>
                  </a:lnTo>
                  <a:lnTo>
                    <a:pt x="562405" y="1793"/>
                  </a:lnTo>
                  <a:lnTo>
                    <a:pt x="513280" y="7082"/>
                  </a:lnTo>
                  <a:lnTo>
                    <a:pt x="465430" y="15723"/>
                  </a:lnTo>
                  <a:lnTo>
                    <a:pt x="419014" y="27578"/>
                  </a:lnTo>
                  <a:lnTo>
                    <a:pt x="374189" y="42505"/>
                  </a:lnTo>
                  <a:lnTo>
                    <a:pt x="331113" y="60364"/>
                  </a:lnTo>
                  <a:lnTo>
                    <a:pt x="289943" y="81014"/>
                  </a:lnTo>
                  <a:lnTo>
                    <a:pt x="250838" y="104314"/>
                  </a:lnTo>
                  <a:lnTo>
                    <a:pt x="213954" y="130125"/>
                  </a:lnTo>
                  <a:lnTo>
                    <a:pt x="179450" y="158305"/>
                  </a:lnTo>
                  <a:lnTo>
                    <a:pt x="147484" y="188714"/>
                  </a:lnTo>
                  <a:lnTo>
                    <a:pt x="118213" y="221211"/>
                  </a:lnTo>
                  <a:lnTo>
                    <a:pt x="91795" y="255656"/>
                  </a:lnTo>
                  <a:lnTo>
                    <a:pt x="68387" y="291908"/>
                  </a:lnTo>
                  <a:lnTo>
                    <a:pt x="48148" y="329826"/>
                  </a:lnTo>
                  <a:lnTo>
                    <a:pt x="31235" y="369271"/>
                  </a:lnTo>
                  <a:lnTo>
                    <a:pt x="17806" y="410100"/>
                  </a:lnTo>
                  <a:lnTo>
                    <a:pt x="8019" y="452175"/>
                  </a:lnTo>
                  <a:lnTo>
                    <a:pt x="2031" y="495353"/>
                  </a:lnTo>
                  <a:lnTo>
                    <a:pt x="0" y="539495"/>
                  </a:lnTo>
                  <a:lnTo>
                    <a:pt x="2031" y="583844"/>
                  </a:lnTo>
                  <a:lnTo>
                    <a:pt x="8019" y="627186"/>
                  </a:lnTo>
                  <a:lnTo>
                    <a:pt x="17806" y="669386"/>
                  </a:lnTo>
                  <a:lnTo>
                    <a:pt x="31235" y="710305"/>
                  </a:lnTo>
                  <a:lnTo>
                    <a:pt x="48148" y="749807"/>
                  </a:lnTo>
                  <a:lnTo>
                    <a:pt x="68387" y="787755"/>
                  </a:lnTo>
                  <a:lnTo>
                    <a:pt x="91795" y="824011"/>
                  </a:lnTo>
                  <a:lnTo>
                    <a:pt x="118213" y="858438"/>
                  </a:lnTo>
                  <a:lnTo>
                    <a:pt x="147484" y="890899"/>
                  </a:lnTo>
                  <a:lnTo>
                    <a:pt x="179450" y="921257"/>
                  </a:lnTo>
                  <a:lnTo>
                    <a:pt x="213954" y="949375"/>
                  </a:lnTo>
                  <a:lnTo>
                    <a:pt x="250838" y="975116"/>
                  </a:lnTo>
                  <a:lnTo>
                    <a:pt x="289943" y="998341"/>
                  </a:lnTo>
                  <a:lnTo>
                    <a:pt x="331113" y="1018915"/>
                  </a:lnTo>
                  <a:lnTo>
                    <a:pt x="374189" y="1036700"/>
                  </a:lnTo>
                  <a:lnTo>
                    <a:pt x="419014" y="1051559"/>
                  </a:lnTo>
                  <a:lnTo>
                    <a:pt x="465430" y="1063355"/>
                  </a:lnTo>
                  <a:lnTo>
                    <a:pt x="513280" y="1071951"/>
                  </a:lnTo>
                  <a:lnTo>
                    <a:pt x="562405" y="1077208"/>
                  </a:lnTo>
                  <a:lnTo>
                    <a:pt x="612647" y="1078991"/>
                  </a:lnTo>
                  <a:lnTo>
                    <a:pt x="662879" y="1077208"/>
                  </a:lnTo>
                  <a:lnTo>
                    <a:pt x="711973" y="1071951"/>
                  </a:lnTo>
                  <a:lnTo>
                    <a:pt x="759772" y="1063355"/>
                  </a:lnTo>
                  <a:lnTo>
                    <a:pt x="806122" y="1051559"/>
                  </a:lnTo>
                  <a:lnTo>
                    <a:pt x="850868" y="1036700"/>
                  </a:lnTo>
                  <a:lnTo>
                    <a:pt x="893853" y="1018915"/>
                  </a:lnTo>
                  <a:lnTo>
                    <a:pt x="934922" y="998341"/>
                  </a:lnTo>
                  <a:lnTo>
                    <a:pt x="973921" y="975116"/>
                  </a:lnTo>
                  <a:lnTo>
                    <a:pt x="1010693" y="949375"/>
                  </a:lnTo>
                  <a:lnTo>
                    <a:pt x="1045082" y="921257"/>
                  </a:lnTo>
                  <a:lnTo>
                    <a:pt x="1076935" y="890899"/>
                  </a:lnTo>
                  <a:lnTo>
                    <a:pt x="1106094" y="858438"/>
                  </a:lnTo>
                  <a:lnTo>
                    <a:pt x="1132405" y="824011"/>
                  </a:lnTo>
                  <a:lnTo>
                    <a:pt x="1155713" y="787755"/>
                  </a:lnTo>
                  <a:lnTo>
                    <a:pt x="1175861" y="749807"/>
                  </a:lnTo>
                  <a:lnTo>
                    <a:pt x="1192694" y="710305"/>
                  </a:lnTo>
                  <a:lnTo>
                    <a:pt x="1206057" y="669386"/>
                  </a:lnTo>
                  <a:lnTo>
                    <a:pt x="1215795" y="627186"/>
                  </a:lnTo>
                  <a:lnTo>
                    <a:pt x="1221751" y="583844"/>
                  </a:lnTo>
                  <a:lnTo>
                    <a:pt x="1223771" y="539495"/>
                  </a:lnTo>
                  <a:close/>
                </a:path>
              </a:pathLst>
            </a:custGeom>
            <a:solidFill>
              <a:srgbClr val="FFFF00"/>
            </a:solidFill>
          </p:spPr>
          <p:txBody>
            <a:bodyPr wrap="square" lIns="0" tIns="0" rIns="0" bIns="0" rtlCol="0"/>
            <a:lstStyle/>
            <a:p>
              <a:endParaRPr/>
            </a:p>
          </p:txBody>
        </p:sp>
        <p:sp>
          <p:nvSpPr>
            <p:cNvPr id="13" name="object 13"/>
            <p:cNvSpPr/>
            <p:nvPr/>
          </p:nvSpPr>
          <p:spPr>
            <a:xfrm>
              <a:off x="6420611" y="2409444"/>
              <a:ext cx="1224280" cy="1079500"/>
            </a:xfrm>
            <a:custGeom>
              <a:avLst/>
              <a:gdLst/>
              <a:ahLst/>
              <a:cxnLst/>
              <a:rect l="l" t="t" r="r" b="b"/>
              <a:pathLst>
                <a:path w="1224279" h="1079500">
                  <a:moveTo>
                    <a:pt x="612647" y="0"/>
                  </a:moveTo>
                  <a:lnTo>
                    <a:pt x="562405" y="1793"/>
                  </a:lnTo>
                  <a:lnTo>
                    <a:pt x="513280" y="7082"/>
                  </a:lnTo>
                  <a:lnTo>
                    <a:pt x="465430" y="15723"/>
                  </a:lnTo>
                  <a:lnTo>
                    <a:pt x="419014" y="27578"/>
                  </a:lnTo>
                  <a:lnTo>
                    <a:pt x="374189" y="42505"/>
                  </a:lnTo>
                  <a:lnTo>
                    <a:pt x="331113" y="60364"/>
                  </a:lnTo>
                  <a:lnTo>
                    <a:pt x="289943" y="81014"/>
                  </a:lnTo>
                  <a:lnTo>
                    <a:pt x="250838" y="104314"/>
                  </a:lnTo>
                  <a:lnTo>
                    <a:pt x="213954" y="130125"/>
                  </a:lnTo>
                  <a:lnTo>
                    <a:pt x="179450" y="158305"/>
                  </a:lnTo>
                  <a:lnTo>
                    <a:pt x="147484" y="188714"/>
                  </a:lnTo>
                  <a:lnTo>
                    <a:pt x="118213" y="221211"/>
                  </a:lnTo>
                  <a:lnTo>
                    <a:pt x="91795" y="255656"/>
                  </a:lnTo>
                  <a:lnTo>
                    <a:pt x="68387" y="291908"/>
                  </a:lnTo>
                  <a:lnTo>
                    <a:pt x="48148" y="329826"/>
                  </a:lnTo>
                  <a:lnTo>
                    <a:pt x="31235" y="369271"/>
                  </a:lnTo>
                  <a:lnTo>
                    <a:pt x="17806" y="410100"/>
                  </a:lnTo>
                  <a:lnTo>
                    <a:pt x="8019" y="452175"/>
                  </a:lnTo>
                  <a:lnTo>
                    <a:pt x="2031" y="495353"/>
                  </a:lnTo>
                  <a:lnTo>
                    <a:pt x="0" y="539495"/>
                  </a:lnTo>
                  <a:lnTo>
                    <a:pt x="2031" y="583844"/>
                  </a:lnTo>
                  <a:lnTo>
                    <a:pt x="8019" y="627186"/>
                  </a:lnTo>
                  <a:lnTo>
                    <a:pt x="17806" y="669386"/>
                  </a:lnTo>
                  <a:lnTo>
                    <a:pt x="31235" y="710305"/>
                  </a:lnTo>
                  <a:lnTo>
                    <a:pt x="48148" y="749807"/>
                  </a:lnTo>
                  <a:lnTo>
                    <a:pt x="68387" y="787755"/>
                  </a:lnTo>
                  <a:lnTo>
                    <a:pt x="91795" y="824011"/>
                  </a:lnTo>
                  <a:lnTo>
                    <a:pt x="118213" y="858438"/>
                  </a:lnTo>
                  <a:lnTo>
                    <a:pt x="147484" y="890899"/>
                  </a:lnTo>
                  <a:lnTo>
                    <a:pt x="179450" y="921257"/>
                  </a:lnTo>
                  <a:lnTo>
                    <a:pt x="213954" y="949375"/>
                  </a:lnTo>
                  <a:lnTo>
                    <a:pt x="250838" y="975116"/>
                  </a:lnTo>
                  <a:lnTo>
                    <a:pt x="289943" y="998341"/>
                  </a:lnTo>
                  <a:lnTo>
                    <a:pt x="331113" y="1018915"/>
                  </a:lnTo>
                  <a:lnTo>
                    <a:pt x="374189" y="1036700"/>
                  </a:lnTo>
                  <a:lnTo>
                    <a:pt x="419014" y="1051559"/>
                  </a:lnTo>
                  <a:lnTo>
                    <a:pt x="465430" y="1063355"/>
                  </a:lnTo>
                  <a:lnTo>
                    <a:pt x="513280" y="1071951"/>
                  </a:lnTo>
                  <a:lnTo>
                    <a:pt x="562405" y="1077208"/>
                  </a:lnTo>
                  <a:lnTo>
                    <a:pt x="612647" y="1078991"/>
                  </a:lnTo>
                  <a:lnTo>
                    <a:pt x="662879" y="1077208"/>
                  </a:lnTo>
                  <a:lnTo>
                    <a:pt x="711973" y="1071951"/>
                  </a:lnTo>
                  <a:lnTo>
                    <a:pt x="759772" y="1063355"/>
                  </a:lnTo>
                  <a:lnTo>
                    <a:pt x="806122" y="1051559"/>
                  </a:lnTo>
                  <a:lnTo>
                    <a:pt x="850868" y="1036700"/>
                  </a:lnTo>
                  <a:lnTo>
                    <a:pt x="893853" y="1018915"/>
                  </a:lnTo>
                  <a:lnTo>
                    <a:pt x="934922" y="998341"/>
                  </a:lnTo>
                  <a:lnTo>
                    <a:pt x="973921" y="975116"/>
                  </a:lnTo>
                  <a:lnTo>
                    <a:pt x="1010693" y="949375"/>
                  </a:lnTo>
                  <a:lnTo>
                    <a:pt x="1045082" y="921257"/>
                  </a:lnTo>
                  <a:lnTo>
                    <a:pt x="1076935" y="890899"/>
                  </a:lnTo>
                  <a:lnTo>
                    <a:pt x="1106094" y="858438"/>
                  </a:lnTo>
                  <a:lnTo>
                    <a:pt x="1132405" y="824011"/>
                  </a:lnTo>
                  <a:lnTo>
                    <a:pt x="1155713" y="787755"/>
                  </a:lnTo>
                  <a:lnTo>
                    <a:pt x="1175861" y="749807"/>
                  </a:lnTo>
                  <a:lnTo>
                    <a:pt x="1192694" y="710305"/>
                  </a:lnTo>
                  <a:lnTo>
                    <a:pt x="1206057" y="669386"/>
                  </a:lnTo>
                  <a:lnTo>
                    <a:pt x="1215795" y="627186"/>
                  </a:lnTo>
                  <a:lnTo>
                    <a:pt x="1221751" y="583844"/>
                  </a:lnTo>
                  <a:lnTo>
                    <a:pt x="1223771" y="539495"/>
                  </a:lnTo>
                  <a:lnTo>
                    <a:pt x="1221751" y="495353"/>
                  </a:lnTo>
                  <a:lnTo>
                    <a:pt x="1215795" y="452175"/>
                  </a:lnTo>
                  <a:lnTo>
                    <a:pt x="1206057" y="410100"/>
                  </a:lnTo>
                  <a:lnTo>
                    <a:pt x="1192694" y="369271"/>
                  </a:lnTo>
                  <a:lnTo>
                    <a:pt x="1175861" y="329826"/>
                  </a:lnTo>
                  <a:lnTo>
                    <a:pt x="1155713" y="291908"/>
                  </a:lnTo>
                  <a:lnTo>
                    <a:pt x="1132405" y="255656"/>
                  </a:lnTo>
                  <a:lnTo>
                    <a:pt x="1106094" y="221211"/>
                  </a:lnTo>
                  <a:lnTo>
                    <a:pt x="1076935" y="188714"/>
                  </a:lnTo>
                  <a:lnTo>
                    <a:pt x="1045082" y="158305"/>
                  </a:lnTo>
                  <a:lnTo>
                    <a:pt x="1010693" y="130125"/>
                  </a:lnTo>
                  <a:lnTo>
                    <a:pt x="973921" y="104314"/>
                  </a:lnTo>
                  <a:lnTo>
                    <a:pt x="934922" y="81014"/>
                  </a:lnTo>
                  <a:lnTo>
                    <a:pt x="893853" y="60364"/>
                  </a:lnTo>
                  <a:lnTo>
                    <a:pt x="850868" y="42505"/>
                  </a:lnTo>
                  <a:lnTo>
                    <a:pt x="806122" y="27578"/>
                  </a:lnTo>
                  <a:lnTo>
                    <a:pt x="759772" y="15723"/>
                  </a:lnTo>
                  <a:lnTo>
                    <a:pt x="711973" y="7082"/>
                  </a:lnTo>
                  <a:lnTo>
                    <a:pt x="662879" y="1793"/>
                  </a:lnTo>
                  <a:lnTo>
                    <a:pt x="612647" y="0"/>
                  </a:lnTo>
                  <a:close/>
                </a:path>
              </a:pathLst>
            </a:custGeom>
            <a:ln w="38099">
              <a:solidFill>
                <a:srgbClr val="FF0000"/>
              </a:solidFill>
            </a:ln>
          </p:spPr>
          <p:txBody>
            <a:bodyPr wrap="square" lIns="0" tIns="0" rIns="0" bIns="0" rtlCol="0"/>
            <a:lstStyle/>
            <a:p>
              <a:endParaRPr/>
            </a:p>
          </p:txBody>
        </p:sp>
        <p:sp>
          <p:nvSpPr>
            <p:cNvPr id="14" name="object 14"/>
            <p:cNvSpPr/>
            <p:nvPr/>
          </p:nvSpPr>
          <p:spPr>
            <a:xfrm>
              <a:off x="5486400" y="2798064"/>
              <a:ext cx="934719" cy="228600"/>
            </a:xfrm>
            <a:custGeom>
              <a:avLst/>
              <a:gdLst/>
              <a:ahLst/>
              <a:cxnLst/>
              <a:rect l="l" t="t" r="r" b="b"/>
              <a:pathLst>
                <a:path w="934720" h="228600">
                  <a:moveTo>
                    <a:pt x="228600" y="76200"/>
                  </a:moveTo>
                  <a:lnTo>
                    <a:pt x="228600" y="0"/>
                  </a:lnTo>
                  <a:lnTo>
                    <a:pt x="0" y="114300"/>
                  </a:lnTo>
                  <a:lnTo>
                    <a:pt x="190500" y="209550"/>
                  </a:lnTo>
                  <a:lnTo>
                    <a:pt x="190500" y="76200"/>
                  </a:lnTo>
                  <a:lnTo>
                    <a:pt x="228600" y="76200"/>
                  </a:lnTo>
                  <a:close/>
                </a:path>
                <a:path w="934720" h="228600">
                  <a:moveTo>
                    <a:pt x="934212" y="152400"/>
                  </a:moveTo>
                  <a:lnTo>
                    <a:pt x="934212" y="76200"/>
                  </a:lnTo>
                  <a:lnTo>
                    <a:pt x="190500" y="76200"/>
                  </a:lnTo>
                  <a:lnTo>
                    <a:pt x="190500" y="152400"/>
                  </a:lnTo>
                  <a:lnTo>
                    <a:pt x="934212" y="152400"/>
                  </a:lnTo>
                  <a:close/>
                </a:path>
                <a:path w="934720" h="228600">
                  <a:moveTo>
                    <a:pt x="228600" y="228600"/>
                  </a:moveTo>
                  <a:lnTo>
                    <a:pt x="228600" y="152400"/>
                  </a:lnTo>
                  <a:lnTo>
                    <a:pt x="190500" y="152400"/>
                  </a:lnTo>
                  <a:lnTo>
                    <a:pt x="190500" y="209550"/>
                  </a:lnTo>
                  <a:lnTo>
                    <a:pt x="228600" y="228600"/>
                  </a:lnTo>
                  <a:close/>
                </a:path>
              </a:pathLst>
            </a:custGeom>
            <a:solidFill>
              <a:srgbClr val="65FF32"/>
            </a:solidFill>
          </p:spPr>
          <p:txBody>
            <a:bodyPr wrap="square" lIns="0" tIns="0" rIns="0" bIns="0" rtlCol="0"/>
            <a:lstStyle/>
            <a:p>
              <a:endParaRPr/>
            </a:p>
          </p:txBody>
        </p:sp>
      </p:grpSp>
      <p:sp>
        <p:nvSpPr>
          <p:cNvPr id="15" name="object 15"/>
          <p:cNvSpPr txBox="1"/>
          <p:nvPr/>
        </p:nvSpPr>
        <p:spPr>
          <a:xfrm>
            <a:off x="3470147" y="2481072"/>
            <a:ext cx="2016760" cy="937260"/>
          </a:xfrm>
          <a:prstGeom prst="rect">
            <a:avLst/>
          </a:prstGeom>
          <a:ln w="38099">
            <a:solidFill>
              <a:srgbClr val="FF0000"/>
            </a:solidFill>
          </a:ln>
        </p:spPr>
        <p:txBody>
          <a:bodyPr vert="horz" wrap="square" lIns="0" tIns="0" rIns="0" bIns="0" rtlCol="0">
            <a:spAutoFit/>
          </a:bodyPr>
          <a:lstStyle/>
          <a:p>
            <a:pPr>
              <a:lnSpc>
                <a:spcPct val="100000"/>
              </a:lnSpc>
            </a:pPr>
            <a:endParaRPr sz="1750" dirty="0">
              <a:latin typeface="Times New Roman"/>
              <a:cs typeface="Times New Roman"/>
            </a:endParaRPr>
          </a:p>
          <a:p>
            <a:pPr marR="139700" algn="ctr">
              <a:lnSpc>
                <a:spcPct val="100000"/>
              </a:lnSpc>
            </a:pPr>
            <a:r>
              <a:rPr sz="1800" b="1" spc="-5" dirty="0">
                <a:latin typeface="Arial"/>
                <a:cs typeface="Arial"/>
              </a:rPr>
              <a:t>Y</a:t>
            </a:r>
            <a:endParaRPr sz="1800" dirty="0">
              <a:latin typeface="Arial"/>
              <a:cs typeface="Arial"/>
            </a:endParaRPr>
          </a:p>
        </p:txBody>
      </p:sp>
      <p:sp>
        <p:nvSpPr>
          <p:cNvPr id="16" name="object 16"/>
          <p:cNvSpPr txBox="1"/>
          <p:nvPr/>
        </p:nvSpPr>
        <p:spPr>
          <a:xfrm>
            <a:off x="3260851" y="4518150"/>
            <a:ext cx="72453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F</a:t>
            </a:r>
            <a:r>
              <a:rPr sz="1800" b="1" spc="-10" dirty="0">
                <a:latin typeface="Arial"/>
                <a:cs typeface="Arial"/>
              </a:rPr>
              <a:t>ac</a:t>
            </a:r>
            <a:r>
              <a:rPr sz="1800" b="1" spc="-5" dirty="0">
                <a:latin typeface="Arial"/>
                <a:cs typeface="Arial"/>
              </a:rPr>
              <a:t>t</a:t>
            </a:r>
            <a:r>
              <a:rPr sz="1800" b="1" dirty="0">
                <a:latin typeface="Arial"/>
                <a:cs typeface="Arial"/>
              </a:rPr>
              <a:t>o</a:t>
            </a:r>
            <a:r>
              <a:rPr sz="1800" b="1" spc="-5" dirty="0">
                <a:latin typeface="Arial"/>
                <a:cs typeface="Arial"/>
              </a:rPr>
              <a:t>r</a:t>
            </a:r>
            <a:endParaRPr sz="1800" dirty="0">
              <a:latin typeface="Arial"/>
              <a:cs typeface="Arial"/>
            </a:endParaRPr>
          </a:p>
        </p:txBody>
      </p:sp>
      <p:sp>
        <p:nvSpPr>
          <p:cNvPr id="17" name="object 17"/>
          <p:cNvSpPr txBox="1"/>
          <p:nvPr/>
        </p:nvSpPr>
        <p:spPr>
          <a:xfrm>
            <a:off x="6706615" y="2797554"/>
            <a:ext cx="58420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E</a:t>
            </a:r>
            <a:r>
              <a:rPr sz="1800" b="1" spc="-10" dirty="0">
                <a:latin typeface="Arial"/>
                <a:cs typeface="Arial"/>
              </a:rPr>
              <a:t>rr</a:t>
            </a:r>
            <a:r>
              <a:rPr sz="1800" b="1" dirty="0">
                <a:latin typeface="Arial"/>
                <a:cs typeface="Arial"/>
              </a:rPr>
              <a:t>o</a:t>
            </a:r>
            <a:r>
              <a:rPr sz="1800" b="1" spc="-5" dirty="0">
                <a:latin typeface="Arial"/>
                <a:cs typeface="Arial"/>
              </a:rPr>
              <a:t>r</a:t>
            </a:r>
            <a:endParaRPr sz="1800">
              <a:latin typeface="Arial"/>
              <a:cs typeface="Arial"/>
            </a:endParaRPr>
          </a:p>
        </p:txBody>
      </p:sp>
      <p:grpSp>
        <p:nvGrpSpPr>
          <p:cNvPr id="18" name="object 18"/>
          <p:cNvGrpSpPr/>
          <p:nvPr/>
        </p:nvGrpSpPr>
        <p:grpSpPr>
          <a:xfrm>
            <a:off x="4889753" y="4117085"/>
            <a:ext cx="1262380" cy="1118870"/>
            <a:chOff x="4889753" y="4117085"/>
            <a:chExt cx="1262380" cy="1118870"/>
          </a:xfrm>
        </p:grpSpPr>
        <p:sp>
          <p:nvSpPr>
            <p:cNvPr id="19" name="object 19"/>
            <p:cNvSpPr/>
            <p:nvPr/>
          </p:nvSpPr>
          <p:spPr>
            <a:xfrm>
              <a:off x="4908803" y="4136135"/>
              <a:ext cx="1224280" cy="1080770"/>
            </a:xfrm>
            <a:custGeom>
              <a:avLst/>
              <a:gdLst/>
              <a:ahLst/>
              <a:cxnLst/>
              <a:rect l="l" t="t" r="r" b="b"/>
              <a:pathLst>
                <a:path w="1224279" h="1080770">
                  <a:moveTo>
                    <a:pt x="1223771" y="541019"/>
                  </a:moveTo>
                  <a:lnTo>
                    <a:pt x="1221740" y="496660"/>
                  </a:lnTo>
                  <a:lnTo>
                    <a:pt x="1215752" y="453286"/>
                  </a:lnTo>
                  <a:lnTo>
                    <a:pt x="1205965" y="411036"/>
                  </a:lnTo>
                  <a:lnTo>
                    <a:pt x="1192536" y="370051"/>
                  </a:lnTo>
                  <a:lnTo>
                    <a:pt x="1175623" y="330469"/>
                  </a:lnTo>
                  <a:lnTo>
                    <a:pt x="1155383" y="292431"/>
                  </a:lnTo>
                  <a:lnTo>
                    <a:pt x="1131976" y="256075"/>
                  </a:lnTo>
                  <a:lnTo>
                    <a:pt x="1105558" y="221540"/>
                  </a:lnTo>
                  <a:lnTo>
                    <a:pt x="1076287" y="188967"/>
                  </a:lnTo>
                  <a:lnTo>
                    <a:pt x="1044320" y="158495"/>
                  </a:lnTo>
                  <a:lnTo>
                    <a:pt x="1009817" y="130264"/>
                  </a:lnTo>
                  <a:lnTo>
                    <a:pt x="972933" y="104412"/>
                  </a:lnTo>
                  <a:lnTo>
                    <a:pt x="933828" y="81079"/>
                  </a:lnTo>
                  <a:lnTo>
                    <a:pt x="892658" y="60405"/>
                  </a:lnTo>
                  <a:lnTo>
                    <a:pt x="849582" y="42529"/>
                  </a:lnTo>
                  <a:lnTo>
                    <a:pt x="804757" y="27590"/>
                  </a:lnTo>
                  <a:lnTo>
                    <a:pt x="758341" y="15728"/>
                  </a:lnTo>
                  <a:lnTo>
                    <a:pt x="710491" y="7083"/>
                  </a:lnTo>
                  <a:lnTo>
                    <a:pt x="661366" y="1794"/>
                  </a:lnTo>
                  <a:lnTo>
                    <a:pt x="611123" y="0"/>
                  </a:lnTo>
                  <a:lnTo>
                    <a:pt x="560892" y="1794"/>
                  </a:lnTo>
                  <a:lnTo>
                    <a:pt x="511798" y="7083"/>
                  </a:lnTo>
                  <a:lnTo>
                    <a:pt x="463999" y="15728"/>
                  </a:lnTo>
                  <a:lnTo>
                    <a:pt x="417649" y="27590"/>
                  </a:lnTo>
                  <a:lnTo>
                    <a:pt x="372903" y="42529"/>
                  </a:lnTo>
                  <a:lnTo>
                    <a:pt x="329918" y="60405"/>
                  </a:lnTo>
                  <a:lnTo>
                    <a:pt x="288849" y="81079"/>
                  </a:lnTo>
                  <a:lnTo>
                    <a:pt x="249850" y="104412"/>
                  </a:lnTo>
                  <a:lnTo>
                    <a:pt x="213078" y="130264"/>
                  </a:lnTo>
                  <a:lnTo>
                    <a:pt x="178688" y="158495"/>
                  </a:lnTo>
                  <a:lnTo>
                    <a:pt x="146836" y="188967"/>
                  </a:lnTo>
                  <a:lnTo>
                    <a:pt x="117677" y="221540"/>
                  </a:lnTo>
                  <a:lnTo>
                    <a:pt x="91366" y="256075"/>
                  </a:lnTo>
                  <a:lnTo>
                    <a:pt x="68058" y="292431"/>
                  </a:lnTo>
                  <a:lnTo>
                    <a:pt x="47910" y="330469"/>
                  </a:lnTo>
                  <a:lnTo>
                    <a:pt x="31077" y="370051"/>
                  </a:lnTo>
                  <a:lnTo>
                    <a:pt x="17714" y="411036"/>
                  </a:lnTo>
                  <a:lnTo>
                    <a:pt x="7976" y="453286"/>
                  </a:lnTo>
                  <a:lnTo>
                    <a:pt x="2020" y="496660"/>
                  </a:lnTo>
                  <a:lnTo>
                    <a:pt x="0" y="541019"/>
                  </a:lnTo>
                  <a:lnTo>
                    <a:pt x="2020" y="585162"/>
                  </a:lnTo>
                  <a:lnTo>
                    <a:pt x="7976" y="628340"/>
                  </a:lnTo>
                  <a:lnTo>
                    <a:pt x="17714" y="670415"/>
                  </a:lnTo>
                  <a:lnTo>
                    <a:pt x="31077" y="711244"/>
                  </a:lnTo>
                  <a:lnTo>
                    <a:pt x="47910" y="750689"/>
                  </a:lnTo>
                  <a:lnTo>
                    <a:pt x="68058" y="788607"/>
                  </a:lnTo>
                  <a:lnTo>
                    <a:pt x="91366" y="824859"/>
                  </a:lnTo>
                  <a:lnTo>
                    <a:pt x="117677" y="859304"/>
                  </a:lnTo>
                  <a:lnTo>
                    <a:pt x="146836" y="891801"/>
                  </a:lnTo>
                  <a:lnTo>
                    <a:pt x="178688" y="922210"/>
                  </a:lnTo>
                  <a:lnTo>
                    <a:pt x="213078" y="950390"/>
                  </a:lnTo>
                  <a:lnTo>
                    <a:pt x="249850" y="976201"/>
                  </a:lnTo>
                  <a:lnTo>
                    <a:pt x="288849" y="999501"/>
                  </a:lnTo>
                  <a:lnTo>
                    <a:pt x="329918" y="1020151"/>
                  </a:lnTo>
                  <a:lnTo>
                    <a:pt x="372903" y="1038010"/>
                  </a:lnTo>
                  <a:lnTo>
                    <a:pt x="417649" y="1052937"/>
                  </a:lnTo>
                  <a:lnTo>
                    <a:pt x="463999" y="1064792"/>
                  </a:lnTo>
                  <a:lnTo>
                    <a:pt x="511798" y="1073433"/>
                  </a:lnTo>
                  <a:lnTo>
                    <a:pt x="560892" y="1078722"/>
                  </a:lnTo>
                  <a:lnTo>
                    <a:pt x="611123" y="1080515"/>
                  </a:lnTo>
                  <a:lnTo>
                    <a:pt x="661366" y="1078722"/>
                  </a:lnTo>
                  <a:lnTo>
                    <a:pt x="710491" y="1073433"/>
                  </a:lnTo>
                  <a:lnTo>
                    <a:pt x="758341" y="1064792"/>
                  </a:lnTo>
                  <a:lnTo>
                    <a:pt x="804757" y="1052937"/>
                  </a:lnTo>
                  <a:lnTo>
                    <a:pt x="849582" y="1038010"/>
                  </a:lnTo>
                  <a:lnTo>
                    <a:pt x="892658" y="1020151"/>
                  </a:lnTo>
                  <a:lnTo>
                    <a:pt x="933828" y="999501"/>
                  </a:lnTo>
                  <a:lnTo>
                    <a:pt x="972933" y="976201"/>
                  </a:lnTo>
                  <a:lnTo>
                    <a:pt x="1009817" y="950390"/>
                  </a:lnTo>
                  <a:lnTo>
                    <a:pt x="1044320" y="922210"/>
                  </a:lnTo>
                  <a:lnTo>
                    <a:pt x="1076287" y="891801"/>
                  </a:lnTo>
                  <a:lnTo>
                    <a:pt x="1105558" y="859304"/>
                  </a:lnTo>
                  <a:lnTo>
                    <a:pt x="1131976" y="824859"/>
                  </a:lnTo>
                  <a:lnTo>
                    <a:pt x="1155383" y="788607"/>
                  </a:lnTo>
                  <a:lnTo>
                    <a:pt x="1175623" y="750689"/>
                  </a:lnTo>
                  <a:lnTo>
                    <a:pt x="1192536" y="711244"/>
                  </a:lnTo>
                  <a:lnTo>
                    <a:pt x="1205965" y="670415"/>
                  </a:lnTo>
                  <a:lnTo>
                    <a:pt x="1215752" y="628340"/>
                  </a:lnTo>
                  <a:lnTo>
                    <a:pt x="1221740" y="585162"/>
                  </a:lnTo>
                  <a:lnTo>
                    <a:pt x="1223771" y="541019"/>
                  </a:lnTo>
                  <a:close/>
                </a:path>
              </a:pathLst>
            </a:custGeom>
            <a:solidFill>
              <a:srgbClr val="FFCC65"/>
            </a:solidFill>
          </p:spPr>
          <p:txBody>
            <a:bodyPr wrap="square" lIns="0" tIns="0" rIns="0" bIns="0" rtlCol="0"/>
            <a:lstStyle/>
            <a:p>
              <a:endParaRPr/>
            </a:p>
          </p:txBody>
        </p:sp>
        <p:sp>
          <p:nvSpPr>
            <p:cNvPr id="20" name="object 20"/>
            <p:cNvSpPr/>
            <p:nvPr/>
          </p:nvSpPr>
          <p:spPr>
            <a:xfrm>
              <a:off x="4908803" y="4136135"/>
              <a:ext cx="1224280" cy="1080770"/>
            </a:xfrm>
            <a:custGeom>
              <a:avLst/>
              <a:gdLst/>
              <a:ahLst/>
              <a:cxnLst/>
              <a:rect l="l" t="t" r="r" b="b"/>
              <a:pathLst>
                <a:path w="1224279" h="1080770">
                  <a:moveTo>
                    <a:pt x="611123" y="0"/>
                  </a:moveTo>
                  <a:lnTo>
                    <a:pt x="560892" y="1794"/>
                  </a:lnTo>
                  <a:lnTo>
                    <a:pt x="511798" y="7083"/>
                  </a:lnTo>
                  <a:lnTo>
                    <a:pt x="463999" y="15728"/>
                  </a:lnTo>
                  <a:lnTo>
                    <a:pt x="417649" y="27590"/>
                  </a:lnTo>
                  <a:lnTo>
                    <a:pt x="372903" y="42529"/>
                  </a:lnTo>
                  <a:lnTo>
                    <a:pt x="329918" y="60405"/>
                  </a:lnTo>
                  <a:lnTo>
                    <a:pt x="288849" y="81079"/>
                  </a:lnTo>
                  <a:lnTo>
                    <a:pt x="249850" y="104412"/>
                  </a:lnTo>
                  <a:lnTo>
                    <a:pt x="213078" y="130264"/>
                  </a:lnTo>
                  <a:lnTo>
                    <a:pt x="178688" y="158495"/>
                  </a:lnTo>
                  <a:lnTo>
                    <a:pt x="146836" y="188967"/>
                  </a:lnTo>
                  <a:lnTo>
                    <a:pt x="117677" y="221540"/>
                  </a:lnTo>
                  <a:lnTo>
                    <a:pt x="91366" y="256075"/>
                  </a:lnTo>
                  <a:lnTo>
                    <a:pt x="68058" y="292431"/>
                  </a:lnTo>
                  <a:lnTo>
                    <a:pt x="47910" y="330469"/>
                  </a:lnTo>
                  <a:lnTo>
                    <a:pt x="31077" y="370051"/>
                  </a:lnTo>
                  <a:lnTo>
                    <a:pt x="17714" y="411036"/>
                  </a:lnTo>
                  <a:lnTo>
                    <a:pt x="7976" y="453286"/>
                  </a:lnTo>
                  <a:lnTo>
                    <a:pt x="2020" y="496660"/>
                  </a:lnTo>
                  <a:lnTo>
                    <a:pt x="0" y="541019"/>
                  </a:lnTo>
                  <a:lnTo>
                    <a:pt x="2020" y="585162"/>
                  </a:lnTo>
                  <a:lnTo>
                    <a:pt x="7976" y="628340"/>
                  </a:lnTo>
                  <a:lnTo>
                    <a:pt x="17714" y="670415"/>
                  </a:lnTo>
                  <a:lnTo>
                    <a:pt x="31077" y="711244"/>
                  </a:lnTo>
                  <a:lnTo>
                    <a:pt x="47910" y="750689"/>
                  </a:lnTo>
                  <a:lnTo>
                    <a:pt x="68058" y="788607"/>
                  </a:lnTo>
                  <a:lnTo>
                    <a:pt x="91366" y="824859"/>
                  </a:lnTo>
                  <a:lnTo>
                    <a:pt x="117677" y="859304"/>
                  </a:lnTo>
                  <a:lnTo>
                    <a:pt x="146836" y="891801"/>
                  </a:lnTo>
                  <a:lnTo>
                    <a:pt x="178688" y="922210"/>
                  </a:lnTo>
                  <a:lnTo>
                    <a:pt x="213078" y="950390"/>
                  </a:lnTo>
                  <a:lnTo>
                    <a:pt x="249850" y="976201"/>
                  </a:lnTo>
                  <a:lnTo>
                    <a:pt x="288849" y="999501"/>
                  </a:lnTo>
                  <a:lnTo>
                    <a:pt x="329918" y="1020151"/>
                  </a:lnTo>
                  <a:lnTo>
                    <a:pt x="372903" y="1038010"/>
                  </a:lnTo>
                  <a:lnTo>
                    <a:pt x="417649" y="1052937"/>
                  </a:lnTo>
                  <a:lnTo>
                    <a:pt x="463999" y="1064792"/>
                  </a:lnTo>
                  <a:lnTo>
                    <a:pt x="511798" y="1073433"/>
                  </a:lnTo>
                  <a:lnTo>
                    <a:pt x="560892" y="1078722"/>
                  </a:lnTo>
                  <a:lnTo>
                    <a:pt x="611123" y="1080515"/>
                  </a:lnTo>
                  <a:lnTo>
                    <a:pt x="661366" y="1078722"/>
                  </a:lnTo>
                  <a:lnTo>
                    <a:pt x="710491" y="1073433"/>
                  </a:lnTo>
                  <a:lnTo>
                    <a:pt x="758341" y="1064792"/>
                  </a:lnTo>
                  <a:lnTo>
                    <a:pt x="804757" y="1052937"/>
                  </a:lnTo>
                  <a:lnTo>
                    <a:pt x="849582" y="1038010"/>
                  </a:lnTo>
                  <a:lnTo>
                    <a:pt x="892658" y="1020151"/>
                  </a:lnTo>
                  <a:lnTo>
                    <a:pt x="933828" y="999501"/>
                  </a:lnTo>
                  <a:lnTo>
                    <a:pt x="972933" y="976201"/>
                  </a:lnTo>
                  <a:lnTo>
                    <a:pt x="1009817" y="950390"/>
                  </a:lnTo>
                  <a:lnTo>
                    <a:pt x="1044320" y="922210"/>
                  </a:lnTo>
                  <a:lnTo>
                    <a:pt x="1076287" y="891801"/>
                  </a:lnTo>
                  <a:lnTo>
                    <a:pt x="1105558" y="859304"/>
                  </a:lnTo>
                  <a:lnTo>
                    <a:pt x="1131976" y="824859"/>
                  </a:lnTo>
                  <a:lnTo>
                    <a:pt x="1155383" y="788607"/>
                  </a:lnTo>
                  <a:lnTo>
                    <a:pt x="1175623" y="750689"/>
                  </a:lnTo>
                  <a:lnTo>
                    <a:pt x="1192536" y="711244"/>
                  </a:lnTo>
                  <a:lnTo>
                    <a:pt x="1205965" y="670415"/>
                  </a:lnTo>
                  <a:lnTo>
                    <a:pt x="1215752" y="628340"/>
                  </a:lnTo>
                  <a:lnTo>
                    <a:pt x="1221740" y="585162"/>
                  </a:lnTo>
                  <a:lnTo>
                    <a:pt x="1223771" y="541019"/>
                  </a:lnTo>
                  <a:lnTo>
                    <a:pt x="1221740" y="496660"/>
                  </a:lnTo>
                  <a:lnTo>
                    <a:pt x="1215752" y="453286"/>
                  </a:lnTo>
                  <a:lnTo>
                    <a:pt x="1205965" y="411036"/>
                  </a:lnTo>
                  <a:lnTo>
                    <a:pt x="1192536" y="370051"/>
                  </a:lnTo>
                  <a:lnTo>
                    <a:pt x="1175623" y="330469"/>
                  </a:lnTo>
                  <a:lnTo>
                    <a:pt x="1155383" y="292431"/>
                  </a:lnTo>
                  <a:lnTo>
                    <a:pt x="1131976" y="256075"/>
                  </a:lnTo>
                  <a:lnTo>
                    <a:pt x="1105558" y="221540"/>
                  </a:lnTo>
                  <a:lnTo>
                    <a:pt x="1076287" y="188967"/>
                  </a:lnTo>
                  <a:lnTo>
                    <a:pt x="1044320" y="158495"/>
                  </a:lnTo>
                  <a:lnTo>
                    <a:pt x="1009817" y="130264"/>
                  </a:lnTo>
                  <a:lnTo>
                    <a:pt x="972933" y="104412"/>
                  </a:lnTo>
                  <a:lnTo>
                    <a:pt x="933828" y="81079"/>
                  </a:lnTo>
                  <a:lnTo>
                    <a:pt x="892658" y="60405"/>
                  </a:lnTo>
                  <a:lnTo>
                    <a:pt x="849582" y="42529"/>
                  </a:lnTo>
                  <a:lnTo>
                    <a:pt x="804757" y="27590"/>
                  </a:lnTo>
                  <a:lnTo>
                    <a:pt x="758341" y="15728"/>
                  </a:lnTo>
                  <a:lnTo>
                    <a:pt x="710491" y="7083"/>
                  </a:lnTo>
                  <a:lnTo>
                    <a:pt x="661366" y="1794"/>
                  </a:lnTo>
                  <a:lnTo>
                    <a:pt x="611123" y="0"/>
                  </a:lnTo>
                  <a:close/>
                </a:path>
              </a:pathLst>
            </a:custGeom>
            <a:ln w="38099">
              <a:solidFill>
                <a:srgbClr val="FF0000"/>
              </a:solidFill>
            </a:ln>
          </p:spPr>
          <p:txBody>
            <a:bodyPr wrap="square" lIns="0" tIns="0" rIns="0" bIns="0" rtlCol="0"/>
            <a:lstStyle/>
            <a:p>
              <a:endParaRPr/>
            </a:p>
          </p:txBody>
        </p:sp>
      </p:grpSp>
      <p:sp>
        <p:nvSpPr>
          <p:cNvPr id="21" name="object 21"/>
          <p:cNvSpPr txBox="1"/>
          <p:nvPr/>
        </p:nvSpPr>
        <p:spPr>
          <a:xfrm>
            <a:off x="5196330" y="4518150"/>
            <a:ext cx="64833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B</a:t>
            </a:r>
            <a:r>
              <a:rPr sz="1800" b="1" spc="-5" dirty="0">
                <a:latin typeface="Arial"/>
                <a:cs typeface="Arial"/>
              </a:rPr>
              <a:t>l</a:t>
            </a:r>
            <a:r>
              <a:rPr sz="1800" b="1" dirty="0">
                <a:latin typeface="Arial"/>
                <a:cs typeface="Arial"/>
              </a:rPr>
              <a:t>o</a:t>
            </a:r>
            <a:r>
              <a:rPr sz="1800" b="1" spc="-10" dirty="0">
                <a:latin typeface="Arial"/>
                <a:cs typeface="Arial"/>
              </a:rPr>
              <a:t>c</a:t>
            </a:r>
            <a:r>
              <a:rPr sz="1800" b="1" spc="-5" dirty="0">
                <a:latin typeface="Arial"/>
                <a:cs typeface="Arial"/>
              </a:rPr>
              <a:t>k</a:t>
            </a:r>
            <a:endParaRPr sz="1800" dirty="0">
              <a:latin typeface="Arial"/>
              <a:cs typeface="Arial"/>
            </a:endParaRPr>
          </a:p>
        </p:txBody>
      </p:sp>
      <p:sp>
        <p:nvSpPr>
          <p:cNvPr id="22" name="object 22"/>
          <p:cNvSpPr/>
          <p:nvPr/>
        </p:nvSpPr>
        <p:spPr>
          <a:xfrm>
            <a:off x="4764024" y="3345179"/>
            <a:ext cx="608330" cy="883919"/>
          </a:xfrm>
          <a:custGeom>
            <a:avLst/>
            <a:gdLst/>
            <a:ahLst/>
            <a:cxnLst/>
            <a:rect l="l" t="t" r="r" b="b"/>
            <a:pathLst>
              <a:path w="608329" h="883920">
                <a:moveTo>
                  <a:pt x="220980" y="126492"/>
                </a:moveTo>
                <a:lnTo>
                  <a:pt x="0" y="0"/>
                </a:lnTo>
                <a:lnTo>
                  <a:pt x="32004" y="252984"/>
                </a:lnTo>
                <a:lnTo>
                  <a:pt x="73152" y="225441"/>
                </a:lnTo>
                <a:lnTo>
                  <a:pt x="73152" y="178308"/>
                </a:lnTo>
                <a:lnTo>
                  <a:pt x="137160" y="137160"/>
                </a:lnTo>
                <a:lnTo>
                  <a:pt x="158152" y="168546"/>
                </a:lnTo>
                <a:lnTo>
                  <a:pt x="220980" y="126492"/>
                </a:lnTo>
                <a:close/>
              </a:path>
              <a:path w="608329" h="883920">
                <a:moveTo>
                  <a:pt x="158152" y="168546"/>
                </a:moveTo>
                <a:lnTo>
                  <a:pt x="137160" y="137160"/>
                </a:lnTo>
                <a:lnTo>
                  <a:pt x="73152" y="178308"/>
                </a:lnTo>
                <a:lnTo>
                  <a:pt x="94895" y="210887"/>
                </a:lnTo>
                <a:lnTo>
                  <a:pt x="158152" y="168546"/>
                </a:lnTo>
                <a:close/>
              </a:path>
              <a:path w="608329" h="883920">
                <a:moveTo>
                  <a:pt x="94895" y="210887"/>
                </a:moveTo>
                <a:lnTo>
                  <a:pt x="73152" y="178308"/>
                </a:lnTo>
                <a:lnTo>
                  <a:pt x="73152" y="225441"/>
                </a:lnTo>
                <a:lnTo>
                  <a:pt x="94895" y="210887"/>
                </a:lnTo>
                <a:close/>
              </a:path>
              <a:path w="608329" h="883920">
                <a:moveTo>
                  <a:pt x="608076" y="841248"/>
                </a:moveTo>
                <a:lnTo>
                  <a:pt x="158152" y="168546"/>
                </a:lnTo>
                <a:lnTo>
                  <a:pt x="94895" y="210887"/>
                </a:lnTo>
                <a:lnTo>
                  <a:pt x="544068" y="883920"/>
                </a:lnTo>
                <a:lnTo>
                  <a:pt x="608076" y="841248"/>
                </a:lnTo>
                <a:close/>
              </a:path>
            </a:pathLst>
          </a:custGeom>
          <a:solidFill>
            <a:srgbClr val="65FF32"/>
          </a:solid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68095" y="348995"/>
            <a:ext cx="9144000" cy="6858000"/>
            <a:chOff x="768095" y="348995"/>
            <a:chExt cx="9144000" cy="6858000"/>
          </a:xfrm>
        </p:grpSpPr>
        <p:sp>
          <p:nvSpPr>
            <p:cNvPr id="3" name="object 3"/>
            <p:cNvSpPr/>
            <p:nvPr/>
          </p:nvSpPr>
          <p:spPr>
            <a:xfrm>
              <a:off x="1100327" y="4768595"/>
              <a:ext cx="135635" cy="13715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206495" y="6515099"/>
              <a:ext cx="146303" cy="1463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023871" y="4671060"/>
              <a:ext cx="192023" cy="192023"/>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1416570" y="865123"/>
            <a:ext cx="7842250" cy="635000"/>
          </a:xfrm>
          <a:prstGeom prst="rect">
            <a:avLst/>
          </a:prstGeom>
        </p:spPr>
        <p:txBody>
          <a:bodyPr vert="horz" wrap="square" lIns="0" tIns="12065" rIns="0" bIns="0" rtlCol="0">
            <a:spAutoFit/>
          </a:bodyPr>
          <a:lstStyle/>
          <a:p>
            <a:pPr marL="12700">
              <a:lnSpc>
                <a:spcPct val="100000"/>
              </a:lnSpc>
              <a:spcBef>
                <a:spcPts val="95"/>
              </a:spcBef>
            </a:pPr>
            <a:r>
              <a:rPr spc="-5" dirty="0"/>
              <a:t>ANOVA </a:t>
            </a:r>
            <a:r>
              <a:rPr spc="-10" dirty="0"/>
              <a:t>Table </a:t>
            </a:r>
            <a:r>
              <a:rPr spc="-5" dirty="0"/>
              <a:t>(one Factor,</a:t>
            </a:r>
            <a:r>
              <a:rPr dirty="0"/>
              <a:t> </a:t>
            </a:r>
            <a:r>
              <a:rPr spc="-5" dirty="0"/>
              <a:t>RCBD)</a:t>
            </a:r>
          </a:p>
        </p:txBody>
      </p:sp>
      <p:sp>
        <p:nvSpPr>
          <p:cNvPr id="7" name="object 7"/>
          <p:cNvSpPr/>
          <p:nvPr/>
        </p:nvSpPr>
        <p:spPr>
          <a:xfrm>
            <a:off x="1362455" y="2464307"/>
            <a:ext cx="7958455" cy="3290570"/>
          </a:xfrm>
          <a:custGeom>
            <a:avLst/>
            <a:gdLst/>
            <a:ahLst/>
            <a:cxnLst/>
            <a:rect l="l" t="t" r="r" b="b"/>
            <a:pathLst>
              <a:path w="7958455" h="3290570">
                <a:moveTo>
                  <a:pt x="7958327" y="3290315"/>
                </a:moveTo>
                <a:lnTo>
                  <a:pt x="7958327" y="0"/>
                </a:lnTo>
                <a:lnTo>
                  <a:pt x="0" y="0"/>
                </a:lnTo>
                <a:lnTo>
                  <a:pt x="0" y="3290315"/>
                </a:lnTo>
                <a:lnTo>
                  <a:pt x="7958327" y="3290315"/>
                </a:lnTo>
                <a:close/>
              </a:path>
            </a:pathLst>
          </a:custGeom>
          <a:solidFill>
            <a:srgbClr val="FFFF65"/>
          </a:solidFill>
        </p:spPr>
        <p:txBody>
          <a:bodyPr wrap="square" lIns="0" tIns="0" rIns="0" bIns="0" rtlCol="0"/>
          <a:lstStyle/>
          <a:p>
            <a:endParaRPr/>
          </a:p>
        </p:txBody>
      </p:sp>
      <p:sp>
        <p:nvSpPr>
          <p:cNvPr id="8" name="object 8"/>
          <p:cNvSpPr txBox="1"/>
          <p:nvPr/>
        </p:nvSpPr>
        <p:spPr>
          <a:xfrm>
            <a:off x="5183122" y="2438933"/>
            <a:ext cx="2348865" cy="470534"/>
          </a:xfrm>
          <a:prstGeom prst="rect">
            <a:avLst/>
          </a:prstGeom>
        </p:spPr>
        <p:txBody>
          <a:bodyPr vert="horz" wrap="square" lIns="0" tIns="15240" rIns="0" bIns="0" rtlCol="0">
            <a:spAutoFit/>
          </a:bodyPr>
          <a:lstStyle/>
          <a:p>
            <a:pPr>
              <a:lnSpc>
                <a:spcPct val="100000"/>
              </a:lnSpc>
              <a:spcBef>
                <a:spcPts val="120"/>
              </a:spcBef>
              <a:tabLst>
                <a:tab pos="1492885" algn="l"/>
              </a:tabLst>
            </a:pPr>
            <a:r>
              <a:rPr sz="2900" spc="15" dirty="0">
                <a:latin typeface="Times New Roman"/>
                <a:cs typeface="Times New Roman"/>
              </a:rPr>
              <a:t>Sum</a:t>
            </a:r>
            <a:r>
              <a:rPr sz="2900" spc="-25" dirty="0">
                <a:latin typeface="Times New Roman"/>
                <a:cs typeface="Times New Roman"/>
              </a:rPr>
              <a:t> </a:t>
            </a:r>
            <a:r>
              <a:rPr sz="2900" spc="5" dirty="0">
                <a:latin typeface="Times New Roman"/>
                <a:cs typeface="Times New Roman"/>
              </a:rPr>
              <a:t>of</a:t>
            </a:r>
            <a:r>
              <a:rPr sz="2900" dirty="0">
                <a:latin typeface="Times New Roman"/>
                <a:cs typeface="Times New Roman"/>
              </a:rPr>
              <a:t>	</a:t>
            </a:r>
            <a:r>
              <a:rPr sz="2900" spc="10" dirty="0">
                <a:latin typeface="Times New Roman"/>
                <a:cs typeface="Times New Roman"/>
              </a:rPr>
              <a:t>M</a:t>
            </a:r>
            <a:r>
              <a:rPr sz="2900" spc="5" dirty="0">
                <a:latin typeface="Times New Roman"/>
                <a:cs typeface="Times New Roman"/>
              </a:rPr>
              <a:t>e</a:t>
            </a:r>
            <a:r>
              <a:rPr sz="2900" spc="-5" dirty="0">
                <a:latin typeface="Times New Roman"/>
                <a:cs typeface="Times New Roman"/>
              </a:rPr>
              <a:t>a</a:t>
            </a:r>
            <a:r>
              <a:rPr sz="2900" spc="10" dirty="0">
                <a:latin typeface="Times New Roman"/>
                <a:cs typeface="Times New Roman"/>
              </a:rPr>
              <a:t>n</a:t>
            </a:r>
            <a:endParaRPr sz="2900">
              <a:latin typeface="Times New Roman"/>
              <a:cs typeface="Times New Roman"/>
            </a:endParaRPr>
          </a:p>
        </p:txBody>
      </p:sp>
      <p:sp>
        <p:nvSpPr>
          <p:cNvPr id="9" name="object 9"/>
          <p:cNvSpPr txBox="1"/>
          <p:nvPr/>
        </p:nvSpPr>
        <p:spPr>
          <a:xfrm>
            <a:off x="4224526" y="2865653"/>
            <a:ext cx="3475354" cy="470534"/>
          </a:xfrm>
          <a:prstGeom prst="rect">
            <a:avLst/>
          </a:prstGeom>
        </p:spPr>
        <p:txBody>
          <a:bodyPr vert="horz" wrap="square" lIns="0" tIns="15240" rIns="0" bIns="0" rtlCol="0">
            <a:spAutoFit/>
          </a:bodyPr>
          <a:lstStyle/>
          <a:p>
            <a:pPr>
              <a:lnSpc>
                <a:spcPct val="100000"/>
              </a:lnSpc>
              <a:spcBef>
                <a:spcPts val="120"/>
              </a:spcBef>
              <a:tabLst>
                <a:tab pos="913765" algn="l"/>
                <a:tab pos="2287270" algn="l"/>
              </a:tabLst>
            </a:pPr>
            <a:r>
              <a:rPr sz="2900" spc="10" dirty="0">
                <a:latin typeface="Times New Roman"/>
                <a:cs typeface="Times New Roman"/>
              </a:rPr>
              <a:t>df	</a:t>
            </a:r>
            <a:r>
              <a:rPr sz="2900" spc="5" dirty="0">
                <a:latin typeface="Times New Roman"/>
                <a:cs typeface="Times New Roman"/>
              </a:rPr>
              <a:t>Squares	Squares</a:t>
            </a:r>
            <a:endParaRPr sz="2900">
              <a:latin typeface="Times New Roman"/>
              <a:cs typeface="Times New Roman"/>
            </a:endParaRPr>
          </a:p>
        </p:txBody>
      </p:sp>
      <p:sp>
        <p:nvSpPr>
          <p:cNvPr id="10" name="object 10"/>
          <p:cNvSpPr txBox="1"/>
          <p:nvPr/>
        </p:nvSpPr>
        <p:spPr>
          <a:xfrm>
            <a:off x="5393434" y="3289325"/>
            <a:ext cx="2108835" cy="470534"/>
          </a:xfrm>
          <a:prstGeom prst="rect">
            <a:avLst/>
          </a:prstGeom>
        </p:spPr>
        <p:txBody>
          <a:bodyPr vert="horz" wrap="square" lIns="0" tIns="15240" rIns="0" bIns="0" rtlCol="0">
            <a:spAutoFit/>
          </a:bodyPr>
          <a:lstStyle/>
          <a:p>
            <a:pPr>
              <a:lnSpc>
                <a:spcPct val="100000"/>
              </a:lnSpc>
              <a:spcBef>
                <a:spcPts val="120"/>
              </a:spcBef>
              <a:tabLst>
                <a:tab pos="1311910" algn="l"/>
              </a:tabLst>
            </a:pPr>
            <a:r>
              <a:rPr sz="2900" spc="15" dirty="0">
                <a:latin typeface="Times New Roman"/>
                <a:cs typeface="Times New Roman"/>
              </a:rPr>
              <a:t>(S</a:t>
            </a:r>
            <a:r>
              <a:rPr sz="2900" spc="-10" dirty="0">
                <a:latin typeface="Times New Roman"/>
                <a:cs typeface="Times New Roman"/>
              </a:rPr>
              <a:t>S</a:t>
            </a:r>
            <a:r>
              <a:rPr sz="2900" spc="5" dirty="0">
                <a:latin typeface="Times New Roman"/>
                <a:cs typeface="Times New Roman"/>
              </a:rPr>
              <a:t>)</a:t>
            </a:r>
            <a:r>
              <a:rPr sz="2900" dirty="0">
                <a:latin typeface="Times New Roman"/>
                <a:cs typeface="Times New Roman"/>
              </a:rPr>
              <a:t>	(</a:t>
            </a:r>
            <a:r>
              <a:rPr sz="2900" spc="10" dirty="0">
                <a:latin typeface="Times New Roman"/>
                <a:cs typeface="Times New Roman"/>
              </a:rPr>
              <a:t>M</a:t>
            </a:r>
            <a:r>
              <a:rPr sz="2900" spc="15" dirty="0">
                <a:latin typeface="Times New Roman"/>
                <a:cs typeface="Times New Roman"/>
              </a:rPr>
              <a:t>S</a:t>
            </a:r>
            <a:r>
              <a:rPr sz="2900" spc="5" dirty="0">
                <a:latin typeface="Times New Roman"/>
                <a:cs typeface="Times New Roman"/>
              </a:rPr>
              <a:t>)</a:t>
            </a:r>
            <a:endParaRPr sz="2900">
              <a:latin typeface="Times New Roman"/>
              <a:cs typeface="Times New Roman"/>
            </a:endParaRPr>
          </a:p>
        </p:txBody>
      </p:sp>
      <p:sp>
        <p:nvSpPr>
          <p:cNvPr id="11" name="object 11"/>
          <p:cNvSpPr txBox="1"/>
          <p:nvPr/>
        </p:nvSpPr>
        <p:spPr>
          <a:xfrm>
            <a:off x="8336274" y="2862605"/>
            <a:ext cx="219710" cy="470534"/>
          </a:xfrm>
          <a:prstGeom prst="rect">
            <a:avLst/>
          </a:prstGeom>
        </p:spPr>
        <p:txBody>
          <a:bodyPr vert="horz" wrap="square" lIns="0" tIns="15240" rIns="0" bIns="0" rtlCol="0">
            <a:spAutoFit/>
          </a:bodyPr>
          <a:lstStyle/>
          <a:p>
            <a:pPr>
              <a:lnSpc>
                <a:spcPct val="100000"/>
              </a:lnSpc>
              <a:spcBef>
                <a:spcPts val="120"/>
              </a:spcBef>
            </a:pPr>
            <a:r>
              <a:rPr sz="2900" spc="10" dirty="0">
                <a:latin typeface="Times New Roman"/>
                <a:cs typeface="Times New Roman"/>
              </a:rPr>
              <a:t>F</a:t>
            </a:r>
            <a:endParaRPr sz="2900" dirty="0">
              <a:latin typeface="Times New Roman"/>
              <a:cs typeface="Times New Roman"/>
            </a:endParaRPr>
          </a:p>
        </p:txBody>
      </p:sp>
      <p:sp>
        <p:nvSpPr>
          <p:cNvPr id="12" name="object 12"/>
          <p:cNvSpPr txBox="1"/>
          <p:nvPr/>
        </p:nvSpPr>
        <p:spPr>
          <a:xfrm>
            <a:off x="1677921" y="2652293"/>
            <a:ext cx="1885950" cy="1543685"/>
          </a:xfrm>
          <a:prstGeom prst="rect">
            <a:avLst/>
          </a:prstGeom>
        </p:spPr>
        <p:txBody>
          <a:bodyPr vert="horz" wrap="square" lIns="0" tIns="41910" rIns="0" bIns="0" rtlCol="0">
            <a:spAutoFit/>
          </a:bodyPr>
          <a:lstStyle/>
          <a:p>
            <a:pPr marL="71120" marR="5080" indent="383540">
              <a:lnSpc>
                <a:spcPts val="3360"/>
              </a:lnSpc>
              <a:spcBef>
                <a:spcPts val="330"/>
              </a:spcBef>
            </a:pPr>
            <a:r>
              <a:rPr sz="2900" spc="10" dirty="0">
                <a:latin typeface="Times New Roman"/>
                <a:cs typeface="Times New Roman"/>
              </a:rPr>
              <a:t>Source  of</a:t>
            </a:r>
            <a:r>
              <a:rPr sz="2900" spc="-95" dirty="0">
                <a:latin typeface="Times New Roman"/>
                <a:cs typeface="Times New Roman"/>
              </a:rPr>
              <a:t> </a:t>
            </a:r>
            <a:r>
              <a:rPr sz="2900" spc="5" dirty="0">
                <a:latin typeface="Times New Roman"/>
                <a:cs typeface="Times New Roman"/>
              </a:rPr>
              <a:t>Variation</a:t>
            </a:r>
            <a:endParaRPr sz="2900" dirty="0">
              <a:latin typeface="Times New Roman"/>
              <a:cs typeface="Times New Roman"/>
            </a:endParaRPr>
          </a:p>
          <a:p>
            <a:pPr>
              <a:lnSpc>
                <a:spcPct val="100000"/>
              </a:lnSpc>
              <a:spcBef>
                <a:spcPts val="1515"/>
              </a:spcBef>
            </a:pPr>
            <a:r>
              <a:rPr sz="2900" spc="5" dirty="0">
                <a:latin typeface="Times New Roman"/>
                <a:cs typeface="Times New Roman"/>
              </a:rPr>
              <a:t>Block</a:t>
            </a:r>
            <a:endParaRPr sz="2900" dirty="0">
              <a:latin typeface="Times New Roman"/>
              <a:cs typeface="Times New Roman"/>
            </a:endParaRPr>
          </a:p>
        </p:txBody>
      </p:sp>
      <p:sp>
        <p:nvSpPr>
          <p:cNvPr id="13" name="object 13"/>
          <p:cNvSpPr/>
          <p:nvPr/>
        </p:nvSpPr>
        <p:spPr>
          <a:xfrm>
            <a:off x="1578864" y="3759708"/>
            <a:ext cx="7515225" cy="9525"/>
          </a:xfrm>
          <a:custGeom>
            <a:avLst/>
            <a:gdLst/>
            <a:ahLst/>
            <a:cxnLst/>
            <a:rect l="l" t="t" r="r" b="b"/>
            <a:pathLst>
              <a:path w="7515225" h="9525">
                <a:moveTo>
                  <a:pt x="7514844" y="0"/>
                </a:moveTo>
                <a:lnTo>
                  <a:pt x="7514844" y="0"/>
                </a:lnTo>
                <a:lnTo>
                  <a:pt x="0" y="0"/>
                </a:lnTo>
                <a:lnTo>
                  <a:pt x="0" y="9144"/>
                </a:lnTo>
                <a:lnTo>
                  <a:pt x="7514844" y="9144"/>
                </a:lnTo>
                <a:lnTo>
                  <a:pt x="7514844" y="0"/>
                </a:lnTo>
                <a:close/>
              </a:path>
            </a:pathLst>
          </a:custGeom>
          <a:solidFill>
            <a:srgbClr val="000000"/>
          </a:solidFill>
        </p:spPr>
        <p:txBody>
          <a:bodyPr wrap="square" lIns="0" tIns="0" rIns="0" bIns="0" rtlCol="0"/>
          <a:lstStyle/>
          <a:p>
            <a:endParaRPr/>
          </a:p>
        </p:txBody>
      </p:sp>
      <p:sp>
        <p:nvSpPr>
          <p:cNvPr id="14" name="object 14"/>
          <p:cNvSpPr txBox="1"/>
          <p:nvPr/>
        </p:nvSpPr>
        <p:spPr>
          <a:xfrm>
            <a:off x="1524000" y="4209288"/>
            <a:ext cx="1369060" cy="433070"/>
          </a:xfrm>
          <a:prstGeom prst="rect">
            <a:avLst/>
          </a:prstGeom>
          <a:solidFill>
            <a:srgbClr val="FFFF65"/>
          </a:solidFill>
          <a:ln w="38099">
            <a:solidFill>
              <a:srgbClr val="3298FF"/>
            </a:solidFill>
          </a:ln>
        </p:spPr>
        <p:txBody>
          <a:bodyPr vert="horz" wrap="square" lIns="0" tIns="0" rIns="0" bIns="0" rtlCol="0">
            <a:spAutoFit/>
          </a:bodyPr>
          <a:lstStyle/>
          <a:p>
            <a:pPr marL="153670">
              <a:lnSpc>
                <a:spcPts val="3135"/>
              </a:lnSpc>
            </a:pPr>
            <a:r>
              <a:rPr sz="2900" spc="5" dirty="0">
                <a:latin typeface="Times New Roman"/>
                <a:cs typeface="Times New Roman"/>
              </a:rPr>
              <a:t>Factor</a:t>
            </a:r>
            <a:endParaRPr sz="2900">
              <a:latin typeface="Times New Roman"/>
              <a:cs typeface="Times New Roman"/>
            </a:endParaRPr>
          </a:p>
        </p:txBody>
      </p:sp>
      <p:sp>
        <p:nvSpPr>
          <p:cNvPr id="15" name="object 15"/>
          <p:cNvSpPr txBox="1"/>
          <p:nvPr/>
        </p:nvSpPr>
        <p:spPr>
          <a:xfrm>
            <a:off x="1565147" y="4575580"/>
            <a:ext cx="7548880" cy="895985"/>
          </a:xfrm>
          <a:prstGeom prst="rect">
            <a:avLst/>
          </a:prstGeom>
        </p:spPr>
        <p:txBody>
          <a:bodyPr vert="horz" wrap="square" lIns="0" tIns="15240" rIns="0" bIns="0" rtlCol="0">
            <a:spAutoFit/>
          </a:bodyPr>
          <a:lstStyle/>
          <a:p>
            <a:pPr marL="112395">
              <a:lnSpc>
                <a:spcPts val="3415"/>
              </a:lnSpc>
              <a:spcBef>
                <a:spcPts val="120"/>
              </a:spcBef>
            </a:pPr>
            <a:r>
              <a:rPr sz="2900" spc="5" dirty="0">
                <a:latin typeface="Times New Roman"/>
                <a:cs typeface="Times New Roman"/>
              </a:rPr>
              <a:t>Error</a:t>
            </a:r>
            <a:endParaRPr sz="2900" dirty="0">
              <a:latin typeface="Times New Roman"/>
              <a:cs typeface="Times New Roman"/>
            </a:endParaRPr>
          </a:p>
          <a:p>
            <a:pPr>
              <a:lnSpc>
                <a:spcPts val="3415"/>
              </a:lnSpc>
              <a:tabLst>
                <a:tab pos="7535545" algn="l"/>
              </a:tabLst>
            </a:pPr>
            <a:r>
              <a:rPr sz="2900" u="sng" spc="160" dirty="0">
                <a:uFill>
                  <a:solidFill>
                    <a:srgbClr val="000000"/>
                  </a:solidFill>
                </a:uFill>
                <a:latin typeface="Times New Roman"/>
                <a:cs typeface="Times New Roman"/>
              </a:rPr>
              <a:t> </a:t>
            </a:r>
            <a:r>
              <a:rPr sz="2900" u="sng" spc="5" dirty="0">
                <a:uFill>
                  <a:solidFill>
                    <a:srgbClr val="000000"/>
                  </a:solidFill>
                </a:uFill>
                <a:latin typeface="Times New Roman"/>
                <a:cs typeface="Times New Roman"/>
              </a:rPr>
              <a:t>Total	</a:t>
            </a:r>
            <a:endParaRPr sz="2900" dirty="0">
              <a:latin typeface="Times New Roman"/>
              <a:cs typeface="Times New Roman"/>
            </a:endParaRPr>
          </a:p>
        </p:txBody>
      </p:sp>
      <p:sp>
        <p:nvSpPr>
          <p:cNvPr id="16" name="object 16"/>
          <p:cNvSpPr/>
          <p:nvPr/>
        </p:nvSpPr>
        <p:spPr>
          <a:xfrm>
            <a:off x="1360931" y="2462783"/>
            <a:ext cx="7958455" cy="3290570"/>
          </a:xfrm>
          <a:custGeom>
            <a:avLst/>
            <a:gdLst/>
            <a:ahLst/>
            <a:cxnLst/>
            <a:rect l="l" t="t" r="r" b="b"/>
            <a:pathLst>
              <a:path w="7958455" h="3290570">
                <a:moveTo>
                  <a:pt x="0" y="0"/>
                </a:moveTo>
                <a:lnTo>
                  <a:pt x="0" y="3290315"/>
                </a:lnTo>
                <a:lnTo>
                  <a:pt x="7958327" y="3290315"/>
                </a:lnTo>
                <a:lnTo>
                  <a:pt x="7958327" y="0"/>
                </a:lnTo>
                <a:lnTo>
                  <a:pt x="0" y="0"/>
                </a:lnTo>
                <a:close/>
              </a:path>
            </a:pathLst>
          </a:custGeom>
          <a:ln w="38099">
            <a:solidFill>
              <a:srgbClr val="FF0000"/>
            </a:solidFill>
          </a:ln>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2600958" y="1095247"/>
            <a:ext cx="5930900"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B2B2B2"/>
                </a:solidFill>
              </a:rPr>
              <a:t>Γενικός Κανόνας</a:t>
            </a:r>
            <a:r>
              <a:rPr sz="3600" spc="-30" dirty="0">
                <a:solidFill>
                  <a:srgbClr val="B2B2B2"/>
                </a:solidFill>
              </a:rPr>
              <a:t> </a:t>
            </a:r>
            <a:r>
              <a:rPr sz="3600" spc="-5" dirty="0">
                <a:solidFill>
                  <a:srgbClr val="B2B2B2"/>
                </a:solidFill>
              </a:rPr>
              <a:t>Σχεδιασµού</a:t>
            </a:r>
            <a:endParaRPr sz="3600"/>
          </a:p>
        </p:txBody>
      </p:sp>
      <p:sp>
        <p:nvSpPr>
          <p:cNvPr id="10" name="object 10"/>
          <p:cNvSpPr txBox="1">
            <a:spLocks noGrp="1"/>
          </p:cNvSpPr>
          <p:nvPr>
            <p:ph type="body" idx="1"/>
          </p:nvPr>
        </p:nvSpPr>
        <p:spPr>
          <a:prstGeom prst="rect">
            <a:avLst/>
          </a:prstGeom>
        </p:spPr>
        <p:txBody>
          <a:bodyPr vert="horz" wrap="square" lIns="0" tIns="357758" rIns="0" bIns="0" rtlCol="0">
            <a:spAutoFit/>
          </a:bodyPr>
          <a:lstStyle/>
          <a:p>
            <a:pPr marL="711835" marR="5080" indent="20955">
              <a:lnSpc>
                <a:spcPct val="99900"/>
              </a:lnSpc>
              <a:spcBef>
                <a:spcPts val="105"/>
              </a:spcBef>
            </a:pPr>
            <a:r>
              <a:rPr dirty="0"/>
              <a:t>Η </a:t>
            </a:r>
            <a:r>
              <a:rPr spc="-5" dirty="0"/>
              <a:t>εγκατάσταση των οµάδων θα πρέπει </a:t>
            </a:r>
            <a:r>
              <a:rPr dirty="0"/>
              <a:t>να  γίνει µε </a:t>
            </a:r>
            <a:r>
              <a:rPr spc="-5" dirty="0"/>
              <a:t>τρόπο </a:t>
            </a:r>
            <a:r>
              <a:rPr dirty="0"/>
              <a:t>ώστε η </a:t>
            </a:r>
            <a:r>
              <a:rPr spc="-5" dirty="0"/>
              <a:t>παραλλακτικότητα  </a:t>
            </a:r>
            <a:r>
              <a:rPr spc="-5" dirty="0">
                <a:solidFill>
                  <a:srgbClr val="FFCC65"/>
                </a:solidFill>
              </a:rPr>
              <a:t>εντός </a:t>
            </a:r>
            <a:r>
              <a:rPr spc="-5" dirty="0"/>
              <a:t>(</a:t>
            </a:r>
            <a:r>
              <a:rPr i="1" spc="-5" dirty="0">
                <a:latin typeface="Arial"/>
                <a:cs typeface="Arial"/>
              </a:rPr>
              <a:t>within</a:t>
            </a:r>
            <a:r>
              <a:rPr spc="-5" dirty="0"/>
              <a:t>) </a:t>
            </a:r>
            <a:r>
              <a:rPr dirty="0"/>
              <a:t>των </a:t>
            </a:r>
            <a:r>
              <a:rPr spc="-5" dirty="0"/>
              <a:t>οµάδων </a:t>
            </a:r>
            <a:r>
              <a:rPr dirty="0"/>
              <a:t>να </a:t>
            </a:r>
            <a:r>
              <a:rPr spc="-5" dirty="0"/>
              <a:t>είναι όσο το  δυνατόν </a:t>
            </a:r>
            <a:r>
              <a:rPr spc="-5" dirty="0">
                <a:solidFill>
                  <a:srgbClr val="FFCC65"/>
                </a:solidFill>
              </a:rPr>
              <a:t>µικρότερη </a:t>
            </a:r>
            <a:r>
              <a:rPr dirty="0"/>
              <a:t>ενώ η  </a:t>
            </a:r>
            <a:r>
              <a:rPr spc="-5" dirty="0"/>
              <a:t>παραλλακτικότητα </a:t>
            </a:r>
            <a:r>
              <a:rPr dirty="0">
                <a:solidFill>
                  <a:srgbClr val="FFCC65"/>
                </a:solidFill>
              </a:rPr>
              <a:t>µεταξύ </a:t>
            </a:r>
            <a:r>
              <a:rPr spc="-10" dirty="0"/>
              <a:t>(</a:t>
            </a:r>
            <a:r>
              <a:rPr i="1" spc="-10" dirty="0">
                <a:latin typeface="Arial"/>
                <a:cs typeface="Arial"/>
              </a:rPr>
              <a:t>between</a:t>
            </a:r>
            <a:r>
              <a:rPr spc="-10" dirty="0"/>
              <a:t>) </a:t>
            </a:r>
            <a:r>
              <a:rPr spc="-5" dirty="0"/>
              <a:t>των  οµάδων όσο το δυνατόν </a:t>
            </a:r>
            <a:r>
              <a:rPr spc="-5" dirty="0">
                <a:solidFill>
                  <a:srgbClr val="FFCC65"/>
                </a:solidFill>
              </a:rPr>
              <a:t>µεγαλύτερη</a:t>
            </a:r>
          </a:p>
        </p:txBody>
      </p:sp>
    </p:spTree>
    <p:extLst>
      <p:ext uri="{BB962C8B-B14F-4D97-AF65-F5344CB8AC3E}">
        <p14:creationId xmlns:p14="http://schemas.microsoft.com/office/powerpoint/2010/main" val="3635224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2774" y="833119"/>
            <a:ext cx="5372735" cy="696595"/>
          </a:xfrm>
          <a:prstGeom prst="rect">
            <a:avLst/>
          </a:prstGeom>
        </p:spPr>
        <p:txBody>
          <a:bodyPr vert="horz" wrap="square" lIns="0" tIns="12700" rIns="0" bIns="0" rtlCol="0">
            <a:spAutoFit/>
          </a:bodyPr>
          <a:lstStyle/>
          <a:p>
            <a:pPr marL="12700">
              <a:lnSpc>
                <a:spcPct val="100000"/>
              </a:lnSpc>
              <a:spcBef>
                <a:spcPts val="100"/>
              </a:spcBef>
            </a:pPr>
            <a:r>
              <a:rPr sz="4400" b="1" spc="-5" dirty="0">
                <a:solidFill>
                  <a:srgbClr val="000000"/>
                </a:solidFill>
                <a:latin typeface="Arial"/>
                <a:cs typeface="Arial"/>
              </a:rPr>
              <a:t>Πίνακας</a:t>
            </a:r>
            <a:r>
              <a:rPr sz="4400" b="1" spc="-70" dirty="0">
                <a:solidFill>
                  <a:srgbClr val="000000"/>
                </a:solidFill>
                <a:latin typeface="Arial"/>
                <a:cs typeface="Arial"/>
              </a:rPr>
              <a:t> </a:t>
            </a:r>
            <a:r>
              <a:rPr sz="4400" b="1" spc="65" dirty="0">
                <a:solidFill>
                  <a:srgbClr val="000000"/>
                </a:solidFill>
                <a:latin typeface="Arial"/>
                <a:cs typeface="Arial"/>
              </a:rPr>
              <a:t>∆εδοµένων</a:t>
            </a:r>
            <a:endParaRPr sz="4400">
              <a:latin typeface="Arial"/>
              <a:cs typeface="Arial"/>
            </a:endParaRPr>
          </a:p>
        </p:txBody>
      </p:sp>
      <p:graphicFrame>
        <p:nvGraphicFramePr>
          <p:cNvPr id="3" name="object 3"/>
          <p:cNvGraphicFramePr>
            <a:graphicFrameLocks noGrp="1"/>
          </p:cNvGraphicFramePr>
          <p:nvPr/>
        </p:nvGraphicFramePr>
        <p:xfrm>
          <a:off x="1888236" y="2119883"/>
          <a:ext cx="7070718" cy="4027932"/>
        </p:xfrm>
        <a:graphic>
          <a:graphicData uri="http://schemas.openxmlformats.org/drawingml/2006/table">
            <a:tbl>
              <a:tblPr firstRow="1" bandRow="1">
                <a:tableStyleId>{2D5ABB26-0587-4C30-8999-92F81FD0307C}</a:tableStyleId>
              </a:tblPr>
              <a:tblGrid>
                <a:gridCol w="1174750">
                  <a:extLst>
                    <a:ext uri="{9D8B030D-6E8A-4147-A177-3AD203B41FA5}">
                      <a16:colId xmlns:a16="http://schemas.microsoft.com/office/drawing/2014/main" val="20000"/>
                    </a:ext>
                  </a:extLst>
                </a:gridCol>
                <a:gridCol w="487680">
                  <a:extLst>
                    <a:ext uri="{9D8B030D-6E8A-4147-A177-3AD203B41FA5}">
                      <a16:colId xmlns:a16="http://schemas.microsoft.com/office/drawing/2014/main" val="20001"/>
                    </a:ext>
                  </a:extLst>
                </a:gridCol>
                <a:gridCol w="484505">
                  <a:extLst>
                    <a:ext uri="{9D8B030D-6E8A-4147-A177-3AD203B41FA5}">
                      <a16:colId xmlns:a16="http://schemas.microsoft.com/office/drawing/2014/main" val="20002"/>
                    </a:ext>
                  </a:extLst>
                </a:gridCol>
                <a:gridCol w="487680">
                  <a:extLst>
                    <a:ext uri="{9D8B030D-6E8A-4147-A177-3AD203B41FA5}">
                      <a16:colId xmlns:a16="http://schemas.microsoft.com/office/drawing/2014/main" val="20003"/>
                    </a:ext>
                  </a:extLst>
                </a:gridCol>
                <a:gridCol w="487680">
                  <a:extLst>
                    <a:ext uri="{9D8B030D-6E8A-4147-A177-3AD203B41FA5}">
                      <a16:colId xmlns:a16="http://schemas.microsoft.com/office/drawing/2014/main" val="20004"/>
                    </a:ext>
                  </a:extLst>
                </a:gridCol>
                <a:gridCol w="487679">
                  <a:extLst>
                    <a:ext uri="{9D8B030D-6E8A-4147-A177-3AD203B41FA5}">
                      <a16:colId xmlns:a16="http://schemas.microsoft.com/office/drawing/2014/main" val="20005"/>
                    </a:ext>
                  </a:extLst>
                </a:gridCol>
                <a:gridCol w="487679">
                  <a:extLst>
                    <a:ext uri="{9D8B030D-6E8A-4147-A177-3AD203B41FA5}">
                      <a16:colId xmlns:a16="http://schemas.microsoft.com/office/drawing/2014/main" val="20006"/>
                    </a:ext>
                  </a:extLst>
                </a:gridCol>
                <a:gridCol w="487679">
                  <a:extLst>
                    <a:ext uri="{9D8B030D-6E8A-4147-A177-3AD203B41FA5}">
                      <a16:colId xmlns:a16="http://schemas.microsoft.com/office/drawing/2014/main" val="20007"/>
                    </a:ext>
                  </a:extLst>
                </a:gridCol>
                <a:gridCol w="487679">
                  <a:extLst>
                    <a:ext uri="{9D8B030D-6E8A-4147-A177-3AD203B41FA5}">
                      <a16:colId xmlns:a16="http://schemas.microsoft.com/office/drawing/2014/main" val="20008"/>
                    </a:ext>
                  </a:extLst>
                </a:gridCol>
                <a:gridCol w="487679">
                  <a:extLst>
                    <a:ext uri="{9D8B030D-6E8A-4147-A177-3AD203B41FA5}">
                      <a16:colId xmlns:a16="http://schemas.microsoft.com/office/drawing/2014/main" val="20009"/>
                    </a:ext>
                  </a:extLst>
                </a:gridCol>
                <a:gridCol w="599439">
                  <a:extLst>
                    <a:ext uri="{9D8B030D-6E8A-4147-A177-3AD203B41FA5}">
                      <a16:colId xmlns:a16="http://schemas.microsoft.com/office/drawing/2014/main" val="20010"/>
                    </a:ext>
                  </a:extLst>
                </a:gridCol>
                <a:gridCol w="910589">
                  <a:extLst>
                    <a:ext uri="{9D8B030D-6E8A-4147-A177-3AD203B41FA5}">
                      <a16:colId xmlns:a16="http://schemas.microsoft.com/office/drawing/2014/main" val="20011"/>
                    </a:ext>
                  </a:extLst>
                </a:gridCol>
              </a:tblGrid>
              <a:tr h="281940">
                <a:tc>
                  <a:txBody>
                    <a:bodyPr/>
                    <a:lstStyle/>
                    <a:p>
                      <a:pPr marL="1905" algn="ctr">
                        <a:lnSpc>
                          <a:spcPts val="2005"/>
                        </a:lnSpc>
                      </a:pPr>
                      <a:r>
                        <a:rPr sz="1750" b="1" spc="5" dirty="0">
                          <a:latin typeface="Times New Roman"/>
                          <a:cs typeface="Times New Roman"/>
                        </a:rPr>
                        <a:t>Γενότυποι</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2005"/>
                        </a:lnSpc>
                      </a:pPr>
                      <a:r>
                        <a:rPr sz="1750" b="1" spc="5" dirty="0">
                          <a:latin typeface="Times New Roman"/>
                          <a:cs typeface="Times New Roman"/>
                        </a:rPr>
                        <a:t>Ο1</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53975">
                      <a:solidFill>
                        <a:srgbClr val="000000"/>
                      </a:solidFill>
                      <a:prstDash val="solid"/>
                    </a:lnB>
                  </a:tcPr>
                </a:tc>
                <a:tc>
                  <a:txBody>
                    <a:bodyPr/>
                    <a:lstStyle/>
                    <a:p>
                      <a:pPr marL="1905" algn="ctr">
                        <a:lnSpc>
                          <a:spcPts val="2005"/>
                        </a:lnSpc>
                      </a:pPr>
                      <a:r>
                        <a:rPr sz="1750" b="1" spc="5" dirty="0">
                          <a:latin typeface="Times New Roman"/>
                          <a:cs typeface="Times New Roman"/>
                        </a:rPr>
                        <a:t>Ο2</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53975">
                      <a:solidFill>
                        <a:srgbClr val="000000"/>
                      </a:solidFill>
                      <a:prstDash val="solid"/>
                    </a:lnB>
                  </a:tcPr>
                </a:tc>
                <a:tc>
                  <a:txBody>
                    <a:bodyPr/>
                    <a:lstStyle/>
                    <a:p>
                      <a:pPr marL="635" algn="ctr">
                        <a:lnSpc>
                          <a:spcPts val="2005"/>
                        </a:lnSpc>
                      </a:pPr>
                      <a:r>
                        <a:rPr sz="1750" b="1" spc="10" dirty="0">
                          <a:latin typeface="Times New Roman"/>
                          <a:cs typeface="Times New Roman"/>
                        </a:rPr>
                        <a:t>Ο3</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53975">
                      <a:solidFill>
                        <a:srgbClr val="000000"/>
                      </a:solidFill>
                      <a:prstDash val="solid"/>
                    </a:lnB>
                  </a:tcPr>
                </a:tc>
                <a:tc>
                  <a:txBody>
                    <a:bodyPr/>
                    <a:lstStyle/>
                    <a:p>
                      <a:pPr marL="635" algn="ctr">
                        <a:lnSpc>
                          <a:spcPts val="2005"/>
                        </a:lnSpc>
                      </a:pPr>
                      <a:r>
                        <a:rPr sz="1750" b="1" spc="10" dirty="0">
                          <a:latin typeface="Times New Roman"/>
                          <a:cs typeface="Times New Roman"/>
                        </a:rPr>
                        <a:t>Ο4</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53975">
                      <a:solidFill>
                        <a:srgbClr val="000000"/>
                      </a:solidFill>
                      <a:prstDash val="solid"/>
                    </a:lnB>
                  </a:tcPr>
                </a:tc>
                <a:tc>
                  <a:txBody>
                    <a:bodyPr/>
                    <a:lstStyle/>
                    <a:p>
                      <a:pPr marL="635" algn="ctr">
                        <a:lnSpc>
                          <a:spcPts val="2005"/>
                        </a:lnSpc>
                      </a:pPr>
                      <a:r>
                        <a:rPr sz="1750" b="1" spc="10" dirty="0">
                          <a:latin typeface="Times New Roman"/>
                          <a:cs typeface="Times New Roman"/>
                        </a:rPr>
                        <a:t>Ο5</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53975">
                      <a:solidFill>
                        <a:srgbClr val="000000"/>
                      </a:solidFill>
                      <a:prstDash val="solid"/>
                    </a:lnB>
                  </a:tcPr>
                </a:tc>
                <a:tc>
                  <a:txBody>
                    <a:bodyPr/>
                    <a:lstStyle/>
                    <a:p>
                      <a:pPr marL="635" algn="ctr">
                        <a:lnSpc>
                          <a:spcPts val="2005"/>
                        </a:lnSpc>
                      </a:pPr>
                      <a:r>
                        <a:rPr sz="1750" b="1" spc="10" dirty="0">
                          <a:latin typeface="Times New Roman"/>
                          <a:cs typeface="Times New Roman"/>
                        </a:rPr>
                        <a:t>Ο6</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53975">
                      <a:solidFill>
                        <a:srgbClr val="000000"/>
                      </a:solidFill>
                      <a:prstDash val="solid"/>
                    </a:lnB>
                  </a:tcPr>
                </a:tc>
                <a:tc>
                  <a:txBody>
                    <a:bodyPr/>
                    <a:lstStyle/>
                    <a:p>
                      <a:pPr marL="635" algn="ctr">
                        <a:lnSpc>
                          <a:spcPts val="2005"/>
                        </a:lnSpc>
                      </a:pPr>
                      <a:r>
                        <a:rPr sz="1750" b="1" spc="10" dirty="0">
                          <a:latin typeface="Times New Roman"/>
                          <a:cs typeface="Times New Roman"/>
                        </a:rPr>
                        <a:t>Ο7</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53975">
                      <a:solidFill>
                        <a:srgbClr val="000000"/>
                      </a:solidFill>
                      <a:prstDash val="solid"/>
                    </a:lnB>
                  </a:tcPr>
                </a:tc>
                <a:tc>
                  <a:txBody>
                    <a:bodyPr/>
                    <a:lstStyle/>
                    <a:p>
                      <a:pPr marL="635" algn="ctr">
                        <a:lnSpc>
                          <a:spcPts val="2005"/>
                        </a:lnSpc>
                      </a:pPr>
                      <a:r>
                        <a:rPr sz="1750" b="1" spc="10" dirty="0">
                          <a:latin typeface="Times New Roman"/>
                          <a:cs typeface="Times New Roman"/>
                        </a:rPr>
                        <a:t>Ο8</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53975">
                      <a:solidFill>
                        <a:srgbClr val="000000"/>
                      </a:solidFill>
                      <a:prstDash val="solid"/>
                    </a:lnB>
                  </a:tcPr>
                </a:tc>
                <a:tc>
                  <a:txBody>
                    <a:bodyPr/>
                    <a:lstStyle/>
                    <a:p>
                      <a:pPr marL="635" algn="ctr">
                        <a:lnSpc>
                          <a:spcPts val="2005"/>
                        </a:lnSpc>
                      </a:pPr>
                      <a:r>
                        <a:rPr sz="1750" b="1" spc="10" dirty="0">
                          <a:latin typeface="Times New Roman"/>
                          <a:cs typeface="Times New Roman"/>
                        </a:rPr>
                        <a:t>Ο9</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53975">
                      <a:solidFill>
                        <a:srgbClr val="000000"/>
                      </a:solidFill>
                      <a:prstDash val="solid"/>
                    </a:lnB>
                  </a:tcPr>
                </a:tc>
                <a:tc>
                  <a:txBody>
                    <a:bodyPr/>
                    <a:lstStyle/>
                    <a:p>
                      <a:pPr algn="ctr">
                        <a:lnSpc>
                          <a:spcPts val="2005"/>
                        </a:lnSpc>
                      </a:pPr>
                      <a:r>
                        <a:rPr sz="1750" b="1" spc="5" dirty="0">
                          <a:latin typeface="Times New Roman"/>
                          <a:cs typeface="Times New Roman"/>
                        </a:rPr>
                        <a:t>Ο10</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53975">
                      <a:solidFill>
                        <a:srgbClr val="000000"/>
                      </a:solidFill>
                      <a:prstDash val="solid"/>
                    </a:lnB>
                  </a:tcPr>
                </a:tc>
                <a:tc>
                  <a:txBody>
                    <a:bodyPr/>
                    <a:lstStyle/>
                    <a:p>
                      <a:pPr marL="635" algn="ctr">
                        <a:lnSpc>
                          <a:spcPts val="2005"/>
                        </a:lnSpc>
                      </a:pPr>
                      <a:r>
                        <a:rPr sz="1750" b="1" dirty="0">
                          <a:latin typeface="Times New Roman"/>
                          <a:cs typeface="Times New Roman"/>
                        </a:rPr>
                        <a:t>Σύνολα</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326136">
                <a:tc>
                  <a:txBody>
                    <a:bodyPr/>
                    <a:lstStyle/>
                    <a:p>
                      <a:pPr algn="ctr">
                        <a:lnSpc>
                          <a:spcPct val="100000"/>
                        </a:lnSpc>
                        <a:spcBef>
                          <a:spcPts val="170"/>
                        </a:spcBef>
                      </a:pPr>
                      <a:r>
                        <a:rPr sz="1750" dirty="0">
                          <a:latin typeface="Times New Roman"/>
                          <a:cs typeface="Times New Roman"/>
                        </a:rPr>
                        <a:t>Α</a:t>
                      </a:r>
                      <a:endParaRPr sz="1750">
                        <a:latin typeface="Times New Roman"/>
                        <a:cs typeface="Times New Roman"/>
                      </a:endParaRPr>
                    </a:p>
                  </a:txBody>
                  <a:tcPr marL="0" marR="0" marT="21590" marB="0">
                    <a:lnL w="9525">
                      <a:solidFill>
                        <a:srgbClr val="000000"/>
                      </a:solidFill>
                      <a:prstDash val="solid"/>
                    </a:lnL>
                    <a:lnR w="5397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70"/>
                        </a:spcBef>
                      </a:pPr>
                      <a:r>
                        <a:rPr sz="1750" dirty="0">
                          <a:latin typeface="Times New Roman"/>
                          <a:cs typeface="Times New Roman"/>
                        </a:rPr>
                        <a:t>5</a:t>
                      </a:r>
                      <a:endParaRPr sz="1750">
                        <a:latin typeface="Times New Roman"/>
                        <a:cs typeface="Times New Roman"/>
                      </a:endParaRPr>
                    </a:p>
                  </a:txBody>
                  <a:tcPr marL="0" marR="0" marT="2159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170"/>
                        </a:spcBef>
                      </a:pPr>
                      <a:r>
                        <a:rPr sz="1750" dirty="0">
                          <a:latin typeface="Times New Roman"/>
                          <a:cs typeface="Times New Roman"/>
                        </a:rPr>
                        <a:t>6</a:t>
                      </a:r>
                      <a:endParaRPr sz="1750">
                        <a:latin typeface="Times New Roman"/>
                        <a:cs typeface="Times New Roman"/>
                      </a:endParaRPr>
                    </a:p>
                  </a:txBody>
                  <a:tcPr marL="0" marR="0" marT="2159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170"/>
                        </a:spcBef>
                      </a:pPr>
                      <a:r>
                        <a:rPr sz="1750" dirty="0">
                          <a:latin typeface="Times New Roman"/>
                          <a:cs typeface="Times New Roman"/>
                        </a:rPr>
                        <a:t>6</a:t>
                      </a:r>
                      <a:endParaRPr sz="1750">
                        <a:latin typeface="Times New Roman"/>
                        <a:cs typeface="Times New Roman"/>
                      </a:endParaRPr>
                    </a:p>
                  </a:txBody>
                  <a:tcPr marL="0" marR="0" marT="2159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170"/>
                        </a:spcBef>
                      </a:pPr>
                      <a:r>
                        <a:rPr sz="1750" dirty="0">
                          <a:latin typeface="Times New Roman"/>
                          <a:cs typeface="Times New Roman"/>
                        </a:rPr>
                        <a:t>5</a:t>
                      </a:r>
                      <a:endParaRPr sz="1750">
                        <a:latin typeface="Times New Roman"/>
                        <a:cs typeface="Times New Roman"/>
                      </a:endParaRPr>
                    </a:p>
                  </a:txBody>
                  <a:tcPr marL="0" marR="0" marT="2159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170"/>
                        </a:spcBef>
                      </a:pPr>
                      <a:r>
                        <a:rPr sz="1750" dirty="0">
                          <a:latin typeface="Times New Roman"/>
                          <a:cs typeface="Times New Roman"/>
                        </a:rPr>
                        <a:t>2</a:t>
                      </a:r>
                      <a:endParaRPr sz="1750">
                        <a:latin typeface="Times New Roman"/>
                        <a:cs typeface="Times New Roman"/>
                      </a:endParaRPr>
                    </a:p>
                  </a:txBody>
                  <a:tcPr marL="0" marR="0" marT="2159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170"/>
                        </a:spcBef>
                      </a:pPr>
                      <a:r>
                        <a:rPr sz="1750" dirty="0">
                          <a:latin typeface="Times New Roman"/>
                          <a:cs typeface="Times New Roman"/>
                        </a:rPr>
                        <a:t>3</a:t>
                      </a:r>
                      <a:endParaRPr sz="1750">
                        <a:latin typeface="Times New Roman"/>
                        <a:cs typeface="Times New Roman"/>
                      </a:endParaRPr>
                    </a:p>
                  </a:txBody>
                  <a:tcPr marL="0" marR="0" marT="2159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170"/>
                        </a:spcBef>
                      </a:pPr>
                      <a:r>
                        <a:rPr sz="1750" dirty="0">
                          <a:latin typeface="Times New Roman"/>
                          <a:cs typeface="Times New Roman"/>
                        </a:rPr>
                        <a:t>2</a:t>
                      </a:r>
                      <a:endParaRPr sz="1750">
                        <a:latin typeface="Times New Roman"/>
                        <a:cs typeface="Times New Roman"/>
                      </a:endParaRPr>
                    </a:p>
                  </a:txBody>
                  <a:tcPr marL="0" marR="0" marT="2159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170"/>
                        </a:spcBef>
                      </a:pPr>
                      <a:r>
                        <a:rPr sz="1750" dirty="0">
                          <a:latin typeface="Times New Roman"/>
                          <a:cs typeface="Times New Roman"/>
                        </a:rPr>
                        <a:t>2</a:t>
                      </a:r>
                      <a:endParaRPr sz="1750">
                        <a:latin typeface="Times New Roman"/>
                        <a:cs typeface="Times New Roman"/>
                      </a:endParaRPr>
                    </a:p>
                  </a:txBody>
                  <a:tcPr marL="0" marR="0" marT="2159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170"/>
                        </a:spcBef>
                      </a:pPr>
                      <a:r>
                        <a:rPr sz="1750" dirty="0">
                          <a:latin typeface="Times New Roman"/>
                          <a:cs typeface="Times New Roman"/>
                        </a:rPr>
                        <a:t>5</a:t>
                      </a:r>
                      <a:endParaRPr sz="1750">
                        <a:latin typeface="Times New Roman"/>
                        <a:cs typeface="Times New Roman"/>
                      </a:endParaRPr>
                    </a:p>
                  </a:txBody>
                  <a:tcPr marL="0" marR="0" marT="2159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170"/>
                        </a:spcBef>
                      </a:pPr>
                      <a:r>
                        <a:rPr sz="1750" dirty="0">
                          <a:latin typeface="Times New Roman"/>
                          <a:cs typeface="Times New Roman"/>
                        </a:rPr>
                        <a:t>5</a:t>
                      </a:r>
                      <a:endParaRPr sz="1750">
                        <a:latin typeface="Times New Roman"/>
                        <a:cs typeface="Times New Roman"/>
                      </a:endParaRPr>
                    </a:p>
                  </a:txBody>
                  <a:tcPr marL="0" marR="0" marT="2159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ts val="2440"/>
                        </a:lnSpc>
                        <a:spcBef>
                          <a:spcPts val="25"/>
                        </a:spcBef>
                      </a:pPr>
                      <a:r>
                        <a:rPr sz="2050" b="1" spc="5" dirty="0">
                          <a:latin typeface="Times New Roman"/>
                          <a:cs typeface="Times New Roman"/>
                        </a:rPr>
                        <a:t>41</a:t>
                      </a:r>
                      <a:endParaRPr sz="2050">
                        <a:latin typeface="Times New Roman"/>
                        <a:cs typeface="Times New Roman"/>
                      </a:endParaRPr>
                    </a:p>
                  </a:txBody>
                  <a:tcPr marL="0" marR="0" marT="3175" marB="0">
                    <a:lnL w="539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342900">
                <a:tc>
                  <a:txBody>
                    <a:bodyPr/>
                    <a:lstStyle/>
                    <a:p>
                      <a:pPr algn="ctr">
                        <a:lnSpc>
                          <a:spcPct val="100000"/>
                        </a:lnSpc>
                        <a:spcBef>
                          <a:spcPts val="290"/>
                        </a:spcBef>
                      </a:pPr>
                      <a:r>
                        <a:rPr sz="1750" dirty="0">
                          <a:latin typeface="Times New Roman"/>
                          <a:cs typeface="Times New Roman"/>
                        </a:rPr>
                        <a:t>Β</a:t>
                      </a:r>
                      <a:endParaRPr sz="1750">
                        <a:latin typeface="Times New Roman"/>
                        <a:cs typeface="Times New Roman"/>
                      </a:endParaRPr>
                    </a:p>
                  </a:txBody>
                  <a:tcPr marL="0" marR="0" marT="36830" marB="0">
                    <a:lnL w="9525">
                      <a:solidFill>
                        <a:srgbClr val="000000"/>
                      </a:solidFill>
                      <a:prstDash val="solid"/>
                    </a:lnL>
                    <a:lnR w="5397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ts val="2440"/>
                        </a:lnSpc>
                        <a:spcBef>
                          <a:spcPts val="155"/>
                        </a:spcBef>
                      </a:pPr>
                      <a:r>
                        <a:rPr sz="2050" b="1" spc="5" dirty="0">
                          <a:latin typeface="Times New Roman"/>
                          <a:cs typeface="Times New Roman"/>
                        </a:rPr>
                        <a:t>25</a:t>
                      </a:r>
                      <a:endParaRPr sz="2050">
                        <a:latin typeface="Times New Roman"/>
                        <a:cs typeface="Times New Roman"/>
                      </a:endParaRPr>
                    </a:p>
                  </a:txBody>
                  <a:tcPr marL="0" marR="0" marT="19685" marB="0">
                    <a:lnL w="539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341376">
                <a:tc>
                  <a:txBody>
                    <a:bodyPr/>
                    <a:lstStyle/>
                    <a:p>
                      <a:pPr algn="ctr">
                        <a:lnSpc>
                          <a:spcPct val="100000"/>
                        </a:lnSpc>
                        <a:spcBef>
                          <a:spcPts val="290"/>
                        </a:spcBef>
                      </a:pPr>
                      <a:r>
                        <a:rPr sz="1750" dirty="0">
                          <a:latin typeface="Times New Roman"/>
                          <a:cs typeface="Times New Roman"/>
                        </a:rPr>
                        <a:t>Γ</a:t>
                      </a:r>
                      <a:endParaRPr sz="1750">
                        <a:latin typeface="Times New Roman"/>
                        <a:cs typeface="Times New Roman"/>
                      </a:endParaRPr>
                    </a:p>
                  </a:txBody>
                  <a:tcPr marL="0" marR="0" marT="36830" marB="0">
                    <a:lnL w="9525">
                      <a:solidFill>
                        <a:srgbClr val="000000"/>
                      </a:solidFill>
                      <a:prstDash val="solid"/>
                    </a:lnL>
                    <a:lnR w="5397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7</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6</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1</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ts val="2440"/>
                        </a:lnSpc>
                        <a:spcBef>
                          <a:spcPts val="145"/>
                        </a:spcBef>
                      </a:pPr>
                      <a:r>
                        <a:rPr sz="2050" b="1" spc="5" dirty="0">
                          <a:latin typeface="Times New Roman"/>
                          <a:cs typeface="Times New Roman"/>
                        </a:rPr>
                        <a:t>32</a:t>
                      </a:r>
                      <a:endParaRPr sz="2050">
                        <a:latin typeface="Times New Roman"/>
                        <a:cs typeface="Times New Roman"/>
                      </a:endParaRPr>
                    </a:p>
                  </a:txBody>
                  <a:tcPr marL="0" marR="0" marT="18415" marB="0">
                    <a:lnL w="539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342900">
                <a:tc>
                  <a:txBody>
                    <a:bodyPr/>
                    <a:lstStyle/>
                    <a:p>
                      <a:pPr algn="ctr">
                        <a:lnSpc>
                          <a:spcPct val="100000"/>
                        </a:lnSpc>
                        <a:spcBef>
                          <a:spcPts val="290"/>
                        </a:spcBef>
                      </a:pPr>
                      <a:r>
                        <a:rPr sz="1750" dirty="0">
                          <a:latin typeface="Times New Roman"/>
                          <a:cs typeface="Times New Roman"/>
                        </a:rPr>
                        <a:t>∆</a:t>
                      </a:r>
                      <a:endParaRPr sz="1750">
                        <a:latin typeface="Times New Roman"/>
                        <a:cs typeface="Times New Roman"/>
                      </a:endParaRPr>
                    </a:p>
                  </a:txBody>
                  <a:tcPr marL="0" marR="0" marT="36830" marB="0">
                    <a:lnL w="9525">
                      <a:solidFill>
                        <a:srgbClr val="000000"/>
                      </a:solidFill>
                      <a:prstDash val="solid"/>
                    </a:lnL>
                    <a:lnR w="5397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9</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4</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ts val="2440"/>
                        </a:lnSpc>
                        <a:spcBef>
                          <a:spcPts val="155"/>
                        </a:spcBef>
                      </a:pPr>
                      <a:r>
                        <a:rPr sz="2050" b="1" spc="5" dirty="0">
                          <a:latin typeface="Times New Roman"/>
                          <a:cs typeface="Times New Roman"/>
                        </a:rPr>
                        <a:t>34</a:t>
                      </a:r>
                      <a:endParaRPr sz="2050">
                        <a:latin typeface="Times New Roman"/>
                        <a:cs typeface="Times New Roman"/>
                      </a:endParaRPr>
                    </a:p>
                  </a:txBody>
                  <a:tcPr marL="0" marR="0" marT="19685" marB="0">
                    <a:lnL w="539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341376">
                <a:tc>
                  <a:txBody>
                    <a:bodyPr/>
                    <a:lstStyle/>
                    <a:p>
                      <a:pPr marL="1270" algn="ctr">
                        <a:lnSpc>
                          <a:spcPct val="100000"/>
                        </a:lnSpc>
                        <a:spcBef>
                          <a:spcPts val="290"/>
                        </a:spcBef>
                      </a:pPr>
                      <a:r>
                        <a:rPr sz="1750" dirty="0">
                          <a:latin typeface="Times New Roman"/>
                          <a:cs typeface="Times New Roman"/>
                        </a:rPr>
                        <a:t>Ε</a:t>
                      </a:r>
                      <a:endParaRPr sz="1750">
                        <a:latin typeface="Times New Roman"/>
                        <a:cs typeface="Times New Roman"/>
                      </a:endParaRPr>
                    </a:p>
                  </a:txBody>
                  <a:tcPr marL="0" marR="0" marT="36830" marB="0">
                    <a:lnL w="9525">
                      <a:solidFill>
                        <a:srgbClr val="000000"/>
                      </a:solidFill>
                      <a:prstDash val="solid"/>
                    </a:lnL>
                    <a:lnR w="5397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290"/>
                        </a:spcBef>
                      </a:pPr>
                      <a:r>
                        <a:rPr sz="1750" dirty="0">
                          <a:latin typeface="Times New Roman"/>
                          <a:cs typeface="Times New Roman"/>
                        </a:rPr>
                        <a:t>8</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5</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9</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4</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4</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4</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4</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6</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5</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ts val="2440"/>
                        </a:lnSpc>
                        <a:spcBef>
                          <a:spcPts val="145"/>
                        </a:spcBef>
                      </a:pPr>
                      <a:r>
                        <a:rPr sz="2050" b="1" spc="5" dirty="0">
                          <a:latin typeface="Times New Roman"/>
                          <a:cs typeface="Times New Roman"/>
                        </a:rPr>
                        <a:t>52</a:t>
                      </a:r>
                      <a:endParaRPr sz="2050">
                        <a:latin typeface="Times New Roman"/>
                        <a:cs typeface="Times New Roman"/>
                      </a:endParaRPr>
                    </a:p>
                  </a:txBody>
                  <a:tcPr marL="0" marR="0" marT="18415" marB="0">
                    <a:lnL w="539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342900">
                <a:tc>
                  <a:txBody>
                    <a:bodyPr/>
                    <a:lstStyle/>
                    <a:p>
                      <a:pPr marL="1270" algn="ctr">
                        <a:lnSpc>
                          <a:spcPct val="100000"/>
                        </a:lnSpc>
                        <a:spcBef>
                          <a:spcPts val="290"/>
                        </a:spcBef>
                      </a:pPr>
                      <a:r>
                        <a:rPr sz="1750" dirty="0">
                          <a:latin typeface="Times New Roman"/>
                          <a:cs typeface="Times New Roman"/>
                        </a:rPr>
                        <a:t>Ζ</a:t>
                      </a:r>
                      <a:endParaRPr sz="1750">
                        <a:latin typeface="Times New Roman"/>
                        <a:cs typeface="Times New Roman"/>
                      </a:endParaRPr>
                    </a:p>
                  </a:txBody>
                  <a:tcPr marL="0" marR="0" marT="36830" marB="0">
                    <a:lnL w="9525">
                      <a:solidFill>
                        <a:srgbClr val="000000"/>
                      </a:solidFill>
                      <a:prstDash val="solid"/>
                    </a:lnL>
                    <a:lnR w="5397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290"/>
                        </a:spcBef>
                      </a:pPr>
                      <a:r>
                        <a:rPr sz="1750" dirty="0">
                          <a:latin typeface="Times New Roman"/>
                          <a:cs typeface="Times New Roman"/>
                        </a:rPr>
                        <a:t>1</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8</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8</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4</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4</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1</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ts val="2440"/>
                        </a:lnSpc>
                        <a:spcBef>
                          <a:spcPts val="155"/>
                        </a:spcBef>
                      </a:pPr>
                      <a:r>
                        <a:rPr sz="2050" b="1" spc="5" dirty="0">
                          <a:latin typeface="Times New Roman"/>
                          <a:cs typeface="Times New Roman"/>
                        </a:rPr>
                        <a:t>36</a:t>
                      </a:r>
                      <a:endParaRPr sz="2050">
                        <a:latin typeface="Times New Roman"/>
                        <a:cs typeface="Times New Roman"/>
                      </a:endParaRPr>
                    </a:p>
                  </a:txBody>
                  <a:tcPr marL="0" marR="0" marT="19685" marB="0">
                    <a:lnL w="539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r h="339852">
                <a:tc>
                  <a:txBody>
                    <a:bodyPr/>
                    <a:lstStyle/>
                    <a:p>
                      <a:pPr algn="ctr">
                        <a:lnSpc>
                          <a:spcPct val="100000"/>
                        </a:lnSpc>
                        <a:spcBef>
                          <a:spcPts val="290"/>
                        </a:spcBef>
                      </a:pPr>
                      <a:r>
                        <a:rPr sz="1750" dirty="0">
                          <a:latin typeface="Times New Roman"/>
                          <a:cs typeface="Times New Roman"/>
                        </a:rPr>
                        <a:t>Η</a:t>
                      </a:r>
                      <a:endParaRPr sz="1750">
                        <a:latin typeface="Times New Roman"/>
                        <a:cs typeface="Times New Roman"/>
                      </a:endParaRPr>
                    </a:p>
                  </a:txBody>
                  <a:tcPr marL="0" marR="0" marT="36830" marB="0">
                    <a:lnL w="9525">
                      <a:solidFill>
                        <a:srgbClr val="000000"/>
                      </a:solidFill>
                      <a:prstDash val="solid"/>
                    </a:lnL>
                    <a:lnR w="5397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290"/>
                        </a:spcBef>
                      </a:pPr>
                      <a:r>
                        <a:rPr sz="1750" dirty="0">
                          <a:latin typeface="Times New Roman"/>
                          <a:cs typeface="Times New Roman"/>
                        </a:rPr>
                        <a:t>8</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8</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1</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5</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1</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ts val="2430"/>
                        </a:lnSpc>
                        <a:spcBef>
                          <a:spcPts val="145"/>
                        </a:spcBef>
                      </a:pPr>
                      <a:r>
                        <a:rPr sz="2050" b="1" spc="5" dirty="0">
                          <a:latin typeface="Times New Roman"/>
                          <a:cs typeface="Times New Roman"/>
                        </a:rPr>
                        <a:t>34</a:t>
                      </a:r>
                      <a:endParaRPr sz="2050">
                        <a:latin typeface="Times New Roman"/>
                        <a:cs typeface="Times New Roman"/>
                      </a:endParaRPr>
                    </a:p>
                  </a:txBody>
                  <a:tcPr marL="0" marR="0" marT="18415" marB="0">
                    <a:lnL w="539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7"/>
                  </a:ext>
                </a:extLst>
              </a:tr>
              <a:tr h="341376">
                <a:tc>
                  <a:txBody>
                    <a:bodyPr/>
                    <a:lstStyle/>
                    <a:p>
                      <a:pPr algn="ctr">
                        <a:lnSpc>
                          <a:spcPct val="100000"/>
                        </a:lnSpc>
                        <a:spcBef>
                          <a:spcPts val="290"/>
                        </a:spcBef>
                      </a:pPr>
                      <a:r>
                        <a:rPr sz="1750" dirty="0">
                          <a:latin typeface="Times New Roman"/>
                          <a:cs typeface="Times New Roman"/>
                        </a:rPr>
                        <a:t>Θ</a:t>
                      </a:r>
                      <a:endParaRPr sz="1750">
                        <a:latin typeface="Times New Roman"/>
                        <a:cs typeface="Times New Roman"/>
                      </a:endParaRPr>
                    </a:p>
                  </a:txBody>
                  <a:tcPr marL="0" marR="0" marT="36830" marB="0">
                    <a:lnL w="9525">
                      <a:solidFill>
                        <a:srgbClr val="000000"/>
                      </a:solidFill>
                      <a:prstDash val="solid"/>
                    </a:lnL>
                    <a:lnR w="5397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290"/>
                        </a:spcBef>
                      </a:pPr>
                      <a:r>
                        <a:rPr sz="1750" dirty="0">
                          <a:latin typeface="Times New Roman"/>
                          <a:cs typeface="Times New Roman"/>
                        </a:rPr>
                        <a:t>7</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1</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4</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ts val="2440"/>
                        </a:lnSpc>
                        <a:spcBef>
                          <a:spcPts val="145"/>
                        </a:spcBef>
                      </a:pPr>
                      <a:r>
                        <a:rPr sz="2050" b="1" spc="5" dirty="0">
                          <a:latin typeface="Times New Roman"/>
                          <a:cs typeface="Times New Roman"/>
                        </a:rPr>
                        <a:t>29</a:t>
                      </a:r>
                      <a:endParaRPr sz="2050">
                        <a:latin typeface="Times New Roman"/>
                        <a:cs typeface="Times New Roman"/>
                      </a:endParaRPr>
                    </a:p>
                  </a:txBody>
                  <a:tcPr marL="0" marR="0" marT="18415" marB="0">
                    <a:lnL w="539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8"/>
                  </a:ext>
                </a:extLst>
              </a:tr>
              <a:tr h="342900">
                <a:tc>
                  <a:txBody>
                    <a:bodyPr/>
                    <a:lstStyle/>
                    <a:p>
                      <a:pPr algn="ctr">
                        <a:lnSpc>
                          <a:spcPct val="100000"/>
                        </a:lnSpc>
                        <a:spcBef>
                          <a:spcPts val="300"/>
                        </a:spcBef>
                      </a:pPr>
                      <a:r>
                        <a:rPr sz="1750" dirty="0">
                          <a:latin typeface="Times New Roman"/>
                          <a:cs typeface="Times New Roman"/>
                        </a:rPr>
                        <a:t>Ι</a:t>
                      </a:r>
                      <a:endParaRPr sz="1750">
                        <a:latin typeface="Times New Roman"/>
                        <a:cs typeface="Times New Roman"/>
                      </a:endParaRPr>
                    </a:p>
                  </a:txBody>
                  <a:tcPr marL="0" marR="0" marT="38100" marB="0">
                    <a:lnL w="9525">
                      <a:solidFill>
                        <a:srgbClr val="000000"/>
                      </a:solidFill>
                      <a:prstDash val="solid"/>
                    </a:lnL>
                    <a:lnR w="5397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300"/>
                        </a:spcBef>
                      </a:pPr>
                      <a:r>
                        <a:rPr sz="1750" dirty="0">
                          <a:latin typeface="Times New Roman"/>
                          <a:cs typeface="Times New Roman"/>
                        </a:rPr>
                        <a:t>4</a:t>
                      </a:r>
                      <a:endParaRPr sz="1750">
                        <a:latin typeface="Times New Roman"/>
                        <a:cs typeface="Times New Roman"/>
                      </a:endParaRPr>
                    </a:p>
                  </a:txBody>
                  <a:tcPr marL="0" marR="0" marT="3810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300"/>
                        </a:spcBef>
                      </a:pPr>
                      <a:r>
                        <a:rPr sz="1750" dirty="0">
                          <a:latin typeface="Times New Roman"/>
                          <a:cs typeface="Times New Roman"/>
                        </a:rPr>
                        <a:t>9</a:t>
                      </a:r>
                      <a:endParaRPr sz="1750">
                        <a:latin typeface="Times New Roman"/>
                        <a:cs typeface="Times New Roman"/>
                      </a:endParaRPr>
                    </a:p>
                  </a:txBody>
                  <a:tcPr marL="0" marR="0" marT="3810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300"/>
                        </a:spcBef>
                      </a:pPr>
                      <a:r>
                        <a:rPr sz="1750" dirty="0">
                          <a:latin typeface="Times New Roman"/>
                          <a:cs typeface="Times New Roman"/>
                        </a:rPr>
                        <a:t>9</a:t>
                      </a:r>
                      <a:endParaRPr sz="1750">
                        <a:latin typeface="Times New Roman"/>
                        <a:cs typeface="Times New Roman"/>
                      </a:endParaRPr>
                    </a:p>
                  </a:txBody>
                  <a:tcPr marL="0" marR="0" marT="3810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300"/>
                        </a:spcBef>
                      </a:pPr>
                      <a:r>
                        <a:rPr sz="1750" dirty="0">
                          <a:latin typeface="Times New Roman"/>
                          <a:cs typeface="Times New Roman"/>
                        </a:rPr>
                        <a:t>4</a:t>
                      </a:r>
                      <a:endParaRPr sz="1750">
                        <a:latin typeface="Times New Roman"/>
                        <a:cs typeface="Times New Roman"/>
                      </a:endParaRPr>
                    </a:p>
                  </a:txBody>
                  <a:tcPr marL="0" marR="0" marT="3810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300"/>
                        </a:spcBef>
                      </a:pPr>
                      <a:r>
                        <a:rPr sz="1750" dirty="0">
                          <a:latin typeface="Times New Roman"/>
                          <a:cs typeface="Times New Roman"/>
                        </a:rPr>
                        <a:t>3</a:t>
                      </a:r>
                      <a:endParaRPr sz="1750">
                        <a:latin typeface="Times New Roman"/>
                        <a:cs typeface="Times New Roman"/>
                      </a:endParaRPr>
                    </a:p>
                  </a:txBody>
                  <a:tcPr marL="0" marR="0" marT="3810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300"/>
                        </a:spcBef>
                      </a:pPr>
                      <a:r>
                        <a:rPr sz="1750" dirty="0">
                          <a:latin typeface="Times New Roman"/>
                          <a:cs typeface="Times New Roman"/>
                        </a:rPr>
                        <a:t>2</a:t>
                      </a:r>
                      <a:endParaRPr sz="1750">
                        <a:latin typeface="Times New Roman"/>
                        <a:cs typeface="Times New Roman"/>
                      </a:endParaRPr>
                    </a:p>
                  </a:txBody>
                  <a:tcPr marL="0" marR="0" marT="3810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300"/>
                        </a:spcBef>
                      </a:pPr>
                      <a:r>
                        <a:rPr sz="1750" dirty="0">
                          <a:latin typeface="Times New Roman"/>
                          <a:cs typeface="Times New Roman"/>
                        </a:rPr>
                        <a:t>2</a:t>
                      </a:r>
                      <a:endParaRPr sz="1750">
                        <a:latin typeface="Times New Roman"/>
                        <a:cs typeface="Times New Roman"/>
                      </a:endParaRPr>
                    </a:p>
                  </a:txBody>
                  <a:tcPr marL="0" marR="0" marT="3810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300"/>
                        </a:spcBef>
                      </a:pPr>
                      <a:r>
                        <a:rPr sz="1750" dirty="0">
                          <a:latin typeface="Times New Roman"/>
                          <a:cs typeface="Times New Roman"/>
                        </a:rPr>
                        <a:t>3</a:t>
                      </a:r>
                      <a:endParaRPr sz="1750">
                        <a:latin typeface="Times New Roman"/>
                        <a:cs typeface="Times New Roman"/>
                      </a:endParaRPr>
                    </a:p>
                  </a:txBody>
                  <a:tcPr marL="0" marR="0" marT="3810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300"/>
                        </a:spcBef>
                      </a:pPr>
                      <a:r>
                        <a:rPr sz="1750" dirty="0">
                          <a:latin typeface="Times New Roman"/>
                          <a:cs typeface="Times New Roman"/>
                        </a:rPr>
                        <a:t>3</a:t>
                      </a:r>
                      <a:endParaRPr sz="1750">
                        <a:latin typeface="Times New Roman"/>
                        <a:cs typeface="Times New Roman"/>
                      </a:endParaRPr>
                    </a:p>
                  </a:txBody>
                  <a:tcPr marL="0" marR="0" marT="3810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300"/>
                        </a:spcBef>
                      </a:pPr>
                      <a:r>
                        <a:rPr sz="1750" dirty="0">
                          <a:latin typeface="Times New Roman"/>
                          <a:cs typeface="Times New Roman"/>
                        </a:rPr>
                        <a:t>3</a:t>
                      </a:r>
                      <a:endParaRPr sz="1750">
                        <a:latin typeface="Times New Roman"/>
                        <a:cs typeface="Times New Roman"/>
                      </a:endParaRPr>
                    </a:p>
                  </a:txBody>
                  <a:tcPr marL="0" marR="0" marT="3810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ts val="2440"/>
                        </a:lnSpc>
                        <a:spcBef>
                          <a:spcPts val="155"/>
                        </a:spcBef>
                      </a:pPr>
                      <a:r>
                        <a:rPr sz="2050" b="1" spc="5" dirty="0">
                          <a:latin typeface="Times New Roman"/>
                          <a:cs typeface="Times New Roman"/>
                        </a:rPr>
                        <a:t>42</a:t>
                      </a:r>
                      <a:endParaRPr sz="2050">
                        <a:latin typeface="Times New Roman"/>
                        <a:cs typeface="Times New Roman"/>
                      </a:endParaRPr>
                    </a:p>
                  </a:txBody>
                  <a:tcPr marL="0" marR="0" marT="19685" marB="0">
                    <a:lnL w="539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9"/>
                  </a:ext>
                </a:extLst>
              </a:tr>
              <a:tr h="357378">
                <a:tc>
                  <a:txBody>
                    <a:bodyPr/>
                    <a:lstStyle/>
                    <a:p>
                      <a:pPr algn="ctr">
                        <a:lnSpc>
                          <a:spcPct val="100000"/>
                        </a:lnSpc>
                        <a:spcBef>
                          <a:spcPts val="290"/>
                        </a:spcBef>
                      </a:pPr>
                      <a:r>
                        <a:rPr sz="1750" dirty="0">
                          <a:latin typeface="Times New Roman"/>
                          <a:cs typeface="Times New Roman"/>
                        </a:rPr>
                        <a:t>Κ</a:t>
                      </a:r>
                      <a:endParaRPr sz="1750">
                        <a:latin typeface="Times New Roman"/>
                        <a:cs typeface="Times New Roman"/>
                      </a:endParaRPr>
                    </a:p>
                  </a:txBody>
                  <a:tcPr marL="0" marR="0" marT="36830" marB="0">
                    <a:lnL w="9525">
                      <a:solidFill>
                        <a:srgbClr val="000000"/>
                      </a:solidFill>
                      <a:prstDash val="solid"/>
                    </a:lnL>
                    <a:lnR w="5397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4</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6</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145"/>
                        </a:spcBef>
                      </a:pPr>
                      <a:r>
                        <a:rPr sz="2050" b="1" spc="5" dirty="0">
                          <a:latin typeface="Times New Roman"/>
                          <a:cs typeface="Times New Roman"/>
                        </a:rPr>
                        <a:t>34</a:t>
                      </a:r>
                      <a:endParaRPr sz="2050">
                        <a:latin typeface="Times New Roman"/>
                        <a:cs typeface="Times New Roman"/>
                      </a:endParaRPr>
                    </a:p>
                  </a:txBody>
                  <a:tcPr marL="0" marR="0" marT="18415" marB="0">
                    <a:lnL w="539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r h="326898">
                <a:tc>
                  <a:txBody>
                    <a:bodyPr/>
                    <a:lstStyle/>
                    <a:p>
                      <a:pPr algn="ctr">
                        <a:lnSpc>
                          <a:spcPct val="100000"/>
                        </a:lnSpc>
                        <a:spcBef>
                          <a:spcPts val="200"/>
                        </a:spcBef>
                      </a:pPr>
                      <a:r>
                        <a:rPr sz="1750" b="1" dirty="0">
                          <a:latin typeface="Times New Roman"/>
                          <a:cs typeface="Times New Roman"/>
                        </a:rPr>
                        <a:t>Σύνολα</a:t>
                      </a:r>
                      <a:endParaRPr sz="1750">
                        <a:latin typeface="Times New Roman"/>
                        <a:cs typeface="Times New Roman"/>
                      </a:endParaRPr>
                    </a:p>
                  </a:txBody>
                  <a:tcPr marL="0" marR="0" marT="2540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2440"/>
                        </a:lnSpc>
                        <a:spcBef>
                          <a:spcPts val="30"/>
                        </a:spcBef>
                      </a:pPr>
                      <a:r>
                        <a:rPr sz="2050" b="1" spc="10" dirty="0">
                          <a:latin typeface="Times New Roman"/>
                          <a:cs typeface="Times New Roman"/>
                        </a:rPr>
                        <a:t>43</a:t>
                      </a:r>
                      <a:endParaRPr sz="2050">
                        <a:latin typeface="Times New Roman"/>
                        <a:cs typeface="Times New Roman"/>
                      </a:endParaRPr>
                    </a:p>
                  </a:txBody>
                  <a:tcPr marL="0" marR="0" marT="3810" marB="0">
                    <a:lnL w="9525">
                      <a:solidFill>
                        <a:srgbClr val="000000"/>
                      </a:solidFill>
                      <a:prstDash val="solid"/>
                    </a:lnL>
                    <a:lnR w="9525">
                      <a:solidFill>
                        <a:srgbClr val="000000"/>
                      </a:solidFill>
                      <a:prstDash val="solid"/>
                    </a:lnR>
                    <a:lnT w="53975">
                      <a:solidFill>
                        <a:srgbClr val="000000"/>
                      </a:solidFill>
                      <a:prstDash val="solid"/>
                    </a:lnT>
                    <a:lnB w="9525">
                      <a:solidFill>
                        <a:srgbClr val="000000"/>
                      </a:solidFill>
                      <a:prstDash val="solid"/>
                    </a:lnB>
                  </a:tcPr>
                </a:tc>
                <a:tc>
                  <a:txBody>
                    <a:bodyPr/>
                    <a:lstStyle/>
                    <a:p>
                      <a:pPr marL="1270" algn="ctr">
                        <a:lnSpc>
                          <a:spcPts val="2440"/>
                        </a:lnSpc>
                        <a:spcBef>
                          <a:spcPts val="30"/>
                        </a:spcBef>
                      </a:pPr>
                      <a:r>
                        <a:rPr sz="2050" b="1" spc="10" dirty="0">
                          <a:latin typeface="Times New Roman"/>
                          <a:cs typeface="Times New Roman"/>
                        </a:rPr>
                        <a:t>55</a:t>
                      </a:r>
                      <a:endParaRPr sz="2050">
                        <a:latin typeface="Times New Roman"/>
                        <a:cs typeface="Times New Roman"/>
                      </a:endParaRPr>
                    </a:p>
                  </a:txBody>
                  <a:tcPr marL="0" marR="0" marT="3810" marB="0">
                    <a:lnL w="9525">
                      <a:solidFill>
                        <a:srgbClr val="000000"/>
                      </a:solidFill>
                      <a:prstDash val="solid"/>
                    </a:lnL>
                    <a:lnR w="9525">
                      <a:solidFill>
                        <a:srgbClr val="000000"/>
                      </a:solidFill>
                      <a:prstDash val="solid"/>
                    </a:lnR>
                    <a:lnT w="53975">
                      <a:solidFill>
                        <a:srgbClr val="000000"/>
                      </a:solidFill>
                      <a:prstDash val="solid"/>
                    </a:lnT>
                    <a:lnB w="9525">
                      <a:solidFill>
                        <a:srgbClr val="000000"/>
                      </a:solidFill>
                      <a:prstDash val="solid"/>
                    </a:lnB>
                  </a:tcPr>
                </a:tc>
                <a:tc>
                  <a:txBody>
                    <a:bodyPr/>
                    <a:lstStyle/>
                    <a:p>
                      <a:pPr algn="ctr">
                        <a:lnSpc>
                          <a:spcPts val="2440"/>
                        </a:lnSpc>
                        <a:spcBef>
                          <a:spcPts val="30"/>
                        </a:spcBef>
                      </a:pPr>
                      <a:r>
                        <a:rPr sz="2050" b="1" spc="5" dirty="0">
                          <a:latin typeface="Times New Roman"/>
                          <a:cs typeface="Times New Roman"/>
                        </a:rPr>
                        <a:t>60</a:t>
                      </a:r>
                      <a:endParaRPr sz="2050">
                        <a:latin typeface="Times New Roman"/>
                        <a:cs typeface="Times New Roman"/>
                      </a:endParaRPr>
                    </a:p>
                  </a:txBody>
                  <a:tcPr marL="0" marR="0" marT="3810" marB="0">
                    <a:lnL w="9525">
                      <a:solidFill>
                        <a:srgbClr val="000000"/>
                      </a:solidFill>
                      <a:prstDash val="solid"/>
                    </a:lnL>
                    <a:lnR w="9525">
                      <a:solidFill>
                        <a:srgbClr val="000000"/>
                      </a:solidFill>
                      <a:prstDash val="solid"/>
                    </a:lnR>
                    <a:lnT w="53975">
                      <a:solidFill>
                        <a:srgbClr val="000000"/>
                      </a:solidFill>
                      <a:prstDash val="solid"/>
                    </a:lnT>
                    <a:lnB w="9525">
                      <a:solidFill>
                        <a:srgbClr val="000000"/>
                      </a:solidFill>
                      <a:prstDash val="solid"/>
                    </a:lnB>
                  </a:tcPr>
                </a:tc>
                <a:tc>
                  <a:txBody>
                    <a:bodyPr/>
                    <a:lstStyle/>
                    <a:p>
                      <a:pPr algn="ctr">
                        <a:lnSpc>
                          <a:spcPts val="2440"/>
                        </a:lnSpc>
                        <a:spcBef>
                          <a:spcPts val="30"/>
                        </a:spcBef>
                      </a:pPr>
                      <a:r>
                        <a:rPr sz="2050" b="1" spc="5" dirty="0">
                          <a:latin typeface="Times New Roman"/>
                          <a:cs typeface="Times New Roman"/>
                        </a:rPr>
                        <a:t>36</a:t>
                      </a:r>
                      <a:endParaRPr sz="2050">
                        <a:latin typeface="Times New Roman"/>
                        <a:cs typeface="Times New Roman"/>
                      </a:endParaRPr>
                    </a:p>
                  </a:txBody>
                  <a:tcPr marL="0" marR="0" marT="3810" marB="0">
                    <a:lnL w="9525">
                      <a:solidFill>
                        <a:srgbClr val="000000"/>
                      </a:solidFill>
                      <a:prstDash val="solid"/>
                    </a:lnL>
                    <a:lnR w="9525">
                      <a:solidFill>
                        <a:srgbClr val="000000"/>
                      </a:solidFill>
                      <a:prstDash val="solid"/>
                    </a:lnR>
                    <a:lnT w="53975">
                      <a:solidFill>
                        <a:srgbClr val="000000"/>
                      </a:solidFill>
                      <a:prstDash val="solid"/>
                    </a:lnT>
                    <a:lnB w="9525">
                      <a:solidFill>
                        <a:srgbClr val="000000"/>
                      </a:solidFill>
                      <a:prstDash val="solid"/>
                    </a:lnB>
                  </a:tcPr>
                </a:tc>
                <a:tc>
                  <a:txBody>
                    <a:bodyPr/>
                    <a:lstStyle/>
                    <a:p>
                      <a:pPr algn="ctr">
                        <a:lnSpc>
                          <a:spcPts val="2440"/>
                        </a:lnSpc>
                        <a:spcBef>
                          <a:spcPts val="30"/>
                        </a:spcBef>
                      </a:pPr>
                      <a:r>
                        <a:rPr sz="2050" b="1" spc="5" dirty="0">
                          <a:latin typeface="Times New Roman"/>
                          <a:cs typeface="Times New Roman"/>
                        </a:rPr>
                        <a:t>25</a:t>
                      </a:r>
                      <a:endParaRPr sz="2050">
                        <a:latin typeface="Times New Roman"/>
                        <a:cs typeface="Times New Roman"/>
                      </a:endParaRPr>
                    </a:p>
                  </a:txBody>
                  <a:tcPr marL="0" marR="0" marT="3810" marB="0">
                    <a:lnL w="9525">
                      <a:solidFill>
                        <a:srgbClr val="000000"/>
                      </a:solidFill>
                      <a:prstDash val="solid"/>
                    </a:lnL>
                    <a:lnR w="9525">
                      <a:solidFill>
                        <a:srgbClr val="000000"/>
                      </a:solidFill>
                      <a:prstDash val="solid"/>
                    </a:lnR>
                    <a:lnT w="53975">
                      <a:solidFill>
                        <a:srgbClr val="000000"/>
                      </a:solidFill>
                      <a:prstDash val="solid"/>
                    </a:lnT>
                    <a:lnB w="9525">
                      <a:solidFill>
                        <a:srgbClr val="000000"/>
                      </a:solidFill>
                      <a:prstDash val="solid"/>
                    </a:lnB>
                  </a:tcPr>
                </a:tc>
                <a:tc>
                  <a:txBody>
                    <a:bodyPr/>
                    <a:lstStyle/>
                    <a:p>
                      <a:pPr algn="ctr">
                        <a:lnSpc>
                          <a:spcPts val="2440"/>
                        </a:lnSpc>
                        <a:spcBef>
                          <a:spcPts val="30"/>
                        </a:spcBef>
                      </a:pPr>
                      <a:r>
                        <a:rPr sz="2050" b="1" spc="5" dirty="0">
                          <a:latin typeface="Times New Roman"/>
                          <a:cs typeface="Times New Roman"/>
                        </a:rPr>
                        <a:t>23</a:t>
                      </a:r>
                      <a:endParaRPr sz="2050">
                        <a:latin typeface="Times New Roman"/>
                        <a:cs typeface="Times New Roman"/>
                      </a:endParaRPr>
                    </a:p>
                  </a:txBody>
                  <a:tcPr marL="0" marR="0" marT="3810" marB="0">
                    <a:lnL w="9525">
                      <a:solidFill>
                        <a:srgbClr val="000000"/>
                      </a:solidFill>
                      <a:prstDash val="solid"/>
                    </a:lnL>
                    <a:lnR w="9525">
                      <a:solidFill>
                        <a:srgbClr val="000000"/>
                      </a:solidFill>
                      <a:prstDash val="solid"/>
                    </a:lnR>
                    <a:lnT w="53975">
                      <a:solidFill>
                        <a:srgbClr val="000000"/>
                      </a:solidFill>
                      <a:prstDash val="solid"/>
                    </a:lnT>
                    <a:lnB w="9525">
                      <a:solidFill>
                        <a:srgbClr val="000000"/>
                      </a:solidFill>
                      <a:prstDash val="solid"/>
                    </a:lnB>
                  </a:tcPr>
                </a:tc>
                <a:tc>
                  <a:txBody>
                    <a:bodyPr/>
                    <a:lstStyle/>
                    <a:p>
                      <a:pPr algn="ctr">
                        <a:lnSpc>
                          <a:spcPts val="2440"/>
                        </a:lnSpc>
                        <a:spcBef>
                          <a:spcPts val="30"/>
                        </a:spcBef>
                      </a:pPr>
                      <a:r>
                        <a:rPr sz="2050" b="1" spc="5" dirty="0">
                          <a:latin typeface="Times New Roman"/>
                          <a:cs typeface="Times New Roman"/>
                        </a:rPr>
                        <a:t>29</a:t>
                      </a:r>
                      <a:endParaRPr sz="2050">
                        <a:latin typeface="Times New Roman"/>
                        <a:cs typeface="Times New Roman"/>
                      </a:endParaRPr>
                    </a:p>
                  </a:txBody>
                  <a:tcPr marL="0" marR="0" marT="3810" marB="0">
                    <a:lnL w="9525">
                      <a:solidFill>
                        <a:srgbClr val="000000"/>
                      </a:solidFill>
                      <a:prstDash val="solid"/>
                    </a:lnL>
                    <a:lnR w="9525">
                      <a:solidFill>
                        <a:srgbClr val="000000"/>
                      </a:solidFill>
                      <a:prstDash val="solid"/>
                    </a:lnR>
                    <a:lnT w="53975">
                      <a:solidFill>
                        <a:srgbClr val="000000"/>
                      </a:solidFill>
                      <a:prstDash val="solid"/>
                    </a:lnT>
                    <a:lnB w="9525">
                      <a:solidFill>
                        <a:srgbClr val="000000"/>
                      </a:solidFill>
                      <a:prstDash val="solid"/>
                    </a:lnB>
                  </a:tcPr>
                </a:tc>
                <a:tc>
                  <a:txBody>
                    <a:bodyPr/>
                    <a:lstStyle/>
                    <a:p>
                      <a:pPr algn="ctr">
                        <a:lnSpc>
                          <a:spcPts val="2440"/>
                        </a:lnSpc>
                        <a:spcBef>
                          <a:spcPts val="30"/>
                        </a:spcBef>
                      </a:pPr>
                      <a:r>
                        <a:rPr sz="2050" b="1" spc="5" dirty="0">
                          <a:latin typeface="Times New Roman"/>
                          <a:cs typeface="Times New Roman"/>
                        </a:rPr>
                        <a:t>27</a:t>
                      </a:r>
                      <a:endParaRPr sz="2050">
                        <a:latin typeface="Times New Roman"/>
                        <a:cs typeface="Times New Roman"/>
                      </a:endParaRPr>
                    </a:p>
                  </a:txBody>
                  <a:tcPr marL="0" marR="0" marT="3810" marB="0">
                    <a:lnL w="9525">
                      <a:solidFill>
                        <a:srgbClr val="000000"/>
                      </a:solidFill>
                      <a:prstDash val="solid"/>
                    </a:lnL>
                    <a:lnR w="9525">
                      <a:solidFill>
                        <a:srgbClr val="000000"/>
                      </a:solidFill>
                      <a:prstDash val="solid"/>
                    </a:lnR>
                    <a:lnT w="53975">
                      <a:solidFill>
                        <a:srgbClr val="000000"/>
                      </a:solidFill>
                      <a:prstDash val="solid"/>
                    </a:lnT>
                    <a:lnB w="9525">
                      <a:solidFill>
                        <a:srgbClr val="000000"/>
                      </a:solidFill>
                      <a:prstDash val="solid"/>
                    </a:lnB>
                  </a:tcPr>
                </a:tc>
                <a:tc>
                  <a:txBody>
                    <a:bodyPr/>
                    <a:lstStyle/>
                    <a:p>
                      <a:pPr algn="ctr">
                        <a:lnSpc>
                          <a:spcPts val="2440"/>
                        </a:lnSpc>
                        <a:spcBef>
                          <a:spcPts val="30"/>
                        </a:spcBef>
                      </a:pPr>
                      <a:r>
                        <a:rPr sz="2050" b="1" spc="5" dirty="0">
                          <a:latin typeface="Times New Roman"/>
                          <a:cs typeface="Times New Roman"/>
                        </a:rPr>
                        <a:t>33</a:t>
                      </a:r>
                      <a:endParaRPr sz="2050">
                        <a:latin typeface="Times New Roman"/>
                        <a:cs typeface="Times New Roman"/>
                      </a:endParaRPr>
                    </a:p>
                  </a:txBody>
                  <a:tcPr marL="0" marR="0" marT="3810" marB="0">
                    <a:lnL w="9525">
                      <a:solidFill>
                        <a:srgbClr val="000000"/>
                      </a:solidFill>
                      <a:prstDash val="solid"/>
                    </a:lnL>
                    <a:lnR w="9525">
                      <a:solidFill>
                        <a:srgbClr val="000000"/>
                      </a:solidFill>
                      <a:prstDash val="solid"/>
                    </a:lnR>
                    <a:lnT w="53975">
                      <a:solidFill>
                        <a:srgbClr val="000000"/>
                      </a:solidFill>
                      <a:prstDash val="solid"/>
                    </a:lnT>
                    <a:lnB w="9525">
                      <a:solidFill>
                        <a:srgbClr val="000000"/>
                      </a:solidFill>
                      <a:prstDash val="solid"/>
                    </a:lnB>
                  </a:tcPr>
                </a:tc>
                <a:tc>
                  <a:txBody>
                    <a:bodyPr/>
                    <a:lstStyle/>
                    <a:p>
                      <a:pPr algn="ctr">
                        <a:lnSpc>
                          <a:spcPts val="2440"/>
                        </a:lnSpc>
                        <a:spcBef>
                          <a:spcPts val="30"/>
                        </a:spcBef>
                      </a:pPr>
                      <a:r>
                        <a:rPr sz="2050" b="1" spc="10" dirty="0">
                          <a:latin typeface="Times New Roman"/>
                          <a:cs typeface="Times New Roman"/>
                        </a:rPr>
                        <a:t>28</a:t>
                      </a:r>
                      <a:endParaRPr sz="2050">
                        <a:latin typeface="Times New Roman"/>
                        <a:cs typeface="Times New Roman"/>
                      </a:endParaRPr>
                    </a:p>
                  </a:txBody>
                  <a:tcPr marL="0" marR="0" marT="3810" marB="0">
                    <a:lnL w="9525">
                      <a:solidFill>
                        <a:srgbClr val="000000"/>
                      </a:solidFill>
                      <a:prstDash val="solid"/>
                    </a:lnL>
                    <a:lnR w="9525">
                      <a:solidFill>
                        <a:srgbClr val="000000"/>
                      </a:solidFill>
                      <a:prstDash val="solid"/>
                    </a:lnR>
                    <a:lnT w="53975">
                      <a:solidFill>
                        <a:srgbClr val="000000"/>
                      </a:solidFill>
                      <a:prstDash val="solid"/>
                    </a:lnT>
                    <a:lnB w="9525">
                      <a:solidFill>
                        <a:srgbClr val="000000"/>
                      </a:solidFill>
                      <a:prstDash val="solid"/>
                    </a:lnB>
                  </a:tcPr>
                </a:tc>
                <a:tc>
                  <a:txBody>
                    <a:bodyPr/>
                    <a:lstStyle/>
                    <a:p>
                      <a:pPr algn="ctr">
                        <a:lnSpc>
                          <a:spcPts val="2440"/>
                        </a:lnSpc>
                        <a:spcBef>
                          <a:spcPts val="30"/>
                        </a:spcBef>
                      </a:pPr>
                      <a:r>
                        <a:rPr sz="2050" b="1" spc="5" dirty="0">
                          <a:latin typeface="Times New Roman"/>
                          <a:cs typeface="Times New Roman"/>
                        </a:rPr>
                        <a:t>359</a:t>
                      </a:r>
                      <a:endParaRPr sz="2050">
                        <a:latin typeface="Times New Roman"/>
                        <a:cs typeface="Times New Roman"/>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132373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p:nvPr/>
        </p:nvSpPr>
        <p:spPr>
          <a:xfrm>
            <a:off x="1646935" y="497840"/>
            <a:ext cx="7679055" cy="5910580"/>
          </a:xfrm>
          <a:prstGeom prst="rect">
            <a:avLst/>
          </a:prstGeom>
        </p:spPr>
        <p:txBody>
          <a:bodyPr vert="horz" wrap="square" lIns="0" tIns="12700" rIns="0" bIns="0" rtlCol="0">
            <a:spAutoFit/>
          </a:bodyPr>
          <a:lstStyle/>
          <a:p>
            <a:pPr marL="263525" marR="549275" indent="-1270" algn="ctr">
              <a:lnSpc>
                <a:spcPct val="100000"/>
              </a:lnSpc>
              <a:spcBef>
                <a:spcPts val="100"/>
              </a:spcBef>
            </a:pPr>
            <a:r>
              <a:rPr sz="3200" spc="-5" dirty="0">
                <a:solidFill>
                  <a:srgbClr val="B2B2B2"/>
                </a:solidFill>
                <a:latin typeface="Arial"/>
                <a:cs typeface="Arial"/>
              </a:rPr>
              <a:t>Πλήρεις Οµάδες </a:t>
            </a:r>
            <a:r>
              <a:rPr sz="3200" dirty="0">
                <a:solidFill>
                  <a:srgbClr val="B2B2B2"/>
                </a:solidFill>
                <a:latin typeface="Arial"/>
                <a:cs typeface="Arial"/>
              </a:rPr>
              <a:t>σε </a:t>
            </a:r>
            <a:r>
              <a:rPr sz="3200" spc="-5" dirty="0">
                <a:solidFill>
                  <a:srgbClr val="B2B2B2"/>
                </a:solidFill>
                <a:latin typeface="Arial"/>
                <a:cs typeface="Arial"/>
              </a:rPr>
              <a:t>Ελεύθερη </a:t>
            </a:r>
            <a:r>
              <a:rPr sz="3200" spc="20" dirty="0">
                <a:solidFill>
                  <a:srgbClr val="B2B2B2"/>
                </a:solidFill>
                <a:latin typeface="Arial"/>
                <a:cs typeface="Arial"/>
              </a:rPr>
              <a:t>∆ιάταξη  </a:t>
            </a:r>
            <a:r>
              <a:rPr sz="3200" spc="-5" dirty="0">
                <a:solidFill>
                  <a:srgbClr val="B2B2B2"/>
                </a:solidFill>
                <a:latin typeface="Arial"/>
                <a:cs typeface="Arial"/>
              </a:rPr>
              <a:t>(</a:t>
            </a:r>
            <a:r>
              <a:rPr sz="3200" i="1" spc="-5" dirty="0">
                <a:solidFill>
                  <a:srgbClr val="B2B2B2"/>
                </a:solidFill>
                <a:latin typeface="Arial"/>
                <a:cs typeface="Arial"/>
              </a:rPr>
              <a:t>Randomized Complete-block</a:t>
            </a:r>
            <a:r>
              <a:rPr sz="3200" i="1" spc="-90" dirty="0">
                <a:solidFill>
                  <a:srgbClr val="B2B2B2"/>
                </a:solidFill>
                <a:latin typeface="Arial"/>
                <a:cs typeface="Arial"/>
              </a:rPr>
              <a:t> </a:t>
            </a:r>
            <a:r>
              <a:rPr sz="3200" i="1" spc="-5" dirty="0">
                <a:solidFill>
                  <a:srgbClr val="B2B2B2"/>
                </a:solidFill>
                <a:latin typeface="Arial"/>
                <a:cs typeface="Arial"/>
              </a:rPr>
              <a:t>Design</a:t>
            </a:r>
            <a:r>
              <a:rPr sz="3200" spc="-5" dirty="0">
                <a:solidFill>
                  <a:srgbClr val="B2B2B2"/>
                </a:solidFill>
                <a:latin typeface="Arial"/>
                <a:cs typeface="Arial"/>
              </a:rPr>
              <a:t>-  </a:t>
            </a:r>
            <a:r>
              <a:rPr sz="3200" i="1" dirty="0">
                <a:solidFill>
                  <a:srgbClr val="B2B2B2"/>
                </a:solidFill>
                <a:latin typeface="Arial"/>
                <a:cs typeface="Arial"/>
              </a:rPr>
              <a:t>RCBD</a:t>
            </a:r>
            <a:r>
              <a:rPr sz="3200" dirty="0">
                <a:solidFill>
                  <a:srgbClr val="B2B2B2"/>
                </a:solidFill>
                <a:latin typeface="Arial"/>
                <a:cs typeface="Arial"/>
              </a:rPr>
              <a:t>)</a:t>
            </a:r>
            <a:endParaRPr sz="3200" dirty="0">
              <a:latin typeface="Arial"/>
              <a:cs typeface="Arial"/>
            </a:endParaRPr>
          </a:p>
          <a:p>
            <a:pPr>
              <a:lnSpc>
                <a:spcPct val="100000"/>
              </a:lnSpc>
              <a:spcBef>
                <a:spcPts val="45"/>
              </a:spcBef>
            </a:pPr>
            <a:endParaRPr sz="4200" dirty="0">
              <a:latin typeface="Times New Roman"/>
              <a:cs typeface="Times New Roman"/>
            </a:endParaRPr>
          </a:p>
          <a:p>
            <a:pPr marL="34925" algn="just">
              <a:lnSpc>
                <a:spcPct val="100000"/>
              </a:lnSpc>
            </a:pPr>
            <a:r>
              <a:rPr sz="3200" spc="-15" dirty="0">
                <a:solidFill>
                  <a:srgbClr val="FFFFFF"/>
                </a:solidFill>
                <a:latin typeface="Times New Roman"/>
                <a:cs typeface="Times New Roman"/>
              </a:rPr>
              <a:t>Παράδειγµα </a:t>
            </a:r>
            <a:r>
              <a:rPr sz="3200" spc="-5" dirty="0">
                <a:solidFill>
                  <a:srgbClr val="FFFFFF"/>
                </a:solidFill>
                <a:latin typeface="Times New Roman"/>
                <a:cs typeface="Times New Roman"/>
              </a:rPr>
              <a:t>22 (Φασούλας, 2006, </a:t>
            </a:r>
            <a:r>
              <a:rPr sz="3200" dirty="0">
                <a:solidFill>
                  <a:srgbClr val="FFFFFF"/>
                </a:solidFill>
                <a:latin typeface="Times New Roman"/>
                <a:cs typeface="Times New Roman"/>
              </a:rPr>
              <a:t>σ.</a:t>
            </a:r>
            <a:r>
              <a:rPr sz="3200" spc="-10" dirty="0">
                <a:solidFill>
                  <a:srgbClr val="FFFFFF"/>
                </a:solidFill>
                <a:latin typeface="Times New Roman"/>
                <a:cs typeface="Times New Roman"/>
              </a:rPr>
              <a:t> </a:t>
            </a:r>
            <a:r>
              <a:rPr sz="3200" spc="-5" dirty="0">
                <a:solidFill>
                  <a:srgbClr val="FFFFFF"/>
                </a:solidFill>
                <a:latin typeface="Times New Roman"/>
                <a:cs typeface="Times New Roman"/>
              </a:rPr>
              <a:t>106).</a:t>
            </a:r>
            <a:endParaRPr sz="3200" dirty="0">
              <a:latin typeface="Times New Roman"/>
              <a:cs typeface="Times New Roman"/>
            </a:endParaRPr>
          </a:p>
          <a:p>
            <a:pPr marL="12700" marR="5080" indent="22225" algn="just">
              <a:lnSpc>
                <a:spcPct val="100000"/>
              </a:lnSpc>
              <a:spcBef>
                <a:spcPts val="1535"/>
              </a:spcBef>
            </a:pPr>
            <a:r>
              <a:rPr sz="3200" dirty="0">
                <a:solidFill>
                  <a:srgbClr val="FFFFFF"/>
                </a:solidFill>
                <a:latin typeface="Times New Roman"/>
                <a:cs typeface="Times New Roman"/>
              </a:rPr>
              <a:t>Ίδιο </a:t>
            </a:r>
            <a:r>
              <a:rPr sz="3200" spc="-70" dirty="0">
                <a:solidFill>
                  <a:srgbClr val="FFFFFF"/>
                </a:solidFill>
                <a:latin typeface="Times New Roman"/>
                <a:cs typeface="Times New Roman"/>
              </a:rPr>
              <a:t>µε </a:t>
            </a:r>
            <a:r>
              <a:rPr sz="3200" spc="-10" dirty="0">
                <a:solidFill>
                  <a:srgbClr val="FFFFFF"/>
                </a:solidFill>
                <a:latin typeface="Times New Roman"/>
                <a:cs typeface="Times New Roman"/>
              </a:rPr>
              <a:t>το </a:t>
            </a:r>
            <a:r>
              <a:rPr sz="3200" spc="-20" dirty="0">
                <a:solidFill>
                  <a:srgbClr val="FFFFFF"/>
                </a:solidFill>
                <a:latin typeface="Times New Roman"/>
                <a:cs typeface="Times New Roman"/>
              </a:rPr>
              <a:t>Παράδειγµα </a:t>
            </a:r>
            <a:r>
              <a:rPr sz="3200" dirty="0">
                <a:solidFill>
                  <a:srgbClr val="FFFFFF"/>
                </a:solidFill>
                <a:latin typeface="Times New Roman"/>
                <a:cs typeface="Times New Roman"/>
              </a:rPr>
              <a:t>21 </a:t>
            </a:r>
            <a:r>
              <a:rPr sz="3200" spc="-70" dirty="0">
                <a:solidFill>
                  <a:srgbClr val="FFFFFF"/>
                </a:solidFill>
                <a:latin typeface="Times New Roman"/>
                <a:cs typeface="Times New Roman"/>
              </a:rPr>
              <a:t>µε </a:t>
            </a:r>
            <a:r>
              <a:rPr sz="3200" spc="-5" dirty="0">
                <a:solidFill>
                  <a:srgbClr val="FFFFFF"/>
                </a:solidFill>
                <a:latin typeface="Times New Roman"/>
                <a:cs typeface="Times New Roman"/>
              </a:rPr>
              <a:t>τη διαφορά </a:t>
            </a:r>
            <a:r>
              <a:rPr sz="3200" dirty="0">
                <a:solidFill>
                  <a:srgbClr val="FFFFFF"/>
                </a:solidFill>
                <a:latin typeface="Times New Roman"/>
                <a:cs typeface="Times New Roman"/>
              </a:rPr>
              <a:t>ότι η  </a:t>
            </a:r>
            <a:r>
              <a:rPr sz="3200" spc="-5" dirty="0">
                <a:solidFill>
                  <a:srgbClr val="FFFFFF"/>
                </a:solidFill>
                <a:latin typeface="Times New Roman"/>
                <a:cs typeface="Times New Roman"/>
              </a:rPr>
              <a:t>τυχαιοποίηση των 10 γενοτύπων έγινε </a:t>
            </a:r>
            <a:r>
              <a:rPr sz="3200" spc="-35" dirty="0">
                <a:solidFill>
                  <a:srgbClr val="FFFFFF"/>
                </a:solidFill>
                <a:latin typeface="Times New Roman"/>
                <a:cs typeface="Times New Roman"/>
              </a:rPr>
              <a:t>µέσα </a:t>
            </a:r>
            <a:r>
              <a:rPr sz="3200" dirty="0">
                <a:solidFill>
                  <a:srgbClr val="FFFFFF"/>
                </a:solidFill>
                <a:latin typeface="Times New Roman"/>
                <a:cs typeface="Times New Roman"/>
              </a:rPr>
              <a:t>σε  κάθε </a:t>
            </a:r>
            <a:r>
              <a:rPr sz="3200" spc="-50" dirty="0">
                <a:solidFill>
                  <a:srgbClr val="FFFFFF"/>
                </a:solidFill>
                <a:latin typeface="Times New Roman"/>
                <a:cs typeface="Times New Roman"/>
              </a:rPr>
              <a:t>µία </a:t>
            </a:r>
            <a:r>
              <a:rPr sz="3200" spc="-5" dirty="0">
                <a:solidFill>
                  <a:srgbClr val="FFFFFF"/>
                </a:solidFill>
                <a:latin typeface="Times New Roman"/>
                <a:cs typeface="Times New Roman"/>
              </a:rPr>
              <a:t>από </a:t>
            </a:r>
            <a:r>
              <a:rPr sz="3200" dirty="0">
                <a:solidFill>
                  <a:srgbClr val="FFFFFF"/>
                </a:solidFill>
                <a:latin typeface="Times New Roman"/>
                <a:cs typeface="Times New Roman"/>
              </a:rPr>
              <a:t>10 </a:t>
            </a:r>
            <a:r>
              <a:rPr sz="3200" spc="-25" dirty="0">
                <a:solidFill>
                  <a:srgbClr val="FFFFFF"/>
                </a:solidFill>
                <a:latin typeface="Times New Roman"/>
                <a:cs typeface="Times New Roman"/>
              </a:rPr>
              <a:t>οµάδες</a:t>
            </a:r>
            <a:r>
              <a:rPr sz="3200" spc="55" dirty="0">
                <a:solidFill>
                  <a:srgbClr val="FFFFFF"/>
                </a:solidFill>
                <a:latin typeface="Times New Roman"/>
                <a:cs typeface="Times New Roman"/>
              </a:rPr>
              <a:t> </a:t>
            </a:r>
            <a:r>
              <a:rPr sz="3200" spc="-5" dirty="0">
                <a:solidFill>
                  <a:srgbClr val="FFFFFF"/>
                </a:solidFill>
                <a:latin typeface="Times New Roman"/>
                <a:cs typeface="Times New Roman"/>
              </a:rPr>
              <a:t>(</a:t>
            </a:r>
            <a:r>
              <a:rPr sz="3200" i="1" spc="-5" dirty="0">
                <a:solidFill>
                  <a:srgbClr val="FFFFFF"/>
                </a:solidFill>
                <a:latin typeface="Times New Roman"/>
                <a:cs typeface="Times New Roman"/>
              </a:rPr>
              <a:t>blocks-replications</a:t>
            </a:r>
            <a:r>
              <a:rPr sz="3200" spc="-5" dirty="0">
                <a:solidFill>
                  <a:srgbClr val="FFFFFF"/>
                </a:solidFill>
                <a:latin typeface="Times New Roman"/>
                <a:cs typeface="Times New Roman"/>
              </a:rPr>
              <a:t>).</a:t>
            </a:r>
            <a:endParaRPr sz="3200" dirty="0">
              <a:latin typeface="Times New Roman"/>
              <a:cs typeface="Times New Roman"/>
            </a:endParaRPr>
          </a:p>
          <a:p>
            <a:pPr marL="12700" marR="481330" indent="22225" algn="just">
              <a:lnSpc>
                <a:spcPct val="99800"/>
              </a:lnSpc>
              <a:spcBef>
                <a:spcPts val="1545"/>
              </a:spcBef>
            </a:pPr>
            <a:r>
              <a:rPr sz="3200" dirty="0">
                <a:solidFill>
                  <a:srgbClr val="FFFFFF"/>
                </a:solidFill>
                <a:latin typeface="Times New Roman"/>
                <a:cs typeface="Times New Roman"/>
              </a:rPr>
              <a:t>Να </a:t>
            </a:r>
            <a:r>
              <a:rPr sz="3200" spc="-5" dirty="0">
                <a:solidFill>
                  <a:srgbClr val="FFFFFF"/>
                </a:solidFill>
                <a:latin typeface="Times New Roman"/>
                <a:cs typeface="Times New Roman"/>
              </a:rPr>
              <a:t>ελεγχθεί </a:t>
            </a:r>
            <a:r>
              <a:rPr sz="3200" dirty="0">
                <a:solidFill>
                  <a:srgbClr val="FFFFFF"/>
                </a:solidFill>
                <a:latin typeface="Times New Roman"/>
                <a:cs typeface="Times New Roman"/>
              </a:rPr>
              <a:t>αν </a:t>
            </a:r>
            <a:r>
              <a:rPr sz="3200" spc="-5" dirty="0">
                <a:solidFill>
                  <a:srgbClr val="FFFFFF"/>
                </a:solidFill>
                <a:latin typeface="Times New Roman"/>
                <a:cs typeface="Times New Roman"/>
              </a:rPr>
              <a:t>οι γενότυποι παρουσιάζουν  στατιστικά </a:t>
            </a:r>
            <a:r>
              <a:rPr sz="3200" spc="-15" dirty="0">
                <a:solidFill>
                  <a:srgbClr val="FFFFFF"/>
                </a:solidFill>
                <a:latin typeface="Times New Roman"/>
                <a:cs typeface="Times New Roman"/>
              </a:rPr>
              <a:t>σηµαντικές </a:t>
            </a:r>
            <a:r>
              <a:rPr sz="3200" spc="-5" dirty="0">
                <a:solidFill>
                  <a:srgbClr val="FFFFFF"/>
                </a:solidFill>
                <a:latin typeface="Times New Roman"/>
                <a:cs typeface="Times New Roman"/>
              </a:rPr>
              <a:t>διαφορές </a:t>
            </a:r>
            <a:r>
              <a:rPr sz="3200" spc="-10" dirty="0">
                <a:solidFill>
                  <a:srgbClr val="FFFFFF"/>
                </a:solidFill>
                <a:latin typeface="Times New Roman"/>
                <a:cs typeface="Times New Roman"/>
              </a:rPr>
              <a:t>σε </a:t>
            </a:r>
            <a:r>
              <a:rPr sz="3200" spc="-5" dirty="0">
                <a:solidFill>
                  <a:srgbClr val="FFFFFF"/>
                </a:solidFill>
                <a:latin typeface="Times New Roman"/>
                <a:cs typeface="Times New Roman"/>
              </a:rPr>
              <a:t>επίπεδο  </a:t>
            </a:r>
            <a:r>
              <a:rPr sz="3200" spc="-15" dirty="0">
                <a:solidFill>
                  <a:srgbClr val="FFFFFF"/>
                </a:solidFill>
                <a:latin typeface="Times New Roman"/>
                <a:cs typeface="Times New Roman"/>
              </a:rPr>
              <a:t>σηµαντικότητας</a:t>
            </a:r>
            <a:r>
              <a:rPr sz="3200" dirty="0">
                <a:solidFill>
                  <a:srgbClr val="FFFFFF"/>
                </a:solidFill>
                <a:latin typeface="Times New Roman"/>
                <a:cs typeface="Times New Roman"/>
              </a:rPr>
              <a:t> </a:t>
            </a:r>
            <a:r>
              <a:rPr sz="3200" i="1" spc="-5" dirty="0">
                <a:solidFill>
                  <a:srgbClr val="FFFFFF"/>
                </a:solidFill>
                <a:latin typeface="Times New Roman"/>
                <a:cs typeface="Times New Roman"/>
              </a:rPr>
              <a:t>α</a:t>
            </a:r>
            <a:r>
              <a:rPr sz="3200" spc="-5" dirty="0">
                <a:solidFill>
                  <a:srgbClr val="FFFFFF"/>
                </a:solidFill>
                <a:latin typeface="Times New Roman"/>
                <a:cs typeface="Times New Roman"/>
              </a:rPr>
              <a:t>=0,05.</a:t>
            </a:r>
            <a:endParaRPr sz="3200" dirty="0">
              <a:latin typeface="Times New Roman"/>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2712211" y="833119"/>
            <a:ext cx="5254625" cy="696595"/>
          </a:xfrm>
          <a:prstGeom prst="rect">
            <a:avLst/>
          </a:prstGeom>
        </p:spPr>
        <p:txBody>
          <a:bodyPr vert="horz" wrap="square" lIns="0" tIns="12700" rIns="0" bIns="0" rtlCol="0">
            <a:spAutoFit/>
          </a:bodyPr>
          <a:lstStyle/>
          <a:p>
            <a:pPr marL="12700">
              <a:lnSpc>
                <a:spcPct val="100000"/>
              </a:lnSpc>
              <a:spcBef>
                <a:spcPts val="100"/>
              </a:spcBef>
            </a:pPr>
            <a:r>
              <a:rPr sz="4400" spc="-5" dirty="0">
                <a:solidFill>
                  <a:srgbClr val="B2B2B2"/>
                </a:solidFill>
              </a:rPr>
              <a:t>Παραµετροποίηση</a:t>
            </a:r>
            <a:r>
              <a:rPr sz="4400" spc="-45" dirty="0">
                <a:solidFill>
                  <a:srgbClr val="B2B2B2"/>
                </a:solidFill>
              </a:rPr>
              <a:t> </a:t>
            </a:r>
            <a:r>
              <a:rPr sz="4400" spc="-5" dirty="0">
                <a:solidFill>
                  <a:srgbClr val="B2B2B2"/>
                </a:solidFill>
              </a:rPr>
              <a:t>-1</a:t>
            </a:r>
            <a:endParaRPr sz="4400"/>
          </a:p>
        </p:txBody>
      </p:sp>
      <p:sp>
        <p:nvSpPr>
          <p:cNvPr id="10" name="object 10"/>
          <p:cNvSpPr txBox="1"/>
          <p:nvPr/>
        </p:nvSpPr>
        <p:spPr>
          <a:xfrm>
            <a:off x="1304035" y="1925827"/>
            <a:ext cx="8505190" cy="4501515"/>
          </a:xfrm>
          <a:prstGeom prst="rect">
            <a:avLst/>
          </a:prstGeom>
        </p:spPr>
        <p:txBody>
          <a:bodyPr vert="horz" wrap="square" lIns="0" tIns="104775" rIns="0" bIns="0" rtlCol="0">
            <a:spAutoFit/>
          </a:bodyPr>
          <a:lstStyle/>
          <a:p>
            <a:pPr marL="354965" marR="5080" indent="-342900">
              <a:lnSpc>
                <a:spcPct val="79800"/>
              </a:lnSpc>
              <a:spcBef>
                <a:spcPts val="825"/>
              </a:spcBef>
              <a:buClr>
                <a:srgbClr val="000000"/>
              </a:buClr>
              <a:buChar char=""/>
              <a:tabLst>
                <a:tab pos="355600" algn="l"/>
              </a:tabLst>
            </a:pPr>
            <a:r>
              <a:rPr sz="3000" spc="-15" dirty="0">
                <a:solidFill>
                  <a:srgbClr val="FFCC65"/>
                </a:solidFill>
                <a:latin typeface="Times New Roman"/>
                <a:cs typeface="Times New Roman"/>
              </a:rPr>
              <a:t>Πειραµατικό </a:t>
            </a:r>
            <a:r>
              <a:rPr sz="3000" dirty="0">
                <a:solidFill>
                  <a:srgbClr val="FFCC65"/>
                </a:solidFill>
                <a:latin typeface="Times New Roman"/>
                <a:cs typeface="Times New Roman"/>
              </a:rPr>
              <a:t>Σχέδιο</a:t>
            </a:r>
            <a:r>
              <a:rPr sz="3000" dirty="0">
                <a:solidFill>
                  <a:srgbClr val="FFFFFF"/>
                </a:solidFill>
                <a:latin typeface="Times New Roman"/>
                <a:cs typeface="Times New Roman"/>
              </a:rPr>
              <a:t> (</a:t>
            </a:r>
            <a:r>
              <a:rPr sz="3000" i="1" dirty="0">
                <a:solidFill>
                  <a:srgbClr val="FFFFFF"/>
                </a:solidFill>
                <a:latin typeface="Times New Roman"/>
                <a:cs typeface="Times New Roman"/>
              </a:rPr>
              <a:t>Experimental </a:t>
            </a:r>
            <a:r>
              <a:rPr sz="3000" i="1" spc="-5" dirty="0">
                <a:solidFill>
                  <a:srgbClr val="FFFFFF"/>
                </a:solidFill>
                <a:latin typeface="Times New Roman"/>
                <a:cs typeface="Times New Roman"/>
              </a:rPr>
              <a:t>Design</a:t>
            </a:r>
            <a:r>
              <a:rPr sz="3000" spc="-5" dirty="0">
                <a:solidFill>
                  <a:srgbClr val="FFFFFF"/>
                </a:solidFill>
                <a:latin typeface="Times New Roman"/>
                <a:cs typeface="Times New Roman"/>
              </a:rPr>
              <a:t>): Πλήρεις  </a:t>
            </a:r>
            <a:r>
              <a:rPr sz="3000" spc="-25" dirty="0">
                <a:solidFill>
                  <a:srgbClr val="FFFFFF"/>
                </a:solidFill>
                <a:latin typeface="Times New Roman"/>
                <a:cs typeface="Times New Roman"/>
              </a:rPr>
              <a:t>Οµάδες </a:t>
            </a:r>
            <a:r>
              <a:rPr sz="3000" spc="-10" dirty="0">
                <a:solidFill>
                  <a:srgbClr val="FFFFFF"/>
                </a:solidFill>
                <a:latin typeface="Times New Roman"/>
                <a:cs typeface="Times New Roman"/>
              </a:rPr>
              <a:t>σε </a:t>
            </a:r>
            <a:r>
              <a:rPr sz="3000" spc="-5" dirty="0">
                <a:solidFill>
                  <a:srgbClr val="FFFFFF"/>
                </a:solidFill>
                <a:latin typeface="Times New Roman"/>
                <a:cs typeface="Times New Roman"/>
              </a:rPr>
              <a:t>Ελεύθερη </a:t>
            </a:r>
            <a:r>
              <a:rPr sz="3000" spc="10" dirty="0">
                <a:solidFill>
                  <a:srgbClr val="FFFFFF"/>
                </a:solidFill>
                <a:latin typeface="Times New Roman"/>
                <a:cs typeface="Times New Roman"/>
              </a:rPr>
              <a:t>∆ιάταξη </a:t>
            </a:r>
            <a:r>
              <a:rPr sz="3000" spc="-5" dirty="0">
                <a:solidFill>
                  <a:srgbClr val="FFFFFF"/>
                </a:solidFill>
                <a:latin typeface="Times New Roman"/>
                <a:cs typeface="Times New Roman"/>
              </a:rPr>
              <a:t>(</a:t>
            </a:r>
            <a:r>
              <a:rPr sz="3000" i="1" spc="-5" dirty="0">
                <a:solidFill>
                  <a:srgbClr val="FFFFFF"/>
                </a:solidFill>
                <a:latin typeface="Times New Roman"/>
                <a:cs typeface="Times New Roman"/>
              </a:rPr>
              <a:t>Randomized  Complete-block</a:t>
            </a:r>
            <a:r>
              <a:rPr sz="3000" i="1" spc="5" dirty="0">
                <a:solidFill>
                  <a:srgbClr val="FFFFFF"/>
                </a:solidFill>
                <a:latin typeface="Times New Roman"/>
                <a:cs typeface="Times New Roman"/>
              </a:rPr>
              <a:t> </a:t>
            </a:r>
            <a:r>
              <a:rPr sz="3000" i="1" spc="-5" dirty="0">
                <a:solidFill>
                  <a:srgbClr val="FFFFFF"/>
                </a:solidFill>
                <a:latin typeface="Times New Roman"/>
                <a:cs typeface="Times New Roman"/>
              </a:rPr>
              <a:t>Design-RCBD</a:t>
            </a:r>
            <a:r>
              <a:rPr sz="3000" spc="-5" dirty="0">
                <a:solidFill>
                  <a:srgbClr val="FFFFFF"/>
                </a:solidFill>
                <a:latin typeface="Times New Roman"/>
                <a:cs typeface="Times New Roman"/>
              </a:rPr>
              <a:t>)</a:t>
            </a:r>
            <a:endParaRPr sz="3000" dirty="0">
              <a:latin typeface="Times New Roman"/>
              <a:cs typeface="Times New Roman"/>
            </a:endParaRPr>
          </a:p>
          <a:p>
            <a:pPr marL="354965" marR="530225" indent="-342900">
              <a:lnSpc>
                <a:spcPct val="79700"/>
              </a:lnSpc>
              <a:spcBef>
                <a:spcPts val="730"/>
              </a:spcBef>
              <a:buClr>
                <a:srgbClr val="000000"/>
              </a:buClr>
              <a:buChar char=""/>
              <a:tabLst>
                <a:tab pos="355600" algn="l"/>
              </a:tabLst>
            </a:pPr>
            <a:r>
              <a:rPr sz="3000" spc="-5" dirty="0">
                <a:solidFill>
                  <a:srgbClr val="FFCC65"/>
                </a:solidFill>
                <a:latin typeface="Times New Roman"/>
                <a:cs typeface="Times New Roman"/>
              </a:rPr>
              <a:t>Πλήθος Παραγόντων</a:t>
            </a:r>
            <a:r>
              <a:rPr sz="3000" spc="-5" dirty="0">
                <a:solidFill>
                  <a:srgbClr val="FFFFFF"/>
                </a:solidFill>
                <a:latin typeface="Times New Roman"/>
                <a:cs typeface="Times New Roman"/>
              </a:rPr>
              <a:t> (</a:t>
            </a:r>
            <a:r>
              <a:rPr sz="3000" i="1" spc="-5" dirty="0">
                <a:solidFill>
                  <a:srgbClr val="FFFFFF"/>
                </a:solidFill>
                <a:latin typeface="Times New Roman"/>
                <a:cs typeface="Times New Roman"/>
              </a:rPr>
              <a:t>Factors</a:t>
            </a:r>
            <a:r>
              <a:rPr sz="3000" spc="-5" dirty="0">
                <a:solidFill>
                  <a:srgbClr val="FFFFFF"/>
                </a:solidFill>
                <a:latin typeface="Times New Roman"/>
                <a:cs typeface="Times New Roman"/>
              </a:rPr>
              <a:t>):</a:t>
            </a:r>
            <a:r>
              <a:rPr sz="3000" spc="-5" dirty="0">
                <a:solidFill>
                  <a:srgbClr val="FFCC65"/>
                </a:solidFill>
                <a:latin typeface="Times New Roman"/>
                <a:cs typeface="Times New Roman"/>
              </a:rPr>
              <a:t> 2</a:t>
            </a:r>
            <a:r>
              <a:rPr sz="3000" spc="-5" dirty="0">
                <a:solidFill>
                  <a:srgbClr val="FFFFFF"/>
                </a:solidFill>
                <a:latin typeface="Times New Roman"/>
                <a:cs typeface="Times New Roman"/>
              </a:rPr>
              <a:t> (Γενότυπος και  </a:t>
            </a:r>
            <a:r>
              <a:rPr sz="3000" spc="-25" dirty="0">
                <a:solidFill>
                  <a:srgbClr val="FFFFFF"/>
                </a:solidFill>
                <a:latin typeface="Times New Roman"/>
                <a:cs typeface="Times New Roman"/>
              </a:rPr>
              <a:t>Οµάδα</a:t>
            </a:r>
            <a:r>
              <a:rPr sz="3000" dirty="0">
                <a:solidFill>
                  <a:srgbClr val="FFFFFF"/>
                </a:solidFill>
                <a:latin typeface="Times New Roman"/>
                <a:cs typeface="Times New Roman"/>
              </a:rPr>
              <a:t> </a:t>
            </a:r>
            <a:r>
              <a:rPr sz="3000" i="1" spc="-5" dirty="0">
                <a:solidFill>
                  <a:srgbClr val="FFFFFF"/>
                </a:solidFill>
                <a:latin typeface="Times New Roman"/>
                <a:cs typeface="Times New Roman"/>
              </a:rPr>
              <a:t>Blocks-Replications</a:t>
            </a:r>
            <a:r>
              <a:rPr sz="3000" spc="-5" dirty="0">
                <a:solidFill>
                  <a:srgbClr val="FFFFFF"/>
                </a:solidFill>
                <a:latin typeface="Times New Roman"/>
                <a:cs typeface="Times New Roman"/>
              </a:rPr>
              <a:t>)</a:t>
            </a:r>
            <a:endParaRPr sz="3000" dirty="0">
              <a:latin typeface="Times New Roman"/>
              <a:cs typeface="Times New Roman"/>
            </a:endParaRPr>
          </a:p>
          <a:p>
            <a:pPr marL="354965" marR="556260" indent="-342900">
              <a:lnSpc>
                <a:spcPct val="80000"/>
              </a:lnSpc>
              <a:spcBef>
                <a:spcPts val="720"/>
              </a:spcBef>
              <a:buClr>
                <a:srgbClr val="000000"/>
              </a:buClr>
              <a:buChar char=""/>
              <a:tabLst>
                <a:tab pos="355600" algn="l"/>
              </a:tabLst>
            </a:pPr>
            <a:r>
              <a:rPr sz="3000" spc="-5" dirty="0">
                <a:solidFill>
                  <a:srgbClr val="FFCC65"/>
                </a:solidFill>
                <a:latin typeface="Times New Roman"/>
                <a:cs typeface="Times New Roman"/>
              </a:rPr>
              <a:t>Πλήθος Επιπέδων</a:t>
            </a:r>
            <a:r>
              <a:rPr sz="3000" spc="-5" dirty="0">
                <a:solidFill>
                  <a:srgbClr val="FFFFFF"/>
                </a:solidFill>
                <a:latin typeface="Times New Roman"/>
                <a:cs typeface="Times New Roman"/>
              </a:rPr>
              <a:t> (</a:t>
            </a:r>
            <a:r>
              <a:rPr sz="3000" i="1" spc="-5" dirty="0">
                <a:solidFill>
                  <a:srgbClr val="FFFFFF"/>
                </a:solidFill>
                <a:latin typeface="Times New Roman"/>
                <a:cs typeface="Times New Roman"/>
              </a:rPr>
              <a:t>Levels</a:t>
            </a:r>
            <a:r>
              <a:rPr sz="3000" spc="-5" dirty="0">
                <a:solidFill>
                  <a:srgbClr val="FFFFFF"/>
                </a:solidFill>
                <a:latin typeface="Times New Roman"/>
                <a:cs typeface="Times New Roman"/>
              </a:rPr>
              <a:t>) του Παράγοντα </a:t>
            </a:r>
            <a:r>
              <a:rPr sz="3000" spc="-5" dirty="0">
                <a:solidFill>
                  <a:srgbClr val="FFCC65"/>
                </a:solidFill>
                <a:latin typeface="Times New Roman"/>
                <a:cs typeface="Times New Roman"/>
              </a:rPr>
              <a:t> Γενότυπος</a:t>
            </a:r>
            <a:r>
              <a:rPr sz="3000" spc="-5" dirty="0">
                <a:solidFill>
                  <a:srgbClr val="FFFFFF"/>
                </a:solidFill>
                <a:latin typeface="Times New Roman"/>
                <a:cs typeface="Times New Roman"/>
              </a:rPr>
              <a:t> (</a:t>
            </a:r>
            <a:r>
              <a:rPr sz="3000" i="1" spc="-5" dirty="0">
                <a:solidFill>
                  <a:srgbClr val="FFFFFF"/>
                </a:solidFill>
                <a:latin typeface="Times New Roman"/>
                <a:cs typeface="Times New Roman"/>
              </a:rPr>
              <a:t>π</a:t>
            </a:r>
            <a:r>
              <a:rPr sz="3000" spc="-5" dirty="0">
                <a:solidFill>
                  <a:srgbClr val="FFFFFF"/>
                </a:solidFill>
                <a:latin typeface="Times New Roman"/>
                <a:cs typeface="Times New Roman"/>
              </a:rPr>
              <a:t>): 10, του Παράγοντα</a:t>
            </a:r>
            <a:r>
              <a:rPr sz="3000" spc="-5" dirty="0">
                <a:solidFill>
                  <a:srgbClr val="FFCC65"/>
                </a:solidFill>
                <a:latin typeface="Times New Roman"/>
                <a:cs typeface="Times New Roman"/>
              </a:rPr>
              <a:t> </a:t>
            </a:r>
            <a:r>
              <a:rPr sz="3000" spc="-25" dirty="0">
                <a:solidFill>
                  <a:srgbClr val="FFCC65"/>
                </a:solidFill>
                <a:latin typeface="Times New Roman"/>
                <a:cs typeface="Times New Roman"/>
              </a:rPr>
              <a:t>Οµάδα</a:t>
            </a:r>
            <a:r>
              <a:rPr sz="3000" spc="-25" dirty="0">
                <a:solidFill>
                  <a:srgbClr val="FFFFFF"/>
                </a:solidFill>
                <a:latin typeface="Times New Roman"/>
                <a:cs typeface="Times New Roman"/>
              </a:rPr>
              <a:t> </a:t>
            </a:r>
            <a:r>
              <a:rPr sz="3000" spc="-5" dirty="0">
                <a:solidFill>
                  <a:srgbClr val="FFFFFF"/>
                </a:solidFill>
                <a:latin typeface="Times New Roman"/>
                <a:cs typeface="Times New Roman"/>
              </a:rPr>
              <a:t>(</a:t>
            </a:r>
            <a:r>
              <a:rPr sz="3000" i="1" spc="-5" dirty="0">
                <a:solidFill>
                  <a:srgbClr val="FFFFFF"/>
                </a:solidFill>
                <a:latin typeface="Times New Roman"/>
                <a:cs typeface="Times New Roman"/>
              </a:rPr>
              <a:t>o</a:t>
            </a:r>
            <a:r>
              <a:rPr sz="3000" spc="-5" dirty="0">
                <a:solidFill>
                  <a:srgbClr val="FFFFFF"/>
                </a:solidFill>
                <a:latin typeface="Times New Roman"/>
                <a:cs typeface="Times New Roman"/>
              </a:rPr>
              <a:t>):</a:t>
            </a:r>
            <a:r>
              <a:rPr sz="3000" spc="55" dirty="0">
                <a:solidFill>
                  <a:srgbClr val="FFFFFF"/>
                </a:solidFill>
                <a:latin typeface="Times New Roman"/>
                <a:cs typeface="Times New Roman"/>
              </a:rPr>
              <a:t> </a:t>
            </a:r>
            <a:r>
              <a:rPr sz="3000" dirty="0">
                <a:solidFill>
                  <a:srgbClr val="FFFFFF"/>
                </a:solidFill>
                <a:latin typeface="Times New Roman"/>
                <a:cs typeface="Times New Roman"/>
              </a:rPr>
              <a:t>10</a:t>
            </a:r>
            <a:endParaRPr sz="3000" dirty="0">
              <a:latin typeface="Times New Roman"/>
              <a:cs typeface="Times New Roman"/>
            </a:endParaRPr>
          </a:p>
          <a:p>
            <a:pPr marL="355600" indent="-342900">
              <a:lnSpc>
                <a:spcPct val="100000"/>
              </a:lnSpc>
              <a:buClr>
                <a:srgbClr val="000000"/>
              </a:buClr>
              <a:buChar char=""/>
              <a:tabLst>
                <a:tab pos="355600" algn="l"/>
              </a:tabLst>
            </a:pPr>
            <a:r>
              <a:rPr sz="3000" spc="-5" dirty="0">
                <a:solidFill>
                  <a:srgbClr val="FFCC65"/>
                </a:solidFill>
                <a:latin typeface="Times New Roman"/>
                <a:cs typeface="Times New Roman"/>
              </a:rPr>
              <a:t>Συνολικό πλήθος </a:t>
            </a:r>
            <a:r>
              <a:rPr sz="3000" spc="-15" dirty="0">
                <a:solidFill>
                  <a:srgbClr val="FFCC65"/>
                </a:solidFill>
                <a:latin typeface="Times New Roman"/>
                <a:cs typeface="Times New Roman"/>
              </a:rPr>
              <a:t>µετρήσεων</a:t>
            </a:r>
            <a:r>
              <a:rPr sz="3000" spc="-15" dirty="0">
                <a:solidFill>
                  <a:srgbClr val="FFFFFF"/>
                </a:solidFill>
                <a:latin typeface="Times New Roman"/>
                <a:cs typeface="Times New Roman"/>
              </a:rPr>
              <a:t> </a:t>
            </a:r>
            <a:r>
              <a:rPr sz="3000" spc="-5" dirty="0">
                <a:solidFill>
                  <a:srgbClr val="FFFFFF"/>
                </a:solidFill>
                <a:latin typeface="Times New Roman"/>
                <a:cs typeface="Times New Roman"/>
              </a:rPr>
              <a:t>(</a:t>
            </a:r>
            <a:r>
              <a:rPr sz="3000" i="1" spc="-5" dirty="0">
                <a:solidFill>
                  <a:srgbClr val="FFFFFF"/>
                </a:solidFill>
                <a:latin typeface="Times New Roman"/>
                <a:cs typeface="Times New Roman"/>
              </a:rPr>
              <a:t>Ν</a:t>
            </a:r>
            <a:r>
              <a:rPr sz="3000" spc="-5" dirty="0">
                <a:solidFill>
                  <a:srgbClr val="FFFFFF"/>
                </a:solidFill>
                <a:latin typeface="Times New Roman"/>
                <a:cs typeface="Times New Roman"/>
              </a:rPr>
              <a:t>):</a:t>
            </a:r>
            <a:r>
              <a:rPr sz="3000" spc="35" dirty="0">
                <a:solidFill>
                  <a:srgbClr val="FFFFFF"/>
                </a:solidFill>
                <a:latin typeface="Times New Roman"/>
                <a:cs typeface="Times New Roman"/>
              </a:rPr>
              <a:t> </a:t>
            </a:r>
            <a:r>
              <a:rPr sz="3000" spc="-5" dirty="0">
                <a:solidFill>
                  <a:srgbClr val="FFFFFF"/>
                </a:solidFill>
                <a:latin typeface="Times New Roman"/>
                <a:cs typeface="Times New Roman"/>
              </a:rPr>
              <a:t>100</a:t>
            </a:r>
            <a:endParaRPr sz="3000" dirty="0">
              <a:latin typeface="Times New Roman"/>
              <a:cs typeface="Times New Roman"/>
            </a:endParaRPr>
          </a:p>
          <a:p>
            <a:pPr marL="354965" marR="1141730" indent="-342900">
              <a:lnSpc>
                <a:spcPct val="79800"/>
              </a:lnSpc>
              <a:spcBef>
                <a:spcPts val="730"/>
              </a:spcBef>
              <a:buClr>
                <a:srgbClr val="000000"/>
              </a:buClr>
              <a:buChar char=""/>
              <a:tabLst>
                <a:tab pos="355600" algn="l"/>
                <a:tab pos="6629400" algn="l"/>
              </a:tabLst>
            </a:pPr>
            <a:r>
              <a:rPr sz="3000" dirty="0">
                <a:solidFill>
                  <a:srgbClr val="FFFFFF"/>
                </a:solidFill>
                <a:latin typeface="Times New Roman"/>
                <a:cs typeface="Times New Roman"/>
              </a:rPr>
              <a:t>Σ</a:t>
            </a:r>
            <a:r>
              <a:rPr sz="3000" spc="-5" dirty="0">
                <a:solidFill>
                  <a:srgbClr val="FFFFFF"/>
                </a:solidFill>
                <a:latin typeface="Times New Roman"/>
                <a:cs typeface="Times New Roman"/>
              </a:rPr>
              <a:t>χέδ</a:t>
            </a:r>
            <a:r>
              <a:rPr sz="3000" spc="-10" dirty="0">
                <a:solidFill>
                  <a:srgbClr val="FFFFFF"/>
                </a:solidFill>
                <a:latin typeface="Times New Roman"/>
                <a:cs typeface="Times New Roman"/>
              </a:rPr>
              <a:t>ι</a:t>
            </a:r>
            <a:r>
              <a:rPr sz="3000" spc="5" dirty="0">
                <a:solidFill>
                  <a:srgbClr val="FFFFFF"/>
                </a:solidFill>
                <a:latin typeface="Times New Roman"/>
                <a:cs typeface="Times New Roman"/>
              </a:rPr>
              <a:t>ο</a:t>
            </a:r>
            <a:r>
              <a:rPr sz="3000" spc="-5" dirty="0">
                <a:solidFill>
                  <a:srgbClr val="FFFFFF"/>
                </a:solidFill>
                <a:latin typeface="Times New Roman"/>
                <a:cs typeface="Times New Roman"/>
              </a:rPr>
              <a:t>:</a:t>
            </a:r>
            <a:r>
              <a:rPr sz="3000" dirty="0">
                <a:solidFill>
                  <a:srgbClr val="FFFFFF"/>
                </a:solidFill>
                <a:latin typeface="Times New Roman"/>
                <a:cs typeface="Times New Roman"/>
              </a:rPr>
              <a:t> </a:t>
            </a:r>
            <a:r>
              <a:rPr sz="3000" spc="-10" dirty="0">
                <a:solidFill>
                  <a:srgbClr val="FFCC65"/>
                </a:solidFill>
                <a:latin typeface="Times New Roman"/>
                <a:cs typeface="Times New Roman"/>
              </a:rPr>
              <a:t>Ι</a:t>
            </a:r>
            <a:r>
              <a:rPr sz="3000" spc="-5" dirty="0">
                <a:solidFill>
                  <a:srgbClr val="FFCC65"/>
                </a:solidFill>
                <a:latin typeface="Times New Roman"/>
                <a:cs typeface="Times New Roman"/>
              </a:rPr>
              <a:t>σορρο</a:t>
            </a:r>
            <a:r>
              <a:rPr sz="3000" spc="-10" dirty="0">
                <a:solidFill>
                  <a:srgbClr val="FFCC65"/>
                </a:solidFill>
                <a:latin typeface="Times New Roman"/>
                <a:cs typeface="Times New Roman"/>
              </a:rPr>
              <a:t>π</a:t>
            </a:r>
            <a:r>
              <a:rPr sz="3000" spc="-5" dirty="0">
                <a:solidFill>
                  <a:srgbClr val="FFCC65"/>
                </a:solidFill>
                <a:latin typeface="Times New Roman"/>
                <a:cs typeface="Times New Roman"/>
              </a:rPr>
              <a:t>η</a:t>
            </a:r>
            <a:r>
              <a:rPr sz="3000" spc="-125" dirty="0">
                <a:solidFill>
                  <a:srgbClr val="FFCC65"/>
                </a:solidFill>
                <a:latin typeface="Times New Roman"/>
                <a:cs typeface="Times New Roman"/>
              </a:rPr>
              <a:t>µ</a:t>
            </a:r>
            <a:r>
              <a:rPr sz="3000" spc="5" dirty="0">
                <a:solidFill>
                  <a:srgbClr val="FFCC65"/>
                </a:solidFill>
                <a:latin typeface="Times New Roman"/>
                <a:cs typeface="Times New Roman"/>
              </a:rPr>
              <a:t>έ</a:t>
            </a:r>
            <a:r>
              <a:rPr sz="3000" spc="-5" dirty="0">
                <a:solidFill>
                  <a:srgbClr val="FFCC65"/>
                </a:solidFill>
                <a:latin typeface="Times New Roman"/>
                <a:cs typeface="Times New Roman"/>
              </a:rPr>
              <a:t>νο</a:t>
            </a:r>
            <a:r>
              <a:rPr sz="3000" spc="5" dirty="0">
                <a:solidFill>
                  <a:srgbClr val="FFCC65"/>
                </a:solidFill>
                <a:latin typeface="Times New Roman"/>
                <a:cs typeface="Times New Roman"/>
              </a:rPr>
              <a:t> </a:t>
            </a:r>
            <a:r>
              <a:rPr sz="3000" spc="-10" dirty="0">
                <a:solidFill>
                  <a:srgbClr val="FFFFFF"/>
                </a:solidFill>
                <a:latin typeface="Times New Roman"/>
                <a:cs typeface="Times New Roman"/>
              </a:rPr>
              <a:t>(</a:t>
            </a:r>
            <a:r>
              <a:rPr sz="3000" i="1" dirty="0">
                <a:solidFill>
                  <a:srgbClr val="FFFFFF"/>
                </a:solidFill>
                <a:latin typeface="Times New Roman"/>
                <a:cs typeface="Times New Roman"/>
              </a:rPr>
              <a:t>B</a:t>
            </a:r>
            <a:r>
              <a:rPr sz="3000" i="1" spc="-5" dirty="0">
                <a:solidFill>
                  <a:srgbClr val="FFFFFF"/>
                </a:solidFill>
                <a:latin typeface="Times New Roman"/>
                <a:cs typeface="Times New Roman"/>
              </a:rPr>
              <a:t>a</a:t>
            </a:r>
            <a:r>
              <a:rPr sz="3000" i="1" spc="-10" dirty="0">
                <a:solidFill>
                  <a:srgbClr val="FFFFFF"/>
                </a:solidFill>
                <a:latin typeface="Times New Roman"/>
                <a:cs typeface="Times New Roman"/>
              </a:rPr>
              <a:t>l</a:t>
            </a:r>
            <a:r>
              <a:rPr sz="3000" i="1" spc="-5" dirty="0">
                <a:solidFill>
                  <a:srgbClr val="FFFFFF"/>
                </a:solidFill>
                <a:latin typeface="Times New Roman"/>
                <a:cs typeface="Times New Roman"/>
              </a:rPr>
              <a:t>a</a:t>
            </a:r>
            <a:r>
              <a:rPr sz="3000" i="1" spc="5" dirty="0">
                <a:solidFill>
                  <a:srgbClr val="FFFFFF"/>
                </a:solidFill>
                <a:latin typeface="Times New Roman"/>
                <a:cs typeface="Times New Roman"/>
              </a:rPr>
              <a:t>n</a:t>
            </a:r>
            <a:r>
              <a:rPr sz="3000" i="1" spc="-5" dirty="0">
                <a:solidFill>
                  <a:srgbClr val="FFFFFF"/>
                </a:solidFill>
                <a:latin typeface="Times New Roman"/>
                <a:cs typeface="Times New Roman"/>
              </a:rPr>
              <a:t>ce</a:t>
            </a:r>
            <a:r>
              <a:rPr sz="3000" i="1" spc="-10" dirty="0">
                <a:solidFill>
                  <a:srgbClr val="FFFFFF"/>
                </a:solidFill>
                <a:latin typeface="Times New Roman"/>
                <a:cs typeface="Times New Roman"/>
              </a:rPr>
              <a:t>d</a:t>
            </a:r>
            <a:r>
              <a:rPr sz="3000" spc="-10" dirty="0">
                <a:solidFill>
                  <a:srgbClr val="FFFFFF"/>
                </a:solidFill>
                <a:latin typeface="Times New Roman"/>
                <a:cs typeface="Times New Roman"/>
              </a:rPr>
              <a:t>)</a:t>
            </a:r>
            <a:r>
              <a:rPr sz="3000" spc="-5" dirty="0">
                <a:solidFill>
                  <a:srgbClr val="FFFFFF"/>
                </a:solidFill>
                <a:latin typeface="Times New Roman"/>
                <a:cs typeface="Times New Roman"/>
              </a:rPr>
              <a:t>,</a:t>
            </a:r>
            <a:r>
              <a:rPr sz="3000" spc="10" dirty="0">
                <a:solidFill>
                  <a:srgbClr val="FFFFFF"/>
                </a:solidFill>
                <a:latin typeface="Times New Roman"/>
                <a:cs typeface="Times New Roman"/>
              </a:rPr>
              <a:t> </a:t>
            </a:r>
            <a:r>
              <a:rPr sz="3000" spc="-5" dirty="0">
                <a:solidFill>
                  <a:srgbClr val="FFFFFF"/>
                </a:solidFill>
                <a:latin typeface="Times New Roman"/>
                <a:cs typeface="Times New Roman"/>
              </a:rPr>
              <a:t>δη</a:t>
            </a:r>
            <a:r>
              <a:rPr sz="3000" spc="-10" dirty="0">
                <a:solidFill>
                  <a:srgbClr val="FFFFFF"/>
                </a:solidFill>
                <a:latin typeface="Times New Roman"/>
                <a:cs typeface="Times New Roman"/>
              </a:rPr>
              <a:t>λ</a:t>
            </a:r>
            <a:r>
              <a:rPr sz="3000" spc="-5" dirty="0">
                <a:solidFill>
                  <a:srgbClr val="FFFFFF"/>
                </a:solidFill>
                <a:latin typeface="Times New Roman"/>
                <a:cs typeface="Times New Roman"/>
              </a:rPr>
              <a:t>.</a:t>
            </a:r>
            <a:r>
              <a:rPr sz="3000" dirty="0">
                <a:solidFill>
                  <a:srgbClr val="FFFFFF"/>
                </a:solidFill>
                <a:latin typeface="Times New Roman"/>
                <a:cs typeface="Times New Roman"/>
              </a:rPr>
              <a:t>	</a:t>
            </a:r>
            <a:r>
              <a:rPr sz="3000" spc="-10" dirty="0">
                <a:solidFill>
                  <a:srgbClr val="FFFFFF"/>
                </a:solidFill>
                <a:latin typeface="Times New Roman"/>
                <a:cs typeface="Times New Roman"/>
              </a:rPr>
              <a:t>ί</a:t>
            </a:r>
            <a:r>
              <a:rPr sz="3000" spc="-5" dirty="0">
                <a:solidFill>
                  <a:srgbClr val="FFFFFF"/>
                </a:solidFill>
                <a:latin typeface="Times New Roman"/>
                <a:cs typeface="Times New Roman"/>
              </a:rPr>
              <a:t>δ</a:t>
            </a:r>
            <a:r>
              <a:rPr sz="3000" spc="-10" dirty="0">
                <a:solidFill>
                  <a:srgbClr val="FFFFFF"/>
                </a:solidFill>
                <a:latin typeface="Times New Roman"/>
                <a:cs typeface="Times New Roman"/>
              </a:rPr>
              <a:t>ι</a:t>
            </a:r>
            <a:r>
              <a:rPr sz="3000" spc="-5" dirty="0">
                <a:solidFill>
                  <a:srgbClr val="FFFFFF"/>
                </a:solidFill>
                <a:latin typeface="Times New Roman"/>
                <a:cs typeface="Times New Roman"/>
              </a:rPr>
              <a:t>ος  </a:t>
            </a:r>
            <a:r>
              <a:rPr sz="3000" spc="-20" dirty="0">
                <a:solidFill>
                  <a:srgbClr val="FFFFFF"/>
                </a:solidFill>
                <a:latin typeface="Times New Roman"/>
                <a:cs typeface="Times New Roman"/>
              </a:rPr>
              <a:t>αριθµός </a:t>
            </a:r>
            <a:r>
              <a:rPr sz="3000" spc="-10" dirty="0">
                <a:solidFill>
                  <a:srgbClr val="FFFFFF"/>
                </a:solidFill>
                <a:latin typeface="Times New Roman"/>
                <a:cs typeface="Times New Roman"/>
              </a:rPr>
              <a:t>µετρήσεων-επαναλήψεων </a:t>
            </a:r>
            <a:r>
              <a:rPr sz="3000" spc="-5" dirty="0">
                <a:solidFill>
                  <a:srgbClr val="FFFFFF"/>
                </a:solidFill>
                <a:latin typeface="Times New Roman"/>
                <a:cs typeface="Times New Roman"/>
              </a:rPr>
              <a:t>σε κάθε  </a:t>
            </a:r>
            <a:r>
              <a:rPr sz="3000" spc="-20" dirty="0">
                <a:solidFill>
                  <a:srgbClr val="FFFFFF"/>
                </a:solidFill>
                <a:latin typeface="Times New Roman"/>
                <a:cs typeface="Times New Roman"/>
              </a:rPr>
              <a:t>επέµβαση</a:t>
            </a:r>
            <a:endParaRPr sz="3000" dirty="0">
              <a:latin typeface="Times New Roman"/>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2712211" y="833119"/>
            <a:ext cx="5254625" cy="696595"/>
          </a:xfrm>
          <a:prstGeom prst="rect">
            <a:avLst/>
          </a:prstGeom>
        </p:spPr>
        <p:txBody>
          <a:bodyPr vert="horz" wrap="square" lIns="0" tIns="12700" rIns="0" bIns="0" rtlCol="0">
            <a:spAutoFit/>
          </a:bodyPr>
          <a:lstStyle/>
          <a:p>
            <a:pPr marL="12700">
              <a:lnSpc>
                <a:spcPct val="100000"/>
              </a:lnSpc>
              <a:spcBef>
                <a:spcPts val="100"/>
              </a:spcBef>
            </a:pPr>
            <a:r>
              <a:rPr sz="4400" spc="-5" dirty="0">
                <a:solidFill>
                  <a:srgbClr val="B2B2B2"/>
                </a:solidFill>
              </a:rPr>
              <a:t>Παραµετροποίηση</a:t>
            </a:r>
            <a:r>
              <a:rPr sz="4400" spc="-45" dirty="0">
                <a:solidFill>
                  <a:srgbClr val="B2B2B2"/>
                </a:solidFill>
              </a:rPr>
              <a:t> </a:t>
            </a:r>
            <a:r>
              <a:rPr sz="4400" spc="-5" dirty="0">
                <a:solidFill>
                  <a:srgbClr val="B2B2B2"/>
                </a:solidFill>
              </a:rPr>
              <a:t>-2</a:t>
            </a:r>
            <a:endParaRPr sz="4400"/>
          </a:p>
        </p:txBody>
      </p:sp>
      <p:sp>
        <p:nvSpPr>
          <p:cNvPr id="10" name="object 10"/>
          <p:cNvSpPr txBox="1"/>
          <p:nvPr/>
        </p:nvSpPr>
        <p:spPr>
          <a:xfrm>
            <a:off x="1304035" y="1741423"/>
            <a:ext cx="7924165" cy="4660900"/>
          </a:xfrm>
          <a:prstGeom prst="rect">
            <a:avLst/>
          </a:prstGeom>
        </p:spPr>
        <p:txBody>
          <a:bodyPr vert="horz" wrap="square" lIns="0" tIns="69850" rIns="0" bIns="0" rtlCol="0">
            <a:spAutoFit/>
          </a:bodyPr>
          <a:lstStyle/>
          <a:p>
            <a:pPr marL="354965" marR="36195" indent="-342900">
              <a:lnSpc>
                <a:spcPts val="3440"/>
              </a:lnSpc>
              <a:spcBef>
                <a:spcPts val="550"/>
              </a:spcBef>
              <a:buClr>
                <a:srgbClr val="000000"/>
              </a:buClr>
              <a:buChar char=""/>
              <a:tabLst>
                <a:tab pos="355600" algn="l"/>
              </a:tabLst>
            </a:pPr>
            <a:r>
              <a:rPr sz="3200" spc="-15" dirty="0">
                <a:solidFill>
                  <a:srgbClr val="FFCC65"/>
                </a:solidFill>
                <a:latin typeface="Times New Roman"/>
                <a:cs typeface="Times New Roman"/>
              </a:rPr>
              <a:t>Εξαρτηµένη</a:t>
            </a:r>
            <a:r>
              <a:rPr sz="3200" spc="-15" dirty="0">
                <a:solidFill>
                  <a:srgbClr val="FFFFFF"/>
                </a:solidFill>
                <a:latin typeface="Times New Roman"/>
                <a:cs typeface="Times New Roman"/>
              </a:rPr>
              <a:t> </a:t>
            </a:r>
            <a:r>
              <a:rPr sz="3200" spc="-20" dirty="0">
                <a:solidFill>
                  <a:srgbClr val="FFFFFF"/>
                </a:solidFill>
                <a:latin typeface="Times New Roman"/>
                <a:cs typeface="Times New Roman"/>
              </a:rPr>
              <a:t>µεταβλητή </a:t>
            </a:r>
            <a:r>
              <a:rPr sz="3200" dirty="0">
                <a:solidFill>
                  <a:srgbClr val="FFFFFF"/>
                </a:solidFill>
                <a:latin typeface="Times New Roman"/>
                <a:cs typeface="Times New Roman"/>
              </a:rPr>
              <a:t>(</a:t>
            </a:r>
            <a:r>
              <a:rPr sz="3200" i="1" dirty="0">
                <a:solidFill>
                  <a:srgbClr val="FFFFFF"/>
                </a:solidFill>
                <a:latin typeface="Times New Roman"/>
                <a:cs typeface="Times New Roman"/>
              </a:rPr>
              <a:t>Depended </a:t>
            </a:r>
            <a:r>
              <a:rPr sz="3200" i="1" spc="-5" dirty="0">
                <a:solidFill>
                  <a:srgbClr val="FFFFFF"/>
                </a:solidFill>
                <a:latin typeface="Times New Roman"/>
                <a:cs typeface="Times New Roman"/>
              </a:rPr>
              <a:t>Variable</a:t>
            </a:r>
            <a:r>
              <a:rPr sz="3200" spc="-5" dirty="0">
                <a:solidFill>
                  <a:srgbClr val="FFFFFF"/>
                </a:solidFill>
                <a:latin typeface="Times New Roman"/>
                <a:cs typeface="Times New Roman"/>
              </a:rPr>
              <a:t>):  </a:t>
            </a:r>
            <a:r>
              <a:rPr sz="3200" spc="-15" dirty="0">
                <a:solidFill>
                  <a:srgbClr val="FFFFFF"/>
                </a:solidFill>
                <a:latin typeface="Times New Roman"/>
                <a:cs typeface="Times New Roman"/>
              </a:rPr>
              <a:t>Πρωϊµότητα ξεσταχιάσµατος</a:t>
            </a:r>
            <a:r>
              <a:rPr sz="3200" spc="5" dirty="0">
                <a:solidFill>
                  <a:srgbClr val="FFFFFF"/>
                </a:solidFill>
                <a:latin typeface="Times New Roman"/>
                <a:cs typeface="Times New Roman"/>
              </a:rPr>
              <a:t> </a:t>
            </a:r>
            <a:r>
              <a:rPr sz="3200" spc="-20" dirty="0">
                <a:solidFill>
                  <a:srgbClr val="FFFFFF"/>
                </a:solidFill>
                <a:latin typeface="Times New Roman"/>
                <a:cs typeface="Times New Roman"/>
              </a:rPr>
              <a:t>(ηµέρες)</a:t>
            </a:r>
            <a:endParaRPr sz="3200" dirty="0">
              <a:latin typeface="Times New Roman"/>
              <a:cs typeface="Times New Roman"/>
            </a:endParaRPr>
          </a:p>
          <a:p>
            <a:pPr marL="354965" marR="5080" indent="-342900">
              <a:lnSpc>
                <a:spcPct val="89800"/>
              </a:lnSpc>
              <a:spcBef>
                <a:spcPts val="720"/>
              </a:spcBef>
              <a:buClr>
                <a:srgbClr val="000000"/>
              </a:buClr>
              <a:buChar char=""/>
              <a:tabLst>
                <a:tab pos="355600" algn="l"/>
              </a:tabLst>
            </a:pPr>
            <a:r>
              <a:rPr sz="3200" spc="-5" dirty="0">
                <a:solidFill>
                  <a:srgbClr val="FFCC65"/>
                </a:solidFill>
                <a:latin typeface="Times New Roman"/>
                <a:cs typeface="Times New Roman"/>
              </a:rPr>
              <a:t>Ανεξάρτητες</a:t>
            </a:r>
            <a:r>
              <a:rPr sz="3200" spc="-5" dirty="0">
                <a:solidFill>
                  <a:srgbClr val="FFFFFF"/>
                </a:solidFill>
                <a:latin typeface="Times New Roman"/>
                <a:cs typeface="Times New Roman"/>
              </a:rPr>
              <a:t> </a:t>
            </a:r>
            <a:r>
              <a:rPr sz="3200" spc="-10" dirty="0">
                <a:solidFill>
                  <a:srgbClr val="FFFFFF"/>
                </a:solidFill>
                <a:latin typeface="Times New Roman"/>
                <a:cs typeface="Times New Roman"/>
              </a:rPr>
              <a:t>µεταβλητές-Παράγοντες  </a:t>
            </a:r>
            <a:r>
              <a:rPr sz="3200" spc="-5" dirty="0">
                <a:solidFill>
                  <a:srgbClr val="FFFFFF"/>
                </a:solidFill>
                <a:latin typeface="Times New Roman"/>
                <a:cs typeface="Times New Roman"/>
              </a:rPr>
              <a:t>(</a:t>
            </a:r>
            <a:r>
              <a:rPr sz="3200" i="1" spc="-5" dirty="0">
                <a:solidFill>
                  <a:srgbClr val="FFFFFF"/>
                </a:solidFill>
                <a:latin typeface="Times New Roman"/>
                <a:cs typeface="Times New Roman"/>
              </a:rPr>
              <a:t>Independed Variables</a:t>
            </a:r>
            <a:r>
              <a:rPr sz="3200" spc="-5" dirty="0">
                <a:solidFill>
                  <a:srgbClr val="FFFFFF"/>
                </a:solidFill>
                <a:latin typeface="Times New Roman"/>
                <a:cs typeface="Times New Roman"/>
              </a:rPr>
              <a:t>): Γενότυπος </a:t>
            </a:r>
            <a:r>
              <a:rPr sz="3200" spc="-20" dirty="0">
                <a:solidFill>
                  <a:srgbClr val="FFFFFF"/>
                </a:solidFill>
                <a:latin typeface="Times New Roman"/>
                <a:cs typeface="Times New Roman"/>
              </a:rPr>
              <a:t>(</a:t>
            </a:r>
            <a:r>
              <a:rPr sz="3200" spc="-20" dirty="0">
                <a:solidFill>
                  <a:srgbClr val="FFCC65"/>
                </a:solidFill>
                <a:latin typeface="Times New Roman"/>
                <a:cs typeface="Times New Roman"/>
              </a:rPr>
              <a:t>δοµικός</a:t>
            </a:r>
            <a:r>
              <a:rPr sz="3200" spc="-20" dirty="0">
                <a:solidFill>
                  <a:srgbClr val="FFFFFF"/>
                </a:solidFill>
                <a:latin typeface="Times New Roman"/>
                <a:cs typeface="Times New Roman"/>
              </a:rPr>
              <a:t>),  </a:t>
            </a:r>
            <a:r>
              <a:rPr sz="3200" spc="-30" dirty="0">
                <a:solidFill>
                  <a:srgbClr val="FFFFFF"/>
                </a:solidFill>
                <a:latin typeface="Times New Roman"/>
                <a:cs typeface="Times New Roman"/>
              </a:rPr>
              <a:t>Οµάδα</a:t>
            </a:r>
            <a:r>
              <a:rPr sz="3200" spc="-10" dirty="0">
                <a:solidFill>
                  <a:srgbClr val="FFFFFF"/>
                </a:solidFill>
                <a:latin typeface="Times New Roman"/>
                <a:cs typeface="Times New Roman"/>
              </a:rPr>
              <a:t> </a:t>
            </a:r>
            <a:r>
              <a:rPr sz="3200" spc="-5" dirty="0">
                <a:solidFill>
                  <a:srgbClr val="FFFFFF"/>
                </a:solidFill>
                <a:latin typeface="Times New Roman"/>
                <a:cs typeface="Times New Roman"/>
              </a:rPr>
              <a:t>(</a:t>
            </a:r>
            <a:r>
              <a:rPr sz="3200" spc="-5" dirty="0">
                <a:solidFill>
                  <a:srgbClr val="FFCC65"/>
                </a:solidFill>
                <a:latin typeface="Times New Roman"/>
                <a:cs typeface="Times New Roman"/>
              </a:rPr>
              <a:t>σχεδίου</a:t>
            </a:r>
            <a:r>
              <a:rPr sz="3200" spc="-5" dirty="0">
                <a:solidFill>
                  <a:srgbClr val="FFFFFF"/>
                </a:solidFill>
                <a:latin typeface="Times New Roman"/>
                <a:cs typeface="Times New Roman"/>
              </a:rPr>
              <a:t>)</a:t>
            </a:r>
            <a:endParaRPr sz="3200" dirty="0">
              <a:latin typeface="Times New Roman"/>
              <a:cs typeface="Times New Roman"/>
            </a:endParaRPr>
          </a:p>
          <a:p>
            <a:pPr marL="354965" marR="1327785" indent="-342900">
              <a:lnSpc>
                <a:spcPts val="3460"/>
              </a:lnSpc>
              <a:spcBef>
                <a:spcPts val="805"/>
              </a:spcBef>
              <a:buClr>
                <a:srgbClr val="000000"/>
              </a:buClr>
              <a:buChar char=""/>
              <a:tabLst>
                <a:tab pos="355600" algn="l"/>
              </a:tabLst>
            </a:pPr>
            <a:r>
              <a:rPr sz="3200" spc="-5" dirty="0">
                <a:solidFill>
                  <a:srgbClr val="FFCC65"/>
                </a:solidFill>
                <a:latin typeface="Times New Roman"/>
                <a:cs typeface="Times New Roman"/>
              </a:rPr>
              <a:t>Πρότυπο ΙII</a:t>
            </a:r>
            <a:r>
              <a:rPr sz="3200" spc="-5" dirty="0">
                <a:solidFill>
                  <a:srgbClr val="FFFFFF"/>
                </a:solidFill>
                <a:latin typeface="Times New Roman"/>
                <a:cs typeface="Times New Roman"/>
              </a:rPr>
              <a:t> (</a:t>
            </a:r>
            <a:r>
              <a:rPr sz="3200" i="1" spc="-5" dirty="0">
                <a:solidFill>
                  <a:srgbClr val="FFFFFF"/>
                </a:solidFill>
                <a:latin typeface="Times New Roman"/>
                <a:cs typeface="Times New Roman"/>
              </a:rPr>
              <a:t>Model type III</a:t>
            </a:r>
            <a:r>
              <a:rPr sz="3200" spc="-5" dirty="0">
                <a:solidFill>
                  <a:srgbClr val="FFFFFF"/>
                </a:solidFill>
                <a:latin typeface="Times New Roman"/>
                <a:cs typeface="Times New Roman"/>
              </a:rPr>
              <a:t>):</a:t>
            </a:r>
            <a:r>
              <a:rPr sz="3200" spc="-5" dirty="0">
                <a:solidFill>
                  <a:srgbClr val="FFCC65"/>
                </a:solidFill>
                <a:latin typeface="Times New Roman"/>
                <a:cs typeface="Times New Roman"/>
              </a:rPr>
              <a:t> Μεικτές </a:t>
            </a:r>
            <a:r>
              <a:rPr sz="3200" spc="-5" dirty="0">
                <a:solidFill>
                  <a:srgbClr val="FFFFFF"/>
                </a:solidFill>
                <a:latin typeface="Times New Roman"/>
                <a:cs typeface="Times New Roman"/>
              </a:rPr>
              <a:t> Επιδράσεις (</a:t>
            </a:r>
            <a:r>
              <a:rPr sz="3200" i="1" spc="-5" dirty="0">
                <a:solidFill>
                  <a:srgbClr val="FFFFFF"/>
                </a:solidFill>
                <a:latin typeface="Times New Roman"/>
                <a:cs typeface="Times New Roman"/>
              </a:rPr>
              <a:t>Mixed </a:t>
            </a:r>
            <a:r>
              <a:rPr sz="3200" i="1" dirty="0">
                <a:solidFill>
                  <a:srgbClr val="FFFFFF"/>
                </a:solidFill>
                <a:latin typeface="Times New Roman"/>
                <a:cs typeface="Times New Roman"/>
              </a:rPr>
              <a:t>Effects</a:t>
            </a:r>
            <a:r>
              <a:rPr sz="3200" dirty="0">
                <a:solidFill>
                  <a:srgbClr val="FFFFFF"/>
                </a:solidFill>
                <a:latin typeface="Times New Roman"/>
                <a:cs typeface="Times New Roman"/>
              </a:rPr>
              <a:t>)</a:t>
            </a:r>
            <a:endParaRPr sz="3200" dirty="0">
              <a:latin typeface="Times New Roman"/>
              <a:cs typeface="Times New Roman"/>
            </a:endParaRPr>
          </a:p>
          <a:p>
            <a:pPr marL="755650" marR="709295" lvl="1" indent="-286385">
              <a:lnSpc>
                <a:spcPts val="3020"/>
              </a:lnSpc>
              <a:spcBef>
                <a:spcPts val="665"/>
              </a:spcBef>
              <a:buClr>
                <a:srgbClr val="000000"/>
              </a:buClr>
              <a:buChar char=""/>
              <a:tabLst>
                <a:tab pos="756920" algn="l"/>
              </a:tabLst>
            </a:pPr>
            <a:r>
              <a:rPr sz="2800" spc="-5" dirty="0">
                <a:solidFill>
                  <a:srgbClr val="FFFFFF"/>
                </a:solidFill>
                <a:latin typeface="Times New Roman"/>
                <a:cs typeface="Times New Roman"/>
              </a:rPr>
              <a:t>Γενότυπος:</a:t>
            </a:r>
            <a:r>
              <a:rPr sz="2800" spc="-5" dirty="0">
                <a:solidFill>
                  <a:srgbClr val="FFCC65"/>
                </a:solidFill>
                <a:latin typeface="Times New Roman"/>
                <a:cs typeface="Times New Roman"/>
              </a:rPr>
              <a:t> </a:t>
            </a:r>
            <a:r>
              <a:rPr sz="2800" spc="-15" dirty="0">
                <a:solidFill>
                  <a:srgbClr val="FFCC65"/>
                </a:solidFill>
                <a:latin typeface="Times New Roman"/>
                <a:cs typeface="Times New Roman"/>
              </a:rPr>
              <a:t>Καθορισµένες</a:t>
            </a:r>
            <a:r>
              <a:rPr sz="2800" spc="-15" dirty="0">
                <a:solidFill>
                  <a:srgbClr val="FFFFFF"/>
                </a:solidFill>
                <a:latin typeface="Times New Roman"/>
                <a:cs typeface="Times New Roman"/>
              </a:rPr>
              <a:t> </a:t>
            </a:r>
            <a:r>
              <a:rPr sz="2800" spc="-5" dirty="0">
                <a:solidFill>
                  <a:srgbClr val="FFFFFF"/>
                </a:solidFill>
                <a:latin typeface="Times New Roman"/>
                <a:cs typeface="Times New Roman"/>
              </a:rPr>
              <a:t>Επιδράσεις (</a:t>
            </a:r>
            <a:r>
              <a:rPr sz="2800" i="1" spc="-5" dirty="0">
                <a:solidFill>
                  <a:srgbClr val="FFCC65"/>
                </a:solidFill>
                <a:latin typeface="Times New Roman"/>
                <a:cs typeface="Times New Roman"/>
              </a:rPr>
              <a:t>Fixed  Effects</a:t>
            </a:r>
            <a:r>
              <a:rPr sz="2800" spc="-5" dirty="0">
                <a:solidFill>
                  <a:srgbClr val="FFFFFF"/>
                </a:solidFill>
                <a:latin typeface="Times New Roman"/>
                <a:cs typeface="Times New Roman"/>
              </a:rPr>
              <a:t>)</a:t>
            </a:r>
            <a:endParaRPr sz="2800" dirty="0">
              <a:latin typeface="Times New Roman"/>
              <a:cs typeface="Times New Roman"/>
            </a:endParaRPr>
          </a:p>
          <a:p>
            <a:pPr marL="756285" lvl="1" indent="-287655">
              <a:lnSpc>
                <a:spcPct val="100000"/>
              </a:lnSpc>
              <a:spcBef>
                <a:spcPts val="310"/>
              </a:spcBef>
              <a:buClr>
                <a:srgbClr val="000000"/>
              </a:buClr>
              <a:buChar char=""/>
              <a:tabLst>
                <a:tab pos="756920" algn="l"/>
              </a:tabLst>
            </a:pPr>
            <a:r>
              <a:rPr sz="2800" spc="-25" dirty="0">
                <a:solidFill>
                  <a:srgbClr val="FFFFFF"/>
                </a:solidFill>
                <a:latin typeface="Times New Roman"/>
                <a:cs typeface="Times New Roman"/>
              </a:rPr>
              <a:t>Οµάδα:</a:t>
            </a:r>
            <a:r>
              <a:rPr sz="2800" spc="-25" dirty="0">
                <a:solidFill>
                  <a:srgbClr val="FFCC65"/>
                </a:solidFill>
                <a:latin typeface="Times New Roman"/>
                <a:cs typeface="Times New Roman"/>
              </a:rPr>
              <a:t> </a:t>
            </a:r>
            <a:r>
              <a:rPr sz="2800" spc="-5" dirty="0">
                <a:solidFill>
                  <a:srgbClr val="FFCC65"/>
                </a:solidFill>
                <a:latin typeface="Times New Roman"/>
                <a:cs typeface="Times New Roman"/>
              </a:rPr>
              <a:t>Τυχαίες</a:t>
            </a:r>
            <a:r>
              <a:rPr sz="2800" spc="-5" dirty="0">
                <a:solidFill>
                  <a:srgbClr val="FFFFFF"/>
                </a:solidFill>
                <a:latin typeface="Times New Roman"/>
                <a:cs typeface="Times New Roman"/>
              </a:rPr>
              <a:t> Επιδράσεις </a:t>
            </a:r>
            <a:r>
              <a:rPr sz="2800" dirty="0">
                <a:solidFill>
                  <a:srgbClr val="FFFFFF"/>
                </a:solidFill>
                <a:latin typeface="Times New Roman"/>
                <a:cs typeface="Times New Roman"/>
              </a:rPr>
              <a:t>(</a:t>
            </a:r>
            <a:r>
              <a:rPr sz="2800" i="1" dirty="0">
                <a:solidFill>
                  <a:srgbClr val="FFCC65"/>
                </a:solidFill>
                <a:latin typeface="Times New Roman"/>
                <a:cs typeface="Times New Roman"/>
              </a:rPr>
              <a:t>Random</a:t>
            </a:r>
            <a:r>
              <a:rPr sz="2800" i="1" spc="25" dirty="0">
                <a:solidFill>
                  <a:srgbClr val="FFCC65"/>
                </a:solidFill>
                <a:latin typeface="Times New Roman"/>
                <a:cs typeface="Times New Roman"/>
              </a:rPr>
              <a:t> </a:t>
            </a:r>
            <a:r>
              <a:rPr sz="2800" i="1" spc="-5" dirty="0">
                <a:solidFill>
                  <a:srgbClr val="FFCC65"/>
                </a:solidFill>
                <a:latin typeface="Times New Roman"/>
                <a:cs typeface="Times New Roman"/>
              </a:rPr>
              <a:t>Effects</a:t>
            </a:r>
            <a:r>
              <a:rPr sz="2800" spc="-5" dirty="0">
                <a:solidFill>
                  <a:srgbClr val="FFFFFF"/>
                </a:solidFill>
                <a:latin typeface="Times New Roman"/>
                <a:cs typeface="Times New Roman"/>
              </a:rPr>
              <a:t>)</a:t>
            </a:r>
            <a:endParaRPr sz="2800" dirty="0">
              <a:latin typeface="Times New Roman"/>
              <a:cs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669795" y="610616"/>
            <a:ext cx="7338695" cy="513715"/>
          </a:xfrm>
          <a:prstGeom prst="rect">
            <a:avLst/>
          </a:prstGeom>
        </p:spPr>
        <p:txBody>
          <a:bodyPr vert="horz" wrap="square" lIns="0" tIns="12700" rIns="0" bIns="0" rtlCol="0">
            <a:spAutoFit/>
          </a:bodyPr>
          <a:lstStyle/>
          <a:p>
            <a:pPr marL="12700">
              <a:lnSpc>
                <a:spcPct val="100000"/>
              </a:lnSpc>
              <a:spcBef>
                <a:spcPts val="100"/>
              </a:spcBef>
            </a:pPr>
            <a:r>
              <a:rPr spc="-5" dirty="0">
                <a:solidFill>
                  <a:srgbClr val="B2B2B2"/>
                </a:solidFill>
              </a:rPr>
              <a:t>Μεθοδολογία Εγκατάστασης</a:t>
            </a:r>
            <a:r>
              <a:rPr spc="-40" dirty="0">
                <a:solidFill>
                  <a:srgbClr val="B2B2B2"/>
                </a:solidFill>
              </a:rPr>
              <a:t> </a:t>
            </a:r>
            <a:r>
              <a:rPr spc="-5" dirty="0">
                <a:solidFill>
                  <a:srgbClr val="B2B2B2"/>
                </a:solidFill>
              </a:rPr>
              <a:t>Πειράµατος</a:t>
            </a:r>
          </a:p>
        </p:txBody>
      </p:sp>
      <p:sp>
        <p:nvSpPr>
          <p:cNvPr id="10" name="object 10"/>
          <p:cNvSpPr txBox="1"/>
          <p:nvPr/>
        </p:nvSpPr>
        <p:spPr>
          <a:xfrm>
            <a:off x="1761235" y="1369567"/>
            <a:ext cx="7644130" cy="5430520"/>
          </a:xfrm>
          <a:prstGeom prst="rect">
            <a:avLst/>
          </a:prstGeom>
        </p:spPr>
        <p:txBody>
          <a:bodyPr vert="horz" wrap="square" lIns="0" tIns="79375" rIns="0" bIns="0" rtlCol="0">
            <a:spAutoFit/>
          </a:bodyPr>
          <a:lstStyle/>
          <a:p>
            <a:pPr marL="354965" marR="1141730" indent="-342900">
              <a:lnSpc>
                <a:spcPts val="2220"/>
              </a:lnSpc>
              <a:spcBef>
                <a:spcPts val="625"/>
              </a:spcBef>
              <a:buClr>
                <a:srgbClr val="000000"/>
              </a:buClr>
              <a:buChar char=""/>
              <a:tabLst>
                <a:tab pos="354965" algn="l"/>
                <a:tab pos="355600" algn="l"/>
              </a:tabLst>
            </a:pPr>
            <a:r>
              <a:rPr sz="2300" spc="-5" dirty="0">
                <a:solidFill>
                  <a:srgbClr val="FFFFFF"/>
                </a:solidFill>
                <a:latin typeface="Arial"/>
                <a:cs typeface="Arial"/>
              </a:rPr>
              <a:t>Προηγούµενη εµπειρία </a:t>
            </a:r>
            <a:r>
              <a:rPr sz="2300" dirty="0">
                <a:solidFill>
                  <a:srgbClr val="FFFFFF"/>
                </a:solidFill>
                <a:latin typeface="Arial"/>
                <a:cs typeface="Arial"/>
              </a:rPr>
              <a:t>και </a:t>
            </a:r>
            <a:r>
              <a:rPr sz="2300" spc="-5" dirty="0">
                <a:solidFill>
                  <a:srgbClr val="FFFFFF"/>
                </a:solidFill>
                <a:latin typeface="Arial"/>
                <a:cs typeface="Arial"/>
              </a:rPr>
              <a:t>γνώση </a:t>
            </a:r>
            <a:r>
              <a:rPr sz="2300" dirty="0">
                <a:solidFill>
                  <a:srgbClr val="FFFFFF"/>
                </a:solidFill>
                <a:latin typeface="Arial"/>
                <a:cs typeface="Arial"/>
              </a:rPr>
              <a:t>σχετικά </a:t>
            </a:r>
            <a:r>
              <a:rPr sz="2300" spc="-5" dirty="0">
                <a:solidFill>
                  <a:srgbClr val="FFFFFF"/>
                </a:solidFill>
                <a:latin typeface="Arial"/>
                <a:cs typeface="Arial"/>
              </a:rPr>
              <a:t>µε το  πειραµατικό</a:t>
            </a:r>
            <a:r>
              <a:rPr sz="2300" spc="-20" dirty="0">
                <a:solidFill>
                  <a:srgbClr val="FFFFFF"/>
                </a:solidFill>
                <a:latin typeface="Arial"/>
                <a:cs typeface="Arial"/>
              </a:rPr>
              <a:t> </a:t>
            </a:r>
            <a:r>
              <a:rPr sz="2300" spc="-5" dirty="0">
                <a:solidFill>
                  <a:srgbClr val="FFFFFF"/>
                </a:solidFill>
                <a:latin typeface="Arial"/>
                <a:cs typeface="Arial"/>
              </a:rPr>
              <a:t>υλικό</a:t>
            </a:r>
            <a:endParaRPr sz="2300">
              <a:latin typeface="Arial"/>
              <a:cs typeface="Arial"/>
            </a:endParaRPr>
          </a:p>
          <a:p>
            <a:pPr marL="354965" marR="5080" indent="-342900">
              <a:lnSpc>
                <a:spcPct val="80000"/>
              </a:lnSpc>
              <a:spcBef>
                <a:spcPts val="570"/>
              </a:spcBef>
              <a:buClr>
                <a:srgbClr val="000000"/>
              </a:buClr>
              <a:buChar char=""/>
              <a:tabLst>
                <a:tab pos="354965" algn="l"/>
                <a:tab pos="355600" algn="l"/>
              </a:tabLst>
            </a:pPr>
            <a:r>
              <a:rPr sz="2300" spc="-5" dirty="0">
                <a:solidFill>
                  <a:srgbClr val="FFFFFF"/>
                </a:solidFill>
                <a:latin typeface="Arial"/>
                <a:cs typeface="Arial"/>
              </a:rPr>
              <a:t>Εµπειρία </a:t>
            </a:r>
            <a:r>
              <a:rPr sz="2300" dirty="0">
                <a:solidFill>
                  <a:srgbClr val="FFFFFF"/>
                </a:solidFill>
                <a:latin typeface="Arial"/>
                <a:cs typeface="Arial"/>
              </a:rPr>
              <a:t>και </a:t>
            </a:r>
            <a:r>
              <a:rPr sz="2300" spc="-5" dirty="0">
                <a:solidFill>
                  <a:srgbClr val="FFFFFF"/>
                </a:solidFill>
                <a:latin typeface="Arial"/>
                <a:cs typeface="Arial"/>
              </a:rPr>
              <a:t>γνώση </a:t>
            </a:r>
            <a:r>
              <a:rPr sz="2300" dirty="0">
                <a:solidFill>
                  <a:srgbClr val="FFFFFF"/>
                </a:solidFill>
                <a:latin typeface="Arial"/>
                <a:cs typeface="Arial"/>
              </a:rPr>
              <a:t>σχετικά µε </a:t>
            </a:r>
            <a:r>
              <a:rPr sz="2300" spc="-5" dirty="0">
                <a:solidFill>
                  <a:srgbClr val="FFFFFF"/>
                </a:solidFill>
                <a:latin typeface="Arial"/>
                <a:cs typeface="Arial"/>
              </a:rPr>
              <a:t>προηγούµενα πειράµατα  </a:t>
            </a:r>
            <a:r>
              <a:rPr sz="2300" dirty="0">
                <a:solidFill>
                  <a:srgbClr val="FFFFFF"/>
                </a:solidFill>
                <a:latin typeface="Arial"/>
                <a:cs typeface="Arial"/>
              </a:rPr>
              <a:t>στον </a:t>
            </a:r>
            <a:r>
              <a:rPr sz="2300" spc="-5" dirty="0">
                <a:solidFill>
                  <a:srgbClr val="FFFFFF"/>
                </a:solidFill>
                <a:latin typeface="Arial"/>
                <a:cs typeface="Arial"/>
              </a:rPr>
              <a:t>ίδιο πειραµατικό</a:t>
            </a:r>
            <a:r>
              <a:rPr sz="2300" spc="-15" dirty="0">
                <a:solidFill>
                  <a:srgbClr val="FFFFFF"/>
                </a:solidFill>
                <a:latin typeface="Arial"/>
                <a:cs typeface="Arial"/>
              </a:rPr>
              <a:t> </a:t>
            </a:r>
            <a:r>
              <a:rPr sz="2300" spc="-5" dirty="0">
                <a:solidFill>
                  <a:srgbClr val="FFFFFF"/>
                </a:solidFill>
                <a:latin typeface="Arial"/>
                <a:cs typeface="Arial"/>
              </a:rPr>
              <a:t>αγρό</a:t>
            </a:r>
            <a:endParaRPr sz="2300">
              <a:latin typeface="Arial"/>
              <a:cs typeface="Arial"/>
            </a:endParaRPr>
          </a:p>
          <a:p>
            <a:pPr marL="354965" marR="401320" indent="-342900">
              <a:lnSpc>
                <a:spcPts val="2220"/>
              </a:lnSpc>
              <a:spcBef>
                <a:spcPts val="525"/>
              </a:spcBef>
              <a:buClr>
                <a:srgbClr val="000000"/>
              </a:buClr>
              <a:buChar char=""/>
              <a:tabLst>
                <a:tab pos="354965" algn="l"/>
                <a:tab pos="355600" algn="l"/>
              </a:tabLst>
            </a:pPr>
            <a:r>
              <a:rPr sz="2300" spc="-5" dirty="0">
                <a:solidFill>
                  <a:srgbClr val="FFFFFF"/>
                </a:solidFill>
                <a:latin typeface="Arial"/>
                <a:cs typeface="Arial"/>
              </a:rPr>
              <a:t>Έλεγχοι οµοιοµορφίας </a:t>
            </a:r>
            <a:r>
              <a:rPr sz="2300" dirty="0">
                <a:solidFill>
                  <a:srgbClr val="FFFFFF"/>
                </a:solidFill>
                <a:latin typeface="Arial"/>
                <a:cs typeface="Arial"/>
              </a:rPr>
              <a:t>και </a:t>
            </a:r>
            <a:r>
              <a:rPr sz="2300" spc="-5" dirty="0">
                <a:solidFill>
                  <a:srgbClr val="FFFFFF"/>
                </a:solidFill>
                <a:latin typeface="Arial"/>
                <a:cs typeface="Arial"/>
              </a:rPr>
              <a:t>οµοιογένειας πειραµατικού  υλικού</a:t>
            </a:r>
            <a:endParaRPr sz="2300">
              <a:latin typeface="Arial"/>
              <a:cs typeface="Arial"/>
            </a:endParaRPr>
          </a:p>
          <a:p>
            <a:pPr marL="354965" indent="-342900">
              <a:lnSpc>
                <a:spcPct val="100000"/>
              </a:lnSpc>
              <a:spcBef>
                <a:spcPts val="15"/>
              </a:spcBef>
              <a:buClr>
                <a:srgbClr val="000000"/>
              </a:buClr>
              <a:buChar char=""/>
              <a:tabLst>
                <a:tab pos="354965" algn="l"/>
                <a:tab pos="355600" algn="l"/>
              </a:tabLst>
            </a:pPr>
            <a:r>
              <a:rPr sz="2300" spc="10" dirty="0">
                <a:solidFill>
                  <a:srgbClr val="FFFFFF"/>
                </a:solidFill>
                <a:latin typeface="Arial"/>
                <a:cs typeface="Arial"/>
              </a:rPr>
              <a:t>∆ιαστάσεις </a:t>
            </a:r>
            <a:r>
              <a:rPr sz="2300" spc="-5" dirty="0">
                <a:solidFill>
                  <a:srgbClr val="FFFFFF"/>
                </a:solidFill>
                <a:latin typeface="Arial"/>
                <a:cs typeface="Arial"/>
              </a:rPr>
              <a:t>πειραµατικών</a:t>
            </a:r>
            <a:r>
              <a:rPr sz="2300" spc="-40" dirty="0">
                <a:solidFill>
                  <a:srgbClr val="FFFFFF"/>
                </a:solidFill>
                <a:latin typeface="Arial"/>
                <a:cs typeface="Arial"/>
              </a:rPr>
              <a:t> </a:t>
            </a:r>
            <a:r>
              <a:rPr sz="2300" dirty="0">
                <a:solidFill>
                  <a:srgbClr val="FFFFFF"/>
                </a:solidFill>
                <a:latin typeface="Arial"/>
                <a:cs typeface="Arial"/>
              </a:rPr>
              <a:t>τεµαχίων</a:t>
            </a:r>
            <a:endParaRPr sz="2300">
              <a:latin typeface="Arial"/>
              <a:cs typeface="Arial"/>
            </a:endParaRPr>
          </a:p>
          <a:p>
            <a:pPr marL="355600" indent="-342900">
              <a:lnSpc>
                <a:spcPct val="100000"/>
              </a:lnSpc>
              <a:buClr>
                <a:srgbClr val="000000"/>
              </a:buClr>
              <a:buChar char=""/>
              <a:tabLst>
                <a:tab pos="354965" algn="l"/>
                <a:tab pos="355600" algn="l"/>
              </a:tabLst>
            </a:pPr>
            <a:r>
              <a:rPr sz="2300" spc="-5" dirty="0">
                <a:solidFill>
                  <a:srgbClr val="FFFFFF"/>
                </a:solidFill>
                <a:latin typeface="Arial"/>
                <a:cs typeface="Arial"/>
              </a:rPr>
              <a:t>Πλήθος</a:t>
            </a:r>
            <a:r>
              <a:rPr sz="2300" spc="-15" dirty="0">
                <a:solidFill>
                  <a:srgbClr val="FFFFFF"/>
                </a:solidFill>
                <a:latin typeface="Arial"/>
                <a:cs typeface="Arial"/>
              </a:rPr>
              <a:t> </a:t>
            </a:r>
            <a:r>
              <a:rPr sz="2300" dirty="0">
                <a:solidFill>
                  <a:srgbClr val="FFFFFF"/>
                </a:solidFill>
                <a:latin typeface="Arial"/>
                <a:cs typeface="Arial"/>
              </a:rPr>
              <a:t>φυτών</a:t>
            </a:r>
            <a:endParaRPr sz="2300">
              <a:latin typeface="Arial"/>
              <a:cs typeface="Arial"/>
            </a:endParaRPr>
          </a:p>
          <a:p>
            <a:pPr marL="354965" indent="-342900">
              <a:lnSpc>
                <a:spcPct val="100000"/>
              </a:lnSpc>
              <a:buClr>
                <a:srgbClr val="000000"/>
              </a:buClr>
              <a:buChar char=""/>
              <a:tabLst>
                <a:tab pos="354965" algn="l"/>
                <a:tab pos="355600" algn="l"/>
              </a:tabLst>
            </a:pPr>
            <a:r>
              <a:rPr sz="2300" spc="-5" dirty="0">
                <a:solidFill>
                  <a:srgbClr val="FFFFFF"/>
                </a:solidFill>
                <a:latin typeface="Arial"/>
                <a:cs typeface="Arial"/>
              </a:rPr>
              <a:t>Αποστάσεις</a:t>
            </a:r>
            <a:endParaRPr sz="2300">
              <a:latin typeface="Arial"/>
              <a:cs typeface="Arial"/>
            </a:endParaRPr>
          </a:p>
          <a:p>
            <a:pPr marL="355600" indent="-342900">
              <a:lnSpc>
                <a:spcPct val="100000"/>
              </a:lnSpc>
              <a:spcBef>
                <a:spcPts val="10"/>
              </a:spcBef>
              <a:buClr>
                <a:srgbClr val="000000"/>
              </a:buClr>
              <a:buChar char=""/>
              <a:tabLst>
                <a:tab pos="354965" algn="l"/>
                <a:tab pos="355600" algn="l"/>
              </a:tabLst>
            </a:pPr>
            <a:r>
              <a:rPr sz="2300" spc="-5" dirty="0">
                <a:solidFill>
                  <a:srgbClr val="FFFFFF"/>
                </a:solidFill>
                <a:latin typeface="Arial"/>
                <a:cs typeface="Arial"/>
              </a:rPr>
              <a:t>Καλλιεργητική</a:t>
            </a:r>
            <a:r>
              <a:rPr sz="2300" spc="-20" dirty="0">
                <a:solidFill>
                  <a:srgbClr val="FFFFFF"/>
                </a:solidFill>
                <a:latin typeface="Arial"/>
                <a:cs typeface="Arial"/>
              </a:rPr>
              <a:t> </a:t>
            </a:r>
            <a:r>
              <a:rPr sz="2300" spc="-5" dirty="0">
                <a:solidFill>
                  <a:srgbClr val="FFFFFF"/>
                </a:solidFill>
                <a:latin typeface="Arial"/>
                <a:cs typeface="Arial"/>
              </a:rPr>
              <a:t>φροντίδα</a:t>
            </a:r>
            <a:endParaRPr sz="2300">
              <a:latin typeface="Arial"/>
              <a:cs typeface="Arial"/>
            </a:endParaRPr>
          </a:p>
          <a:p>
            <a:pPr marL="355600" indent="-342900">
              <a:lnSpc>
                <a:spcPct val="100000"/>
              </a:lnSpc>
              <a:buClr>
                <a:srgbClr val="000000"/>
              </a:buClr>
              <a:buChar char=""/>
              <a:tabLst>
                <a:tab pos="354965" algn="l"/>
                <a:tab pos="355600" algn="l"/>
              </a:tabLst>
            </a:pPr>
            <a:r>
              <a:rPr sz="2300" spc="-5" dirty="0">
                <a:solidFill>
                  <a:srgbClr val="FFFFFF"/>
                </a:solidFill>
                <a:latin typeface="Arial"/>
                <a:cs typeface="Arial"/>
              </a:rPr>
              <a:t>Περίοδος πειραµατισµού</a:t>
            </a:r>
            <a:endParaRPr sz="2300">
              <a:latin typeface="Arial"/>
              <a:cs typeface="Arial"/>
            </a:endParaRPr>
          </a:p>
          <a:p>
            <a:pPr marL="355600" indent="-342900">
              <a:lnSpc>
                <a:spcPct val="100000"/>
              </a:lnSpc>
              <a:buClr>
                <a:srgbClr val="000000"/>
              </a:buClr>
              <a:buChar char=""/>
              <a:tabLst>
                <a:tab pos="354965" algn="l"/>
                <a:tab pos="355600" algn="l"/>
              </a:tabLst>
            </a:pPr>
            <a:r>
              <a:rPr sz="2300" spc="-5" dirty="0">
                <a:solidFill>
                  <a:srgbClr val="FFFFFF"/>
                </a:solidFill>
                <a:latin typeface="Arial"/>
                <a:cs typeface="Arial"/>
              </a:rPr>
              <a:t>Μέθοδος µέτρησης εξαρτηµένης</a:t>
            </a:r>
            <a:r>
              <a:rPr sz="2300" spc="5" dirty="0">
                <a:solidFill>
                  <a:srgbClr val="FFFFFF"/>
                </a:solidFill>
                <a:latin typeface="Arial"/>
                <a:cs typeface="Arial"/>
              </a:rPr>
              <a:t> </a:t>
            </a:r>
            <a:r>
              <a:rPr sz="2300" spc="-5" dirty="0">
                <a:solidFill>
                  <a:srgbClr val="FFFFFF"/>
                </a:solidFill>
                <a:latin typeface="Arial"/>
                <a:cs typeface="Arial"/>
              </a:rPr>
              <a:t>µεταβλητής</a:t>
            </a:r>
            <a:endParaRPr sz="2300">
              <a:latin typeface="Arial"/>
              <a:cs typeface="Arial"/>
            </a:endParaRPr>
          </a:p>
          <a:p>
            <a:pPr marL="355600" indent="-342900">
              <a:lnSpc>
                <a:spcPct val="100000"/>
              </a:lnSpc>
              <a:buClr>
                <a:srgbClr val="000000"/>
              </a:buClr>
              <a:buChar char=""/>
              <a:tabLst>
                <a:tab pos="354965" algn="l"/>
                <a:tab pos="355600" algn="l"/>
              </a:tabLst>
            </a:pPr>
            <a:r>
              <a:rPr sz="2300" spc="-5" dirty="0">
                <a:solidFill>
                  <a:srgbClr val="FFFFFF"/>
                </a:solidFill>
                <a:latin typeface="Arial"/>
                <a:cs typeface="Arial"/>
              </a:rPr>
              <a:t>Εγκυρότητα-Αξιοπιστία</a:t>
            </a:r>
            <a:r>
              <a:rPr sz="2300" spc="-10" dirty="0">
                <a:solidFill>
                  <a:srgbClr val="FFFFFF"/>
                </a:solidFill>
                <a:latin typeface="Arial"/>
                <a:cs typeface="Arial"/>
              </a:rPr>
              <a:t> </a:t>
            </a:r>
            <a:r>
              <a:rPr sz="2300" dirty="0">
                <a:solidFill>
                  <a:srgbClr val="FFFFFF"/>
                </a:solidFill>
                <a:latin typeface="Arial"/>
                <a:cs typeface="Arial"/>
              </a:rPr>
              <a:t>µετρήσεων</a:t>
            </a:r>
            <a:endParaRPr sz="2300">
              <a:latin typeface="Arial"/>
              <a:cs typeface="Arial"/>
            </a:endParaRPr>
          </a:p>
          <a:p>
            <a:pPr marL="355600" indent="-342900">
              <a:lnSpc>
                <a:spcPct val="100000"/>
              </a:lnSpc>
              <a:buClr>
                <a:srgbClr val="000000"/>
              </a:buClr>
              <a:buChar char=""/>
              <a:tabLst>
                <a:tab pos="354965" algn="l"/>
                <a:tab pos="355600" algn="l"/>
              </a:tabLst>
            </a:pPr>
            <a:r>
              <a:rPr sz="2300" spc="-5" dirty="0">
                <a:solidFill>
                  <a:srgbClr val="FFFFFF"/>
                </a:solidFill>
                <a:latin typeface="Arial"/>
                <a:cs typeface="Arial"/>
              </a:rPr>
              <a:t>Εδαφολογικά</a:t>
            </a:r>
            <a:r>
              <a:rPr sz="2300" spc="-10" dirty="0">
                <a:solidFill>
                  <a:srgbClr val="FFFFFF"/>
                </a:solidFill>
                <a:latin typeface="Arial"/>
                <a:cs typeface="Arial"/>
              </a:rPr>
              <a:t> </a:t>
            </a:r>
            <a:r>
              <a:rPr sz="2300" spc="-5" dirty="0">
                <a:solidFill>
                  <a:srgbClr val="FFFFFF"/>
                </a:solidFill>
                <a:latin typeface="Arial"/>
                <a:cs typeface="Arial"/>
              </a:rPr>
              <a:t>στοιχεία</a:t>
            </a:r>
            <a:endParaRPr sz="2300">
              <a:latin typeface="Arial"/>
              <a:cs typeface="Arial"/>
            </a:endParaRPr>
          </a:p>
          <a:p>
            <a:pPr marL="355600" indent="-342900">
              <a:lnSpc>
                <a:spcPct val="100000"/>
              </a:lnSpc>
              <a:spcBef>
                <a:spcPts val="15"/>
              </a:spcBef>
              <a:buClr>
                <a:srgbClr val="000000"/>
              </a:buClr>
              <a:buChar char=""/>
              <a:tabLst>
                <a:tab pos="354965" algn="l"/>
                <a:tab pos="355600" algn="l"/>
              </a:tabLst>
            </a:pPr>
            <a:r>
              <a:rPr sz="2300" spc="-5" dirty="0">
                <a:solidFill>
                  <a:srgbClr val="FFFFFF"/>
                </a:solidFill>
                <a:latin typeface="Arial"/>
                <a:cs typeface="Arial"/>
              </a:rPr>
              <a:t>Κλιµατολογικά στοιχεία</a:t>
            </a:r>
            <a:endParaRPr sz="2300">
              <a:latin typeface="Arial"/>
              <a:cs typeface="Arial"/>
            </a:endParaRPr>
          </a:p>
          <a:p>
            <a:pPr marL="355600" indent="-342900">
              <a:lnSpc>
                <a:spcPct val="100000"/>
              </a:lnSpc>
              <a:buClr>
                <a:srgbClr val="000000"/>
              </a:buClr>
              <a:buChar char=""/>
              <a:tabLst>
                <a:tab pos="354965" algn="l"/>
                <a:tab pos="355600" algn="l"/>
              </a:tabLst>
            </a:pPr>
            <a:r>
              <a:rPr sz="2300" spc="-5" dirty="0">
                <a:solidFill>
                  <a:srgbClr val="FFFFFF"/>
                </a:solidFill>
                <a:latin typeface="Arial"/>
                <a:cs typeface="Arial"/>
              </a:rPr>
              <a:t>Τήρηση Ηµερολογίου</a:t>
            </a:r>
            <a:r>
              <a:rPr sz="2300" spc="-30" dirty="0">
                <a:solidFill>
                  <a:srgbClr val="FFFFFF"/>
                </a:solidFill>
                <a:latin typeface="Arial"/>
                <a:cs typeface="Arial"/>
              </a:rPr>
              <a:t> </a:t>
            </a:r>
            <a:r>
              <a:rPr sz="2300" spc="-5" dirty="0">
                <a:solidFill>
                  <a:srgbClr val="FFFFFF"/>
                </a:solidFill>
                <a:latin typeface="Arial"/>
                <a:cs typeface="Arial"/>
              </a:rPr>
              <a:t>Πειράµατος</a:t>
            </a:r>
            <a:endParaRPr sz="23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0255" y="685291"/>
            <a:ext cx="7597775" cy="1001394"/>
          </a:xfrm>
          <a:prstGeom prst="rect">
            <a:avLst/>
          </a:prstGeom>
        </p:spPr>
        <p:txBody>
          <a:bodyPr vert="horz" wrap="square" lIns="0" tIns="12700" rIns="0" bIns="0" rtlCol="0">
            <a:spAutoFit/>
          </a:bodyPr>
          <a:lstStyle/>
          <a:p>
            <a:pPr marL="2193290" marR="5080" indent="-2181225">
              <a:lnSpc>
                <a:spcPct val="100000"/>
              </a:lnSpc>
              <a:spcBef>
                <a:spcPts val="100"/>
              </a:spcBef>
            </a:pPr>
            <a:r>
              <a:rPr b="1" spc="-5" dirty="0">
                <a:solidFill>
                  <a:srgbClr val="000000"/>
                </a:solidFill>
                <a:latin typeface="Arial"/>
                <a:cs typeface="Arial"/>
              </a:rPr>
              <a:t>Πίνακας Ανάλυσης Παραλλακτικότητας  </a:t>
            </a:r>
            <a:r>
              <a:rPr b="1" dirty="0">
                <a:solidFill>
                  <a:srgbClr val="000000"/>
                </a:solidFill>
                <a:latin typeface="Arial"/>
                <a:cs typeface="Arial"/>
              </a:rPr>
              <a:t>(ή</a:t>
            </a:r>
            <a:r>
              <a:rPr b="1" spc="-10" dirty="0">
                <a:solidFill>
                  <a:srgbClr val="000000"/>
                </a:solidFill>
                <a:latin typeface="Arial"/>
                <a:cs typeface="Arial"/>
              </a:rPr>
              <a:t> </a:t>
            </a:r>
            <a:r>
              <a:rPr b="1" spc="30" dirty="0">
                <a:solidFill>
                  <a:srgbClr val="000000"/>
                </a:solidFill>
                <a:latin typeface="Arial"/>
                <a:cs typeface="Arial"/>
              </a:rPr>
              <a:t>∆ιακύµανσης)</a:t>
            </a:r>
          </a:p>
        </p:txBody>
      </p:sp>
      <p:sp>
        <p:nvSpPr>
          <p:cNvPr id="3" name="object 3"/>
          <p:cNvSpPr txBox="1"/>
          <p:nvPr/>
        </p:nvSpPr>
        <p:spPr>
          <a:xfrm>
            <a:off x="1668779" y="2185416"/>
            <a:ext cx="2127885" cy="624840"/>
          </a:xfrm>
          <a:prstGeom prst="rect">
            <a:avLst/>
          </a:prstGeom>
          <a:ln w="9144">
            <a:solidFill>
              <a:srgbClr val="000000"/>
            </a:solidFill>
          </a:ln>
        </p:spPr>
        <p:txBody>
          <a:bodyPr vert="horz" wrap="square" lIns="0" tIns="52705" rIns="0" bIns="0" rtlCol="0">
            <a:spAutoFit/>
          </a:bodyPr>
          <a:lstStyle/>
          <a:p>
            <a:pPr marL="54610" marR="206375" indent="678180">
              <a:lnSpc>
                <a:spcPts val="2030"/>
              </a:lnSpc>
              <a:spcBef>
                <a:spcPts val="415"/>
              </a:spcBef>
            </a:pPr>
            <a:r>
              <a:rPr sz="1750" b="1" spc="-55" dirty="0">
                <a:latin typeface="Times New Roman"/>
                <a:cs typeface="Times New Roman"/>
              </a:rPr>
              <a:t>Πηγή  </a:t>
            </a:r>
            <a:r>
              <a:rPr sz="1750" b="1" spc="-70" dirty="0">
                <a:latin typeface="Times New Roman"/>
                <a:cs typeface="Times New Roman"/>
              </a:rPr>
              <a:t>Π</a:t>
            </a:r>
            <a:r>
              <a:rPr sz="1750" b="1" spc="-55" dirty="0">
                <a:latin typeface="Times New Roman"/>
                <a:cs typeface="Times New Roman"/>
              </a:rPr>
              <a:t>α</a:t>
            </a:r>
            <a:r>
              <a:rPr sz="1750" b="1" spc="-40" dirty="0">
                <a:latin typeface="Times New Roman"/>
                <a:cs typeface="Times New Roman"/>
              </a:rPr>
              <a:t>ρ</a:t>
            </a:r>
            <a:r>
              <a:rPr sz="1750" b="1" spc="-55" dirty="0">
                <a:latin typeface="Times New Roman"/>
                <a:cs typeface="Times New Roman"/>
              </a:rPr>
              <a:t>α</a:t>
            </a:r>
            <a:r>
              <a:rPr sz="1750" b="1" spc="-60" dirty="0">
                <a:latin typeface="Times New Roman"/>
                <a:cs typeface="Times New Roman"/>
              </a:rPr>
              <a:t>λ</a:t>
            </a:r>
            <a:r>
              <a:rPr sz="1750" b="1" spc="-55" dirty="0">
                <a:latin typeface="Times New Roman"/>
                <a:cs typeface="Times New Roman"/>
              </a:rPr>
              <a:t>λα</a:t>
            </a:r>
            <a:r>
              <a:rPr sz="1750" b="1" spc="-40" dirty="0">
                <a:latin typeface="Times New Roman"/>
                <a:cs typeface="Times New Roman"/>
              </a:rPr>
              <a:t>κ</a:t>
            </a:r>
            <a:r>
              <a:rPr sz="1750" b="1" spc="-50" dirty="0">
                <a:latin typeface="Times New Roman"/>
                <a:cs typeface="Times New Roman"/>
              </a:rPr>
              <a:t>τικό</a:t>
            </a:r>
            <a:r>
              <a:rPr sz="1750" b="1" spc="-45" dirty="0">
                <a:latin typeface="Times New Roman"/>
                <a:cs typeface="Times New Roman"/>
              </a:rPr>
              <a:t>τ</a:t>
            </a:r>
            <a:r>
              <a:rPr sz="1750" b="1" spc="-60" dirty="0">
                <a:latin typeface="Times New Roman"/>
                <a:cs typeface="Times New Roman"/>
              </a:rPr>
              <a:t>η</a:t>
            </a:r>
            <a:r>
              <a:rPr sz="1750" b="1" spc="-45" dirty="0">
                <a:latin typeface="Times New Roman"/>
                <a:cs typeface="Times New Roman"/>
              </a:rPr>
              <a:t>τ</a:t>
            </a:r>
            <a:r>
              <a:rPr sz="1750" b="1" spc="-55" dirty="0">
                <a:latin typeface="Times New Roman"/>
                <a:cs typeface="Times New Roman"/>
              </a:rPr>
              <a:t>α</a:t>
            </a:r>
            <a:r>
              <a:rPr sz="1750" b="1" spc="-40" dirty="0">
                <a:latin typeface="Times New Roman"/>
                <a:cs typeface="Times New Roman"/>
              </a:rPr>
              <a:t>ς</a:t>
            </a:r>
            <a:endParaRPr sz="1750">
              <a:latin typeface="Times New Roman"/>
              <a:cs typeface="Times New Roman"/>
            </a:endParaRPr>
          </a:p>
        </p:txBody>
      </p:sp>
      <p:sp>
        <p:nvSpPr>
          <p:cNvPr id="4" name="object 4"/>
          <p:cNvSpPr txBox="1"/>
          <p:nvPr/>
        </p:nvSpPr>
        <p:spPr>
          <a:xfrm>
            <a:off x="3796284" y="2185416"/>
            <a:ext cx="1216660" cy="624840"/>
          </a:xfrm>
          <a:prstGeom prst="rect">
            <a:avLst/>
          </a:prstGeom>
          <a:ln w="9144">
            <a:solidFill>
              <a:srgbClr val="000000"/>
            </a:solidFill>
          </a:ln>
        </p:spPr>
        <p:txBody>
          <a:bodyPr vert="horz" wrap="square" lIns="0" tIns="52705" rIns="0" bIns="0" rtlCol="0">
            <a:spAutoFit/>
          </a:bodyPr>
          <a:lstStyle/>
          <a:p>
            <a:pPr marL="93980" marR="84455" indent="182880">
              <a:lnSpc>
                <a:spcPts val="2030"/>
              </a:lnSpc>
              <a:spcBef>
                <a:spcPts val="415"/>
              </a:spcBef>
            </a:pPr>
            <a:r>
              <a:rPr sz="1750" b="1" spc="-50" dirty="0">
                <a:latin typeface="Times New Roman"/>
                <a:cs typeface="Times New Roman"/>
              </a:rPr>
              <a:t>Βαθµοί  </a:t>
            </a:r>
            <a:r>
              <a:rPr sz="1750" b="1" spc="-55" dirty="0">
                <a:latin typeface="Times New Roman"/>
                <a:cs typeface="Times New Roman"/>
              </a:rPr>
              <a:t>Ε</a:t>
            </a:r>
            <a:r>
              <a:rPr sz="1750" b="1" spc="-60" dirty="0">
                <a:latin typeface="Times New Roman"/>
                <a:cs typeface="Times New Roman"/>
              </a:rPr>
              <a:t>λ</a:t>
            </a:r>
            <a:r>
              <a:rPr sz="1750" b="1" spc="-35" dirty="0">
                <a:latin typeface="Times New Roman"/>
                <a:cs typeface="Times New Roman"/>
              </a:rPr>
              <a:t>ε</a:t>
            </a:r>
            <a:r>
              <a:rPr sz="1750" b="1" spc="-50" dirty="0">
                <a:latin typeface="Times New Roman"/>
                <a:cs typeface="Times New Roman"/>
              </a:rPr>
              <a:t>υ</a:t>
            </a:r>
            <a:r>
              <a:rPr sz="1750" b="1" spc="-70" dirty="0">
                <a:latin typeface="Times New Roman"/>
                <a:cs typeface="Times New Roman"/>
              </a:rPr>
              <a:t>θ</a:t>
            </a:r>
            <a:r>
              <a:rPr sz="1750" b="1" spc="-35" dirty="0">
                <a:latin typeface="Times New Roman"/>
                <a:cs typeface="Times New Roman"/>
              </a:rPr>
              <a:t>ε</a:t>
            </a:r>
            <a:r>
              <a:rPr sz="1750" b="1" spc="-55" dirty="0">
                <a:latin typeface="Times New Roman"/>
                <a:cs typeface="Times New Roman"/>
              </a:rPr>
              <a:t>ρ</a:t>
            </a:r>
            <a:r>
              <a:rPr sz="1750" b="1" spc="-30" dirty="0">
                <a:latin typeface="Times New Roman"/>
                <a:cs typeface="Times New Roman"/>
              </a:rPr>
              <a:t>ί</a:t>
            </a:r>
            <a:r>
              <a:rPr sz="1750" b="1" spc="-55" dirty="0">
                <a:latin typeface="Times New Roman"/>
                <a:cs typeface="Times New Roman"/>
              </a:rPr>
              <a:t>α</a:t>
            </a:r>
            <a:r>
              <a:rPr sz="1750" b="1" spc="-40" dirty="0">
                <a:latin typeface="Times New Roman"/>
                <a:cs typeface="Times New Roman"/>
              </a:rPr>
              <a:t>ς</a:t>
            </a:r>
            <a:endParaRPr sz="1750">
              <a:latin typeface="Times New Roman"/>
              <a:cs typeface="Times New Roman"/>
            </a:endParaRPr>
          </a:p>
        </p:txBody>
      </p:sp>
      <p:sp>
        <p:nvSpPr>
          <p:cNvPr id="5" name="object 5"/>
          <p:cNvSpPr txBox="1"/>
          <p:nvPr/>
        </p:nvSpPr>
        <p:spPr>
          <a:xfrm>
            <a:off x="5012436" y="2185416"/>
            <a:ext cx="1343025" cy="624840"/>
          </a:xfrm>
          <a:prstGeom prst="rect">
            <a:avLst/>
          </a:prstGeom>
          <a:ln w="9144">
            <a:solidFill>
              <a:srgbClr val="000000"/>
            </a:solidFill>
          </a:ln>
        </p:spPr>
        <p:txBody>
          <a:bodyPr vert="horz" wrap="square" lIns="0" tIns="52705" rIns="0" bIns="0" rtlCol="0">
            <a:spAutoFit/>
          </a:bodyPr>
          <a:lstStyle/>
          <a:p>
            <a:pPr marL="93980" marR="86995" indent="126364">
              <a:lnSpc>
                <a:spcPts val="2030"/>
              </a:lnSpc>
              <a:spcBef>
                <a:spcPts val="415"/>
              </a:spcBef>
            </a:pPr>
            <a:r>
              <a:rPr sz="1750" b="1" spc="-55" dirty="0">
                <a:latin typeface="Times New Roman"/>
                <a:cs typeface="Times New Roman"/>
              </a:rPr>
              <a:t>Άθροισµα  Τ</a:t>
            </a:r>
            <a:r>
              <a:rPr sz="1750" b="1" spc="-45" dirty="0">
                <a:latin typeface="Times New Roman"/>
                <a:cs typeface="Times New Roman"/>
              </a:rPr>
              <a:t>ετ</a:t>
            </a:r>
            <a:r>
              <a:rPr sz="1750" b="1" spc="-55" dirty="0">
                <a:latin typeface="Times New Roman"/>
                <a:cs typeface="Times New Roman"/>
              </a:rPr>
              <a:t>ρ</a:t>
            </a:r>
            <a:r>
              <a:rPr sz="1750" b="1" spc="-45" dirty="0">
                <a:latin typeface="Times New Roman"/>
                <a:cs typeface="Times New Roman"/>
              </a:rPr>
              <a:t>α</a:t>
            </a:r>
            <a:r>
              <a:rPr sz="1750" b="1" spc="-70" dirty="0">
                <a:latin typeface="Times New Roman"/>
                <a:cs typeface="Times New Roman"/>
              </a:rPr>
              <a:t>γώ</a:t>
            </a:r>
            <a:r>
              <a:rPr sz="1750" b="1" spc="-40" dirty="0">
                <a:latin typeface="Times New Roman"/>
                <a:cs typeface="Times New Roman"/>
              </a:rPr>
              <a:t>ν</a:t>
            </a:r>
            <a:r>
              <a:rPr sz="1750" b="1" spc="-70" dirty="0">
                <a:latin typeface="Times New Roman"/>
                <a:cs typeface="Times New Roman"/>
              </a:rPr>
              <a:t>ω</a:t>
            </a:r>
            <a:r>
              <a:rPr sz="1750" b="1" spc="-40" dirty="0">
                <a:latin typeface="Times New Roman"/>
                <a:cs typeface="Times New Roman"/>
              </a:rPr>
              <a:t>ν</a:t>
            </a:r>
            <a:endParaRPr sz="1750">
              <a:latin typeface="Times New Roman"/>
              <a:cs typeface="Times New Roman"/>
            </a:endParaRPr>
          </a:p>
        </p:txBody>
      </p:sp>
      <p:sp>
        <p:nvSpPr>
          <p:cNvPr id="6" name="object 6"/>
          <p:cNvSpPr txBox="1"/>
          <p:nvPr/>
        </p:nvSpPr>
        <p:spPr>
          <a:xfrm>
            <a:off x="6506969" y="2339045"/>
            <a:ext cx="2803525" cy="294005"/>
          </a:xfrm>
          <a:prstGeom prst="rect">
            <a:avLst/>
          </a:prstGeom>
        </p:spPr>
        <p:txBody>
          <a:bodyPr vert="horz" wrap="square" lIns="0" tIns="13970" rIns="0" bIns="0" rtlCol="0">
            <a:spAutoFit/>
          </a:bodyPr>
          <a:lstStyle/>
          <a:p>
            <a:pPr marL="12700">
              <a:lnSpc>
                <a:spcPct val="100000"/>
              </a:lnSpc>
              <a:spcBef>
                <a:spcPts val="110"/>
              </a:spcBef>
              <a:tabLst>
                <a:tab pos="2217420" algn="l"/>
              </a:tabLst>
            </a:pPr>
            <a:r>
              <a:rPr sz="1750" b="1" spc="-60" dirty="0">
                <a:latin typeface="Times New Roman"/>
                <a:cs typeface="Times New Roman"/>
              </a:rPr>
              <a:t>Μέσα</a:t>
            </a:r>
            <a:r>
              <a:rPr sz="1750" b="1" spc="-30" dirty="0">
                <a:latin typeface="Times New Roman"/>
                <a:cs typeface="Times New Roman"/>
              </a:rPr>
              <a:t> </a:t>
            </a:r>
            <a:r>
              <a:rPr sz="1750" b="1" spc="-50" dirty="0">
                <a:latin typeface="Times New Roman"/>
                <a:cs typeface="Times New Roman"/>
              </a:rPr>
              <a:t>Τετράγωνα	</a:t>
            </a:r>
            <a:r>
              <a:rPr sz="1750" b="1" i="1" spc="-60" dirty="0">
                <a:latin typeface="Times New Roman"/>
                <a:cs typeface="Times New Roman"/>
              </a:rPr>
              <a:t>F</a:t>
            </a:r>
            <a:endParaRPr sz="1750">
              <a:latin typeface="Times New Roman"/>
              <a:cs typeface="Times New Roman"/>
            </a:endParaRPr>
          </a:p>
        </p:txBody>
      </p:sp>
      <p:sp>
        <p:nvSpPr>
          <p:cNvPr id="7" name="object 7"/>
          <p:cNvSpPr/>
          <p:nvPr/>
        </p:nvSpPr>
        <p:spPr>
          <a:xfrm>
            <a:off x="6359652" y="2185416"/>
            <a:ext cx="1917700" cy="0"/>
          </a:xfrm>
          <a:custGeom>
            <a:avLst/>
            <a:gdLst/>
            <a:ahLst/>
            <a:cxnLst/>
            <a:rect l="l" t="t" r="r" b="b"/>
            <a:pathLst>
              <a:path w="1917700">
                <a:moveTo>
                  <a:pt x="0" y="0"/>
                </a:moveTo>
                <a:lnTo>
                  <a:pt x="1917192" y="0"/>
                </a:lnTo>
              </a:path>
            </a:pathLst>
          </a:custGeom>
          <a:ln w="9144">
            <a:solidFill>
              <a:srgbClr val="000000"/>
            </a:solidFill>
          </a:ln>
        </p:spPr>
        <p:txBody>
          <a:bodyPr wrap="square" lIns="0" tIns="0" rIns="0" bIns="0" rtlCol="0"/>
          <a:lstStyle/>
          <a:p>
            <a:endParaRPr/>
          </a:p>
        </p:txBody>
      </p:sp>
      <p:sp>
        <p:nvSpPr>
          <p:cNvPr id="8" name="object 8"/>
          <p:cNvSpPr/>
          <p:nvPr/>
        </p:nvSpPr>
        <p:spPr>
          <a:xfrm>
            <a:off x="8284464" y="2185416"/>
            <a:ext cx="1021080" cy="0"/>
          </a:xfrm>
          <a:custGeom>
            <a:avLst/>
            <a:gdLst/>
            <a:ahLst/>
            <a:cxnLst/>
            <a:rect l="l" t="t" r="r" b="b"/>
            <a:pathLst>
              <a:path w="1021079">
                <a:moveTo>
                  <a:pt x="0" y="0"/>
                </a:moveTo>
                <a:lnTo>
                  <a:pt x="1021080" y="0"/>
                </a:lnTo>
              </a:path>
            </a:pathLst>
          </a:custGeom>
          <a:ln w="9144">
            <a:solidFill>
              <a:srgbClr val="000000"/>
            </a:solidFill>
          </a:ln>
        </p:spPr>
        <p:txBody>
          <a:bodyPr wrap="square" lIns="0" tIns="0" rIns="0" bIns="0" rtlCol="0"/>
          <a:lstStyle/>
          <a:p>
            <a:endParaRPr/>
          </a:p>
        </p:txBody>
      </p:sp>
      <p:sp>
        <p:nvSpPr>
          <p:cNvPr id="9" name="object 9"/>
          <p:cNvSpPr txBox="1"/>
          <p:nvPr/>
        </p:nvSpPr>
        <p:spPr>
          <a:xfrm>
            <a:off x="1668779" y="2810256"/>
            <a:ext cx="2127885" cy="623570"/>
          </a:xfrm>
          <a:prstGeom prst="rect">
            <a:avLst/>
          </a:prstGeom>
          <a:ln w="9144">
            <a:solidFill>
              <a:srgbClr val="000000"/>
            </a:solidFill>
          </a:ln>
        </p:spPr>
        <p:txBody>
          <a:bodyPr vert="horz" wrap="square" lIns="0" tIns="166370" rIns="0" bIns="0" rtlCol="0">
            <a:spAutoFit/>
          </a:bodyPr>
          <a:lstStyle/>
          <a:p>
            <a:pPr marL="225425">
              <a:lnSpc>
                <a:spcPct val="100000"/>
              </a:lnSpc>
              <a:spcBef>
                <a:spcPts val="1310"/>
              </a:spcBef>
            </a:pPr>
            <a:r>
              <a:rPr sz="1750" b="1" spc="-55" dirty="0">
                <a:latin typeface="Times New Roman"/>
                <a:cs typeface="Times New Roman"/>
              </a:rPr>
              <a:t>Οµάδες</a:t>
            </a:r>
            <a:endParaRPr sz="1750" dirty="0">
              <a:latin typeface="Times New Roman"/>
              <a:cs typeface="Times New Roman"/>
            </a:endParaRPr>
          </a:p>
        </p:txBody>
      </p:sp>
      <p:sp>
        <p:nvSpPr>
          <p:cNvPr id="10" name="object 10"/>
          <p:cNvSpPr txBox="1"/>
          <p:nvPr/>
        </p:nvSpPr>
        <p:spPr>
          <a:xfrm>
            <a:off x="3796284" y="2810256"/>
            <a:ext cx="1216660" cy="623570"/>
          </a:xfrm>
          <a:prstGeom prst="rect">
            <a:avLst/>
          </a:prstGeom>
          <a:ln w="9144">
            <a:solidFill>
              <a:srgbClr val="000000"/>
            </a:solidFill>
          </a:ln>
        </p:spPr>
        <p:txBody>
          <a:bodyPr vert="horz" wrap="square" lIns="0" tIns="166370" rIns="0" bIns="0" rtlCol="0">
            <a:spAutoFit/>
          </a:bodyPr>
          <a:lstStyle/>
          <a:p>
            <a:pPr algn="ctr">
              <a:lnSpc>
                <a:spcPct val="100000"/>
              </a:lnSpc>
              <a:spcBef>
                <a:spcPts val="1310"/>
              </a:spcBef>
            </a:pPr>
            <a:r>
              <a:rPr sz="1750" b="1" i="1" spc="-50" dirty="0">
                <a:latin typeface="Times New Roman"/>
                <a:cs typeface="Times New Roman"/>
              </a:rPr>
              <a:t>ο-1</a:t>
            </a:r>
            <a:endParaRPr sz="1750">
              <a:latin typeface="Times New Roman"/>
              <a:cs typeface="Times New Roman"/>
            </a:endParaRPr>
          </a:p>
        </p:txBody>
      </p:sp>
      <p:sp>
        <p:nvSpPr>
          <p:cNvPr id="11" name="object 11"/>
          <p:cNvSpPr txBox="1"/>
          <p:nvPr/>
        </p:nvSpPr>
        <p:spPr>
          <a:xfrm>
            <a:off x="5012436" y="2810256"/>
            <a:ext cx="1343025" cy="623570"/>
          </a:xfrm>
          <a:prstGeom prst="rect">
            <a:avLst/>
          </a:prstGeom>
          <a:ln w="9144">
            <a:solidFill>
              <a:srgbClr val="000000"/>
            </a:solidFill>
          </a:ln>
        </p:spPr>
        <p:txBody>
          <a:bodyPr vert="horz" wrap="square" lIns="0" tIns="166370" rIns="0" bIns="0" rtlCol="0">
            <a:spAutoFit/>
          </a:bodyPr>
          <a:lstStyle/>
          <a:p>
            <a:pPr marL="441325">
              <a:lnSpc>
                <a:spcPct val="100000"/>
              </a:lnSpc>
              <a:spcBef>
                <a:spcPts val="1310"/>
              </a:spcBef>
            </a:pPr>
            <a:r>
              <a:rPr sz="1750" b="1" spc="-70" dirty="0">
                <a:latin typeface="Times New Roman"/>
                <a:cs typeface="Times New Roman"/>
              </a:rPr>
              <a:t>ΑΤΟ</a:t>
            </a:r>
            <a:endParaRPr sz="1750" dirty="0">
              <a:latin typeface="Times New Roman"/>
              <a:cs typeface="Times New Roman"/>
            </a:endParaRPr>
          </a:p>
        </p:txBody>
      </p:sp>
      <p:sp>
        <p:nvSpPr>
          <p:cNvPr id="12" name="object 12"/>
          <p:cNvSpPr txBox="1"/>
          <p:nvPr/>
        </p:nvSpPr>
        <p:spPr>
          <a:xfrm>
            <a:off x="6742167" y="2821693"/>
            <a:ext cx="1109345" cy="592455"/>
          </a:xfrm>
          <a:prstGeom prst="rect">
            <a:avLst/>
          </a:prstGeom>
        </p:spPr>
        <p:txBody>
          <a:bodyPr vert="horz" wrap="square" lIns="0" tIns="140970" rIns="0" bIns="0" rtlCol="0">
            <a:spAutoFit/>
          </a:bodyPr>
          <a:lstStyle/>
          <a:p>
            <a:pPr>
              <a:lnSpc>
                <a:spcPts val="1695"/>
              </a:lnSpc>
              <a:spcBef>
                <a:spcPts val="1110"/>
              </a:spcBef>
            </a:pPr>
            <a:r>
              <a:rPr sz="1750" b="1" spc="-70" dirty="0">
                <a:latin typeface="Times New Roman"/>
                <a:cs typeface="Times New Roman"/>
              </a:rPr>
              <a:t>ΜΤΟ=</a:t>
            </a:r>
            <a:r>
              <a:rPr sz="1750" b="1" spc="-114" dirty="0">
                <a:latin typeface="Times New Roman"/>
                <a:cs typeface="Times New Roman"/>
              </a:rPr>
              <a:t> </a:t>
            </a:r>
            <a:r>
              <a:rPr sz="2625" spc="-944" baseline="34920" dirty="0">
                <a:latin typeface="Symbol"/>
                <a:cs typeface="Symbol"/>
              </a:rPr>
              <a:t>ΑΤΟ</a:t>
            </a:r>
            <a:endParaRPr sz="2625" baseline="34920">
              <a:latin typeface="Symbol"/>
              <a:cs typeface="Symbol"/>
            </a:endParaRPr>
          </a:p>
          <a:p>
            <a:pPr marL="685800">
              <a:lnSpc>
                <a:spcPts val="1814"/>
              </a:lnSpc>
            </a:pPr>
            <a:r>
              <a:rPr sz="1850" i="1" spc="-95" dirty="0">
                <a:latin typeface="Symbol"/>
                <a:cs typeface="Symbol"/>
              </a:rPr>
              <a:t>ο</a:t>
            </a:r>
            <a:r>
              <a:rPr sz="1850" i="1" spc="-190" dirty="0">
                <a:latin typeface="Times New Roman"/>
                <a:cs typeface="Times New Roman"/>
              </a:rPr>
              <a:t> </a:t>
            </a:r>
            <a:r>
              <a:rPr sz="1750" spc="-735" dirty="0">
                <a:latin typeface="Symbol"/>
                <a:cs typeface="Symbol"/>
              </a:rPr>
              <a:t>−</a:t>
            </a:r>
            <a:r>
              <a:rPr sz="1750" spc="-735" dirty="0">
                <a:latin typeface="Times New Roman"/>
                <a:cs typeface="Times New Roman"/>
              </a:rPr>
              <a:t>1</a:t>
            </a:r>
            <a:endParaRPr sz="1750">
              <a:latin typeface="Times New Roman"/>
              <a:cs typeface="Times New Roman"/>
            </a:endParaRPr>
          </a:p>
        </p:txBody>
      </p:sp>
      <p:sp>
        <p:nvSpPr>
          <p:cNvPr id="13" name="object 13"/>
          <p:cNvSpPr/>
          <p:nvPr/>
        </p:nvSpPr>
        <p:spPr>
          <a:xfrm>
            <a:off x="8679180" y="3130310"/>
            <a:ext cx="489584" cy="0"/>
          </a:xfrm>
          <a:custGeom>
            <a:avLst/>
            <a:gdLst/>
            <a:ahLst/>
            <a:cxnLst/>
            <a:rect l="l" t="t" r="r" b="b"/>
            <a:pathLst>
              <a:path w="489584">
                <a:moveTo>
                  <a:pt x="0" y="0"/>
                </a:moveTo>
                <a:lnTo>
                  <a:pt x="489202" y="0"/>
                </a:lnTo>
              </a:path>
            </a:pathLst>
          </a:custGeom>
          <a:ln w="10974">
            <a:solidFill>
              <a:srgbClr val="000000"/>
            </a:solidFill>
          </a:ln>
        </p:spPr>
        <p:txBody>
          <a:bodyPr wrap="square" lIns="0" tIns="0" rIns="0" bIns="0" rtlCol="0"/>
          <a:lstStyle/>
          <a:p>
            <a:endParaRPr/>
          </a:p>
        </p:txBody>
      </p:sp>
      <p:sp>
        <p:nvSpPr>
          <p:cNvPr id="14" name="object 14"/>
          <p:cNvSpPr txBox="1"/>
          <p:nvPr/>
        </p:nvSpPr>
        <p:spPr>
          <a:xfrm>
            <a:off x="8358120" y="2809961"/>
            <a:ext cx="850265" cy="294005"/>
          </a:xfrm>
          <a:prstGeom prst="rect">
            <a:avLst/>
          </a:prstGeom>
        </p:spPr>
        <p:txBody>
          <a:bodyPr vert="horz" wrap="square" lIns="0" tIns="13970" rIns="0" bIns="0" rtlCol="0">
            <a:spAutoFit/>
          </a:bodyPr>
          <a:lstStyle/>
          <a:p>
            <a:pPr marL="25400">
              <a:lnSpc>
                <a:spcPct val="100000"/>
              </a:lnSpc>
              <a:spcBef>
                <a:spcPts val="110"/>
              </a:spcBef>
            </a:pPr>
            <a:r>
              <a:rPr sz="2625" b="1" i="1" spc="-82" baseline="-34920" dirty="0">
                <a:latin typeface="Times New Roman"/>
                <a:cs typeface="Times New Roman"/>
              </a:rPr>
              <a:t>F</a:t>
            </a:r>
            <a:r>
              <a:rPr sz="2625" b="1" spc="-82" baseline="-34920" dirty="0">
                <a:latin typeface="Times New Roman"/>
                <a:cs typeface="Times New Roman"/>
              </a:rPr>
              <a:t>=</a:t>
            </a:r>
            <a:r>
              <a:rPr sz="2625" b="1" spc="-209" baseline="-34920" dirty="0">
                <a:latin typeface="Times New Roman"/>
                <a:cs typeface="Times New Roman"/>
              </a:rPr>
              <a:t> </a:t>
            </a:r>
            <a:r>
              <a:rPr sz="1750" spc="-40" dirty="0">
                <a:latin typeface="Symbol"/>
                <a:cs typeface="Symbol"/>
              </a:rPr>
              <a:t></a:t>
            </a:r>
            <a:endParaRPr sz="1750">
              <a:latin typeface="Symbol"/>
              <a:cs typeface="Symbol"/>
            </a:endParaRPr>
          </a:p>
        </p:txBody>
      </p:sp>
      <p:sp>
        <p:nvSpPr>
          <p:cNvPr id="15" name="object 15"/>
          <p:cNvSpPr txBox="1"/>
          <p:nvPr/>
        </p:nvSpPr>
        <p:spPr>
          <a:xfrm>
            <a:off x="8703560" y="3125661"/>
            <a:ext cx="463550" cy="294005"/>
          </a:xfrm>
          <a:prstGeom prst="rect">
            <a:avLst/>
          </a:prstGeom>
        </p:spPr>
        <p:txBody>
          <a:bodyPr vert="horz" wrap="square" lIns="0" tIns="13970" rIns="0" bIns="0" rtlCol="0">
            <a:spAutoFit/>
          </a:bodyPr>
          <a:lstStyle/>
          <a:p>
            <a:pPr>
              <a:lnSpc>
                <a:spcPct val="100000"/>
              </a:lnSpc>
              <a:spcBef>
                <a:spcPts val="110"/>
              </a:spcBef>
            </a:pPr>
            <a:r>
              <a:rPr sz="1750" spc="-40" dirty="0">
                <a:latin typeface="Symbol"/>
                <a:cs typeface="Symbol"/>
              </a:rPr>
              <a:t></a:t>
            </a:r>
            <a:r>
              <a:rPr sz="1750" spc="-90" dirty="0">
                <a:latin typeface="Symbol"/>
                <a:cs typeface="Symbol"/>
              </a:rPr>
              <a:t></a:t>
            </a:r>
            <a:r>
              <a:rPr sz="1750" spc="5" dirty="0">
                <a:latin typeface="Symbol"/>
                <a:cs typeface="Symbol"/>
              </a:rPr>
              <a:t></a:t>
            </a:r>
            <a:endParaRPr sz="1750">
              <a:latin typeface="Symbol"/>
              <a:cs typeface="Symbol"/>
            </a:endParaRPr>
          </a:p>
        </p:txBody>
      </p:sp>
      <p:sp>
        <p:nvSpPr>
          <p:cNvPr id="16" name="object 16"/>
          <p:cNvSpPr/>
          <p:nvPr/>
        </p:nvSpPr>
        <p:spPr>
          <a:xfrm>
            <a:off x="8220456" y="2810256"/>
            <a:ext cx="56515" cy="0"/>
          </a:xfrm>
          <a:custGeom>
            <a:avLst/>
            <a:gdLst/>
            <a:ahLst/>
            <a:cxnLst/>
            <a:rect l="l" t="t" r="r" b="b"/>
            <a:pathLst>
              <a:path w="56515">
                <a:moveTo>
                  <a:pt x="0" y="0"/>
                </a:moveTo>
                <a:lnTo>
                  <a:pt x="56388" y="0"/>
                </a:lnTo>
              </a:path>
            </a:pathLst>
          </a:custGeom>
          <a:ln w="9144">
            <a:solidFill>
              <a:srgbClr val="000000"/>
            </a:solidFill>
          </a:ln>
        </p:spPr>
        <p:txBody>
          <a:bodyPr wrap="square" lIns="0" tIns="0" rIns="0" bIns="0" rtlCol="0"/>
          <a:lstStyle/>
          <a:p>
            <a:endParaRPr/>
          </a:p>
        </p:txBody>
      </p:sp>
      <p:sp>
        <p:nvSpPr>
          <p:cNvPr id="17" name="object 17"/>
          <p:cNvSpPr/>
          <p:nvPr/>
        </p:nvSpPr>
        <p:spPr>
          <a:xfrm>
            <a:off x="6359652" y="2810256"/>
            <a:ext cx="132715" cy="0"/>
          </a:xfrm>
          <a:custGeom>
            <a:avLst/>
            <a:gdLst/>
            <a:ahLst/>
            <a:cxnLst/>
            <a:rect l="l" t="t" r="r" b="b"/>
            <a:pathLst>
              <a:path w="132714">
                <a:moveTo>
                  <a:pt x="0" y="0"/>
                </a:moveTo>
                <a:lnTo>
                  <a:pt x="132588" y="0"/>
                </a:lnTo>
              </a:path>
            </a:pathLst>
          </a:custGeom>
          <a:ln w="9144">
            <a:solidFill>
              <a:srgbClr val="000000"/>
            </a:solidFill>
          </a:ln>
        </p:spPr>
        <p:txBody>
          <a:bodyPr wrap="square" lIns="0" tIns="0" rIns="0" bIns="0" rtlCol="0"/>
          <a:lstStyle/>
          <a:p>
            <a:endParaRPr/>
          </a:p>
        </p:txBody>
      </p:sp>
      <p:sp>
        <p:nvSpPr>
          <p:cNvPr id="18" name="object 18"/>
          <p:cNvSpPr/>
          <p:nvPr/>
        </p:nvSpPr>
        <p:spPr>
          <a:xfrm>
            <a:off x="8284464" y="2810256"/>
            <a:ext cx="1021080" cy="0"/>
          </a:xfrm>
          <a:custGeom>
            <a:avLst/>
            <a:gdLst/>
            <a:ahLst/>
            <a:cxnLst/>
            <a:rect l="l" t="t" r="r" b="b"/>
            <a:pathLst>
              <a:path w="1021079">
                <a:moveTo>
                  <a:pt x="0" y="0"/>
                </a:moveTo>
                <a:lnTo>
                  <a:pt x="1021080" y="0"/>
                </a:lnTo>
              </a:path>
            </a:pathLst>
          </a:custGeom>
          <a:ln w="9144">
            <a:solidFill>
              <a:srgbClr val="000000"/>
            </a:solidFill>
          </a:ln>
        </p:spPr>
        <p:txBody>
          <a:bodyPr wrap="square" lIns="0" tIns="0" rIns="0" bIns="0" rtlCol="0"/>
          <a:lstStyle/>
          <a:p>
            <a:endParaRPr/>
          </a:p>
        </p:txBody>
      </p:sp>
      <p:sp>
        <p:nvSpPr>
          <p:cNvPr id="19" name="object 19"/>
          <p:cNvSpPr txBox="1"/>
          <p:nvPr/>
        </p:nvSpPr>
        <p:spPr>
          <a:xfrm>
            <a:off x="1668779" y="3433572"/>
            <a:ext cx="2127885" cy="628015"/>
          </a:xfrm>
          <a:prstGeom prst="rect">
            <a:avLst/>
          </a:prstGeom>
          <a:ln w="9144">
            <a:solidFill>
              <a:srgbClr val="000000"/>
            </a:solidFill>
          </a:ln>
        </p:spPr>
        <p:txBody>
          <a:bodyPr vert="horz" wrap="square" lIns="0" tIns="38100" rIns="0" bIns="0" rtlCol="0">
            <a:spAutoFit/>
          </a:bodyPr>
          <a:lstStyle/>
          <a:p>
            <a:pPr marL="225425">
              <a:lnSpc>
                <a:spcPts val="2065"/>
              </a:lnSpc>
              <a:spcBef>
                <a:spcPts val="300"/>
              </a:spcBef>
            </a:pPr>
            <a:r>
              <a:rPr sz="1750" b="1" spc="-50" dirty="0">
                <a:latin typeface="Times New Roman"/>
                <a:cs typeface="Times New Roman"/>
              </a:rPr>
              <a:t>Γενότυποι</a:t>
            </a:r>
            <a:endParaRPr sz="1750" dirty="0">
              <a:latin typeface="Times New Roman"/>
              <a:cs typeface="Times New Roman"/>
            </a:endParaRPr>
          </a:p>
          <a:p>
            <a:pPr marL="225425">
              <a:lnSpc>
                <a:spcPts val="2065"/>
              </a:lnSpc>
            </a:pPr>
            <a:r>
              <a:rPr sz="1750" b="1" spc="-50" dirty="0">
                <a:latin typeface="Times New Roman"/>
                <a:cs typeface="Times New Roman"/>
              </a:rPr>
              <a:t>(ή</a:t>
            </a:r>
            <a:r>
              <a:rPr sz="1750" b="1" spc="-25" dirty="0">
                <a:latin typeface="Times New Roman"/>
                <a:cs typeface="Times New Roman"/>
              </a:rPr>
              <a:t> </a:t>
            </a:r>
            <a:r>
              <a:rPr sz="1750" b="1" spc="-50" dirty="0">
                <a:latin typeface="Times New Roman"/>
                <a:cs typeface="Times New Roman"/>
              </a:rPr>
              <a:t>Παράγοντας)</a:t>
            </a:r>
            <a:endParaRPr sz="1750" dirty="0">
              <a:latin typeface="Times New Roman"/>
              <a:cs typeface="Times New Roman"/>
            </a:endParaRPr>
          </a:p>
        </p:txBody>
      </p:sp>
      <p:sp>
        <p:nvSpPr>
          <p:cNvPr id="20" name="object 20"/>
          <p:cNvSpPr txBox="1"/>
          <p:nvPr/>
        </p:nvSpPr>
        <p:spPr>
          <a:xfrm>
            <a:off x="3796284" y="3433572"/>
            <a:ext cx="1216660" cy="628015"/>
          </a:xfrm>
          <a:prstGeom prst="rect">
            <a:avLst/>
          </a:prstGeom>
          <a:ln w="9144">
            <a:solidFill>
              <a:srgbClr val="000000"/>
            </a:solidFill>
          </a:ln>
        </p:spPr>
        <p:txBody>
          <a:bodyPr vert="horz" wrap="square" lIns="0" tIns="167640" rIns="0" bIns="0" rtlCol="0">
            <a:spAutoFit/>
          </a:bodyPr>
          <a:lstStyle/>
          <a:p>
            <a:pPr algn="ctr">
              <a:lnSpc>
                <a:spcPct val="100000"/>
              </a:lnSpc>
              <a:spcBef>
                <a:spcPts val="1320"/>
              </a:spcBef>
            </a:pPr>
            <a:r>
              <a:rPr sz="1750" b="1" i="1" spc="-50" dirty="0">
                <a:latin typeface="Times New Roman"/>
                <a:cs typeface="Times New Roman"/>
              </a:rPr>
              <a:t>π</a:t>
            </a:r>
            <a:r>
              <a:rPr sz="1750" b="1" spc="-50" dirty="0">
                <a:latin typeface="Times New Roman"/>
                <a:cs typeface="Times New Roman"/>
              </a:rPr>
              <a:t>-1</a:t>
            </a:r>
            <a:endParaRPr sz="1750" dirty="0">
              <a:latin typeface="Times New Roman"/>
              <a:cs typeface="Times New Roman"/>
            </a:endParaRPr>
          </a:p>
        </p:txBody>
      </p:sp>
      <p:sp>
        <p:nvSpPr>
          <p:cNvPr id="21" name="object 21"/>
          <p:cNvSpPr txBox="1"/>
          <p:nvPr/>
        </p:nvSpPr>
        <p:spPr>
          <a:xfrm>
            <a:off x="5012436" y="3433572"/>
            <a:ext cx="1343025" cy="628015"/>
          </a:xfrm>
          <a:prstGeom prst="rect">
            <a:avLst/>
          </a:prstGeom>
          <a:ln w="9144">
            <a:solidFill>
              <a:srgbClr val="000000"/>
            </a:solidFill>
          </a:ln>
        </p:spPr>
        <p:txBody>
          <a:bodyPr vert="horz" wrap="square" lIns="0" tIns="167640" rIns="0" bIns="0" rtlCol="0">
            <a:spAutoFit/>
          </a:bodyPr>
          <a:lstStyle/>
          <a:p>
            <a:pPr marL="441325">
              <a:lnSpc>
                <a:spcPct val="100000"/>
              </a:lnSpc>
              <a:spcBef>
                <a:spcPts val="1320"/>
              </a:spcBef>
            </a:pPr>
            <a:r>
              <a:rPr sz="1750" b="1" spc="-70" dirty="0">
                <a:latin typeface="Times New Roman"/>
                <a:cs typeface="Times New Roman"/>
              </a:rPr>
              <a:t>ΑΤΠ</a:t>
            </a:r>
            <a:endParaRPr sz="1750" dirty="0">
              <a:latin typeface="Times New Roman"/>
              <a:cs typeface="Times New Roman"/>
            </a:endParaRPr>
          </a:p>
        </p:txBody>
      </p:sp>
      <p:sp>
        <p:nvSpPr>
          <p:cNvPr id="22" name="object 22"/>
          <p:cNvSpPr/>
          <p:nvPr/>
        </p:nvSpPr>
        <p:spPr>
          <a:xfrm>
            <a:off x="7391390" y="3755138"/>
            <a:ext cx="466725" cy="0"/>
          </a:xfrm>
          <a:custGeom>
            <a:avLst/>
            <a:gdLst/>
            <a:ahLst/>
            <a:cxnLst/>
            <a:rect l="l" t="t" r="r" b="b"/>
            <a:pathLst>
              <a:path w="466725">
                <a:moveTo>
                  <a:pt x="0" y="0"/>
                </a:moveTo>
                <a:lnTo>
                  <a:pt x="466353" y="0"/>
                </a:lnTo>
              </a:path>
            </a:pathLst>
          </a:custGeom>
          <a:ln w="10974">
            <a:solidFill>
              <a:srgbClr val="000000"/>
            </a:solidFill>
          </a:ln>
        </p:spPr>
        <p:txBody>
          <a:bodyPr wrap="square" lIns="0" tIns="0" rIns="0" bIns="0" rtlCol="0"/>
          <a:lstStyle/>
          <a:p>
            <a:endParaRPr/>
          </a:p>
        </p:txBody>
      </p:sp>
      <p:sp>
        <p:nvSpPr>
          <p:cNvPr id="23" name="object 23"/>
          <p:cNvSpPr txBox="1"/>
          <p:nvPr/>
        </p:nvSpPr>
        <p:spPr>
          <a:xfrm>
            <a:off x="6709154" y="3573485"/>
            <a:ext cx="1181100" cy="294005"/>
          </a:xfrm>
          <a:prstGeom prst="rect">
            <a:avLst/>
          </a:prstGeom>
        </p:spPr>
        <p:txBody>
          <a:bodyPr vert="horz" wrap="square" lIns="0" tIns="13970" rIns="0" bIns="0" rtlCol="0">
            <a:spAutoFit/>
          </a:bodyPr>
          <a:lstStyle/>
          <a:p>
            <a:pPr marL="25400">
              <a:lnSpc>
                <a:spcPct val="100000"/>
              </a:lnSpc>
              <a:spcBef>
                <a:spcPts val="110"/>
              </a:spcBef>
            </a:pPr>
            <a:r>
              <a:rPr sz="1750" b="1" spc="-70" dirty="0">
                <a:latin typeface="Times New Roman"/>
                <a:cs typeface="Times New Roman"/>
              </a:rPr>
              <a:t>ΜΤΠ=</a:t>
            </a:r>
            <a:r>
              <a:rPr sz="1750" b="1" spc="-90" dirty="0">
                <a:latin typeface="Times New Roman"/>
                <a:cs typeface="Times New Roman"/>
              </a:rPr>
              <a:t> </a:t>
            </a:r>
            <a:r>
              <a:rPr sz="2625" spc="-97" baseline="34920" dirty="0">
                <a:latin typeface="Symbol"/>
                <a:cs typeface="Symbol"/>
              </a:rPr>
              <a:t></a:t>
            </a:r>
            <a:endParaRPr sz="2625" baseline="34920">
              <a:latin typeface="Symbol"/>
              <a:cs typeface="Symbol"/>
            </a:endParaRPr>
          </a:p>
        </p:txBody>
      </p:sp>
      <p:sp>
        <p:nvSpPr>
          <p:cNvPr id="24" name="object 24"/>
          <p:cNvSpPr txBox="1"/>
          <p:nvPr/>
        </p:nvSpPr>
        <p:spPr>
          <a:xfrm>
            <a:off x="7423401" y="3736898"/>
            <a:ext cx="433705" cy="308610"/>
          </a:xfrm>
          <a:prstGeom prst="rect">
            <a:avLst/>
          </a:prstGeom>
        </p:spPr>
        <p:txBody>
          <a:bodyPr vert="horz" wrap="square" lIns="0" tIns="13335" rIns="0" bIns="0" rtlCol="0">
            <a:spAutoFit/>
          </a:bodyPr>
          <a:lstStyle/>
          <a:p>
            <a:pPr>
              <a:lnSpc>
                <a:spcPct val="100000"/>
              </a:lnSpc>
              <a:spcBef>
                <a:spcPts val="105"/>
              </a:spcBef>
            </a:pPr>
            <a:r>
              <a:rPr sz="1850" i="1" spc="-55" dirty="0">
                <a:latin typeface="Symbol"/>
                <a:cs typeface="Symbol"/>
              </a:rPr>
              <a:t></a:t>
            </a:r>
            <a:r>
              <a:rPr sz="1850" i="1" spc="-75" dirty="0">
                <a:latin typeface="Times New Roman"/>
                <a:cs typeface="Times New Roman"/>
              </a:rPr>
              <a:t> </a:t>
            </a:r>
            <a:r>
              <a:rPr sz="1750" spc="20" dirty="0">
                <a:latin typeface="Symbol"/>
                <a:cs typeface="Symbol"/>
              </a:rPr>
              <a:t></a:t>
            </a:r>
            <a:r>
              <a:rPr sz="1750" spc="20" dirty="0">
                <a:latin typeface="Times New Roman"/>
                <a:cs typeface="Times New Roman"/>
              </a:rPr>
              <a:t>1</a:t>
            </a:r>
            <a:endParaRPr sz="1750">
              <a:latin typeface="Times New Roman"/>
              <a:cs typeface="Times New Roman"/>
            </a:endParaRPr>
          </a:p>
        </p:txBody>
      </p:sp>
      <p:sp>
        <p:nvSpPr>
          <p:cNvPr id="25" name="object 25"/>
          <p:cNvSpPr/>
          <p:nvPr/>
        </p:nvSpPr>
        <p:spPr>
          <a:xfrm>
            <a:off x="8671568" y="3755139"/>
            <a:ext cx="506095" cy="0"/>
          </a:xfrm>
          <a:custGeom>
            <a:avLst/>
            <a:gdLst/>
            <a:ahLst/>
            <a:cxnLst/>
            <a:rect l="l" t="t" r="r" b="b"/>
            <a:pathLst>
              <a:path w="506095">
                <a:moveTo>
                  <a:pt x="0" y="0"/>
                </a:moveTo>
                <a:lnTo>
                  <a:pt x="505956" y="0"/>
                </a:lnTo>
              </a:path>
            </a:pathLst>
          </a:custGeom>
          <a:ln w="10974">
            <a:solidFill>
              <a:srgbClr val="000000"/>
            </a:solidFill>
          </a:ln>
        </p:spPr>
        <p:txBody>
          <a:bodyPr wrap="square" lIns="0" tIns="0" rIns="0" bIns="0" rtlCol="0"/>
          <a:lstStyle/>
          <a:p>
            <a:endParaRPr/>
          </a:p>
        </p:txBody>
      </p:sp>
      <p:sp>
        <p:nvSpPr>
          <p:cNvPr id="26" name="object 26"/>
          <p:cNvSpPr txBox="1"/>
          <p:nvPr/>
        </p:nvSpPr>
        <p:spPr>
          <a:xfrm>
            <a:off x="8350500" y="3433277"/>
            <a:ext cx="859790" cy="294005"/>
          </a:xfrm>
          <a:prstGeom prst="rect">
            <a:avLst/>
          </a:prstGeom>
        </p:spPr>
        <p:txBody>
          <a:bodyPr vert="horz" wrap="square" lIns="0" tIns="13970" rIns="0" bIns="0" rtlCol="0">
            <a:spAutoFit/>
          </a:bodyPr>
          <a:lstStyle/>
          <a:p>
            <a:pPr marL="25400">
              <a:lnSpc>
                <a:spcPct val="100000"/>
              </a:lnSpc>
              <a:spcBef>
                <a:spcPts val="110"/>
              </a:spcBef>
            </a:pPr>
            <a:r>
              <a:rPr sz="2625" b="1" i="1" spc="-89" baseline="-34920" dirty="0">
                <a:latin typeface="Times New Roman"/>
                <a:cs typeface="Times New Roman"/>
              </a:rPr>
              <a:t>F</a:t>
            </a:r>
            <a:r>
              <a:rPr sz="2625" b="1" spc="-89" baseline="-34920" dirty="0">
                <a:latin typeface="Times New Roman"/>
                <a:cs typeface="Times New Roman"/>
              </a:rPr>
              <a:t>=</a:t>
            </a:r>
            <a:r>
              <a:rPr sz="2625" b="1" spc="-195" baseline="-34920" dirty="0">
                <a:latin typeface="Times New Roman"/>
                <a:cs typeface="Times New Roman"/>
              </a:rPr>
              <a:t> </a:t>
            </a:r>
            <a:r>
              <a:rPr sz="1750" spc="-40" dirty="0">
                <a:latin typeface="Symbol"/>
                <a:cs typeface="Symbol"/>
              </a:rPr>
              <a:t></a:t>
            </a:r>
            <a:endParaRPr sz="1750">
              <a:latin typeface="Symbol"/>
              <a:cs typeface="Symbol"/>
            </a:endParaRPr>
          </a:p>
        </p:txBody>
      </p:sp>
      <p:sp>
        <p:nvSpPr>
          <p:cNvPr id="27" name="object 27"/>
          <p:cNvSpPr txBox="1"/>
          <p:nvPr/>
        </p:nvSpPr>
        <p:spPr>
          <a:xfrm>
            <a:off x="8703560" y="3749566"/>
            <a:ext cx="463550" cy="293370"/>
          </a:xfrm>
          <a:prstGeom prst="rect">
            <a:avLst/>
          </a:prstGeom>
        </p:spPr>
        <p:txBody>
          <a:bodyPr vert="horz" wrap="square" lIns="0" tIns="13335" rIns="0" bIns="0" rtlCol="0">
            <a:spAutoFit/>
          </a:bodyPr>
          <a:lstStyle/>
          <a:p>
            <a:pPr>
              <a:lnSpc>
                <a:spcPct val="100000"/>
              </a:lnSpc>
              <a:spcBef>
                <a:spcPts val="105"/>
              </a:spcBef>
            </a:pPr>
            <a:r>
              <a:rPr sz="1750" spc="-40" dirty="0">
                <a:latin typeface="Symbol"/>
                <a:cs typeface="Symbol"/>
              </a:rPr>
              <a:t></a:t>
            </a:r>
            <a:r>
              <a:rPr sz="1750" spc="-90" dirty="0">
                <a:latin typeface="Symbol"/>
                <a:cs typeface="Symbol"/>
              </a:rPr>
              <a:t></a:t>
            </a:r>
            <a:r>
              <a:rPr sz="1750" dirty="0">
                <a:latin typeface="Symbol"/>
                <a:cs typeface="Symbol"/>
              </a:rPr>
              <a:t></a:t>
            </a:r>
            <a:endParaRPr sz="1750">
              <a:latin typeface="Symbol"/>
              <a:cs typeface="Symbol"/>
            </a:endParaRPr>
          </a:p>
        </p:txBody>
      </p:sp>
      <p:sp>
        <p:nvSpPr>
          <p:cNvPr id="28" name="object 28"/>
          <p:cNvSpPr/>
          <p:nvPr/>
        </p:nvSpPr>
        <p:spPr>
          <a:xfrm>
            <a:off x="6359652" y="3433572"/>
            <a:ext cx="1917700" cy="0"/>
          </a:xfrm>
          <a:custGeom>
            <a:avLst/>
            <a:gdLst/>
            <a:ahLst/>
            <a:cxnLst/>
            <a:rect l="l" t="t" r="r" b="b"/>
            <a:pathLst>
              <a:path w="1917700">
                <a:moveTo>
                  <a:pt x="0" y="0"/>
                </a:moveTo>
                <a:lnTo>
                  <a:pt x="1917192" y="0"/>
                </a:lnTo>
              </a:path>
            </a:pathLst>
          </a:custGeom>
          <a:ln w="9144">
            <a:solidFill>
              <a:srgbClr val="000000"/>
            </a:solidFill>
          </a:ln>
        </p:spPr>
        <p:txBody>
          <a:bodyPr wrap="square" lIns="0" tIns="0" rIns="0" bIns="0" rtlCol="0"/>
          <a:lstStyle/>
          <a:p>
            <a:endParaRPr/>
          </a:p>
        </p:txBody>
      </p:sp>
      <p:sp>
        <p:nvSpPr>
          <p:cNvPr id="29" name="object 29"/>
          <p:cNvSpPr/>
          <p:nvPr/>
        </p:nvSpPr>
        <p:spPr>
          <a:xfrm>
            <a:off x="8284464" y="3433572"/>
            <a:ext cx="1021080" cy="0"/>
          </a:xfrm>
          <a:custGeom>
            <a:avLst/>
            <a:gdLst/>
            <a:ahLst/>
            <a:cxnLst/>
            <a:rect l="l" t="t" r="r" b="b"/>
            <a:pathLst>
              <a:path w="1021079">
                <a:moveTo>
                  <a:pt x="0" y="0"/>
                </a:moveTo>
                <a:lnTo>
                  <a:pt x="1021080" y="0"/>
                </a:lnTo>
              </a:path>
            </a:pathLst>
          </a:custGeom>
          <a:ln w="9144">
            <a:solidFill>
              <a:srgbClr val="000000"/>
            </a:solidFill>
          </a:ln>
        </p:spPr>
        <p:txBody>
          <a:bodyPr wrap="square" lIns="0" tIns="0" rIns="0" bIns="0" rtlCol="0"/>
          <a:lstStyle/>
          <a:p>
            <a:endParaRPr/>
          </a:p>
        </p:txBody>
      </p:sp>
      <p:sp>
        <p:nvSpPr>
          <p:cNvPr id="30" name="object 30"/>
          <p:cNvSpPr txBox="1"/>
          <p:nvPr/>
        </p:nvSpPr>
        <p:spPr>
          <a:xfrm>
            <a:off x="1668779" y="4061460"/>
            <a:ext cx="2127885" cy="623570"/>
          </a:xfrm>
          <a:prstGeom prst="rect">
            <a:avLst/>
          </a:prstGeom>
          <a:ln w="9144">
            <a:solidFill>
              <a:srgbClr val="000000"/>
            </a:solidFill>
          </a:ln>
        </p:spPr>
        <p:txBody>
          <a:bodyPr vert="horz" wrap="square" lIns="0" tIns="36830" rIns="0" bIns="0" rtlCol="0">
            <a:spAutoFit/>
          </a:bodyPr>
          <a:lstStyle/>
          <a:p>
            <a:pPr marL="225425">
              <a:lnSpc>
                <a:spcPts val="2050"/>
              </a:lnSpc>
              <a:spcBef>
                <a:spcPts val="290"/>
              </a:spcBef>
            </a:pPr>
            <a:r>
              <a:rPr sz="1750" b="1" spc="-60" dirty="0">
                <a:latin typeface="Times New Roman"/>
                <a:cs typeface="Times New Roman"/>
              </a:rPr>
              <a:t>Σφάλµα</a:t>
            </a:r>
            <a:endParaRPr sz="1750" dirty="0">
              <a:latin typeface="Times New Roman"/>
              <a:cs typeface="Times New Roman"/>
            </a:endParaRPr>
          </a:p>
          <a:p>
            <a:pPr marL="225425">
              <a:lnSpc>
                <a:spcPts val="2050"/>
              </a:lnSpc>
            </a:pPr>
            <a:r>
              <a:rPr sz="1750" b="1" spc="-50" dirty="0">
                <a:latin typeface="Times New Roman"/>
                <a:cs typeface="Times New Roman"/>
              </a:rPr>
              <a:t>(ή</a:t>
            </a:r>
            <a:r>
              <a:rPr sz="1750" b="1" spc="-25" dirty="0">
                <a:latin typeface="Times New Roman"/>
                <a:cs typeface="Times New Roman"/>
              </a:rPr>
              <a:t> </a:t>
            </a:r>
            <a:r>
              <a:rPr sz="1750" b="1" spc="-50" dirty="0">
                <a:latin typeface="Times New Roman"/>
                <a:cs typeface="Times New Roman"/>
              </a:rPr>
              <a:t>Υπόλοιπο)</a:t>
            </a:r>
            <a:endParaRPr sz="1750" dirty="0">
              <a:latin typeface="Times New Roman"/>
              <a:cs typeface="Times New Roman"/>
            </a:endParaRPr>
          </a:p>
        </p:txBody>
      </p:sp>
      <p:sp>
        <p:nvSpPr>
          <p:cNvPr id="31" name="object 31"/>
          <p:cNvSpPr txBox="1"/>
          <p:nvPr/>
        </p:nvSpPr>
        <p:spPr>
          <a:xfrm>
            <a:off x="3796284" y="4061460"/>
            <a:ext cx="1216660" cy="623570"/>
          </a:xfrm>
          <a:prstGeom prst="rect">
            <a:avLst/>
          </a:prstGeom>
          <a:ln w="9144">
            <a:solidFill>
              <a:srgbClr val="000000"/>
            </a:solidFill>
          </a:ln>
        </p:spPr>
        <p:txBody>
          <a:bodyPr vert="horz" wrap="square" lIns="0" tIns="166370" rIns="0" bIns="0" rtlCol="0">
            <a:spAutoFit/>
          </a:bodyPr>
          <a:lstStyle/>
          <a:p>
            <a:pPr marL="182880">
              <a:lnSpc>
                <a:spcPct val="100000"/>
              </a:lnSpc>
              <a:spcBef>
                <a:spcPts val="1310"/>
              </a:spcBef>
            </a:pPr>
            <a:r>
              <a:rPr sz="1750" b="1" i="1" spc="-45" dirty="0">
                <a:latin typeface="Times New Roman"/>
                <a:cs typeface="Times New Roman"/>
              </a:rPr>
              <a:t>(π-1)</a:t>
            </a:r>
            <a:r>
              <a:rPr sz="1750" b="1" spc="-45" dirty="0">
                <a:latin typeface="Times New Roman"/>
                <a:cs typeface="Times New Roman"/>
              </a:rPr>
              <a:t>(</a:t>
            </a:r>
            <a:r>
              <a:rPr sz="1750" b="1" i="1" spc="-45" dirty="0">
                <a:latin typeface="Times New Roman"/>
                <a:cs typeface="Times New Roman"/>
              </a:rPr>
              <a:t>ο</a:t>
            </a:r>
            <a:r>
              <a:rPr sz="1750" b="1" spc="-45" dirty="0">
                <a:latin typeface="Times New Roman"/>
                <a:cs typeface="Times New Roman"/>
              </a:rPr>
              <a:t>-1)</a:t>
            </a:r>
            <a:endParaRPr sz="1750" dirty="0">
              <a:latin typeface="Times New Roman"/>
              <a:cs typeface="Times New Roman"/>
            </a:endParaRPr>
          </a:p>
        </p:txBody>
      </p:sp>
      <p:sp>
        <p:nvSpPr>
          <p:cNvPr id="32" name="object 32"/>
          <p:cNvSpPr txBox="1"/>
          <p:nvPr/>
        </p:nvSpPr>
        <p:spPr>
          <a:xfrm>
            <a:off x="5012436" y="4061460"/>
            <a:ext cx="1343025" cy="623570"/>
          </a:xfrm>
          <a:prstGeom prst="rect">
            <a:avLst/>
          </a:prstGeom>
          <a:ln w="9144">
            <a:solidFill>
              <a:srgbClr val="000000"/>
            </a:solidFill>
          </a:ln>
        </p:spPr>
        <p:txBody>
          <a:bodyPr vert="horz" wrap="square" lIns="0" tIns="166370" rIns="0" bIns="0" rtlCol="0">
            <a:spAutoFit/>
          </a:bodyPr>
          <a:lstStyle/>
          <a:p>
            <a:pPr algn="ctr">
              <a:lnSpc>
                <a:spcPct val="100000"/>
              </a:lnSpc>
              <a:spcBef>
                <a:spcPts val="1310"/>
              </a:spcBef>
            </a:pPr>
            <a:r>
              <a:rPr sz="1750" b="1" spc="-65" dirty="0">
                <a:latin typeface="Times New Roman"/>
                <a:cs typeface="Times New Roman"/>
              </a:rPr>
              <a:t>ΑΤΣ</a:t>
            </a:r>
            <a:endParaRPr sz="1750" dirty="0">
              <a:latin typeface="Times New Roman"/>
              <a:cs typeface="Times New Roman"/>
            </a:endParaRPr>
          </a:p>
        </p:txBody>
      </p:sp>
      <p:sp>
        <p:nvSpPr>
          <p:cNvPr id="33" name="object 33"/>
          <p:cNvSpPr txBox="1"/>
          <p:nvPr/>
        </p:nvSpPr>
        <p:spPr>
          <a:xfrm>
            <a:off x="6424171" y="4039758"/>
            <a:ext cx="1757045" cy="294640"/>
          </a:xfrm>
          <a:prstGeom prst="rect">
            <a:avLst/>
          </a:prstGeom>
        </p:spPr>
        <p:txBody>
          <a:bodyPr vert="horz" wrap="square" lIns="0" tIns="13970" rIns="0" bIns="0" rtlCol="0">
            <a:spAutoFit/>
          </a:bodyPr>
          <a:lstStyle/>
          <a:p>
            <a:pPr marL="25400">
              <a:lnSpc>
                <a:spcPct val="100000"/>
              </a:lnSpc>
              <a:spcBef>
                <a:spcPts val="110"/>
              </a:spcBef>
              <a:tabLst>
                <a:tab pos="991235" algn="l"/>
                <a:tab pos="1718310" algn="l"/>
              </a:tabLst>
            </a:pPr>
            <a:r>
              <a:rPr sz="2625" b="1" spc="-104" baseline="-34920" dirty="0">
                <a:latin typeface="Times New Roman"/>
                <a:cs typeface="Times New Roman"/>
              </a:rPr>
              <a:t>ΜΤΣ=</a:t>
            </a:r>
            <a:r>
              <a:rPr sz="1750" b="1" u="sng" spc="-70" dirty="0">
                <a:uFill>
                  <a:solidFill>
                    <a:srgbClr val="000000"/>
                  </a:solidFill>
                </a:uFill>
                <a:latin typeface="Times New Roman"/>
                <a:cs typeface="Times New Roman"/>
              </a:rPr>
              <a:t> 	</a:t>
            </a:r>
            <a:r>
              <a:rPr sz="1750" u="sng" spc="-60" dirty="0">
                <a:uFill>
                  <a:solidFill>
                    <a:srgbClr val="000000"/>
                  </a:solidFill>
                </a:uFill>
                <a:latin typeface="Symbol"/>
                <a:cs typeface="Symbol"/>
              </a:rPr>
              <a:t></a:t>
            </a:r>
            <a:r>
              <a:rPr sz="1750" u="sng" spc="-60" dirty="0">
                <a:uFill>
                  <a:solidFill>
                    <a:srgbClr val="000000"/>
                  </a:solidFill>
                </a:uFill>
                <a:latin typeface="Times New Roman"/>
                <a:cs typeface="Times New Roman"/>
              </a:rPr>
              <a:t>	</a:t>
            </a:r>
            <a:endParaRPr sz="1750">
              <a:latin typeface="Times New Roman"/>
              <a:cs typeface="Times New Roman"/>
            </a:endParaRPr>
          </a:p>
        </p:txBody>
      </p:sp>
      <p:sp>
        <p:nvSpPr>
          <p:cNvPr id="34" name="object 34"/>
          <p:cNvSpPr txBox="1"/>
          <p:nvPr/>
        </p:nvSpPr>
        <p:spPr>
          <a:xfrm>
            <a:off x="7091169" y="4342508"/>
            <a:ext cx="1061085" cy="309880"/>
          </a:xfrm>
          <a:prstGeom prst="rect">
            <a:avLst/>
          </a:prstGeom>
        </p:spPr>
        <p:txBody>
          <a:bodyPr vert="horz" wrap="square" lIns="0" tIns="13970" rIns="0" bIns="0" rtlCol="0">
            <a:spAutoFit/>
          </a:bodyPr>
          <a:lstStyle/>
          <a:p>
            <a:pPr>
              <a:lnSpc>
                <a:spcPct val="100000"/>
              </a:lnSpc>
              <a:spcBef>
                <a:spcPts val="110"/>
              </a:spcBef>
            </a:pPr>
            <a:r>
              <a:rPr sz="1750" spc="-70" dirty="0">
                <a:latin typeface="Times New Roman"/>
                <a:cs typeface="Times New Roman"/>
              </a:rPr>
              <a:t>(</a:t>
            </a:r>
            <a:r>
              <a:rPr sz="1850" i="1" spc="-70" dirty="0">
                <a:latin typeface="Symbol"/>
                <a:cs typeface="Symbol"/>
              </a:rPr>
              <a:t></a:t>
            </a:r>
            <a:r>
              <a:rPr sz="1850" i="1" spc="-70" dirty="0">
                <a:latin typeface="Times New Roman"/>
                <a:cs typeface="Times New Roman"/>
              </a:rPr>
              <a:t> </a:t>
            </a:r>
            <a:r>
              <a:rPr sz="1750" spc="-70" dirty="0">
                <a:latin typeface="Symbol"/>
                <a:cs typeface="Symbol"/>
              </a:rPr>
              <a:t></a:t>
            </a:r>
            <a:r>
              <a:rPr sz="1750" spc="-70" dirty="0">
                <a:latin typeface="Times New Roman"/>
                <a:cs typeface="Times New Roman"/>
              </a:rPr>
              <a:t>1)(</a:t>
            </a:r>
            <a:r>
              <a:rPr sz="1850" i="1" spc="-70" dirty="0">
                <a:latin typeface="Symbol"/>
                <a:cs typeface="Symbol"/>
              </a:rPr>
              <a:t></a:t>
            </a:r>
            <a:r>
              <a:rPr sz="1850" i="1" spc="-114" dirty="0">
                <a:latin typeface="Times New Roman"/>
                <a:cs typeface="Times New Roman"/>
              </a:rPr>
              <a:t> </a:t>
            </a:r>
            <a:r>
              <a:rPr sz="1750" spc="-45" dirty="0">
                <a:latin typeface="Symbol"/>
                <a:cs typeface="Symbol"/>
              </a:rPr>
              <a:t></a:t>
            </a:r>
            <a:r>
              <a:rPr sz="1750" spc="-45" dirty="0">
                <a:latin typeface="Times New Roman"/>
                <a:cs typeface="Times New Roman"/>
              </a:rPr>
              <a:t>1)</a:t>
            </a:r>
            <a:endParaRPr sz="1750">
              <a:latin typeface="Times New Roman"/>
              <a:cs typeface="Times New Roman"/>
            </a:endParaRPr>
          </a:p>
        </p:txBody>
      </p:sp>
      <p:sp>
        <p:nvSpPr>
          <p:cNvPr id="35" name="object 35"/>
          <p:cNvSpPr/>
          <p:nvPr/>
        </p:nvSpPr>
        <p:spPr>
          <a:xfrm>
            <a:off x="6359652" y="4061460"/>
            <a:ext cx="1917700" cy="0"/>
          </a:xfrm>
          <a:custGeom>
            <a:avLst/>
            <a:gdLst/>
            <a:ahLst/>
            <a:cxnLst/>
            <a:rect l="l" t="t" r="r" b="b"/>
            <a:pathLst>
              <a:path w="1917700">
                <a:moveTo>
                  <a:pt x="0" y="0"/>
                </a:moveTo>
                <a:lnTo>
                  <a:pt x="1917192" y="0"/>
                </a:lnTo>
              </a:path>
            </a:pathLst>
          </a:custGeom>
          <a:ln w="9144">
            <a:solidFill>
              <a:srgbClr val="000000"/>
            </a:solidFill>
          </a:ln>
        </p:spPr>
        <p:txBody>
          <a:bodyPr wrap="square" lIns="0" tIns="0" rIns="0" bIns="0" rtlCol="0"/>
          <a:lstStyle/>
          <a:p>
            <a:endParaRPr/>
          </a:p>
        </p:txBody>
      </p:sp>
      <p:sp>
        <p:nvSpPr>
          <p:cNvPr id="36" name="object 36"/>
          <p:cNvSpPr/>
          <p:nvPr/>
        </p:nvSpPr>
        <p:spPr>
          <a:xfrm>
            <a:off x="8284464" y="4061460"/>
            <a:ext cx="1021080" cy="0"/>
          </a:xfrm>
          <a:custGeom>
            <a:avLst/>
            <a:gdLst/>
            <a:ahLst/>
            <a:cxnLst/>
            <a:rect l="l" t="t" r="r" b="b"/>
            <a:pathLst>
              <a:path w="1021079">
                <a:moveTo>
                  <a:pt x="0" y="0"/>
                </a:moveTo>
                <a:lnTo>
                  <a:pt x="1021080" y="0"/>
                </a:lnTo>
              </a:path>
            </a:pathLst>
          </a:custGeom>
          <a:ln w="9144">
            <a:solidFill>
              <a:srgbClr val="000000"/>
            </a:solidFill>
          </a:ln>
        </p:spPr>
        <p:txBody>
          <a:bodyPr wrap="square" lIns="0" tIns="0" rIns="0" bIns="0" rtlCol="0"/>
          <a:lstStyle/>
          <a:p>
            <a:endParaRPr/>
          </a:p>
        </p:txBody>
      </p:sp>
      <p:sp>
        <p:nvSpPr>
          <p:cNvPr id="37" name="object 37"/>
          <p:cNvSpPr txBox="1"/>
          <p:nvPr/>
        </p:nvSpPr>
        <p:spPr>
          <a:xfrm>
            <a:off x="1668779" y="4684776"/>
            <a:ext cx="2127885" cy="624840"/>
          </a:xfrm>
          <a:prstGeom prst="rect">
            <a:avLst/>
          </a:prstGeom>
          <a:ln w="9144">
            <a:solidFill>
              <a:srgbClr val="000000"/>
            </a:solidFill>
          </a:ln>
        </p:spPr>
        <p:txBody>
          <a:bodyPr vert="horz" wrap="square" lIns="0" tIns="167640" rIns="0" bIns="0" rtlCol="0">
            <a:spAutoFit/>
          </a:bodyPr>
          <a:lstStyle/>
          <a:p>
            <a:pPr marR="86995" algn="r">
              <a:lnSpc>
                <a:spcPct val="100000"/>
              </a:lnSpc>
              <a:spcBef>
                <a:spcPts val="1320"/>
              </a:spcBef>
            </a:pPr>
            <a:r>
              <a:rPr sz="1750" b="1" spc="-80" dirty="0">
                <a:latin typeface="Times New Roman"/>
                <a:cs typeface="Times New Roman"/>
              </a:rPr>
              <a:t>Ο</a:t>
            </a:r>
            <a:r>
              <a:rPr sz="1750" b="1" spc="-50" dirty="0">
                <a:latin typeface="Times New Roman"/>
                <a:cs typeface="Times New Roman"/>
              </a:rPr>
              <a:t>λ</a:t>
            </a:r>
            <a:r>
              <a:rPr sz="1750" b="1" spc="-45" dirty="0">
                <a:latin typeface="Times New Roman"/>
                <a:cs typeface="Times New Roman"/>
              </a:rPr>
              <a:t>ική</a:t>
            </a:r>
            <a:endParaRPr sz="1750">
              <a:latin typeface="Times New Roman"/>
              <a:cs typeface="Times New Roman"/>
            </a:endParaRPr>
          </a:p>
        </p:txBody>
      </p:sp>
      <p:sp>
        <p:nvSpPr>
          <p:cNvPr id="38" name="object 38"/>
          <p:cNvSpPr txBox="1"/>
          <p:nvPr/>
        </p:nvSpPr>
        <p:spPr>
          <a:xfrm>
            <a:off x="3796284" y="4684776"/>
            <a:ext cx="1216660" cy="624840"/>
          </a:xfrm>
          <a:prstGeom prst="rect">
            <a:avLst/>
          </a:prstGeom>
          <a:ln w="9144">
            <a:solidFill>
              <a:srgbClr val="000000"/>
            </a:solidFill>
          </a:ln>
        </p:spPr>
        <p:txBody>
          <a:bodyPr vert="horz" wrap="square" lIns="0" tIns="167640" rIns="0" bIns="0" rtlCol="0">
            <a:spAutoFit/>
          </a:bodyPr>
          <a:lstStyle/>
          <a:p>
            <a:pPr algn="ctr">
              <a:lnSpc>
                <a:spcPct val="100000"/>
              </a:lnSpc>
              <a:spcBef>
                <a:spcPts val="1320"/>
              </a:spcBef>
            </a:pPr>
            <a:r>
              <a:rPr sz="1750" b="1" i="1" spc="-45" dirty="0">
                <a:latin typeface="Times New Roman"/>
                <a:cs typeface="Times New Roman"/>
              </a:rPr>
              <a:t>πο</a:t>
            </a:r>
            <a:r>
              <a:rPr sz="1750" b="1" spc="-45" dirty="0">
                <a:latin typeface="Times New Roman"/>
                <a:cs typeface="Times New Roman"/>
              </a:rPr>
              <a:t>-1</a:t>
            </a:r>
            <a:endParaRPr sz="1750">
              <a:latin typeface="Times New Roman"/>
              <a:cs typeface="Times New Roman"/>
            </a:endParaRPr>
          </a:p>
        </p:txBody>
      </p:sp>
      <p:sp>
        <p:nvSpPr>
          <p:cNvPr id="39" name="object 39"/>
          <p:cNvSpPr txBox="1"/>
          <p:nvPr/>
        </p:nvSpPr>
        <p:spPr>
          <a:xfrm>
            <a:off x="5012436" y="4684776"/>
            <a:ext cx="1343025" cy="624840"/>
          </a:xfrm>
          <a:prstGeom prst="rect">
            <a:avLst/>
          </a:prstGeom>
          <a:ln w="9144">
            <a:solidFill>
              <a:srgbClr val="000000"/>
            </a:solidFill>
          </a:ln>
        </p:spPr>
        <p:txBody>
          <a:bodyPr vert="horz" wrap="square" lIns="0" tIns="167640" rIns="0" bIns="0" rtlCol="0">
            <a:spAutoFit/>
          </a:bodyPr>
          <a:lstStyle/>
          <a:p>
            <a:pPr algn="ctr">
              <a:lnSpc>
                <a:spcPct val="100000"/>
              </a:lnSpc>
              <a:spcBef>
                <a:spcPts val="1320"/>
              </a:spcBef>
            </a:pPr>
            <a:r>
              <a:rPr sz="1750" b="1" spc="-65" dirty="0">
                <a:latin typeface="Times New Roman"/>
                <a:cs typeface="Times New Roman"/>
              </a:rPr>
              <a:t>ΣΑΤ</a:t>
            </a:r>
            <a:endParaRPr sz="1750">
              <a:latin typeface="Times New Roman"/>
              <a:cs typeface="Times New Roman"/>
            </a:endParaRPr>
          </a:p>
        </p:txBody>
      </p:sp>
      <p:sp>
        <p:nvSpPr>
          <p:cNvPr id="40" name="object 40"/>
          <p:cNvSpPr/>
          <p:nvPr/>
        </p:nvSpPr>
        <p:spPr>
          <a:xfrm>
            <a:off x="6359652" y="4684776"/>
            <a:ext cx="1917700" cy="0"/>
          </a:xfrm>
          <a:custGeom>
            <a:avLst/>
            <a:gdLst/>
            <a:ahLst/>
            <a:cxnLst/>
            <a:rect l="l" t="t" r="r" b="b"/>
            <a:pathLst>
              <a:path w="1917700">
                <a:moveTo>
                  <a:pt x="0" y="0"/>
                </a:moveTo>
                <a:lnTo>
                  <a:pt x="1917192" y="0"/>
                </a:lnTo>
              </a:path>
            </a:pathLst>
          </a:custGeom>
          <a:ln w="9144">
            <a:solidFill>
              <a:srgbClr val="000000"/>
            </a:solidFill>
          </a:ln>
        </p:spPr>
        <p:txBody>
          <a:bodyPr wrap="square" lIns="0" tIns="0" rIns="0" bIns="0" rtlCol="0"/>
          <a:lstStyle/>
          <a:p>
            <a:endParaRPr/>
          </a:p>
        </p:txBody>
      </p:sp>
      <p:sp>
        <p:nvSpPr>
          <p:cNvPr id="41" name="object 41"/>
          <p:cNvSpPr/>
          <p:nvPr/>
        </p:nvSpPr>
        <p:spPr>
          <a:xfrm>
            <a:off x="8284464" y="4684776"/>
            <a:ext cx="1021080" cy="0"/>
          </a:xfrm>
          <a:custGeom>
            <a:avLst/>
            <a:gdLst/>
            <a:ahLst/>
            <a:cxnLst/>
            <a:rect l="l" t="t" r="r" b="b"/>
            <a:pathLst>
              <a:path w="1021079">
                <a:moveTo>
                  <a:pt x="0" y="0"/>
                </a:moveTo>
                <a:lnTo>
                  <a:pt x="1021080" y="0"/>
                </a:lnTo>
              </a:path>
            </a:pathLst>
          </a:custGeom>
          <a:ln w="9144">
            <a:solidFill>
              <a:srgbClr val="000000"/>
            </a:solidFill>
          </a:ln>
        </p:spPr>
        <p:txBody>
          <a:bodyPr wrap="square" lIns="0" tIns="0" rIns="0" bIns="0" rtlCol="0"/>
          <a:lstStyle/>
          <a:p>
            <a:endParaRPr/>
          </a:p>
        </p:txBody>
      </p:sp>
      <p:sp>
        <p:nvSpPr>
          <p:cNvPr id="42" name="object 42"/>
          <p:cNvSpPr/>
          <p:nvPr/>
        </p:nvSpPr>
        <p:spPr>
          <a:xfrm>
            <a:off x="3796284" y="2180844"/>
            <a:ext cx="0" cy="3133725"/>
          </a:xfrm>
          <a:custGeom>
            <a:avLst/>
            <a:gdLst/>
            <a:ahLst/>
            <a:cxnLst/>
            <a:rect l="l" t="t" r="r" b="b"/>
            <a:pathLst>
              <a:path h="3133725">
                <a:moveTo>
                  <a:pt x="0" y="0"/>
                </a:moveTo>
                <a:lnTo>
                  <a:pt x="0" y="3133344"/>
                </a:lnTo>
              </a:path>
            </a:pathLst>
          </a:custGeom>
          <a:ln w="9144">
            <a:solidFill>
              <a:srgbClr val="000000"/>
            </a:solidFill>
          </a:ln>
        </p:spPr>
        <p:txBody>
          <a:bodyPr wrap="square" lIns="0" tIns="0" rIns="0" bIns="0" rtlCol="0"/>
          <a:lstStyle/>
          <a:p>
            <a:endParaRPr/>
          </a:p>
        </p:txBody>
      </p:sp>
      <p:sp>
        <p:nvSpPr>
          <p:cNvPr id="43" name="object 43"/>
          <p:cNvSpPr/>
          <p:nvPr/>
        </p:nvSpPr>
        <p:spPr>
          <a:xfrm>
            <a:off x="5012436" y="2180844"/>
            <a:ext cx="0" cy="3133725"/>
          </a:xfrm>
          <a:custGeom>
            <a:avLst/>
            <a:gdLst/>
            <a:ahLst/>
            <a:cxnLst/>
            <a:rect l="l" t="t" r="r" b="b"/>
            <a:pathLst>
              <a:path h="3133725">
                <a:moveTo>
                  <a:pt x="0" y="0"/>
                </a:moveTo>
                <a:lnTo>
                  <a:pt x="0" y="3133344"/>
                </a:lnTo>
              </a:path>
            </a:pathLst>
          </a:custGeom>
          <a:ln w="9144">
            <a:solidFill>
              <a:srgbClr val="000000"/>
            </a:solidFill>
          </a:ln>
        </p:spPr>
        <p:txBody>
          <a:bodyPr wrap="square" lIns="0" tIns="0" rIns="0" bIns="0" rtlCol="0"/>
          <a:lstStyle/>
          <a:p>
            <a:endParaRPr/>
          </a:p>
        </p:txBody>
      </p:sp>
      <p:sp>
        <p:nvSpPr>
          <p:cNvPr id="44" name="object 44"/>
          <p:cNvSpPr/>
          <p:nvPr/>
        </p:nvSpPr>
        <p:spPr>
          <a:xfrm>
            <a:off x="6355080" y="2180844"/>
            <a:ext cx="0" cy="3133725"/>
          </a:xfrm>
          <a:custGeom>
            <a:avLst/>
            <a:gdLst/>
            <a:ahLst/>
            <a:cxnLst/>
            <a:rect l="l" t="t" r="r" b="b"/>
            <a:pathLst>
              <a:path h="3133725">
                <a:moveTo>
                  <a:pt x="0" y="0"/>
                </a:moveTo>
                <a:lnTo>
                  <a:pt x="0" y="3133344"/>
                </a:lnTo>
              </a:path>
            </a:pathLst>
          </a:custGeom>
          <a:ln w="9144">
            <a:solidFill>
              <a:srgbClr val="000000"/>
            </a:solidFill>
          </a:ln>
        </p:spPr>
        <p:txBody>
          <a:bodyPr wrap="square" lIns="0" tIns="0" rIns="0" bIns="0" rtlCol="0"/>
          <a:lstStyle/>
          <a:p>
            <a:endParaRPr/>
          </a:p>
        </p:txBody>
      </p:sp>
      <p:sp>
        <p:nvSpPr>
          <p:cNvPr id="45" name="object 45"/>
          <p:cNvSpPr/>
          <p:nvPr/>
        </p:nvSpPr>
        <p:spPr>
          <a:xfrm>
            <a:off x="6359652" y="5309616"/>
            <a:ext cx="1917700" cy="0"/>
          </a:xfrm>
          <a:custGeom>
            <a:avLst/>
            <a:gdLst/>
            <a:ahLst/>
            <a:cxnLst/>
            <a:rect l="l" t="t" r="r" b="b"/>
            <a:pathLst>
              <a:path w="1917700">
                <a:moveTo>
                  <a:pt x="0" y="0"/>
                </a:moveTo>
                <a:lnTo>
                  <a:pt x="1917192" y="0"/>
                </a:lnTo>
              </a:path>
            </a:pathLst>
          </a:custGeom>
          <a:ln w="9144">
            <a:solidFill>
              <a:srgbClr val="000000"/>
            </a:solidFill>
          </a:ln>
        </p:spPr>
        <p:txBody>
          <a:bodyPr wrap="square" lIns="0" tIns="0" rIns="0" bIns="0" rtlCol="0"/>
          <a:lstStyle/>
          <a:p>
            <a:endParaRPr/>
          </a:p>
        </p:txBody>
      </p:sp>
      <p:sp>
        <p:nvSpPr>
          <p:cNvPr id="46" name="object 46"/>
          <p:cNvSpPr/>
          <p:nvPr/>
        </p:nvSpPr>
        <p:spPr>
          <a:xfrm>
            <a:off x="8280654" y="2180844"/>
            <a:ext cx="0" cy="3133725"/>
          </a:xfrm>
          <a:custGeom>
            <a:avLst/>
            <a:gdLst/>
            <a:ahLst/>
            <a:cxnLst/>
            <a:rect l="l" t="t" r="r" b="b"/>
            <a:pathLst>
              <a:path h="3133725">
                <a:moveTo>
                  <a:pt x="0" y="0"/>
                </a:moveTo>
                <a:lnTo>
                  <a:pt x="0" y="3133344"/>
                </a:lnTo>
              </a:path>
            </a:pathLst>
          </a:custGeom>
          <a:ln w="7620">
            <a:solidFill>
              <a:srgbClr val="000000"/>
            </a:solidFill>
          </a:ln>
        </p:spPr>
        <p:txBody>
          <a:bodyPr wrap="square" lIns="0" tIns="0" rIns="0" bIns="0" rtlCol="0"/>
          <a:lstStyle/>
          <a:p>
            <a:endParaRPr/>
          </a:p>
        </p:txBody>
      </p:sp>
      <p:sp>
        <p:nvSpPr>
          <p:cNvPr id="47" name="object 47"/>
          <p:cNvSpPr/>
          <p:nvPr/>
        </p:nvSpPr>
        <p:spPr>
          <a:xfrm>
            <a:off x="8284464" y="5309616"/>
            <a:ext cx="1021080" cy="0"/>
          </a:xfrm>
          <a:custGeom>
            <a:avLst/>
            <a:gdLst/>
            <a:ahLst/>
            <a:cxnLst/>
            <a:rect l="l" t="t" r="r" b="b"/>
            <a:pathLst>
              <a:path w="1021079">
                <a:moveTo>
                  <a:pt x="0" y="0"/>
                </a:moveTo>
                <a:lnTo>
                  <a:pt x="1021080" y="0"/>
                </a:lnTo>
              </a:path>
            </a:pathLst>
          </a:custGeom>
          <a:ln w="9144">
            <a:solidFill>
              <a:srgbClr val="000000"/>
            </a:solidFill>
          </a:ln>
        </p:spPr>
        <p:txBody>
          <a:bodyPr wrap="square" lIns="0" tIns="0" rIns="0" bIns="0" rtlCol="0"/>
          <a:lstStyle/>
          <a:p>
            <a:endParaRPr/>
          </a:p>
        </p:txBody>
      </p:sp>
      <p:sp>
        <p:nvSpPr>
          <p:cNvPr id="48" name="object 48"/>
          <p:cNvSpPr/>
          <p:nvPr/>
        </p:nvSpPr>
        <p:spPr>
          <a:xfrm>
            <a:off x="9310116" y="2180844"/>
            <a:ext cx="0" cy="3133725"/>
          </a:xfrm>
          <a:custGeom>
            <a:avLst/>
            <a:gdLst/>
            <a:ahLst/>
            <a:cxnLst/>
            <a:rect l="l" t="t" r="r" b="b"/>
            <a:pathLst>
              <a:path h="3133725">
                <a:moveTo>
                  <a:pt x="0" y="0"/>
                </a:moveTo>
                <a:lnTo>
                  <a:pt x="0" y="3133344"/>
                </a:lnTo>
              </a:path>
            </a:pathLst>
          </a:custGeom>
          <a:ln w="9144">
            <a:solidFill>
              <a:srgbClr val="000000"/>
            </a:solidFill>
          </a:ln>
        </p:spPr>
        <p:txBody>
          <a:bodyPr wrap="square" lIns="0" tIns="0" rIns="0" bIns="0" rtlCol="0"/>
          <a:lstStyle/>
          <a:p>
            <a:endParaRPr/>
          </a:p>
        </p:txBody>
      </p:sp>
      <p:sp>
        <p:nvSpPr>
          <p:cNvPr id="49" name="object 49"/>
          <p:cNvSpPr/>
          <p:nvPr/>
        </p:nvSpPr>
        <p:spPr>
          <a:xfrm>
            <a:off x="1668779" y="2193035"/>
            <a:ext cx="0" cy="3098800"/>
          </a:xfrm>
          <a:custGeom>
            <a:avLst/>
            <a:gdLst/>
            <a:ahLst/>
            <a:cxnLst/>
            <a:rect l="l" t="t" r="r" b="b"/>
            <a:pathLst>
              <a:path h="3098800">
                <a:moveTo>
                  <a:pt x="0" y="0"/>
                </a:moveTo>
                <a:lnTo>
                  <a:pt x="0" y="3098291"/>
                </a:lnTo>
              </a:path>
            </a:pathLst>
          </a:custGeom>
          <a:ln w="9524">
            <a:solidFill>
              <a:srgbClr val="000000"/>
            </a:solidFill>
          </a:ln>
        </p:spPr>
        <p:txBody>
          <a:bodyPr wrap="square" lIns="0" tIns="0" rIns="0" bIns="0" rtlCol="0"/>
          <a:lstStyle/>
          <a:p>
            <a:endParaRPr/>
          </a:p>
        </p:txBody>
      </p:sp>
      <p:sp>
        <p:nvSpPr>
          <p:cNvPr id="50" name="object 50"/>
          <p:cNvSpPr txBox="1"/>
          <p:nvPr/>
        </p:nvSpPr>
        <p:spPr>
          <a:xfrm>
            <a:off x="1747503" y="5530085"/>
            <a:ext cx="7532370" cy="1397635"/>
          </a:xfrm>
          <a:prstGeom prst="rect">
            <a:avLst/>
          </a:prstGeom>
        </p:spPr>
        <p:txBody>
          <a:bodyPr vert="horz" wrap="square" lIns="0" tIns="12700" rIns="0" bIns="0" rtlCol="0">
            <a:spAutoFit/>
          </a:bodyPr>
          <a:lstStyle/>
          <a:p>
            <a:pPr marL="12700" marR="5080">
              <a:lnSpc>
                <a:spcPct val="100000"/>
              </a:lnSpc>
              <a:spcBef>
                <a:spcPts val="100"/>
              </a:spcBef>
            </a:pPr>
            <a:r>
              <a:rPr sz="2000" b="1" spc="-5" dirty="0">
                <a:latin typeface="Times New Roman"/>
                <a:cs typeface="Times New Roman"/>
              </a:rPr>
              <a:t>Για </a:t>
            </a:r>
            <a:r>
              <a:rPr sz="2000" b="1" dirty="0">
                <a:latin typeface="Times New Roman"/>
                <a:cs typeface="Times New Roman"/>
              </a:rPr>
              <a:t>τους </a:t>
            </a:r>
            <a:r>
              <a:rPr sz="2000" b="1" spc="-5" dirty="0">
                <a:latin typeface="Times New Roman"/>
                <a:cs typeface="Times New Roman"/>
              </a:rPr>
              <a:t>γενότυπους, </a:t>
            </a:r>
            <a:r>
              <a:rPr sz="2000" b="1" dirty="0">
                <a:latin typeface="Times New Roman"/>
                <a:cs typeface="Times New Roman"/>
              </a:rPr>
              <a:t>η </a:t>
            </a:r>
            <a:r>
              <a:rPr sz="2000" b="1" spc="-5" dirty="0">
                <a:latin typeface="Times New Roman"/>
                <a:cs typeface="Times New Roman"/>
              </a:rPr>
              <a:t>δειγµατική τιµή </a:t>
            </a:r>
            <a:r>
              <a:rPr sz="2000" b="1" i="1" dirty="0">
                <a:latin typeface="Times New Roman"/>
                <a:cs typeface="Times New Roman"/>
              </a:rPr>
              <a:t>F </a:t>
            </a:r>
            <a:r>
              <a:rPr sz="2000" b="1" spc="-5" dirty="0">
                <a:latin typeface="Times New Roman"/>
                <a:cs typeface="Times New Roman"/>
              </a:rPr>
              <a:t>συγκρίνεται </a:t>
            </a:r>
            <a:r>
              <a:rPr sz="2000" b="1" spc="-10" dirty="0">
                <a:latin typeface="Times New Roman"/>
                <a:cs typeface="Times New Roman"/>
              </a:rPr>
              <a:t>µε </a:t>
            </a:r>
            <a:r>
              <a:rPr sz="2000" b="1" spc="-5" dirty="0">
                <a:latin typeface="Times New Roman"/>
                <a:cs typeface="Times New Roman"/>
              </a:rPr>
              <a:t>την  Κρίσιµη Τιµή (θεωρητική) </a:t>
            </a:r>
            <a:r>
              <a:rPr sz="2000" b="1" dirty="0">
                <a:latin typeface="Times New Roman"/>
                <a:cs typeface="Times New Roman"/>
              </a:rPr>
              <a:t>της </a:t>
            </a:r>
            <a:r>
              <a:rPr sz="2000" b="1" i="1" spc="-5" dirty="0">
                <a:latin typeface="Times New Roman"/>
                <a:cs typeface="Times New Roman"/>
              </a:rPr>
              <a:t>F</a:t>
            </a:r>
            <a:r>
              <a:rPr sz="2000" b="1" spc="-5" dirty="0">
                <a:latin typeface="Times New Roman"/>
                <a:cs typeface="Times New Roman"/>
              </a:rPr>
              <a:t>-Κατανοµής </a:t>
            </a:r>
            <a:r>
              <a:rPr sz="2000" b="1" spc="-10" dirty="0">
                <a:latin typeface="Times New Roman"/>
                <a:cs typeface="Times New Roman"/>
              </a:rPr>
              <a:t>µε </a:t>
            </a:r>
            <a:r>
              <a:rPr sz="2000" b="1" spc="-5" dirty="0">
                <a:latin typeface="Times New Roman"/>
                <a:cs typeface="Times New Roman"/>
              </a:rPr>
              <a:t>(</a:t>
            </a:r>
            <a:r>
              <a:rPr sz="2000" b="1" i="1" spc="-5" dirty="0">
                <a:latin typeface="Times New Roman"/>
                <a:cs typeface="Times New Roman"/>
              </a:rPr>
              <a:t>π</a:t>
            </a:r>
            <a:r>
              <a:rPr sz="2000" b="1" spc="-5" dirty="0">
                <a:latin typeface="Times New Roman"/>
                <a:cs typeface="Times New Roman"/>
              </a:rPr>
              <a:t>-1) και </a:t>
            </a:r>
            <a:r>
              <a:rPr sz="2000" b="1" spc="-10" dirty="0">
                <a:latin typeface="Times New Roman"/>
                <a:cs typeface="Times New Roman"/>
              </a:rPr>
              <a:t>[(</a:t>
            </a:r>
            <a:r>
              <a:rPr sz="2000" b="1" i="1" spc="-10" dirty="0">
                <a:latin typeface="Times New Roman"/>
                <a:cs typeface="Times New Roman"/>
              </a:rPr>
              <a:t>π-</a:t>
            </a:r>
            <a:r>
              <a:rPr sz="2000" b="1" spc="-10" dirty="0">
                <a:latin typeface="Times New Roman"/>
                <a:cs typeface="Times New Roman"/>
              </a:rPr>
              <a:t>1</a:t>
            </a:r>
            <a:r>
              <a:rPr sz="2000" b="1" i="1" spc="-10" dirty="0">
                <a:latin typeface="Times New Roman"/>
                <a:cs typeface="Times New Roman"/>
              </a:rPr>
              <a:t>)</a:t>
            </a:r>
            <a:r>
              <a:rPr sz="2000" b="1" spc="-10" dirty="0">
                <a:latin typeface="Times New Roman"/>
                <a:cs typeface="Times New Roman"/>
              </a:rPr>
              <a:t>(</a:t>
            </a:r>
            <a:r>
              <a:rPr sz="2000" b="1" i="1" spc="-10" dirty="0">
                <a:latin typeface="Times New Roman"/>
                <a:cs typeface="Times New Roman"/>
              </a:rPr>
              <a:t>o</a:t>
            </a:r>
            <a:r>
              <a:rPr sz="2000" b="1" spc="-10" dirty="0">
                <a:latin typeface="Times New Roman"/>
                <a:cs typeface="Times New Roman"/>
              </a:rPr>
              <a:t>-1)]  </a:t>
            </a:r>
            <a:r>
              <a:rPr sz="2000" b="1" spc="-5" dirty="0">
                <a:latin typeface="Times New Roman"/>
                <a:cs typeface="Times New Roman"/>
              </a:rPr>
              <a:t>β.ε., σε επίπεδο σηµαντικότητας</a:t>
            </a:r>
            <a:r>
              <a:rPr sz="2000" b="1" spc="15" dirty="0">
                <a:latin typeface="Times New Roman"/>
                <a:cs typeface="Times New Roman"/>
              </a:rPr>
              <a:t> </a:t>
            </a:r>
            <a:r>
              <a:rPr sz="2000" b="1" i="1" spc="-5" dirty="0">
                <a:latin typeface="Times New Roman"/>
                <a:cs typeface="Times New Roman"/>
              </a:rPr>
              <a:t>α</a:t>
            </a:r>
            <a:r>
              <a:rPr sz="2000" b="1" spc="-5" dirty="0">
                <a:latin typeface="Times New Roman"/>
                <a:cs typeface="Times New Roman"/>
              </a:rPr>
              <a:t>.</a:t>
            </a:r>
            <a:endParaRPr sz="2000" dirty="0">
              <a:latin typeface="Times New Roman"/>
              <a:cs typeface="Times New Roman"/>
            </a:endParaRPr>
          </a:p>
          <a:p>
            <a:pPr marL="12700">
              <a:lnSpc>
                <a:spcPct val="100000"/>
              </a:lnSpc>
              <a:spcBef>
                <a:spcPts val="1200"/>
              </a:spcBef>
            </a:pPr>
            <a:r>
              <a:rPr sz="2000" b="1" spc="-5" dirty="0">
                <a:latin typeface="Times New Roman"/>
                <a:cs typeface="Times New Roman"/>
              </a:rPr>
              <a:t>Για </a:t>
            </a:r>
            <a:r>
              <a:rPr sz="2000" b="1" dirty="0">
                <a:latin typeface="Times New Roman"/>
                <a:cs typeface="Times New Roman"/>
              </a:rPr>
              <a:t>τις </a:t>
            </a:r>
            <a:r>
              <a:rPr sz="2000" b="1" spc="-10" dirty="0">
                <a:latin typeface="Times New Roman"/>
                <a:cs typeface="Times New Roman"/>
              </a:rPr>
              <a:t>οµάδες, µε </a:t>
            </a:r>
            <a:r>
              <a:rPr sz="2000" b="1" spc="-5" dirty="0">
                <a:latin typeface="Times New Roman"/>
                <a:cs typeface="Times New Roman"/>
              </a:rPr>
              <a:t>την τιµή </a:t>
            </a:r>
            <a:r>
              <a:rPr sz="2000" b="1" dirty="0">
                <a:latin typeface="Times New Roman"/>
                <a:cs typeface="Times New Roman"/>
              </a:rPr>
              <a:t>της </a:t>
            </a:r>
            <a:r>
              <a:rPr sz="2000" b="1" spc="-5" dirty="0">
                <a:latin typeface="Times New Roman"/>
                <a:cs typeface="Times New Roman"/>
              </a:rPr>
              <a:t>F((</a:t>
            </a:r>
            <a:r>
              <a:rPr sz="2000" b="1" i="1" spc="-5" dirty="0">
                <a:latin typeface="Times New Roman"/>
                <a:cs typeface="Times New Roman"/>
              </a:rPr>
              <a:t>ο</a:t>
            </a:r>
            <a:r>
              <a:rPr sz="2000" b="1" spc="-5" dirty="0">
                <a:latin typeface="Times New Roman"/>
                <a:cs typeface="Times New Roman"/>
              </a:rPr>
              <a:t>-1), (</a:t>
            </a:r>
            <a:r>
              <a:rPr sz="2000" b="1" i="1" spc="-5" dirty="0">
                <a:latin typeface="Times New Roman"/>
                <a:cs typeface="Times New Roman"/>
              </a:rPr>
              <a:t>π-</a:t>
            </a:r>
            <a:r>
              <a:rPr sz="2000" b="1" spc="-5" dirty="0">
                <a:latin typeface="Times New Roman"/>
                <a:cs typeface="Times New Roman"/>
              </a:rPr>
              <a:t>1</a:t>
            </a:r>
            <a:r>
              <a:rPr sz="2000" b="1" i="1" spc="-5" dirty="0">
                <a:latin typeface="Times New Roman"/>
                <a:cs typeface="Times New Roman"/>
              </a:rPr>
              <a:t>)</a:t>
            </a:r>
            <a:r>
              <a:rPr sz="2000" b="1" spc="-5" dirty="0">
                <a:latin typeface="Times New Roman"/>
                <a:cs typeface="Times New Roman"/>
              </a:rPr>
              <a:t>(</a:t>
            </a:r>
            <a:r>
              <a:rPr sz="2000" b="1" i="1" spc="-5" dirty="0">
                <a:latin typeface="Times New Roman"/>
                <a:cs typeface="Times New Roman"/>
              </a:rPr>
              <a:t>o</a:t>
            </a:r>
            <a:r>
              <a:rPr sz="2000" b="1" spc="-5" dirty="0">
                <a:latin typeface="Times New Roman"/>
                <a:cs typeface="Times New Roman"/>
              </a:rPr>
              <a:t>-1)) σε ε.σ.</a:t>
            </a:r>
            <a:r>
              <a:rPr sz="2000" b="1" spc="20" dirty="0">
                <a:latin typeface="Times New Roman"/>
                <a:cs typeface="Times New Roman"/>
              </a:rPr>
              <a:t> </a:t>
            </a:r>
            <a:r>
              <a:rPr sz="2000" b="1" i="1" spc="-5" dirty="0">
                <a:latin typeface="Times New Roman"/>
                <a:cs typeface="Times New Roman"/>
              </a:rPr>
              <a:t>α</a:t>
            </a:r>
            <a:r>
              <a:rPr sz="2000" b="1" spc="-5" dirty="0">
                <a:latin typeface="Times New Roman"/>
                <a:cs typeface="Times New Roman"/>
              </a:rPr>
              <a:t>.</a:t>
            </a:r>
            <a:endParaRPr sz="2000" dirty="0">
              <a:latin typeface="Times New Roman"/>
              <a:cs typeface="Times New Roman"/>
            </a:endParaRPr>
          </a:p>
        </p:txBody>
      </p:sp>
      <p:sp>
        <p:nvSpPr>
          <p:cNvPr id="51" name="object 51"/>
          <p:cNvSpPr/>
          <p:nvPr/>
        </p:nvSpPr>
        <p:spPr>
          <a:xfrm>
            <a:off x="8363711" y="2699004"/>
            <a:ext cx="937260" cy="791210"/>
          </a:xfrm>
          <a:custGeom>
            <a:avLst/>
            <a:gdLst/>
            <a:ahLst/>
            <a:cxnLst/>
            <a:rect l="l" t="t" r="r" b="b"/>
            <a:pathLst>
              <a:path w="937259" h="791210">
                <a:moveTo>
                  <a:pt x="937260" y="396240"/>
                </a:moveTo>
                <a:lnTo>
                  <a:pt x="934504" y="352957"/>
                </a:lnTo>
                <a:lnTo>
                  <a:pt x="926429" y="311051"/>
                </a:lnTo>
                <a:lnTo>
                  <a:pt x="913327" y="270759"/>
                </a:lnTo>
                <a:lnTo>
                  <a:pt x="895485" y="232321"/>
                </a:lnTo>
                <a:lnTo>
                  <a:pt x="873195" y="195975"/>
                </a:lnTo>
                <a:lnTo>
                  <a:pt x="846746" y="161958"/>
                </a:lnTo>
                <a:lnTo>
                  <a:pt x="816428" y="130510"/>
                </a:lnTo>
                <a:lnTo>
                  <a:pt x="782531" y="101869"/>
                </a:lnTo>
                <a:lnTo>
                  <a:pt x="745345" y="76273"/>
                </a:lnTo>
                <a:lnTo>
                  <a:pt x="705160" y="53960"/>
                </a:lnTo>
                <a:lnTo>
                  <a:pt x="662265" y="35170"/>
                </a:lnTo>
                <a:lnTo>
                  <a:pt x="616951" y="20141"/>
                </a:lnTo>
                <a:lnTo>
                  <a:pt x="569508" y="9110"/>
                </a:lnTo>
                <a:lnTo>
                  <a:pt x="520224" y="2317"/>
                </a:lnTo>
                <a:lnTo>
                  <a:pt x="469392" y="0"/>
                </a:lnTo>
                <a:lnTo>
                  <a:pt x="418274" y="2317"/>
                </a:lnTo>
                <a:lnTo>
                  <a:pt x="368743" y="9110"/>
                </a:lnTo>
                <a:lnTo>
                  <a:pt x="321088" y="20141"/>
                </a:lnTo>
                <a:lnTo>
                  <a:pt x="275595" y="35170"/>
                </a:lnTo>
                <a:lnTo>
                  <a:pt x="232551" y="53960"/>
                </a:lnTo>
                <a:lnTo>
                  <a:pt x="192243" y="76273"/>
                </a:lnTo>
                <a:lnTo>
                  <a:pt x="154959" y="101869"/>
                </a:lnTo>
                <a:lnTo>
                  <a:pt x="120986" y="130510"/>
                </a:lnTo>
                <a:lnTo>
                  <a:pt x="90610" y="161958"/>
                </a:lnTo>
                <a:lnTo>
                  <a:pt x="64120" y="195975"/>
                </a:lnTo>
                <a:lnTo>
                  <a:pt x="41803" y="232321"/>
                </a:lnTo>
                <a:lnTo>
                  <a:pt x="23945" y="270759"/>
                </a:lnTo>
                <a:lnTo>
                  <a:pt x="10833" y="311051"/>
                </a:lnTo>
                <a:lnTo>
                  <a:pt x="2756" y="352957"/>
                </a:lnTo>
                <a:lnTo>
                  <a:pt x="0" y="396240"/>
                </a:lnTo>
                <a:lnTo>
                  <a:pt x="2756" y="439237"/>
                </a:lnTo>
                <a:lnTo>
                  <a:pt x="10833" y="480896"/>
                </a:lnTo>
                <a:lnTo>
                  <a:pt x="23945" y="520976"/>
                </a:lnTo>
                <a:lnTo>
                  <a:pt x="41803" y="559235"/>
                </a:lnTo>
                <a:lnTo>
                  <a:pt x="64120" y="595432"/>
                </a:lnTo>
                <a:lnTo>
                  <a:pt x="90610" y="629326"/>
                </a:lnTo>
                <a:lnTo>
                  <a:pt x="120986" y="660676"/>
                </a:lnTo>
                <a:lnTo>
                  <a:pt x="154959" y="689241"/>
                </a:lnTo>
                <a:lnTo>
                  <a:pt x="192243" y="714780"/>
                </a:lnTo>
                <a:lnTo>
                  <a:pt x="232551" y="737051"/>
                </a:lnTo>
                <a:lnTo>
                  <a:pt x="275595" y="755814"/>
                </a:lnTo>
                <a:lnTo>
                  <a:pt x="321088" y="770827"/>
                </a:lnTo>
                <a:lnTo>
                  <a:pt x="368743" y="781849"/>
                </a:lnTo>
                <a:lnTo>
                  <a:pt x="418274" y="788639"/>
                </a:lnTo>
                <a:lnTo>
                  <a:pt x="469392" y="790956"/>
                </a:lnTo>
                <a:lnTo>
                  <a:pt x="520224" y="788639"/>
                </a:lnTo>
                <a:lnTo>
                  <a:pt x="569508" y="781849"/>
                </a:lnTo>
                <a:lnTo>
                  <a:pt x="616951" y="770827"/>
                </a:lnTo>
                <a:lnTo>
                  <a:pt x="662265" y="755814"/>
                </a:lnTo>
                <a:lnTo>
                  <a:pt x="705160" y="737051"/>
                </a:lnTo>
                <a:lnTo>
                  <a:pt x="745345" y="714780"/>
                </a:lnTo>
                <a:lnTo>
                  <a:pt x="782531" y="689241"/>
                </a:lnTo>
                <a:lnTo>
                  <a:pt x="816428" y="660676"/>
                </a:lnTo>
                <a:lnTo>
                  <a:pt x="846746" y="629326"/>
                </a:lnTo>
                <a:lnTo>
                  <a:pt x="873195" y="595432"/>
                </a:lnTo>
                <a:lnTo>
                  <a:pt x="895485" y="559235"/>
                </a:lnTo>
                <a:lnTo>
                  <a:pt x="913327" y="520976"/>
                </a:lnTo>
                <a:lnTo>
                  <a:pt x="926429" y="480896"/>
                </a:lnTo>
                <a:lnTo>
                  <a:pt x="934504" y="439237"/>
                </a:lnTo>
                <a:lnTo>
                  <a:pt x="937260" y="396240"/>
                </a:lnTo>
                <a:close/>
              </a:path>
            </a:pathLst>
          </a:custGeom>
          <a:solidFill>
            <a:srgbClr val="3298FF"/>
          </a:solidFill>
        </p:spPr>
        <p:txBody>
          <a:bodyPr wrap="square" lIns="0" tIns="0" rIns="0" bIns="0" rtlCol="0"/>
          <a:lstStyle/>
          <a:p>
            <a:endParaRPr/>
          </a:p>
        </p:txBody>
      </p:sp>
      <p:sp>
        <p:nvSpPr>
          <p:cNvPr id="52" name="object 52"/>
          <p:cNvSpPr/>
          <p:nvPr/>
        </p:nvSpPr>
        <p:spPr>
          <a:xfrm>
            <a:off x="8363711" y="2699003"/>
            <a:ext cx="937260" cy="791210"/>
          </a:xfrm>
          <a:custGeom>
            <a:avLst/>
            <a:gdLst/>
            <a:ahLst/>
            <a:cxnLst/>
            <a:rect l="l" t="t" r="r" b="b"/>
            <a:pathLst>
              <a:path w="937259" h="791210">
                <a:moveTo>
                  <a:pt x="469391" y="0"/>
                </a:moveTo>
                <a:lnTo>
                  <a:pt x="418274" y="2317"/>
                </a:lnTo>
                <a:lnTo>
                  <a:pt x="368743" y="9110"/>
                </a:lnTo>
                <a:lnTo>
                  <a:pt x="321088" y="20141"/>
                </a:lnTo>
                <a:lnTo>
                  <a:pt x="275595" y="35170"/>
                </a:lnTo>
                <a:lnTo>
                  <a:pt x="232551" y="53960"/>
                </a:lnTo>
                <a:lnTo>
                  <a:pt x="192243" y="76273"/>
                </a:lnTo>
                <a:lnTo>
                  <a:pt x="154959" y="101869"/>
                </a:lnTo>
                <a:lnTo>
                  <a:pt x="120986" y="130510"/>
                </a:lnTo>
                <a:lnTo>
                  <a:pt x="90610" y="161958"/>
                </a:lnTo>
                <a:lnTo>
                  <a:pt x="64120" y="195975"/>
                </a:lnTo>
                <a:lnTo>
                  <a:pt x="41803" y="232321"/>
                </a:lnTo>
                <a:lnTo>
                  <a:pt x="23945" y="270759"/>
                </a:lnTo>
                <a:lnTo>
                  <a:pt x="10833" y="311051"/>
                </a:lnTo>
                <a:lnTo>
                  <a:pt x="2756" y="352957"/>
                </a:lnTo>
                <a:lnTo>
                  <a:pt x="0" y="396239"/>
                </a:lnTo>
                <a:lnTo>
                  <a:pt x="2756" y="439237"/>
                </a:lnTo>
                <a:lnTo>
                  <a:pt x="10833" y="480896"/>
                </a:lnTo>
                <a:lnTo>
                  <a:pt x="23945" y="520976"/>
                </a:lnTo>
                <a:lnTo>
                  <a:pt x="41803" y="559235"/>
                </a:lnTo>
                <a:lnTo>
                  <a:pt x="64120" y="595432"/>
                </a:lnTo>
                <a:lnTo>
                  <a:pt x="90610" y="629326"/>
                </a:lnTo>
                <a:lnTo>
                  <a:pt x="120986" y="660676"/>
                </a:lnTo>
                <a:lnTo>
                  <a:pt x="154959" y="689241"/>
                </a:lnTo>
                <a:lnTo>
                  <a:pt x="192243" y="714780"/>
                </a:lnTo>
                <a:lnTo>
                  <a:pt x="232551" y="737051"/>
                </a:lnTo>
                <a:lnTo>
                  <a:pt x="275595" y="755814"/>
                </a:lnTo>
                <a:lnTo>
                  <a:pt x="321088" y="770826"/>
                </a:lnTo>
                <a:lnTo>
                  <a:pt x="368743" y="781849"/>
                </a:lnTo>
                <a:lnTo>
                  <a:pt x="418274" y="788639"/>
                </a:lnTo>
                <a:lnTo>
                  <a:pt x="469391" y="790955"/>
                </a:lnTo>
                <a:lnTo>
                  <a:pt x="520224" y="788639"/>
                </a:lnTo>
                <a:lnTo>
                  <a:pt x="569508" y="781849"/>
                </a:lnTo>
                <a:lnTo>
                  <a:pt x="616951" y="770826"/>
                </a:lnTo>
                <a:lnTo>
                  <a:pt x="662265" y="755814"/>
                </a:lnTo>
                <a:lnTo>
                  <a:pt x="705160" y="737051"/>
                </a:lnTo>
                <a:lnTo>
                  <a:pt x="745345" y="714780"/>
                </a:lnTo>
                <a:lnTo>
                  <a:pt x="782531" y="689241"/>
                </a:lnTo>
                <a:lnTo>
                  <a:pt x="816428" y="660676"/>
                </a:lnTo>
                <a:lnTo>
                  <a:pt x="846746" y="629326"/>
                </a:lnTo>
                <a:lnTo>
                  <a:pt x="873195" y="595432"/>
                </a:lnTo>
                <a:lnTo>
                  <a:pt x="895485" y="559235"/>
                </a:lnTo>
                <a:lnTo>
                  <a:pt x="913327" y="520976"/>
                </a:lnTo>
                <a:lnTo>
                  <a:pt x="926429" y="480896"/>
                </a:lnTo>
                <a:lnTo>
                  <a:pt x="934504" y="439237"/>
                </a:lnTo>
                <a:lnTo>
                  <a:pt x="937259" y="396239"/>
                </a:lnTo>
                <a:lnTo>
                  <a:pt x="934504" y="352957"/>
                </a:lnTo>
                <a:lnTo>
                  <a:pt x="926429" y="311051"/>
                </a:lnTo>
                <a:lnTo>
                  <a:pt x="913327" y="270759"/>
                </a:lnTo>
                <a:lnTo>
                  <a:pt x="895485" y="232321"/>
                </a:lnTo>
                <a:lnTo>
                  <a:pt x="873195" y="195975"/>
                </a:lnTo>
                <a:lnTo>
                  <a:pt x="846746" y="161958"/>
                </a:lnTo>
                <a:lnTo>
                  <a:pt x="816428" y="130510"/>
                </a:lnTo>
                <a:lnTo>
                  <a:pt x="782531" y="101869"/>
                </a:lnTo>
                <a:lnTo>
                  <a:pt x="745345" y="76273"/>
                </a:lnTo>
                <a:lnTo>
                  <a:pt x="705160" y="53960"/>
                </a:lnTo>
                <a:lnTo>
                  <a:pt x="662265" y="35170"/>
                </a:lnTo>
                <a:lnTo>
                  <a:pt x="616951" y="20141"/>
                </a:lnTo>
                <a:lnTo>
                  <a:pt x="569508" y="9110"/>
                </a:lnTo>
                <a:lnTo>
                  <a:pt x="520224" y="2317"/>
                </a:lnTo>
                <a:lnTo>
                  <a:pt x="469391" y="0"/>
                </a:lnTo>
                <a:close/>
              </a:path>
            </a:pathLst>
          </a:custGeom>
          <a:ln w="9524">
            <a:solidFill>
              <a:srgbClr val="FFFFFF"/>
            </a:solidFill>
          </a:ln>
        </p:spPr>
        <p:txBody>
          <a:bodyPr wrap="square" lIns="0" tIns="0" rIns="0" bIns="0" rtlCol="0"/>
          <a:lstStyle/>
          <a:p>
            <a:endParaRPr/>
          </a:p>
        </p:txBody>
      </p:sp>
      <p:sp>
        <p:nvSpPr>
          <p:cNvPr id="53" name="object 53"/>
          <p:cNvSpPr/>
          <p:nvPr/>
        </p:nvSpPr>
        <p:spPr>
          <a:xfrm>
            <a:off x="6492240" y="2699004"/>
            <a:ext cx="1728470" cy="719455"/>
          </a:xfrm>
          <a:custGeom>
            <a:avLst/>
            <a:gdLst/>
            <a:ahLst/>
            <a:cxnLst/>
            <a:rect l="l" t="t" r="r" b="b"/>
            <a:pathLst>
              <a:path w="1728470" h="719454">
                <a:moveTo>
                  <a:pt x="0" y="0"/>
                </a:moveTo>
                <a:lnTo>
                  <a:pt x="0" y="719328"/>
                </a:lnTo>
                <a:lnTo>
                  <a:pt x="1728216" y="719328"/>
                </a:lnTo>
                <a:lnTo>
                  <a:pt x="1728216" y="0"/>
                </a:lnTo>
                <a:lnTo>
                  <a:pt x="0" y="0"/>
                </a:lnTo>
                <a:close/>
              </a:path>
            </a:pathLst>
          </a:custGeom>
          <a:solidFill>
            <a:srgbClr val="3298FF"/>
          </a:solidFill>
        </p:spPr>
        <p:txBody>
          <a:bodyPr wrap="square" lIns="0" tIns="0" rIns="0" bIns="0" rtlCol="0"/>
          <a:lstStyle/>
          <a:p>
            <a:endParaRPr/>
          </a:p>
        </p:txBody>
      </p:sp>
      <p:sp>
        <p:nvSpPr>
          <p:cNvPr id="54" name="object 54"/>
          <p:cNvSpPr/>
          <p:nvPr/>
        </p:nvSpPr>
        <p:spPr>
          <a:xfrm>
            <a:off x="6492239" y="2699003"/>
            <a:ext cx="1728470" cy="719455"/>
          </a:xfrm>
          <a:custGeom>
            <a:avLst/>
            <a:gdLst/>
            <a:ahLst/>
            <a:cxnLst/>
            <a:rect l="l" t="t" r="r" b="b"/>
            <a:pathLst>
              <a:path w="1728470" h="719454">
                <a:moveTo>
                  <a:pt x="0" y="0"/>
                </a:moveTo>
                <a:lnTo>
                  <a:pt x="0" y="719327"/>
                </a:lnTo>
                <a:lnTo>
                  <a:pt x="1728215" y="719327"/>
                </a:lnTo>
                <a:lnTo>
                  <a:pt x="1728215" y="0"/>
                </a:lnTo>
                <a:lnTo>
                  <a:pt x="0" y="0"/>
                </a:lnTo>
                <a:close/>
              </a:path>
            </a:pathLst>
          </a:custGeom>
          <a:ln w="9524">
            <a:solidFill>
              <a:srgbClr val="FFFFFF"/>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68095" y="348995"/>
            <a:ext cx="9144000" cy="6858000"/>
            <a:chOff x="768095" y="348995"/>
            <a:chExt cx="9144000" cy="6858000"/>
          </a:xfrm>
        </p:grpSpPr>
        <p:sp>
          <p:nvSpPr>
            <p:cNvPr id="3" name="object 3"/>
            <p:cNvSpPr/>
            <p:nvPr/>
          </p:nvSpPr>
          <p:spPr>
            <a:xfrm>
              <a:off x="1100327" y="4768595"/>
              <a:ext cx="135635" cy="13715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206495" y="6515099"/>
              <a:ext cx="146303" cy="1463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023871" y="4671060"/>
              <a:ext cx="192023" cy="192023"/>
            </a:xfrm>
            <a:prstGeom prst="rect">
              <a:avLst/>
            </a:prstGeom>
            <a:blipFill>
              <a:blip r:embed="rId4" cstate="print"/>
              <a:stretch>
                <a:fillRect/>
              </a:stretch>
            </a:blipFill>
          </p:spPr>
          <p:txBody>
            <a:bodyPr wrap="square" lIns="0" tIns="0" rIns="0" bIns="0" rtlCol="0"/>
            <a:lstStyle/>
            <a:p>
              <a:endParaRPr/>
            </a:p>
          </p:txBody>
        </p:sp>
      </p:grpSp>
      <p:grpSp>
        <p:nvGrpSpPr>
          <p:cNvPr id="6" name="object 6"/>
          <p:cNvGrpSpPr/>
          <p:nvPr/>
        </p:nvGrpSpPr>
        <p:grpSpPr>
          <a:xfrm>
            <a:off x="1231201" y="1612201"/>
            <a:ext cx="3897629" cy="2099310"/>
            <a:chOff x="1231201" y="1612201"/>
            <a:chExt cx="3897629" cy="2099310"/>
          </a:xfrm>
        </p:grpSpPr>
        <p:sp>
          <p:nvSpPr>
            <p:cNvPr id="7" name="object 7"/>
            <p:cNvSpPr/>
            <p:nvPr/>
          </p:nvSpPr>
          <p:spPr>
            <a:xfrm>
              <a:off x="1235963" y="1616963"/>
              <a:ext cx="3888104" cy="2089785"/>
            </a:xfrm>
            <a:custGeom>
              <a:avLst/>
              <a:gdLst/>
              <a:ahLst/>
              <a:cxnLst/>
              <a:rect l="l" t="t" r="r" b="b"/>
              <a:pathLst>
                <a:path w="3888104" h="2089785">
                  <a:moveTo>
                    <a:pt x="3887723" y="2089403"/>
                  </a:moveTo>
                  <a:lnTo>
                    <a:pt x="3887723" y="0"/>
                  </a:lnTo>
                  <a:lnTo>
                    <a:pt x="0" y="0"/>
                  </a:lnTo>
                  <a:lnTo>
                    <a:pt x="0" y="2089403"/>
                  </a:lnTo>
                  <a:lnTo>
                    <a:pt x="3887723" y="2089403"/>
                  </a:lnTo>
                  <a:close/>
                </a:path>
              </a:pathLst>
            </a:custGeom>
            <a:solidFill>
              <a:srgbClr val="F3F81F"/>
            </a:solidFill>
          </p:spPr>
          <p:txBody>
            <a:bodyPr wrap="square" lIns="0" tIns="0" rIns="0" bIns="0" rtlCol="0"/>
            <a:lstStyle/>
            <a:p>
              <a:endParaRPr/>
            </a:p>
          </p:txBody>
        </p:sp>
        <p:sp>
          <p:nvSpPr>
            <p:cNvPr id="8" name="object 8"/>
            <p:cNvSpPr/>
            <p:nvPr/>
          </p:nvSpPr>
          <p:spPr>
            <a:xfrm>
              <a:off x="1235963" y="1616963"/>
              <a:ext cx="3888104" cy="2089785"/>
            </a:xfrm>
            <a:custGeom>
              <a:avLst/>
              <a:gdLst/>
              <a:ahLst/>
              <a:cxnLst/>
              <a:rect l="l" t="t" r="r" b="b"/>
              <a:pathLst>
                <a:path w="3888104" h="2089785">
                  <a:moveTo>
                    <a:pt x="0" y="0"/>
                  </a:moveTo>
                  <a:lnTo>
                    <a:pt x="0" y="2089403"/>
                  </a:lnTo>
                  <a:lnTo>
                    <a:pt x="3887723" y="2089403"/>
                  </a:lnTo>
                  <a:lnTo>
                    <a:pt x="3887723" y="0"/>
                  </a:lnTo>
                  <a:lnTo>
                    <a:pt x="0" y="0"/>
                  </a:lnTo>
                  <a:close/>
                </a:path>
              </a:pathLst>
            </a:custGeom>
            <a:ln w="9524">
              <a:solidFill>
                <a:srgbClr val="FFFFFF"/>
              </a:solidFill>
            </a:ln>
          </p:spPr>
          <p:txBody>
            <a:bodyPr wrap="square" lIns="0" tIns="0" rIns="0" bIns="0" rtlCol="0"/>
            <a:lstStyle/>
            <a:p>
              <a:endParaRPr/>
            </a:p>
          </p:txBody>
        </p:sp>
        <p:sp>
          <p:nvSpPr>
            <p:cNvPr id="9" name="object 9"/>
            <p:cNvSpPr/>
            <p:nvPr/>
          </p:nvSpPr>
          <p:spPr>
            <a:xfrm>
              <a:off x="4259580" y="2337815"/>
              <a:ext cx="504825" cy="647700"/>
            </a:xfrm>
            <a:custGeom>
              <a:avLst/>
              <a:gdLst/>
              <a:ahLst/>
              <a:cxnLst/>
              <a:rect l="l" t="t" r="r" b="b"/>
              <a:pathLst>
                <a:path w="504825" h="647700">
                  <a:moveTo>
                    <a:pt x="504443" y="566927"/>
                  </a:moveTo>
                  <a:lnTo>
                    <a:pt x="504443" y="80771"/>
                  </a:lnTo>
                  <a:lnTo>
                    <a:pt x="495441" y="59443"/>
                  </a:lnTo>
                  <a:lnTo>
                    <a:pt x="430529" y="23812"/>
                  </a:lnTo>
                  <a:lnTo>
                    <a:pt x="379363" y="11119"/>
                  </a:lnTo>
                  <a:lnTo>
                    <a:pt x="318882" y="2913"/>
                  </a:lnTo>
                  <a:lnTo>
                    <a:pt x="251459" y="0"/>
                  </a:lnTo>
                  <a:lnTo>
                    <a:pt x="184679" y="2913"/>
                  </a:lnTo>
                  <a:lnTo>
                    <a:pt x="124629" y="11119"/>
                  </a:lnTo>
                  <a:lnTo>
                    <a:pt x="73723" y="23812"/>
                  </a:lnTo>
                  <a:lnTo>
                    <a:pt x="34374" y="40188"/>
                  </a:lnTo>
                  <a:lnTo>
                    <a:pt x="0" y="80771"/>
                  </a:lnTo>
                  <a:lnTo>
                    <a:pt x="0" y="566927"/>
                  </a:lnTo>
                  <a:lnTo>
                    <a:pt x="34374" y="607511"/>
                  </a:lnTo>
                  <a:lnTo>
                    <a:pt x="73723" y="623887"/>
                  </a:lnTo>
                  <a:lnTo>
                    <a:pt x="124629" y="636580"/>
                  </a:lnTo>
                  <a:lnTo>
                    <a:pt x="184679" y="644786"/>
                  </a:lnTo>
                  <a:lnTo>
                    <a:pt x="251459" y="647699"/>
                  </a:lnTo>
                  <a:lnTo>
                    <a:pt x="318882" y="644786"/>
                  </a:lnTo>
                  <a:lnTo>
                    <a:pt x="379363" y="636580"/>
                  </a:lnTo>
                  <a:lnTo>
                    <a:pt x="430529" y="623887"/>
                  </a:lnTo>
                  <a:lnTo>
                    <a:pt x="470012" y="607511"/>
                  </a:lnTo>
                  <a:lnTo>
                    <a:pt x="504443" y="566927"/>
                  </a:lnTo>
                  <a:close/>
                </a:path>
              </a:pathLst>
            </a:custGeom>
            <a:solidFill>
              <a:srgbClr val="32CCFF"/>
            </a:solidFill>
          </p:spPr>
          <p:txBody>
            <a:bodyPr wrap="square" lIns="0" tIns="0" rIns="0" bIns="0" rtlCol="0"/>
            <a:lstStyle/>
            <a:p>
              <a:endParaRPr/>
            </a:p>
          </p:txBody>
        </p:sp>
        <p:sp>
          <p:nvSpPr>
            <p:cNvPr id="10" name="object 10"/>
            <p:cNvSpPr/>
            <p:nvPr/>
          </p:nvSpPr>
          <p:spPr>
            <a:xfrm>
              <a:off x="4259580" y="2337815"/>
              <a:ext cx="504825" cy="161925"/>
            </a:xfrm>
            <a:custGeom>
              <a:avLst/>
              <a:gdLst/>
              <a:ahLst/>
              <a:cxnLst/>
              <a:rect l="l" t="t" r="r" b="b"/>
              <a:pathLst>
                <a:path w="504825" h="161925">
                  <a:moveTo>
                    <a:pt x="504443" y="80771"/>
                  </a:moveTo>
                  <a:lnTo>
                    <a:pt x="470012" y="40188"/>
                  </a:lnTo>
                  <a:lnTo>
                    <a:pt x="430529" y="23812"/>
                  </a:lnTo>
                  <a:lnTo>
                    <a:pt x="379363" y="11119"/>
                  </a:lnTo>
                  <a:lnTo>
                    <a:pt x="318882" y="2913"/>
                  </a:lnTo>
                  <a:lnTo>
                    <a:pt x="251459" y="0"/>
                  </a:lnTo>
                  <a:lnTo>
                    <a:pt x="184679" y="2913"/>
                  </a:lnTo>
                  <a:lnTo>
                    <a:pt x="124629" y="11119"/>
                  </a:lnTo>
                  <a:lnTo>
                    <a:pt x="73723" y="23812"/>
                  </a:lnTo>
                  <a:lnTo>
                    <a:pt x="34374" y="40188"/>
                  </a:lnTo>
                  <a:lnTo>
                    <a:pt x="0" y="80771"/>
                  </a:lnTo>
                  <a:lnTo>
                    <a:pt x="8995" y="102630"/>
                  </a:lnTo>
                  <a:lnTo>
                    <a:pt x="73723" y="138302"/>
                  </a:lnTo>
                  <a:lnTo>
                    <a:pt x="124629" y="150763"/>
                  </a:lnTo>
                  <a:lnTo>
                    <a:pt x="184679" y="158735"/>
                  </a:lnTo>
                  <a:lnTo>
                    <a:pt x="251459" y="161543"/>
                  </a:lnTo>
                  <a:lnTo>
                    <a:pt x="318882" y="158735"/>
                  </a:lnTo>
                  <a:lnTo>
                    <a:pt x="379363" y="150763"/>
                  </a:lnTo>
                  <a:lnTo>
                    <a:pt x="430529" y="138302"/>
                  </a:lnTo>
                  <a:lnTo>
                    <a:pt x="470012" y="122032"/>
                  </a:lnTo>
                  <a:lnTo>
                    <a:pt x="504443" y="80771"/>
                  </a:lnTo>
                  <a:close/>
                </a:path>
              </a:pathLst>
            </a:custGeom>
            <a:solidFill>
              <a:srgbClr val="5BD6FF"/>
            </a:solidFill>
          </p:spPr>
          <p:txBody>
            <a:bodyPr wrap="square" lIns="0" tIns="0" rIns="0" bIns="0" rtlCol="0"/>
            <a:lstStyle/>
            <a:p>
              <a:endParaRPr/>
            </a:p>
          </p:txBody>
        </p:sp>
        <p:sp>
          <p:nvSpPr>
            <p:cNvPr id="11" name="object 11"/>
            <p:cNvSpPr/>
            <p:nvPr/>
          </p:nvSpPr>
          <p:spPr>
            <a:xfrm>
              <a:off x="4259580" y="2337815"/>
              <a:ext cx="504825" cy="647700"/>
            </a:xfrm>
            <a:custGeom>
              <a:avLst/>
              <a:gdLst/>
              <a:ahLst/>
              <a:cxnLst/>
              <a:rect l="l" t="t" r="r" b="b"/>
              <a:pathLst>
                <a:path w="504825" h="647700">
                  <a:moveTo>
                    <a:pt x="251459" y="0"/>
                  </a:moveTo>
                  <a:lnTo>
                    <a:pt x="184679" y="2913"/>
                  </a:lnTo>
                  <a:lnTo>
                    <a:pt x="124629" y="11119"/>
                  </a:lnTo>
                  <a:lnTo>
                    <a:pt x="73723" y="23812"/>
                  </a:lnTo>
                  <a:lnTo>
                    <a:pt x="34374" y="40188"/>
                  </a:lnTo>
                  <a:lnTo>
                    <a:pt x="0" y="80771"/>
                  </a:lnTo>
                  <a:lnTo>
                    <a:pt x="0" y="566927"/>
                  </a:lnTo>
                  <a:lnTo>
                    <a:pt x="34374" y="607511"/>
                  </a:lnTo>
                  <a:lnTo>
                    <a:pt x="73723" y="623887"/>
                  </a:lnTo>
                  <a:lnTo>
                    <a:pt x="124629" y="636580"/>
                  </a:lnTo>
                  <a:lnTo>
                    <a:pt x="184679" y="644786"/>
                  </a:lnTo>
                  <a:lnTo>
                    <a:pt x="251459" y="647699"/>
                  </a:lnTo>
                  <a:lnTo>
                    <a:pt x="318882" y="644786"/>
                  </a:lnTo>
                  <a:lnTo>
                    <a:pt x="379363" y="636580"/>
                  </a:lnTo>
                  <a:lnTo>
                    <a:pt x="430529" y="623887"/>
                  </a:lnTo>
                  <a:lnTo>
                    <a:pt x="470012" y="607511"/>
                  </a:lnTo>
                  <a:lnTo>
                    <a:pt x="504443" y="566927"/>
                  </a:lnTo>
                  <a:lnTo>
                    <a:pt x="504443" y="80771"/>
                  </a:lnTo>
                  <a:lnTo>
                    <a:pt x="470012" y="40188"/>
                  </a:lnTo>
                  <a:lnTo>
                    <a:pt x="430529" y="23812"/>
                  </a:lnTo>
                  <a:lnTo>
                    <a:pt x="379363" y="11119"/>
                  </a:lnTo>
                  <a:lnTo>
                    <a:pt x="318882" y="2913"/>
                  </a:lnTo>
                  <a:lnTo>
                    <a:pt x="251459" y="0"/>
                  </a:lnTo>
                  <a:close/>
                </a:path>
                <a:path w="504825" h="647700">
                  <a:moveTo>
                    <a:pt x="0" y="80771"/>
                  </a:moveTo>
                  <a:lnTo>
                    <a:pt x="34374" y="122032"/>
                  </a:lnTo>
                  <a:lnTo>
                    <a:pt x="73723" y="138302"/>
                  </a:lnTo>
                  <a:lnTo>
                    <a:pt x="124629" y="150763"/>
                  </a:lnTo>
                  <a:lnTo>
                    <a:pt x="184679" y="158735"/>
                  </a:lnTo>
                  <a:lnTo>
                    <a:pt x="251459" y="161543"/>
                  </a:lnTo>
                  <a:lnTo>
                    <a:pt x="318882" y="158735"/>
                  </a:lnTo>
                  <a:lnTo>
                    <a:pt x="379363" y="150763"/>
                  </a:lnTo>
                  <a:lnTo>
                    <a:pt x="430529" y="138302"/>
                  </a:lnTo>
                  <a:lnTo>
                    <a:pt x="470012" y="122032"/>
                  </a:lnTo>
                  <a:lnTo>
                    <a:pt x="495441" y="102630"/>
                  </a:lnTo>
                  <a:lnTo>
                    <a:pt x="504443" y="80771"/>
                  </a:lnTo>
                </a:path>
              </a:pathLst>
            </a:custGeom>
            <a:ln w="9524">
              <a:solidFill>
                <a:srgbClr val="0000FF"/>
              </a:solidFill>
            </a:ln>
          </p:spPr>
          <p:txBody>
            <a:bodyPr wrap="square" lIns="0" tIns="0" rIns="0" bIns="0" rtlCol="0"/>
            <a:lstStyle/>
            <a:p>
              <a:endParaRPr/>
            </a:p>
          </p:txBody>
        </p:sp>
        <p:sp>
          <p:nvSpPr>
            <p:cNvPr id="12" name="object 12"/>
            <p:cNvSpPr/>
            <p:nvPr/>
          </p:nvSpPr>
          <p:spPr>
            <a:xfrm>
              <a:off x="3369563" y="2337815"/>
              <a:ext cx="506095" cy="647700"/>
            </a:xfrm>
            <a:custGeom>
              <a:avLst/>
              <a:gdLst/>
              <a:ahLst/>
              <a:cxnLst/>
              <a:rect l="l" t="t" r="r" b="b"/>
              <a:pathLst>
                <a:path w="506095" h="647700">
                  <a:moveTo>
                    <a:pt x="505967" y="566927"/>
                  </a:moveTo>
                  <a:lnTo>
                    <a:pt x="505967" y="80771"/>
                  </a:lnTo>
                  <a:lnTo>
                    <a:pt x="496859" y="59443"/>
                  </a:lnTo>
                  <a:lnTo>
                    <a:pt x="431482" y="23812"/>
                  </a:lnTo>
                  <a:lnTo>
                    <a:pt x="380209" y="11119"/>
                  </a:lnTo>
                  <a:lnTo>
                    <a:pt x="319877" y="2913"/>
                  </a:lnTo>
                  <a:lnTo>
                    <a:pt x="252983" y="0"/>
                  </a:lnTo>
                  <a:lnTo>
                    <a:pt x="185561" y="2913"/>
                  </a:lnTo>
                  <a:lnTo>
                    <a:pt x="125080" y="11119"/>
                  </a:lnTo>
                  <a:lnTo>
                    <a:pt x="73913" y="23812"/>
                  </a:lnTo>
                  <a:lnTo>
                    <a:pt x="34431" y="40188"/>
                  </a:lnTo>
                  <a:lnTo>
                    <a:pt x="0" y="80771"/>
                  </a:lnTo>
                  <a:lnTo>
                    <a:pt x="0" y="566927"/>
                  </a:lnTo>
                  <a:lnTo>
                    <a:pt x="34431" y="607511"/>
                  </a:lnTo>
                  <a:lnTo>
                    <a:pt x="73913" y="623887"/>
                  </a:lnTo>
                  <a:lnTo>
                    <a:pt x="125080" y="636580"/>
                  </a:lnTo>
                  <a:lnTo>
                    <a:pt x="185561" y="644786"/>
                  </a:lnTo>
                  <a:lnTo>
                    <a:pt x="252983" y="647699"/>
                  </a:lnTo>
                  <a:lnTo>
                    <a:pt x="319877" y="644786"/>
                  </a:lnTo>
                  <a:lnTo>
                    <a:pt x="380209" y="636580"/>
                  </a:lnTo>
                  <a:lnTo>
                    <a:pt x="431482" y="623887"/>
                  </a:lnTo>
                  <a:lnTo>
                    <a:pt x="471198" y="607511"/>
                  </a:lnTo>
                  <a:lnTo>
                    <a:pt x="505967" y="566927"/>
                  </a:lnTo>
                  <a:close/>
                </a:path>
              </a:pathLst>
            </a:custGeom>
            <a:solidFill>
              <a:srgbClr val="65FF32"/>
            </a:solidFill>
          </p:spPr>
          <p:txBody>
            <a:bodyPr wrap="square" lIns="0" tIns="0" rIns="0" bIns="0" rtlCol="0"/>
            <a:lstStyle/>
            <a:p>
              <a:endParaRPr/>
            </a:p>
          </p:txBody>
        </p:sp>
        <p:sp>
          <p:nvSpPr>
            <p:cNvPr id="13" name="object 13"/>
            <p:cNvSpPr/>
            <p:nvPr/>
          </p:nvSpPr>
          <p:spPr>
            <a:xfrm>
              <a:off x="3369563" y="2337815"/>
              <a:ext cx="506095" cy="161925"/>
            </a:xfrm>
            <a:custGeom>
              <a:avLst/>
              <a:gdLst/>
              <a:ahLst/>
              <a:cxnLst/>
              <a:rect l="l" t="t" r="r" b="b"/>
              <a:pathLst>
                <a:path w="506095" h="161925">
                  <a:moveTo>
                    <a:pt x="505967" y="80771"/>
                  </a:moveTo>
                  <a:lnTo>
                    <a:pt x="471198" y="40188"/>
                  </a:lnTo>
                  <a:lnTo>
                    <a:pt x="431482" y="23812"/>
                  </a:lnTo>
                  <a:lnTo>
                    <a:pt x="380209" y="11119"/>
                  </a:lnTo>
                  <a:lnTo>
                    <a:pt x="319877" y="2913"/>
                  </a:lnTo>
                  <a:lnTo>
                    <a:pt x="252983" y="0"/>
                  </a:lnTo>
                  <a:lnTo>
                    <a:pt x="185561" y="2913"/>
                  </a:lnTo>
                  <a:lnTo>
                    <a:pt x="125080" y="11119"/>
                  </a:lnTo>
                  <a:lnTo>
                    <a:pt x="73913" y="23812"/>
                  </a:lnTo>
                  <a:lnTo>
                    <a:pt x="34431" y="40188"/>
                  </a:lnTo>
                  <a:lnTo>
                    <a:pt x="0" y="80771"/>
                  </a:lnTo>
                  <a:lnTo>
                    <a:pt x="9002" y="102630"/>
                  </a:lnTo>
                  <a:lnTo>
                    <a:pt x="73913" y="138302"/>
                  </a:lnTo>
                  <a:lnTo>
                    <a:pt x="125080" y="150763"/>
                  </a:lnTo>
                  <a:lnTo>
                    <a:pt x="185561" y="158735"/>
                  </a:lnTo>
                  <a:lnTo>
                    <a:pt x="252983" y="161543"/>
                  </a:lnTo>
                  <a:lnTo>
                    <a:pt x="319877" y="158735"/>
                  </a:lnTo>
                  <a:lnTo>
                    <a:pt x="380209" y="150763"/>
                  </a:lnTo>
                  <a:lnTo>
                    <a:pt x="431482" y="138302"/>
                  </a:lnTo>
                  <a:lnTo>
                    <a:pt x="471198" y="122032"/>
                  </a:lnTo>
                  <a:lnTo>
                    <a:pt x="505967" y="80771"/>
                  </a:lnTo>
                  <a:close/>
                </a:path>
              </a:pathLst>
            </a:custGeom>
            <a:solidFill>
              <a:srgbClr val="83FF5B"/>
            </a:solidFill>
          </p:spPr>
          <p:txBody>
            <a:bodyPr wrap="square" lIns="0" tIns="0" rIns="0" bIns="0" rtlCol="0"/>
            <a:lstStyle/>
            <a:p>
              <a:endParaRPr/>
            </a:p>
          </p:txBody>
        </p:sp>
        <p:sp>
          <p:nvSpPr>
            <p:cNvPr id="14" name="object 14"/>
            <p:cNvSpPr/>
            <p:nvPr/>
          </p:nvSpPr>
          <p:spPr>
            <a:xfrm>
              <a:off x="3369563" y="2337815"/>
              <a:ext cx="506095" cy="647700"/>
            </a:xfrm>
            <a:custGeom>
              <a:avLst/>
              <a:gdLst/>
              <a:ahLst/>
              <a:cxnLst/>
              <a:rect l="l" t="t" r="r" b="b"/>
              <a:pathLst>
                <a:path w="506095" h="647700">
                  <a:moveTo>
                    <a:pt x="252983" y="0"/>
                  </a:moveTo>
                  <a:lnTo>
                    <a:pt x="185561" y="2913"/>
                  </a:lnTo>
                  <a:lnTo>
                    <a:pt x="125080" y="11119"/>
                  </a:lnTo>
                  <a:lnTo>
                    <a:pt x="73913" y="23812"/>
                  </a:lnTo>
                  <a:lnTo>
                    <a:pt x="34431" y="40188"/>
                  </a:lnTo>
                  <a:lnTo>
                    <a:pt x="0" y="80771"/>
                  </a:lnTo>
                  <a:lnTo>
                    <a:pt x="0" y="566927"/>
                  </a:lnTo>
                  <a:lnTo>
                    <a:pt x="34431" y="607511"/>
                  </a:lnTo>
                  <a:lnTo>
                    <a:pt x="73913" y="623887"/>
                  </a:lnTo>
                  <a:lnTo>
                    <a:pt x="125080" y="636580"/>
                  </a:lnTo>
                  <a:lnTo>
                    <a:pt x="185561" y="644786"/>
                  </a:lnTo>
                  <a:lnTo>
                    <a:pt x="252983" y="647699"/>
                  </a:lnTo>
                  <a:lnTo>
                    <a:pt x="319877" y="644786"/>
                  </a:lnTo>
                  <a:lnTo>
                    <a:pt x="380209" y="636580"/>
                  </a:lnTo>
                  <a:lnTo>
                    <a:pt x="431482" y="623887"/>
                  </a:lnTo>
                  <a:lnTo>
                    <a:pt x="471198" y="607511"/>
                  </a:lnTo>
                  <a:lnTo>
                    <a:pt x="505967" y="566927"/>
                  </a:lnTo>
                  <a:lnTo>
                    <a:pt x="505967" y="80771"/>
                  </a:lnTo>
                  <a:lnTo>
                    <a:pt x="471198" y="40188"/>
                  </a:lnTo>
                  <a:lnTo>
                    <a:pt x="431482" y="23812"/>
                  </a:lnTo>
                  <a:lnTo>
                    <a:pt x="380209" y="11119"/>
                  </a:lnTo>
                  <a:lnTo>
                    <a:pt x="319877" y="2913"/>
                  </a:lnTo>
                  <a:lnTo>
                    <a:pt x="252983" y="0"/>
                  </a:lnTo>
                  <a:close/>
                </a:path>
                <a:path w="506095" h="647700">
                  <a:moveTo>
                    <a:pt x="0" y="80771"/>
                  </a:moveTo>
                  <a:lnTo>
                    <a:pt x="34431" y="122032"/>
                  </a:lnTo>
                  <a:lnTo>
                    <a:pt x="73913" y="138302"/>
                  </a:lnTo>
                  <a:lnTo>
                    <a:pt x="125080" y="150763"/>
                  </a:lnTo>
                  <a:lnTo>
                    <a:pt x="185561" y="158735"/>
                  </a:lnTo>
                  <a:lnTo>
                    <a:pt x="252983" y="161543"/>
                  </a:lnTo>
                  <a:lnTo>
                    <a:pt x="319877" y="158735"/>
                  </a:lnTo>
                  <a:lnTo>
                    <a:pt x="380209" y="150763"/>
                  </a:lnTo>
                  <a:lnTo>
                    <a:pt x="431482" y="138302"/>
                  </a:lnTo>
                  <a:lnTo>
                    <a:pt x="471198" y="122032"/>
                  </a:lnTo>
                  <a:lnTo>
                    <a:pt x="496859" y="102630"/>
                  </a:lnTo>
                  <a:lnTo>
                    <a:pt x="505967" y="80771"/>
                  </a:lnTo>
                </a:path>
              </a:pathLst>
            </a:custGeom>
            <a:ln w="9524">
              <a:solidFill>
                <a:srgbClr val="0000FF"/>
              </a:solidFill>
            </a:ln>
          </p:spPr>
          <p:txBody>
            <a:bodyPr wrap="square" lIns="0" tIns="0" rIns="0" bIns="0" rtlCol="0"/>
            <a:lstStyle/>
            <a:p>
              <a:endParaRPr/>
            </a:p>
          </p:txBody>
        </p:sp>
        <p:sp>
          <p:nvSpPr>
            <p:cNvPr id="15" name="object 15"/>
            <p:cNvSpPr/>
            <p:nvPr/>
          </p:nvSpPr>
          <p:spPr>
            <a:xfrm>
              <a:off x="2481072" y="2337815"/>
              <a:ext cx="504825" cy="647700"/>
            </a:xfrm>
            <a:custGeom>
              <a:avLst/>
              <a:gdLst/>
              <a:ahLst/>
              <a:cxnLst/>
              <a:rect l="l" t="t" r="r" b="b"/>
              <a:pathLst>
                <a:path w="504825" h="647700">
                  <a:moveTo>
                    <a:pt x="504443" y="566927"/>
                  </a:moveTo>
                  <a:lnTo>
                    <a:pt x="504443" y="80771"/>
                  </a:lnTo>
                  <a:lnTo>
                    <a:pt x="495448" y="59443"/>
                  </a:lnTo>
                  <a:lnTo>
                    <a:pt x="430720" y="23812"/>
                  </a:lnTo>
                  <a:lnTo>
                    <a:pt x="379814" y="11119"/>
                  </a:lnTo>
                  <a:lnTo>
                    <a:pt x="319764" y="2913"/>
                  </a:lnTo>
                  <a:lnTo>
                    <a:pt x="252983" y="0"/>
                  </a:lnTo>
                  <a:lnTo>
                    <a:pt x="185561" y="2913"/>
                  </a:lnTo>
                  <a:lnTo>
                    <a:pt x="125080" y="11119"/>
                  </a:lnTo>
                  <a:lnTo>
                    <a:pt x="73913" y="23812"/>
                  </a:lnTo>
                  <a:lnTo>
                    <a:pt x="34431" y="40188"/>
                  </a:lnTo>
                  <a:lnTo>
                    <a:pt x="0" y="80771"/>
                  </a:lnTo>
                  <a:lnTo>
                    <a:pt x="0" y="566927"/>
                  </a:lnTo>
                  <a:lnTo>
                    <a:pt x="34431" y="607511"/>
                  </a:lnTo>
                  <a:lnTo>
                    <a:pt x="73913" y="623887"/>
                  </a:lnTo>
                  <a:lnTo>
                    <a:pt x="125080" y="636580"/>
                  </a:lnTo>
                  <a:lnTo>
                    <a:pt x="185561" y="644786"/>
                  </a:lnTo>
                  <a:lnTo>
                    <a:pt x="252983" y="647699"/>
                  </a:lnTo>
                  <a:lnTo>
                    <a:pt x="319764" y="644786"/>
                  </a:lnTo>
                  <a:lnTo>
                    <a:pt x="379814" y="636580"/>
                  </a:lnTo>
                  <a:lnTo>
                    <a:pt x="430720" y="623887"/>
                  </a:lnTo>
                  <a:lnTo>
                    <a:pt x="470069" y="607511"/>
                  </a:lnTo>
                  <a:lnTo>
                    <a:pt x="504443" y="566927"/>
                  </a:lnTo>
                  <a:close/>
                </a:path>
              </a:pathLst>
            </a:custGeom>
            <a:solidFill>
              <a:srgbClr val="FF0065"/>
            </a:solidFill>
          </p:spPr>
          <p:txBody>
            <a:bodyPr wrap="square" lIns="0" tIns="0" rIns="0" bIns="0" rtlCol="0"/>
            <a:lstStyle/>
            <a:p>
              <a:endParaRPr/>
            </a:p>
          </p:txBody>
        </p:sp>
        <p:sp>
          <p:nvSpPr>
            <p:cNvPr id="16" name="object 16"/>
            <p:cNvSpPr/>
            <p:nvPr/>
          </p:nvSpPr>
          <p:spPr>
            <a:xfrm>
              <a:off x="2481072" y="2337815"/>
              <a:ext cx="504825" cy="161925"/>
            </a:xfrm>
            <a:custGeom>
              <a:avLst/>
              <a:gdLst/>
              <a:ahLst/>
              <a:cxnLst/>
              <a:rect l="l" t="t" r="r" b="b"/>
              <a:pathLst>
                <a:path w="504825" h="161925">
                  <a:moveTo>
                    <a:pt x="504443" y="80771"/>
                  </a:moveTo>
                  <a:lnTo>
                    <a:pt x="470069" y="40188"/>
                  </a:lnTo>
                  <a:lnTo>
                    <a:pt x="430720" y="23812"/>
                  </a:lnTo>
                  <a:lnTo>
                    <a:pt x="379814" y="11119"/>
                  </a:lnTo>
                  <a:lnTo>
                    <a:pt x="319764" y="2913"/>
                  </a:lnTo>
                  <a:lnTo>
                    <a:pt x="252983" y="0"/>
                  </a:lnTo>
                  <a:lnTo>
                    <a:pt x="185561" y="2913"/>
                  </a:lnTo>
                  <a:lnTo>
                    <a:pt x="125080" y="11119"/>
                  </a:lnTo>
                  <a:lnTo>
                    <a:pt x="73913" y="23812"/>
                  </a:lnTo>
                  <a:lnTo>
                    <a:pt x="34431" y="40188"/>
                  </a:lnTo>
                  <a:lnTo>
                    <a:pt x="0" y="80771"/>
                  </a:lnTo>
                  <a:lnTo>
                    <a:pt x="9002" y="102630"/>
                  </a:lnTo>
                  <a:lnTo>
                    <a:pt x="73913" y="138302"/>
                  </a:lnTo>
                  <a:lnTo>
                    <a:pt x="125080" y="150763"/>
                  </a:lnTo>
                  <a:lnTo>
                    <a:pt x="185561" y="158735"/>
                  </a:lnTo>
                  <a:lnTo>
                    <a:pt x="252983" y="161543"/>
                  </a:lnTo>
                  <a:lnTo>
                    <a:pt x="319764" y="158735"/>
                  </a:lnTo>
                  <a:lnTo>
                    <a:pt x="379814" y="150763"/>
                  </a:lnTo>
                  <a:lnTo>
                    <a:pt x="430720" y="138302"/>
                  </a:lnTo>
                  <a:lnTo>
                    <a:pt x="470069" y="122032"/>
                  </a:lnTo>
                  <a:lnTo>
                    <a:pt x="504443" y="80771"/>
                  </a:lnTo>
                  <a:close/>
                </a:path>
              </a:pathLst>
            </a:custGeom>
            <a:solidFill>
              <a:srgbClr val="FF3183"/>
            </a:solidFill>
          </p:spPr>
          <p:txBody>
            <a:bodyPr wrap="square" lIns="0" tIns="0" rIns="0" bIns="0" rtlCol="0"/>
            <a:lstStyle/>
            <a:p>
              <a:endParaRPr/>
            </a:p>
          </p:txBody>
        </p:sp>
        <p:sp>
          <p:nvSpPr>
            <p:cNvPr id="17" name="object 17"/>
            <p:cNvSpPr/>
            <p:nvPr/>
          </p:nvSpPr>
          <p:spPr>
            <a:xfrm>
              <a:off x="2481072" y="2337815"/>
              <a:ext cx="504825" cy="647700"/>
            </a:xfrm>
            <a:custGeom>
              <a:avLst/>
              <a:gdLst/>
              <a:ahLst/>
              <a:cxnLst/>
              <a:rect l="l" t="t" r="r" b="b"/>
              <a:pathLst>
                <a:path w="504825" h="647700">
                  <a:moveTo>
                    <a:pt x="252983" y="0"/>
                  </a:moveTo>
                  <a:lnTo>
                    <a:pt x="185561" y="2913"/>
                  </a:lnTo>
                  <a:lnTo>
                    <a:pt x="125080" y="11119"/>
                  </a:lnTo>
                  <a:lnTo>
                    <a:pt x="73913" y="23812"/>
                  </a:lnTo>
                  <a:lnTo>
                    <a:pt x="34431" y="40188"/>
                  </a:lnTo>
                  <a:lnTo>
                    <a:pt x="0" y="80771"/>
                  </a:lnTo>
                  <a:lnTo>
                    <a:pt x="0" y="566927"/>
                  </a:lnTo>
                  <a:lnTo>
                    <a:pt x="34431" y="607511"/>
                  </a:lnTo>
                  <a:lnTo>
                    <a:pt x="73913" y="623887"/>
                  </a:lnTo>
                  <a:lnTo>
                    <a:pt x="125080" y="636580"/>
                  </a:lnTo>
                  <a:lnTo>
                    <a:pt x="185561" y="644786"/>
                  </a:lnTo>
                  <a:lnTo>
                    <a:pt x="252983" y="647699"/>
                  </a:lnTo>
                  <a:lnTo>
                    <a:pt x="319764" y="644786"/>
                  </a:lnTo>
                  <a:lnTo>
                    <a:pt x="379814" y="636580"/>
                  </a:lnTo>
                  <a:lnTo>
                    <a:pt x="430720" y="623887"/>
                  </a:lnTo>
                  <a:lnTo>
                    <a:pt x="470069" y="607511"/>
                  </a:lnTo>
                  <a:lnTo>
                    <a:pt x="504443" y="566927"/>
                  </a:lnTo>
                  <a:lnTo>
                    <a:pt x="504443" y="80771"/>
                  </a:lnTo>
                  <a:lnTo>
                    <a:pt x="470069" y="40188"/>
                  </a:lnTo>
                  <a:lnTo>
                    <a:pt x="430720" y="23812"/>
                  </a:lnTo>
                  <a:lnTo>
                    <a:pt x="379814" y="11119"/>
                  </a:lnTo>
                  <a:lnTo>
                    <a:pt x="319764" y="2913"/>
                  </a:lnTo>
                  <a:lnTo>
                    <a:pt x="252983" y="0"/>
                  </a:lnTo>
                  <a:close/>
                </a:path>
                <a:path w="504825" h="647700">
                  <a:moveTo>
                    <a:pt x="0" y="80771"/>
                  </a:moveTo>
                  <a:lnTo>
                    <a:pt x="34431" y="122032"/>
                  </a:lnTo>
                  <a:lnTo>
                    <a:pt x="73913" y="138302"/>
                  </a:lnTo>
                  <a:lnTo>
                    <a:pt x="125080" y="150763"/>
                  </a:lnTo>
                  <a:lnTo>
                    <a:pt x="185561" y="158735"/>
                  </a:lnTo>
                  <a:lnTo>
                    <a:pt x="252983" y="161543"/>
                  </a:lnTo>
                  <a:lnTo>
                    <a:pt x="319764" y="158735"/>
                  </a:lnTo>
                  <a:lnTo>
                    <a:pt x="379814" y="150763"/>
                  </a:lnTo>
                  <a:lnTo>
                    <a:pt x="430720" y="138302"/>
                  </a:lnTo>
                  <a:lnTo>
                    <a:pt x="470069" y="122032"/>
                  </a:lnTo>
                  <a:lnTo>
                    <a:pt x="495448" y="102630"/>
                  </a:lnTo>
                  <a:lnTo>
                    <a:pt x="504443" y="80771"/>
                  </a:lnTo>
                </a:path>
              </a:pathLst>
            </a:custGeom>
            <a:ln w="9524">
              <a:solidFill>
                <a:srgbClr val="0000FF"/>
              </a:solidFill>
            </a:ln>
          </p:spPr>
          <p:txBody>
            <a:bodyPr wrap="square" lIns="0" tIns="0" rIns="0" bIns="0" rtlCol="0"/>
            <a:lstStyle/>
            <a:p>
              <a:endParaRPr/>
            </a:p>
          </p:txBody>
        </p:sp>
        <p:sp>
          <p:nvSpPr>
            <p:cNvPr id="18" name="object 18"/>
            <p:cNvSpPr/>
            <p:nvPr/>
          </p:nvSpPr>
          <p:spPr>
            <a:xfrm>
              <a:off x="1594103" y="2337815"/>
              <a:ext cx="504825" cy="647700"/>
            </a:xfrm>
            <a:custGeom>
              <a:avLst/>
              <a:gdLst/>
              <a:ahLst/>
              <a:cxnLst/>
              <a:rect l="l" t="t" r="r" b="b"/>
              <a:pathLst>
                <a:path w="504825" h="647700">
                  <a:moveTo>
                    <a:pt x="504443" y="566927"/>
                  </a:moveTo>
                  <a:lnTo>
                    <a:pt x="504443" y="80771"/>
                  </a:lnTo>
                  <a:lnTo>
                    <a:pt x="495441" y="59443"/>
                  </a:lnTo>
                  <a:lnTo>
                    <a:pt x="430529" y="23812"/>
                  </a:lnTo>
                  <a:lnTo>
                    <a:pt x="379363" y="11119"/>
                  </a:lnTo>
                  <a:lnTo>
                    <a:pt x="318882" y="2913"/>
                  </a:lnTo>
                  <a:lnTo>
                    <a:pt x="251459" y="0"/>
                  </a:lnTo>
                  <a:lnTo>
                    <a:pt x="184679" y="2913"/>
                  </a:lnTo>
                  <a:lnTo>
                    <a:pt x="124629" y="11119"/>
                  </a:lnTo>
                  <a:lnTo>
                    <a:pt x="73723" y="23812"/>
                  </a:lnTo>
                  <a:lnTo>
                    <a:pt x="34374" y="40188"/>
                  </a:lnTo>
                  <a:lnTo>
                    <a:pt x="0" y="80771"/>
                  </a:lnTo>
                  <a:lnTo>
                    <a:pt x="0" y="566927"/>
                  </a:lnTo>
                  <a:lnTo>
                    <a:pt x="34374" y="607511"/>
                  </a:lnTo>
                  <a:lnTo>
                    <a:pt x="73723" y="623887"/>
                  </a:lnTo>
                  <a:lnTo>
                    <a:pt x="124629" y="636580"/>
                  </a:lnTo>
                  <a:lnTo>
                    <a:pt x="184679" y="644786"/>
                  </a:lnTo>
                  <a:lnTo>
                    <a:pt x="251459" y="647699"/>
                  </a:lnTo>
                  <a:lnTo>
                    <a:pt x="318882" y="644786"/>
                  </a:lnTo>
                  <a:lnTo>
                    <a:pt x="379363" y="636580"/>
                  </a:lnTo>
                  <a:lnTo>
                    <a:pt x="430529" y="623887"/>
                  </a:lnTo>
                  <a:lnTo>
                    <a:pt x="470012" y="607511"/>
                  </a:lnTo>
                  <a:lnTo>
                    <a:pt x="504443" y="566927"/>
                  </a:lnTo>
                  <a:close/>
                </a:path>
              </a:pathLst>
            </a:custGeom>
            <a:solidFill>
              <a:srgbClr val="7F7F00"/>
            </a:solidFill>
          </p:spPr>
          <p:txBody>
            <a:bodyPr wrap="square" lIns="0" tIns="0" rIns="0" bIns="0" rtlCol="0"/>
            <a:lstStyle/>
            <a:p>
              <a:endParaRPr/>
            </a:p>
          </p:txBody>
        </p:sp>
        <p:sp>
          <p:nvSpPr>
            <p:cNvPr id="19" name="object 19"/>
            <p:cNvSpPr/>
            <p:nvPr/>
          </p:nvSpPr>
          <p:spPr>
            <a:xfrm>
              <a:off x="1594103" y="2337815"/>
              <a:ext cx="504825" cy="161925"/>
            </a:xfrm>
            <a:custGeom>
              <a:avLst/>
              <a:gdLst/>
              <a:ahLst/>
              <a:cxnLst/>
              <a:rect l="l" t="t" r="r" b="b"/>
              <a:pathLst>
                <a:path w="504825" h="161925">
                  <a:moveTo>
                    <a:pt x="504443" y="80771"/>
                  </a:moveTo>
                  <a:lnTo>
                    <a:pt x="470012" y="40188"/>
                  </a:lnTo>
                  <a:lnTo>
                    <a:pt x="430529" y="23812"/>
                  </a:lnTo>
                  <a:lnTo>
                    <a:pt x="379363" y="11119"/>
                  </a:lnTo>
                  <a:lnTo>
                    <a:pt x="318882" y="2913"/>
                  </a:lnTo>
                  <a:lnTo>
                    <a:pt x="251459" y="0"/>
                  </a:lnTo>
                  <a:lnTo>
                    <a:pt x="184679" y="2913"/>
                  </a:lnTo>
                  <a:lnTo>
                    <a:pt x="124629" y="11119"/>
                  </a:lnTo>
                  <a:lnTo>
                    <a:pt x="73723" y="23812"/>
                  </a:lnTo>
                  <a:lnTo>
                    <a:pt x="34374" y="40188"/>
                  </a:lnTo>
                  <a:lnTo>
                    <a:pt x="0" y="80771"/>
                  </a:lnTo>
                  <a:lnTo>
                    <a:pt x="8995" y="102630"/>
                  </a:lnTo>
                  <a:lnTo>
                    <a:pt x="73723" y="138302"/>
                  </a:lnTo>
                  <a:lnTo>
                    <a:pt x="124629" y="150763"/>
                  </a:lnTo>
                  <a:lnTo>
                    <a:pt x="184679" y="158735"/>
                  </a:lnTo>
                  <a:lnTo>
                    <a:pt x="251459" y="161543"/>
                  </a:lnTo>
                  <a:lnTo>
                    <a:pt x="318882" y="158735"/>
                  </a:lnTo>
                  <a:lnTo>
                    <a:pt x="379363" y="150763"/>
                  </a:lnTo>
                  <a:lnTo>
                    <a:pt x="430529" y="138302"/>
                  </a:lnTo>
                  <a:lnTo>
                    <a:pt x="470012" y="122032"/>
                  </a:lnTo>
                  <a:lnTo>
                    <a:pt x="504443" y="80771"/>
                  </a:lnTo>
                  <a:close/>
                </a:path>
              </a:pathLst>
            </a:custGeom>
            <a:solidFill>
              <a:srgbClr val="989831"/>
            </a:solidFill>
          </p:spPr>
          <p:txBody>
            <a:bodyPr wrap="square" lIns="0" tIns="0" rIns="0" bIns="0" rtlCol="0"/>
            <a:lstStyle/>
            <a:p>
              <a:endParaRPr/>
            </a:p>
          </p:txBody>
        </p:sp>
        <p:sp>
          <p:nvSpPr>
            <p:cNvPr id="20" name="object 20"/>
            <p:cNvSpPr/>
            <p:nvPr/>
          </p:nvSpPr>
          <p:spPr>
            <a:xfrm>
              <a:off x="1594103" y="2337815"/>
              <a:ext cx="504825" cy="647700"/>
            </a:xfrm>
            <a:custGeom>
              <a:avLst/>
              <a:gdLst/>
              <a:ahLst/>
              <a:cxnLst/>
              <a:rect l="l" t="t" r="r" b="b"/>
              <a:pathLst>
                <a:path w="504825" h="647700">
                  <a:moveTo>
                    <a:pt x="251459" y="0"/>
                  </a:moveTo>
                  <a:lnTo>
                    <a:pt x="184679" y="2913"/>
                  </a:lnTo>
                  <a:lnTo>
                    <a:pt x="124629" y="11119"/>
                  </a:lnTo>
                  <a:lnTo>
                    <a:pt x="73723" y="23812"/>
                  </a:lnTo>
                  <a:lnTo>
                    <a:pt x="34374" y="40188"/>
                  </a:lnTo>
                  <a:lnTo>
                    <a:pt x="0" y="80771"/>
                  </a:lnTo>
                  <a:lnTo>
                    <a:pt x="0" y="566927"/>
                  </a:lnTo>
                  <a:lnTo>
                    <a:pt x="34374" y="607511"/>
                  </a:lnTo>
                  <a:lnTo>
                    <a:pt x="73723" y="623887"/>
                  </a:lnTo>
                  <a:lnTo>
                    <a:pt x="124629" y="636580"/>
                  </a:lnTo>
                  <a:lnTo>
                    <a:pt x="184679" y="644786"/>
                  </a:lnTo>
                  <a:lnTo>
                    <a:pt x="251459" y="647699"/>
                  </a:lnTo>
                  <a:lnTo>
                    <a:pt x="318882" y="644786"/>
                  </a:lnTo>
                  <a:lnTo>
                    <a:pt x="379363" y="636580"/>
                  </a:lnTo>
                  <a:lnTo>
                    <a:pt x="430529" y="623887"/>
                  </a:lnTo>
                  <a:lnTo>
                    <a:pt x="470012" y="607511"/>
                  </a:lnTo>
                  <a:lnTo>
                    <a:pt x="504443" y="566927"/>
                  </a:lnTo>
                  <a:lnTo>
                    <a:pt x="504443" y="80771"/>
                  </a:lnTo>
                  <a:lnTo>
                    <a:pt x="470012" y="40188"/>
                  </a:lnTo>
                  <a:lnTo>
                    <a:pt x="430529" y="23812"/>
                  </a:lnTo>
                  <a:lnTo>
                    <a:pt x="379363" y="11119"/>
                  </a:lnTo>
                  <a:lnTo>
                    <a:pt x="318882" y="2913"/>
                  </a:lnTo>
                  <a:lnTo>
                    <a:pt x="251459" y="0"/>
                  </a:lnTo>
                  <a:close/>
                </a:path>
                <a:path w="504825" h="647700">
                  <a:moveTo>
                    <a:pt x="0" y="80771"/>
                  </a:moveTo>
                  <a:lnTo>
                    <a:pt x="34374" y="122032"/>
                  </a:lnTo>
                  <a:lnTo>
                    <a:pt x="73723" y="138302"/>
                  </a:lnTo>
                  <a:lnTo>
                    <a:pt x="124629" y="150763"/>
                  </a:lnTo>
                  <a:lnTo>
                    <a:pt x="184679" y="158735"/>
                  </a:lnTo>
                  <a:lnTo>
                    <a:pt x="251459" y="161543"/>
                  </a:lnTo>
                  <a:lnTo>
                    <a:pt x="318882" y="158735"/>
                  </a:lnTo>
                  <a:lnTo>
                    <a:pt x="379363" y="150763"/>
                  </a:lnTo>
                  <a:lnTo>
                    <a:pt x="430529" y="138302"/>
                  </a:lnTo>
                  <a:lnTo>
                    <a:pt x="470012" y="122032"/>
                  </a:lnTo>
                  <a:lnTo>
                    <a:pt x="495441" y="102630"/>
                  </a:lnTo>
                  <a:lnTo>
                    <a:pt x="504443" y="80771"/>
                  </a:lnTo>
                </a:path>
              </a:pathLst>
            </a:custGeom>
            <a:ln w="9524">
              <a:solidFill>
                <a:srgbClr val="0000FF"/>
              </a:solidFill>
            </a:ln>
          </p:spPr>
          <p:txBody>
            <a:bodyPr wrap="square" lIns="0" tIns="0" rIns="0" bIns="0" rtlCol="0"/>
            <a:lstStyle/>
            <a:p>
              <a:endParaRPr/>
            </a:p>
          </p:txBody>
        </p:sp>
      </p:grpSp>
      <p:grpSp>
        <p:nvGrpSpPr>
          <p:cNvPr id="21" name="object 21"/>
          <p:cNvGrpSpPr/>
          <p:nvPr/>
        </p:nvGrpSpPr>
        <p:grpSpPr>
          <a:xfrm>
            <a:off x="1231201" y="4492561"/>
            <a:ext cx="3897629" cy="2099310"/>
            <a:chOff x="1231201" y="4492561"/>
            <a:chExt cx="3897629" cy="2099310"/>
          </a:xfrm>
        </p:grpSpPr>
        <p:sp>
          <p:nvSpPr>
            <p:cNvPr id="22" name="object 22"/>
            <p:cNvSpPr/>
            <p:nvPr/>
          </p:nvSpPr>
          <p:spPr>
            <a:xfrm>
              <a:off x="1235963" y="4497323"/>
              <a:ext cx="3888104" cy="2089785"/>
            </a:xfrm>
            <a:custGeom>
              <a:avLst/>
              <a:gdLst/>
              <a:ahLst/>
              <a:cxnLst/>
              <a:rect l="l" t="t" r="r" b="b"/>
              <a:pathLst>
                <a:path w="3888104" h="2089784">
                  <a:moveTo>
                    <a:pt x="3887723" y="2089403"/>
                  </a:moveTo>
                  <a:lnTo>
                    <a:pt x="3887723" y="0"/>
                  </a:lnTo>
                  <a:lnTo>
                    <a:pt x="0" y="0"/>
                  </a:lnTo>
                  <a:lnTo>
                    <a:pt x="0" y="2089403"/>
                  </a:lnTo>
                  <a:lnTo>
                    <a:pt x="3887723" y="2089403"/>
                  </a:lnTo>
                  <a:close/>
                </a:path>
              </a:pathLst>
            </a:custGeom>
            <a:solidFill>
              <a:srgbClr val="F3F81F"/>
            </a:solidFill>
          </p:spPr>
          <p:txBody>
            <a:bodyPr wrap="square" lIns="0" tIns="0" rIns="0" bIns="0" rtlCol="0"/>
            <a:lstStyle/>
            <a:p>
              <a:endParaRPr/>
            </a:p>
          </p:txBody>
        </p:sp>
        <p:sp>
          <p:nvSpPr>
            <p:cNvPr id="23" name="object 23"/>
            <p:cNvSpPr/>
            <p:nvPr/>
          </p:nvSpPr>
          <p:spPr>
            <a:xfrm>
              <a:off x="1235963" y="4497323"/>
              <a:ext cx="3888104" cy="2089785"/>
            </a:xfrm>
            <a:custGeom>
              <a:avLst/>
              <a:gdLst/>
              <a:ahLst/>
              <a:cxnLst/>
              <a:rect l="l" t="t" r="r" b="b"/>
              <a:pathLst>
                <a:path w="3888104" h="2089784">
                  <a:moveTo>
                    <a:pt x="0" y="0"/>
                  </a:moveTo>
                  <a:lnTo>
                    <a:pt x="0" y="2089403"/>
                  </a:lnTo>
                  <a:lnTo>
                    <a:pt x="3887723" y="2089403"/>
                  </a:lnTo>
                  <a:lnTo>
                    <a:pt x="3887723" y="0"/>
                  </a:lnTo>
                  <a:lnTo>
                    <a:pt x="0" y="0"/>
                  </a:lnTo>
                  <a:close/>
                </a:path>
              </a:pathLst>
            </a:custGeom>
            <a:ln w="9524">
              <a:solidFill>
                <a:srgbClr val="FFFFFF"/>
              </a:solidFill>
            </a:ln>
          </p:spPr>
          <p:txBody>
            <a:bodyPr wrap="square" lIns="0" tIns="0" rIns="0" bIns="0" rtlCol="0"/>
            <a:lstStyle/>
            <a:p>
              <a:endParaRPr/>
            </a:p>
          </p:txBody>
        </p:sp>
        <p:sp>
          <p:nvSpPr>
            <p:cNvPr id="24" name="object 24"/>
            <p:cNvSpPr/>
            <p:nvPr/>
          </p:nvSpPr>
          <p:spPr>
            <a:xfrm>
              <a:off x="4187951" y="5218175"/>
              <a:ext cx="504825" cy="647700"/>
            </a:xfrm>
            <a:custGeom>
              <a:avLst/>
              <a:gdLst/>
              <a:ahLst/>
              <a:cxnLst/>
              <a:rect l="l" t="t" r="r" b="b"/>
              <a:pathLst>
                <a:path w="504825" h="647700">
                  <a:moveTo>
                    <a:pt x="504443" y="566927"/>
                  </a:moveTo>
                  <a:lnTo>
                    <a:pt x="504443" y="80771"/>
                  </a:lnTo>
                  <a:lnTo>
                    <a:pt x="495441" y="59443"/>
                  </a:lnTo>
                  <a:lnTo>
                    <a:pt x="430529" y="23812"/>
                  </a:lnTo>
                  <a:lnTo>
                    <a:pt x="379363" y="11119"/>
                  </a:lnTo>
                  <a:lnTo>
                    <a:pt x="318882" y="2913"/>
                  </a:lnTo>
                  <a:lnTo>
                    <a:pt x="251459" y="0"/>
                  </a:lnTo>
                  <a:lnTo>
                    <a:pt x="184679" y="2913"/>
                  </a:lnTo>
                  <a:lnTo>
                    <a:pt x="124629" y="11119"/>
                  </a:lnTo>
                  <a:lnTo>
                    <a:pt x="73723" y="23812"/>
                  </a:lnTo>
                  <a:lnTo>
                    <a:pt x="34374" y="40188"/>
                  </a:lnTo>
                  <a:lnTo>
                    <a:pt x="0" y="80771"/>
                  </a:lnTo>
                  <a:lnTo>
                    <a:pt x="0" y="566927"/>
                  </a:lnTo>
                  <a:lnTo>
                    <a:pt x="34374" y="607511"/>
                  </a:lnTo>
                  <a:lnTo>
                    <a:pt x="73723" y="623887"/>
                  </a:lnTo>
                  <a:lnTo>
                    <a:pt x="124629" y="636580"/>
                  </a:lnTo>
                  <a:lnTo>
                    <a:pt x="184679" y="644786"/>
                  </a:lnTo>
                  <a:lnTo>
                    <a:pt x="251459" y="647699"/>
                  </a:lnTo>
                  <a:lnTo>
                    <a:pt x="318882" y="644786"/>
                  </a:lnTo>
                  <a:lnTo>
                    <a:pt x="379363" y="636580"/>
                  </a:lnTo>
                  <a:lnTo>
                    <a:pt x="430529" y="623887"/>
                  </a:lnTo>
                  <a:lnTo>
                    <a:pt x="470012" y="607511"/>
                  </a:lnTo>
                  <a:lnTo>
                    <a:pt x="504443" y="566927"/>
                  </a:lnTo>
                  <a:close/>
                </a:path>
              </a:pathLst>
            </a:custGeom>
            <a:solidFill>
              <a:srgbClr val="32CCFF"/>
            </a:solidFill>
          </p:spPr>
          <p:txBody>
            <a:bodyPr wrap="square" lIns="0" tIns="0" rIns="0" bIns="0" rtlCol="0"/>
            <a:lstStyle/>
            <a:p>
              <a:endParaRPr/>
            </a:p>
          </p:txBody>
        </p:sp>
        <p:sp>
          <p:nvSpPr>
            <p:cNvPr id="25" name="object 25"/>
            <p:cNvSpPr/>
            <p:nvPr/>
          </p:nvSpPr>
          <p:spPr>
            <a:xfrm>
              <a:off x="4187951" y="5218175"/>
              <a:ext cx="504825" cy="161925"/>
            </a:xfrm>
            <a:custGeom>
              <a:avLst/>
              <a:gdLst/>
              <a:ahLst/>
              <a:cxnLst/>
              <a:rect l="l" t="t" r="r" b="b"/>
              <a:pathLst>
                <a:path w="504825" h="161925">
                  <a:moveTo>
                    <a:pt x="504443" y="80771"/>
                  </a:moveTo>
                  <a:lnTo>
                    <a:pt x="470012" y="40188"/>
                  </a:lnTo>
                  <a:lnTo>
                    <a:pt x="430529" y="23812"/>
                  </a:lnTo>
                  <a:lnTo>
                    <a:pt x="379363" y="11119"/>
                  </a:lnTo>
                  <a:lnTo>
                    <a:pt x="318882" y="2913"/>
                  </a:lnTo>
                  <a:lnTo>
                    <a:pt x="251459" y="0"/>
                  </a:lnTo>
                  <a:lnTo>
                    <a:pt x="184679" y="2913"/>
                  </a:lnTo>
                  <a:lnTo>
                    <a:pt x="124629" y="11119"/>
                  </a:lnTo>
                  <a:lnTo>
                    <a:pt x="73723" y="23812"/>
                  </a:lnTo>
                  <a:lnTo>
                    <a:pt x="34374" y="40188"/>
                  </a:lnTo>
                  <a:lnTo>
                    <a:pt x="0" y="80771"/>
                  </a:lnTo>
                  <a:lnTo>
                    <a:pt x="8995" y="102100"/>
                  </a:lnTo>
                  <a:lnTo>
                    <a:pt x="73723" y="137731"/>
                  </a:lnTo>
                  <a:lnTo>
                    <a:pt x="124629" y="150424"/>
                  </a:lnTo>
                  <a:lnTo>
                    <a:pt x="184679" y="158630"/>
                  </a:lnTo>
                  <a:lnTo>
                    <a:pt x="251459" y="161543"/>
                  </a:lnTo>
                  <a:lnTo>
                    <a:pt x="318882" y="158630"/>
                  </a:lnTo>
                  <a:lnTo>
                    <a:pt x="379363" y="150424"/>
                  </a:lnTo>
                  <a:lnTo>
                    <a:pt x="430529" y="137731"/>
                  </a:lnTo>
                  <a:lnTo>
                    <a:pt x="470012" y="121355"/>
                  </a:lnTo>
                  <a:lnTo>
                    <a:pt x="504443" y="80771"/>
                  </a:lnTo>
                  <a:close/>
                </a:path>
              </a:pathLst>
            </a:custGeom>
            <a:solidFill>
              <a:srgbClr val="5BD6FF"/>
            </a:solidFill>
          </p:spPr>
          <p:txBody>
            <a:bodyPr wrap="square" lIns="0" tIns="0" rIns="0" bIns="0" rtlCol="0"/>
            <a:lstStyle/>
            <a:p>
              <a:endParaRPr/>
            </a:p>
          </p:txBody>
        </p:sp>
        <p:sp>
          <p:nvSpPr>
            <p:cNvPr id="26" name="object 26"/>
            <p:cNvSpPr/>
            <p:nvPr/>
          </p:nvSpPr>
          <p:spPr>
            <a:xfrm>
              <a:off x="4187951" y="5218175"/>
              <a:ext cx="504825" cy="647700"/>
            </a:xfrm>
            <a:custGeom>
              <a:avLst/>
              <a:gdLst/>
              <a:ahLst/>
              <a:cxnLst/>
              <a:rect l="l" t="t" r="r" b="b"/>
              <a:pathLst>
                <a:path w="504825" h="647700">
                  <a:moveTo>
                    <a:pt x="251459" y="0"/>
                  </a:moveTo>
                  <a:lnTo>
                    <a:pt x="184679" y="2913"/>
                  </a:lnTo>
                  <a:lnTo>
                    <a:pt x="124629" y="11119"/>
                  </a:lnTo>
                  <a:lnTo>
                    <a:pt x="73723" y="23812"/>
                  </a:lnTo>
                  <a:lnTo>
                    <a:pt x="34374" y="40188"/>
                  </a:lnTo>
                  <a:lnTo>
                    <a:pt x="0" y="80771"/>
                  </a:lnTo>
                  <a:lnTo>
                    <a:pt x="0" y="566927"/>
                  </a:lnTo>
                  <a:lnTo>
                    <a:pt x="34374" y="607511"/>
                  </a:lnTo>
                  <a:lnTo>
                    <a:pt x="73723" y="623887"/>
                  </a:lnTo>
                  <a:lnTo>
                    <a:pt x="124629" y="636580"/>
                  </a:lnTo>
                  <a:lnTo>
                    <a:pt x="184679" y="644786"/>
                  </a:lnTo>
                  <a:lnTo>
                    <a:pt x="251459" y="647699"/>
                  </a:lnTo>
                  <a:lnTo>
                    <a:pt x="318882" y="644786"/>
                  </a:lnTo>
                  <a:lnTo>
                    <a:pt x="379363" y="636580"/>
                  </a:lnTo>
                  <a:lnTo>
                    <a:pt x="430529" y="623887"/>
                  </a:lnTo>
                  <a:lnTo>
                    <a:pt x="470012" y="607511"/>
                  </a:lnTo>
                  <a:lnTo>
                    <a:pt x="504443" y="566927"/>
                  </a:lnTo>
                  <a:lnTo>
                    <a:pt x="504443" y="80771"/>
                  </a:lnTo>
                  <a:lnTo>
                    <a:pt x="470012" y="40188"/>
                  </a:lnTo>
                  <a:lnTo>
                    <a:pt x="430529" y="23812"/>
                  </a:lnTo>
                  <a:lnTo>
                    <a:pt x="379363" y="11119"/>
                  </a:lnTo>
                  <a:lnTo>
                    <a:pt x="318882" y="2913"/>
                  </a:lnTo>
                  <a:lnTo>
                    <a:pt x="251459" y="0"/>
                  </a:lnTo>
                  <a:close/>
                </a:path>
                <a:path w="504825" h="647700">
                  <a:moveTo>
                    <a:pt x="0" y="80771"/>
                  </a:moveTo>
                  <a:lnTo>
                    <a:pt x="34374" y="121355"/>
                  </a:lnTo>
                  <a:lnTo>
                    <a:pt x="73723" y="137731"/>
                  </a:lnTo>
                  <a:lnTo>
                    <a:pt x="124629" y="150424"/>
                  </a:lnTo>
                  <a:lnTo>
                    <a:pt x="184679" y="158630"/>
                  </a:lnTo>
                  <a:lnTo>
                    <a:pt x="251459" y="161543"/>
                  </a:lnTo>
                  <a:lnTo>
                    <a:pt x="318882" y="158630"/>
                  </a:lnTo>
                  <a:lnTo>
                    <a:pt x="379363" y="150424"/>
                  </a:lnTo>
                  <a:lnTo>
                    <a:pt x="430529" y="137731"/>
                  </a:lnTo>
                  <a:lnTo>
                    <a:pt x="470012" y="121355"/>
                  </a:lnTo>
                  <a:lnTo>
                    <a:pt x="495441" y="102100"/>
                  </a:lnTo>
                  <a:lnTo>
                    <a:pt x="504443" y="80771"/>
                  </a:lnTo>
                </a:path>
              </a:pathLst>
            </a:custGeom>
            <a:ln w="9524">
              <a:solidFill>
                <a:srgbClr val="0000FF"/>
              </a:solidFill>
            </a:ln>
          </p:spPr>
          <p:txBody>
            <a:bodyPr wrap="square" lIns="0" tIns="0" rIns="0" bIns="0" rtlCol="0"/>
            <a:lstStyle/>
            <a:p>
              <a:endParaRPr/>
            </a:p>
          </p:txBody>
        </p:sp>
        <p:sp>
          <p:nvSpPr>
            <p:cNvPr id="27" name="object 27"/>
            <p:cNvSpPr/>
            <p:nvPr/>
          </p:nvSpPr>
          <p:spPr>
            <a:xfrm>
              <a:off x="2555747" y="5218175"/>
              <a:ext cx="504825" cy="647700"/>
            </a:xfrm>
            <a:custGeom>
              <a:avLst/>
              <a:gdLst/>
              <a:ahLst/>
              <a:cxnLst/>
              <a:rect l="l" t="t" r="r" b="b"/>
              <a:pathLst>
                <a:path w="504825" h="647700">
                  <a:moveTo>
                    <a:pt x="504443" y="566927"/>
                  </a:moveTo>
                  <a:lnTo>
                    <a:pt x="504443" y="80771"/>
                  </a:lnTo>
                  <a:lnTo>
                    <a:pt x="495448" y="59443"/>
                  </a:lnTo>
                  <a:lnTo>
                    <a:pt x="430720" y="23812"/>
                  </a:lnTo>
                  <a:lnTo>
                    <a:pt x="379814" y="11119"/>
                  </a:lnTo>
                  <a:lnTo>
                    <a:pt x="319764" y="2913"/>
                  </a:lnTo>
                  <a:lnTo>
                    <a:pt x="252983" y="0"/>
                  </a:lnTo>
                  <a:lnTo>
                    <a:pt x="185561" y="2913"/>
                  </a:lnTo>
                  <a:lnTo>
                    <a:pt x="125080" y="11119"/>
                  </a:lnTo>
                  <a:lnTo>
                    <a:pt x="73913" y="23812"/>
                  </a:lnTo>
                  <a:lnTo>
                    <a:pt x="34431" y="40188"/>
                  </a:lnTo>
                  <a:lnTo>
                    <a:pt x="0" y="80771"/>
                  </a:lnTo>
                  <a:lnTo>
                    <a:pt x="0" y="566927"/>
                  </a:lnTo>
                  <a:lnTo>
                    <a:pt x="34431" y="607511"/>
                  </a:lnTo>
                  <a:lnTo>
                    <a:pt x="73913" y="623887"/>
                  </a:lnTo>
                  <a:lnTo>
                    <a:pt x="125080" y="636580"/>
                  </a:lnTo>
                  <a:lnTo>
                    <a:pt x="185561" y="644786"/>
                  </a:lnTo>
                  <a:lnTo>
                    <a:pt x="252983" y="647699"/>
                  </a:lnTo>
                  <a:lnTo>
                    <a:pt x="319764" y="644786"/>
                  </a:lnTo>
                  <a:lnTo>
                    <a:pt x="379814" y="636580"/>
                  </a:lnTo>
                  <a:lnTo>
                    <a:pt x="430720" y="623887"/>
                  </a:lnTo>
                  <a:lnTo>
                    <a:pt x="470069" y="607511"/>
                  </a:lnTo>
                  <a:lnTo>
                    <a:pt x="504443" y="566927"/>
                  </a:lnTo>
                  <a:close/>
                </a:path>
              </a:pathLst>
            </a:custGeom>
            <a:solidFill>
              <a:srgbClr val="65FF32"/>
            </a:solidFill>
          </p:spPr>
          <p:txBody>
            <a:bodyPr wrap="square" lIns="0" tIns="0" rIns="0" bIns="0" rtlCol="0"/>
            <a:lstStyle/>
            <a:p>
              <a:endParaRPr/>
            </a:p>
          </p:txBody>
        </p:sp>
        <p:sp>
          <p:nvSpPr>
            <p:cNvPr id="28" name="object 28"/>
            <p:cNvSpPr/>
            <p:nvPr/>
          </p:nvSpPr>
          <p:spPr>
            <a:xfrm>
              <a:off x="2555747" y="5218175"/>
              <a:ext cx="504825" cy="161925"/>
            </a:xfrm>
            <a:custGeom>
              <a:avLst/>
              <a:gdLst/>
              <a:ahLst/>
              <a:cxnLst/>
              <a:rect l="l" t="t" r="r" b="b"/>
              <a:pathLst>
                <a:path w="504825" h="161925">
                  <a:moveTo>
                    <a:pt x="504443" y="80771"/>
                  </a:moveTo>
                  <a:lnTo>
                    <a:pt x="470069" y="40188"/>
                  </a:lnTo>
                  <a:lnTo>
                    <a:pt x="430720" y="23812"/>
                  </a:lnTo>
                  <a:lnTo>
                    <a:pt x="379814" y="11119"/>
                  </a:lnTo>
                  <a:lnTo>
                    <a:pt x="319764" y="2913"/>
                  </a:lnTo>
                  <a:lnTo>
                    <a:pt x="252983" y="0"/>
                  </a:lnTo>
                  <a:lnTo>
                    <a:pt x="185561" y="2913"/>
                  </a:lnTo>
                  <a:lnTo>
                    <a:pt x="125080" y="11119"/>
                  </a:lnTo>
                  <a:lnTo>
                    <a:pt x="73913" y="23812"/>
                  </a:lnTo>
                  <a:lnTo>
                    <a:pt x="34431" y="40188"/>
                  </a:lnTo>
                  <a:lnTo>
                    <a:pt x="0" y="80771"/>
                  </a:lnTo>
                  <a:lnTo>
                    <a:pt x="9002" y="102100"/>
                  </a:lnTo>
                  <a:lnTo>
                    <a:pt x="73913" y="137731"/>
                  </a:lnTo>
                  <a:lnTo>
                    <a:pt x="125080" y="150424"/>
                  </a:lnTo>
                  <a:lnTo>
                    <a:pt x="185561" y="158630"/>
                  </a:lnTo>
                  <a:lnTo>
                    <a:pt x="252983" y="161543"/>
                  </a:lnTo>
                  <a:lnTo>
                    <a:pt x="319764" y="158630"/>
                  </a:lnTo>
                  <a:lnTo>
                    <a:pt x="379814" y="150424"/>
                  </a:lnTo>
                  <a:lnTo>
                    <a:pt x="430720" y="137731"/>
                  </a:lnTo>
                  <a:lnTo>
                    <a:pt x="470069" y="121355"/>
                  </a:lnTo>
                  <a:lnTo>
                    <a:pt x="504443" y="80771"/>
                  </a:lnTo>
                  <a:close/>
                </a:path>
              </a:pathLst>
            </a:custGeom>
            <a:solidFill>
              <a:srgbClr val="83FF5B"/>
            </a:solidFill>
          </p:spPr>
          <p:txBody>
            <a:bodyPr wrap="square" lIns="0" tIns="0" rIns="0" bIns="0" rtlCol="0"/>
            <a:lstStyle/>
            <a:p>
              <a:endParaRPr/>
            </a:p>
          </p:txBody>
        </p:sp>
        <p:sp>
          <p:nvSpPr>
            <p:cNvPr id="29" name="object 29"/>
            <p:cNvSpPr/>
            <p:nvPr/>
          </p:nvSpPr>
          <p:spPr>
            <a:xfrm>
              <a:off x="2555747" y="5218175"/>
              <a:ext cx="504825" cy="647700"/>
            </a:xfrm>
            <a:custGeom>
              <a:avLst/>
              <a:gdLst/>
              <a:ahLst/>
              <a:cxnLst/>
              <a:rect l="l" t="t" r="r" b="b"/>
              <a:pathLst>
                <a:path w="504825" h="647700">
                  <a:moveTo>
                    <a:pt x="252983" y="0"/>
                  </a:moveTo>
                  <a:lnTo>
                    <a:pt x="185561" y="2913"/>
                  </a:lnTo>
                  <a:lnTo>
                    <a:pt x="125080" y="11119"/>
                  </a:lnTo>
                  <a:lnTo>
                    <a:pt x="73913" y="23812"/>
                  </a:lnTo>
                  <a:lnTo>
                    <a:pt x="34431" y="40188"/>
                  </a:lnTo>
                  <a:lnTo>
                    <a:pt x="0" y="80771"/>
                  </a:lnTo>
                  <a:lnTo>
                    <a:pt x="0" y="566927"/>
                  </a:lnTo>
                  <a:lnTo>
                    <a:pt x="34431" y="607511"/>
                  </a:lnTo>
                  <a:lnTo>
                    <a:pt x="73913" y="623887"/>
                  </a:lnTo>
                  <a:lnTo>
                    <a:pt x="125080" y="636580"/>
                  </a:lnTo>
                  <a:lnTo>
                    <a:pt x="185561" y="644786"/>
                  </a:lnTo>
                  <a:lnTo>
                    <a:pt x="252983" y="647699"/>
                  </a:lnTo>
                  <a:lnTo>
                    <a:pt x="319764" y="644786"/>
                  </a:lnTo>
                  <a:lnTo>
                    <a:pt x="379814" y="636580"/>
                  </a:lnTo>
                  <a:lnTo>
                    <a:pt x="430720" y="623887"/>
                  </a:lnTo>
                  <a:lnTo>
                    <a:pt x="470069" y="607511"/>
                  </a:lnTo>
                  <a:lnTo>
                    <a:pt x="504443" y="566927"/>
                  </a:lnTo>
                  <a:lnTo>
                    <a:pt x="504443" y="80771"/>
                  </a:lnTo>
                  <a:lnTo>
                    <a:pt x="470069" y="40188"/>
                  </a:lnTo>
                  <a:lnTo>
                    <a:pt x="430720" y="23812"/>
                  </a:lnTo>
                  <a:lnTo>
                    <a:pt x="379814" y="11119"/>
                  </a:lnTo>
                  <a:lnTo>
                    <a:pt x="319764" y="2913"/>
                  </a:lnTo>
                  <a:lnTo>
                    <a:pt x="252983" y="0"/>
                  </a:lnTo>
                  <a:close/>
                </a:path>
                <a:path w="504825" h="647700">
                  <a:moveTo>
                    <a:pt x="0" y="80771"/>
                  </a:moveTo>
                  <a:lnTo>
                    <a:pt x="34431" y="121355"/>
                  </a:lnTo>
                  <a:lnTo>
                    <a:pt x="73913" y="137731"/>
                  </a:lnTo>
                  <a:lnTo>
                    <a:pt x="125080" y="150424"/>
                  </a:lnTo>
                  <a:lnTo>
                    <a:pt x="185561" y="158630"/>
                  </a:lnTo>
                  <a:lnTo>
                    <a:pt x="252983" y="161543"/>
                  </a:lnTo>
                  <a:lnTo>
                    <a:pt x="319764" y="158630"/>
                  </a:lnTo>
                  <a:lnTo>
                    <a:pt x="379814" y="150424"/>
                  </a:lnTo>
                  <a:lnTo>
                    <a:pt x="430720" y="137731"/>
                  </a:lnTo>
                  <a:lnTo>
                    <a:pt x="470069" y="121355"/>
                  </a:lnTo>
                  <a:lnTo>
                    <a:pt x="495448" y="102100"/>
                  </a:lnTo>
                  <a:lnTo>
                    <a:pt x="504443" y="80771"/>
                  </a:lnTo>
                </a:path>
              </a:pathLst>
            </a:custGeom>
            <a:ln w="9524">
              <a:solidFill>
                <a:srgbClr val="0000FF"/>
              </a:solidFill>
            </a:ln>
          </p:spPr>
          <p:txBody>
            <a:bodyPr wrap="square" lIns="0" tIns="0" rIns="0" bIns="0" rtlCol="0"/>
            <a:lstStyle/>
            <a:p>
              <a:endParaRPr/>
            </a:p>
          </p:txBody>
        </p:sp>
        <p:sp>
          <p:nvSpPr>
            <p:cNvPr id="30" name="object 30"/>
            <p:cNvSpPr/>
            <p:nvPr/>
          </p:nvSpPr>
          <p:spPr>
            <a:xfrm>
              <a:off x="1738883" y="5218175"/>
              <a:ext cx="506095" cy="647700"/>
            </a:xfrm>
            <a:custGeom>
              <a:avLst/>
              <a:gdLst/>
              <a:ahLst/>
              <a:cxnLst/>
              <a:rect l="l" t="t" r="r" b="b"/>
              <a:pathLst>
                <a:path w="506094" h="647700">
                  <a:moveTo>
                    <a:pt x="505967" y="566927"/>
                  </a:moveTo>
                  <a:lnTo>
                    <a:pt x="505967" y="80771"/>
                  </a:lnTo>
                  <a:lnTo>
                    <a:pt x="496965" y="59443"/>
                  </a:lnTo>
                  <a:lnTo>
                    <a:pt x="432053" y="23812"/>
                  </a:lnTo>
                  <a:lnTo>
                    <a:pt x="380887" y="11119"/>
                  </a:lnTo>
                  <a:lnTo>
                    <a:pt x="320406" y="2913"/>
                  </a:lnTo>
                  <a:lnTo>
                    <a:pt x="252983" y="0"/>
                  </a:lnTo>
                  <a:lnTo>
                    <a:pt x="186090" y="2913"/>
                  </a:lnTo>
                  <a:lnTo>
                    <a:pt x="125758" y="11119"/>
                  </a:lnTo>
                  <a:lnTo>
                    <a:pt x="74485" y="23812"/>
                  </a:lnTo>
                  <a:lnTo>
                    <a:pt x="34769" y="40188"/>
                  </a:lnTo>
                  <a:lnTo>
                    <a:pt x="0" y="80771"/>
                  </a:lnTo>
                  <a:lnTo>
                    <a:pt x="0" y="566927"/>
                  </a:lnTo>
                  <a:lnTo>
                    <a:pt x="34769" y="607511"/>
                  </a:lnTo>
                  <a:lnTo>
                    <a:pt x="74485" y="623887"/>
                  </a:lnTo>
                  <a:lnTo>
                    <a:pt x="125758" y="636580"/>
                  </a:lnTo>
                  <a:lnTo>
                    <a:pt x="186090" y="644786"/>
                  </a:lnTo>
                  <a:lnTo>
                    <a:pt x="252983" y="647699"/>
                  </a:lnTo>
                  <a:lnTo>
                    <a:pt x="320406" y="644786"/>
                  </a:lnTo>
                  <a:lnTo>
                    <a:pt x="380887" y="636580"/>
                  </a:lnTo>
                  <a:lnTo>
                    <a:pt x="432053" y="623887"/>
                  </a:lnTo>
                  <a:lnTo>
                    <a:pt x="471536" y="607511"/>
                  </a:lnTo>
                  <a:lnTo>
                    <a:pt x="505967" y="566927"/>
                  </a:lnTo>
                  <a:close/>
                </a:path>
              </a:pathLst>
            </a:custGeom>
            <a:solidFill>
              <a:srgbClr val="FF0065"/>
            </a:solidFill>
          </p:spPr>
          <p:txBody>
            <a:bodyPr wrap="square" lIns="0" tIns="0" rIns="0" bIns="0" rtlCol="0"/>
            <a:lstStyle/>
            <a:p>
              <a:endParaRPr/>
            </a:p>
          </p:txBody>
        </p:sp>
        <p:sp>
          <p:nvSpPr>
            <p:cNvPr id="31" name="object 31"/>
            <p:cNvSpPr/>
            <p:nvPr/>
          </p:nvSpPr>
          <p:spPr>
            <a:xfrm>
              <a:off x="1738883" y="5218175"/>
              <a:ext cx="506095" cy="161925"/>
            </a:xfrm>
            <a:custGeom>
              <a:avLst/>
              <a:gdLst/>
              <a:ahLst/>
              <a:cxnLst/>
              <a:rect l="l" t="t" r="r" b="b"/>
              <a:pathLst>
                <a:path w="506094" h="161925">
                  <a:moveTo>
                    <a:pt x="505967" y="80771"/>
                  </a:moveTo>
                  <a:lnTo>
                    <a:pt x="471536" y="40188"/>
                  </a:lnTo>
                  <a:lnTo>
                    <a:pt x="432053" y="23812"/>
                  </a:lnTo>
                  <a:lnTo>
                    <a:pt x="380887" y="11119"/>
                  </a:lnTo>
                  <a:lnTo>
                    <a:pt x="320406" y="2913"/>
                  </a:lnTo>
                  <a:lnTo>
                    <a:pt x="252983" y="0"/>
                  </a:lnTo>
                  <a:lnTo>
                    <a:pt x="186090" y="2913"/>
                  </a:lnTo>
                  <a:lnTo>
                    <a:pt x="125758" y="11119"/>
                  </a:lnTo>
                  <a:lnTo>
                    <a:pt x="74485" y="23812"/>
                  </a:lnTo>
                  <a:lnTo>
                    <a:pt x="34769" y="40188"/>
                  </a:lnTo>
                  <a:lnTo>
                    <a:pt x="0" y="80771"/>
                  </a:lnTo>
                  <a:lnTo>
                    <a:pt x="9108" y="102100"/>
                  </a:lnTo>
                  <a:lnTo>
                    <a:pt x="74485" y="137731"/>
                  </a:lnTo>
                  <a:lnTo>
                    <a:pt x="125758" y="150424"/>
                  </a:lnTo>
                  <a:lnTo>
                    <a:pt x="186090" y="158630"/>
                  </a:lnTo>
                  <a:lnTo>
                    <a:pt x="252983" y="161543"/>
                  </a:lnTo>
                  <a:lnTo>
                    <a:pt x="320406" y="158630"/>
                  </a:lnTo>
                  <a:lnTo>
                    <a:pt x="380887" y="150424"/>
                  </a:lnTo>
                  <a:lnTo>
                    <a:pt x="432053" y="137731"/>
                  </a:lnTo>
                  <a:lnTo>
                    <a:pt x="471536" y="121355"/>
                  </a:lnTo>
                  <a:lnTo>
                    <a:pt x="505967" y="80771"/>
                  </a:lnTo>
                  <a:close/>
                </a:path>
              </a:pathLst>
            </a:custGeom>
            <a:solidFill>
              <a:srgbClr val="FF3183"/>
            </a:solidFill>
          </p:spPr>
          <p:txBody>
            <a:bodyPr wrap="square" lIns="0" tIns="0" rIns="0" bIns="0" rtlCol="0"/>
            <a:lstStyle/>
            <a:p>
              <a:endParaRPr/>
            </a:p>
          </p:txBody>
        </p:sp>
        <p:sp>
          <p:nvSpPr>
            <p:cNvPr id="32" name="object 32"/>
            <p:cNvSpPr/>
            <p:nvPr/>
          </p:nvSpPr>
          <p:spPr>
            <a:xfrm>
              <a:off x="1738883" y="5218175"/>
              <a:ext cx="506095" cy="647700"/>
            </a:xfrm>
            <a:custGeom>
              <a:avLst/>
              <a:gdLst/>
              <a:ahLst/>
              <a:cxnLst/>
              <a:rect l="l" t="t" r="r" b="b"/>
              <a:pathLst>
                <a:path w="506094" h="647700">
                  <a:moveTo>
                    <a:pt x="252983" y="0"/>
                  </a:moveTo>
                  <a:lnTo>
                    <a:pt x="186090" y="2913"/>
                  </a:lnTo>
                  <a:lnTo>
                    <a:pt x="125758" y="11119"/>
                  </a:lnTo>
                  <a:lnTo>
                    <a:pt x="74485" y="23812"/>
                  </a:lnTo>
                  <a:lnTo>
                    <a:pt x="34769" y="40188"/>
                  </a:lnTo>
                  <a:lnTo>
                    <a:pt x="0" y="80771"/>
                  </a:lnTo>
                  <a:lnTo>
                    <a:pt x="0" y="566927"/>
                  </a:lnTo>
                  <a:lnTo>
                    <a:pt x="34769" y="607511"/>
                  </a:lnTo>
                  <a:lnTo>
                    <a:pt x="74485" y="623887"/>
                  </a:lnTo>
                  <a:lnTo>
                    <a:pt x="125758" y="636580"/>
                  </a:lnTo>
                  <a:lnTo>
                    <a:pt x="186090" y="644786"/>
                  </a:lnTo>
                  <a:lnTo>
                    <a:pt x="252983" y="647699"/>
                  </a:lnTo>
                  <a:lnTo>
                    <a:pt x="320406" y="644786"/>
                  </a:lnTo>
                  <a:lnTo>
                    <a:pt x="380887" y="636580"/>
                  </a:lnTo>
                  <a:lnTo>
                    <a:pt x="432053" y="623887"/>
                  </a:lnTo>
                  <a:lnTo>
                    <a:pt x="471536" y="607511"/>
                  </a:lnTo>
                  <a:lnTo>
                    <a:pt x="505967" y="566927"/>
                  </a:lnTo>
                  <a:lnTo>
                    <a:pt x="505967" y="80771"/>
                  </a:lnTo>
                  <a:lnTo>
                    <a:pt x="471536" y="40188"/>
                  </a:lnTo>
                  <a:lnTo>
                    <a:pt x="432053" y="23812"/>
                  </a:lnTo>
                  <a:lnTo>
                    <a:pt x="380887" y="11119"/>
                  </a:lnTo>
                  <a:lnTo>
                    <a:pt x="320406" y="2913"/>
                  </a:lnTo>
                  <a:lnTo>
                    <a:pt x="252983" y="0"/>
                  </a:lnTo>
                  <a:close/>
                </a:path>
                <a:path w="506094" h="647700">
                  <a:moveTo>
                    <a:pt x="0" y="80771"/>
                  </a:moveTo>
                  <a:lnTo>
                    <a:pt x="34769" y="121355"/>
                  </a:lnTo>
                  <a:lnTo>
                    <a:pt x="74485" y="137731"/>
                  </a:lnTo>
                  <a:lnTo>
                    <a:pt x="125758" y="150424"/>
                  </a:lnTo>
                  <a:lnTo>
                    <a:pt x="186090" y="158630"/>
                  </a:lnTo>
                  <a:lnTo>
                    <a:pt x="252983" y="161543"/>
                  </a:lnTo>
                  <a:lnTo>
                    <a:pt x="320406" y="158630"/>
                  </a:lnTo>
                  <a:lnTo>
                    <a:pt x="380887" y="150424"/>
                  </a:lnTo>
                  <a:lnTo>
                    <a:pt x="432053" y="137731"/>
                  </a:lnTo>
                  <a:lnTo>
                    <a:pt x="471536" y="121355"/>
                  </a:lnTo>
                  <a:lnTo>
                    <a:pt x="496965" y="102100"/>
                  </a:lnTo>
                  <a:lnTo>
                    <a:pt x="505967" y="80771"/>
                  </a:lnTo>
                </a:path>
              </a:pathLst>
            </a:custGeom>
            <a:ln w="9524">
              <a:solidFill>
                <a:srgbClr val="0000FF"/>
              </a:solidFill>
            </a:ln>
          </p:spPr>
          <p:txBody>
            <a:bodyPr wrap="square" lIns="0" tIns="0" rIns="0" bIns="0" rtlCol="0"/>
            <a:lstStyle/>
            <a:p>
              <a:endParaRPr/>
            </a:p>
          </p:txBody>
        </p:sp>
        <p:sp>
          <p:nvSpPr>
            <p:cNvPr id="33" name="object 33"/>
            <p:cNvSpPr/>
            <p:nvPr/>
          </p:nvSpPr>
          <p:spPr>
            <a:xfrm>
              <a:off x="3371087" y="5218175"/>
              <a:ext cx="506095" cy="647700"/>
            </a:xfrm>
            <a:custGeom>
              <a:avLst/>
              <a:gdLst/>
              <a:ahLst/>
              <a:cxnLst/>
              <a:rect l="l" t="t" r="r" b="b"/>
              <a:pathLst>
                <a:path w="506095" h="647700">
                  <a:moveTo>
                    <a:pt x="505967" y="566927"/>
                  </a:moveTo>
                  <a:lnTo>
                    <a:pt x="505967" y="80771"/>
                  </a:lnTo>
                  <a:lnTo>
                    <a:pt x="496859" y="59443"/>
                  </a:lnTo>
                  <a:lnTo>
                    <a:pt x="431482" y="23812"/>
                  </a:lnTo>
                  <a:lnTo>
                    <a:pt x="380209" y="11119"/>
                  </a:lnTo>
                  <a:lnTo>
                    <a:pt x="319877" y="2913"/>
                  </a:lnTo>
                  <a:lnTo>
                    <a:pt x="252983" y="0"/>
                  </a:lnTo>
                  <a:lnTo>
                    <a:pt x="185561" y="2913"/>
                  </a:lnTo>
                  <a:lnTo>
                    <a:pt x="125080" y="11119"/>
                  </a:lnTo>
                  <a:lnTo>
                    <a:pt x="73913" y="23812"/>
                  </a:lnTo>
                  <a:lnTo>
                    <a:pt x="34431" y="40188"/>
                  </a:lnTo>
                  <a:lnTo>
                    <a:pt x="0" y="80771"/>
                  </a:lnTo>
                  <a:lnTo>
                    <a:pt x="0" y="566927"/>
                  </a:lnTo>
                  <a:lnTo>
                    <a:pt x="34431" y="607511"/>
                  </a:lnTo>
                  <a:lnTo>
                    <a:pt x="73913" y="623887"/>
                  </a:lnTo>
                  <a:lnTo>
                    <a:pt x="125080" y="636580"/>
                  </a:lnTo>
                  <a:lnTo>
                    <a:pt x="185561" y="644786"/>
                  </a:lnTo>
                  <a:lnTo>
                    <a:pt x="252983" y="647699"/>
                  </a:lnTo>
                  <a:lnTo>
                    <a:pt x="319877" y="644786"/>
                  </a:lnTo>
                  <a:lnTo>
                    <a:pt x="380209" y="636580"/>
                  </a:lnTo>
                  <a:lnTo>
                    <a:pt x="431482" y="623887"/>
                  </a:lnTo>
                  <a:lnTo>
                    <a:pt x="471198" y="607511"/>
                  </a:lnTo>
                  <a:lnTo>
                    <a:pt x="505967" y="566927"/>
                  </a:lnTo>
                  <a:close/>
                </a:path>
              </a:pathLst>
            </a:custGeom>
            <a:solidFill>
              <a:srgbClr val="7F7F00"/>
            </a:solidFill>
          </p:spPr>
          <p:txBody>
            <a:bodyPr wrap="square" lIns="0" tIns="0" rIns="0" bIns="0" rtlCol="0"/>
            <a:lstStyle/>
            <a:p>
              <a:endParaRPr/>
            </a:p>
          </p:txBody>
        </p:sp>
        <p:sp>
          <p:nvSpPr>
            <p:cNvPr id="34" name="object 34"/>
            <p:cNvSpPr/>
            <p:nvPr/>
          </p:nvSpPr>
          <p:spPr>
            <a:xfrm>
              <a:off x="3371087" y="5218175"/>
              <a:ext cx="506095" cy="161925"/>
            </a:xfrm>
            <a:custGeom>
              <a:avLst/>
              <a:gdLst/>
              <a:ahLst/>
              <a:cxnLst/>
              <a:rect l="l" t="t" r="r" b="b"/>
              <a:pathLst>
                <a:path w="506095" h="161925">
                  <a:moveTo>
                    <a:pt x="505967" y="80771"/>
                  </a:moveTo>
                  <a:lnTo>
                    <a:pt x="471198" y="40188"/>
                  </a:lnTo>
                  <a:lnTo>
                    <a:pt x="431482" y="23812"/>
                  </a:lnTo>
                  <a:lnTo>
                    <a:pt x="380209" y="11119"/>
                  </a:lnTo>
                  <a:lnTo>
                    <a:pt x="319877" y="2913"/>
                  </a:lnTo>
                  <a:lnTo>
                    <a:pt x="252983" y="0"/>
                  </a:lnTo>
                  <a:lnTo>
                    <a:pt x="185561" y="2913"/>
                  </a:lnTo>
                  <a:lnTo>
                    <a:pt x="125080" y="11119"/>
                  </a:lnTo>
                  <a:lnTo>
                    <a:pt x="73913" y="23812"/>
                  </a:lnTo>
                  <a:lnTo>
                    <a:pt x="34431" y="40188"/>
                  </a:lnTo>
                  <a:lnTo>
                    <a:pt x="0" y="80771"/>
                  </a:lnTo>
                  <a:lnTo>
                    <a:pt x="9002" y="102100"/>
                  </a:lnTo>
                  <a:lnTo>
                    <a:pt x="73913" y="137731"/>
                  </a:lnTo>
                  <a:lnTo>
                    <a:pt x="125080" y="150424"/>
                  </a:lnTo>
                  <a:lnTo>
                    <a:pt x="185561" y="158630"/>
                  </a:lnTo>
                  <a:lnTo>
                    <a:pt x="252983" y="161543"/>
                  </a:lnTo>
                  <a:lnTo>
                    <a:pt x="319877" y="158630"/>
                  </a:lnTo>
                  <a:lnTo>
                    <a:pt x="380209" y="150424"/>
                  </a:lnTo>
                  <a:lnTo>
                    <a:pt x="431482" y="137731"/>
                  </a:lnTo>
                  <a:lnTo>
                    <a:pt x="471198" y="121355"/>
                  </a:lnTo>
                  <a:lnTo>
                    <a:pt x="505967" y="80771"/>
                  </a:lnTo>
                  <a:close/>
                </a:path>
              </a:pathLst>
            </a:custGeom>
            <a:solidFill>
              <a:srgbClr val="989831"/>
            </a:solidFill>
          </p:spPr>
          <p:txBody>
            <a:bodyPr wrap="square" lIns="0" tIns="0" rIns="0" bIns="0" rtlCol="0"/>
            <a:lstStyle/>
            <a:p>
              <a:endParaRPr/>
            </a:p>
          </p:txBody>
        </p:sp>
        <p:sp>
          <p:nvSpPr>
            <p:cNvPr id="35" name="object 35"/>
            <p:cNvSpPr/>
            <p:nvPr/>
          </p:nvSpPr>
          <p:spPr>
            <a:xfrm>
              <a:off x="3371087" y="5218175"/>
              <a:ext cx="506095" cy="647700"/>
            </a:xfrm>
            <a:custGeom>
              <a:avLst/>
              <a:gdLst/>
              <a:ahLst/>
              <a:cxnLst/>
              <a:rect l="l" t="t" r="r" b="b"/>
              <a:pathLst>
                <a:path w="506095" h="647700">
                  <a:moveTo>
                    <a:pt x="252983" y="0"/>
                  </a:moveTo>
                  <a:lnTo>
                    <a:pt x="185561" y="2913"/>
                  </a:lnTo>
                  <a:lnTo>
                    <a:pt x="125080" y="11119"/>
                  </a:lnTo>
                  <a:lnTo>
                    <a:pt x="73913" y="23812"/>
                  </a:lnTo>
                  <a:lnTo>
                    <a:pt x="34431" y="40188"/>
                  </a:lnTo>
                  <a:lnTo>
                    <a:pt x="0" y="80771"/>
                  </a:lnTo>
                  <a:lnTo>
                    <a:pt x="0" y="566927"/>
                  </a:lnTo>
                  <a:lnTo>
                    <a:pt x="34431" y="607511"/>
                  </a:lnTo>
                  <a:lnTo>
                    <a:pt x="73913" y="623887"/>
                  </a:lnTo>
                  <a:lnTo>
                    <a:pt x="125080" y="636580"/>
                  </a:lnTo>
                  <a:lnTo>
                    <a:pt x="185561" y="644786"/>
                  </a:lnTo>
                  <a:lnTo>
                    <a:pt x="252983" y="647699"/>
                  </a:lnTo>
                  <a:lnTo>
                    <a:pt x="319877" y="644786"/>
                  </a:lnTo>
                  <a:lnTo>
                    <a:pt x="380209" y="636580"/>
                  </a:lnTo>
                  <a:lnTo>
                    <a:pt x="431482" y="623887"/>
                  </a:lnTo>
                  <a:lnTo>
                    <a:pt x="471198" y="607511"/>
                  </a:lnTo>
                  <a:lnTo>
                    <a:pt x="505967" y="566927"/>
                  </a:lnTo>
                  <a:lnTo>
                    <a:pt x="505967" y="80771"/>
                  </a:lnTo>
                  <a:lnTo>
                    <a:pt x="471198" y="40188"/>
                  </a:lnTo>
                  <a:lnTo>
                    <a:pt x="431482" y="23812"/>
                  </a:lnTo>
                  <a:lnTo>
                    <a:pt x="380209" y="11119"/>
                  </a:lnTo>
                  <a:lnTo>
                    <a:pt x="319877" y="2913"/>
                  </a:lnTo>
                  <a:lnTo>
                    <a:pt x="252983" y="0"/>
                  </a:lnTo>
                  <a:close/>
                </a:path>
                <a:path w="506095" h="647700">
                  <a:moveTo>
                    <a:pt x="0" y="80771"/>
                  </a:moveTo>
                  <a:lnTo>
                    <a:pt x="34431" y="121355"/>
                  </a:lnTo>
                  <a:lnTo>
                    <a:pt x="73913" y="137731"/>
                  </a:lnTo>
                  <a:lnTo>
                    <a:pt x="125080" y="150424"/>
                  </a:lnTo>
                  <a:lnTo>
                    <a:pt x="185561" y="158630"/>
                  </a:lnTo>
                  <a:lnTo>
                    <a:pt x="252983" y="161543"/>
                  </a:lnTo>
                  <a:lnTo>
                    <a:pt x="319877" y="158630"/>
                  </a:lnTo>
                  <a:lnTo>
                    <a:pt x="380209" y="150424"/>
                  </a:lnTo>
                  <a:lnTo>
                    <a:pt x="431482" y="137731"/>
                  </a:lnTo>
                  <a:lnTo>
                    <a:pt x="471198" y="121355"/>
                  </a:lnTo>
                  <a:lnTo>
                    <a:pt x="496859" y="102100"/>
                  </a:lnTo>
                  <a:lnTo>
                    <a:pt x="505967" y="80771"/>
                  </a:lnTo>
                </a:path>
              </a:pathLst>
            </a:custGeom>
            <a:ln w="9524">
              <a:solidFill>
                <a:srgbClr val="0000FF"/>
              </a:solidFill>
            </a:ln>
          </p:spPr>
          <p:txBody>
            <a:bodyPr wrap="square" lIns="0" tIns="0" rIns="0" bIns="0" rtlCol="0"/>
            <a:lstStyle/>
            <a:p>
              <a:endParaRPr/>
            </a:p>
          </p:txBody>
        </p:sp>
      </p:grpSp>
      <p:grpSp>
        <p:nvGrpSpPr>
          <p:cNvPr id="36" name="object 36"/>
          <p:cNvGrpSpPr/>
          <p:nvPr/>
        </p:nvGrpSpPr>
        <p:grpSpPr>
          <a:xfrm>
            <a:off x="5551741" y="1612201"/>
            <a:ext cx="3897629" cy="2099310"/>
            <a:chOff x="5551741" y="1612201"/>
            <a:chExt cx="3897629" cy="2099310"/>
          </a:xfrm>
        </p:grpSpPr>
        <p:sp>
          <p:nvSpPr>
            <p:cNvPr id="37" name="object 37"/>
            <p:cNvSpPr/>
            <p:nvPr/>
          </p:nvSpPr>
          <p:spPr>
            <a:xfrm>
              <a:off x="5556503" y="1616963"/>
              <a:ext cx="3888104" cy="2089785"/>
            </a:xfrm>
            <a:custGeom>
              <a:avLst/>
              <a:gdLst/>
              <a:ahLst/>
              <a:cxnLst/>
              <a:rect l="l" t="t" r="r" b="b"/>
              <a:pathLst>
                <a:path w="3888104" h="2089785">
                  <a:moveTo>
                    <a:pt x="3887723" y="2089403"/>
                  </a:moveTo>
                  <a:lnTo>
                    <a:pt x="3887723" y="0"/>
                  </a:lnTo>
                  <a:lnTo>
                    <a:pt x="0" y="0"/>
                  </a:lnTo>
                  <a:lnTo>
                    <a:pt x="0" y="2089403"/>
                  </a:lnTo>
                  <a:lnTo>
                    <a:pt x="3887723" y="2089403"/>
                  </a:lnTo>
                  <a:close/>
                </a:path>
              </a:pathLst>
            </a:custGeom>
            <a:solidFill>
              <a:srgbClr val="F3F81F"/>
            </a:solidFill>
          </p:spPr>
          <p:txBody>
            <a:bodyPr wrap="square" lIns="0" tIns="0" rIns="0" bIns="0" rtlCol="0"/>
            <a:lstStyle/>
            <a:p>
              <a:endParaRPr/>
            </a:p>
          </p:txBody>
        </p:sp>
        <p:sp>
          <p:nvSpPr>
            <p:cNvPr id="38" name="object 38"/>
            <p:cNvSpPr/>
            <p:nvPr/>
          </p:nvSpPr>
          <p:spPr>
            <a:xfrm>
              <a:off x="5556503" y="1616963"/>
              <a:ext cx="3888104" cy="2089785"/>
            </a:xfrm>
            <a:custGeom>
              <a:avLst/>
              <a:gdLst/>
              <a:ahLst/>
              <a:cxnLst/>
              <a:rect l="l" t="t" r="r" b="b"/>
              <a:pathLst>
                <a:path w="3888104" h="2089785">
                  <a:moveTo>
                    <a:pt x="0" y="0"/>
                  </a:moveTo>
                  <a:lnTo>
                    <a:pt x="0" y="2089403"/>
                  </a:lnTo>
                  <a:lnTo>
                    <a:pt x="3887723" y="2089403"/>
                  </a:lnTo>
                  <a:lnTo>
                    <a:pt x="3887723" y="0"/>
                  </a:lnTo>
                  <a:lnTo>
                    <a:pt x="0" y="0"/>
                  </a:lnTo>
                  <a:close/>
                </a:path>
              </a:pathLst>
            </a:custGeom>
            <a:ln w="9524">
              <a:solidFill>
                <a:srgbClr val="FFFFFF"/>
              </a:solidFill>
            </a:ln>
          </p:spPr>
          <p:txBody>
            <a:bodyPr wrap="square" lIns="0" tIns="0" rIns="0" bIns="0" rtlCol="0"/>
            <a:lstStyle/>
            <a:p>
              <a:endParaRPr/>
            </a:p>
          </p:txBody>
        </p:sp>
        <p:sp>
          <p:nvSpPr>
            <p:cNvPr id="39" name="object 39"/>
            <p:cNvSpPr/>
            <p:nvPr/>
          </p:nvSpPr>
          <p:spPr>
            <a:xfrm>
              <a:off x="6851903" y="2337815"/>
              <a:ext cx="504825" cy="647700"/>
            </a:xfrm>
            <a:custGeom>
              <a:avLst/>
              <a:gdLst/>
              <a:ahLst/>
              <a:cxnLst/>
              <a:rect l="l" t="t" r="r" b="b"/>
              <a:pathLst>
                <a:path w="504825" h="647700">
                  <a:moveTo>
                    <a:pt x="504443" y="566927"/>
                  </a:moveTo>
                  <a:lnTo>
                    <a:pt x="504443" y="80771"/>
                  </a:lnTo>
                  <a:lnTo>
                    <a:pt x="495441" y="59443"/>
                  </a:lnTo>
                  <a:lnTo>
                    <a:pt x="430529" y="23812"/>
                  </a:lnTo>
                  <a:lnTo>
                    <a:pt x="379363" y="11119"/>
                  </a:lnTo>
                  <a:lnTo>
                    <a:pt x="318882" y="2913"/>
                  </a:lnTo>
                  <a:lnTo>
                    <a:pt x="251459" y="0"/>
                  </a:lnTo>
                  <a:lnTo>
                    <a:pt x="184679" y="2913"/>
                  </a:lnTo>
                  <a:lnTo>
                    <a:pt x="124629" y="11119"/>
                  </a:lnTo>
                  <a:lnTo>
                    <a:pt x="73723" y="23812"/>
                  </a:lnTo>
                  <a:lnTo>
                    <a:pt x="34374" y="40188"/>
                  </a:lnTo>
                  <a:lnTo>
                    <a:pt x="0" y="80771"/>
                  </a:lnTo>
                  <a:lnTo>
                    <a:pt x="0" y="566927"/>
                  </a:lnTo>
                  <a:lnTo>
                    <a:pt x="34374" y="607511"/>
                  </a:lnTo>
                  <a:lnTo>
                    <a:pt x="73723" y="623887"/>
                  </a:lnTo>
                  <a:lnTo>
                    <a:pt x="124629" y="636580"/>
                  </a:lnTo>
                  <a:lnTo>
                    <a:pt x="184679" y="644786"/>
                  </a:lnTo>
                  <a:lnTo>
                    <a:pt x="251459" y="647699"/>
                  </a:lnTo>
                  <a:lnTo>
                    <a:pt x="318882" y="644786"/>
                  </a:lnTo>
                  <a:lnTo>
                    <a:pt x="379363" y="636580"/>
                  </a:lnTo>
                  <a:lnTo>
                    <a:pt x="430529" y="623887"/>
                  </a:lnTo>
                  <a:lnTo>
                    <a:pt x="470012" y="607511"/>
                  </a:lnTo>
                  <a:lnTo>
                    <a:pt x="504443" y="566927"/>
                  </a:lnTo>
                  <a:close/>
                </a:path>
              </a:pathLst>
            </a:custGeom>
            <a:solidFill>
              <a:srgbClr val="32CCFF"/>
            </a:solidFill>
          </p:spPr>
          <p:txBody>
            <a:bodyPr wrap="square" lIns="0" tIns="0" rIns="0" bIns="0" rtlCol="0"/>
            <a:lstStyle/>
            <a:p>
              <a:endParaRPr/>
            </a:p>
          </p:txBody>
        </p:sp>
        <p:sp>
          <p:nvSpPr>
            <p:cNvPr id="40" name="object 40"/>
            <p:cNvSpPr/>
            <p:nvPr/>
          </p:nvSpPr>
          <p:spPr>
            <a:xfrm>
              <a:off x="6851903" y="2337815"/>
              <a:ext cx="504825" cy="161925"/>
            </a:xfrm>
            <a:custGeom>
              <a:avLst/>
              <a:gdLst/>
              <a:ahLst/>
              <a:cxnLst/>
              <a:rect l="l" t="t" r="r" b="b"/>
              <a:pathLst>
                <a:path w="504825" h="161925">
                  <a:moveTo>
                    <a:pt x="504443" y="80771"/>
                  </a:moveTo>
                  <a:lnTo>
                    <a:pt x="470012" y="40188"/>
                  </a:lnTo>
                  <a:lnTo>
                    <a:pt x="430529" y="23812"/>
                  </a:lnTo>
                  <a:lnTo>
                    <a:pt x="379363" y="11119"/>
                  </a:lnTo>
                  <a:lnTo>
                    <a:pt x="318882" y="2913"/>
                  </a:lnTo>
                  <a:lnTo>
                    <a:pt x="251459" y="0"/>
                  </a:lnTo>
                  <a:lnTo>
                    <a:pt x="184679" y="2913"/>
                  </a:lnTo>
                  <a:lnTo>
                    <a:pt x="124629" y="11119"/>
                  </a:lnTo>
                  <a:lnTo>
                    <a:pt x="73723" y="23812"/>
                  </a:lnTo>
                  <a:lnTo>
                    <a:pt x="34374" y="40188"/>
                  </a:lnTo>
                  <a:lnTo>
                    <a:pt x="0" y="80771"/>
                  </a:lnTo>
                  <a:lnTo>
                    <a:pt x="8995" y="102630"/>
                  </a:lnTo>
                  <a:lnTo>
                    <a:pt x="73723" y="138302"/>
                  </a:lnTo>
                  <a:lnTo>
                    <a:pt x="124629" y="150763"/>
                  </a:lnTo>
                  <a:lnTo>
                    <a:pt x="184679" y="158735"/>
                  </a:lnTo>
                  <a:lnTo>
                    <a:pt x="251459" y="161543"/>
                  </a:lnTo>
                  <a:lnTo>
                    <a:pt x="318882" y="158735"/>
                  </a:lnTo>
                  <a:lnTo>
                    <a:pt x="379363" y="150763"/>
                  </a:lnTo>
                  <a:lnTo>
                    <a:pt x="430529" y="138302"/>
                  </a:lnTo>
                  <a:lnTo>
                    <a:pt x="470012" y="122032"/>
                  </a:lnTo>
                  <a:lnTo>
                    <a:pt x="504443" y="80771"/>
                  </a:lnTo>
                  <a:close/>
                </a:path>
              </a:pathLst>
            </a:custGeom>
            <a:solidFill>
              <a:srgbClr val="5BD6FF"/>
            </a:solidFill>
          </p:spPr>
          <p:txBody>
            <a:bodyPr wrap="square" lIns="0" tIns="0" rIns="0" bIns="0" rtlCol="0"/>
            <a:lstStyle/>
            <a:p>
              <a:endParaRPr/>
            </a:p>
          </p:txBody>
        </p:sp>
        <p:sp>
          <p:nvSpPr>
            <p:cNvPr id="41" name="object 41"/>
            <p:cNvSpPr/>
            <p:nvPr/>
          </p:nvSpPr>
          <p:spPr>
            <a:xfrm>
              <a:off x="6851903" y="2337815"/>
              <a:ext cx="504825" cy="647700"/>
            </a:xfrm>
            <a:custGeom>
              <a:avLst/>
              <a:gdLst/>
              <a:ahLst/>
              <a:cxnLst/>
              <a:rect l="l" t="t" r="r" b="b"/>
              <a:pathLst>
                <a:path w="504825" h="647700">
                  <a:moveTo>
                    <a:pt x="251459" y="0"/>
                  </a:moveTo>
                  <a:lnTo>
                    <a:pt x="184679" y="2913"/>
                  </a:lnTo>
                  <a:lnTo>
                    <a:pt x="124629" y="11119"/>
                  </a:lnTo>
                  <a:lnTo>
                    <a:pt x="73723" y="23812"/>
                  </a:lnTo>
                  <a:lnTo>
                    <a:pt x="34374" y="40188"/>
                  </a:lnTo>
                  <a:lnTo>
                    <a:pt x="0" y="80771"/>
                  </a:lnTo>
                  <a:lnTo>
                    <a:pt x="0" y="566927"/>
                  </a:lnTo>
                  <a:lnTo>
                    <a:pt x="34374" y="607511"/>
                  </a:lnTo>
                  <a:lnTo>
                    <a:pt x="73723" y="623887"/>
                  </a:lnTo>
                  <a:lnTo>
                    <a:pt x="124629" y="636580"/>
                  </a:lnTo>
                  <a:lnTo>
                    <a:pt x="184679" y="644786"/>
                  </a:lnTo>
                  <a:lnTo>
                    <a:pt x="251459" y="647699"/>
                  </a:lnTo>
                  <a:lnTo>
                    <a:pt x="318882" y="644786"/>
                  </a:lnTo>
                  <a:lnTo>
                    <a:pt x="379363" y="636580"/>
                  </a:lnTo>
                  <a:lnTo>
                    <a:pt x="430529" y="623887"/>
                  </a:lnTo>
                  <a:lnTo>
                    <a:pt x="470012" y="607511"/>
                  </a:lnTo>
                  <a:lnTo>
                    <a:pt x="504443" y="566927"/>
                  </a:lnTo>
                  <a:lnTo>
                    <a:pt x="504443" y="80771"/>
                  </a:lnTo>
                  <a:lnTo>
                    <a:pt x="470012" y="40188"/>
                  </a:lnTo>
                  <a:lnTo>
                    <a:pt x="430529" y="23812"/>
                  </a:lnTo>
                  <a:lnTo>
                    <a:pt x="379363" y="11119"/>
                  </a:lnTo>
                  <a:lnTo>
                    <a:pt x="318882" y="2913"/>
                  </a:lnTo>
                  <a:lnTo>
                    <a:pt x="251459" y="0"/>
                  </a:lnTo>
                  <a:close/>
                </a:path>
                <a:path w="504825" h="647700">
                  <a:moveTo>
                    <a:pt x="0" y="80771"/>
                  </a:moveTo>
                  <a:lnTo>
                    <a:pt x="34374" y="122032"/>
                  </a:lnTo>
                  <a:lnTo>
                    <a:pt x="73723" y="138302"/>
                  </a:lnTo>
                  <a:lnTo>
                    <a:pt x="124629" y="150763"/>
                  </a:lnTo>
                  <a:lnTo>
                    <a:pt x="184679" y="158735"/>
                  </a:lnTo>
                  <a:lnTo>
                    <a:pt x="251459" y="161543"/>
                  </a:lnTo>
                  <a:lnTo>
                    <a:pt x="318882" y="158735"/>
                  </a:lnTo>
                  <a:lnTo>
                    <a:pt x="379363" y="150763"/>
                  </a:lnTo>
                  <a:lnTo>
                    <a:pt x="430529" y="138302"/>
                  </a:lnTo>
                  <a:lnTo>
                    <a:pt x="470012" y="122032"/>
                  </a:lnTo>
                  <a:lnTo>
                    <a:pt x="495441" y="102630"/>
                  </a:lnTo>
                  <a:lnTo>
                    <a:pt x="504443" y="80771"/>
                  </a:lnTo>
                </a:path>
              </a:pathLst>
            </a:custGeom>
            <a:ln w="9524">
              <a:solidFill>
                <a:srgbClr val="0000FF"/>
              </a:solidFill>
            </a:ln>
          </p:spPr>
          <p:txBody>
            <a:bodyPr wrap="square" lIns="0" tIns="0" rIns="0" bIns="0" rtlCol="0"/>
            <a:lstStyle/>
            <a:p>
              <a:endParaRPr/>
            </a:p>
          </p:txBody>
        </p:sp>
        <p:sp>
          <p:nvSpPr>
            <p:cNvPr id="42" name="object 42"/>
            <p:cNvSpPr/>
            <p:nvPr/>
          </p:nvSpPr>
          <p:spPr>
            <a:xfrm>
              <a:off x="6060947" y="2337815"/>
              <a:ext cx="504825" cy="647700"/>
            </a:xfrm>
            <a:custGeom>
              <a:avLst/>
              <a:gdLst/>
              <a:ahLst/>
              <a:cxnLst/>
              <a:rect l="l" t="t" r="r" b="b"/>
              <a:pathLst>
                <a:path w="504825" h="647700">
                  <a:moveTo>
                    <a:pt x="504443" y="566927"/>
                  </a:moveTo>
                  <a:lnTo>
                    <a:pt x="504443" y="80771"/>
                  </a:lnTo>
                  <a:lnTo>
                    <a:pt x="495448" y="59443"/>
                  </a:lnTo>
                  <a:lnTo>
                    <a:pt x="430720" y="23812"/>
                  </a:lnTo>
                  <a:lnTo>
                    <a:pt x="379814" y="11119"/>
                  </a:lnTo>
                  <a:lnTo>
                    <a:pt x="319764" y="2913"/>
                  </a:lnTo>
                  <a:lnTo>
                    <a:pt x="252983" y="0"/>
                  </a:lnTo>
                  <a:lnTo>
                    <a:pt x="185561" y="2913"/>
                  </a:lnTo>
                  <a:lnTo>
                    <a:pt x="125080" y="11119"/>
                  </a:lnTo>
                  <a:lnTo>
                    <a:pt x="73913" y="23812"/>
                  </a:lnTo>
                  <a:lnTo>
                    <a:pt x="34431" y="40188"/>
                  </a:lnTo>
                  <a:lnTo>
                    <a:pt x="0" y="80771"/>
                  </a:lnTo>
                  <a:lnTo>
                    <a:pt x="0" y="566927"/>
                  </a:lnTo>
                  <a:lnTo>
                    <a:pt x="34431" y="607511"/>
                  </a:lnTo>
                  <a:lnTo>
                    <a:pt x="73913" y="623887"/>
                  </a:lnTo>
                  <a:lnTo>
                    <a:pt x="125080" y="636580"/>
                  </a:lnTo>
                  <a:lnTo>
                    <a:pt x="185561" y="644786"/>
                  </a:lnTo>
                  <a:lnTo>
                    <a:pt x="252983" y="647699"/>
                  </a:lnTo>
                  <a:lnTo>
                    <a:pt x="319764" y="644786"/>
                  </a:lnTo>
                  <a:lnTo>
                    <a:pt x="379814" y="636580"/>
                  </a:lnTo>
                  <a:lnTo>
                    <a:pt x="430720" y="623887"/>
                  </a:lnTo>
                  <a:lnTo>
                    <a:pt x="470069" y="607511"/>
                  </a:lnTo>
                  <a:lnTo>
                    <a:pt x="504443" y="566927"/>
                  </a:lnTo>
                  <a:close/>
                </a:path>
              </a:pathLst>
            </a:custGeom>
            <a:solidFill>
              <a:srgbClr val="65FF32"/>
            </a:solidFill>
          </p:spPr>
          <p:txBody>
            <a:bodyPr wrap="square" lIns="0" tIns="0" rIns="0" bIns="0" rtlCol="0"/>
            <a:lstStyle/>
            <a:p>
              <a:endParaRPr/>
            </a:p>
          </p:txBody>
        </p:sp>
        <p:sp>
          <p:nvSpPr>
            <p:cNvPr id="43" name="object 43"/>
            <p:cNvSpPr/>
            <p:nvPr/>
          </p:nvSpPr>
          <p:spPr>
            <a:xfrm>
              <a:off x="6060947" y="2337815"/>
              <a:ext cx="504825" cy="161925"/>
            </a:xfrm>
            <a:custGeom>
              <a:avLst/>
              <a:gdLst/>
              <a:ahLst/>
              <a:cxnLst/>
              <a:rect l="l" t="t" r="r" b="b"/>
              <a:pathLst>
                <a:path w="504825" h="161925">
                  <a:moveTo>
                    <a:pt x="504443" y="80771"/>
                  </a:moveTo>
                  <a:lnTo>
                    <a:pt x="470069" y="40188"/>
                  </a:lnTo>
                  <a:lnTo>
                    <a:pt x="430720" y="23812"/>
                  </a:lnTo>
                  <a:lnTo>
                    <a:pt x="379814" y="11119"/>
                  </a:lnTo>
                  <a:lnTo>
                    <a:pt x="319764" y="2913"/>
                  </a:lnTo>
                  <a:lnTo>
                    <a:pt x="252983" y="0"/>
                  </a:lnTo>
                  <a:lnTo>
                    <a:pt x="185561" y="2913"/>
                  </a:lnTo>
                  <a:lnTo>
                    <a:pt x="125080" y="11119"/>
                  </a:lnTo>
                  <a:lnTo>
                    <a:pt x="73913" y="23812"/>
                  </a:lnTo>
                  <a:lnTo>
                    <a:pt x="34431" y="40188"/>
                  </a:lnTo>
                  <a:lnTo>
                    <a:pt x="0" y="80771"/>
                  </a:lnTo>
                  <a:lnTo>
                    <a:pt x="9002" y="102630"/>
                  </a:lnTo>
                  <a:lnTo>
                    <a:pt x="73913" y="138302"/>
                  </a:lnTo>
                  <a:lnTo>
                    <a:pt x="125080" y="150763"/>
                  </a:lnTo>
                  <a:lnTo>
                    <a:pt x="185561" y="158735"/>
                  </a:lnTo>
                  <a:lnTo>
                    <a:pt x="252983" y="161543"/>
                  </a:lnTo>
                  <a:lnTo>
                    <a:pt x="319764" y="158735"/>
                  </a:lnTo>
                  <a:lnTo>
                    <a:pt x="379814" y="150763"/>
                  </a:lnTo>
                  <a:lnTo>
                    <a:pt x="430720" y="138302"/>
                  </a:lnTo>
                  <a:lnTo>
                    <a:pt x="470069" y="122032"/>
                  </a:lnTo>
                  <a:lnTo>
                    <a:pt x="504443" y="80771"/>
                  </a:lnTo>
                  <a:close/>
                </a:path>
              </a:pathLst>
            </a:custGeom>
            <a:solidFill>
              <a:srgbClr val="83FF5B"/>
            </a:solidFill>
          </p:spPr>
          <p:txBody>
            <a:bodyPr wrap="square" lIns="0" tIns="0" rIns="0" bIns="0" rtlCol="0"/>
            <a:lstStyle/>
            <a:p>
              <a:endParaRPr/>
            </a:p>
          </p:txBody>
        </p:sp>
        <p:sp>
          <p:nvSpPr>
            <p:cNvPr id="44" name="object 44"/>
            <p:cNvSpPr/>
            <p:nvPr/>
          </p:nvSpPr>
          <p:spPr>
            <a:xfrm>
              <a:off x="6060947" y="2337815"/>
              <a:ext cx="504825" cy="647700"/>
            </a:xfrm>
            <a:custGeom>
              <a:avLst/>
              <a:gdLst/>
              <a:ahLst/>
              <a:cxnLst/>
              <a:rect l="l" t="t" r="r" b="b"/>
              <a:pathLst>
                <a:path w="504825" h="647700">
                  <a:moveTo>
                    <a:pt x="252983" y="0"/>
                  </a:moveTo>
                  <a:lnTo>
                    <a:pt x="185561" y="2913"/>
                  </a:lnTo>
                  <a:lnTo>
                    <a:pt x="125080" y="11119"/>
                  </a:lnTo>
                  <a:lnTo>
                    <a:pt x="73913" y="23812"/>
                  </a:lnTo>
                  <a:lnTo>
                    <a:pt x="34431" y="40188"/>
                  </a:lnTo>
                  <a:lnTo>
                    <a:pt x="0" y="80771"/>
                  </a:lnTo>
                  <a:lnTo>
                    <a:pt x="0" y="566927"/>
                  </a:lnTo>
                  <a:lnTo>
                    <a:pt x="34431" y="607511"/>
                  </a:lnTo>
                  <a:lnTo>
                    <a:pt x="73913" y="623887"/>
                  </a:lnTo>
                  <a:lnTo>
                    <a:pt x="125080" y="636580"/>
                  </a:lnTo>
                  <a:lnTo>
                    <a:pt x="185561" y="644786"/>
                  </a:lnTo>
                  <a:lnTo>
                    <a:pt x="252983" y="647699"/>
                  </a:lnTo>
                  <a:lnTo>
                    <a:pt x="319764" y="644786"/>
                  </a:lnTo>
                  <a:lnTo>
                    <a:pt x="379814" y="636580"/>
                  </a:lnTo>
                  <a:lnTo>
                    <a:pt x="430720" y="623887"/>
                  </a:lnTo>
                  <a:lnTo>
                    <a:pt x="470069" y="607511"/>
                  </a:lnTo>
                  <a:lnTo>
                    <a:pt x="504443" y="566927"/>
                  </a:lnTo>
                  <a:lnTo>
                    <a:pt x="504443" y="80771"/>
                  </a:lnTo>
                  <a:lnTo>
                    <a:pt x="470069" y="40188"/>
                  </a:lnTo>
                  <a:lnTo>
                    <a:pt x="430720" y="23812"/>
                  </a:lnTo>
                  <a:lnTo>
                    <a:pt x="379814" y="11119"/>
                  </a:lnTo>
                  <a:lnTo>
                    <a:pt x="319764" y="2913"/>
                  </a:lnTo>
                  <a:lnTo>
                    <a:pt x="252983" y="0"/>
                  </a:lnTo>
                  <a:close/>
                </a:path>
                <a:path w="504825" h="647700">
                  <a:moveTo>
                    <a:pt x="0" y="80771"/>
                  </a:moveTo>
                  <a:lnTo>
                    <a:pt x="34431" y="122032"/>
                  </a:lnTo>
                  <a:lnTo>
                    <a:pt x="73913" y="138302"/>
                  </a:lnTo>
                  <a:lnTo>
                    <a:pt x="125080" y="150763"/>
                  </a:lnTo>
                  <a:lnTo>
                    <a:pt x="185561" y="158735"/>
                  </a:lnTo>
                  <a:lnTo>
                    <a:pt x="252983" y="161543"/>
                  </a:lnTo>
                  <a:lnTo>
                    <a:pt x="319764" y="158735"/>
                  </a:lnTo>
                  <a:lnTo>
                    <a:pt x="379814" y="150763"/>
                  </a:lnTo>
                  <a:lnTo>
                    <a:pt x="430720" y="138302"/>
                  </a:lnTo>
                  <a:lnTo>
                    <a:pt x="470069" y="122032"/>
                  </a:lnTo>
                  <a:lnTo>
                    <a:pt x="495448" y="102630"/>
                  </a:lnTo>
                  <a:lnTo>
                    <a:pt x="504443" y="80771"/>
                  </a:lnTo>
                </a:path>
              </a:pathLst>
            </a:custGeom>
            <a:ln w="9524">
              <a:solidFill>
                <a:srgbClr val="0000FF"/>
              </a:solidFill>
            </a:ln>
          </p:spPr>
          <p:txBody>
            <a:bodyPr wrap="square" lIns="0" tIns="0" rIns="0" bIns="0" rtlCol="0"/>
            <a:lstStyle/>
            <a:p>
              <a:endParaRPr/>
            </a:p>
          </p:txBody>
        </p:sp>
        <p:sp>
          <p:nvSpPr>
            <p:cNvPr id="45" name="object 45"/>
            <p:cNvSpPr/>
            <p:nvPr/>
          </p:nvSpPr>
          <p:spPr>
            <a:xfrm>
              <a:off x="8435339" y="2337815"/>
              <a:ext cx="504825" cy="647700"/>
            </a:xfrm>
            <a:custGeom>
              <a:avLst/>
              <a:gdLst/>
              <a:ahLst/>
              <a:cxnLst/>
              <a:rect l="l" t="t" r="r" b="b"/>
              <a:pathLst>
                <a:path w="504825" h="647700">
                  <a:moveTo>
                    <a:pt x="504443" y="566927"/>
                  </a:moveTo>
                  <a:lnTo>
                    <a:pt x="504443" y="80771"/>
                  </a:lnTo>
                  <a:lnTo>
                    <a:pt x="495448" y="59443"/>
                  </a:lnTo>
                  <a:lnTo>
                    <a:pt x="430720" y="23812"/>
                  </a:lnTo>
                  <a:lnTo>
                    <a:pt x="379814" y="11119"/>
                  </a:lnTo>
                  <a:lnTo>
                    <a:pt x="319764" y="2913"/>
                  </a:lnTo>
                  <a:lnTo>
                    <a:pt x="252983" y="0"/>
                  </a:lnTo>
                  <a:lnTo>
                    <a:pt x="185561" y="2913"/>
                  </a:lnTo>
                  <a:lnTo>
                    <a:pt x="125080" y="11119"/>
                  </a:lnTo>
                  <a:lnTo>
                    <a:pt x="73913" y="23812"/>
                  </a:lnTo>
                  <a:lnTo>
                    <a:pt x="34431" y="40188"/>
                  </a:lnTo>
                  <a:lnTo>
                    <a:pt x="0" y="80771"/>
                  </a:lnTo>
                  <a:lnTo>
                    <a:pt x="0" y="566927"/>
                  </a:lnTo>
                  <a:lnTo>
                    <a:pt x="34431" y="607511"/>
                  </a:lnTo>
                  <a:lnTo>
                    <a:pt x="73913" y="623887"/>
                  </a:lnTo>
                  <a:lnTo>
                    <a:pt x="125080" y="636580"/>
                  </a:lnTo>
                  <a:lnTo>
                    <a:pt x="185561" y="644786"/>
                  </a:lnTo>
                  <a:lnTo>
                    <a:pt x="252983" y="647699"/>
                  </a:lnTo>
                  <a:lnTo>
                    <a:pt x="319764" y="644786"/>
                  </a:lnTo>
                  <a:lnTo>
                    <a:pt x="379814" y="636580"/>
                  </a:lnTo>
                  <a:lnTo>
                    <a:pt x="430720" y="623887"/>
                  </a:lnTo>
                  <a:lnTo>
                    <a:pt x="470069" y="607511"/>
                  </a:lnTo>
                  <a:lnTo>
                    <a:pt x="504443" y="566927"/>
                  </a:lnTo>
                  <a:close/>
                </a:path>
              </a:pathLst>
            </a:custGeom>
            <a:solidFill>
              <a:srgbClr val="FF0065"/>
            </a:solidFill>
          </p:spPr>
          <p:txBody>
            <a:bodyPr wrap="square" lIns="0" tIns="0" rIns="0" bIns="0" rtlCol="0"/>
            <a:lstStyle/>
            <a:p>
              <a:endParaRPr/>
            </a:p>
          </p:txBody>
        </p:sp>
        <p:sp>
          <p:nvSpPr>
            <p:cNvPr id="46" name="object 46"/>
            <p:cNvSpPr/>
            <p:nvPr/>
          </p:nvSpPr>
          <p:spPr>
            <a:xfrm>
              <a:off x="8435339" y="2337815"/>
              <a:ext cx="504825" cy="161925"/>
            </a:xfrm>
            <a:custGeom>
              <a:avLst/>
              <a:gdLst/>
              <a:ahLst/>
              <a:cxnLst/>
              <a:rect l="l" t="t" r="r" b="b"/>
              <a:pathLst>
                <a:path w="504825" h="161925">
                  <a:moveTo>
                    <a:pt x="504443" y="80771"/>
                  </a:moveTo>
                  <a:lnTo>
                    <a:pt x="470069" y="40188"/>
                  </a:lnTo>
                  <a:lnTo>
                    <a:pt x="430720" y="23812"/>
                  </a:lnTo>
                  <a:lnTo>
                    <a:pt x="379814" y="11119"/>
                  </a:lnTo>
                  <a:lnTo>
                    <a:pt x="319764" y="2913"/>
                  </a:lnTo>
                  <a:lnTo>
                    <a:pt x="252983" y="0"/>
                  </a:lnTo>
                  <a:lnTo>
                    <a:pt x="185561" y="2913"/>
                  </a:lnTo>
                  <a:lnTo>
                    <a:pt x="125080" y="11119"/>
                  </a:lnTo>
                  <a:lnTo>
                    <a:pt x="73913" y="23812"/>
                  </a:lnTo>
                  <a:lnTo>
                    <a:pt x="34431" y="40188"/>
                  </a:lnTo>
                  <a:lnTo>
                    <a:pt x="0" y="80771"/>
                  </a:lnTo>
                  <a:lnTo>
                    <a:pt x="9002" y="102630"/>
                  </a:lnTo>
                  <a:lnTo>
                    <a:pt x="73913" y="138302"/>
                  </a:lnTo>
                  <a:lnTo>
                    <a:pt x="125080" y="150763"/>
                  </a:lnTo>
                  <a:lnTo>
                    <a:pt x="185561" y="158735"/>
                  </a:lnTo>
                  <a:lnTo>
                    <a:pt x="252983" y="161543"/>
                  </a:lnTo>
                  <a:lnTo>
                    <a:pt x="319764" y="158735"/>
                  </a:lnTo>
                  <a:lnTo>
                    <a:pt x="379814" y="150763"/>
                  </a:lnTo>
                  <a:lnTo>
                    <a:pt x="430720" y="138302"/>
                  </a:lnTo>
                  <a:lnTo>
                    <a:pt x="470069" y="122032"/>
                  </a:lnTo>
                  <a:lnTo>
                    <a:pt x="504443" y="80771"/>
                  </a:lnTo>
                  <a:close/>
                </a:path>
              </a:pathLst>
            </a:custGeom>
            <a:solidFill>
              <a:srgbClr val="FF3183"/>
            </a:solidFill>
          </p:spPr>
          <p:txBody>
            <a:bodyPr wrap="square" lIns="0" tIns="0" rIns="0" bIns="0" rtlCol="0"/>
            <a:lstStyle/>
            <a:p>
              <a:endParaRPr/>
            </a:p>
          </p:txBody>
        </p:sp>
        <p:sp>
          <p:nvSpPr>
            <p:cNvPr id="47" name="object 47"/>
            <p:cNvSpPr/>
            <p:nvPr/>
          </p:nvSpPr>
          <p:spPr>
            <a:xfrm>
              <a:off x="8435339" y="2337815"/>
              <a:ext cx="504825" cy="647700"/>
            </a:xfrm>
            <a:custGeom>
              <a:avLst/>
              <a:gdLst/>
              <a:ahLst/>
              <a:cxnLst/>
              <a:rect l="l" t="t" r="r" b="b"/>
              <a:pathLst>
                <a:path w="504825" h="647700">
                  <a:moveTo>
                    <a:pt x="252983" y="0"/>
                  </a:moveTo>
                  <a:lnTo>
                    <a:pt x="185561" y="2913"/>
                  </a:lnTo>
                  <a:lnTo>
                    <a:pt x="125080" y="11119"/>
                  </a:lnTo>
                  <a:lnTo>
                    <a:pt x="73913" y="23812"/>
                  </a:lnTo>
                  <a:lnTo>
                    <a:pt x="34431" y="40188"/>
                  </a:lnTo>
                  <a:lnTo>
                    <a:pt x="0" y="80771"/>
                  </a:lnTo>
                  <a:lnTo>
                    <a:pt x="0" y="566927"/>
                  </a:lnTo>
                  <a:lnTo>
                    <a:pt x="34431" y="607511"/>
                  </a:lnTo>
                  <a:lnTo>
                    <a:pt x="73913" y="623887"/>
                  </a:lnTo>
                  <a:lnTo>
                    <a:pt x="125080" y="636580"/>
                  </a:lnTo>
                  <a:lnTo>
                    <a:pt x="185561" y="644786"/>
                  </a:lnTo>
                  <a:lnTo>
                    <a:pt x="252983" y="647699"/>
                  </a:lnTo>
                  <a:lnTo>
                    <a:pt x="319764" y="644786"/>
                  </a:lnTo>
                  <a:lnTo>
                    <a:pt x="379814" y="636580"/>
                  </a:lnTo>
                  <a:lnTo>
                    <a:pt x="430720" y="623887"/>
                  </a:lnTo>
                  <a:lnTo>
                    <a:pt x="470069" y="607511"/>
                  </a:lnTo>
                  <a:lnTo>
                    <a:pt x="504443" y="566927"/>
                  </a:lnTo>
                  <a:lnTo>
                    <a:pt x="504443" y="80771"/>
                  </a:lnTo>
                  <a:lnTo>
                    <a:pt x="470069" y="40188"/>
                  </a:lnTo>
                  <a:lnTo>
                    <a:pt x="430720" y="23812"/>
                  </a:lnTo>
                  <a:lnTo>
                    <a:pt x="379814" y="11119"/>
                  </a:lnTo>
                  <a:lnTo>
                    <a:pt x="319764" y="2913"/>
                  </a:lnTo>
                  <a:lnTo>
                    <a:pt x="252983" y="0"/>
                  </a:lnTo>
                  <a:close/>
                </a:path>
                <a:path w="504825" h="647700">
                  <a:moveTo>
                    <a:pt x="0" y="80771"/>
                  </a:moveTo>
                  <a:lnTo>
                    <a:pt x="34431" y="122032"/>
                  </a:lnTo>
                  <a:lnTo>
                    <a:pt x="73913" y="138302"/>
                  </a:lnTo>
                  <a:lnTo>
                    <a:pt x="125080" y="150763"/>
                  </a:lnTo>
                  <a:lnTo>
                    <a:pt x="185561" y="158735"/>
                  </a:lnTo>
                  <a:lnTo>
                    <a:pt x="252983" y="161543"/>
                  </a:lnTo>
                  <a:lnTo>
                    <a:pt x="319764" y="158735"/>
                  </a:lnTo>
                  <a:lnTo>
                    <a:pt x="379814" y="150763"/>
                  </a:lnTo>
                  <a:lnTo>
                    <a:pt x="430720" y="138302"/>
                  </a:lnTo>
                  <a:lnTo>
                    <a:pt x="470069" y="122032"/>
                  </a:lnTo>
                  <a:lnTo>
                    <a:pt x="495448" y="102630"/>
                  </a:lnTo>
                  <a:lnTo>
                    <a:pt x="504443" y="80771"/>
                  </a:lnTo>
                </a:path>
              </a:pathLst>
            </a:custGeom>
            <a:ln w="9524">
              <a:solidFill>
                <a:srgbClr val="0000FF"/>
              </a:solidFill>
            </a:ln>
          </p:spPr>
          <p:txBody>
            <a:bodyPr wrap="square" lIns="0" tIns="0" rIns="0" bIns="0" rtlCol="0"/>
            <a:lstStyle/>
            <a:p>
              <a:endParaRPr/>
            </a:p>
          </p:txBody>
        </p:sp>
        <p:sp>
          <p:nvSpPr>
            <p:cNvPr id="48" name="object 48"/>
            <p:cNvSpPr/>
            <p:nvPr/>
          </p:nvSpPr>
          <p:spPr>
            <a:xfrm>
              <a:off x="7642859" y="2337815"/>
              <a:ext cx="506095" cy="647700"/>
            </a:xfrm>
            <a:custGeom>
              <a:avLst/>
              <a:gdLst/>
              <a:ahLst/>
              <a:cxnLst/>
              <a:rect l="l" t="t" r="r" b="b"/>
              <a:pathLst>
                <a:path w="506095" h="647700">
                  <a:moveTo>
                    <a:pt x="505967" y="566927"/>
                  </a:moveTo>
                  <a:lnTo>
                    <a:pt x="505967" y="80771"/>
                  </a:lnTo>
                  <a:lnTo>
                    <a:pt x="496965" y="59443"/>
                  </a:lnTo>
                  <a:lnTo>
                    <a:pt x="432053" y="23812"/>
                  </a:lnTo>
                  <a:lnTo>
                    <a:pt x="380887" y="11119"/>
                  </a:lnTo>
                  <a:lnTo>
                    <a:pt x="320406" y="2913"/>
                  </a:lnTo>
                  <a:lnTo>
                    <a:pt x="252983" y="0"/>
                  </a:lnTo>
                  <a:lnTo>
                    <a:pt x="186090" y="2913"/>
                  </a:lnTo>
                  <a:lnTo>
                    <a:pt x="125758" y="11119"/>
                  </a:lnTo>
                  <a:lnTo>
                    <a:pt x="74485" y="23812"/>
                  </a:lnTo>
                  <a:lnTo>
                    <a:pt x="34769" y="40188"/>
                  </a:lnTo>
                  <a:lnTo>
                    <a:pt x="0" y="80771"/>
                  </a:lnTo>
                  <a:lnTo>
                    <a:pt x="0" y="566927"/>
                  </a:lnTo>
                  <a:lnTo>
                    <a:pt x="34769" y="607511"/>
                  </a:lnTo>
                  <a:lnTo>
                    <a:pt x="74485" y="623887"/>
                  </a:lnTo>
                  <a:lnTo>
                    <a:pt x="125758" y="636580"/>
                  </a:lnTo>
                  <a:lnTo>
                    <a:pt x="186090" y="644786"/>
                  </a:lnTo>
                  <a:lnTo>
                    <a:pt x="252983" y="647699"/>
                  </a:lnTo>
                  <a:lnTo>
                    <a:pt x="320406" y="644786"/>
                  </a:lnTo>
                  <a:lnTo>
                    <a:pt x="380887" y="636580"/>
                  </a:lnTo>
                  <a:lnTo>
                    <a:pt x="432053" y="623887"/>
                  </a:lnTo>
                  <a:lnTo>
                    <a:pt x="471536" y="607511"/>
                  </a:lnTo>
                  <a:lnTo>
                    <a:pt x="505967" y="566927"/>
                  </a:lnTo>
                  <a:close/>
                </a:path>
              </a:pathLst>
            </a:custGeom>
            <a:solidFill>
              <a:srgbClr val="7F7F00"/>
            </a:solidFill>
          </p:spPr>
          <p:txBody>
            <a:bodyPr wrap="square" lIns="0" tIns="0" rIns="0" bIns="0" rtlCol="0"/>
            <a:lstStyle/>
            <a:p>
              <a:endParaRPr/>
            </a:p>
          </p:txBody>
        </p:sp>
        <p:sp>
          <p:nvSpPr>
            <p:cNvPr id="49" name="object 49"/>
            <p:cNvSpPr/>
            <p:nvPr/>
          </p:nvSpPr>
          <p:spPr>
            <a:xfrm>
              <a:off x="7642859" y="2337815"/>
              <a:ext cx="506095" cy="161925"/>
            </a:xfrm>
            <a:custGeom>
              <a:avLst/>
              <a:gdLst/>
              <a:ahLst/>
              <a:cxnLst/>
              <a:rect l="l" t="t" r="r" b="b"/>
              <a:pathLst>
                <a:path w="506095" h="161925">
                  <a:moveTo>
                    <a:pt x="505967" y="80771"/>
                  </a:moveTo>
                  <a:lnTo>
                    <a:pt x="471536" y="40188"/>
                  </a:lnTo>
                  <a:lnTo>
                    <a:pt x="432053" y="23812"/>
                  </a:lnTo>
                  <a:lnTo>
                    <a:pt x="380887" y="11119"/>
                  </a:lnTo>
                  <a:lnTo>
                    <a:pt x="320406" y="2913"/>
                  </a:lnTo>
                  <a:lnTo>
                    <a:pt x="252983" y="0"/>
                  </a:lnTo>
                  <a:lnTo>
                    <a:pt x="186090" y="2913"/>
                  </a:lnTo>
                  <a:lnTo>
                    <a:pt x="125758" y="11119"/>
                  </a:lnTo>
                  <a:lnTo>
                    <a:pt x="74485" y="23812"/>
                  </a:lnTo>
                  <a:lnTo>
                    <a:pt x="34769" y="40188"/>
                  </a:lnTo>
                  <a:lnTo>
                    <a:pt x="0" y="80771"/>
                  </a:lnTo>
                  <a:lnTo>
                    <a:pt x="9108" y="102630"/>
                  </a:lnTo>
                  <a:lnTo>
                    <a:pt x="74485" y="138302"/>
                  </a:lnTo>
                  <a:lnTo>
                    <a:pt x="125758" y="150763"/>
                  </a:lnTo>
                  <a:lnTo>
                    <a:pt x="186090" y="158735"/>
                  </a:lnTo>
                  <a:lnTo>
                    <a:pt x="252983" y="161543"/>
                  </a:lnTo>
                  <a:lnTo>
                    <a:pt x="320406" y="158735"/>
                  </a:lnTo>
                  <a:lnTo>
                    <a:pt x="380887" y="150763"/>
                  </a:lnTo>
                  <a:lnTo>
                    <a:pt x="432053" y="138302"/>
                  </a:lnTo>
                  <a:lnTo>
                    <a:pt x="471536" y="122032"/>
                  </a:lnTo>
                  <a:lnTo>
                    <a:pt x="505967" y="80771"/>
                  </a:lnTo>
                  <a:close/>
                </a:path>
              </a:pathLst>
            </a:custGeom>
            <a:solidFill>
              <a:srgbClr val="989831"/>
            </a:solidFill>
          </p:spPr>
          <p:txBody>
            <a:bodyPr wrap="square" lIns="0" tIns="0" rIns="0" bIns="0" rtlCol="0"/>
            <a:lstStyle/>
            <a:p>
              <a:endParaRPr/>
            </a:p>
          </p:txBody>
        </p:sp>
        <p:sp>
          <p:nvSpPr>
            <p:cNvPr id="50" name="object 50"/>
            <p:cNvSpPr/>
            <p:nvPr/>
          </p:nvSpPr>
          <p:spPr>
            <a:xfrm>
              <a:off x="7642859" y="2337815"/>
              <a:ext cx="506095" cy="647700"/>
            </a:xfrm>
            <a:custGeom>
              <a:avLst/>
              <a:gdLst/>
              <a:ahLst/>
              <a:cxnLst/>
              <a:rect l="l" t="t" r="r" b="b"/>
              <a:pathLst>
                <a:path w="506095" h="647700">
                  <a:moveTo>
                    <a:pt x="252983" y="0"/>
                  </a:moveTo>
                  <a:lnTo>
                    <a:pt x="186090" y="2913"/>
                  </a:lnTo>
                  <a:lnTo>
                    <a:pt x="125758" y="11119"/>
                  </a:lnTo>
                  <a:lnTo>
                    <a:pt x="74485" y="23812"/>
                  </a:lnTo>
                  <a:lnTo>
                    <a:pt x="34769" y="40188"/>
                  </a:lnTo>
                  <a:lnTo>
                    <a:pt x="0" y="80771"/>
                  </a:lnTo>
                  <a:lnTo>
                    <a:pt x="0" y="566927"/>
                  </a:lnTo>
                  <a:lnTo>
                    <a:pt x="34769" y="607511"/>
                  </a:lnTo>
                  <a:lnTo>
                    <a:pt x="74485" y="623887"/>
                  </a:lnTo>
                  <a:lnTo>
                    <a:pt x="125758" y="636580"/>
                  </a:lnTo>
                  <a:lnTo>
                    <a:pt x="186090" y="644786"/>
                  </a:lnTo>
                  <a:lnTo>
                    <a:pt x="252983" y="647699"/>
                  </a:lnTo>
                  <a:lnTo>
                    <a:pt x="320406" y="644786"/>
                  </a:lnTo>
                  <a:lnTo>
                    <a:pt x="380887" y="636580"/>
                  </a:lnTo>
                  <a:lnTo>
                    <a:pt x="432053" y="623887"/>
                  </a:lnTo>
                  <a:lnTo>
                    <a:pt x="471536" y="607511"/>
                  </a:lnTo>
                  <a:lnTo>
                    <a:pt x="505967" y="566927"/>
                  </a:lnTo>
                  <a:lnTo>
                    <a:pt x="505967" y="80771"/>
                  </a:lnTo>
                  <a:lnTo>
                    <a:pt x="471536" y="40188"/>
                  </a:lnTo>
                  <a:lnTo>
                    <a:pt x="432053" y="23812"/>
                  </a:lnTo>
                  <a:lnTo>
                    <a:pt x="380887" y="11119"/>
                  </a:lnTo>
                  <a:lnTo>
                    <a:pt x="320406" y="2913"/>
                  </a:lnTo>
                  <a:lnTo>
                    <a:pt x="252983" y="0"/>
                  </a:lnTo>
                  <a:close/>
                </a:path>
                <a:path w="506095" h="647700">
                  <a:moveTo>
                    <a:pt x="0" y="80771"/>
                  </a:moveTo>
                  <a:lnTo>
                    <a:pt x="34769" y="122032"/>
                  </a:lnTo>
                  <a:lnTo>
                    <a:pt x="74485" y="138302"/>
                  </a:lnTo>
                  <a:lnTo>
                    <a:pt x="125758" y="150763"/>
                  </a:lnTo>
                  <a:lnTo>
                    <a:pt x="186090" y="158735"/>
                  </a:lnTo>
                  <a:lnTo>
                    <a:pt x="252983" y="161543"/>
                  </a:lnTo>
                  <a:lnTo>
                    <a:pt x="320406" y="158735"/>
                  </a:lnTo>
                  <a:lnTo>
                    <a:pt x="380887" y="150763"/>
                  </a:lnTo>
                  <a:lnTo>
                    <a:pt x="432053" y="138302"/>
                  </a:lnTo>
                  <a:lnTo>
                    <a:pt x="471536" y="122032"/>
                  </a:lnTo>
                  <a:lnTo>
                    <a:pt x="496965" y="102630"/>
                  </a:lnTo>
                  <a:lnTo>
                    <a:pt x="505967" y="80771"/>
                  </a:lnTo>
                </a:path>
              </a:pathLst>
            </a:custGeom>
            <a:ln w="9524">
              <a:solidFill>
                <a:srgbClr val="0000FF"/>
              </a:solidFill>
            </a:ln>
          </p:spPr>
          <p:txBody>
            <a:bodyPr wrap="square" lIns="0" tIns="0" rIns="0" bIns="0" rtlCol="0"/>
            <a:lstStyle/>
            <a:p>
              <a:endParaRPr/>
            </a:p>
          </p:txBody>
        </p:sp>
      </p:grpSp>
      <p:grpSp>
        <p:nvGrpSpPr>
          <p:cNvPr id="51" name="object 51"/>
          <p:cNvGrpSpPr/>
          <p:nvPr/>
        </p:nvGrpSpPr>
        <p:grpSpPr>
          <a:xfrm>
            <a:off x="5551741" y="4492561"/>
            <a:ext cx="3897629" cy="2099310"/>
            <a:chOff x="5551741" y="4492561"/>
            <a:chExt cx="3897629" cy="2099310"/>
          </a:xfrm>
        </p:grpSpPr>
        <p:sp>
          <p:nvSpPr>
            <p:cNvPr id="52" name="object 52"/>
            <p:cNvSpPr/>
            <p:nvPr/>
          </p:nvSpPr>
          <p:spPr>
            <a:xfrm>
              <a:off x="5556503" y="4497323"/>
              <a:ext cx="3888104" cy="2089785"/>
            </a:xfrm>
            <a:custGeom>
              <a:avLst/>
              <a:gdLst/>
              <a:ahLst/>
              <a:cxnLst/>
              <a:rect l="l" t="t" r="r" b="b"/>
              <a:pathLst>
                <a:path w="3888104" h="2089784">
                  <a:moveTo>
                    <a:pt x="3887723" y="2089403"/>
                  </a:moveTo>
                  <a:lnTo>
                    <a:pt x="3887723" y="0"/>
                  </a:lnTo>
                  <a:lnTo>
                    <a:pt x="0" y="0"/>
                  </a:lnTo>
                  <a:lnTo>
                    <a:pt x="0" y="2089403"/>
                  </a:lnTo>
                  <a:lnTo>
                    <a:pt x="3887723" y="2089403"/>
                  </a:lnTo>
                  <a:close/>
                </a:path>
              </a:pathLst>
            </a:custGeom>
            <a:solidFill>
              <a:srgbClr val="F3F81F"/>
            </a:solidFill>
          </p:spPr>
          <p:txBody>
            <a:bodyPr wrap="square" lIns="0" tIns="0" rIns="0" bIns="0" rtlCol="0"/>
            <a:lstStyle/>
            <a:p>
              <a:endParaRPr/>
            </a:p>
          </p:txBody>
        </p:sp>
        <p:sp>
          <p:nvSpPr>
            <p:cNvPr id="53" name="object 53"/>
            <p:cNvSpPr/>
            <p:nvPr/>
          </p:nvSpPr>
          <p:spPr>
            <a:xfrm>
              <a:off x="5556503" y="4497323"/>
              <a:ext cx="3888104" cy="2089785"/>
            </a:xfrm>
            <a:custGeom>
              <a:avLst/>
              <a:gdLst/>
              <a:ahLst/>
              <a:cxnLst/>
              <a:rect l="l" t="t" r="r" b="b"/>
              <a:pathLst>
                <a:path w="3888104" h="2089784">
                  <a:moveTo>
                    <a:pt x="0" y="0"/>
                  </a:moveTo>
                  <a:lnTo>
                    <a:pt x="0" y="2089403"/>
                  </a:lnTo>
                  <a:lnTo>
                    <a:pt x="3887723" y="2089403"/>
                  </a:lnTo>
                  <a:lnTo>
                    <a:pt x="3887723" y="0"/>
                  </a:lnTo>
                  <a:lnTo>
                    <a:pt x="0" y="0"/>
                  </a:lnTo>
                  <a:close/>
                </a:path>
              </a:pathLst>
            </a:custGeom>
            <a:ln w="9524">
              <a:solidFill>
                <a:srgbClr val="FFFFFF"/>
              </a:solidFill>
            </a:ln>
          </p:spPr>
          <p:txBody>
            <a:bodyPr wrap="square" lIns="0" tIns="0" rIns="0" bIns="0" rtlCol="0"/>
            <a:lstStyle/>
            <a:p>
              <a:endParaRPr/>
            </a:p>
          </p:txBody>
        </p:sp>
        <p:sp>
          <p:nvSpPr>
            <p:cNvPr id="54" name="object 54"/>
            <p:cNvSpPr/>
            <p:nvPr/>
          </p:nvSpPr>
          <p:spPr>
            <a:xfrm>
              <a:off x="5987795" y="5218175"/>
              <a:ext cx="504825" cy="647700"/>
            </a:xfrm>
            <a:custGeom>
              <a:avLst/>
              <a:gdLst/>
              <a:ahLst/>
              <a:cxnLst/>
              <a:rect l="l" t="t" r="r" b="b"/>
              <a:pathLst>
                <a:path w="504825" h="647700">
                  <a:moveTo>
                    <a:pt x="504443" y="566927"/>
                  </a:moveTo>
                  <a:lnTo>
                    <a:pt x="504443" y="80771"/>
                  </a:lnTo>
                  <a:lnTo>
                    <a:pt x="495448" y="59443"/>
                  </a:lnTo>
                  <a:lnTo>
                    <a:pt x="430720" y="23812"/>
                  </a:lnTo>
                  <a:lnTo>
                    <a:pt x="379814" y="11119"/>
                  </a:lnTo>
                  <a:lnTo>
                    <a:pt x="319764" y="2913"/>
                  </a:lnTo>
                  <a:lnTo>
                    <a:pt x="252983" y="0"/>
                  </a:lnTo>
                  <a:lnTo>
                    <a:pt x="185561" y="2913"/>
                  </a:lnTo>
                  <a:lnTo>
                    <a:pt x="125080" y="11119"/>
                  </a:lnTo>
                  <a:lnTo>
                    <a:pt x="73913" y="23812"/>
                  </a:lnTo>
                  <a:lnTo>
                    <a:pt x="34431" y="40188"/>
                  </a:lnTo>
                  <a:lnTo>
                    <a:pt x="0" y="80771"/>
                  </a:lnTo>
                  <a:lnTo>
                    <a:pt x="0" y="566927"/>
                  </a:lnTo>
                  <a:lnTo>
                    <a:pt x="34431" y="607511"/>
                  </a:lnTo>
                  <a:lnTo>
                    <a:pt x="73913" y="623887"/>
                  </a:lnTo>
                  <a:lnTo>
                    <a:pt x="125080" y="636580"/>
                  </a:lnTo>
                  <a:lnTo>
                    <a:pt x="185561" y="644786"/>
                  </a:lnTo>
                  <a:lnTo>
                    <a:pt x="252983" y="647699"/>
                  </a:lnTo>
                  <a:lnTo>
                    <a:pt x="319764" y="644786"/>
                  </a:lnTo>
                  <a:lnTo>
                    <a:pt x="379814" y="636580"/>
                  </a:lnTo>
                  <a:lnTo>
                    <a:pt x="430720" y="623887"/>
                  </a:lnTo>
                  <a:lnTo>
                    <a:pt x="470069" y="607511"/>
                  </a:lnTo>
                  <a:lnTo>
                    <a:pt x="504443" y="566927"/>
                  </a:lnTo>
                  <a:close/>
                </a:path>
              </a:pathLst>
            </a:custGeom>
            <a:solidFill>
              <a:srgbClr val="32CCFF"/>
            </a:solidFill>
          </p:spPr>
          <p:txBody>
            <a:bodyPr wrap="square" lIns="0" tIns="0" rIns="0" bIns="0" rtlCol="0"/>
            <a:lstStyle/>
            <a:p>
              <a:endParaRPr/>
            </a:p>
          </p:txBody>
        </p:sp>
        <p:sp>
          <p:nvSpPr>
            <p:cNvPr id="55" name="object 55"/>
            <p:cNvSpPr/>
            <p:nvPr/>
          </p:nvSpPr>
          <p:spPr>
            <a:xfrm>
              <a:off x="5987795" y="5218175"/>
              <a:ext cx="504825" cy="161925"/>
            </a:xfrm>
            <a:custGeom>
              <a:avLst/>
              <a:gdLst/>
              <a:ahLst/>
              <a:cxnLst/>
              <a:rect l="l" t="t" r="r" b="b"/>
              <a:pathLst>
                <a:path w="504825" h="161925">
                  <a:moveTo>
                    <a:pt x="504443" y="80771"/>
                  </a:moveTo>
                  <a:lnTo>
                    <a:pt x="470069" y="40188"/>
                  </a:lnTo>
                  <a:lnTo>
                    <a:pt x="430720" y="23812"/>
                  </a:lnTo>
                  <a:lnTo>
                    <a:pt x="379814" y="11119"/>
                  </a:lnTo>
                  <a:lnTo>
                    <a:pt x="319764" y="2913"/>
                  </a:lnTo>
                  <a:lnTo>
                    <a:pt x="252983" y="0"/>
                  </a:lnTo>
                  <a:lnTo>
                    <a:pt x="185561" y="2913"/>
                  </a:lnTo>
                  <a:lnTo>
                    <a:pt x="125080" y="11119"/>
                  </a:lnTo>
                  <a:lnTo>
                    <a:pt x="73913" y="23812"/>
                  </a:lnTo>
                  <a:lnTo>
                    <a:pt x="34431" y="40188"/>
                  </a:lnTo>
                  <a:lnTo>
                    <a:pt x="0" y="80771"/>
                  </a:lnTo>
                  <a:lnTo>
                    <a:pt x="9002" y="102100"/>
                  </a:lnTo>
                  <a:lnTo>
                    <a:pt x="73913" y="137731"/>
                  </a:lnTo>
                  <a:lnTo>
                    <a:pt x="125080" y="150424"/>
                  </a:lnTo>
                  <a:lnTo>
                    <a:pt x="185561" y="158630"/>
                  </a:lnTo>
                  <a:lnTo>
                    <a:pt x="252983" y="161543"/>
                  </a:lnTo>
                  <a:lnTo>
                    <a:pt x="319764" y="158630"/>
                  </a:lnTo>
                  <a:lnTo>
                    <a:pt x="379814" y="150424"/>
                  </a:lnTo>
                  <a:lnTo>
                    <a:pt x="430720" y="137731"/>
                  </a:lnTo>
                  <a:lnTo>
                    <a:pt x="470069" y="121355"/>
                  </a:lnTo>
                  <a:lnTo>
                    <a:pt x="504443" y="80771"/>
                  </a:lnTo>
                  <a:close/>
                </a:path>
              </a:pathLst>
            </a:custGeom>
            <a:solidFill>
              <a:srgbClr val="5BD6FF"/>
            </a:solidFill>
          </p:spPr>
          <p:txBody>
            <a:bodyPr wrap="square" lIns="0" tIns="0" rIns="0" bIns="0" rtlCol="0"/>
            <a:lstStyle/>
            <a:p>
              <a:endParaRPr/>
            </a:p>
          </p:txBody>
        </p:sp>
        <p:sp>
          <p:nvSpPr>
            <p:cNvPr id="56" name="object 56"/>
            <p:cNvSpPr/>
            <p:nvPr/>
          </p:nvSpPr>
          <p:spPr>
            <a:xfrm>
              <a:off x="5987795" y="5218175"/>
              <a:ext cx="504825" cy="647700"/>
            </a:xfrm>
            <a:custGeom>
              <a:avLst/>
              <a:gdLst/>
              <a:ahLst/>
              <a:cxnLst/>
              <a:rect l="l" t="t" r="r" b="b"/>
              <a:pathLst>
                <a:path w="504825" h="647700">
                  <a:moveTo>
                    <a:pt x="252983" y="0"/>
                  </a:moveTo>
                  <a:lnTo>
                    <a:pt x="185561" y="2913"/>
                  </a:lnTo>
                  <a:lnTo>
                    <a:pt x="125080" y="11119"/>
                  </a:lnTo>
                  <a:lnTo>
                    <a:pt x="73913" y="23812"/>
                  </a:lnTo>
                  <a:lnTo>
                    <a:pt x="34431" y="40188"/>
                  </a:lnTo>
                  <a:lnTo>
                    <a:pt x="0" y="80771"/>
                  </a:lnTo>
                  <a:lnTo>
                    <a:pt x="0" y="566927"/>
                  </a:lnTo>
                  <a:lnTo>
                    <a:pt x="34431" y="607511"/>
                  </a:lnTo>
                  <a:lnTo>
                    <a:pt x="73913" y="623887"/>
                  </a:lnTo>
                  <a:lnTo>
                    <a:pt x="125080" y="636580"/>
                  </a:lnTo>
                  <a:lnTo>
                    <a:pt x="185561" y="644786"/>
                  </a:lnTo>
                  <a:lnTo>
                    <a:pt x="252983" y="647699"/>
                  </a:lnTo>
                  <a:lnTo>
                    <a:pt x="319764" y="644786"/>
                  </a:lnTo>
                  <a:lnTo>
                    <a:pt x="379814" y="636580"/>
                  </a:lnTo>
                  <a:lnTo>
                    <a:pt x="430720" y="623887"/>
                  </a:lnTo>
                  <a:lnTo>
                    <a:pt x="470069" y="607511"/>
                  </a:lnTo>
                  <a:lnTo>
                    <a:pt x="504443" y="566927"/>
                  </a:lnTo>
                  <a:lnTo>
                    <a:pt x="504443" y="80771"/>
                  </a:lnTo>
                  <a:lnTo>
                    <a:pt x="470069" y="40188"/>
                  </a:lnTo>
                  <a:lnTo>
                    <a:pt x="430720" y="23812"/>
                  </a:lnTo>
                  <a:lnTo>
                    <a:pt x="379814" y="11119"/>
                  </a:lnTo>
                  <a:lnTo>
                    <a:pt x="319764" y="2913"/>
                  </a:lnTo>
                  <a:lnTo>
                    <a:pt x="252983" y="0"/>
                  </a:lnTo>
                  <a:close/>
                </a:path>
                <a:path w="504825" h="647700">
                  <a:moveTo>
                    <a:pt x="0" y="80771"/>
                  </a:moveTo>
                  <a:lnTo>
                    <a:pt x="34431" y="121355"/>
                  </a:lnTo>
                  <a:lnTo>
                    <a:pt x="73913" y="137731"/>
                  </a:lnTo>
                  <a:lnTo>
                    <a:pt x="125080" y="150424"/>
                  </a:lnTo>
                  <a:lnTo>
                    <a:pt x="185561" y="158630"/>
                  </a:lnTo>
                  <a:lnTo>
                    <a:pt x="252983" y="161543"/>
                  </a:lnTo>
                  <a:lnTo>
                    <a:pt x="319764" y="158630"/>
                  </a:lnTo>
                  <a:lnTo>
                    <a:pt x="379814" y="150424"/>
                  </a:lnTo>
                  <a:lnTo>
                    <a:pt x="430720" y="137731"/>
                  </a:lnTo>
                  <a:lnTo>
                    <a:pt x="470069" y="121355"/>
                  </a:lnTo>
                  <a:lnTo>
                    <a:pt x="495448" y="102100"/>
                  </a:lnTo>
                  <a:lnTo>
                    <a:pt x="504443" y="80771"/>
                  </a:lnTo>
                </a:path>
              </a:pathLst>
            </a:custGeom>
            <a:ln w="9524">
              <a:solidFill>
                <a:srgbClr val="0000FF"/>
              </a:solidFill>
            </a:ln>
          </p:spPr>
          <p:txBody>
            <a:bodyPr wrap="square" lIns="0" tIns="0" rIns="0" bIns="0" rtlCol="0"/>
            <a:lstStyle/>
            <a:p>
              <a:endParaRPr/>
            </a:p>
          </p:txBody>
        </p:sp>
        <p:sp>
          <p:nvSpPr>
            <p:cNvPr id="57" name="object 57"/>
            <p:cNvSpPr/>
            <p:nvPr/>
          </p:nvSpPr>
          <p:spPr>
            <a:xfrm>
              <a:off x="6827519" y="5218175"/>
              <a:ext cx="504825" cy="647700"/>
            </a:xfrm>
            <a:custGeom>
              <a:avLst/>
              <a:gdLst/>
              <a:ahLst/>
              <a:cxnLst/>
              <a:rect l="l" t="t" r="r" b="b"/>
              <a:pathLst>
                <a:path w="504825" h="647700">
                  <a:moveTo>
                    <a:pt x="504443" y="566927"/>
                  </a:moveTo>
                  <a:lnTo>
                    <a:pt x="504443" y="80771"/>
                  </a:lnTo>
                  <a:lnTo>
                    <a:pt x="495448" y="59443"/>
                  </a:lnTo>
                  <a:lnTo>
                    <a:pt x="430720" y="23812"/>
                  </a:lnTo>
                  <a:lnTo>
                    <a:pt x="379814" y="11119"/>
                  </a:lnTo>
                  <a:lnTo>
                    <a:pt x="319764" y="2913"/>
                  </a:lnTo>
                  <a:lnTo>
                    <a:pt x="252983" y="0"/>
                  </a:lnTo>
                  <a:lnTo>
                    <a:pt x="185561" y="2913"/>
                  </a:lnTo>
                  <a:lnTo>
                    <a:pt x="125080" y="11119"/>
                  </a:lnTo>
                  <a:lnTo>
                    <a:pt x="73913" y="23812"/>
                  </a:lnTo>
                  <a:lnTo>
                    <a:pt x="34431" y="40188"/>
                  </a:lnTo>
                  <a:lnTo>
                    <a:pt x="0" y="80771"/>
                  </a:lnTo>
                  <a:lnTo>
                    <a:pt x="0" y="566927"/>
                  </a:lnTo>
                  <a:lnTo>
                    <a:pt x="34431" y="607511"/>
                  </a:lnTo>
                  <a:lnTo>
                    <a:pt x="73913" y="623887"/>
                  </a:lnTo>
                  <a:lnTo>
                    <a:pt x="125080" y="636580"/>
                  </a:lnTo>
                  <a:lnTo>
                    <a:pt x="185561" y="644786"/>
                  </a:lnTo>
                  <a:lnTo>
                    <a:pt x="252983" y="647699"/>
                  </a:lnTo>
                  <a:lnTo>
                    <a:pt x="319764" y="644786"/>
                  </a:lnTo>
                  <a:lnTo>
                    <a:pt x="379814" y="636580"/>
                  </a:lnTo>
                  <a:lnTo>
                    <a:pt x="430720" y="623887"/>
                  </a:lnTo>
                  <a:lnTo>
                    <a:pt x="470069" y="607511"/>
                  </a:lnTo>
                  <a:lnTo>
                    <a:pt x="504443" y="566927"/>
                  </a:lnTo>
                  <a:close/>
                </a:path>
              </a:pathLst>
            </a:custGeom>
            <a:solidFill>
              <a:srgbClr val="65FF32"/>
            </a:solidFill>
          </p:spPr>
          <p:txBody>
            <a:bodyPr wrap="square" lIns="0" tIns="0" rIns="0" bIns="0" rtlCol="0"/>
            <a:lstStyle/>
            <a:p>
              <a:endParaRPr/>
            </a:p>
          </p:txBody>
        </p:sp>
        <p:sp>
          <p:nvSpPr>
            <p:cNvPr id="58" name="object 58"/>
            <p:cNvSpPr/>
            <p:nvPr/>
          </p:nvSpPr>
          <p:spPr>
            <a:xfrm>
              <a:off x="6827519" y="5218175"/>
              <a:ext cx="504825" cy="161925"/>
            </a:xfrm>
            <a:custGeom>
              <a:avLst/>
              <a:gdLst/>
              <a:ahLst/>
              <a:cxnLst/>
              <a:rect l="l" t="t" r="r" b="b"/>
              <a:pathLst>
                <a:path w="504825" h="161925">
                  <a:moveTo>
                    <a:pt x="504443" y="80771"/>
                  </a:moveTo>
                  <a:lnTo>
                    <a:pt x="470069" y="40188"/>
                  </a:lnTo>
                  <a:lnTo>
                    <a:pt x="430720" y="23812"/>
                  </a:lnTo>
                  <a:lnTo>
                    <a:pt x="379814" y="11119"/>
                  </a:lnTo>
                  <a:lnTo>
                    <a:pt x="319764" y="2913"/>
                  </a:lnTo>
                  <a:lnTo>
                    <a:pt x="252983" y="0"/>
                  </a:lnTo>
                  <a:lnTo>
                    <a:pt x="185561" y="2913"/>
                  </a:lnTo>
                  <a:lnTo>
                    <a:pt x="125080" y="11119"/>
                  </a:lnTo>
                  <a:lnTo>
                    <a:pt x="73913" y="23812"/>
                  </a:lnTo>
                  <a:lnTo>
                    <a:pt x="34431" y="40188"/>
                  </a:lnTo>
                  <a:lnTo>
                    <a:pt x="0" y="80771"/>
                  </a:lnTo>
                  <a:lnTo>
                    <a:pt x="9002" y="102100"/>
                  </a:lnTo>
                  <a:lnTo>
                    <a:pt x="73913" y="137731"/>
                  </a:lnTo>
                  <a:lnTo>
                    <a:pt x="125080" y="150424"/>
                  </a:lnTo>
                  <a:lnTo>
                    <a:pt x="185561" y="158630"/>
                  </a:lnTo>
                  <a:lnTo>
                    <a:pt x="252983" y="161543"/>
                  </a:lnTo>
                  <a:lnTo>
                    <a:pt x="319764" y="158630"/>
                  </a:lnTo>
                  <a:lnTo>
                    <a:pt x="379814" y="150424"/>
                  </a:lnTo>
                  <a:lnTo>
                    <a:pt x="430720" y="137731"/>
                  </a:lnTo>
                  <a:lnTo>
                    <a:pt x="470069" y="121355"/>
                  </a:lnTo>
                  <a:lnTo>
                    <a:pt x="504443" y="80771"/>
                  </a:lnTo>
                  <a:close/>
                </a:path>
              </a:pathLst>
            </a:custGeom>
            <a:solidFill>
              <a:srgbClr val="83FF5B"/>
            </a:solidFill>
          </p:spPr>
          <p:txBody>
            <a:bodyPr wrap="square" lIns="0" tIns="0" rIns="0" bIns="0" rtlCol="0"/>
            <a:lstStyle/>
            <a:p>
              <a:endParaRPr/>
            </a:p>
          </p:txBody>
        </p:sp>
        <p:sp>
          <p:nvSpPr>
            <p:cNvPr id="59" name="object 59"/>
            <p:cNvSpPr/>
            <p:nvPr/>
          </p:nvSpPr>
          <p:spPr>
            <a:xfrm>
              <a:off x="6827519" y="5218175"/>
              <a:ext cx="504825" cy="647700"/>
            </a:xfrm>
            <a:custGeom>
              <a:avLst/>
              <a:gdLst/>
              <a:ahLst/>
              <a:cxnLst/>
              <a:rect l="l" t="t" r="r" b="b"/>
              <a:pathLst>
                <a:path w="504825" h="647700">
                  <a:moveTo>
                    <a:pt x="252983" y="0"/>
                  </a:moveTo>
                  <a:lnTo>
                    <a:pt x="185561" y="2913"/>
                  </a:lnTo>
                  <a:lnTo>
                    <a:pt x="125080" y="11119"/>
                  </a:lnTo>
                  <a:lnTo>
                    <a:pt x="73913" y="23812"/>
                  </a:lnTo>
                  <a:lnTo>
                    <a:pt x="34431" y="40188"/>
                  </a:lnTo>
                  <a:lnTo>
                    <a:pt x="0" y="80771"/>
                  </a:lnTo>
                  <a:lnTo>
                    <a:pt x="0" y="566927"/>
                  </a:lnTo>
                  <a:lnTo>
                    <a:pt x="34431" y="607511"/>
                  </a:lnTo>
                  <a:lnTo>
                    <a:pt x="73913" y="623887"/>
                  </a:lnTo>
                  <a:lnTo>
                    <a:pt x="125080" y="636580"/>
                  </a:lnTo>
                  <a:lnTo>
                    <a:pt x="185561" y="644786"/>
                  </a:lnTo>
                  <a:lnTo>
                    <a:pt x="252983" y="647699"/>
                  </a:lnTo>
                  <a:lnTo>
                    <a:pt x="319764" y="644786"/>
                  </a:lnTo>
                  <a:lnTo>
                    <a:pt x="379814" y="636580"/>
                  </a:lnTo>
                  <a:lnTo>
                    <a:pt x="430720" y="623887"/>
                  </a:lnTo>
                  <a:lnTo>
                    <a:pt x="470069" y="607511"/>
                  </a:lnTo>
                  <a:lnTo>
                    <a:pt x="504443" y="566927"/>
                  </a:lnTo>
                  <a:lnTo>
                    <a:pt x="504443" y="80771"/>
                  </a:lnTo>
                  <a:lnTo>
                    <a:pt x="470069" y="40188"/>
                  </a:lnTo>
                  <a:lnTo>
                    <a:pt x="430720" y="23812"/>
                  </a:lnTo>
                  <a:lnTo>
                    <a:pt x="379814" y="11119"/>
                  </a:lnTo>
                  <a:lnTo>
                    <a:pt x="319764" y="2913"/>
                  </a:lnTo>
                  <a:lnTo>
                    <a:pt x="252983" y="0"/>
                  </a:lnTo>
                  <a:close/>
                </a:path>
                <a:path w="504825" h="647700">
                  <a:moveTo>
                    <a:pt x="0" y="80771"/>
                  </a:moveTo>
                  <a:lnTo>
                    <a:pt x="34431" y="121355"/>
                  </a:lnTo>
                  <a:lnTo>
                    <a:pt x="73913" y="137731"/>
                  </a:lnTo>
                  <a:lnTo>
                    <a:pt x="125080" y="150424"/>
                  </a:lnTo>
                  <a:lnTo>
                    <a:pt x="185561" y="158630"/>
                  </a:lnTo>
                  <a:lnTo>
                    <a:pt x="252983" y="161543"/>
                  </a:lnTo>
                  <a:lnTo>
                    <a:pt x="319764" y="158630"/>
                  </a:lnTo>
                  <a:lnTo>
                    <a:pt x="379814" y="150424"/>
                  </a:lnTo>
                  <a:lnTo>
                    <a:pt x="430720" y="137731"/>
                  </a:lnTo>
                  <a:lnTo>
                    <a:pt x="470069" y="121355"/>
                  </a:lnTo>
                  <a:lnTo>
                    <a:pt x="495448" y="102100"/>
                  </a:lnTo>
                  <a:lnTo>
                    <a:pt x="504443" y="80771"/>
                  </a:lnTo>
                </a:path>
              </a:pathLst>
            </a:custGeom>
            <a:ln w="9524">
              <a:solidFill>
                <a:srgbClr val="0000FF"/>
              </a:solidFill>
            </a:ln>
          </p:spPr>
          <p:txBody>
            <a:bodyPr wrap="square" lIns="0" tIns="0" rIns="0" bIns="0" rtlCol="0"/>
            <a:lstStyle/>
            <a:p>
              <a:endParaRPr/>
            </a:p>
          </p:txBody>
        </p:sp>
        <p:sp>
          <p:nvSpPr>
            <p:cNvPr id="60" name="object 60"/>
            <p:cNvSpPr/>
            <p:nvPr/>
          </p:nvSpPr>
          <p:spPr>
            <a:xfrm>
              <a:off x="7667243" y="5218175"/>
              <a:ext cx="504825" cy="647700"/>
            </a:xfrm>
            <a:custGeom>
              <a:avLst/>
              <a:gdLst/>
              <a:ahLst/>
              <a:cxnLst/>
              <a:rect l="l" t="t" r="r" b="b"/>
              <a:pathLst>
                <a:path w="504825" h="647700">
                  <a:moveTo>
                    <a:pt x="504443" y="566927"/>
                  </a:moveTo>
                  <a:lnTo>
                    <a:pt x="504443" y="80771"/>
                  </a:lnTo>
                  <a:lnTo>
                    <a:pt x="495448" y="59443"/>
                  </a:lnTo>
                  <a:lnTo>
                    <a:pt x="430720" y="23812"/>
                  </a:lnTo>
                  <a:lnTo>
                    <a:pt x="379814" y="11119"/>
                  </a:lnTo>
                  <a:lnTo>
                    <a:pt x="319764" y="2913"/>
                  </a:lnTo>
                  <a:lnTo>
                    <a:pt x="252983" y="0"/>
                  </a:lnTo>
                  <a:lnTo>
                    <a:pt x="185561" y="2913"/>
                  </a:lnTo>
                  <a:lnTo>
                    <a:pt x="125080" y="11119"/>
                  </a:lnTo>
                  <a:lnTo>
                    <a:pt x="73913" y="23812"/>
                  </a:lnTo>
                  <a:lnTo>
                    <a:pt x="34431" y="40188"/>
                  </a:lnTo>
                  <a:lnTo>
                    <a:pt x="0" y="80771"/>
                  </a:lnTo>
                  <a:lnTo>
                    <a:pt x="0" y="566927"/>
                  </a:lnTo>
                  <a:lnTo>
                    <a:pt x="34431" y="607511"/>
                  </a:lnTo>
                  <a:lnTo>
                    <a:pt x="73913" y="623887"/>
                  </a:lnTo>
                  <a:lnTo>
                    <a:pt x="125080" y="636580"/>
                  </a:lnTo>
                  <a:lnTo>
                    <a:pt x="185561" y="644786"/>
                  </a:lnTo>
                  <a:lnTo>
                    <a:pt x="252983" y="647699"/>
                  </a:lnTo>
                  <a:lnTo>
                    <a:pt x="319764" y="644786"/>
                  </a:lnTo>
                  <a:lnTo>
                    <a:pt x="379814" y="636580"/>
                  </a:lnTo>
                  <a:lnTo>
                    <a:pt x="430720" y="623887"/>
                  </a:lnTo>
                  <a:lnTo>
                    <a:pt x="470069" y="607511"/>
                  </a:lnTo>
                  <a:lnTo>
                    <a:pt x="504443" y="566927"/>
                  </a:lnTo>
                  <a:close/>
                </a:path>
              </a:pathLst>
            </a:custGeom>
            <a:solidFill>
              <a:srgbClr val="FF0065"/>
            </a:solidFill>
          </p:spPr>
          <p:txBody>
            <a:bodyPr wrap="square" lIns="0" tIns="0" rIns="0" bIns="0" rtlCol="0"/>
            <a:lstStyle/>
            <a:p>
              <a:endParaRPr/>
            </a:p>
          </p:txBody>
        </p:sp>
        <p:sp>
          <p:nvSpPr>
            <p:cNvPr id="61" name="object 61"/>
            <p:cNvSpPr/>
            <p:nvPr/>
          </p:nvSpPr>
          <p:spPr>
            <a:xfrm>
              <a:off x="7667243" y="5218175"/>
              <a:ext cx="504825" cy="161925"/>
            </a:xfrm>
            <a:custGeom>
              <a:avLst/>
              <a:gdLst/>
              <a:ahLst/>
              <a:cxnLst/>
              <a:rect l="l" t="t" r="r" b="b"/>
              <a:pathLst>
                <a:path w="504825" h="161925">
                  <a:moveTo>
                    <a:pt x="504443" y="80771"/>
                  </a:moveTo>
                  <a:lnTo>
                    <a:pt x="470069" y="40188"/>
                  </a:lnTo>
                  <a:lnTo>
                    <a:pt x="430720" y="23812"/>
                  </a:lnTo>
                  <a:lnTo>
                    <a:pt x="379814" y="11119"/>
                  </a:lnTo>
                  <a:lnTo>
                    <a:pt x="319764" y="2913"/>
                  </a:lnTo>
                  <a:lnTo>
                    <a:pt x="252983" y="0"/>
                  </a:lnTo>
                  <a:lnTo>
                    <a:pt x="185561" y="2913"/>
                  </a:lnTo>
                  <a:lnTo>
                    <a:pt x="125080" y="11119"/>
                  </a:lnTo>
                  <a:lnTo>
                    <a:pt x="73913" y="23812"/>
                  </a:lnTo>
                  <a:lnTo>
                    <a:pt x="34431" y="40188"/>
                  </a:lnTo>
                  <a:lnTo>
                    <a:pt x="0" y="80771"/>
                  </a:lnTo>
                  <a:lnTo>
                    <a:pt x="9002" y="102100"/>
                  </a:lnTo>
                  <a:lnTo>
                    <a:pt x="73913" y="137731"/>
                  </a:lnTo>
                  <a:lnTo>
                    <a:pt x="125080" y="150424"/>
                  </a:lnTo>
                  <a:lnTo>
                    <a:pt x="185561" y="158630"/>
                  </a:lnTo>
                  <a:lnTo>
                    <a:pt x="252983" y="161543"/>
                  </a:lnTo>
                  <a:lnTo>
                    <a:pt x="319764" y="158630"/>
                  </a:lnTo>
                  <a:lnTo>
                    <a:pt x="379814" y="150424"/>
                  </a:lnTo>
                  <a:lnTo>
                    <a:pt x="430720" y="137731"/>
                  </a:lnTo>
                  <a:lnTo>
                    <a:pt x="470069" y="121355"/>
                  </a:lnTo>
                  <a:lnTo>
                    <a:pt x="504443" y="80771"/>
                  </a:lnTo>
                  <a:close/>
                </a:path>
              </a:pathLst>
            </a:custGeom>
            <a:solidFill>
              <a:srgbClr val="FF3183"/>
            </a:solidFill>
          </p:spPr>
          <p:txBody>
            <a:bodyPr wrap="square" lIns="0" tIns="0" rIns="0" bIns="0" rtlCol="0"/>
            <a:lstStyle/>
            <a:p>
              <a:endParaRPr/>
            </a:p>
          </p:txBody>
        </p:sp>
        <p:sp>
          <p:nvSpPr>
            <p:cNvPr id="62" name="object 62"/>
            <p:cNvSpPr/>
            <p:nvPr/>
          </p:nvSpPr>
          <p:spPr>
            <a:xfrm>
              <a:off x="7667243" y="5218175"/>
              <a:ext cx="504825" cy="647700"/>
            </a:xfrm>
            <a:custGeom>
              <a:avLst/>
              <a:gdLst/>
              <a:ahLst/>
              <a:cxnLst/>
              <a:rect l="l" t="t" r="r" b="b"/>
              <a:pathLst>
                <a:path w="504825" h="647700">
                  <a:moveTo>
                    <a:pt x="252983" y="0"/>
                  </a:moveTo>
                  <a:lnTo>
                    <a:pt x="185561" y="2913"/>
                  </a:lnTo>
                  <a:lnTo>
                    <a:pt x="125080" y="11119"/>
                  </a:lnTo>
                  <a:lnTo>
                    <a:pt x="73913" y="23812"/>
                  </a:lnTo>
                  <a:lnTo>
                    <a:pt x="34431" y="40188"/>
                  </a:lnTo>
                  <a:lnTo>
                    <a:pt x="0" y="80771"/>
                  </a:lnTo>
                  <a:lnTo>
                    <a:pt x="0" y="566927"/>
                  </a:lnTo>
                  <a:lnTo>
                    <a:pt x="34431" y="607511"/>
                  </a:lnTo>
                  <a:lnTo>
                    <a:pt x="73913" y="623887"/>
                  </a:lnTo>
                  <a:lnTo>
                    <a:pt x="125080" y="636580"/>
                  </a:lnTo>
                  <a:lnTo>
                    <a:pt x="185561" y="644786"/>
                  </a:lnTo>
                  <a:lnTo>
                    <a:pt x="252983" y="647699"/>
                  </a:lnTo>
                  <a:lnTo>
                    <a:pt x="319764" y="644786"/>
                  </a:lnTo>
                  <a:lnTo>
                    <a:pt x="379814" y="636580"/>
                  </a:lnTo>
                  <a:lnTo>
                    <a:pt x="430720" y="623887"/>
                  </a:lnTo>
                  <a:lnTo>
                    <a:pt x="470069" y="607511"/>
                  </a:lnTo>
                  <a:lnTo>
                    <a:pt x="504443" y="566927"/>
                  </a:lnTo>
                  <a:lnTo>
                    <a:pt x="504443" y="80771"/>
                  </a:lnTo>
                  <a:lnTo>
                    <a:pt x="470069" y="40188"/>
                  </a:lnTo>
                  <a:lnTo>
                    <a:pt x="430720" y="23812"/>
                  </a:lnTo>
                  <a:lnTo>
                    <a:pt x="379814" y="11119"/>
                  </a:lnTo>
                  <a:lnTo>
                    <a:pt x="319764" y="2913"/>
                  </a:lnTo>
                  <a:lnTo>
                    <a:pt x="252983" y="0"/>
                  </a:lnTo>
                  <a:close/>
                </a:path>
                <a:path w="504825" h="647700">
                  <a:moveTo>
                    <a:pt x="0" y="80771"/>
                  </a:moveTo>
                  <a:lnTo>
                    <a:pt x="34431" y="121355"/>
                  </a:lnTo>
                  <a:lnTo>
                    <a:pt x="73913" y="137731"/>
                  </a:lnTo>
                  <a:lnTo>
                    <a:pt x="125080" y="150424"/>
                  </a:lnTo>
                  <a:lnTo>
                    <a:pt x="185561" y="158630"/>
                  </a:lnTo>
                  <a:lnTo>
                    <a:pt x="252983" y="161543"/>
                  </a:lnTo>
                  <a:lnTo>
                    <a:pt x="319764" y="158630"/>
                  </a:lnTo>
                  <a:lnTo>
                    <a:pt x="379814" y="150424"/>
                  </a:lnTo>
                  <a:lnTo>
                    <a:pt x="430720" y="137731"/>
                  </a:lnTo>
                  <a:lnTo>
                    <a:pt x="470069" y="121355"/>
                  </a:lnTo>
                  <a:lnTo>
                    <a:pt x="495448" y="102100"/>
                  </a:lnTo>
                  <a:lnTo>
                    <a:pt x="504443" y="80771"/>
                  </a:lnTo>
                </a:path>
              </a:pathLst>
            </a:custGeom>
            <a:ln w="9524">
              <a:solidFill>
                <a:srgbClr val="0000FF"/>
              </a:solidFill>
            </a:ln>
          </p:spPr>
          <p:txBody>
            <a:bodyPr wrap="square" lIns="0" tIns="0" rIns="0" bIns="0" rtlCol="0"/>
            <a:lstStyle/>
            <a:p>
              <a:endParaRPr/>
            </a:p>
          </p:txBody>
        </p:sp>
        <p:sp>
          <p:nvSpPr>
            <p:cNvPr id="63" name="object 63"/>
            <p:cNvSpPr/>
            <p:nvPr/>
          </p:nvSpPr>
          <p:spPr>
            <a:xfrm>
              <a:off x="8508491" y="5218175"/>
              <a:ext cx="504825" cy="647700"/>
            </a:xfrm>
            <a:custGeom>
              <a:avLst/>
              <a:gdLst/>
              <a:ahLst/>
              <a:cxnLst/>
              <a:rect l="l" t="t" r="r" b="b"/>
              <a:pathLst>
                <a:path w="504825" h="647700">
                  <a:moveTo>
                    <a:pt x="504443" y="566927"/>
                  </a:moveTo>
                  <a:lnTo>
                    <a:pt x="504443" y="80771"/>
                  </a:lnTo>
                  <a:lnTo>
                    <a:pt x="495448" y="59443"/>
                  </a:lnTo>
                  <a:lnTo>
                    <a:pt x="430720" y="23812"/>
                  </a:lnTo>
                  <a:lnTo>
                    <a:pt x="379814" y="11119"/>
                  </a:lnTo>
                  <a:lnTo>
                    <a:pt x="319764" y="2913"/>
                  </a:lnTo>
                  <a:lnTo>
                    <a:pt x="252983" y="0"/>
                  </a:lnTo>
                  <a:lnTo>
                    <a:pt x="185561" y="2913"/>
                  </a:lnTo>
                  <a:lnTo>
                    <a:pt x="125080" y="11119"/>
                  </a:lnTo>
                  <a:lnTo>
                    <a:pt x="73913" y="23812"/>
                  </a:lnTo>
                  <a:lnTo>
                    <a:pt x="34431" y="40188"/>
                  </a:lnTo>
                  <a:lnTo>
                    <a:pt x="0" y="80771"/>
                  </a:lnTo>
                  <a:lnTo>
                    <a:pt x="0" y="566927"/>
                  </a:lnTo>
                  <a:lnTo>
                    <a:pt x="34431" y="607511"/>
                  </a:lnTo>
                  <a:lnTo>
                    <a:pt x="73913" y="623887"/>
                  </a:lnTo>
                  <a:lnTo>
                    <a:pt x="125080" y="636580"/>
                  </a:lnTo>
                  <a:lnTo>
                    <a:pt x="185561" y="644786"/>
                  </a:lnTo>
                  <a:lnTo>
                    <a:pt x="252983" y="647699"/>
                  </a:lnTo>
                  <a:lnTo>
                    <a:pt x="319764" y="644786"/>
                  </a:lnTo>
                  <a:lnTo>
                    <a:pt x="379814" y="636580"/>
                  </a:lnTo>
                  <a:lnTo>
                    <a:pt x="430720" y="623887"/>
                  </a:lnTo>
                  <a:lnTo>
                    <a:pt x="470069" y="607511"/>
                  </a:lnTo>
                  <a:lnTo>
                    <a:pt x="504443" y="566927"/>
                  </a:lnTo>
                  <a:close/>
                </a:path>
              </a:pathLst>
            </a:custGeom>
            <a:solidFill>
              <a:srgbClr val="7F7F00"/>
            </a:solidFill>
          </p:spPr>
          <p:txBody>
            <a:bodyPr wrap="square" lIns="0" tIns="0" rIns="0" bIns="0" rtlCol="0"/>
            <a:lstStyle/>
            <a:p>
              <a:endParaRPr/>
            </a:p>
          </p:txBody>
        </p:sp>
        <p:sp>
          <p:nvSpPr>
            <p:cNvPr id="64" name="object 64"/>
            <p:cNvSpPr/>
            <p:nvPr/>
          </p:nvSpPr>
          <p:spPr>
            <a:xfrm>
              <a:off x="8508491" y="5218175"/>
              <a:ext cx="504825" cy="161925"/>
            </a:xfrm>
            <a:custGeom>
              <a:avLst/>
              <a:gdLst/>
              <a:ahLst/>
              <a:cxnLst/>
              <a:rect l="l" t="t" r="r" b="b"/>
              <a:pathLst>
                <a:path w="504825" h="161925">
                  <a:moveTo>
                    <a:pt x="504443" y="80771"/>
                  </a:moveTo>
                  <a:lnTo>
                    <a:pt x="470069" y="40188"/>
                  </a:lnTo>
                  <a:lnTo>
                    <a:pt x="430720" y="23812"/>
                  </a:lnTo>
                  <a:lnTo>
                    <a:pt x="379814" y="11119"/>
                  </a:lnTo>
                  <a:lnTo>
                    <a:pt x="319764" y="2913"/>
                  </a:lnTo>
                  <a:lnTo>
                    <a:pt x="252983" y="0"/>
                  </a:lnTo>
                  <a:lnTo>
                    <a:pt x="185561" y="2913"/>
                  </a:lnTo>
                  <a:lnTo>
                    <a:pt x="125080" y="11119"/>
                  </a:lnTo>
                  <a:lnTo>
                    <a:pt x="73913" y="23812"/>
                  </a:lnTo>
                  <a:lnTo>
                    <a:pt x="34431" y="40188"/>
                  </a:lnTo>
                  <a:lnTo>
                    <a:pt x="0" y="80771"/>
                  </a:lnTo>
                  <a:lnTo>
                    <a:pt x="9002" y="102100"/>
                  </a:lnTo>
                  <a:lnTo>
                    <a:pt x="73913" y="137731"/>
                  </a:lnTo>
                  <a:lnTo>
                    <a:pt x="125080" y="150424"/>
                  </a:lnTo>
                  <a:lnTo>
                    <a:pt x="185561" y="158630"/>
                  </a:lnTo>
                  <a:lnTo>
                    <a:pt x="252983" y="161543"/>
                  </a:lnTo>
                  <a:lnTo>
                    <a:pt x="319764" y="158630"/>
                  </a:lnTo>
                  <a:lnTo>
                    <a:pt x="379814" y="150424"/>
                  </a:lnTo>
                  <a:lnTo>
                    <a:pt x="430720" y="137731"/>
                  </a:lnTo>
                  <a:lnTo>
                    <a:pt x="470069" y="121355"/>
                  </a:lnTo>
                  <a:lnTo>
                    <a:pt x="504443" y="80771"/>
                  </a:lnTo>
                  <a:close/>
                </a:path>
              </a:pathLst>
            </a:custGeom>
            <a:solidFill>
              <a:srgbClr val="989831"/>
            </a:solidFill>
          </p:spPr>
          <p:txBody>
            <a:bodyPr wrap="square" lIns="0" tIns="0" rIns="0" bIns="0" rtlCol="0"/>
            <a:lstStyle/>
            <a:p>
              <a:endParaRPr/>
            </a:p>
          </p:txBody>
        </p:sp>
        <p:sp>
          <p:nvSpPr>
            <p:cNvPr id="65" name="object 65"/>
            <p:cNvSpPr/>
            <p:nvPr/>
          </p:nvSpPr>
          <p:spPr>
            <a:xfrm>
              <a:off x="8508491" y="5218175"/>
              <a:ext cx="504825" cy="647700"/>
            </a:xfrm>
            <a:custGeom>
              <a:avLst/>
              <a:gdLst/>
              <a:ahLst/>
              <a:cxnLst/>
              <a:rect l="l" t="t" r="r" b="b"/>
              <a:pathLst>
                <a:path w="504825" h="647700">
                  <a:moveTo>
                    <a:pt x="252983" y="0"/>
                  </a:moveTo>
                  <a:lnTo>
                    <a:pt x="185561" y="2913"/>
                  </a:lnTo>
                  <a:lnTo>
                    <a:pt x="125080" y="11119"/>
                  </a:lnTo>
                  <a:lnTo>
                    <a:pt x="73913" y="23812"/>
                  </a:lnTo>
                  <a:lnTo>
                    <a:pt x="34431" y="40188"/>
                  </a:lnTo>
                  <a:lnTo>
                    <a:pt x="0" y="80771"/>
                  </a:lnTo>
                  <a:lnTo>
                    <a:pt x="0" y="566927"/>
                  </a:lnTo>
                  <a:lnTo>
                    <a:pt x="34431" y="607511"/>
                  </a:lnTo>
                  <a:lnTo>
                    <a:pt x="73913" y="623887"/>
                  </a:lnTo>
                  <a:lnTo>
                    <a:pt x="125080" y="636580"/>
                  </a:lnTo>
                  <a:lnTo>
                    <a:pt x="185561" y="644786"/>
                  </a:lnTo>
                  <a:lnTo>
                    <a:pt x="252983" y="647699"/>
                  </a:lnTo>
                  <a:lnTo>
                    <a:pt x="319764" y="644786"/>
                  </a:lnTo>
                  <a:lnTo>
                    <a:pt x="379814" y="636580"/>
                  </a:lnTo>
                  <a:lnTo>
                    <a:pt x="430720" y="623887"/>
                  </a:lnTo>
                  <a:lnTo>
                    <a:pt x="470069" y="607511"/>
                  </a:lnTo>
                  <a:lnTo>
                    <a:pt x="504443" y="566927"/>
                  </a:lnTo>
                  <a:lnTo>
                    <a:pt x="504443" y="80771"/>
                  </a:lnTo>
                  <a:lnTo>
                    <a:pt x="470069" y="40188"/>
                  </a:lnTo>
                  <a:lnTo>
                    <a:pt x="430720" y="23812"/>
                  </a:lnTo>
                  <a:lnTo>
                    <a:pt x="379814" y="11119"/>
                  </a:lnTo>
                  <a:lnTo>
                    <a:pt x="319764" y="2913"/>
                  </a:lnTo>
                  <a:lnTo>
                    <a:pt x="252983" y="0"/>
                  </a:lnTo>
                  <a:close/>
                </a:path>
                <a:path w="504825" h="647700">
                  <a:moveTo>
                    <a:pt x="0" y="80771"/>
                  </a:moveTo>
                  <a:lnTo>
                    <a:pt x="34431" y="121355"/>
                  </a:lnTo>
                  <a:lnTo>
                    <a:pt x="73913" y="137731"/>
                  </a:lnTo>
                  <a:lnTo>
                    <a:pt x="125080" y="150424"/>
                  </a:lnTo>
                  <a:lnTo>
                    <a:pt x="185561" y="158630"/>
                  </a:lnTo>
                  <a:lnTo>
                    <a:pt x="252983" y="161543"/>
                  </a:lnTo>
                  <a:lnTo>
                    <a:pt x="319764" y="158630"/>
                  </a:lnTo>
                  <a:lnTo>
                    <a:pt x="379814" y="150424"/>
                  </a:lnTo>
                  <a:lnTo>
                    <a:pt x="430720" y="137731"/>
                  </a:lnTo>
                  <a:lnTo>
                    <a:pt x="470069" y="121355"/>
                  </a:lnTo>
                  <a:lnTo>
                    <a:pt x="495448" y="102100"/>
                  </a:lnTo>
                  <a:lnTo>
                    <a:pt x="504443" y="80771"/>
                  </a:lnTo>
                </a:path>
              </a:pathLst>
            </a:custGeom>
            <a:ln w="9524">
              <a:solidFill>
                <a:srgbClr val="0000FF"/>
              </a:solidFill>
            </a:ln>
          </p:spPr>
          <p:txBody>
            <a:bodyPr wrap="square" lIns="0" tIns="0" rIns="0" bIns="0" rtlCol="0"/>
            <a:lstStyle/>
            <a:p>
              <a:endParaRPr/>
            </a:p>
          </p:txBody>
        </p:sp>
      </p:grpSp>
      <p:sp>
        <p:nvSpPr>
          <p:cNvPr id="66" name="object 66"/>
          <p:cNvSpPr txBox="1">
            <a:spLocks noGrp="1"/>
          </p:cNvSpPr>
          <p:nvPr>
            <p:ph type="title"/>
          </p:nvPr>
        </p:nvSpPr>
        <p:spPr>
          <a:xfrm>
            <a:off x="4592826" y="628903"/>
            <a:ext cx="1490345" cy="635000"/>
          </a:xfrm>
          <a:prstGeom prst="rect">
            <a:avLst/>
          </a:prstGeom>
        </p:spPr>
        <p:txBody>
          <a:bodyPr vert="horz" wrap="square" lIns="0" tIns="12065" rIns="0" bIns="0" rtlCol="0">
            <a:spAutoFit/>
          </a:bodyPr>
          <a:lstStyle/>
          <a:p>
            <a:pPr marL="12700">
              <a:lnSpc>
                <a:spcPct val="100000"/>
              </a:lnSpc>
              <a:spcBef>
                <a:spcPts val="95"/>
              </a:spcBef>
            </a:pPr>
            <a:r>
              <a:rPr b="1" spc="-10" dirty="0">
                <a:solidFill>
                  <a:srgbClr val="FFFFFF"/>
                </a:solidFill>
                <a:latin typeface="Arial"/>
                <a:cs typeface="Arial"/>
              </a:rPr>
              <a:t>R</a:t>
            </a:r>
            <a:r>
              <a:rPr b="1" dirty="0">
                <a:solidFill>
                  <a:srgbClr val="FFFFFF"/>
                </a:solidFill>
                <a:latin typeface="Arial"/>
                <a:cs typeface="Arial"/>
              </a:rPr>
              <a:t>C</a:t>
            </a:r>
            <a:r>
              <a:rPr b="1" spc="-10" dirty="0">
                <a:solidFill>
                  <a:srgbClr val="FFFFFF"/>
                </a:solidFill>
                <a:latin typeface="Arial"/>
                <a:cs typeface="Arial"/>
              </a:rPr>
              <a:t>B</a:t>
            </a:r>
            <a:r>
              <a:rPr b="1" spc="-5" dirty="0">
                <a:solidFill>
                  <a:srgbClr val="FFFFFF"/>
                </a:solidFill>
                <a:latin typeface="Arial"/>
                <a:cs typeface="Arial"/>
              </a:rPr>
              <a:t>D</a:t>
            </a:r>
          </a:p>
        </p:txBody>
      </p:sp>
      <p:sp>
        <p:nvSpPr>
          <p:cNvPr id="67" name="object 67"/>
          <p:cNvSpPr txBox="1"/>
          <p:nvPr/>
        </p:nvSpPr>
        <p:spPr>
          <a:xfrm>
            <a:off x="1316140" y="1212595"/>
            <a:ext cx="77470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Block</a:t>
            </a:r>
            <a:r>
              <a:rPr sz="1800" spc="-70" dirty="0">
                <a:solidFill>
                  <a:srgbClr val="FFFFFF"/>
                </a:solidFill>
                <a:latin typeface="Arial"/>
                <a:cs typeface="Arial"/>
              </a:rPr>
              <a:t> </a:t>
            </a:r>
            <a:r>
              <a:rPr sz="1800" spc="-5" dirty="0">
                <a:solidFill>
                  <a:srgbClr val="FFFFFF"/>
                </a:solidFill>
                <a:latin typeface="Arial"/>
                <a:cs typeface="Arial"/>
              </a:rPr>
              <a:t>1</a:t>
            </a:r>
            <a:endParaRPr sz="1800">
              <a:latin typeface="Arial"/>
              <a:cs typeface="Arial"/>
            </a:endParaRPr>
          </a:p>
        </p:txBody>
      </p:sp>
      <p:sp>
        <p:nvSpPr>
          <p:cNvPr id="68" name="object 68"/>
          <p:cNvSpPr txBox="1"/>
          <p:nvPr/>
        </p:nvSpPr>
        <p:spPr>
          <a:xfrm>
            <a:off x="1316140" y="4092954"/>
            <a:ext cx="77470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Block</a:t>
            </a:r>
            <a:r>
              <a:rPr sz="1800" spc="-70" dirty="0">
                <a:solidFill>
                  <a:srgbClr val="FFFFFF"/>
                </a:solidFill>
                <a:latin typeface="Arial"/>
                <a:cs typeface="Arial"/>
              </a:rPr>
              <a:t> </a:t>
            </a:r>
            <a:r>
              <a:rPr sz="1800" spc="-5" dirty="0">
                <a:solidFill>
                  <a:srgbClr val="FFFFFF"/>
                </a:solidFill>
                <a:latin typeface="Arial"/>
                <a:cs typeface="Arial"/>
              </a:rPr>
              <a:t>2</a:t>
            </a:r>
            <a:endParaRPr sz="1800">
              <a:latin typeface="Arial"/>
              <a:cs typeface="Arial"/>
            </a:endParaRPr>
          </a:p>
        </p:txBody>
      </p:sp>
      <p:sp>
        <p:nvSpPr>
          <p:cNvPr id="69" name="object 69"/>
          <p:cNvSpPr txBox="1"/>
          <p:nvPr/>
        </p:nvSpPr>
        <p:spPr>
          <a:xfrm>
            <a:off x="8515697" y="1212595"/>
            <a:ext cx="77470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Block</a:t>
            </a:r>
            <a:r>
              <a:rPr sz="1800" spc="-70" dirty="0">
                <a:solidFill>
                  <a:srgbClr val="FFFFFF"/>
                </a:solidFill>
                <a:latin typeface="Arial"/>
                <a:cs typeface="Arial"/>
              </a:rPr>
              <a:t> </a:t>
            </a:r>
            <a:r>
              <a:rPr sz="1800" spc="-5" dirty="0">
                <a:solidFill>
                  <a:srgbClr val="FFFFFF"/>
                </a:solidFill>
                <a:latin typeface="Arial"/>
                <a:cs typeface="Arial"/>
              </a:rPr>
              <a:t>3</a:t>
            </a:r>
            <a:endParaRPr sz="1800">
              <a:latin typeface="Arial"/>
              <a:cs typeface="Arial"/>
            </a:endParaRPr>
          </a:p>
        </p:txBody>
      </p:sp>
      <p:sp>
        <p:nvSpPr>
          <p:cNvPr id="70" name="object 70"/>
          <p:cNvSpPr txBox="1"/>
          <p:nvPr/>
        </p:nvSpPr>
        <p:spPr>
          <a:xfrm>
            <a:off x="8444067" y="4092954"/>
            <a:ext cx="77470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Block</a:t>
            </a:r>
            <a:r>
              <a:rPr sz="1800" spc="-70" dirty="0">
                <a:solidFill>
                  <a:srgbClr val="FFFFFF"/>
                </a:solidFill>
                <a:latin typeface="Arial"/>
                <a:cs typeface="Arial"/>
              </a:rPr>
              <a:t> </a:t>
            </a:r>
            <a:r>
              <a:rPr sz="1800" spc="-5" dirty="0">
                <a:solidFill>
                  <a:srgbClr val="FFFFFF"/>
                </a:solidFill>
                <a:latin typeface="Arial"/>
                <a:cs typeface="Arial"/>
              </a:rPr>
              <a:t>4</a:t>
            </a:r>
            <a:endParaRPr sz="18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647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9262" y="833119"/>
            <a:ext cx="3658870" cy="696595"/>
          </a:xfrm>
          <a:prstGeom prst="rect">
            <a:avLst/>
          </a:prstGeom>
        </p:spPr>
        <p:txBody>
          <a:bodyPr vert="horz" wrap="square" lIns="0" tIns="12700" rIns="0" bIns="0" rtlCol="0">
            <a:spAutoFit/>
          </a:bodyPr>
          <a:lstStyle/>
          <a:p>
            <a:pPr marL="12700">
              <a:lnSpc>
                <a:spcPct val="100000"/>
              </a:lnSpc>
              <a:spcBef>
                <a:spcPts val="100"/>
              </a:spcBef>
            </a:pPr>
            <a:r>
              <a:rPr sz="4400" b="1" dirty="0">
                <a:solidFill>
                  <a:srgbClr val="000000"/>
                </a:solidFill>
                <a:latin typeface="Arial"/>
                <a:cs typeface="Arial"/>
              </a:rPr>
              <a:t>ANOVA</a:t>
            </a:r>
            <a:r>
              <a:rPr sz="4400" b="1" spc="-80" dirty="0">
                <a:solidFill>
                  <a:srgbClr val="000000"/>
                </a:solidFill>
                <a:latin typeface="Arial"/>
                <a:cs typeface="Arial"/>
              </a:rPr>
              <a:t> </a:t>
            </a:r>
            <a:r>
              <a:rPr sz="4400" b="1" spc="-5" dirty="0">
                <a:solidFill>
                  <a:srgbClr val="000000"/>
                </a:solidFill>
                <a:latin typeface="Arial"/>
                <a:cs typeface="Arial"/>
              </a:rPr>
              <a:t>Table</a:t>
            </a:r>
            <a:endParaRPr sz="4400">
              <a:latin typeface="Arial"/>
              <a:cs typeface="Arial"/>
            </a:endParaRPr>
          </a:p>
        </p:txBody>
      </p:sp>
      <p:sp>
        <p:nvSpPr>
          <p:cNvPr id="3" name="object 3"/>
          <p:cNvSpPr txBox="1"/>
          <p:nvPr/>
        </p:nvSpPr>
        <p:spPr>
          <a:xfrm>
            <a:off x="1188211" y="2543791"/>
            <a:ext cx="1836420" cy="284480"/>
          </a:xfrm>
          <a:prstGeom prst="rect">
            <a:avLst/>
          </a:prstGeom>
        </p:spPr>
        <p:txBody>
          <a:bodyPr vert="horz" wrap="square" lIns="0" tIns="12065" rIns="0" bIns="0" rtlCol="0">
            <a:spAutoFit/>
          </a:bodyPr>
          <a:lstStyle/>
          <a:p>
            <a:pPr marL="12700">
              <a:lnSpc>
                <a:spcPct val="100000"/>
              </a:lnSpc>
              <a:spcBef>
                <a:spcPts val="95"/>
              </a:spcBef>
            </a:pPr>
            <a:r>
              <a:rPr sz="1700" b="1" spc="-5" dirty="0">
                <a:latin typeface="Times New Roman"/>
                <a:cs typeface="Times New Roman"/>
              </a:rPr>
              <a:t>Source </a:t>
            </a:r>
            <a:r>
              <a:rPr sz="1700" b="1" spc="-10" dirty="0">
                <a:latin typeface="Times New Roman"/>
                <a:cs typeface="Times New Roman"/>
              </a:rPr>
              <a:t>of</a:t>
            </a:r>
            <a:r>
              <a:rPr sz="1700" b="1" spc="-50" dirty="0">
                <a:latin typeface="Times New Roman"/>
                <a:cs typeface="Times New Roman"/>
              </a:rPr>
              <a:t> </a:t>
            </a:r>
            <a:r>
              <a:rPr sz="1700" b="1" spc="-5" dirty="0">
                <a:latin typeface="Times New Roman"/>
                <a:cs typeface="Times New Roman"/>
              </a:rPr>
              <a:t>Variation</a:t>
            </a:r>
            <a:endParaRPr sz="1700">
              <a:latin typeface="Times New Roman"/>
              <a:cs typeface="Times New Roman"/>
            </a:endParaRPr>
          </a:p>
        </p:txBody>
      </p:sp>
      <p:sp>
        <p:nvSpPr>
          <p:cNvPr id="4" name="object 4"/>
          <p:cNvSpPr txBox="1"/>
          <p:nvPr/>
        </p:nvSpPr>
        <p:spPr>
          <a:xfrm>
            <a:off x="3506213" y="2173459"/>
            <a:ext cx="852169" cy="1028065"/>
          </a:xfrm>
          <a:prstGeom prst="rect">
            <a:avLst/>
          </a:prstGeom>
        </p:spPr>
        <p:txBody>
          <a:bodyPr vert="horz" wrap="square" lIns="0" tIns="23495" rIns="0" bIns="0" rtlCol="0">
            <a:spAutoFit/>
          </a:bodyPr>
          <a:lstStyle/>
          <a:p>
            <a:pPr marL="12700" marR="5080" indent="-3175" algn="ctr">
              <a:lnSpc>
                <a:spcPct val="95700"/>
              </a:lnSpc>
              <a:spcBef>
                <a:spcPts val="185"/>
              </a:spcBef>
            </a:pPr>
            <a:r>
              <a:rPr sz="1700" b="1" spc="-10" dirty="0">
                <a:latin typeface="Times New Roman"/>
                <a:cs typeface="Times New Roman"/>
              </a:rPr>
              <a:t>Degrees  of    </a:t>
            </a:r>
            <a:r>
              <a:rPr sz="1700" b="1" spc="-35" dirty="0">
                <a:latin typeface="Times New Roman"/>
                <a:cs typeface="Times New Roman"/>
              </a:rPr>
              <a:t>F</a:t>
            </a:r>
            <a:r>
              <a:rPr sz="1700" b="1" spc="10" dirty="0">
                <a:latin typeface="Times New Roman"/>
                <a:cs typeface="Times New Roman"/>
              </a:rPr>
              <a:t>r</a:t>
            </a:r>
            <a:r>
              <a:rPr sz="1700" b="1" spc="-15" dirty="0">
                <a:latin typeface="Times New Roman"/>
                <a:cs typeface="Times New Roman"/>
              </a:rPr>
              <a:t>e</a:t>
            </a:r>
            <a:r>
              <a:rPr sz="1700" b="1" spc="-5" dirty="0">
                <a:latin typeface="Times New Roman"/>
                <a:cs typeface="Times New Roman"/>
              </a:rPr>
              <a:t>ed</a:t>
            </a:r>
            <a:r>
              <a:rPr sz="1700" b="1" spc="10" dirty="0">
                <a:latin typeface="Times New Roman"/>
                <a:cs typeface="Times New Roman"/>
              </a:rPr>
              <a:t>o</a:t>
            </a:r>
            <a:r>
              <a:rPr sz="1700" b="1" dirty="0">
                <a:latin typeface="Times New Roman"/>
                <a:cs typeface="Times New Roman"/>
              </a:rPr>
              <a:t>m  (df)</a:t>
            </a:r>
            <a:endParaRPr sz="1700">
              <a:latin typeface="Times New Roman"/>
              <a:cs typeface="Times New Roman"/>
            </a:endParaRPr>
          </a:p>
        </p:txBody>
      </p:sp>
      <p:sp>
        <p:nvSpPr>
          <p:cNvPr id="5" name="object 5"/>
          <p:cNvSpPr txBox="1"/>
          <p:nvPr/>
        </p:nvSpPr>
        <p:spPr>
          <a:xfrm>
            <a:off x="4661403" y="2421871"/>
            <a:ext cx="1208405" cy="531495"/>
          </a:xfrm>
          <a:prstGeom prst="rect">
            <a:avLst/>
          </a:prstGeom>
        </p:spPr>
        <p:txBody>
          <a:bodyPr vert="horz" wrap="square" lIns="0" tIns="31115" rIns="0" bIns="0" rtlCol="0">
            <a:spAutoFit/>
          </a:bodyPr>
          <a:lstStyle/>
          <a:p>
            <a:pPr marL="12700" marR="5080" indent="263525">
              <a:lnSpc>
                <a:spcPts val="1939"/>
              </a:lnSpc>
              <a:spcBef>
                <a:spcPts val="245"/>
              </a:spcBef>
            </a:pPr>
            <a:r>
              <a:rPr sz="1700" b="1" dirty="0">
                <a:latin typeface="Times New Roman"/>
                <a:cs typeface="Times New Roman"/>
              </a:rPr>
              <a:t>Sum </a:t>
            </a:r>
            <a:r>
              <a:rPr sz="1700" b="1" spc="-5" dirty="0">
                <a:latin typeface="Times New Roman"/>
                <a:cs typeface="Times New Roman"/>
              </a:rPr>
              <a:t>of  Squares</a:t>
            </a:r>
            <a:r>
              <a:rPr sz="1700" b="1" spc="-70" dirty="0">
                <a:latin typeface="Times New Roman"/>
                <a:cs typeface="Times New Roman"/>
              </a:rPr>
              <a:t> </a:t>
            </a:r>
            <a:r>
              <a:rPr sz="1700" b="1" spc="-5" dirty="0">
                <a:latin typeface="Times New Roman"/>
                <a:cs typeface="Times New Roman"/>
              </a:rPr>
              <a:t>(SS)</a:t>
            </a:r>
            <a:endParaRPr sz="1700" dirty="0">
              <a:latin typeface="Times New Roman"/>
              <a:cs typeface="Times New Roman"/>
            </a:endParaRPr>
          </a:p>
        </p:txBody>
      </p:sp>
      <p:sp>
        <p:nvSpPr>
          <p:cNvPr id="6" name="object 6"/>
          <p:cNvSpPr txBox="1"/>
          <p:nvPr/>
        </p:nvSpPr>
        <p:spPr>
          <a:xfrm>
            <a:off x="6142725" y="2543791"/>
            <a:ext cx="1870075" cy="284480"/>
          </a:xfrm>
          <a:prstGeom prst="rect">
            <a:avLst/>
          </a:prstGeom>
        </p:spPr>
        <p:txBody>
          <a:bodyPr vert="horz" wrap="square" lIns="0" tIns="12065" rIns="0" bIns="0" rtlCol="0">
            <a:spAutoFit/>
          </a:bodyPr>
          <a:lstStyle/>
          <a:p>
            <a:pPr marL="12700">
              <a:lnSpc>
                <a:spcPct val="100000"/>
              </a:lnSpc>
              <a:spcBef>
                <a:spcPts val="95"/>
              </a:spcBef>
            </a:pPr>
            <a:r>
              <a:rPr sz="1700" b="1" spc="-10" dirty="0">
                <a:latin typeface="Times New Roman"/>
                <a:cs typeface="Times New Roman"/>
              </a:rPr>
              <a:t>Mean </a:t>
            </a:r>
            <a:r>
              <a:rPr sz="1700" b="1" spc="-5" dirty="0">
                <a:latin typeface="Times New Roman"/>
                <a:cs typeface="Times New Roman"/>
              </a:rPr>
              <a:t>Squares</a:t>
            </a:r>
            <a:r>
              <a:rPr sz="1700" b="1" spc="-60" dirty="0">
                <a:latin typeface="Times New Roman"/>
                <a:cs typeface="Times New Roman"/>
              </a:rPr>
              <a:t> </a:t>
            </a:r>
            <a:r>
              <a:rPr sz="1700" b="1" spc="-5" dirty="0">
                <a:latin typeface="Times New Roman"/>
                <a:cs typeface="Times New Roman"/>
              </a:rPr>
              <a:t>(MS)</a:t>
            </a:r>
            <a:endParaRPr sz="1700">
              <a:latin typeface="Times New Roman"/>
              <a:cs typeface="Times New Roman"/>
            </a:endParaRPr>
          </a:p>
        </p:txBody>
      </p:sp>
      <p:sp>
        <p:nvSpPr>
          <p:cNvPr id="7" name="object 7"/>
          <p:cNvSpPr txBox="1"/>
          <p:nvPr/>
        </p:nvSpPr>
        <p:spPr>
          <a:xfrm>
            <a:off x="8547598" y="2543791"/>
            <a:ext cx="170180" cy="284480"/>
          </a:xfrm>
          <a:prstGeom prst="rect">
            <a:avLst/>
          </a:prstGeom>
        </p:spPr>
        <p:txBody>
          <a:bodyPr vert="horz" wrap="square" lIns="0" tIns="12065" rIns="0" bIns="0" rtlCol="0">
            <a:spAutoFit/>
          </a:bodyPr>
          <a:lstStyle/>
          <a:p>
            <a:pPr marL="12700">
              <a:lnSpc>
                <a:spcPct val="100000"/>
              </a:lnSpc>
              <a:spcBef>
                <a:spcPts val="95"/>
              </a:spcBef>
            </a:pPr>
            <a:r>
              <a:rPr sz="1700" b="1" i="1" dirty="0">
                <a:latin typeface="Times New Roman"/>
                <a:cs typeface="Times New Roman"/>
              </a:rPr>
              <a:t>F</a:t>
            </a:r>
            <a:endParaRPr sz="1700">
              <a:latin typeface="Times New Roman"/>
              <a:cs typeface="Times New Roman"/>
            </a:endParaRPr>
          </a:p>
        </p:txBody>
      </p:sp>
      <p:sp>
        <p:nvSpPr>
          <p:cNvPr id="8" name="object 8"/>
          <p:cNvSpPr/>
          <p:nvPr/>
        </p:nvSpPr>
        <p:spPr>
          <a:xfrm>
            <a:off x="1164336" y="2199132"/>
            <a:ext cx="2199640" cy="0"/>
          </a:xfrm>
          <a:custGeom>
            <a:avLst/>
            <a:gdLst/>
            <a:ahLst/>
            <a:cxnLst/>
            <a:rect l="l" t="t" r="r" b="b"/>
            <a:pathLst>
              <a:path w="2199640">
                <a:moveTo>
                  <a:pt x="0" y="0"/>
                </a:moveTo>
                <a:lnTo>
                  <a:pt x="2199132" y="0"/>
                </a:lnTo>
              </a:path>
            </a:pathLst>
          </a:custGeom>
          <a:ln w="9144">
            <a:solidFill>
              <a:srgbClr val="000000"/>
            </a:solidFill>
          </a:ln>
        </p:spPr>
        <p:txBody>
          <a:bodyPr wrap="square" lIns="0" tIns="0" rIns="0" bIns="0" rtlCol="0"/>
          <a:lstStyle/>
          <a:p>
            <a:endParaRPr/>
          </a:p>
        </p:txBody>
      </p:sp>
      <p:sp>
        <p:nvSpPr>
          <p:cNvPr id="9" name="object 9"/>
          <p:cNvSpPr/>
          <p:nvPr/>
        </p:nvSpPr>
        <p:spPr>
          <a:xfrm>
            <a:off x="3371088" y="2199132"/>
            <a:ext cx="1115695" cy="0"/>
          </a:xfrm>
          <a:custGeom>
            <a:avLst/>
            <a:gdLst/>
            <a:ahLst/>
            <a:cxnLst/>
            <a:rect l="l" t="t" r="r" b="b"/>
            <a:pathLst>
              <a:path w="1115695">
                <a:moveTo>
                  <a:pt x="0" y="0"/>
                </a:moveTo>
                <a:lnTo>
                  <a:pt x="1115568" y="0"/>
                </a:lnTo>
              </a:path>
            </a:pathLst>
          </a:custGeom>
          <a:ln w="9144">
            <a:solidFill>
              <a:srgbClr val="000000"/>
            </a:solidFill>
          </a:ln>
        </p:spPr>
        <p:txBody>
          <a:bodyPr wrap="square" lIns="0" tIns="0" rIns="0" bIns="0" rtlCol="0"/>
          <a:lstStyle/>
          <a:p>
            <a:endParaRPr/>
          </a:p>
        </p:txBody>
      </p:sp>
      <p:sp>
        <p:nvSpPr>
          <p:cNvPr id="10" name="object 10"/>
          <p:cNvSpPr/>
          <p:nvPr/>
        </p:nvSpPr>
        <p:spPr>
          <a:xfrm>
            <a:off x="4495800" y="2199132"/>
            <a:ext cx="1541145" cy="0"/>
          </a:xfrm>
          <a:custGeom>
            <a:avLst/>
            <a:gdLst/>
            <a:ahLst/>
            <a:cxnLst/>
            <a:rect l="l" t="t" r="r" b="b"/>
            <a:pathLst>
              <a:path w="1541145">
                <a:moveTo>
                  <a:pt x="0" y="0"/>
                </a:moveTo>
                <a:lnTo>
                  <a:pt x="1540764" y="0"/>
                </a:lnTo>
              </a:path>
            </a:pathLst>
          </a:custGeom>
          <a:ln w="9144">
            <a:solidFill>
              <a:srgbClr val="000000"/>
            </a:solidFill>
          </a:ln>
        </p:spPr>
        <p:txBody>
          <a:bodyPr wrap="square" lIns="0" tIns="0" rIns="0" bIns="0" rtlCol="0"/>
          <a:lstStyle/>
          <a:p>
            <a:endParaRPr/>
          </a:p>
        </p:txBody>
      </p:sp>
      <p:sp>
        <p:nvSpPr>
          <p:cNvPr id="11" name="object 11"/>
          <p:cNvSpPr/>
          <p:nvPr/>
        </p:nvSpPr>
        <p:spPr>
          <a:xfrm>
            <a:off x="6044184" y="2199132"/>
            <a:ext cx="2068195" cy="0"/>
          </a:xfrm>
          <a:custGeom>
            <a:avLst/>
            <a:gdLst/>
            <a:ahLst/>
            <a:cxnLst/>
            <a:rect l="l" t="t" r="r" b="b"/>
            <a:pathLst>
              <a:path w="2068195">
                <a:moveTo>
                  <a:pt x="0" y="0"/>
                </a:moveTo>
                <a:lnTo>
                  <a:pt x="2068068" y="0"/>
                </a:lnTo>
              </a:path>
            </a:pathLst>
          </a:custGeom>
          <a:ln w="9144">
            <a:solidFill>
              <a:srgbClr val="000000"/>
            </a:solidFill>
          </a:ln>
        </p:spPr>
        <p:txBody>
          <a:bodyPr wrap="square" lIns="0" tIns="0" rIns="0" bIns="0" rtlCol="0"/>
          <a:lstStyle/>
          <a:p>
            <a:endParaRPr/>
          </a:p>
        </p:txBody>
      </p:sp>
      <p:sp>
        <p:nvSpPr>
          <p:cNvPr id="12" name="object 12"/>
          <p:cNvSpPr/>
          <p:nvPr/>
        </p:nvSpPr>
        <p:spPr>
          <a:xfrm>
            <a:off x="8119872" y="2199132"/>
            <a:ext cx="1027430" cy="0"/>
          </a:xfrm>
          <a:custGeom>
            <a:avLst/>
            <a:gdLst/>
            <a:ahLst/>
            <a:cxnLst/>
            <a:rect l="l" t="t" r="r" b="b"/>
            <a:pathLst>
              <a:path w="1027429">
                <a:moveTo>
                  <a:pt x="0" y="0"/>
                </a:moveTo>
                <a:lnTo>
                  <a:pt x="1027176" y="0"/>
                </a:lnTo>
              </a:path>
            </a:pathLst>
          </a:custGeom>
          <a:ln w="9144">
            <a:solidFill>
              <a:srgbClr val="000000"/>
            </a:solidFill>
          </a:ln>
        </p:spPr>
        <p:txBody>
          <a:bodyPr wrap="square" lIns="0" tIns="0" rIns="0" bIns="0" rtlCol="0"/>
          <a:lstStyle/>
          <a:p>
            <a:endParaRPr/>
          </a:p>
        </p:txBody>
      </p:sp>
      <p:sp>
        <p:nvSpPr>
          <p:cNvPr id="13" name="object 13"/>
          <p:cNvSpPr txBox="1"/>
          <p:nvPr/>
        </p:nvSpPr>
        <p:spPr>
          <a:xfrm>
            <a:off x="1253743" y="3346939"/>
            <a:ext cx="637540" cy="284480"/>
          </a:xfrm>
          <a:prstGeom prst="rect">
            <a:avLst/>
          </a:prstGeom>
        </p:spPr>
        <p:txBody>
          <a:bodyPr vert="horz" wrap="square" lIns="0" tIns="12065" rIns="0" bIns="0" rtlCol="0">
            <a:spAutoFit/>
          </a:bodyPr>
          <a:lstStyle/>
          <a:p>
            <a:pPr marL="12700">
              <a:lnSpc>
                <a:spcPct val="100000"/>
              </a:lnSpc>
              <a:spcBef>
                <a:spcPts val="95"/>
              </a:spcBef>
            </a:pPr>
            <a:r>
              <a:rPr sz="1700" b="1" spc="-10" dirty="0">
                <a:latin typeface="Times New Roman"/>
                <a:cs typeface="Times New Roman"/>
              </a:rPr>
              <a:t>B</a:t>
            </a:r>
            <a:r>
              <a:rPr sz="1700" b="1" spc="5" dirty="0">
                <a:latin typeface="Times New Roman"/>
                <a:cs typeface="Times New Roman"/>
              </a:rPr>
              <a:t>l</a:t>
            </a:r>
            <a:r>
              <a:rPr sz="1700" b="1" spc="-5" dirty="0">
                <a:latin typeface="Times New Roman"/>
                <a:cs typeface="Times New Roman"/>
              </a:rPr>
              <a:t>o</a:t>
            </a:r>
            <a:r>
              <a:rPr sz="1700" b="1" spc="-15" dirty="0">
                <a:latin typeface="Times New Roman"/>
                <a:cs typeface="Times New Roman"/>
              </a:rPr>
              <a:t>c</a:t>
            </a:r>
            <a:r>
              <a:rPr sz="1700" b="1" spc="-5" dirty="0">
                <a:latin typeface="Times New Roman"/>
                <a:cs typeface="Times New Roman"/>
              </a:rPr>
              <a:t>k</a:t>
            </a:r>
            <a:r>
              <a:rPr sz="1700" b="1" dirty="0">
                <a:latin typeface="Times New Roman"/>
                <a:cs typeface="Times New Roman"/>
              </a:rPr>
              <a:t>s</a:t>
            </a:r>
            <a:endParaRPr sz="1700">
              <a:latin typeface="Times New Roman"/>
              <a:cs typeface="Times New Roman"/>
            </a:endParaRPr>
          </a:p>
        </p:txBody>
      </p:sp>
      <p:sp>
        <p:nvSpPr>
          <p:cNvPr id="14" name="object 14"/>
          <p:cNvSpPr txBox="1"/>
          <p:nvPr/>
        </p:nvSpPr>
        <p:spPr>
          <a:xfrm>
            <a:off x="3772908" y="3346939"/>
            <a:ext cx="313690" cy="284480"/>
          </a:xfrm>
          <a:prstGeom prst="rect">
            <a:avLst/>
          </a:prstGeom>
        </p:spPr>
        <p:txBody>
          <a:bodyPr vert="horz" wrap="square" lIns="0" tIns="12065" rIns="0" bIns="0" rtlCol="0">
            <a:spAutoFit/>
          </a:bodyPr>
          <a:lstStyle/>
          <a:p>
            <a:pPr marL="12700">
              <a:lnSpc>
                <a:spcPct val="100000"/>
              </a:lnSpc>
              <a:spcBef>
                <a:spcPts val="95"/>
              </a:spcBef>
            </a:pPr>
            <a:r>
              <a:rPr sz="1700" b="1" i="1" spc="-5" dirty="0">
                <a:latin typeface="Times New Roman"/>
                <a:cs typeface="Times New Roman"/>
              </a:rPr>
              <a:t>o</a:t>
            </a:r>
            <a:r>
              <a:rPr sz="1700" b="1" spc="-5" dirty="0">
                <a:latin typeface="Times New Roman"/>
                <a:cs typeface="Times New Roman"/>
              </a:rPr>
              <a:t>-</a:t>
            </a:r>
            <a:r>
              <a:rPr sz="1700" b="1" dirty="0">
                <a:latin typeface="Times New Roman"/>
                <a:cs typeface="Times New Roman"/>
              </a:rPr>
              <a:t>1</a:t>
            </a:r>
            <a:endParaRPr sz="1700">
              <a:latin typeface="Times New Roman"/>
              <a:cs typeface="Times New Roman"/>
            </a:endParaRPr>
          </a:p>
        </p:txBody>
      </p:sp>
      <p:sp>
        <p:nvSpPr>
          <p:cNvPr id="15" name="object 15"/>
          <p:cNvSpPr txBox="1"/>
          <p:nvPr/>
        </p:nvSpPr>
        <p:spPr>
          <a:xfrm>
            <a:off x="4841230" y="3221970"/>
            <a:ext cx="848360" cy="531495"/>
          </a:xfrm>
          <a:prstGeom prst="rect">
            <a:avLst/>
          </a:prstGeom>
        </p:spPr>
        <p:txBody>
          <a:bodyPr vert="horz" wrap="square" lIns="0" tIns="31115" rIns="0" bIns="0" rtlCol="0">
            <a:spAutoFit/>
          </a:bodyPr>
          <a:lstStyle/>
          <a:p>
            <a:pPr marL="158750" marR="5080" indent="-146685">
              <a:lnSpc>
                <a:spcPts val="1939"/>
              </a:lnSpc>
              <a:spcBef>
                <a:spcPts val="245"/>
              </a:spcBef>
            </a:pPr>
            <a:r>
              <a:rPr sz="1700" b="1" spc="-5" dirty="0">
                <a:latin typeface="Times New Roman"/>
                <a:cs typeface="Times New Roman"/>
              </a:rPr>
              <a:t>Block</a:t>
            </a:r>
            <a:r>
              <a:rPr sz="1700" b="1" spc="-75" dirty="0">
                <a:latin typeface="Times New Roman"/>
                <a:cs typeface="Times New Roman"/>
              </a:rPr>
              <a:t> </a:t>
            </a:r>
            <a:r>
              <a:rPr sz="1700" b="1" spc="-5" dirty="0">
                <a:latin typeface="Times New Roman"/>
                <a:cs typeface="Times New Roman"/>
              </a:rPr>
              <a:t>SS  (SSB)</a:t>
            </a:r>
            <a:endParaRPr sz="1700">
              <a:latin typeface="Times New Roman"/>
              <a:cs typeface="Times New Roman"/>
            </a:endParaRPr>
          </a:p>
        </p:txBody>
      </p:sp>
      <p:sp>
        <p:nvSpPr>
          <p:cNvPr id="16" name="object 16"/>
          <p:cNvSpPr txBox="1"/>
          <p:nvPr/>
        </p:nvSpPr>
        <p:spPr>
          <a:xfrm>
            <a:off x="6332213" y="3235596"/>
            <a:ext cx="1421765" cy="542925"/>
          </a:xfrm>
          <a:prstGeom prst="rect">
            <a:avLst/>
          </a:prstGeom>
        </p:spPr>
        <p:txBody>
          <a:bodyPr vert="horz" wrap="square" lIns="0" tIns="0" rIns="0" bIns="0" rtlCol="0">
            <a:spAutoFit/>
          </a:bodyPr>
          <a:lstStyle/>
          <a:p>
            <a:pPr>
              <a:lnSpc>
                <a:spcPts val="1850"/>
              </a:lnSpc>
            </a:pPr>
            <a:r>
              <a:rPr sz="2550" b="1" spc="-7" baseline="-34313" dirty="0">
                <a:latin typeface="Times New Roman"/>
                <a:cs typeface="Times New Roman"/>
              </a:rPr>
              <a:t>MSB= </a:t>
            </a:r>
            <a:r>
              <a:rPr sz="1700" i="1" spc="-10" dirty="0">
                <a:latin typeface="Times New Roman"/>
                <a:cs typeface="Times New Roman"/>
              </a:rPr>
              <a:t>Block</a:t>
            </a:r>
            <a:r>
              <a:rPr sz="1700" i="1" spc="70" dirty="0">
                <a:latin typeface="Times New Roman"/>
                <a:cs typeface="Times New Roman"/>
              </a:rPr>
              <a:t> </a:t>
            </a:r>
            <a:r>
              <a:rPr sz="1700" i="1" spc="-5" dirty="0">
                <a:latin typeface="Times New Roman"/>
                <a:cs typeface="Times New Roman"/>
              </a:rPr>
              <a:t>SS</a:t>
            </a:r>
            <a:endParaRPr sz="1700">
              <a:latin typeface="Times New Roman"/>
              <a:cs typeface="Times New Roman"/>
            </a:endParaRPr>
          </a:p>
          <a:p>
            <a:pPr marL="855980">
              <a:lnSpc>
                <a:spcPct val="100000"/>
              </a:lnSpc>
              <a:spcBef>
                <a:spcPts val="345"/>
              </a:spcBef>
            </a:pPr>
            <a:r>
              <a:rPr sz="1700" i="1" spc="-5" dirty="0">
                <a:latin typeface="Times New Roman"/>
                <a:cs typeface="Times New Roman"/>
              </a:rPr>
              <a:t>o</a:t>
            </a:r>
            <a:r>
              <a:rPr sz="1700" i="1" spc="-165" dirty="0">
                <a:latin typeface="Times New Roman"/>
                <a:cs typeface="Times New Roman"/>
              </a:rPr>
              <a:t> </a:t>
            </a:r>
            <a:r>
              <a:rPr sz="1700" spc="45" dirty="0">
                <a:latin typeface="Symbol"/>
                <a:cs typeface="Symbol"/>
              </a:rPr>
              <a:t>−</a:t>
            </a:r>
            <a:r>
              <a:rPr sz="1700" spc="45" dirty="0">
                <a:latin typeface="Times New Roman"/>
                <a:cs typeface="Times New Roman"/>
              </a:rPr>
              <a:t>1</a:t>
            </a:r>
            <a:endParaRPr sz="1700">
              <a:latin typeface="Times New Roman"/>
              <a:cs typeface="Times New Roman"/>
            </a:endParaRPr>
          </a:p>
        </p:txBody>
      </p:sp>
      <p:sp>
        <p:nvSpPr>
          <p:cNvPr id="17" name="object 17"/>
          <p:cNvSpPr/>
          <p:nvPr/>
        </p:nvSpPr>
        <p:spPr>
          <a:xfrm>
            <a:off x="8525255" y="3508247"/>
            <a:ext cx="474345" cy="0"/>
          </a:xfrm>
          <a:custGeom>
            <a:avLst/>
            <a:gdLst/>
            <a:ahLst/>
            <a:cxnLst/>
            <a:rect l="l" t="t" r="r" b="b"/>
            <a:pathLst>
              <a:path w="474345">
                <a:moveTo>
                  <a:pt x="0" y="0"/>
                </a:moveTo>
                <a:lnTo>
                  <a:pt x="473963" y="0"/>
                </a:lnTo>
              </a:path>
            </a:pathLst>
          </a:custGeom>
          <a:ln w="10626">
            <a:solidFill>
              <a:srgbClr val="000000"/>
            </a:solidFill>
          </a:ln>
        </p:spPr>
        <p:txBody>
          <a:bodyPr wrap="square" lIns="0" tIns="0" rIns="0" bIns="0" rtlCol="0"/>
          <a:lstStyle/>
          <a:p>
            <a:endParaRPr/>
          </a:p>
        </p:txBody>
      </p:sp>
      <p:sp>
        <p:nvSpPr>
          <p:cNvPr id="18" name="object 18"/>
          <p:cNvSpPr txBox="1"/>
          <p:nvPr/>
        </p:nvSpPr>
        <p:spPr>
          <a:xfrm>
            <a:off x="8183876" y="3199110"/>
            <a:ext cx="850900" cy="284480"/>
          </a:xfrm>
          <a:prstGeom prst="rect">
            <a:avLst/>
          </a:prstGeom>
        </p:spPr>
        <p:txBody>
          <a:bodyPr vert="horz" wrap="square" lIns="0" tIns="12065" rIns="0" bIns="0" rtlCol="0">
            <a:spAutoFit/>
          </a:bodyPr>
          <a:lstStyle/>
          <a:p>
            <a:pPr marL="38100">
              <a:lnSpc>
                <a:spcPct val="100000"/>
              </a:lnSpc>
              <a:spcBef>
                <a:spcPts val="95"/>
              </a:spcBef>
            </a:pPr>
            <a:r>
              <a:rPr sz="2550" b="1" i="1" baseline="-34313" dirty="0">
                <a:latin typeface="Times New Roman"/>
                <a:cs typeface="Times New Roman"/>
              </a:rPr>
              <a:t>F</a:t>
            </a:r>
            <a:r>
              <a:rPr sz="2550" b="1" baseline="-34313" dirty="0">
                <a:latin typeface="Times New Roman"/>
                <a:cs typeface="Times New Roman"/>
              </a:rPr>
              <a:t>=</a:t>
            </a:r>
            <a:r>
              <a:rPr sz="2550" b="1" spc="-142" baseline="-34313" dirty="0">
                <a:latin typeface="Times New Roman"/>
                <a:cs typeface="Times New Roman"/>
              </a:rPr>
              <a:t> </a:t>
            </a:r>
            <a:r>
              <a:rPr sz="1700" dirty="0">
                <a:latin typeface="Times New Roman"/>
                <a:cs typeface="Times New Roman"/>
              </a:rPr>
              <a:t>MSB</a:t>
            </a:r>
            <a:endParaRPr sz="1700">
              <a:latin typeface="Times New Roman"/>
              <a:cs typeface="Times New Roman"/>
            </a:endParaRPr>
          </a:p>
        </p:txBody>
      </p:sp>
      <p:sp>
        <p:nvSpPr>
          <p:cNvPr id="19" name="object 19"/>
          <p:cNvSpPr txBox="1"/>
          <p:nvPr/>
        </p:nvSpPr>
        <p:spPr>
          <a:xfrm>
            <a:off x="8529316" y="3502726"/>
            <a:ext cx="469265" cy="283845"/>
          </a:xfrm>
          <a:prstGeom prst="rect">
            <a:avLst/>
          </a:prstGeom>
        </p:spPr>
        <p:txBody>
          <a:bodyPr vert="horz" wrap="square" lIns="0" tIns="12065" rIns="0" bIns="0" rtlCol="0">
            <a:spAutoFit/>
          </a:bodyPr>
          <a:lstStyle/>
          <a:p>
            <a:pPr marL="12700">
              <a:lnSpc>
                <a:spcPct val="100000"/>
              </a:lnSpc>
              <a:spcBef>
                <a:spcPts val="95"/>
              </a:spcBef>
            </a:pPr>
            <a:r>
              <a:rPr sz="1700" spc="-15" dirty="0">
                <a:latin typeface="Times New Roman"/>
                <a:cs typeface="Times New Roman"/>
              </a:rPr>
              <a:t>M</a:t>
            </a:r>
            <a:r>
              <a:rPr sz="1700" spc="10" dirty="0">
                <a:latin typeface="Times New Roman"/>
                <a:cs typeface="Times New Roman"/>
              </a:rPr>
              <a:t>S</a:t>
            </a:r>
            <a:r>
              <a:rPr sz="1700" spc="-5" dirty="0">
                <a:latin typeface="Times New Roman"/>
                <a:cs typeface="Times New Roman"/>
              </a:rPr>
              <a:t>E</a:t>
            </a:r>
            <a:endParaRPr sz="1700">
              <a:latin typeface="Times New Roman"/>
              <a:cs typeface="Times New Roman"/>
            </a:endParaRPr>
          </a:p>
        </p:txBody>
      </p:sp>
      <p:sp>
        <p:nvSpPr>
          <p:cNvPr id="20" name="object 20"/>
          <p:cNvSpPr/>
          <p:nvPr/>
        </p:nvSpPr>
        <p:spPr>
          <a:xfrm>
            <a:off x="1164336" y="3199638"/>
            <a:ext cx="2199640" cy="0"/>
          </a:xfrm>
          <a:custGeom>
            <a:avLst/>
            <a:gdLst/>
            <a:ahLst/>
            <a:cxnLst/>
            <a:rect l="l" t="t" r="r" b="b"/>
            <a:pathLst>
              <a:path w="2199640">
                <a:moveTo>
                  <a:pt x="0" y="0"/>
                </a:moveTo>
                <a:lnTo>
                  <a:pt x="2199132" y="0"/>
                </a:lnTo>
              </a:path>
            </a:pathLst>
          </a:custGeom>
          <a:ln w="7620">
            <a:solidFill>
              <a:srgbClr val="000000"/>
            </a:solidFill>
          </a:ln>
        </p:spPr>
        <p:txBody>
          <a:bodyPr wrap="square" lIns="0" tIns="0" rIns="0" bIns="0" rtlCol="0"/>
          <a:lstStyle/>
          <a:p>
            <a:endParaRPr/>
          </a:p>
        </p:txBody>
      </p:sp>
      <p:sp>
        <p:nvSpPr>
          <p:cNvPr id="21" name="object 21"/>
          <p:cNvSpPr/>
          <p:nvPr/>
        </p:nvSpPr>
        <p:spPr>
          <a:xfrm>
            <a:off x="3371088" y="3199638"/>
            <a:ext cx="1115695" cy="0"/>
          </a:xfrm>
          <a:custGeom>
            <a:avLst/>
            <a:gdLst/>
            <a:ahLst/>
            <a:cxnLst/>
            <a:rect l="l" t="t" r="r" b="b"/>
            <a:pathLst>
              <a:path w="1115695">
                <a:moveTo>
                  <a:pt x="0" y="0"/>
                </a:moveTo>
                <a:lnTo>
                  <a:pt x="1115568" y="0"/>
                </a:lnTo>
              </a:path>
            </a:pathLst>
          </a:custGeom>
          <a:ln w="7620">
            <a:solidFill>
              <a:srgbClr val="000000"/>
            </a:solidFill>
          </a:ln>
        </p:spPr>
        <p:txBody>
          <a:bodyPr wrap="square" lIns="0" tIns="0" rIns="0" bIns="0" rtlCol="0"/>
          <a:lstStyle/>
          <a:p>
            <a:endParaRPr/>
          </a:p>
        </p:txBody>
      </p:sp>
      <p:sp>
        <p:nvSpPr>
          <p:cNvPr id="22" name="object 22"/>
          <p:cNvSpPr/>
          <p:nvPr/>
        </p:nvSpPr>
        <p:spPr>
          <a:xfrm>
            <a:off x="4495800" y="3199638"/>
            <a:ext cx="1541145" cy="0"/>
          </a:xfrm>
          <a:custGeom>
            <a:avLst/>
            <a:gdLst/>
            <a:ahLst/>
            <a:cxnLst/>
            <a:rect l="l" t="t" r="r" b="b"/>
            <a:pathLst>
              <a:path w="1541145">
                <a:moveTo>
                  <a:pt x="0" y="0"/>
                </a:moveTo>
                <a:lnTo>
                  <a:pt x="1540764" y="0"/>
                </a:lnTo>
              </a:path>
            </a:pathLst>
          </a:custGeom>
          <a:ln w="7620">
            <a:solidFill>
              <a:srgbClr val="000000"/>
            </a:solidFill>
          </a:ln>
        </p:spPr>
        <p:txBody>
          <a:bodyPr wrap="square" lIns="0" tIns="0" rIns="0" bIns="0" rtlCol="0"/>
          <a:lstStyle/>
          <a:p>
            <a:endParaRPr/>
          </a:p>
        </p:txBody>
      </p:sp>
      <p:sp>
        <p:nvSpPr>
          <p:cNvPr id="23" name="object 23"/>
          <p:cNvSpPr/>
          <p:nvPr/>
        </p:nvSpPr>
        <p:spPr>
          <a:xfrm>
            <a:off x="8004047" y="3199638"/>
            <a:ext cx="108585" cy="0"/>
          </a:xfrm>
          <a:custGeom>
            <a:avLst/>
            <a:gdLst/>
            <a:ahLst/>
            <a:cxnLst/>
            <a:rect l="l" t="t" r="r" b="b"/>
            <a:pathLst>
              <a:path w="108584">
                <a:moveTo>
                  <a:pt x="0" y="0"/>
                </a:moveTo>
                <a:lnTo>
                  <a:pt x="108204" y="0"/>
                </a:lnTo>
              </a:path>
            </a:pathLst>
          </a:custGeom>
          <a:ln w="7620">
            <a:solidFill>
              <a:srgbClr val="000000"/>
            </a:solidFill>
          </a:ln>
        </p:spPr>
        <p:txBody>
          <a:bodyPr wrap="square" lIns="0" tIns="0" rIns="0" bIns="0" rtlCol="0"/>
          <a:lstStyle/>
          <a:p>
            <a:endParaRPr/>
          </a:p>
        </p:txBody>
      </p:sp>
      <p:sp>
        <p:nvSpPr>
          <p:cNvPr id="24" name="object 24"/>
          <p:cNvSpPr/>
          <p:nvPr/>
        </p:nvSpPr>
        <p:spPr>
          <a:xfrm>
            <a:off x="6044184" y="3199638"/>
            <a:ext cx="233679" cy="0"/>
          </a:xfrm>
          <a:custGeom>
            <a:avLst/>
            <a:gdLst/>
            <a:ahLst/>
            <a:cxnLst/>
            <a:rect l="l" t="t" r="r" b="b"/>
            <a:pathLst>
              <a:path w="233679">
                <a:moveTo>
                  <a:pt x="0" y="0"/>
                </a:moveTo>
                <a:lnTo>
                  <a:pt x="233172" y="0"/>
                </a:lnTo>
              </a:path>
            </a:pathLst>
          </a:custGeom>
          <a:ln w="7620">
            <a:solidFill>
              <a:srgbClr val="000000"/>
            </a:solidFill>
          </a:ln>
        </p:spPr>
        <p:txBody>
          <a:bodyPr wrap="square" lIns="0" tIns="0" rIns="0" bIns="0" rtlCol="0"/>
          <a:lstStyle/>
          <a:p>
            <a:endParaRPr/>
          </a:p>
        </p:txBody>
      </p:sp>
      <p:sp>
        <p:nvSpPr>
          <p:cNvPr id="25" name="object 25"/>
          <p:cNvSpPr/>
          <p:nvPr/>
        </p:nvSpPr>
        <p:spPr>
          <a:xfrm>
            <a:off x="8119872" y="3199638"/>
            <a:ext cx="1027430" cy="0"/>
          </a:xfrm>
          <a:custGeom>
            <a:avLst/>
            <a:gdLst/>
            <a:ahLst/>
            <a:cxnLst/>
            <a:rect l="l" t="t" r="r" b="b"/>
            <a:pathLst>
              <a:path w="1027429">
                <a:moveTo>
                  <a:pt x="0" y="0"/>
                </a:moveTo>
                <a:lnTo>
                  <a:pt x="1027176" y="0"/>
                </a:lnTo>
              </a:path>
            </a:pathLst>
          </a:custGeom>
          <a:ln w="7620">
            <a:solidFill>
              <a:srgbClr val="000000"/>
            </a:solidFill>
          </a:ln>
        </p:spPr>
        <p:txBody>
          <a:bodyPr wrap="square" lIns="0" tIns="0" rIns="0" bIns="0" rtlCol="0"/>
          <a:lstStyle/>
          <a:p>
            <a:endParaRPr/>
          </a:p>
        </p:txBody>
      </p:sp>
      <p:sp>
        <p:nvSpPr>
          <p:cNvPr id="26" name="object 26"/>
          <p:cNvSpPr txBox="1"/>
          <p:nvPr/>
        </p:nvSpPr>
        <p:spPr>
          <a:xfrm>
            <a:off x="1253743" y="3822426"/>
            <a:ext cx="2012950" cy="532765"/>
          </a:xfrm>
          <a:prstGeom prst="rect">
            <a:avLst/>
          </a:prstGeom>
        </p:spPr>
        <p:txBody>
          <a:bodyPr vert="horz" wrap="square" lIns="0" tIns="29209" rIns="0" bIns="0" rtlCol="0">
            <a:spAutoFit/>
          </a:bodyPr>
          <a:lstStyle/>
          <a:p>
            <a:pPr marL="65405" marR="5080" indent="-53340">
              <a:lnSpc>
                <a:spcPts val="1960"/>
              </a:lnSpc>
              <a:spcBef>
                <a:spcPts val="229"/>
              </a:spcBef>
            </a:pPr>
            <a:r>
              <a:rPr sz="1700" b="1" spc="-10" dirty="0">
                <a:latin typeface="Times New Roman"/>
                <a:cs typeface="Times New Roman"/>
              </a:rPr>
              <a:t>Treatments </a:t>
            </a:r>
            <a:r>
              <a:rPr sz="1700" b="1" spc="5" dirty="0">
                <a:latin typeface="Times New Roman"/>
                <a:cs typeface="Times New Roman"/>
              </a:rPr>
              <a:t>or </a:t>
            </a:r>
            <a:r>
              <a:rPr sz="1700" b="1" spc="-10" dirty="0">
                <a:latin typeface="Times New Roman"/>
                <a:cs typeface="Times New Roman"/>
              </a:rPr>
              <a:t>Factor  </a:t>
            </a:r>
            <a:r>
              <a:rPr sz="1700" b="1" dirty="0">
                <a:latin typeface="Times New Roman"/>
                <a:cs typeface="Times New Roman"/>
              </a:rPr>
              <a:t>A</a:t>
            </a:r>
            <a:r>
              <a:rPr sz="1700" b="1" spc="-25" dirty="0">
                <a:latin typeface="Times New Roman"/>
                <a:cs typeface="Times New Roman"/>
              </a:rPr>
              <a:t> </a:t>
            </a:r>
            <a:r>
              <a:rPr sz="1700" b="1" spc="-5" dirty="0">
                <a:latin typeface="Times New Roman"/>
                <a:cs typeface="Times New Roman"/>
              </a:rPr>
              <a:t>(Genotype)</a:t>
            </a:r>
            <a:endParaRPr sz="1700">
              <a:latin typeface="Times New Roman"/>
              <a:cs typeface="Times New Roman"/>
            </a:endParaRPr>
          </a:p>
        </p:txBody>
      </p:sp>
      <p:sp>
        <p:nvSpPr>
          <p:cNvPr id="27" name="object 27"/>
          <p:cNvSpPr txBox="1"/>
          <p:nvPr/>
        </p:nvSpPr>
        <p:spPr>
          <a:xfrm>
            <a:off x="3768345" y="3948918"/>
            <a:ext cx="324485" cy="284480"/>
          </a:xfrm>
          <a:prstGeom prst="rect">
            <a:avLst/>
          </a:prstGeom>
        </p:spPr>
        <p:txBody>
          <a:bodyPr vert="horz" wrap="square" lIns="0" tIns="12065" rIns="0" bIns="0" rtlCol="0">
            <a:spAutoFit/>
          </a:bodyPr>
          <a:lstStyle/>
          <a:p>
            <a:pPr marL="12700">
              <a:lnSpc>
                <a:spcPct val="100000"/>
              </a:lnSpc>
              <a:spcBef>
                <a:spcPts val="95"/>
              </a:spcBef>
            </a:pPr>
            <a:r>
              <a:rPr sz="1700" b="1" i="1" spc="5" dirty="0">
                <a:latin typeface="Times New Roman"/>
                <a:cs typeface="Times New Roman"/>
              </a:rPr>
              <a:t>π</a:t>
            </a:r>
            <a:r>
              <a:rPr sz="1700" b="1" spc="-5" dirty="0">
                <a:latin typeface="Times New Roman"/>
                <a:cs typeface="Times New Roman"/>
              </a:rPr>
              <a:t>-</a:t>
            </a:r>
            <a:r>
              <a:rPr sz="1700" b="1" dirty="0">
                <a:latin typeface="Times New Roman"/>
                <a:cs typeface="Times New Roman"/>
              </a:rPr>
              <a:t>1</a:t>
            </a:r>
            <a:endParaRPr sz="1700">
              <a:latin typeface="Times New Roman"/>
              <a:cs typeface="Times New Roman"/>
            </a:endParaRPr>
          </a:p>
        </p:txBody>
      </p:sp>
      <p:sp>
        <p:nvSpPr>
          <p:cNvPr id="28" name="object 28"/>
          <p:cNvSpPr txBox="1"/>
          <p:nvPr/>
        </p:nvSpPr>
        <p:spPr>
          <a:xfrm>
            <a:off x="4614163" y="3822426"/>
            <a:ext cx="1301115" cy="532765"/>
          </a:xfrm>
          <a:prstGeom prst="rect">
            <a:avLst/>
          </a:prstGeom>
        </p:spPr>
        <p:txBody>
          <a:bodyPr vert="horz" wrap="square" lIns="0" tIns="29209" rIns="0" bIns="0" rtlCol="0">
            <a:spAutoFit/>
          </a:bodyPr>
          <a:lstStyle/>
          <a:p>
            <a:pPr marL="381000" marR="5080" indent="-368935">
              <a:lnSpc>
                <a:spcPts val="1960"/>
              </a:lnSpc>
              <a:spcBef>
                <a:spcPts val="229"/>
              </a:spcBef>
            </a:pPr>
            <a:r>
              <a:rPr sz="1700" b="1" spc="-10" dirty="0">
                <a:latin typeface="Times New Roman"/>
                <a:cs typeface="Times New Roman"/>
              </a:rPr>
              <a:t>Treatment</a:t>
            </a:r>
            <a:r>
              <a:rPr sz="1700" b="1" spc="-60" dirty="0">
                <a:latin typeface="Times New Roman"/>
                <a:cs typeface="Times New Roman"/>
              </a:rPr>
              <a:t> </a:t>
            </a:r>
            <a:r>
              <a:rPr sz="1700" b="1" spc="5" dirty="0">
                <a:latin typeface="Times New Roman"/>
                <a:cs typeface="Times New Roman"/>
              </a:rPr>
              <a:t>SS  </a:t>
            </a:r>
            <a:r>
              <a:rPr sz="1700" b="1" dirty="0">
                <a:latin typeface="Times New Roman"/>
                <a:cs typeface="Times New Roman"/>
              </a:rPr>
              <a:t>(SSA)</a:t>
            </a:r>
            <a:endParaRPr sz="1700">
              <a:latin typeface="Times New Roman"/>
              <a:cs typeface="Times New Roman"/>
            </a:endParaRPr>
          </a:p>
        </p:txBody>
      </p:sp>
      <p:sp>
        <p:nvSpPr>
          <p:cNvPr id="29" name="object 29"/>
          <p:cNvSpPr/>
          <p:nvPr/>
        </p:nvSpPr>
        <p:spPr>
          <a:xfrm>
            <a:off x="6775703" y="4110227"/>
            <a:ext cx="1193800" cy="0"/>
          </a:xfrm>
          <a:custGeom>
            <a:avLst/>
            <a:gdLst/>
            <a:ahLst/>
            <a:cxnLst/>
            <a:rect l="l" t="t" r="r" b="b"/>
            <a:pathLst>
              <a:path w="1193800">
                <a:moveTo>
                  <a:pt x="0" y="0"/>
                </a:moveTo>
                <a:lnTo>
                  <a:pt x="1193291" y="0"/>
                </a:lnTo>
              </a:path>
            </a:pathLst>
          </a:custGeom>
          <a:ln w="10626">
            <a:solidFill>
              <a:srgbClr val="000000"/>
            </a:solidFill>
          </a:ln>
        </p:spPr>
        <p:txBody>
          <a:bodyPr wrap="square" lIns="0" tIns="0" rIns="0" bIns="0" rtlCol="0"/>
          <a:lstStyle/>
          <a:p>
            <a:endParaRPr/>
          </a:p>
        </p:txBody>
      </p:sp>
      <p:sp>
        <p:nvSpPr>
          <p:cNvPr id="30" name="object 30"/>
          <p:cNvSpPr txBox="1"/>
          <p:nvPr/>
        </p:nvSpPr>
        <p:spPr>
          <a:xfrm>
            <a:off x="6099044" y="3801090"/>
            <a:ext cx="1882139" cy="284480"/>
          </a:xfrm>
          <a:prstGeom prst="rect">
            <a:avLst/>
          </a:prstGeom>
        </p:spPr>
        <p:txBody>
          <a:bodyPr vert="horz" wrap="square" lIns="0" tIns="12065" rIns="0" bIns="0" rtlCol="0">
            <a:spAutoFit/>
          </a:bodyPr>
          <a:lstStyle/>
          <a:p>
            <a:pPr marL="38100">
              <a:lnSpc>
                <a:spcPct val="100000"/>
              </a:lnSpc>
              <a:spcBef>
                <a:spcPts val="95"/>
              </a:spcBef>
            </a:pPr>
            <a:r>
              <a:rPr sz="2550" b="1" spc="-7" baseline="-34313" dirty="0">
                <a:latin typeface="Times New Roman"/>
                <a:cs typeface="Times New Roman"/>
              </a:rPr>
              <a:t>MSA= </a:t>
            </a:r>
            <a:r>
              <a:rPr sz="1700" i="1" spc="-5" dirty="0">
                <a:latin typeface="Times New Roman"/>
                <a:cs typeface="Times New Roman"/>
              </a:rPr>
              <a:t>Treatment</a:t>
            </a:r>
            <a:r>
              <a:rPr sz="1700" i="1" spc="-105" dirty="0">
                <a:latin typeface="Times New Roman"/>
                <a:cs typeface="Times New Roman"/>
              </a:rPr>
              <a:t> </a:t>
            </a:r>
            <a:r>
              <a:rPr sz="1700" i="1" spc="-5" dirty="0">
                <a:latin typeface="Times New Roman"/>
                <a:cs typeface="Times New Roman"/>
              </a:rPr>
              <a:t>SS</a:t>
            </a:r>
            <a:endParaRPr sz="1700" dirty="0">
              <a:latin typeface="Times New Roman"/>
              <a:cs typeface="Times New Roman"/>
            </a:endParaRPr>
          </a:p>
        </p:txBody>
      </p:sp>
      <p:sp>
        <p:nvSpPr>
          <p:cNvPr id="31" name="object 31"/>
          <p:cNvSpPr txBox="1"/>
          <p:nvPr/>
        </p:nvSpPr>
        <p:spPr>
          <a:xfrm>
            <a:off x="7153144" y="4092475"/>
            <a:ext cx="450215" cy="299085"/>
          </a:xfrm>
          <a:prstGeom prst="rect">
            <a:avLst/>
          </a:prstGeom>
        </p:spPr>
        <p:txBody>
          <a:bodyPr vert="horz" wrap="square" lIns="0" tIns="11430" rIns="0" bIns="0" rtlCol="0">
            <a:spAutoFit/>
          </a:bodyPr>
          <a:lstStyle/>
          <a:p>
            <a:pPr marL="12700">
              <a:lnSpc>
                <a:spcPct val="100000"/>
              </a:lnSpc>
              <a:spcBef>
                <a:spcPts val="90"/>
              </a:spcBef>
            </a:pPr>
            <a:r>
              <a:rPr sz="1800" i="1" spc="-60" dirty="0">
                <a:latin typeface="Symbol"/>
                <a:cs typeface="Symbol"/>
              </a:rPr>
              <a:t></a:t>
            </a:r>
            <a:r>
              <a:rPr sz="1800" i="1" spc="-60" dirty="0">
                <a:latin typeface="Times New Roman"/>
                <a:cs typeface="Times New Roman"/>
              </a:rPr>
              <a:t> </a:t>
            </a:r>
            <a:r>
              <a:rPr sz="1700" spc="-5" dirty="0">
                <a:latin typeface="Symbol"/>
                <a:cs typeface="Symbol"/>
              </a:rPr>
              <a:t></a:t>
            </a:r>
            <a:r>
              <a:rPr sz="1700" spc="-265" dirty="0">
                <a:latin typeface="Times New Roman"/>
                <a:cs typeface="Times New Roman"/>
              </a:rPr>
              <a:t> </a:t>
            </a:r>
            <a:r>
              <a:rPr sz="1700" spc="-5" dirty="0">
                <a:latin typeface="Times New Roman"/>
                <a:cs typeface="Times New Roman"/>
              </a:rPr>
              <a:t>1</a:t>
            </a:r>
            <a:endParaRPr sz="1700">
              <a:latin typeface="Times New Roman"/>
              <a:cs typeface="Times New Roman"/>
            </a:endParaRPr>
          </a:p>
        </p:txBody>
      </p:sp>
      <p:sp>
        <p:nvSpPr>
          <p:cNvPr id="32" name="object 32"/>
          <p:cNvSpPr/>
          <p:nvPr/>
        </p:nvSpPr>
        <p:spPr>
          <a:xfrm>
            <a:off x="8516111" y="4110227"/>
            <a:ext cx="495300" cy="0"/>
          </a:xfrm>
          <a:custGeom>
            <a:avLst/>
            <a:gdLst/>
            <a:ahLst/>
            <a:cxnLst/>
            <a:rect l="l" t="t" r="r" b="b"/>
            <a:pathLst>
              <a:path w="495300">
                <a:moveTo>
                  <a:pt x="0" y="0"/>
                </a:moveTo>
                <a:lnTo>
                  <a:pt x="495299" y="0"/>
                </a:lnTo>
              </a:path>
            </a:pathLst>
          </a:custGeom>
          <a:ln w="10626">
            <a:solidFill>
              <a:srgbClr val="000000"/>
            </a:solidFill>
          </a:ln>
        </p:spPr>
        <p:txBody>
          <a:bodyPr wrap="square" lIns="0" tIns="0" rIns="0" bIns="0" rtlCol="0"/>
          <a:lstStyle/>
          <a:p>
            <a:endParaRPr/>
          </a:p>
        </p:txBody>
      </p:sp>
      <p:sp>
        <p:nvSpPr>
          <p:cNvPr id="33" name="object 33"/>
          <p:cNvSpPr txBox="1"/>
          <p:nvPr/>
        </p:nvSpPr>
        <p:spPr>
          <a:xfrm>
            <a:off x="8174732" y="3801090"/>
            <a:ext cx="862965" cy="284480"/>
          </a:xfrm>
          <a:prstGeom prst="rect">
            <a:avLst/>
          </a:prstGeom>
        </p:spPr>
        <p:txBody>
          <a:bodyPr vert="horz" wrap="square" lIns="0" tIns="12065" rIns="0" bIns="0" rtlCol="0">
            <a:spAutoFit/>
          </a:bodyPr>
          <a:lstStyle/>
          <a:p>
            <a:pPr marL="38100">
              <a:lnSpc>
                <a:spcPct val="100000"/>
              </a:lnSpc>
              <a:spcBef>
                <a:spcPts val="95"/>
              </a:spcBef>
            </a:pPr>
            <a:r>
              <a:rPr sz="2550" b="1" i="1" baseline="-34313" dirty="0">
                <a:latin typeface="Times New Roman"/>
                <a:cs typeface="Times New Roman"/>
              </a:rPr>
              <a:t>F</a:t>
            </a:r>
            <a:r>
              <a:rPr sz="2550" b="1" baseline="-34313" dirty="0">
                <a:latin typeface="Times New Roman"/>
                <a:cs typeface="Times New Roman"/>
              </a:rPr>
              <a:t>=</a:t>
            </a:r>
            <a:r>
              <a:rPr sz="2550" b="1" spc="-142" baseline="-34313" dirty="0">
                <a:latin typeface="Times New Roman"/>
                <a:cs typeface="Times New Roman"/>
              </a:rPr>
              <a:t> </a:t>
            </a:r>
            <a:r>
              <a:rPr sz="1700" dirty="0">
                <a:latin typeface="Times New Roman"/>
                <a:cs typeface="Times New Roman"/>
              </a:rPr>
              <a:t>MSA</a:t>
            </a:r>
            <a:endParaRPr sz="1700">
              <a:latin typeface="Times New Roman"/>
              <a:cs typeface="Times New Roman"/>
            </a:endParaRPr>
          </a:p>
        </p:txBody>
      </p:sp>
      <p:sp>
        <p:nvSpPr>
          <p:cNvPr id="34" name="object 34"/>
          <p:cNvSpPr txBox="1"/>
          <p:nvPr/>
        </p:nvSpPr>
        <p:spPr>
          <a:xfrm>
            <a:off x="8529316" y="4104705"/>
            <a:ext cx="471170" cy="283845"/>
          </a:xfrm>
          <a:prstGeom prst="rect">
            <a:avLst/>
          </a:prstGeom>
        </p:spPr>
        <p:txBody>
          <a:bodyPr vert="horz" wrap="square" lIns="0" tIns="12065" rIns="0" bIns="0" rtlCol="0">
            <a:spAutoFit/>
          </a:bodyPr>
          <a:lstStyle/>
          <a:p>
            <a:pPr marL="12700">
              <a:lnSpc>
                <a:spcPct val="100000"/>
              </a:lnSpc>
              <a:spcBef>
                <a:spcPts val="95"/>
              </a:spcBef>
            </a:pPr>
            <a:r>
              <a:rPr sz="1700" dirty="0">
                <a:latin typeface="Times New Roman"/>
                <a:cs typeface="Times New Roman"/>
              </a:rPr>
              <a:t>M</a:t>
            </a:r>
            <a:r>
              <a:rPr sz="1700" spc="10" dirty="0">
                <a:latin typeface="Times New Roman"/>
                <a:cs typeface="Times New Roman"/>
              </a:rPr>
              <a:t>S</a:t>
            </a:r>
            <a:r>
              <a:rPr sz="1700" spc="-5" dirty="0">
                <a:latin typeface="Times New Roman"/>
                <a:cs typeface="Times New Roman"/>
              </a:rPr>
              <a:t>E</a:t>
            </a:r>
            <a:endParaRPr sz="1700">
              <a:latin typeface="Times New Roman"/>
              <a:cs typeface="Times New Roman"/>
            </a:endParaRPr>
          </a:p>
        </p:txBody>
      </p:sp>
      <p:sp>
        <p:nvSpPr>
          <p:cNvPr id="35" name="object 35"/>
          <p:cNvSpPr/>
          <p:nvPr/>
        </p:nvSpPr>
        <p:spPr>
          <a:xfrm>
            <a:off x="1164336" y="3800855"/>
            <a:ext cx="2199640" cy="0"/>
          </a:xfrm>
          <a:custGeom>
            <a:avLst/>
            <a:gdLst/>
            <a:ahLst/>
            <a:cxnLst/>
            <a:rect l="l" t="t" r="r" b="b"/>
            <a:pathLst>
              <a:path w="2199640">
                <a:moveTo>
                  <a:pt x="0" y="0"/>
                </a:moveTo>
                <a:lnTo>
                  <a:pt x="2199132" y="0"/>
                </a:lnTo>
              </a:path>
            </a:pathLst>
          </a:custGeom>
          <a:ln w="9144">
            <a:solidFill>
              <a:srgbClr val="000000"/>
            </a:solidFill>
          </a:ln>
        </p:spPr>
        <p:txBody>
          <a:bodyPr wrap="square" lIns="0" tIns="0" rIns="0" bIns="0" rtlCol="0"/>
          <a:lstStyle/>
          <a:p>
            <a:endParaRPr/>
          </a:p>
        </p:txBody>
      </p:sp>
      <p:sp>
        <p:nvSpPr>
          <p:cNvPr id="36" name="object 36"/>
          <p:cNvSpPr/>
          <p:nvPr/>
        </p:nvSpPr>
        <p:spPr>
          <a:xfrm>
            <a:off x="3371088" y="3800855"/>
            <a:ext cx="1115695" cy="0"/>
          </a:xfrm>
          <a:custGeom>
            <a:avLst/>
            <a:gdLst/>
            <a:ahLst/>
            <a:cxnLst/>
            <a:rect l="l" t="t" r="r" b="b"/>
            <a:pathLst>
              <a:path w="1115695">
                <a:moveTo>
                  <a:pt x="0" y="0"/>
                </a:moveTo>
                <a:lnTo>
                  <a:pt x="1115568" y="0"/>
                </a:lnTo>
              </a:path>
            </a:pathLst>
          </a:custGeom>
          <a:ln w="9144">
            <a:solidFill>
              <a:srgbClr val="000000"/>
            </a:solidFill>
          </a:ln>
        </p:spPr>
        <p:txBody>
          <a:bodyPr wrap="square" lIns="0" tIns="0" rIns="0" bIns="0" rtlCol="0"/>
          <a:lstStyle/>
          <a:p>
            <a:endParaRPr/>
          </a:p>
        </p:txBody>
      </p:sp>
      <p:sp>
        <p:nvSpPr>
          <p:cNvPr id="37" name="object 37"/>
          <p:cNvSpPr/>
          <p:nvPr/>
        </p:nvSpPr>
        <p:spPr>
          <a:xfrm>
            <a:off x="4495800" y="3800855"/>
            <a:ext cx="1541145" cy="0"/>
          </a:xfrm>
          <a:custGeom>
            <a:avLst/>
            <a:gdLst/>
            <a:ahLst/>
            <a:cxnLst/>
            <a:rect l="l" t="t" r="r" b="b"/>
            <a:pathLst>
              <a:path w="1541145">
                <a:moveTo>
                  <a:pt x="0" y="0"/>
                </a:moveTo>
                <a:lnTo>
                  <a:pt x="1540764" y="0"/>
                </a:lnTo>
              </a:path>
            </a:pathLst>
          </a:custGeom>
          <a:ln w="9144">
            <a:solidFill>
              <a:srgbClr val="000000"/>
            </a:solidFill>
          </a:ln>
        </p:spPr>
        <p:txBody>
          <a:bodyPr wrap="square" lIns="0" tIns="0" rIns="0" bIns="0" rtlCol="0"/>
          <a:lstStyle/>
          <a:p>
            <a:endParaRPr/>
          </a:p>
        </p:txBody>
      </p:sp>
      <p:sp>
        <p:nvSpPr>
          <p:cNvPr id="38" name="object 38"/>
          <p:cNvSpPr/>
          <p:nvPr/>
        </p:nvSpPr>
        <p:spPr>
          <a:xfrm>
            <a:off x="6044184" y="3800855"/>
            <a:ext cx="2068195" cy="0"/>
          </a:xfrm>
          <a:custGeom>
            <a:avLst/>
            <a:gdLst/>
            <a:ahLst/>
            <a:cxnLst/>
            <a:rect l="l" t="t" r="r" b="b"/>
            <a:pathLst>
              <a:path w="2068195">
                <a:moveTo>
                  <a:pt x="0" y="0"/>
                </a:moveTo>
                <a:lnTo>
                  <a:pt x="2068068" y="0"/>
                </a:lnTo>
              </a:path>
            </a:pathLst>
          </a:custGeom>
          <a:ln w="9144">
            <a:solidFill>
              <a:srgbClr val="000000"/>
            </a:solidFill>
          </a:ln>
        </p:spPr>
        <p:txBody>
          <a:bodyPr wrap="square" lIns="0" tIns="0" rIns="0" bIns="0" rtlCol="0"/>
          <a:lstStyle/>
          <a:p>
            <a:endParaRPr/>
          </a:p>
        </p:txBody>
      </p:sp>
      <p:sp>
        <p:nvSpPr>
          <p:cNvPr id="39" name="object 39"/>
          <p:cNvSpPr/>
          <p:nvPr/>
        </p:nvSpPr>
        <p:spPr>
          <a:xfrm>
            <a:off x="8119872" y="3800855"/>
            <a:ext cx="1027430" cy="0"/>
          </a:xfrm>
          <a:custGeom>
            <a:avLst/>
            <a:gdLst/>
            <a:ahLst/>
            <a:cxnLst/>
            <a:rect l="l" t="t" r="r" b="b"/>
            <a:pathLst>
              <a:path w="1027429">
                <a:moveTo>
                  <a:pt x="0" y="0"/>
                </a:moveTo>
                <a:lnTo>
                  <a:pt x="1027176" y="0"/>
                </a:lnTo>
              </a:path>
            </a:pathLst>
          </a:custGeom>
          <a:ln w="9144">
            <a:solidFill>
              <a:srgbClr val="000000"/>
            </a:solidFill>
          </a:ln>
        </p:spPr>
        <p:txBody>
          <a:bodyPr wrap="square" lIns="0" tIns="0" rIns="0" bIns="0" rtlCol="0"/>
          <a:lstStyle/>
          <a:p>
            <a:endParaRPr/>
          </a:p>
        </p:txBody>
      </p:sp>
      <p:sp>
        <p:nvSpPr>
          <p:cNvPr id="40" name="object 40"/>
          <p:cNvSpPr txBox="1"/>
          <p:nvPr/>
        </p:nvSpPr>
        <p:spPr>
          <a:xfrm>
            <a:off x="1253743" y="4549374"/>
            <a:ext cx="563880" cy="284480"/>
          </a:xfrm>
          <a:prstGeom prst="rect">
            <a:avLst/>
          </a:prstGeom>
        </p:spPr>
        <p:txBody>
          <a:bodyPr vert="horz" wrap="square" lIns="0" tIns="12065" rIns="0" bIns="0" rtlCol="0">
            <a:spAutoFit/>
          </a:bodyPr>
          <a:lstStyle/>
          <a:p>
            <a:pPr marL="12700">
              <a:lnSpc>
                <a:spcPct val="100000"/>
              </a:lnSpc>
              <a:spcBef>
                <a:spcPts val="95"/>
              </a:spcBef>
            </a:pPr>
            <a:r>
              <a:rPr sz="1700" b="1" spc="-10" dirty="0">
                <a:latin typeface="Times New Roman"/>
                <a:cs typeface="Times New Roman"/>
              </a:rPr>
              <a:t>E</a:t>
            </a:r>
            <a:r>
              <a:rPr sz="1700" b="1" spc="-5" dirty="0">
                <a:latin typeface="Times New Roman"/>
                <a:cs typeface="Times New Roman"/>
              </a:rPr>
              <a:t>r</a:t>
            </a:r>
            <a:r>
              <a:rPr sz="1700" b="1" spc="-15" dirty="0">
                <a:latin typeface="Times New Roman"/>
                <a:cs typeface="Times New Roman"/>
              </a:rPr>
              <a:t>r</a:t>
            </a:r>
            <a:r>
              <a:rPr sz="1700" b="1" spc="-5" dirty="0">
                <a:latin typeface="Times New Roman"/>
                <a:cs typeface="Times New Roman"/>
              </a:rPr>
              <a:t>o</a:t>
            </a:r>
            <a:r>
              <a:rPr sz="1700" b="1" dirty="0">
                <a:latin typeface="Times New Roman"/>
                <a:cs typeface="Times New Roman"/>
              </a:rPr>
              <a:t>r</a:t>
            </a:r>
            <a:endParaRPr sz="1700">
              <a:latin typeface="Times New Roman"/>
              <a:cs typeface="Times New Roman"/>
            </a:endParaRPr>
          </a:p>
        </p:txBody>
      </p:sp>
      <p:sp>
        <p:nvSpPr>
          <p:cNvPr id="41" name="object 41"/>
          <p:cNvSpPr txBox="1"/>
          <p:nvPr/>
        </p:nvSpPr>
        <p:spPr>
          <a:xfrm>
            <a:off x="3481831" y="4549374"/>
            <a:ext cx="896619" cy="284480"/>
          </a:xfrm>
          <a:prstGeom prst="rect">
            <a:avLst/>
          </a:prstGeom>
        </p:spPr>
        <p:txBody>
          <a:bodyPr vert="horz" wrap="square" lIns="0" tIns="12065" rIns="0" bIns="0" rtlCol="0">
            <a:spAutoFit/>
          </a:bodyPr>
          <a:lstStyle/>
          <a:p>
            <a:pPr marL="12700">
              <a:lnSpc>
                <a:spcPct val="100000"/>
              </a:lnSpc>
              <a:spcBef>
                <a:spcPts val="95"/>
              </a:spcBef>
            </a:pPr>
            <a:r>
              <a:rPr sz="1700" b="1" i="1" spc="-5" dirty="0">
                <a:latin typeface="Times New Roman"/>
                <a:cs typeface="Times New Roman"/>
              </a:rPr>
              <a:t>(</a:t>
            </a:r>
            <a:r>
              <a:rPr sz="1700" b="1" i="1" spc="5" dirty="0">
                <a:latin typeface="Times New Roman"/>
                <a:cs typeface="Times New Roman"/>
              </a:rPr>
              <a:t>π</a:t>
            </a:r>
            <a:r>
              <a:rPr sz="1700" b="1" i="1" spc="-20" dirty="0">
                <a:latin typeface="Times New Roman"/>
                <a:cs typeface="Times New Roman"/>
              </a:rPr>
              <a:t>-</a:t>
            </a:r>
            <a:r>
              <a:rPr sz="1700" b="1" i="1" spc="-5" dirty="0">
                <a:latin typeface="Times New Roman"/>
                <a:cs typeface="Times New Roman"/>
              </a:rPr>
              <a:t>1)</a:t>
            </a:r>
            <a:r>
              <a:rPr sz="1700" b="1" spc="-5" dirty="0">
                <a:latin typeface="Times New Roman"/>
                <a:cs typeface="Times New Roman"/>
              </a:rPr>
              <a:t>(</a:t>
            </a:r>
            <a:r>
              <a:rPr sz="1700" b="1" i="1" spc="-15" dirty="0">
                <a:latin typeface="Times New Roman"/>
                <a:cs typeface="Times New Roman"/>
              </a:rPr>
              <a:t>ο</a:t>
            </a:r>
            <a:r>
              <a:rPr sz="1700" b="1" spc="-5" dirty="0">
                <a:latin typeface="Times New Roman"/>
                <a:cs typeface="Times New Roman"/>
              </a:rPr>
              <a:t>-1</a:t>
            </a:r>
            <a:r>
              <a:rPr sz="1700" b="1" dirty="0">
                <a:latin typeface="Times New Roman"/>
                <a:cs typeface="Times New Roman"/>
              </a:rPr>
              <a:t>)</a:t>
            </a:r>
            <a:endParaRPr sz="1700">
              <a:latin typeface="Times New Roman"/>
              <a:cs typeface="Times New Roman"/>
            </a:endParaRPr>
          </a:p>
        </p:txBody>
      </p:sp>
      <p:sp>
        <p:nvSpPr>
          <p:cNvPr id="42" name="object 42"/>
          <p:cNvSpPr txBox="1"/>
          <p:nvPr/>
        </p:nvSpPr>
        <p:spPr>
          <a:xfrm>
            <a:off x="4836665" y="4424406"/>
            <a:ext cx="857885" cy="532765"/>
          </a:xfrm>
          <a:prstGeom prst="rect">
            <a:avLst/>
          </a:prstGeom>
        </p:spPr>
        <p:txBody>
          <a:bodyPr vert="horz" wrap="square" lIns="0" tIns="29209" rIns="0" bIns="0" rtlCol="0">
            <a:spAutoFit/>
          </a:bodyPr>
          <a:lstStyle/>
          <a:p>
            <a:pPr marL="163195" marR="5080" indent="-151130">
              <a:lnSpc>
                <a:spcPts val="1960"/>
              </a:lnSpc>
              <a:spcBef>
                <a:spcPts val="229"/>
              </a:spcBef>
            </a:pPr>
            <a:r>
              <a:rPr sz="1700" b="1" spc="-5" dirty="0">
                <a:latin typeface="Times New Roman"/>
                <a:cs typeface="Times New Roman"/>
              </a:rPr>
              <a:t>Error</a:t>
            </a:r>
            <a:r>
              <a:rPr sz="1700" b="1" spc="-95" dirty="0">
                <a:latin typeface="Times New Roman"/>
                <a:cs typeface="Times New Roman"/>
              </a:rPr>
              <a:t> </a:t>
            </a:r>
            <a:r>
              <a:rPr sz="1700" b="1" spc="-5" dirty="0">
                <a:latin typeface="Times New Roman"/>
                <a:cs typeface="Times New Roman"/>
              </a:rPr>
              <a:t>SS  (SSE)</a:t>
            </a:r>
            <a:endParaRPr sz="1700">
              <a:latin typeface="Times New Roman"/>
              <a:cs typeface="Times New Roman"/>
            </a:endParaRPr>
          </a:p>
        </p:txBody>
      </p:sp>
      <p:sp>
        <p:nvSpPr>
          <p:cNvPr id="43" name="object 43"/>
          <p:cNvSpPr txBox="1"/>
          <p:nvPr/>
        </p:nvSpPr>
        <p:spPr>
          <a:xfrm>
            <a:off x="6194547" y="4520418"/>
            <a:ext cx="617220" cy="284480"/>
          </a:xfrm>
          <a:prstGeom prst="rect">
            <a:avLst/>
          </a:prstGeom>
        </p:spPr>
        <p:txBody>
          <a:bodyPr vert="horz" wrap="square" lIns="0" tIns="12065" rIns="0" bIns="0" rtlCol="0">
            <a:spAutoFit/>
          </a:bodyPr>
          <a:lstStyle/>
          <a:p>
            <a:pPr marL="12700">
              <a:lnSpc>
                <a:spcPct val="100000"/>
              </a:lnSpc>
              <a:spcBef>
                <a:spcPts val="95"/>
              </a:spcBef>
            </a:pPr>
            <a:r>
              <a:rPr sz="1700" b="1" spc="-15" dirty="0">
                <a:latin typeface="Times New Roman"/>
                <a:cs typeface="Times New Roman"/>
              </a:rPr>
              <a:t>M</a:t>
            </a:r>
            <a:r>
              <a:rPr sz="1700" b="1" spc="-5" dirty="0">
                <a:latin typeface="Times New Roman"/>
                <a:cs typeface="Times New Roman"/>
              </a:rPr>
              <a:t>S</a:t>
            </a:r>
            <a:r>
              <a:rPr sz="1700" b="1" dirty="0">
                <a:latin typeface="Times New Roman"/>
                <a:cs typeface="Times New Roman"/>
              </a:rPr>
              <a:t>E=</a:t>
            </a:r>
            <a:endParaRPr sz="1700">
              <a:latin typeface="Times New Roman"/>
              <a:cs typeface="Times New Roman"/>
            </a:endParaRPr>
          </a:p>
        </p:txBody>
      </p:sp>
      <p:sp>
        <p:nvSpPr>
          <p:cNvPr id="44" name="object 44"/>
          <p:cNvSpPr/>
          <p:nvPr/>
        </p:nvSpPr>
        <p:spPr>
          <a:xfrm>
            <a:off x="6833616" y="4693920"/>
            <a:ext cx="1076325" cy="0"/>
          </a:xfrm>
          <a:custGeom>
            <a:avLst/>
            <a:gdLst/>
            <a:ahLst/>
            <a:cxnLst/>
            <a:rect l="l" t="t" r="r" b="b"/>
            <a:pathLst>
              <a:path w="1076325">
                <a:moveTo>
                  <a:pt x="0" y="0"/>
                </a:moveTo>
                <a:lnTo>
                  <a:pt x="1075943" y="0"/>
                </a:lnTo>
              </a:path>
            </a:pathLst>
          </a:custGeom>
          <a:ln w="10626">
            <a:solidFill>
              <a:srgbClr val="000000"/>
            </a:solidFill>
          </a:ln>
        </p:spPr>
        <p:txBody>
          <a:bodyPr wrap="square" lIns="0" tIns="0" rIns="0" bIns="0" rtlCol="0"/>
          <a:lstStyle/>
          <a:p>
            <a:endParaRPr/>
          </a:p>
        </p:txBody>
      </p:sp>
      <p:sp>
        <p:nvSpPr>
          <p:cNvPr id="45" name="object 45"/>
          <p:cNvSpPr txBox="1"/>
          <p:nvPr/>
        </p:nvSpPr>
        <p:spPr>
          <a:xfrm>
            <a:off x="6831581" y="4352826"/>
            <a:ext cx="1082040" cy="623570"/>
          </a:xfrm>
          <a:prstGeom prst="rect">
            <a:avLst/>
          </a:prstGeom>
        </p:spPr>
        <p:txBody>
          <a:bodyPr vert="horz" wrap="square" lIns="0" tIns="44450" rIns="0" bIns="0" rtlCol="0">
            <a:spAutoFit/>
          </a:bodyPr>
          <a:lstStyle/>
          <a:p>
            <a:pPr algn="ctr">
              <a:lnSpc>
                <a:spcPct val="100000"/>
              </a:lnSpc>
              <a:spcBef>
                <a:spcPts val="350"/>
              </a:spcBef>
            </a:pPr>
            <a:r>
              <a:rPr sz="1700" i="1" spc="-5" dirty="0">
                <a:latin typeface="Times New Roman"/>
                <a:cs typeface="Times New Roman"/>
              </a:rPr>
              <a:t>Error</a:t>
            </a:r>
            <a:r>
              <a:rPr sz="1700" i="1" spc="50" dirty="0">
                <a:latin typeface="Times New Roman"/>
                <a:cs typeface="Times New Roman"/>
              </a:rPr>
              <a:t> </a:t>
            </a:r>
            <a:r>
              <a:rPr sz="1700" i="1" spc="-5" dirty="0">
                <a:latin typeface="Times New Roman"/>
                <a:cs typeface="Times New Roman"/>
              </a:rPr>
              <a:t>SS</a:t>
            </a:r>
            <a:endParaRPr sz="1700" dirty="0">
              <a:latin typeface="Times New Roman"/>
              <a:cs typeface="Times New Roman"/>
            </a:endParaRPr>
          </a:p>
          <a:p>
            <a:pPr algn="ctr">
              <a:lnSpc>
                <a:spcPct val="100000"/>
              </a:lnSpc>
              <a:spcBef>
                <a:spcPts val="259"/>
              </a:spcBef>
            </a:pPr>
            <a:r>
              <a:rPr sz="1700" spc="-65" dirty="0">
                <a:latin typeface="Times New Roman"/>
                <a:cs typeface="Times New Roman"/>
              </a:rPr>
              <a:t>(</a:t>
            </a:r>
            <a:r>
              <a:rPr sz="1800" i="1" spc="-65" dirty="0">
                <a:latin typeface="Symbol"/>
                <a:cs typeface="Symbol"/>
              </a:rPr>
              <a:t></a:t>
            </a:r>
            <a:r>
              <a:rPr sz="1800" i="1" spc="-65" dirty="0">
                <a:latin typeface="Times New Roman"/>
                <a:cs typeface="Times New Roman"/>
              </a:rPr>
              <a:t> </a:t>
            </a:r>
            <a:r>
              <a:rPr sz="1700" spc="-10" dirty="0">
                <a:latin typeface="Symbol"/>
                <a:cs typeface="Symbol"/>
              </a:rPr>
              <a:t></a:t>
            </a:r>
            <a:r>
              <a:rPr sz="1700" spc="-10" dirty="0">
                <a:latin typeface="Times New Roman"/>
                <a:cs typeface="Times New Roman"/>
              </a:rPr>
              <a:t>1)(</a:t>
            </a:r>
            <a:r>
              <a:rPr sz="1700" i="1" spc="-10" dirty="0">
                <a:latin typeface="Times New Roman"/>
                <a:cs typeface="Times New Roman"/>
              </a:rPr>
              <a:t>o</a:t>
            </a:r>
            <a:r>
              <a:rPr sz="1700" i="1" spc="-50" dirty="0">
                <a:latin typeface="Times New Roman"/>
                <a:cs typeface="Times New Roman"/>
              </a:rPr>
              <a:t> </a:t>
            </a:r>
            <a:r>
              <a:rPr sz="1700" spc="-15" dirty="0">
                <a:latin typeface="Symbol"/>
                <a:cs typeface="Symbol"/>
              </a:rPr>
              <a:t></a:t>
            </a:r>
            <a:r>
              <a:rPr sz="1700" spc="-15" dirty="0">
                <a:latin typeface="Times New Roman"/>
                <a:cs typeface="Times New Roman"/>
              </a:rPr>
              <a:t>1)</a:t>
            </a:r>
            <a:endParaRPr sz="1700" dirty="0">
              <a:latin typeface="Times New Roman"/>
              <a:cs typeface="Times New Roman"/>
            </a:endParaRPr>
          </a:p>
        </p:txBody>
      </p:sp>
      <p:sp>
        <p:nvSpPr>
          <p:cNvPr id="46" name="object 46"/>
          <p:cNvSpPr/>
          <p:nvPr/>
        </p:nvSpPr>
        <p:spPr>
          <a:xfrm>
            <a:off x="1164336" y="4402836"/>
            <a:ext cx="2199640" cy="0"/>
          </a:xfrm>
          <a:custGeom>
            <a:avLst/>
            <a:gdLst/>
            <a:ahLst/>
            <a:cxnLst/>
            <a:rect l="l" t="t" r="r" b="b"/>
            <a:pathLst>
              <a:path w="2199640">
                <a:moveTo>
                  <a:pt x="0" y="0"/>
                </a:moveTo>
                <a:lnTo>
                  <a:pt x="2199132" y="0"/>
                </a:lnTo>
              </a:path>
            </a:pathLst>
          </a:custGeom>
          <a:ln w="9144">
            <a:solidFill>
              <a:srgbClr val="000000"/>
            </a:solidFill>
          </a:ln>
        </p:spPr>
        <p:txBody>
          <a:bodyPr wrap="square" lIns="0" tIns="0" rIns="0" bIns="0" rtlCol="0"/>
          <a:lstStyle/>
          <a:p>
            <a:endParaRPr/>
          </a:p>
        </p:txBody>
      </p:sp>
      <p:sp>
        <p:nvSpPr>
          <p:cNvPr id="47" name="object 47"/>
          <p:cNvSpPr/>
          <p:nvPr/>
        </p:nvSpPr>
        <p:spPr>
          <a:xfrm>
            <a:off x="3371088" y="4402836"/>
            <a:ext cx="1115695" cy="0"/>
          </a:xfrm>
          <a:custGeom>
            <a:avLst/>
            <a:gdLst/>
            <a:ahLst/>
            <a:cxnLst/>
            <a:rect l="l" t="t" r="r" b="b"/>
            <a:pathLst>
              <a:path w="1115695">
                <a:moveTo>
                  <a:pt x="0" y="0"/>
                </a:moveTo>
                <a:lnTo>
                  <a:pt x="1115568" y="0"/>
                </a:lnTo>
              </a:path>
            </a:pathLst>
          </a:custGeom>
          <a:ln w="9144">
            <a:solidFill>
              <a:srgbClr val="000000"/>
            </a:solidFill>
          </a:ln>
        </p:spPr>
        <p:txBody>
          <a:bodyPr wrap="square" lIns="0" tIns="0" rIns="0" bIns="0" rtlCol="0"/>
          <a:lstStyle/>
          <a:p>
            <a:endParaRPr/>
          </a:p>
        </p:txBody>
      </p:sp>
      <p:sp>
        <p:nvSpPr>
          <p:cNvPr id="48" name="object 48"/>
          <p:cNvSpPr/>
          <p:nvPr/>
        </p:nvSpPr>
        <p:spPr>
          <a:xfrm>
            <a:off x="4495800" y="4402836"/>
            <a:ext cx="1541145" cy="0"/>
          </a:xfrm>
          <a:custGeom>
            <a:avLst/>
            <a:gdLst/>
            <a:ahLst/>
            <a:cxnLst/>
            <a:rect l="l" t="t" r="r" b="b"/>
            <a:pathLst>
              <a:path w="1541145">
                <a:moveTo>
                  <a:pt x="0" y="0"/>
                </a:moveTo>
                <a:lnTo>
                  <a:pt x="1540764" y="0"/>
                </a:lnTo>
              </a:path>
            </a:pathLst>
          </a:custGeom>
          <a:ln w="9144">
            <a:solidFill>
              <a:srgbClr val="000000"/>
            </a:solidFill>
          </a:ln>
        </p:spPr>
        <p:txBody>
          <a:bodyPr wrap="square" lIns="0" tIns="0" rIns="0" bIns="0" rtlCol="0"/>
          <a:lstStyle/>
          <a:p>
            <a:endParaRPr/>
          </a:p>
        </p:txBody>
      </p:sp>
      <p:sp>
        <p:nvSpPr>
          <p:cNvPr id="49" name="object 49"/>
          <p:cNvSpPr/>
          <p:nvPr/>
        </p:nvSpPr>
        <p:spPr>
          <a:xfrm>
            <a:off x="6044184" y="4402836"/>
            <a:ext cx="2068195" cy="0"/>
          </a:xfrm>
          <a:custGeom>
            <a:avLst/>
            <a:gdLst/>
            <a:ahLst/>
            <a:cxnLst/>
            <a:rect l="l" t="t" r="r" b="b"/>
            <a:pathLst>
              <a:path w="2068195">
                <a:moveTo>
                  <a:pt x="0" y="0"/>
                </a:moveTo>
                <a:lnTo>
                  <a:pt x="2068068" y="0"/>
                </a:lnTo>
              </a:path>
            </a:pathLst>
          </a:custGeom>
          <a:ln w="9144">
            <a:solidFill>
              <a:srgbClr val="000000"/>
            </a:solidFill>
          </a:ln>
        </p:spPr>
        <p:txBody>
          <a:bodyPr wrap="square" lIns="0" tIns="0" rIns="0" bIns="0" rtlCol="0"/>
          <a:lstStyle/>
          <a:p>
            <a:endParaRPr/>
          </a:p>
        </p:txBody>
      </p:sp>
      <p:sp>
        <p:nvSpPr>
          <p:cNvPr id="50" name="object 50"/>
          <p:cNvSpPr/>
          <p:nvPr/>
        </p:nvSpPr>
        <p:spPr>
          <a:xfrm>
            <a:off x="8119872" y="4402836"/>
            <a:ext cx="1027430" cy="0"/>
          </a:xfrm>
          <a:custGeom>
            <a:avLst/>
            <a:gdLst/>
            <a:ahLst/>
            <a:cxnLst/>
            <a:rect l="l" t="t" r="r" b="b"/>
            <a:pathLst>
              <a:path w="1027429">
                <a:moveTo>
                  <a:pt x="0" y="0"/>
                </a:moveTo>
                <a:lnTo>
                  <a:pt x="1027176" y="0"/>
                </a:lnTo>
              </a:path>
            </a:pathLst>
          </a:custGeom>
          <a:ln w="9144">
            <a:solidFill>
              <a:srgbClr val="000000"/>
            </a:solidFill>
          </a:ln>
        </p:spPr>
        <p:txBody>
          <a:bodyPr wrap="square" lIns="0" tIns="0" rIns="0" bIns="0" rtlCol="0"/>
          <a:lstStyle/>
          <a:p>
            <a:endParaRPr/>
          </a:p>
        </p:txBody>
      </p:sp>
      <p:sp>
        <p:nvSpPr>
          <p:cNvPr id="51" name="object 51"/>
          <p:cNvSpPr txBox="1"/>
          <p:nvPr/>
        </p:nvSpPr>
        <p:spPr>
          <a:xfrm>
            <a:off x="2765550" y="5154402"/>
            <a:ext cx="516890" cy="284480"/>
          </a:xfrm>
          <a:prstGeom prst="rect">
            <a:avLst/>
          </a:prstGeom>
        </p:spPr>
        <p:txBody>
          <a:bodyPr vert="horz" wrap="square" lIns="0" tIns="12065" rIns="0" bIns="0" rtlCol="0">
            <a:spAutoFit/>
          </a:bodyPr>
          <a:lstStyle/>
          <a:p>
            <a:pPr marL="12700">
              <a:lnSpc>
                <a:spcPct val="100000"/>
              </a:lnSpc>
              <a:spcBef>
                <a:spcPts val="95"/>
              </a:spcBef>
            </a:pPr>
            <a:r>
              <a:rPr sz="1700" b="1" dirty="0">
                <a:latin typeface="Times New Roman"/>
                <a:cs typeface="Times New Roman"/>
              </a:rPr>
              <a:t>T</a:t>
            </a:r>
            <a:r>
              <a:rPr sz="1700" b="1" spc="-5" dirty="0">
                <a:latin typeface="Times New Roman"/>
                <a:cs typeface="Times New Roman"/>
              </a:rPr>
              <a:t>o</a:t>
            </a:r>
            <a:r>
              <a:rPr sz="1700" b="1" spc="-20" dirty="0">
                <a:latin typeface="Times New Roman"/>
                <a:cs typeface="Times New Roman"/>
              </a:rPr>
              <a:t>t</a:t>
            </a:r>
            <a:r>
              <a:rPr sz="1700" b="1" spc="-5" dirty="0">
                <a:latin typeface="Times New Roman"/>
                <a:cs typeface="Times New Roman"/>
              </a:rPr>
              <a:t>a</a:t>
            </a:r>
            <a:r>
              <a:rPr sz="1700" b="1" dirty="0">
                <a:latin typeface="Times New Roman"/>
                <a:cs typeface="Times New Roman"/>
              </a:rPr>
              <a:t>l</a:t>
            </a:r>
            <a:endParaRPr sz="1700">
              <a:latin typeface="Times New Roman"/>
              <a:cs typeface="Times New Roman"/>
            </a:endParaRPr>
          </a:p>
        </p:txBody>
      </p:sp>
      <p:sp>
        <p:nvSpPr>
          <p:cNvPr id="52" name="object 52"/>
          <p:cNvSpPr txBox="1"/>
          <p:nvPr/>
        </p:nvSpPr>
        <p:spPr>
          <a:xfrm>
            <a:off x="3715002" y="5154402"/>
            <a:ext cx="431165" cy="284480"/>
          </a:xfrm>
          <a:prstGeom prst="rect">
            <a:avLst/>
          </a:prstGeom>
        </p:spPr>
        <p:txBody>
          <a:bodyPr vert="horz" wrap="square" lIns="0" tIns="12065" rIns="0" bIns="0" rtlCol="0">
            <a:spAutoFit/>
          </a:bodyPr>
          <a:lstStyle/>
          <a:p>
            <a:pPr marL="12700">
              <a:lnSpc>
                <a:spcPct val="100000"/>
              </a:lnSpc>
              <a:spcBef>
                <a:spcPts val="95"/>
              </a:spcBef>
            </a:pPr>
            <a:r>
              <a:rPr sz="1700" b="1" i="1" spc="5" dirty="0">
                <a:latin typeface="Times New Roman"/>
                <a:cs typeface="Times New Roman"/>
              </a:rPr>
              <a:t>π</a:t>
            </a:r>
            <a:r>
              <a:rPr sz="1700" b="1" i="1" spc="-5" dirty="0">
                <a:latin typeface="Times New Roman"/>
                <a:cs typeface="Times New Roman"/>
              </a:rPr>
              <a:t>ο</a:t>
            </a:r>
            <a:r>
              <a:rPr sz="1700" b="1" spc="-20" dirty="0">
                <a:latin typeface="Times New Roman"/>
                <a:cs typeface="Times New Roman"/>
              </a:rPr>
              <a:t>-</a:t>
            </a:r>
            <a:r>
              <a:rPr sz="1700" b="1" dirty="0">
                <a:latin typeface="Times New Roman"/>
                <a:cs typeface="Times New Roman"/>
              </a:rPr>
              <a:t>1</a:t>
            </a:r>
            <a:endParaRPr sz="1700">
              <a:latin typeface="Times New Roman"/>
              <a:cs typeface="Times New Roman"/>
            </a:endParaRPr>
          </a:p>
        </p:txBody>
      </p:sp>
      <p:sp>
        <p:nvSpPr>
          <p:cNvPr id="53" name="object 53"/>
          <p:cNvSpPr txBox="1"/>
          <p:nvPr/>
        </p:nvSpPr>
        <p:spPr>
          <a:xfrm>
            <a:off x="4858001" y="5029434"/>
            <a:ext cx="813435" cy="531495"/>
          </a:xfrm>
          <a:prstGeom prst="rect">
            <a:avLst/>
          </a:prstGeom>
        </p:spPr>
        <p:txBody>
          <a:bodyPr vert="horz" wrap="square" lIns="0" tIns="31115" rIns="0" bIns="0" rtlCol="0">
            <a:spAutoFit/>
          </a:bodyPr>
          <a:lstStyle/>
          <a:p>
            <a:pPr marL="141605" marR="5080" indent="-129539">
              <a:lnSpc>
                <a:spcPts val="1939"/>
              </a:lnSpc>
              <a:spcBef>
                <a:spcPts val="245"/>
              </a:spcBef>
            </a:pPr>
            <a:r>
              <a:rPr sz="1700" b="1" spc="-5" dirty="0">
                <a:latin typeface="Times New Roman"/>
                <a:cs typeface="Times New Roman"/>
              </a:rPr>
              <a:t>Total</a:t>
            </a:r>
            <a:r>
              <a:rPr sz="1700" b="1" spc="-80" dirty="0">
                <a:latin typeface="Times New Roman"/>
                <a:cs typeface="Times New Roman"/>
              </a:rPr>
              <a:t> </a:t>
            </a:r>
            <a:r>
              <a:rPr sz="1700" b="1" spc="5" dirty="0">
                <a:latin typeface="Times New Roman"/>
                <a:cs typeface="Times New Roman"/>
              </a:rPr>
              <a:t>SS  </a:t>
            </a:r>
            <a:r>
              <a:rPr sz="1700" b="1" spc="-5" dirty="0">
                <a:latin typeface="Times New Roman"/>
                <a:cs typeface="Times New Roman"/>
              </a:rPr>
              <a:t>(SST)</a:t>
            </a:r>
            <a:endParaRPr sz="1700">
              <a:latin typeface="Times New Roman"/>
              <a:cs typeface="Times New Roman"/>
            </a:endParaRPr>
          </a:p>
        </p:txBody>
      </p:sp>
      <p:sp>
        <p:nvSpPr>
          <p:cNvPr id="54" name="object 54"/>
          <p:cNvSpPr/>
          <p:nvPr/>
        </p:nvSpPr>
        <p:spPr>
          <a:xfrm>
            <a:off x="1164336" y="5006340"/>
            <a:ext cx="2199640" cy="0"/>
          </a:xfrm>
          <a:custGeom>
            <a:avLst/>
            <a:gdLst/>
            <a:ahLst/>
            <a:cxnLst/>
            <a:rect l="l" t="t" r="r" b="b"/>
            <a:pathLst>
              <a:path w="2199640">
                <a:moveTo>
                  <a:pt x="0" y="0"/>
                </a:moveTo>
                <a:lnTo>
                  <a:pt x="2199132" y="0"/>
                </a:lnTo>
              </a:path>
            </a:pathLst>
          </a:custGeom>
          <a:ln w="9144">
            <a:solidFill>
              <a:srgbClr val="000000"/>
            </a:solidFill>
          </a:ln>
        </p:spPr>
        <p:txBody>
          <a:bodyPr wrap="square" lIns="0" tIns="0" rIns="0" bIns="0" rtlCol="0"/>
          <a:lstStyle/>
          <a:p>
            <a:endParaRPr/>
          </a:p>
        </p:txBody>
      </p:sp>
      <p:sp>
        <p:nvSpPr>
          <p:cNvPr id="55" name="object 55"/>
          <p:cNvSpPr/>
          <p:nvPr/>
        </p:nvSpPr>
        <p:spPr>
          <a:xfrm>
            <a:off x="3371088" y="5006340"/>
            <a:ext cx="1115695" cy="0"/>
          </a:xfrm>
          <a:custGeom>
            <a:avLst/>
            <a:gdLst/>
            <a:ahLst/>
            <a:cxnLst/>
            <a:rect l="l" t="t" r="r" b="b"/>
            <a:pathLst>
              <a:path w="1115695">
                <a:moveTo>
                  <a:pt x="0" y="0"/>
                </a:moveTo>
                <a:lnTo>
                  <a:pt x="1115568" y="0"/>
                </a:lnTo>
              </a:path>
            </a:pathLst>
          </a:custGeom>
          <a:ln w="9144">
            <a:solidFill>
              <a:srgbClr val="000000"/>
            </a:solidFill>
          </a:ln>
        </p:spPr>
        <p:txBody>
          <a:bodyPr wrap="square" lIns="0" tIns="0" rIns="0" bIns="0" rtlCol="0"/>
          <a:lstStyle/>
          <a:p>
            <a:endParaRPr/>
          </a:p>
        </p:txBody>
      </p:sp>
      <p:sp>
        <p:nvSpPr>
          <p:cNvPr id="56" name="object 56"/>
          <p:cNvSpPr/>
          <p:nvPr/>
        </p:nvSpPr>
        <p:spPr>
          <a:xfrm>
            <a:off x="4495800" y="5006340"/>
            <a:ext cx="1541145" cy="0"/>
          </a:xfrm>
          <a:custGeom>
            <a:avLst/>
            <a:gdLst/>
            <a:ahLst/>
            <a:cxnLst/>
            <a:rect l="l" t="t" r="r" b="b"/>
            <a:pathLst>
              <a:path w="1541145">
                <a:moveTo>
                  <a:pt x="0" y="0"/>
                </a:moveTo>
                <a:lnTo>
                  <a:pt x="1540764" y="0"/>
                </a:lnTo>
              </a:path>
            </a:pathLst>
          </a:custGeom>
          <a:ln w="9144">
            <a:solidFill>
              <a:srgbClr val="000000"/>
            </a:solidFill>
          </a:ln>
        </p:spPr>
        <p:txBody>
          <a:bodyPr wrap="square" lIns="0" tIns="0" rIns="0" bIns="0" rtlCol="0"/>
          <a:lstStyle/>
          <a:p>
            <a:endParaRPr/>
          </a:p>
        </p:txBody>
      </p:sp>
      <p:sp>
        <p:nvSpPr>
          <p:cNvPr id="57" name="object 57"/>
          <p:cNvSpPr/>
          <p:nvPr/>
        </p:nvSpPr>
        <p:spPr>
          <a:xfrm>
            <a:off x="6044184" y="5006340"/>
            <a:ext cx="2068195" cy="0"/>
          </a:xfrm>
          <a:custGeom>
            <a:avLst/>
            <a:gdLst/>
            <a:ahLst/>
            <a:cxnLst/>
            <a:rect l="l" t="t" r="r" b="b"/>
            <a:pathLst>
              <a:path w="2068195">
                <a:moveTo>
                  <a:pt x="0" y="0"/>
                </a:moveTo>
                <a:lnTo>
                  <a:pt x="2068068" y="0"/>
                </a:lnTo>
              </a:path>
            </a:pathLst>
          </a:custGeom>
          <a:ln w="9144">
            <a:solidFill>
              <a:srgbClr val="000000"/>
            </a:solidFill>
          </a:ln>
        </p:spPr>
        <p:txBody>
          <a:bodyPr wrap="square" lIns="0" tIns="0" rIns="0" bIns="0" rtlCol="0"/>
          <a:lstStyle/>
          <a:p>
            <a:endParaRPr/>
          </a:p>
        </p:txBody>
      </p:sp>
      <p:sp>
        <p:nvSpPr>
          <p:cNvPr id="58" name="object 58"/>
          <p:cNvSpPr/>
          <p:nvPr/>
        </p:nvSpPr>
        <p:spPr>
          <a:xfrm>
            <a:off x="8119872" y="5006340"/>
            <a:ext cx="1027430" cy="0"/>
          </a:xfrm>
          <a:custGeom>
            <a:avLst/>
            <a:gdLst/>
            <a:ahLst/>
            <a:cxnLst/>
            <a:rect l="l" t="t" r="r" b="b"/>
            <a:pathLst>
              <a:path w="1027429">
                <a:moveTo>
                  <a:pt x="0" y="0"/>
                </a:moveTo>
                <a:lnTo>
                  <a:pt x="1027176" y="0"/>
                </a:lnTo>
              </a:path>
            </a:pathLst>
          </a:custGeom>
          <a:ln w="9144">
            <a:solidFill>
              <a:srgbClr val="000000"/>
            </a:solidFill>
          </a:ln>
        </p:spPr>
        <p:txBody>
          <a:bodyPr wrap="square" lIns="0" tIns="0" rIns="0" bIns="0" rtlCol="0"/>
          <a:lstStyle/>
          <a:p>
            <a:endParaRPr/>
          </a:p>
        </p:txBody>
      </p:sp>
      <p:sp>
        <p:nvSpPr>
          <p:cNvPr id="59" name="object 59"/>
          <p:cNvSpPr/>
          <p:nvPr/>
        </p:nvSpPr>
        <p:spPr>
          <a:xfrm>
            <a:off x="1164336" y="5608320"/>
            <a:ext cx="2199640" cy="0"/>
          </a:xfrm>
          <a:custGeom>
            <a:avLst/>
            <a:gdLst/>
            <a:ahLst/>
            <a:cxnLst/>
            <a:rect l="l" t="t" r="r" b="b"/>
            <a:pathLst>
              <a:path w="2199640">
                <a:moveTo>
                  <a:pt x="0" y="0"/>
                </a:moveTo>
                <a:lnTo>
                  <a:pt x="2199132" y="0"/>
                </a:lnTo>
              </a:path>
            </a:pathLst>
          </a:custGeom>
          <a:ln w="9144">
            <a:solidFill>
              <a:srgbClr val="000000"/>
            </a:solidFill>
          </a:ln>
        </p:spPr>
        <p:txBody>
          <a:bodyPr wrap="square" lIns="0" tIns="0" rIns="0" bIns="0" rtlCol="0"/>
          <a:lstStyle/>
          <a:p>
            <a:endParaRPr/>
          </a:p>
        </p:txBody>
      </p:sp>
      <p:sp>
        <p:nvSpPr>
          <p:cNvPr id="60" name="object 60"/>
          <p:cNvSpPr/>
          <p:nvPr/>
        </p:nvSpPr>
        <p:spPr>
          <a:xfrm>
            <a:off x="3367278" y="2194560"/>
            <a:ext cx="0" cy="3418840"/>
          </a:xfrm>
          <a:custGeom>
            <a:avLst/>
            <a:gdLst/>
            <a:ahLst/>
            <a:cxnLst/>
            <a:rect l="l" t="t" r="r" b="b"/>
            <a:pathLst>
              <a:path h="3418840">
                <a:moveTo>
                  <a:pt x="0" y="0"/>
                </a:moveTo>
                <a:lnTo>
                  <a:pt x="0" y="3418332"/>
                </a:lnTo>
              </a:path>
            </a:pathLst>
          </a:custGeom>
          <a:ln w="7620">
            <a:solidFill>
              <a:srgbClr val="000000"/>
            </a:solidFill>
          </a:ln>
        </p:spPr>
        <p:txBody>
          <a:bodyPr wrap="square" lIns="0" tIns="0" rIns="0" bIns="0" rtlCol="0"/>
          <a:lstStyle/>
          <a:p>
            <a:endParaRPr/>
          </a:p>
        </p:txBody>
      </p:sp>
      <p:sp>
        <p:nvSpPr>
          <p:cNvPr id="61" name="object 61"/>
          <p:cNvSpPr/>
          <p:nvPr/>
        </p:nvSpPr>
        <p:spPr>
          <a:xfrm>
            <a:off x="3371088" y="5608320"/>
            <a:ext cx="1115695" cy="0"/>
          </a:xfrm>
          <a:custGeom>
            <a:avLst/>
            <a:gdLst/>
            <a:ahLst/>
            <a:cxnLst/>
            <a:rect l="l" t="t" r="r" b="b"/>
            <a:pathLst>
              <a:path w="1115695">
                <a:moveTo>
                  <a:pt x="0" y="0"/>
                </a:moveTo>
                <a:lnTo>
                  <a:pt x="1115568" y="0"/>
                </a:lnTo>
              </a:path>
            </a:pathLst>
          </a:custGeom>
          <a:ln w="9144">
            <a:solidFill>
              <a:srgbClr val="000000"/>
            </a:solidFill>
          </a:ln>
        </p:spPr>
        <p:txBody>
          <a:bodyPr wrap="square" lIns="0" tIns="0" rIns="0" bIns="0" rtlCol="0"/>
          <a:lstStyle/>
          <a:p>
            <a:endParaRPr/>
          </a:p>
        </p:txBody>
      </p:sp>
      <p:sp>
        <p:nvSpPr>
          <p:cNvPr id="62" name="object 62"/>
          <p:cNvSpPr/>
          <p:nvPr/>
        </p:nvSpPr>
        <p:spPr>
          <a:xfrm>
            <a:off x="4491228" y="2194560"/>
            <a:ext cx="0" cy="3418840"/>
          </a:xfrm>
          <a:custGeom>
            <a:avLst/>
            <a:gdLst/>
            <a:ahLst/>
            <a:cxnLst/>
            <a:rect l="l" t="t" r="r" b="b"/>
            <a:pathLst>
              <a:path h="3418840">
                <a:moveTo>
                  <a:pt x="0" y="0"/>
                </a:moveTo>
                <a:lnTo>
                  <a:pt x="0" y="3418332"/>
                </a:lnTo>
              </a:path>
            </a:pathLst>
          </a:custGeom>
          <a:ln w="9144">
            <a:solidFill>
              <a:srgbClr val="000000"/>
            </a:solidFill>
          </a:ln>
        </p:spPr>
        <p:txBody>
          <a:bodyPr wrap="square" lIns="0" tIns="0" rIns="0" bIns="0" rtlCol="0"/>
          <a:lstStyle/>
          <a:p>
            <a:endParaRPr/>
          </a:p>
        </p:txBody>
      </p:sp>
      <p:sp>
        <p:nvSpPr>
          <p:cNvPr id="63" name="object 63"/>
          <p:cNvSpPr/>
          <p:nvPr/>
        </p:nvSpPr>
        <p:spPr>
          <a:xfrm>
            <a:off x="4495800" y="5608320"/>
            <a:ext cx="1541145" cy="0"/>
          </a:xfrm>
          <a:custGeom>
            <a:avLst/>
            <a:gdLst/>
            <a:ahLst/>
            <a:cxnLst/>
            <a:rect l="l" t="t" r="r" b="b"/>
            <a:pathLst>
              <a:path w="1541145">
                <a:moveTo>
                  <a:pt x="0" y="0"/>
                </a:moveTo>
                <a:lnTo>
                  <a:pt x="1540764" y="0"/>
                </a:lnTo>
              </a:path>
            </a:pathLst>
          </a:custGeom>
          <a:ln w="9144">
            <a:solidFill>
              <a:srgbClr val="000000"/>
            </a:solidFill>
          </a:ln>
        </p:spPr>
        <p:txBody>
          <a:bodyPr wrap="square" lIns="0" tIns="0" rIns="0" bIns="0" rtlCol="0"/>
          <a:lstStyle/>
          <a:p>
            <a:endParaRPr/>
          </a:p>
        </p:txBody>
      </p:sp>
      <p:sp>
        <p:nvSpPr>
          <p:cNvPr id="64" name="object 64"/>
          <p:cNvSpPr/>
          <p:nvPr/>
        </p:nvSpPr>
        <p:spPr>
          <a:xfrm>
            <a:off x="6040374" y="2194560"/>
            <a:ext cx="0" cy="3418840"/>
          </a:xfrm>
          <a:custGeom>
            <a:avLst/>
            <a:gdLst/>
            <a:ahLst/>
            <a:cxnLst/>
            <a:rect l="l" t="t" r="r" b="b"/>
            <a:pathLst>
              <a:path h="3418840">
                <a:moveTo>
                  <a:pt x="0" y="0"/>
                </a:moveTo>
                <a:lnTo>
                  <a:pt x="0" y="3418332"/>
                </a:lnTo>
              </a:path>
            </a:pathLst>
          </a:custGeom>
          <a:ln w="7620">
            <a:solidFill>
              <a:srgbClr val="000000"/>
            </a:solidFill>
          </a:ln>
        </p:spPr>
        <p:txBody>
          <a:bodyPr wrap="square" lIns="0" tIns="0" rIns="0" bIns="0" rtlCol="0"/>
          <a:lstStyle/>
          <a:p>
            <a:endParaRPr/>
          </a:p>
        </p:txBody>
      </p:sp>
      <p:sp>
        <p:nvSpPr>
          <p:cNvPr id="65" name="object 65"/>
          <p:cNvSpPr/>
          <p:nvPr/>
        </p:nvSpPr>
        <p:spPr>
          <a:xfrm>
            <a:off x="6044184" y="5608320"/>
            <a:ext cx="2068195" cy="0"/>
          </a:xfrm>
          <a:custGeom>
            <a:avLst/>
            <a:gdLst/>
            <a:ahLst/>
            <a:cxnLst/>
            <a:rect l="l" t="t" r="r" b="b"/>
            <a:pathLst>
              <a:path w="2068195">
                <a:moveTo>
                  <a:pt x="0" y="0"/>
                </a:moveTo>
                <a:lnTo>
                  <a:pt x="2068068" y="0"/>
                </a:lnTo>
              </a:path>
            </a:pathLst>
          </a:custGeom>
          <a:ln w="9144">
            <a:solidFill>
              <a:srgbClr val="000000"/>
            </a:solidFill>
          </a:ln>
        </p:spPr>
        <p:txBody>
          <a:bodyPr wrap="square" lIns="0" tIns="0" rIns="0" bIns="0" rtlCol="0"/>
          <a:lstStyle/>
          <a:p>
            <a:endParaRPr/>
          </a:p>
        </p:txBody>
      </p:sp>
      <p:sp>
        <p:nvSpPr>
          <p:cNvPr id="66" name="object 66"/>
          <p:cNvSpPr/>
          <p:nvPr/>
        </p:nvSpPr>
        <p:spPr>
          <a:xfrm>
            <a:off x="8116061" y="2194560"/>
            <a:ext cx="0" cy="3418840"/>
          </a:xfrm>
          <a:custGeom>
            <a:avLst/>
            <a:gdLst/>
            <a:ahLst/>
            <a:cxnLst/>
            <a:rect l="l" t="t" r="r" b="b"/>
            <a:pathLst>
              <a:path h="3418840">
                <a:moveTo>
                  <a:pt x="0" y="0"/>
                </a:moveTo>
                <a:lnTo>
                  <a:pt x="0" y="3418332"/>
                </a:lnTo>
              </a:path>
            </a:pathLst>
          </a:custGeom>
          <a:ln w="7620">
            <a:solidFill>
              <a:srgbClr val="000000"/>
            </a:solidFill>
          </a:ln>
        </p:spPr>
        <p:txBody>
          <a:bodyPr wrap="square" lIns="0" tIns="0" rIns="0" bIns="0" rtlCol="0"/>
          <a:lstStyle/>
          <a:p>
            <a:endParaRPr/>
          </a:p>
        </p:txBody>
      </p:sp>
      <p:sp>
        <p:nvSpPr>
          <p:cNvPr id="67" name="object 67"/>
          <p:cNvSpPr/>
          <p:nvPr/>
        </p:nvSpPr>
        <p:spPr>
          <a:xfrm>
            <a:off x="8119872" y="5608320"/>
            <a:ext cx="1027430" cy="0"/>
          </a:xfrm>
          <a:custGeom>
            <a:avLst/>
            <a:gdLst/>
            <a:ahLst/>
            <a:cxnLst/>
            <a:rect l="l" t="t" r="r" b="b"/>
            <a:pathLst>
              <a:path w="1027429">
                <a:moveTo>
                  <a:pt x="0" y="0"/>
                </a:moveTo>
                <a:lnTo>
                  <a:pt x="1027176" y="0"/>
                </a:lnTo>
              </a:path>
            </a:pathLst>
          </a:custGeom>
          <a:ln w="9144">
            <a:solidFill>
              <a:srgbClr val="000000"/>
            </a:solidFill>
          </a:ln>
        </p:spPr>
        <p:txBody>
          <a:bodyPr wrap="square" lIns="0" tIns="0" rIns="0" bIns="0" rtlCol="0"/>
          <a:lstStyle/>
          <a:p>
            <a:endParaRPr/>
          </a:p>
        </p:txBody>
      </p:sp>
      <p:sp>
        <p:nvSpPr>
          <p:cNvPr id="68" name="object 68"/>
          <p:cNvSpPr/>
          <p:nvPr/>
        </p:nvSpPr>
        <p:spPr>
          <a:xfrm>
            <a:off x="9151620" y="2194560"/>
            <a:ext cx="0" cy="3418840"/>
          </a:xfrm>
          <a:custGeom>
            <a:avLst/>
            <a:gdLst/>
            <a:ahLst/>
            <a:cxnLst/>
            <a:rect l="l" t="t" r="r" b="b"/>
            <a:pathLst>
              <a:path h="3418840">
                <a:moveTo>
                  <a:pt x="0" y="0"/>
                </a:moveTo>
                <a:lnTo>
                  <a:pt x="0" y="3418332"/>
                </a:lnTo>
              </a:path>
            </a:pathLst>
          </a:custGeom>
          <a:ln w="9144">
            <a:solidFill>
              <a:srgbClr val="000000"/>
            </a:solidFill>
          </a:ln>
        </p:spPr>
        <p:txBody>
          <a:bodyPr wrap="square" lIns="0" tIns="0" rIns="0" bIns="0" rtlCol="0"/>
          <a:lstStyle/>
          <a:p>
            <a:endParaRPr/>
          </a:p>
        </p:txBody>
      </p:sp>
      <p:sp>
        <p:nvSpPr>
          <p:cNvPr id="69" name="object 69"/>
          <p:cNvSpPr/>
          <p:nvPr/>
        </p:nvSpPr>
        <p:spPr>
          <a:xfrm>
            <a:off x="1162811" y="2193035"/>
            <a:ext cx="0" cy="3385185"/>
          </a:xfrm>
          <a:custGeom>
            <a:avLst/>
            <a:gdLst/>
            <a:ahLst/>
            <a:cxnLst/>
            <a:rect l="l" t="t" r="r" b="b"/>
            <a:pathLst>
              <a:path h="3385185">
                <a:moveTo>
                  <a:pt x="0" y="0"/>
                </a:moveTo>
                <a:lnTo>
                  <a:pt x="0" y="3384803"/>
                </a:lnTo>
              </a:path>
            </a:pathLst>
          </a:custGeom>
          <a:ln w="9524">
            <a:solidFill>
              <a:srgbClr val="000000"/>
            </a:solidFill>
          </a:ln>
        </p:spPr>
        <p:txBody>
          <a:bodyPr wrap="square" lIns="0" tIns="0" rIns="0" bIns="0" rtlCol="0"/>
          <a:lstStyle/>
          <a:p>
            <a:endParaRPr/>
          </a:p>
        </p:txBody>
      </p:sp>
      <p:sp>
        <p:nvSpPr>
          <p:cNvPr id="70" name="object 70"/>
          <p:cNvSpPr/>
          <p:nvPr/>
        </p:nvSpPr>
        <p:spPr>
          <a:xfrm>
            <a:off x="6277356" y="3130296"/>
            <a:ext cx="1727200" cy="647700"/>
          </a:xfrm>
          <a:custGeom>
            <a:avLst/>
            <a:gdLst/>
            <a:ahLst/>
            <a:cxnLst/>
            <a:rect l="l" t="t" r="r" b="b"/>
            <a:pathLst>
              <a:path w="1727200" h="647700">
                <a:moveTo>
                  <a:pt x="0" y="0"/>
                </a:moveTo>
                <a:lnTo>
                  <a:pt x="0" y="647700"/>
                </a:lnTo>
                <a:lnTo>
                  <a:pt x="1726692" y="647700"/>
                </a:lnTo>
                <a:lnTo>
                  <a:pt x="1726692" y="0"/>
                </a:lnTo>
                <a:lnTo>
                  <a:pt x="0" y="0"/>
                </a:lnTo>
                <a:close/>
              </a:path>
            </a:pathLst>
          </a:custGeom>
          <a:solidFill>
            <a:srgbClr val="3298FF"/>
          </a:solidFill>
        </p:spPr>
        <p:txBody>
          <a:bodyPr wrap="square" lIns="0" tIns="0" rIns="0" bIns="0" rtlCol="0"/>
          <a:lstStyle/>
          <a:p>
            <a:endParaRPr/>
          </a:p>
        </p:txBody>
      </p:sp>
      <p:sp>
        <p:nvSpPr>
          <p:cNvPr id="71" name="object 71"/>
          <p:cNvSpPr/>
          <p:nvPr/>
        </p:nvSpPr>
        <p:spPr>
          <a:xfrm>
            <a:off x="6277355" y="3130295"/>
            <a:ext cx="1727200" cy="647700"/>
          </a:xfrm>
          <a:custGeom>
            <a:avLst/>
            <a:gdLst/>
            <a:ahLst/>
            <a:cxnLst/>
            <a:rect l="l" t="t" r="r" b="b"/>
            <a:pathLst>
              <a:path w="1727200" h="647700">
                <a:moveTo>
                  <a:pt x="0" y="0"/>
                </a:moveTo>
                <a:lnTo>
                  <a:pt x="0" y="647699"/>
                </a:lnTo>
                <a:lnTo>
                  <a:pt x="1726691" y="647699"/>
                </a:lnTo>
                <a:lnTo>
                  <a:pt x="1726691" y="0"/>
                </a:lnTo>
                <a:lnTo>
                  <a:pt x="0" y="0"/>
                </a:lnTo>
                <a:close/>
              </a:path>
            </a:pathLst>
          </a:custGeom>
          <a:ln w="9524">
            <a:solidFill>
              <a:srgbClr val="FFFFFF"/>
            </a:solidFill>
          </a:ln>
        </p:spPr>
        <p:txBody>
          <a:bodyPr wrap="square" lIns="0" tIns="0" rIns="0" bIns="0" rtlCol="0"/>
          <a:lstStyle/>
          <a:p>
            <a:endParaRPr/>
          </a:p>
        </p:txBody>
      </p:sp>
      <p:sp>
        <p:nvSpPr>
          <p:cNvPr id="72" name="object 72"/>
          <p:cNvSpPr/>
          <p:nvPr/>
        </p:nvSpPr>
        <p:spPr>
          <a:xfrm>
            <a:off x="8148828" y="3130296"/>
            <a:ext cx="1007744" cy="647700"/>
          </a:xfrm>
          <a:custGeom>
            <a:avLst/>
            <a:gdLst/>
            <a:ahLst/>
            <a:cxnLst/>
            <a:rect l="l" t="t" r="r" b="b"/>
            <a:pathLst>
              <a:path w="1007745" h="647700">
                <a:moveTo>
                  <a:pt x="1007364" y="323088"/>
                </a:moveTo>
                <a:lnTo>
                  <a:pt x="994056" y="249047"/>
                </a:lnTo>
                <a:lnTo>
                  <a:pt x="977987" y="214174"/>
                </a:lnTo>
                <a:lnTo>
                  <a:pt x="956143" y="181058"/>
                </a:lnTo>
                <a:lnTo>
                  <a:pt x="928900" y="149941"/>
                </a:lnTo>
                <a:lnTo>
                  <a:pt x="896636" y="121066"/>
                </a:lnTo>
                <a:lnTo>
                  <a:pt x="859726" y="94678"/>
                </a:lnTo>
                <a:lnTo>
                  <a:pt x="818547" y="71019"/>
                </a:lnTo>
                <a:lnTo>
                  <a:pt x="773477" y="50332"/>
                </a:lnTo>
                <a:lnTo>
                  <a:pt x="724890" y="32861"/>
                </a:lnTo>
                <a:lnTo>
                  <a:pt x="673165" y="18849"/>
                </a:lnTo>
                <a:lnTo>
                  <a:pt x="618677" y="8539"/>
                </a:lnTo>
                <a:lnTo>
                  <a:pt x="561803" y="2175"/>
                </a:lnTo>
                <a:lnTo>
                  <a:pt x="502920" y="0"/>
                </a:lnTo>
                <a:lnTo>
                  <a:pt x="444340" y="2175"/>
                </a:lnTo>
                <a:lnTo>
                  <a:pt x="387726" y="8539"/>
                </a:lnTo>
                <a:lnTo>
                  <a:pt x="333459" y="18849"/>
                </a:lnTo>
                <a:lnTo>
                  <a:pt x="281917" y="32861"/>
                </a:lnTo>
                <a:lnTo>
                  <a:pt x="233481" y="50332"/>
                </a:lnTo>
                <a:lnTo>
                  <a:pt x="188531" y="71019"/>
                </a:lnTo>
                <a:lnTo>
                  <a:pt x="147447" y="94678"/>
                </a:lnTo>
                <a:lnTo>
                  <a:pt x="110607" y="121066"/>
                </a:lnTo>
                <a:lnTo>
                  <a:pt x="78393" y="149941"/>
                </a:lnTo>
                <a:lnTo>
                  <a:pt x="51185" y="181058"/>
                </a:lnTo>
                <a:lnTo>
                  <a:pt x="29361" y="214174"/>
                </a:lnTo>
                <a:lnTo>
                  <a:pt x="13302" y="249047"/>
                </a:lnTo>
                <a:lnTo>
                  <a:pt x="0" y="323088"/>
                </a:lnTo>
                <a:lnTo>
                  <a:pt x="3389" y="361046"/>
                </a:lnTo>
                <a:lnTo>
                  <a:pt x="29361" y="432786"/>
                </a:lnTo>
                <a:lnTo>
                  <a:pt x="51185" y="466086"/>
                </a:lnTo>
                <a:lnTo>
                  <a:pt x="78393" y="497353"/>
                </a:lnTo>
                <a:lnTo>
                  <a:pt x="110607" y="526348"/>
                </a:lnTo>
                <a:lnTo>
                  <a:pt x="147447" y="552831"/>
                </a:lnTo>
                <a:lnTo>
                  <a:pt x="188531" y="576560"/>
                </a:lnTo>
                <a:lnTo>
                  <a:pt x="233481" y="597298"/>
                </a:lnTo>
                <a:lnTo>
                  <a:pt x="281917" y="614802"/>
                </a:lnTo>
                <a:lnTo>
                  <a:pt x="333459" y="628835"/>
                </a:lnTo>
                <a:lnTo>
                  <a:pt x="387726" y="639155"/>
                </a:lnTo>
                <a:lnTo>
                  <a:pt x="444340" y="645523"/>
                </a:lnTo>
                <a:lnTo>
                  <a:pt x="502920" y="647700"/>
                </a:lnTo>
                <a:lnTo>
                  <a:pt x="561803" y="645523"/>
                </a:lnTo>
                <a:lnTo>
                  <a:pt x="618677" y="639155"/>
                </a:lnTo>
                <a:lnTo>
                  <a:pt x="673165" y="628835"/>
                </a:lnTo>
                <a:lnTo>
                  <a:pt x="724890" y="614802"/>
                </a:lnTo>
                <a:lnTo>
                  <a:pt x="773477" y="597298"/>
                </a:lnTo>
                <a:lnTo>
                  <a:pt x="818547" y="576560"/>
                </a:lnTo>
                <a:lnTo>
                  <a:pt x="859726" y="552831"/>
                </a:lnTo>
                <a:lnTo>
                  <a:pt x="896636" y="526348"/>
                </a:lnTo>
                <a:lnTo>
                  <a:pt x="928900" y="497353"/>
                </a:lnTo>
                <a:lnTo>
                  <a:pt x="956143" y="466086"/>
                </a:lnTo>
                <a:lnTo>
                  <a:pt x="977987" y="432786"/>
                </a:lnTo>
                <a:lnTo>
                  <a:pt x="994056" y="397692"/>
                </a:lnTo>
                <a:lnTo>
                  <a:pt x="1007364" y="323088"/>
                </a:lnTo>
                <a:close/>
              </a:path>
            </a:pathLst>
          </a:custGeom>
          <a:solidFill>
            <a:srgbClr val="3298FF"/>
          </a:solidFill>
        </p:spPr>
        <p:txBody>
          <a:bodyPr wrap="square" lIns="0" tIns="0" rIns="0" bIns="0" rtlCol="0"/>
          <a:lstStyle/>
          <a:p>
            <a:endParaRPr/>
          </a:p>
        </p:txBody>
      </p:sp>
      <p:sp>
        <p:nvSpPr>
          <p:cNvPr id="73" name="object 73"/>
          <p:cNvSpPr/>
          <p:nvPr/>
        </p:nvSpPr>
        <p:spPr>
          <a:xfrm>
            <a:off x="8148828" y="3130295"/>
            <a:ext cx="1007744" cy="647700"/>
          </a:xfrm>
          <a:custGeom>
            <a:avLst/>
            <a:gdLst/>
            <a:ahLst/>
            <a:cxnLst/>
            <a:rect l="l" t="t" r="r" b="b"/>
            <a:pathLst>
              <a:path w="1007745" h="647700">
                <a:moveTo>
                  <a:pt x="502919" y="0"/>
                </a:moveTo>
                <a:lnTo>
                  <a:pt x="444340" y="2175"/>
                </a:lnTo>
                <a:lnTo>
                  <a:pt x="387726" y="8539"/>
                </a:lnTo>
                <a:lnTo>
                  <a:pt x="333459" y="18849"/>
                </a:lnTo>
                <a:lnTo>
                  <a:pt x="281917" y="32861"/>
                </a:lnTo>
                <a:lnTo>
                  <a:pt x="233481" y="50332"/>
                </a:lnTo>
                <a:lnTo>
                  <a:pt x="188531" y="71019"/>
                </a:lnTo>
                <a:lnTo>
                  <a:pt x="147446" y="94678"/>
                </a:lnTo>
                <a:lnTo>
                  <a:pt x="110607" y="121066"/>
                </a:lnTo>
                <a:lnTo>
                  <a:pt x="78393" y="149941"/>
                </a:lnTo>
                <a:lnTo>
                  <a:pt x="51185" y="181058"/>
                </a:lnTo>
                <a:lnTo>
                  <a:pt x="29361" y="214174"/>
                </a:lnTo>
                <a:lnTo>
                  <a:pt x="13302" y="249047"/>
                </a:lnTo>
                <a:lnTo>
                  <a:pt x="0" y="323087"/>
                </a:lnTo>
                <a:lnTo>
                  <a:pt x="3389" y="361046"/>
                </a:lnTo>
                <a:lnTo>
                  <a:pt x="29361" y="432785"/>
                </a:lnTo>
                <a:lnTo>
                  <a:pt x="51185" y="466086"/>
                </a:lnTo>
                <a:lnTo>
                  <a:pt x="78393" y="497353"/>
                </a:lnTo>
                <a:lnTo>
                  <a:pt x="110607" y="526348"/>
                </a:lnTo>
                <a:lnTo>
                  <a:pt x="147446" y="552830"/>
                </a:lnTo>
                <a:lnTo>
                  <a:pt x="188531" y="576560"/>
                </a:lnTo>
                <a:lnTo>
                  <a:pt x="233481" y="597298"/>
                </a:lnTo>
                <a:lnTo>
                  <a:pt x="281917" y="614802"/>
                </a:lnTo>
                <a:lnTo>
                  <a:pt x="333459" y="628835"/>
                </a:lnTo>
                <a:lnTo>
                  <a:pt x="387726" y="639155"/>
                </a:lnTo>
                <a:lnTo>
                  <a:pt x="444340" y="645523"/>
                </a:lnTo>
                <a:lnTo>
                  <a:pt x="502919" y="647699"/>
                </a:lnTo>
                <a:lnTo>
                  <a:pt x="561803" y="645523"/>
                </a:lnTo>
                <a:lnTo>
                  <a:pt x="618677" y="639155"/>
                </a:lnTo>
                <a:lnTo>
                  <a:pt x="673165" y="628835"/>
                </a:lnTo>
                <a:lnTo>
                  <a:pt x="724890" y="614802"/>
                </a:lnTo>
                <a:lnTo>
                  <a:pt x="773477" y="597298"/>
                </a:lnTo>
                <a:lnTo>
                  <a:pt x="818547" y="576560"/>
                </a:lnTo>
                <a:lnTo>
                  <a:pt x="859726" y="552830"/>
                </a:lnTo>
                <a:lnTo>
                  <a:pt x="896636" y="526348"/>
                </a:lnTo>
                <a:lnTo>
                  <a:pt x="928900" y="497353"/>
                </a:lnTo>
                <a:lnTo>
                  <a:pt x="956143" y="466086"/>
                </a:lnTo>
                <a:lnTo>
                  <a:pt x="977987" y="432785"/>
                </a:lnTo>
                <a:lnTo>
                  <a:pt x="994056" y="397692"/>
                </a:lnTo>
                <a:lnTo>
                  <a:pt x="1007363" y="323087"/>
                </a:lnTo>
                <a:lnTo>
                  <a:pt x="1003974" y="285432"/>
                </a:lnTo>
                <a:lnTo>
                  <a:pt x="977987" y="214174"/>
                </a:lnTo>
                <a:lnTo>
                  <a:pt x="956143" y="181058"/>
                </a:lnTo>
                <a:lnTo>
                  <a:pt x="928900" y="149941"/>
                </a:lnTo>
                <a:lnTo>
                  <a:pt x="896636" y="121066"/>
                </a:lnTo>
                <a:lnTo>
                  <a:pt x="859726" y="94678"/>
                </a:lnTo>
                <a:lnTo>
                  <a:pt x="818547" y="71019"/>
                </a:lnTo>
                <a:lnTo>
                  <a:pt x="773477" y="50332"/>
                </a:lnTo>
                <a:lnTo>
                  <a:pt x="724890" y="32861"/>
                </a:lnTo>
                <a:lnTo>
                  <a:pt x="673165" y="18849"/>
                </a:lnTo>
                <a:lnTo>
                  <a:pt x="618677" y="8539"/>
                </a:lnTo>
                <a:lnTo>
                  <a:pt x="561803" y="2175"/>
                </a:lnTo>
                <a:lnTo>
                  <a:pt x="502919" y="0"/>
                </a:lnTo>
                <a:close/>
              </a:path>
            </a:pathLst>
          </a:custGeom>
          <a:ln w="9524">
            <a:solidFill>
              <a:srgbClr val="FFFFFF"/>
            </a:solidFill>
          </a:ln>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81246" y="819403"/>
            <a:ext cx="3916045" cy="513715"/>
          </a:xfrm>
          <a:prstGeom prst="rect">
            <a:avLst/>
          </a:prstGeom>
        </p:spPr>
        <p:txBody>
          <a:bodyPr vert="horz" wrap="square" lIns="0" tIns="12700" rIns="0" bIns="0" rtlCol="0">
            <a:spAutoFit/>
          </a:bodyPr>
          <a:lstStyle/>
          <a:p>
            <a:pPr marL="12700">
              <a:lnSpc>
                <a:spcPct val="100000"/>
              </a:lnSpc>
              <a:spcBef>
                <a:spcPts val="100"/>
              </a:spcBef>
            </a:pPr>
            <a:r>
              <a:rPr b="1" spc="-5" dirty="0">
                <a:solidFill>
                  <a:srgbClr val="000000"/>
                </a:solidFill>
                <a:latin typeface="Arial"/>
                <a:cs typeface="Arial"/>
              </a:rPr>
              <a:t>Πίνακας</a:t>
            </a:r>
            <a:r>
              <a:rPr b="1" spc="-50" dirty="0">
                <a:solidFill>
                  <a:srgbClr val="000000"/>
                </a:solidFill>
                <a:latin typeface="Arial"/>
                <a:cs typeface="Arial"/>
              </a:rPr>
              <a:t> </a:t>
            </a:r>
            <a:r>
              <a:rPr b="1" spc="45" dirty="0">
                <a:solidFill>
                  <a:srgbClr val="000000"/>
                </a:solidFill>
                <a:latin typeface="Arial"/>
                <a:cs typeface="Arial"/>
              </a:rPr>
              <a:t>∆εδοµένων</a:t>
            </a:r>
          </a:p>
        </p:txBody>
      </p:sp>
      <p:graphicFrame>
        <p:nvGraphicFramePr>
          <p:cNvPr id="3" name="object 3"/>
          <p:cNvGraphicFramePr>
            <a:graphicFrameLocks noGrp="1"/>
          </p:cNvGraphicFramePr>
          <p:nvPr/>
        </p:nvGraphicFramePr>
        <p:xfrm>
          <a:off x="1888236" y="2119883"/>
          <a:ext cx="7070718" cy="4027932"/>
        </p:xfrm>
        <a:graphic>
          <a:graphicData uri="http://schemas.openxmlformats.org/drawingml/2006/table">
            <a:tbl>
              <a:tblPr firstRow="1" bandRow="1">
                <a:tableStyleId>{2D5ABB26-0587-4C30-8999-92F81FD0307C}</a:tableStyleId>
              </a:tblPr>
              <a:tblGrid>
                <a:gridCol w="1174750">
                  <a:extLst>
                    <a:ext uri="{9D8B030D-6E8A-4147-A177-3AD203B41FA5}">
                      <a16:colId xmlns:a16="http://schemas.microsoft.com/office/drawing/2014/main" val="20000"/>
                    </a:ext>
                  </a:extLst>
                </a:gridCol>
                <a:gridCol w="487680">
                  <a:extLst>
                    <a:ext uri="{9D8B030D-6E8A-4147-A177-3AD203B41FA5}">
                      <a16:colId xmlns:a16="http://schemas.microsoft.com/office/drawing/2014/main" val="20001"/>
                    </a:ext>
                  </a:extLst>
                </a:gridCol>
                <a:gridCol w="484505">
                  <a:extLst>
                    <a:ext uri="{9D8B030D-6E8A-4147-A177-3AD203B41FA5}">
                      <a16:colId xmlns:a16="http://schemas.microsoft.com/office/drawing/2014/main" val="20002"/>
                    </a:ext>
                  </a:extLst>
                </a:gridCol>
                <a:gridCol w="487680">
                  <a:extLst>
                    <a:ext uri="{9D8B030D-6E8A-4147-A177-3AD203B41FA5}">
                      <a16:colId xmlns:a16="http://schemas.microsoft.com/office/drawing/2014/main" val="20003"/>
                    </a:ext>
                  </a:extLst>
                </a:gridCol>
                <a:gridCol w="487680">
                  <a:extLst>
                    <a:ext uri="{9D8B030D-6E8A-4147-A177-3AD203B41FA5}">
                      <a16:colId xmlns:a16="http://schemas.microsoft.com/office/drawing/2014/main" val="20004"/>
                    </a:ext>
                  </a:extLst>
                </a:gridCol>
                <a:gridCol w="487679">
                  <a:extLst>
                    <a:ext uri="{9D8B030D-6E8A-4147-A177-3AD203B41FA5}">
                      <a16:colId xmlns:a16="http://schemas.microsoft.com/office/drawing/2014/main" val="20005"/>
                    </a:ext>
                  </a:extLst>
                </a:gridCol>
                <a:gridCol w="487679">
                  <a:extLst>
                    <a:ext uri="{9D8B030D-6E8A-4147-A177-3AD203B41FA5}">
                      <a16:colId xmlns:a16="http://schemas.microsoft.com/office/drawing/2014/main" val="20006"/>
                    </a:ext>
                  </a:extLst>
                </a:gridCol>
                <a:gridCol w="487679">
                  <a:extLst>
                    <a:ext uri="{9D8B030D-6E8A-4147-A177-3AD203B41FA5}">
                      <a16:colId xmlns:a16="http://schemas.microsoft.com/office/drawing/2014/main" val="20007"/>
                    </a:ext>
                  </a:extLst>
                </a:gridCol>
                <a:gridCol w="487679">
                  <a:extLst>
                    <a:ext uri="{9D8B030D-6E8A-4147-A177-3AD203B41FA5}">
                      <a16:colId xmlns:a16="http://schemas.microsoft.com/office/drawing/2014/main" val="20008"/>
                    </a:ext>
                  </a:extLst>
                </a:gridCol>
                <a:gridCol w="487679">
                  <a:extLst>
                    <a:ext uri="{9D8B030D-6E8A-4147-A177-3AD203B41FA5}">
                      <a16:colId xmlns:a16="http://schemas.microsoft.com/office/drawing/2014/main" val="20009"/>
                    </a:ext>
                  </a:extLst>
                </a:gridCol>
                <a:gridCol w="599439">
                  <a:extLst>
                    <a:ext uri="{9D8B030D-6E8A-4147-A177-3AD203B41FA5}">
                      <a16:colId xmlns:a16="http://schemas.microsoft.com/office/drawing/2014/main" val="20010"/>
                    </a:ext>
                  </a:extLst>
                </a:gridCol>
                <a:gridCol w="910589">
                  <a:extLst>
                    <a:ext uri="{9D8B030D-6E8A-4147-A177-3AD203B41FA5}">
                      <a16:colId xmlns:a16="http://schemas.microsoft.com/office/drawing/2014/main" val="20011"/>
                    </a:ext>
                  </a:extLst>
                </a:gridCol>
              </a:tblGrid>
              <a:tr h="281940">
                <a:tc>
                  <a:txBody>
                    <a:bodyPr/>
                    <a:lstStyle/>
                    <a:p>
                      <a:pPr marL="1905" algn="ctr">
                        <a:lnSpc>
                          <a:spcPts val="2005"/>
                        </a:lnSpc>
                      </a:pPr>
                      <a:r>
                        <a:rPr sz="1750" b="1" spc="5" dirty="0">
                          <a:latin typeface="Times New Roman"/>
                          <a:cs typeface="Times New Roman"/>
                        </a:rPr>
                        <a:t>Γενότυποι</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2005"/>
                        </a:lnSpc>
                      </a:pPr>
                      <a:r>
                        <a:rPr sz="1750" b="1" spc="5" dirty="0">
                          <a:latin typeface="Times New Roman"/>
                          <a:cs typeface="Times New Roman"/>
                        </a:rPr>
                        <a:t>Ο1</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53975">
                      <a:solidFill>
                        <a:srgbClr val="000000"/>
                      </a:solidFill>
                      <a:prstDash val="solid"/>
                    </a:lnB>
                  </a:tcPr>
                </a:tc>
                <a:tc>
                  <a:txBody>
                    <a:bodyPr/>
                    <a:lstStyle/>
                    <a:p>
                      <a:pPr marL="1905" algn="ctr">
                        <a:lnSpc>
                          <a:spcPts val="2005"/>
                        </a:lnSpc>
                      </a:pPr>
                      <a:r>
                        <a:rPr sz="1750" b="1" spc="5" dirty="0">
                          <a:latin typeface="Times New Roman"/>
                          <a:cs typeface="Times New Roman"/>
                        </a:rPr>
                        <a:t>Ο2</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53975">
                      <a:solidFill>
                        <a:srgbClr val="000000"/>
                      </a:solidFill>
                      <a:prstDash val="solid"/>
                    </a:lnB>
                  </a:tcPr>
                </a:tc>
                <a:tc>
                  <a:txBody>
                    <a:bodyPr/>
                    <a:lstStyle/>
                    <a:p>
                      <a:pPr marL="635" algn="ctr">
                        <a:lnSpc>
                          <a:spcPts val="2005"/>
                        </a:lnSpc>
                      </a:pPr>
                      <a:r>
                        <a:rPr sz="1750" b="1" spc="10" dirty="0">
                          <a:latin typeface="Times New Roman"/>
                          <a:cs typeface="Times New Roman"/>
                        </a:rPr>
                        <a:t>Ο3</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53975">
                      <a:solidFill>
                        <a:srgbClr val="000000"/>
                      </a:solidFill>
                      <a:prstDash val="solid"/>
                    </a:lnB>
                  </a:tcPr>
                </a:tc>
                <a:tc>
                  <a:txBody>
                    <a:bodyPr/>
                    <a:lstStyle/>
                    <a:p>
                      <a:pPr marL="635" algn="ctr">
                        <a:lnSpc>
                          <a:spcPts val="2005"/>
                        </a:lnSpc>
                      </a:pPr>
                      <a:r>
                        <a:rPr sz="1750" b="1" spc="10" dirty="0">
                          <a:latin typeface="Times New Roman"/>
                          <a:cs typeface="Times New Roman"/>
                        </a:rPr>
                        <a:t>Ο4</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53975">
                      <a:solidFill>
                        <a:srgbClr val="000000"/>
                      </a:solidFill>
                      <a:prstDash val="solid"/>
                    </a:lnB>
                  </a:tcPr>
                </a:tc>
                <a:tc>
                  <a:txBody>
                    <a:bodyPr/>
                    <a:lstStyle/>
                    <a:p>
                      <a:pPr marL="635" algn="ctr">
                        <a:lnSpc>
                          <a:spcPts val="2005"/>
                        </a:lnSpc>
                      </a:pPr>
                      <a:r>
                        <a:rPr sz="1750" b="1" spc="10" dirty="0">
                          <a:latin typeface="Times New Roman"/>
                          <a:cs typeface="Times New Roman"/>
                        </a:rPr>
                        <a:t>Ο5</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53975">
                      <a:solidFill>
                        <a:srgbClr val="000000"/>
                      </a:solidFill>
                      <a:prstDash val="solid"/>
                    </a:lnB>
                  </a:tcPr>
                </a:tc>
                <a:tc>
                  <a:txBody>
                    <a:bodyPr/>
                    <a:lstStyle/>
                    <a:p>
                      <a:pPr marL="635" algn="ctr">
                        <a:lnSpc>
                          <a:spcPts val="2005"/>
                        </a:lnSpc>
                      </a:pPr>
                      <a:r>
                        <a:rPr sz="1750" b="1" spc="10" dirty="0">
                          <a:latin typeface="Times New Roman"/>
                          <a:cs typeface="Times New Roman"/>
                        </a:rPr>
                        <a:t>Ο6</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53975">
                      <a:solidFill>
                        <a:srgbClr val="000000"/>
                      </a:solidFill>
                      <a:prstDash val="solid"/>
                    </a:lnB>
                  </a:tcPr>
                </a:tc>
                <a:tc>
                  <a:txBody>
                    <a:bodyPr/>
                    <a:lstStyle/>
                    <a:p>
                      <a:pPr marL="635" algn="ctr">
                        <a:lnSpc>
                          <a:spcPts val="2005"/>
                        </a:lnSpc>
                      </a:pPr>
                      <a:r>
                        <a:rPr sz="1750" b="1" spc="10" dirty="0">
                          <a:latin typeface="Times New Roman"/>
                          <a:cs typeface="Times New Roman"/>
                        </a:rPr>
                        <a:t>Ο7</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53975">
                      <a:solidFill>
                        <a:srgbClr val="000000"/>
                      </a:solidFill>
                      <a:prstDash val="solid"/>
                    </a:lnB>
                  </a:tcPr>
                </a:tc>
                <a:tc>
                  <a:txBody>
                    <a:bodyPr/>
                    <a:lstStyle/>
                    <a:p>
                      <a:pPr marL="635" algn="ctr">
                        <a:lnSpc>
                          <a:spcPts val="2005"/>
                        </a:lnSpc>
                      </a:pPr>
                      <a:r>
                        <a:rPr sz="1750" b="1" spc="10" dirty="0">
                          <a:latin typeface="Times New Roman"/>
                          <a:cs typeface="Times New Roman"/>
                        </a:rPr>
                        <a:t>Ο8</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53975">
                      <a:solidFill>
                        <a:srgbClr val="000000"/>
                      </a:solidFill>
                      <a:prstDash val="solid"/>
                    </a:lnB>
                  </a:tcPr>
                </a:tc>
                <a:tc>
                  <a:txBody>
                    <a:bodyPr/>
                    <a:lstStyle/>
                    <a:p>
                      <a:pPr marL="635" algn="ctr">
                        <a:lnSpc>
                          <a:spcPts val="2005"/>
                        </a:lnSpc>
                      </a:pPr>
                      <a:r>
                        <a:rPr sz="1750" b="1" spc="10" dirty="0">
                          <a:latin typeface="Times New Roman"/>
                          <a:cs typeface="Times New Roman"/>
                        </a:rPr>
                        <a:t>Ο9</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53975">
                      <a:solidFill>
                        <a:srgbClr val="000000"/>
                      </a:solidFill>
                      <a:prstDash val="solid"/>
                    </a:lnB>
                  </a:tcPr>
                </a:tc>
                <a:tc>
                  <a:txBody>
                    <a:bodyPr/>
                    <a:lstStyle/>
                    <a:p>
                      <a:pPr algn="ctr">
                        <a:lnSpc>
                          <a:spcPts val="2005"/>
                        </a:lnSpc>
                      </a:pPr>
                      <a:r>
                        <a:rPr sz="1750" b="1" spc="5" dirty="0">
                          <a:latin typeface="Times New Roman"/>
                          <a:cs typeface="Times New Roman"/>
                        </a:rPr>
                        <a:t>Ο10</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53975">
                      <a:solidFill>
                        <a:srgbClr val="000000"/>
                      </a:solidFill>
                      <a:prstDash val="solid"/>
                    </a:lnB>
                  </a:tcPr>
                </a:tc>
                <a:tc>
                  <a:txBody>
                    <a:bodyPr/>
                    <a:lstStyle/>
                    <a:p>
                      <a:pPr marL="635" algn="ctr">
                        <a:lnSpc>
                          <a:spcPts val="2005"/>
                        </a:lnSpc>
                      </a:pPr>
                      <a:r>
                        <a:rPr sz="1750" b="1" dirty="0">
                          <a:latin typeface="Times New Roman"/>
                          <a:cs typeface="Times New Roman"/>
                        </a:rPr>
                        <a:t>Σύνολα</a:t>
                      </a:r>
                      <a:endParaRPr sz="175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326136">
                <a:tc>
                  <a:txBody>
                    <a:bodyPr/>
                    <a:lstStyle/>
                    <a:p>
                      <a:pPr algn="ctr">
                        <a:lnSpc>
                          <a:spcPct val="100000"/>
                        </a:lnSpc>
                        <a:spcBef>
                          <a:spcPts val="170"/>
                        </a:spcBef>
                      </a:pPr>
                      <a:r>
                        <a:rPr sz="1750" dirty="0">
                          <a:latin typeface="Times New Roman"/>
                          <a:cs typeface="Times New Roman"/>
                        </a:rPr>
                        <a:t>Α</a:t>
                      </a:r>
                      <a:endParaRPr sz="1750">
                        <a:latin typeface="Times New Roman"/>
                        <a:cs typeface="Times New Roman"/>
                      </a:endParaRPr>
                    </a:p>
                  </a:txBody>
                  <a:tcPr marL="0" marR="0" marT="21590" marB="0">
                    <a:lnL w="9525">
                      <a:solidFill>
                        <a:srgbClr val="000000"/>
                      </a:solidFill>
                      <a:prstDash val="solid"/>
                    </a:lnL>
                    <a:lnR w="5397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70"/>
                        </a:spcBef>
                      </a:pPr>
                      <a:r>
                        <a:rPr sz="1750" dirty="0">
                          <a:latin typeface="Times New Roman"/>
                          <a:cs typeface="Times New Roman"/>
                        </a:rPr>
                        <a:t>5</a:t>
                      </a:r>
                    </a:p>
                  </a:txBody>
                  <a:tcPr marL="0" marR="0" marT="2159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170"/>
                        </a:spcBef>
                      </a:pPr>
                      <a:r>
                        <a:rPr sz="1750" dirty="0">
                          <a:latin typeface="Times New Roman"/>
                          <a:cs typeface="Times New Roman"/>
                        </a:rPr>
                        <a:t>6</a:t>
                      </a:r>
                    </a:p>
                  </a:txBody>
                  <a:tcPr marL="0" marR="0" marT="2159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170"/>
                        </a:spcBef>
                      </a:pPr>
                      <a:r>
                        <a:rPr sz="1750" dirty="0">
                          <a:latin typeface="Times New Roman"/>
                          <a:cs typeface="Times New Roman"/>
                        </a:rPr>
                        <a:t>6</a:t>
                      </a:r>
                    </a:p>
                  </a:txBody>
                  <a:tcPr marL="0" marR="0" marT="2159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170"/>
                        </a:spcBef>
                      </a:pPr>
                      <a:r>
                        <a:rPr sz="1750" dirty="0">
                          <a:latin typeface="Times New Roman"/>
                          <a:cs typeface="Times New Roman"/>
                        </a:rPr>
                        <a:t>5</a:t>
                      </a:r>
                    </a:p>
                  </a:txBody>
                  <a:tcPr marL="0" marR="0" marT="2159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170"/>
                        </a:spcBef>
                      </a:pPr>
                      <a:r>
                        <a:rPr sz="1750" dirty="0">
                          <a:latin typeface="Times New Roman"/>
                          <a:cs typeface="Times New Roman"/>
                        </a:rPr>
                        <a:t>2</a:t>
                      </a:r>
                    </a:p>
                  </a:txBody>
                  <a:tcPr marL="0" marR="0" marT="2159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170"/>
                        </a:spcBef>
                      </a:pPr>
                      <a:r>
                        <a:rPr sz="1750" dirty="0">
                          <a:latin typeface="Times New Roman"/>
                          <a:cs typeface="Times New Roman"/>
                        </a:rPr>
                        <a:t>3</a:t>
                      </a:r>
                    </a:p>
                  </a:txBody>
                  <a:tcPr marL="0" marR="0" marT="2159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170"/>
                        </a:spcBef>
                      </a:pPr>
                      <a:r>
                        <a:rPr sz="1750" dirty="0">
                          <a:latin typeface="Times New Roman"/>
                          <a:cs typeface="Times New Roman"/>
                        </a:rPr>
                        <a:t>2</a:t>
                      </a:r>
                    </a:p>
                  </a:txBody>
                  <a:tcPr marL="0" marR="0" marT="2159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170"/>
                        </a:spcBef>
                      </a:pPr>
                      <a:r>
                        <a:rPr sz="1750" dirty="0">
                          <a:latin typeface="Times New Roman"/>
                          <a:cs typeface="Times New Roman"/>
                        </a:rPr>
                        <a:t>2</a:t>
                      </a:r>
                    </a:p>
                  </a:txBody>
                  <a:tcPr marL="0" marR="0" marT="2159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170"/>
                        </a:spcBef>
                      </a:pPr>
                      <a:r>
                        <a:rPr sz="1750" dirty="0">
                          <a:latin typeface="Times New Roman"/>
                          <a:cs typeface="Times New Roman"/>
                        </a:rPr>
                        <a:t>5</a:t>
                      </a:r>
                    </a:p>
                  </a:txBody>
                  <a:tcPr marL="0" marR="0" marT="2159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170"/>
                        </a:spcBef>
                      </a:pPr>
                      <a:r>
                        <a:rPr sz="1750" dirty="0">
                          <a:latin typeface="Times New Roman"/>
                          <a:cs typeface="Times New Roman"/>
                        </a:rPr>
                        <a:t>5</a:t>
                      </a:r>
                    </a:p>
                  </a:txBody>
                  <a:tcPr marL="0" marR="0" marT="2159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ts val="2440"/>
                        </a:lnSpc>
                        <a:spcBef>
                          <a:spcPts val="25"/>
                        </a:spcBef>
                      </a:pPr>
                      <a:r>
                        <a:rPr sz="2050" b="1" spc="5" dirty="0">
                          <a:latin typeface="Times New Roman"/>
                          <a:cs typeface="Times New Roman"/>
                        </a:rPr>
                        <a:t>41</a:t>
                      </a:r>
                      <a:endParaRPr sz="2050" dirty="0">
                        <a:latin typeface="Times New Roman"/>
                        <a:cs typeface="Times New Roman"/>
                      </a:endParaRPr>
                    </a:p>
                  </a:txBody>
                  <a:tcPr marL="0" marR="0" marT="3175" marB="0">
                    <a:lnL w="539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342900">
                <a:tc>
                  <a:txBody>
                    <a:bodyPr/>
                    <a:lstStyle/>
                    <a:p>
                      <a:pPr algn="ctr">
                        <a:lnSpc>
                          <a:spcPct val="100000"/>
                        </a:lnSpc>
                        <a:spcBef>
                          <a:spcPts val="290"/>
                        </a:spcBef>
                      </a:pPr>
                      <a:r>
                        <a:rPr sz="1750" dirty="0">
                          <a:latin typeface="Times New Roman"/>
                          <a:cs typeface="Times New Roman"/>
                        </a:rPr>
                        <a:t>Β</a:t>
                      </a:r>
                      <a:endParaRPr sz="1750">
                        <a:latin typeface="Times New Roman"/>
                        <a:cs typeface="Times New Roman"/>
                      </a:endParaRPr>
                    </a:p>
                  </a:txBody>
                  <a:tcPr marL="0" marR="0" marT="36830" marB="0">
                    <a:lnL w="9525">
                      <a:solidFill>
                        <a:srgbClr val="000000"/>
                      </a:solidFill>
                      <a:prstDash val="solid"/>
                    </a:lnL>
                    <a:lnR w="5397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3</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3</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3</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3</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ts val="2440"/>
                        </a:lnSpc>
                        <a:spcBef>
                          <a:spcPts val="155"/>
                        </a:spcBef>
                      </a:pPr>
                      <a:r>
                        <a:rPr sz="2050" b="1" spc="5" dirty="0">
                          <a:latin typeface="Times New Roman"/>
                          <a:cs typeface="Times New Roman"/>
                        </a:rPr>
                        <a:t>25</a:t>
                      </a:r>
                      <a:endParaRPr sz="2050">
                        <a:latin typeface="Times New Roman"/>
                        <a:cs typeface="Times New Roman"/>
                      </a:endParaRPr>
                    </a:p>
                  </a:txBody>
                  <a:tcPr marL="0" marR="0" marT="19685" marB="0">
                    <a:lnL w="539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341376">
                <a:tc>
                  <a:txBody>
                    <a:bodyPr/>
                    <a:lstStyle/>
                    <a:p>
                      <a:pPr algn="ctr">
                        <a:lnSpc>
                          <a:spcPct val="100000"/>
                        </a:lnSpc>
                        <a:spcBef>
                          <a:spcPts val="290"/>
                        </a:spcBef>
                      </a:pPr>
                      <a:r>
                        <a:rPr sz="1750" dirty="0">
                          <a:latin typeface="Times New Roman"/>
                          <a:cs typeface="Times New Roman"/>
                        </a:rPr>
                        <a:t>Γ</a:t>
                      </a:r>
                      <a:endParaRPr sz="1750">
                        <a:latin typeface="Times New Roman"/>
                        <a:cs typeface="Times New Roman"/>
                      </a:endParaRPr>
                    </a:p>
                  </a:txBody>
                  <a:tcPr marL="0" marR="0" marT="36830" marB="0">
                    <a:lnL w="9525">
                      <a:solidFill>
                        <a:srgbClr val="000000"/>
                      </a:solidFill>
                      <a:prstDash val="solid"/>
                    </a:lnL>
                    <a:lnR w="5397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7</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6</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1</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ts val="2440"/>
                        </a:lnSpc>
                        <a:spcBef>
                          <a:spcPts val="145"/>
                        </a:spcBef>
                      </a:pPr>
                      <a:r>
                        <a:rPr sz="2050" b="1" spc="5" dirty="0">
                          <a:latin typeface="Times New Roman"/>
                          <a:cs typeface="Times New Roman"/>
                        </a:rPr>
                        <a:t>32</a:t>
                      </a:r>
                      <a:endParaRPr sz="2050">
                        <a:latin typeface="Times New Roman"/>
                        <a:cs typeface="Times New Roman"/>
                      </a:endParaRPr>
                    </a:p>
                  </a:txBody>
                  <a:tcPr marL="0" marR="0" marT="18415" marB="0">
                    <a:lnL w="539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342900">
                <a:tc>
                  <a:txBody>
                    <a:bodyPr/>
                    <a:lstStyle/>
                    <a:p>
                      <a:pPr algn="ctr">
                        <a:lnSpc>
                          <a:spcPct val="100000"/>
                        </a:lnSpc>
                        <a:spcBef>
                          <a:spcPts val="290"/>
                        </a:spcBef>
                      </a:pPr>
                      <a:r>
                        <a:rPr sz="1750" dirty="0">
                          <a:latin typeface="Times New Roman"/>
                          <a:cs typeface="Times New Roman"/>
                        </a:rPr>
                        <a:t>∆</a:t>
                      </a:r>
                      <a:endParaRPr sz="1750">
                        <a:latin typeface="Times New Roman"/>
                        <a:cs typeface="Times New Roman"/>
                      </a:endParaRPr>
                    </a:p>
                  </a:txBody>
                  <a:tcPr marL="0" marR="0" marT="36830" marB="0">
                    <a:lnL w="9525">
                      <a:solidFill>
                        <a:srgbClr val="000000"/>
                      </a:solidFill>
                      <a:prstDash val="solid"/>
                    </a:lnL>
                    <a:lnR w="5397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9</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4</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ts val="2440"/>
                        </a:lnSpc>
                        <a:spcBef>
                          <a:spcPts val="155"/>
                        </a:spcBef>
                      </a:pPr>
                      <a:r>
                        <a:rPr sz="2050" b="1" spc="5" dirty="0">
                          <a:latin typeface="Times New Roman"/>
                          <a:cs typeface="Times New Roman"/>
                        </a:rPr>
                        <a:t>34</a:t>
                      </a:r>
                      <a:endParaRPr sz="2050" dirty="0">
                        <a:latin typeface="Times New Roman"/>
                        <a:cs typeface="Times New Roman"/>
                      </a:endParaRPr>
                    </a:p>
                  </a:txBody>
                  <a:tcPr marL="0" marR="0" marT="19685" marB="0">
                    <a:lnL w="539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341376">
                <a:tc>
                  <a:txBody>
                    <a:bodyPr/>
                    <a:lstStyle/>
                    <a:p>
                      <a:pPr marL="1270" algn="ctr">
                        <a:lnSpc>
                          <a:spcPct val="100000"/>
                        </a:lnSpc>
                        <a:spcBef>
                          <a:spcPts val="290"/>
                        </a:spcBef>
                      </a:pPr>
                      <a:r>
                        <a:rPr sz="1750" dirty="0">
                          <a:latin typeface="Times New Roman"/>
                          <a:cs typeface="Times New Roman"/>
                        </a:rPr>
                        <a:t>Ε</a:t>
                      </a:r>
                      <a:endParaRPr sz="1750">
                        <a:latin typeface="Times New Roman"/>
                        <a:cs typeface="Times New Roman"/>
                      </a:endParaRPr>
                    </a:p>
                  </a:txBody>
                  <a:tcPr marL="0" marR="0" marT="36830" marB="0">
                    <a:lnL w="9525">
                      <a:solidFill>
                        <a:srgbClr val="000000"/>
                      </a:solidFill>
                      <a:prstDash val="solid"/>
                    </a:lnL>
                    <a:lnR w="5397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290"/>
                        </a:spcBef>
                      </a:pPr>
                      <a:r>
                        <a:rPr sz="1750" dirty="0">
                          <a:latin typeface="Times New Roman"/>
                          <a:cs typeface="Times New Roman"/>
                        </a:rPr>
                        <a:t>8</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5</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9</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4</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4</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4</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4</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6</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5</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ts val="2440"/>
                        </a:lnSpc>
                        <a:spcBef>
                          <a:spcPts val="145"/>
                        </a:spcBef>
                      </a:pPr>
                      <a:r>
                        <a:rPr sz="2050" b="1" spc="5" dirty="0">
                          <a:latin typeface="Times New Roman"/>
                          <a:cs typeface="Times New Roman"/>
                        </a:rPr>
                        <a:t>52</a:t>
                      </a:r>
                      <a:endParaRPr sz="2050" dirty="0">
                        <a:latin typeface="Times New Roman"/>
                        <a:cs typeface="Times New Roman"/>
                      </a:endParaRPr>
                    </a:p>
                  </a:txBody>
                  <a:tcPr marL="0" marR="0" marT="18415" marB="0">
                    <a:lnL w="539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342900">
                <a:tc>
                  <a:txBody>
                    <a:bodyPr/>
                    <a:lstStyle/>
                    <a:p>
                      <a:pPr marL="1270" algn="ctr">
                        <a:lnSpc>
                          <a:spcPct val="100000"/>
                        </a:lnSpc>
                        <a:spcBef>
                          <a:spcPts val="290"/>
                        </a:spcBef>
                      </a:pPr>
                      <a:r>
                        <a:rPr sz="1750" dirty="0">
                          <a:latin typeface="Times New Roman"/>
                          <a:cs typeface="Times New Roman"/>
                        </a:rPr>
                        <a:t>Ζ</a:t>
                      </a:r>
                      <a:endParaRPr sz="1750">
                        <a:latin typeface="Times New Roman"/>
                        <a:cs typeface="Times New Roman"/>
                      </a:endParaRPr>
                    </a:p>
                  </a:txBody>
                  <a:tcPr marL="0" marR="0" marT="36830" marB="0">
                    <a:lnL w="9525">
                      <a:solidFill>
                        <a:srgbClr val="000000"/>
                      </a:solidFill>
                      <a:prstDash val="solid"/>
                    </a:lnL>
                    <a:lnR w="5397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290"/>
                        </a:spcBef>
                      </a:pPr>
                      <a:r>
                        <a:rPr sz="1750" dirty="0">
                          <a:latin typeface="Times New Roman"/>
                          <a:cs typeface="Times New Roman"/>
                        </a:rPr>
                        <a:t>1</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8</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8</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4</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4</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1</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ts val="2440"/>
                        </a:lnSpc>
                        <a:spcBef>
                          <a:spcPts val="155"/>
                        </a:spcBef>
                      </a:pPr>
                      <a:r>
                        <a:rPr sz="2050" b="1" spc="5" dirty="0">
                          <a:latin typeface="Times New Roman"/>
                          <a:cs typeface="Times New Roman"/>
                        </a:rPr>
                        <a:t>36</a:t>
                      </a:r>
                      <a:endParaRPr sz="2050" dirty="0">
                        <a:latin typeface="Times New Roman"/>
                        <a:cs typeface="Times New Roman"/>
                      </a:endParaRPr>
                    </a:p>
                  </a:txBody>
                  <a:tcPr marL="0" marR="0" marT="19685" marB="0">
                    <a:lnL w="539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r h="339852">
                <a:tc>
                  <a:txBody>
                    <a:bodyPr/>
                    <a:lstStyle/>
                    <a:p>
                      <a:pPr algn="ctr">
                        <a:lnSpc>
                          <a:spcPct val="100000"/>
                        </a:lnSpc>
                        <a:spcBef>
                          <a:spcPts val="290"/>
                        </a:spcBef>
                      </a:pPr>
                      <a:r>
                        <a:rPr sz="1750" dirty="0">
                          <a:latin typeface="Times New Roman"/>
                          <a:cs typeface="Times New Roman"/>
                        </a:rPr>
                        <a:t>Η</a:t>
                      </a:r>
                      <a:endParaRPr sz="1750">
                        <a:latin typeface="Times New Roman"/>
                        <a:cs typeface="Times New Roman"/>
                      </a:endParaRPr>
                    </a:p>
                  </a:txBody>
                  <a:tcPr marL="0" marR="0" marT="36830" marB="0">
                    <a:lnL w="9525">
                      <a:solidFill>
                        <a:srgbClr val="000000"/>
                      </a:solidFill>
                      <a:prstDash val="solid"/>
                    </a:lnL>
                    <a:lnR w="5397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290"/>
                        </a:spcBef>
                      </a:pPr>
                      <a:r>
                        <a:rPr sz="1750" dirty="0">
                          <a:latin typeface="Times New Roman"/>
                          <a:cs typeface="Times New Roman"/>
                        </a:rPr>
                        <a:t>8</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8</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1</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5</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1</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ts val="2430"/>
                        </a:lnSpc>
                        <a:spcBef>
                          <a:spcPts val="145"/>
                        </a:spcBef>
                      </a:pPr>
                      <a:r>
                        <a:rPr sz="2050" b="1" spc="5" dirty="0">
                          <a:latin typeface="Times New Roman"/>
                          <a:cs typeface="Times New Roman"/>
                        </a:rPr>
                        <a:t>34</a:t>
                      </a:r>
                      <a:endParaRPr sz="2050" dirty="0">
                        <a:latin typeface="Times New Roman"/>
                        <a:cs typeface="Times New Roman"/>
                      </a:endParaRPr>
                    </a:p>
                  </a:txBody>
                  <a:tcPr marL="0" marR="0" marT="18415" marB="0">
                    <a:lnL w="539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7"/>
                  </a:ext>
                </a:extLst>
              </a:tr>
              <a:tr h="341376">
                <a:tc>
                  <a:txBody>
                    <a:bodyPr/>
                    <a:lstStyle/>
                    <a:p>
                      <a:pPr algn="ctr">
                        <a:lnSpc>
                          <a:spcPct val="100000"/>
                        </a:lnSpc>
                        <a:spcBef>
                          <a:spcPts val="290"/>
                        </a:spcBef>
                      </a:pPr>
                      <a:r>
                        <a:rPr sz="1750" dirty="0">
                          <a:latin typeface="Times New Roman"/>
                          <a:cs typeface="Times New Roman"/>
                        </a:rPr>
                        <a:t>Θ</a:t>
                      </a:r>
                      <a:endParaRPr sz="1750">
                        <a:latin typeface="Times New Roman"/>
                        <a:cs typeface="Times New Roman"/>
                      </a:endParaRPr>
                    </a:p>
                  </a:txBody>
                  <a:tcPr marL="0" marR="0" marT="36830" marB="0">
                    <a:lnL w="9525">
                      <a:solidFill>
                        <a:srgbClr val="000000"/>
                      </a:solidFill>
                      <a:prstDash val="solid"/>
                    </a:lnL>
                    <a:lnR w="5397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290"/>
                        </a:spcBef>
                      </a:pPr>
                      <a:r>
                        <a:rPr sz="1750" dirty="0">
                          <a:latin typeface="Times New Roman"/>
                          <a:cs typeface="Times New Roman"/>
                        </a:rPr>
                        <a:t>7</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1</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4</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2</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ts val="2440"/>
                        </a:lnSpc>
                        <a:spcBef>
                          <a:spcPts val="145"/>
                        </a:spcBef>
                      </a:pPr>
                      <a:r>
                        <a:rPr sz="2050" b="1" spc="5" dirty="0">
                          <a:latin typeface="Times New Roman"/>
                          <a:cs typeface="Times New Roman"/>
                        </a:rPr>
                        <a:t>29</a:t>
                      </a:r>
                      <a:endParaRPr sz="2050" dirty="0">
                        <a:latin typeface="Times New Roman"/>
                        <a:cs typeface="Times New Roman"/>
                      </a:endParaRPr>
                    </a:p>
                  </a:txBody>
                  <a:tcPr marL="0" marR="0" marT="18415" marB="0">
                    <a:lnL w="539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8"/>
                  </a:ext>
                </a:extLst>
              </a:tr>
              <a:tr h="342900">
                <a:tc>
                  <a:txBody>
                    <a:bodyPr/>
                    <a:lstStyle/>
                    <a:p>
                      <a:pPr algn="ctr">
                        <a:lnSpc>
                          <a:spcPct val="100000"/>
                        </a:lnSpc>
                        <a:spcBef>
                          <a:spcPts val="300"/>
                        </a:spcBef>
                      </a:pPr>
                      <a:r>
                        <a:rPr sz="1750" dirty="0">
                          <a:latin typeface="Times New Roman"/>
                          <a:cs typeface="Times New Roman"/>
                        </a:rPr>
                        <a:t>Ι</a:t>
                      </a:r>
                      <a:endParaRPr sz="1750">
                        <a:latin typeface="Times New Roman"/>
                        <a:cs typeface="Times New Roman"/>
                      </a:endParaRPr>
                    </a:p>
                  </a:txBody>
                  <a:tcPr marL="0" marR="0" marT="38100" marB="0">
                    <a:lnL w="9525">
                      <a:solidFill>
                        <a:srgbClr val="000000"/>
                      </a:solidFill>
                      <a:prstDash val="solid"/>
                    </a:lnL>
                    <a:lnR w="5397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300"/>
                        </a:spcBef>
                      </a:pPr>
                      <a:r>
                        <a:rPr sz="1750" dirty="0">
                          <a:latin typeface="Times New Roman"/>
                          <a:cs typeface="Times New Roman"/>
                        </a:rPr>
                        <a:t>4</a:t>
                      </a:r>
                    </a:p>
                  </a:txBody>
                  <a:tcPr marL="0" marR="0" marT="3810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300"/>
                        </a:spcBef>
                      </a:pPr>
                      <a:r>
                        <a:rPr sz="1750" dirty="0">
                          <a:latin typeface="Times New Roman"/>
                          <a:cs typeface="Times New Roman"/>
                        </a:rPr>
                        <a:t>9</a:t>
                      </a:r>
                      <a:endParaRPr sz="1750">
                        <a:latin typeface="Times New Roman"/>
                        <a:cs typeface="Times New Roman"/>
                      </a:endParaRPr>
                    </a:p>
                  </a:txBody>
                  <a:tcPr marL="0" marR="0" marT="3810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300"/>
                        </a:spcBef>
                      </a:pPr>
                      <a:r>
                        <a:rPr sz="1750" dirty="0">
                          <a:latin typeface="Times New Roman"/>
                          <a:cs typeface="Times New Roman"/>
                        </a:rPr>
                        <a:t>9</a:t>
                      </a:r>
                      <a:endParaRPr sz="1750">
                        <a:latin typeface="Times New Roman"/>
                        <a:cs typeface="Times New Roman"/>
                      </a:endParaRPr>
                    </a:p>
                  </a:txBody>
                  <a:tcPr marL="0" marR="0" marT="3810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300"/>
                        </a:spcBef>
                      </a:pPr>
                      <a:r>
                        <a:rPr sz="1750" dirty="0">
                          <a:latin typeface="Times New Roman"/>
                          <a:cs typeface="Times New Roman"/>
                        </a:rPr>
                        <a:t>4</a:t>
                      </a:r>
                      <a:endParaRPr sz="1750">
                        <a:latin typeface="Times New Roman"/>
                        <a:cs typeface="Times New Roman"/>
                      </a:endParaRPr>
                    </a:p>
                  </a:txBody>
                  <a:tcPr marL="0" marR="0" marT="3810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300"/>
                        </a:spcBef>
                      </a:pPr>
                      <a:r>
                        <a:rPr sz="1750" dirty="0">
                          <a:latin typeface="Times New Roman"/>
                          <a:cs typeface="Times New Roman"/>
                        </a:rPr>
                        <a:t>3</a:t>
                      </a:r>
                      <a:endParaRPr sz="1750">
                        <a:latin typeface="Times New Roman"/>
                        <a:cs typeface="Times New Roman"/>
                      </a:endParaRPr>
                    </a:p>
                  </a:txBody>
                  <a:tcPr marL="0" marR="0" marT="3810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300"/>
                        </a:spcBef>
                      </a:pPr>
                      <a:r>
                        <a:rPr sz="1750" dirty="0">
                          <a:latin typeface="Times New Roman"/>
                          <a:cs typeface="Times New Roman"/>
                        </a:rPr>
                        <a:t>2</a:t>
                      </a:r>
                      <a:endParaRPr sz="1750">
                        <a:latin typeface="Times New Roman"/>
                        <a:cs typeface="Times New Roman"/>
                      </a:endParaRPr>
                    </a:p>
                  </a:txBody>
                  <a:tcPr marL="0" marR="0" marT="3810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300"/>
                        </a:spcBef>
                      </a:pPr>
                      <a:r>
                        <a:rPr sz="1750" dirty="0">
                          <a:latin typeface="Times New Roman"/>
                          <a:cs typeface="Times New Roman"/>
                        </a:rPr>
                        <a:t>2</a:t>
                      </a:r>
                      <a:endParaRPr sz="1750">
                        <a:latin typeface="Times New Roman"/>
                        <a:cs typeface="Times New Roman"/>
                      </a:endParaRPr>
                    </a:p>
                  </a:txBody>
                  <a:tcPr marL="0" marR="0" marT="3810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300"/>
                        </a:spcBef>
                      </a:pPr>
                      <a:r>
                        <a:rPr sz="1750" dirty="0">
                          <a:latin typeface="Times New Roman"/>
                          <a:cs typeface="Times New Roman"/>
                        </a:rPr>
                        <a:t>3</a:t>
                      </a:r>
                      <a:endParaRPr sz="1750">
                        <a:latin typeface="Times New Roman"/>
                        <a:cs typeface="Times New Roman"/>
                      </a:endParaRPr>
                    </a:p>
                  </a:txBody>
                  <a:tcPr marL="0" marR="0" marT="3810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300"/>
                        </a:spcBef>
                      </a:pPr>
                      <a:r>
                        <a:rPr sz="1750" dirty="0">
                          <a:latin typeface="Times New Roman"/>
                          <a:cs typeface="Times New Roman"/>
                        </a:rPr>
                        <a:t>3</a:t>
                      </a:r>
                      <a:endParaRPr sz="1750">
                        <a:latin typeface="Times New Roman"/>
                        <a:cs typeface="Times New Roman"/>
                      </a:endParaRPr>
                    </a:p>
                  </a:txBody>
                  <a:tcPr marL="0" marR="0" marT="3810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300"/>
                        </a:spcBef>
                      </a:pPr>
                      <a:r>
                        <a:rPr sz="1750" dirty="0">
                          <a:latin typeface="Times New Roman"/>
                          <a:cs typeface="Times New Roman"/>
                        </a:rPr>
                        <a:t>3</a:t>
                      </a:r>
                    </a:p>
                  </a:txBody>
                  <a:tcPr marL="0" marR="0" marT="3810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ts val="2440"/>
                        </a:lnSpc>
                        <a:spcBef>
                          <a:spcPts val="155"/>
                        </a:spcBef>
                      </a:pPr>
                      <a:r>
                        <a:rPr sz="2050" b="1" spc="5" dirty="0">
                          <a:latin typeface="Times New Roman"/>
                          <a:cs typeface="Times New Roman"/>
                        </a:rPr>
                        <a:t>42</a:t>
                      </a:r>
                      <a:endParaRPr sz="2050" dirty="0">
                        <a:latin typeface="Times New Roman"/>
                        <a:cs typeface="Times New Roman"/>
                      </a:endParaRPr>
                    </a:p>
                  </a:txBody>
                  <a:tcPr marL="0" marR="0" marT="19685" marB="0">
                    <a:lnL w="539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9"/>
                  </a:ext>
                </a:extLst>
              </a:tr>
              <a:tr h="357378">
                <a:tc>
                  <a:txBody>
                    <a:bodyPr/>
                    <a:lstStyle/>
                    <a:p>
                      <a:pPr algn="ctr">
                        <a:lnSpc>
                          <a:spcPct val="100000"/>
                        </a:lnSpc>
                        <a:spcBef>
                          <a:spcPts val="290"/>
                        </a:spcBef>
                      </a:pPr>
                      <a:r>
                        <a:rPr sz="1750" dirty="0">
                          <a:latin typeface="Times New Roman"/>
                          <a:cs typeface="Times New Roman"/>
                        </a:rPr>
                        <a:t>Κ</a:t>
                      </a:r>
                      <a:endParaRPr sz="1750">
                        <a:latin typeface="Times New Roman"/>
                        <a:cs typeface="Times New Roman"/>
                      </a:endParaRPr>
                    </a:p>
                  </a:txBody>
                  <a:tcPr marL="0" marR="0" marT="36830" marB="0">
                    <a:lnL w="9525">
                      <a:solidFill>
                        <a:srgbClr val="000000"/>
                      </a:solidFill>
                      <a:prstDash val="solid"/>
                    </a:lnL>
                    <a:lnR w="5397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4</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6</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marL="1905"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endParaRPr sz="1750">
                        <a:latin typeface="Times New Roman"/>
                        <a:cs typeface="Times New Roman"/>
                      </a:endParaRP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290"/>
                        </a:spcBef>
                      </a:pPr>
                      <a:r>
                        <a:rPr sz="1750" dirty="0">
                          <a:latin typeface="Times New Roman"/>
                          <a:cs typeface="Times New Roman"/>
                        </a:rPr>
                        <a:t>3</a:t>
                      </a:r>
                    </a:p>
                  </a:txBody>
                  <a:tcPr marL="0" marR="0" marT="36830" marB="0">
                    <a:lnL w="53975">
                      <a:solidFill>
                        <a:srgbClr val="000000"/>
                      </a:solidFill>
                      <a:prstDash val="solid"/>
                    </a:lnL>
                    <a:lnR w="53975">
                      <a:solidFill>
                        <a:srgbClr val="000000"/>
                      </a:solidFill>
                      <a:prstDash val="solid"/>
                    </a:lnR>
                    <a:lnT w="53975">
                      <a:solidFill>
                        <a:srgbClr val="000000"/>
                      </a:solidFill>
                      <a:prstDash val="solid"/>
                    </a:lnT>
                    <a:lnB w="53975">
                      <a:solidFill>
                        <a:srgbClr val="000000"/>
                      </a:solidFill>
                      <a:prstDash val="solid"/>
                    </a:lnB>
                  </a:tcPr>
                </a:tc>
                <a:tc>
                  <a:txBody>
                    <a:bodyPr/>
                    <a:lstStyle/>
                    <a:p>
                      <a:pPr algn="ctr">
                        <a:lnSpc>
                          <a:spcPct val="100000"/>
                        </a:lnSpc>
                        <a:spcBef>
                          <a:spcPts val="145"/>
                        </a:spcBef>
                      </a:pPr>
                      <a:r>
                        <a:rPr sz="2050" b="1" spc="5" dirty="0">
                          <a:latin typeface="Times New Roman"/>
                          <a:cs typeface="Times New Roman"/>
                        </a:rPr>
                        <a:t>34</a:t>
                      </a:r>
                      <a:endParaRPr sz="2050" dirty="0">
                        <a:latin typeface="Times New Roman"/>
                        <a:cs typeface="Times New Roman"/>
                      </a:endParaRPr>
                    </a:p>
                  </a:txBody>
                  <a:tcPr marL="0" marR="0" marT="18415" marB="0">
                    <a:lnL w="539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r h="326898">
                <a:tc>
                  <a:txBody>
                    <a:bodyPr/>
                    <a:lstStyle/>
                    <a:p>
                      <a:pPr algn="ctr">
                        <a:lnSpc>
                          <a:spcPct val="100000"/>
                        </a:lnSpc>
                        <a:spcBef>
                          <a:spcPts val="200"/>
                        </a:spcBef>
                      </a:pPr>
                      <a:r>
                        <a:rPr sz="1750" b="1" dirty="0">
                          <a:latin typeface="Times New Roman"/>
                          <a:cs typeface="Times New Roman"/>
                        </a:rPr>
                        <a:t>Σύνολα</a:t>
                      </a:r>
                      <a:endParaRPr sz="1750">
                        <a:latin typeface="Times New Roman"/>
                        <a:cs typeface="Times New Roman"/>
                      </a:endParaRPr>
                    </a:p>
                  </a:txBody>
                  <a:tcPr marL="0" marR="0" marT="2540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ts val="2440"/>
                        </a:lnSpc>
                        <a:spcBef>
                          <a:spcPts val="30"/>
                        </a:spcBef>
                      </a:pPr>
                      <a:r>
                        <a:rPr sz="2050" b="1" spc="10" dirty="0">
                          <a:latin typeface="Times New Roman"/>
                          <a:cs typeface="Times New Roman"/>
                        </a:rPr>
                        <a:t>43</a:t>
                      </a:r>
                      <a:endParaRPr sz="2050" dirty="0">
                        <a:latin typeface="Times New Roman"/>
                        <a:cs typeface="Times New Roman"/>
                      </a:endParaRPr>
                    </a:p>
                  </a:txBody>
                  <a:tcPr marL="0" marR="0" marT="3810" marB="0">
                    <a:lnL w="9525">
                      <a:solidFill>
                        <a:srgbClr val="000000"/>
                      </a:solidFill>
                      <a:prstDash val="solid"/>
                    </a:lnL>
                    <a:lnR w="9525">
                      <a:solidFill>
                        <a:srgbClr val="000000"/>
                      </a:solidFill>
                      <a:prstDash val="solid"/>
                    </a:lnR>
                    <a:lnT w="53975">
                      <a:solidFill>
                        <a:srgbClr val="000000"/>
                      </a:solidFill>
                      <a:prstDash val="solid"/>
                    </a:lnT>
                    <a:lnB w="9525">
                      <a:solidFill>
                        <a:srgbClr val="000000"/>
                      </a:solidFill>
                      <a:prstDash val="solid"/>
                    </a:lnB>
                  </a:tcPr>
                </a:tc>
                <a:tc>
                  <a:txBody>
                    <a:bodyPr/>
                    <a:lstStyle/>
                    <a:p>
                      <a:pPr marL="1270" algn="ctr">
                        <a:lnSpc>
                          <a:spcPts val="2440"/>
                        </a:lnSpc>
                        <a:spcBef>
                          <a:spcPts val="30"/>
                        </a:spcBef>
                      </a:pPr>
                      <a:r>
                        <a:rPr sz="2050" b="1" spc="10" dirty="0">
                          <a:latin typeface="Times New Roman"/>
                          <a:cs typeface="Times New Roman"/>
                        </a:rPr>
                        <a:t>55</a:t>
                      </a:r>
                      <a:endParaRPr sz="2050">
                        <a:latin typeface="Times New Roman"/>
                        <a:cs typeface="Times New Roman"/>
                      </a:endParaRPr>
                    </a:p>
                  </a:txBody>
                  <a:tcPr marL="0" marR="0" marT="3810" marB="0">
                    <a:lnL w="9525">
                      <a:solidFill>
                        <a:srgbClr val="000000"/>
                      </a:solidFill>
                      <a:prstDash val="solid"/>
                    </a:lnL>
                    <a:lnR w="9525">
                      <a:solidFill>
                        <a:srgbClr val="000000"/>
                      </a:solidFill>
                      <a:prstDash val="solid"/>
                    </a:lnR>
                    <a:lnT w="53975">
                      <a:solidFill>
                        <a:srgbClr val="000000"/>
                      </a:solidFill>
                      <a:prstDash val="solid"/>
                    </a:lnT>
                    <a:lnB w="9525">
                      <a:solidFill>
                        <a:srgbClr val="000000"/>
                      </a:solidFill>
                      <a:prstDash val="solid"/>
                    </a:lnB>
                  </a:tcPr>
                </a:tc>
                <a:tc>
                  <a:txBody>
                    <a:bodyPr/>
                    <a:lstStyle/>
                    <a:p>
                      <a:pPr algn="ctr">
                        <a:lnSpc>
                          <a:spcPts val="2440"/>
                        </a:lnSpc>
                        <a:spcBef>
                          <a:spcPts val="30"/>
                        </a:spcBef>
                      </a:pPr>
                      <a:r>
                        <a:rPr sz="2050" b="1" spc="5" dirty="0">
                          <a:latin typeface="Times New Roman"/>
                          <a:cs typeface="Times New Roman"/>
                        </a:rPr>
                        <a:t>60</a:t>
                      </a:r>
                      <a:endParaRPr sz="2050">
                        <a:latin typeface="Times New Roman"/>
                        <a:cs typeface="Times New Roman"/>
                      </a:endParaRPr>
                    </a:p>
                  </a:txBody>
                  <a:tcPr marL="0" marR="0" marT="3810" marB="0">
                    <a:lnL w="9525">
                      <a:solidFill>
                        <a:srgbClr val="000000"/>
                      </a:solidFill>
                      <a:prstDash val="solid"/>
                    </a:lnL>
                    <a:lnR w="9525">
                      <a:solidFill>
                        <a:srgbClr val="000000"/>
                      </a:solidFill>
                      <a:prstDash val="solid"/>
                    </a:lnR>
                    <a:lnT w="53975">
                      <a:solidFill>
                        <a:srgbClr val="000000"/>
                      </a:solidFill>
                      <a:prstDash val="solid"/>
                    </a:lnT>
                    <a:lnB w="9525">
                      <a:solidFill>
                        <a:srgbClr val="000000"/>
                      </a:solidFill>
                      <a:prstDash val="solid"/>
                    </a:lnB>
                  </a:tcPr>
                </a:tc>
                <a:tc>
                  <a:txBody>
                    <a:bodyPr/>
                    <a:lstStyle/>
                    <a:p>
                      <a:pPr algn="ctr">
                        <a:lnSpc>
                          <a:spcPts val="2440"/>
                        </a:lnSpc>
                        <a:spcBef>
                          <a:spcPts val="30"/>
                        </a:spcBef>
                      </a:pPr>
                      <a:r>
                        <a:rPr sz="2050" b="1" spc="5" dirty="0">
                          <a:latin typeface="Times New Roman"/>
                          <a:cs typeface="Times New Roman"/>
                        </a:rPr>
                        <a:t>36</a:t>
                      </a:r>
                      <a:endParaRPr sz="2050">
                        <a:latin typeface="Times New Roman"/>
                        <a:cs typeface="Times New Roman"/>
                      </a:endParaRPr>
                    </a:p>
                  </a:txBody>
                  <a:tcPr marL="0" marR="0" marT="3810" marB="0">
                    <a:lnL w="9525">
                      <a:solidFill>
                        <a:srgbClr val="000000"/>
                      </a:solidFill>
                      <a:prstDash val="solid"/>
                    </a:lnL>
                    <a:lnR w="9525">
                      <a:solidFill>
                        <a:srgbClr val="000000"/>
                      </a:solidFill>
                      <a:prstDash val="solid"/>
                    </a:lnR>
                    <a:lnT w="53975">
                      <a:solidFill>
                        <a:srgbClr val="000000"/>
                      </a:solidFill>
                      <a:prstDash val="solid"/>
                    </a:lnT>
                    <a:lnB w="9525">
                      <a:solidFill>
                        <a:srgbClr val="000000"/>
                      </a:solidFill>
                      <a:prstDash val="solid"/>
                    </a:lnB>
                  </a:tcPr>
                </a:tc>
                <a:tc>
                  <a:txBody>
                    <a:bodyPr/>
                    <a:lstStyle/>
                    <a:p>
                      <a:pPr algn="ctr">
                        <a:lnSpc>
                          <a:spcPts val="2440"/>
                        </a:lnSpc>
                        <a:spcBef>
                          <a:spcPts val="30"/>
                        </a:spcBef>
                      </a:pPr>
                      <a:r>
                        <a:rPr sz="2050" b="1" spc="5" dirty="0">
                          <a:latin typeface="Times New Roman"/>
                          <a:cs typeface="Times New Roman"/>
                        </a:rPr>
                        <a:t>25</a:t>
                      </a:r>
                      <a:endParaRPr sz="2050">
                        <a:latin typeface="Times New Roman"/>
                        <a:cs typeface="Times New Roman"/>
                      </a:endParaRPr>
                    </a:p>
                  </a:txBody>
                  <a:tcPr marL="0" marR="0" marT="3810" marB="0">
                    <a:lnL w="9525">
                      <a:solidFill>
                        <a:srgbClr val="000000"/>
                      </a:solidFill>
                      <a:prstDash val="solid"/>
                    </a:lnL>
                    <a:lnR w="9525">
                      <a:solidFill>
                        <a:srgbClr val="000000"/>
                      </a:solidFill>
                      <a:prstDash val="solid"/>
                    </a:lnR>
                    <a:lnT w="53975">
                      <a:solidFill>
                        <a:srgbClr val="000000"/>
                      </a:solidFill>
                      <a:prstDash val="solid"/>
                    </a:lnT>
                    <a:lnB w="9525">
                      <a:solidFill>
                        <a:srgbClr val="000000"/>
                      </a:solidFill>
                      <a:prstDash val="solid"/>
                    </a:lnB>
                  </a:tcPr>
                </a:tc>
                <a:tc>
                  <a:txBody>
                    <a:bodyPr/>
                    <a:lstStyle/>
                    <a:p>
                      <a:pPr algn="ctr">
                        <a:lnSpc>
                          <a:spcPts val="2440"/>
                        </a:lnSpc>
                        <a:spcBef>
                          <a:spcPts val="30"/>
                        </a:spcBef>
                      </a:pPr>
                      <a:r>
                        <a:rPr sz="2050" b="1" spc="5" dirty="0">
                          <a:latin typeface="Times New Roman"/>
                          <a:cs typeface="Times New Roman"/>
                        </a:rPr>
                        <a:t>23</a:t>
                      </a:r>
                      <a:endParaRPr sz="2050">
                        <a:latin typeface="Times New Roman"/>
                        <a:cs typeface="Times New Roman"/>
                      </a:endParaRPr>
                    </a:p>
                  </a:txBody>
                  <a:tcPr marL="0" marR="0" marT="3810" marB="0">
                    <a:lnL w="9525">
                      <a:solidFill>
                        <a:srgbClr val="000000"/>
                      </a:solidFill>
                      <a:prstDash val="solid"/>
                    </a:lnL>
                    <a:lnR w="9525">
                      <a:solidFill>
                        <a:srgbClr val="000000"/>
                      </a:solidFill>
                      <a:prstDash val="solid"/>
                    </a:lnR>
                    <a:lnT w="53975">
                      <a:solidFill>
                        <a:srgbClr val="000000"/>
                      </a:solidFill>
                      <a:prstDash val="solid"/>
                    </a:lnT>
                    <a:lnB w="9525">
                      <a:solidFill>
                        <a:srgbClr val="000000"/>
                      </a:solidFill>
                      <a:prstDash val="solid"/>
                    </a:lnB>
                  </a:tcPr>
                </a:tc>
                <a:tc>
                  <a:txBody>
                    <a:bodyPr/>
                    <a:lstStyle/>
                    <a:p>
                      <a:pPr algn="ctr">
                        <a:lnSpc>
                          <a:spcPts val="2440"/>
                        </a:lnSpc>
                        <a:spcBef>
                          <a:spcPts val="30"/>
                        </a:spcBef>
                      </a:pPr>
                      <a:r>
                        <a:rPr sz="2050" b="1" spc="5" dirty="0">
                          <a:latin typeface="Times New Roman"/>
                          <a:cs typeface="Times New Roman"/>
                        </a:rPr>
                        <a:t>29</a:t>
                      </a:r>
                      <a:endParaRPr sz="2050">
                        <a:latin typeface="Times New Roman"/>
                        <a:cs typeface="Times New Roman"/>
                      </a:endParaRPr>
                    </a:p>
                  </a:txBody>
                  <a:tcPr marL="0" marR="0" marT="3810" marB="0">
                    <a:lnL w="9525">
                      <a:solidFill>
                        <a:srgbClr val="000000"/>
                      </a:solidFill>
                      <a:prstDash val="solid"/>
                    </a:lnL>
                    <a:lnR w="9525">
                      <a:solidFill>
                        <a:srgbClr val="000000"/>
                      </a:solidFill>
                      <a:prstDash val="solid"/>
                    </a:lnR>
                    <a:lnT w="53975">
                      <a:solidFill>
                        <a:srgbClr val="000000"/>
                      </a:solidFill>
                      <a:prstDash val="solid"/>
                    </a:lnT>
                    <a:lnB w="9525">
                      <a:solidFill>
                        <a:srgbClr val="000000"/>
                      </a:solidFill>
                      <a:prstDash val="solid"/>
                    </a:lnB>
                  </a:tcPr>
                </a:tc>
                <a:tc>
                  <a:txBody>
                    <a:bodyPr/>
                    <a:lstStyle/>
                    <a:p>
                      <a:pPr algn="ctr">
                        <a:lnSpc>
                          <a:spcPts val="2440"/>
                        </a:lnSpc>
                        <a:spcBef>
                          <a:spcPts val="30"/>
                        </a:spcBef>
                      </a:pPr>
                      <a:r>
                        <a:rPr sz="2050" b="1" spc="5" dirty="0">
                          <a:latin typeface="Times New Roman"/>
                          <a:cs typeface="Times New Roman"/>
                        </a:rPr>
                        <a:t>27</a:t>
                      </a:r>
                      <a:endParaRPr sz="2050">
                        <a:latin typeface="Times New Roman"/>
                        <a:cs typeface="Times New Roman"/>
                      </a:endParaRPr>
                    </a:p>
                  </a:txBody>
                  <a:tcPr marL="0" marR="0" marT="3810" marB="0">
                    <a:lnL w="9525">
                      <a:solidFill>
                        <a:srgbClr val="000000"/>
                      </a:solidFill>
                      <a:prstDash val="solid"/>
                    </a:lnL>
                    <a:lnR w="9525">
                      <a:solidFill>
                        <a:srgbClr val="000000"/>
                      </a:solidFill>
                      <a:prstDash val="solid"/>
                    </a:lnR>
                    <a:lnT w="53975">
                      <a:solidFill>
                        <a:srgbClr val="000000"/>
                      </a:solidFill>
                      <a:prstDash val="solid"/>
                    </a:lnT>
                    <a:lnB w="9525">
                      <a:solidFill>
                        <a:srgbClr val="000000"/>
                      </a:solidFill>
                      <a:prstDash val="solid"/>
                    </a:lnB>
                  </a:tcPr>
                </a:tc>
                <a:tc>
                  <a:txBody>
                    <a:bodyPr/>
                    <a:lstStyle/>
                    <a:p>
                      <a:pPr algn="ctr">
                        <a:lnSpc>
                          <a:spcPts val="2440"/>
                        </a:lnSpc>
                        <a:spcBef>
                          <a:spcPts val="30"/>
                        </a:spcBef>
                      </a:pPr>
                      <a:r>
                        <a:rPr sz="2050" b="1" spc="5" dirty="0">
                          <a:latin typeface="Times New Roman"/>
                          <a:cs typeface="Times New Roman"/>
                        </a:rPr>
                        <a:t>33</a:t>
                      </a:r>
                      <a:endParaRPr sz="2050">
                        <a:latin typeface="Times New Roman"/>
                        <a:cs typeface="Times New Roman"/>
                      </a:endParaRPr>
                    </a:p>
                  </a:txBody>
                  <a:tcPr marL="0" marR="0" marT="3810" marB="0">
                    <a:lnL w="9525">
                      <a:solidFill>
                        <a:srgbClr val="000000"/>
                      </a:solidFill>
                      <a:prstDash val="solid"/>
                    </a:lnL>
                    <a:lnR w="9525">
                      <a:solidFill>
                        <a:srgbClr val="000000"/>
                      </a:solidFill>
                      <a:prstDash val="solid"/>
                    </a:lnR>
                    <a:lnT w="53975">
                      <a:solidFill>
                        <a:srgbClr val="000000"/>
                      </a:solidFill>
                      <a:prstDash val="solid"/>
                    </a:lnT>
                    <a:lnB w="9525">
                      <a:solidFill>
                        <a:srgbClr val="000000"/>
                      </a:solidFill>
                      <a:prstDash val="solid"/>
                    </a:lnB>
                  </a:tcPr>
                </a:tc>
                <a:tc>
                  <a:txBody>
                    <a:bodyPr/>
                    <a:lstStyle/>
                    <a:p>
                      <a:pPr algn="ctr">
                        <a:lnSpc>
                          <a:spcPts val="2440"/>
                        </a:lnSpc>
                        <a:spcBef>
                          <a:spcPts val="30"/>
                        </a:spcBef>
                      </a:pPr>
                      <a:r>
                        <a:rPr sz="2050" b="1" spc="10" dirty="0">
                          <a:latin typeface="Times New Roman"/>
                          <a:cs typeface="Times New Roman"/>
                        </a:rPr>
                        <a:t>28</a:t>
                      </a:r>
                      <a:endParaRPr sz="2050">
                        <a:latin typeface="Times New Roman"/>
                        <a:cs typeface="Times New Roman"/>
                      </a:endParaRPr>
                    </a:p>
                  </a:txBody>
                  <a:tcPr marL="0" marR="0" marT="3810" marB="0">
                    <a:lnL w="9525">
                      <a:solidFill>
                        <a:srgbClr val="000000"/>
                      </a:solidFill>
                      <a:prstDash val="solid"/>
                    </a:lnL>
                    <a:lnR w="9525">
                      <a:solidFill>
                        <a:srgbClr val="000000"/>
                      </a:solidFill>
                      <a:prstDash val="solid"/>
                    </a:lnR>
                    <a:lnT w="53975">
                      <a:solidFill>
                        <a:srgbClr val="000000"/>
                      </a:solidFill>
                      <a:prstDash val="solid"/>
                    </a:lnT>
                    <a:lnB w="9525">
                      <a:solidFill>
                        <a:srgbClr val="000000"/>
                      </a:solidFill>
                      <a:prstDash val="solid"/>
                    </a:lnB>
                  </a:tcPr>
                </a:tc>
                <a:tc>
                  <a:txBody>
                    <a:bodyPr/>
                    <a:lstStyle/>
                    <a:p>
                      <a:pPr algn="ctr">
                        <a:lnSpc>
                          <a:spcPts val="2440"/>
                        </a:lnSpc>
                        <a:spcBef>
                          <a:spcPts val="30"/>
                        </a:spcBef>
                      </a:pPr>
                      <a:r>
                        <a:rPr sz="2050" b="1" spc="5" dirty="0">
                          <a:latin typeface="Times New Roman"/>
                          <a:cs typeface="Times New Roman"/>
                        </a:rPr>
                        <a:t>359</a:t>
                      </a:r>
                      <a:endParaRPr sz="2050" dirty="0">
                        <a:latin typeface="Times New Roman"/>
                        <a:cs typeface="Times New Roman"/>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60747" y="520699"/>
            <a:ext cx="2556510" cy="513715"/>
          </a:xfrm>
          <a:prstGeom prst="rect">
            <a:avLst/>
          </a:prstGeom>
        </p:spPr>
        <p:txBody>
          <a:bodyPr vert="horz" wrap="square" lIns="0" tIns="12700" rIns="0" bIns="0" rtlCol="0">
            <a:spAutoFit/>
          </a:bodyPr>
          <a:lstStyle/>
          <a:p>
            <a:pPr marL="12700">
              <a:lnSpc>
                <a:spcPct val="100000"/>
              </a:lnSpc>
              <a:spcBef>
                <a:spcPts val="100"/>
              </a:spcBef>
            </a:pPr>
            <a:r>
              <a:rPr b="1" spc="5" dirty="0">
                <a:solidFill>
                  <a:srgbClr val="000000"/>
                </a:solidFill>
                <a:latin typeface="Arial"/>
                <a:cs typeface="Arial"/>
              </a:rPr>
              <a:t>Υπολογισµοί</a:t>
            </a:r>
          </a:p>
        </p:txBody>
      </p:sp>
      <p:sp>
        <p:nvSpPr>
          <p:cNvPr id="3" name="object 3"/>
          <p:cNvSpPr txBox="1"/>
          <p:nvPr/>
        </p:nvSpPr>
        <p:spPr>
          <a:xfrm>
            <a:off x="1870963" y="1270108"/>
            <a:ext cx="3589654" cy="291465"/>
          </a:xfrm>
          <a:prstGeom prst="rect">
            <a:avLst/>
          </a:prstGeom>
        </p:spPr>
        <p:txBody>
          <a:bodyPr vert="horz" wrap="square" lIns="0" tIns="11430" rIns="0" bIns="0" rtlCol="0">
            <a:spAutoFit/>
          </a:bodyPr>
          <a:lstStyle/>
          <a:p>
            <a:pPr marL="12700">
              <a:lnSpc>
                <a:spcPct val="100000"/>
              </a:lnSpc>
              <a:spcBef>
                <a:spcPts val="90"/>
              </a:spcBef>
            </a:pPr>
            <a:r>
              <a:rPr sz="1750" b="1" spc="-10" dirty="0">
                <a:latin typeface="Times New Roman"/>
                <a:cs typeface="Times New Roman"/>
              </a:rPr>
              <a:t>∆ιορθωτικός </a:t>
            </a:r>
            <a:r>
              <a:rPr sz="1750" b="1" dirty="0">
                <a:latin typeface="Times New Roman"/>
                <a:cs typeface="Times New Roman"/>
              </a:rPr>
              <a:t>Όρος </a:t>
            </a:r>
            <a:r>
              <a:rPr sz="1750" b="1" spc="-5" dirty="0">
                <a:latin typeface="Times New Roman"/>
                <a:cs typeface="Times New Roman"/>
              </a:rPr>
              <a:t>(</a:t>
            </a:r>
            <a:r>
              <a:rPr sz="1750" b="1" i="1" spc="-5" dirty="0">
                <a:latin typeface="Times New Roman"/>
                <a:cs typeface="Times New Roman"/>
              </a:rPr>
              <a:t>Correction</a:t>
            </a:r>
            <a:r>
              <a:rPr sz="1750" b="1" i="1" spc="-60" dirty="0">
                <a:latin typeface="Times New Roman"/>
                <a:cs typeface="Times New Roman"/>
              </a:rPr>
              <a:t> </a:t>
            </a:r>
            <a:r>
              <a:rPr sz="1750" b="1" i="1" spc="-10" dirty="0">
                <a:latin typeface="Times New Roman"/>
                <a:cs typeface="Times New Roman"/>
              </a:rPr>
              <a:t>Term</a:t>
            </a:r>
            <a:r>
              <a:rPr sz="1750" b="1" spc="-10" dirty="0">
                <a:latin typeface="Times New Roman"/>
                <a:cs typeface="Times New Roman"/>
              </a:rPr>
              <a:t>):</a:t>
            </a:r>
            <a:endParaRPr sz="1750">
              <a:latin typeface="Times New Roman"/>
              <a:cs typeface="Times New Roman"/>
            </a:endParaRPr>
          </a:p>
        </p:txBody>
      </p:sp>
      <p:sp>
        <p:nvSpPr>
          <p:cNvPr id="4" name="object 4"/>
          <p:cNvSpPr/>
          <p:nvPr/>
        </p:nvSpPr>
        <p:spPr>
          <a:xfrm>
            <a:off x="2918459" y="2106167"/>
            <a:ext cx="463550" cy="0"/>
          </a:xfrm>
          <a:custGeom>
            <a:avLst/>
            <a:gdLst/>
            <a:ahLst/>
            <a:cxnLst/>
            <a:rect l="l" t="t" r="r" b="b"/>
            <a:pathLst>
              <a:path w="463550">
                <a:moveTo>
                  <a:pt x="0" y="0"/>
                </a:moveTo>
                <a:lnTo>
                  <a:pt x="463295" y="0"/>
                </a:lnTo>
              </a:path>
            </a:pathLst>
          </a:custGeom>
          <a:ln w="9265">
            <a:solidFill>
              <a:srgbClr val="000000"/>
            </a:solidFill>
          </a:ln>
        </p:spPr>
        <p:txBody>
          <a:bodyPr wrap="square" lIns="0" tIns="0" rIns="0" bIns="0" rtlCol="0"/>
          <a:lstStyle/>
          <a:p>
            <a:endParaRPr/>
          </a:p>
        </p:txBody>
      </p:sp>
      <p:sp>
        <p:nvSpPr>
          <p:cNvPr id="5" name="object 5"/>
          <p:cNvSpPr txBox="1"/>
          <p:nvPr/>
        </p:nvSpPr>
        <p:spPr>
          <a:xfrm>
            <a:off x="2951478" y="2052545"/>
            <a:ext cx="379730" cy="308610"/>
          </a:xfrm>
          <a:prstGeom prst="rect">
            <a:avLst/>
          </a:prstGeom>
        </p:spPr>
        <p:txBody>
          <a:bodyPr vert="horz" wrap="square" lIns="0" tIns="13335" rIns="0" bIns="0" rtlCol="0">
            <a:spAutoFit/>
          </a:bodyPr>
          <a:lstStyle/>
          <a:p>
            <a:pPr marL="12700">
              <a:lnSpc>
                <a:spcPct val="100000"/>
              </a:lnSpc>
              <a:spcBef>
                <a:spcPts val="105"/>
              </a:spcBef>
            </a:pPr>
            <a:r>
              <a:rPr sz="1850" spc="5" dirty="0">
                <a:latin typeface="Times New Roman"/>
                <a:cs typeface="Times New Roman"/>
              </a:rPr>
              <a:t>1</a:t>
            </a:r>
            <a:r>
              <a:rPr sz="1850" spc="-5" dirty="0">
                <a:latin typeface="Times New Roman"/>
                <a:cs typeface="Times New Roman"/>
              </a:rPr>
              <a:t>0</a:t>
            </a:r>
            <a:r>
              <a:rPr sz="1850" dirty="0">
                <a:latin typeface="Times New Roman"/>
                <a:cs typeface="Times New Roman"/>
              </a:rPr>
              <a:t>0</a:t>
            </a:r>
            <a:endParaRPr sz="1850">
              <a:latin typeface="Times New Roman"/>
              <a:cs typeface="Times New Roman"/>
            </a:endParaRPr>
          </a:p>
        </p:txBody>
      </p:sp>
      <p:sp>
        <p:nvSpPr>
          <p:cNvPr id="6" name="object 6"/>
          <p:cNvSpPr txBox="1"/>
          <p:nvPr/>
        </p:nvSpPr>
        <p:spPr>
          <a:xfrm>
            <a:off x="2414029" y="1904717"/>
            <a:ext cx="1946275" cy="308610"/>
          </a:xfrm>
          <a:prstGeom prst="rect">
            <a:avLst/>
          </a:prstGeom>
        </p:spPr>
        <p:txBody>
          <a:bodyPr vert="horz" wrap="square" lIns="0" tIns="13335" rIns="0" bIns="0" rtlCol="0">
            <a:spAutoFit/>
          </a:bodyPr>
          <a:lstStyle/>
          <a:p>
            <a:pPr marL="38100">
              <a:lnSpc>
                <a:spcPct val="100000"/>
              </a:lnSpc>
              <a:spcBef>
                <a:spcPts val="105"/>
              </a:spcBef>
            </a:pPr>
            <a:r>
              <a:rPr sz="1750" b="1" spc="-5" dirty="0">
                <a:latin typeface="Times New Roman"/>
                <a:cs typeface="Times New Roman"/>
              </a:rPr>
              <a:t>∆Ο= </a:t>
            </a:r>
            <a:r>
              <a:rPr sz="2775" spc="15" baseline="28528" dirty="0">
                <a:latin typeface="Times New Roman"/>
                <a:cs typeface="Times New Roman"/>
              </a:rPr>
              <a:t>359</a:t>
            </a:r>
            <a:r>
              <a:rPr sz="1800" spc="15" baseline="74074" dirty="0">
                <a:latin typeface="Times New Roman"/>
                <a:cs typeface="Times New Roman"/>
              </a:rPr>
              <a:t>2</a:t>
            </a:r>
            <a:r>
              <a:rPr sz="1800" baseline="74074" dirty="0">
                <a:latin typeface="Times New Roman"/>
                <a:cs typeface="Times New Roman"/>
              </a:rPr>
              <a:t> </a:t>
            </a:r>
            <a:r>
              <a:rPr sz="1750" b="1" spc="-10" dirty="0">
                <a:latin typeface="Times New Roman"/>
                <a:cs typeface="Times New Roman"/>
              </a:rPr>
              <a:t>=1.288,81</a:t>
            </a:r>
            <a:endParaRPr sz="1750" dirty="0">
              <a:latin typeface="Times New Roman"/>
              <a:cs typeface="Times New Roman"/>
            </a:endParaRPr>
          </a:p>
        </p:txBody>
      </p:sp>
      <p:sp>
        <p:nvSpPr>
          <p:cNvPr id="7" name="object 7"/>
          <p:cNvSpPr txBox="1"/>
          <p:nvPr/>
        </p:nvSpPr>
        <p:spPr>
          <a:xfrm>
            <a:off x="1845557" y="2568556"/>
            <a:ext cx="4574540" cy="1304925"/>
          </a:xfrm>
          <a:prstGeom prst="rect">
            <a:avLst/>
          </a:prstGeom>
        </p:spPr>
        <p:txBody>
          <a:bodyPr vert="horz" wrap="square" lIns="0" tIns="11430" rIns="0" bIns="0" rtlCol="0">
            <a:spAutoFit/>
          </a:bodyPr>
          <a:lstStyle/>
          <a:p>
            <a:pPr marL="38100">
              <a:lnSpc>
                <a:spcPct val="100000"/>
              </a:lnSpc>
              <a:spcBef>
                <a:spcPts val="90"/>
              </a:spcBef>
            </a:pPr>
            <a:r>
              <a:rPr sz="1750" b="1" spc="-10" dirty="0">
                <a:latin typeface="Times New Roman"/>
                <a:cs typeface="Times New Roman"/>
              </a:rPr>
              <a:t>Συνολικό Άθροισµα</a:t>
            </a:r>
            <a:r>
              <a:rPr sz="1750" b="1" spc="-35" dirty="0">
                <a:latin typeface="Times New Roman"/>
                <a:cs typeface="Times New Roman"/>
              </a:rPr>
              <a:t> </a:t>
            </a:r>
            <a:r>
              <a:rPr sz="1750" b="1" spc="-10" dirty="0">
                <a:latin typeface="Times New Roman"/>
                <a:cs typeface="Times New Roman"/>
              </a:rPr>
              <a:t>Τετραγώνων:</a:t>
            </a:r>
            <a:endParaRPr sz="1750">
              <a:latin typeface="Times New Roman"/>
              <a:cs typeface="Times New Roman"/>
            </a:endParaRPr>
          </a:p>
          <a:p>
            <a:pPr>
              <a:lnSpc>
                <a:spcPct val="100000"/>
              </a:lnSpc>
            </a:pPr>
            <a:endParaRPr sz="1650">
              <a:latin typeface="Times New Roman"/>
              <a:cs typeface="Times New Roman"/>
            </a:endParaRPr>
          </a:p>
          <a:p>
            <a:pPr marL="542925" algn="ctr">
              <a:lnSpc>
                <a:spcPct val="100000"/>
              </a:lnSpc>
            </a:pPr>
            <a:r>
              <a:rPr sz="1750" b="1" spc="-10" dirty="0">
                <a:latin typeface="Times New Roman"/>
                <a:cs typeface="Times New Roman"/>
              </a:rPr>
              <a:t>ΣΑΤ=(5</a:t>
            </a:r>
            <a:r>
              <a:rPr sz="1650" b="1" spc="-15" baseline="40404" dirty="0">
                <a:latin typeface="Times New Roman"/>
                <a:cs typeface="Times New Roman"/>
              </a:rPr>
              <a:t>2</a:t>
            </a:r>
            <a:r>
              <a:rPr sz="1750" b="1" spc="-10" dirty="0">
                <a:latin typeface="Times New Roman"/>
                <a:cs typeface="Times New Roman"/>
              </a:rPr>
              <a:t>+6</a:t>
            </a:r>
            <a:r>
              <a:rPr sz="1650" b="1" spc="-15" baseline="40404" dirty="0">
                <a:latin typeface="Times New Roman"/>
                <a:cs typeface="Times New Roman"/>
              </a:rPr>
              <a:t>2</a:t>
            </a:r>
            <a:r>
              <a:rPr sz="1750" b="1" spc="-10" dirty="0">
                <a:latin typeface="Times New Roman"/>
                <a:cs typeface="Times New Roman"/>
              </a:rPr>
              <a:t>+6</a:t>
            </a:r>
            <a:r>
              <a:rPr sz="1650" b="1" spc="-15" baseline="40404" dirty="0">
                <a:latin typeface="Times New Roman"/>
                <a:cs typeface="Times New Roman"/>
              </a:rPr>
              <a:t>2</a:t>
            </a:r>
            <a:r>
              <a:rPr sz="1750" b="1" spc="-10" dirty="0">
                <a:latin typeface="Times New Roman"/>
                <a:cs typeface="Times New Roman"/>
              </a:rPr>
              <a:t>+…+3</a:t>
            </a:r>
            <a:r>
              <a:rPr sz="1650" b="1" spc="-15" baseline="40404" dirty="0">
                <a:latin typeface="Times New Roman"/>
                <a:cs typeface="Times New Roman"/>
              </a:rPr>
              <a:t>2</a:t>
            </a:r>
            <a:r>
              <a:rPr sz="1750" b="1" spc="-10" dirty="0">
                <a:latin typeface="Times New Roman"/>
                <a:cs typeface="Times New Roman"/>
              </a:rPr>
              <a:t>+3</a:t>
            </a:r>
            <a:r>
              <a:rPr sz="1650" b="1" spc="-15" baseline="40404" dirty="0">
                <a:latin typeface="Times New Roman"/>
                <a:cs typeface="Times New Roman"/>
              </a:rPr>
              <a:t>2</a:t>
            </a:r>
            <a:r>
              <a:rPr sz="1750" b="1" spc="-10" dirty="0">
                <a:latin typeface="Times New Roman"/>
                <a:cs typeface="Times New Roman"/>
              </a:rPr>
              <a:t>+3</a:t>
            </a:r>
            <a:r>
              <a:rPr sz="1650" b="1" spc="-15" baseline="40404" dirty="0">
                <a:latin typeface="Times New Roman"/>
                <a:cs typeface="Times New Roman"/>
              </a:rPr>
              <a:t>2</a:t>
            </a:r>
            <a:r>
              <a:rPr sz="1750" b="1" spc="-10" dirty="0">
                <a:latin typeface="Times New Roman"/>
                <a:cs typeface="Times New Roman"/>
              </a:rPr>
              <a:t>)-∆Ο=400,19</a:t>
            </a:r>
            <a:endParaRPr sz="1750">
              <a:latin typeface="Times New Roman"/>
              <a:cs typeface="Times New Roman"/>
            </a:endParaRPr>
          </a:p>
          <a:p>
            <a:pPr marL="38100">
              <a:lnSpc>
                <a:spcPct val="100000"/>
              </a:lnSpc>
              <a:spcBef>
                <a:spcPts val="1885"/>
              </a:spcBef>
            </a:pPr>
            <a:r>
              <a:rPr sz="1750" b="1" spc="-10" dirty="0">
                <a:latin typeface="Times New Roman"/>
                <a:cs typeface="Times New Roman"/>
              </a:rPr>
              <a:t>Άθροισµα Τετραγώνων</a:t>
            </a:r>
            <a:r>
              <a:rPr sz="1750" b="1" spc="-45" dirty="0">
                <a:latin typeface="Times New Roman"/>
                <a:cs typeface="Times New Roman"/>
              </a:rPr>
              <a:t> </a:t>
            </a:r>
            <a:r>
              <a:rPr sz="1750" b="1" spc="-10" dirty="0">
                <a:latin typeface="Times New Roman"/>
                <a:cs typeface="Times New Roman"/>
              </a:rPr>
              <a:t>Παραγόντων:</a:t>
            </a:r>
            <a:endParaRPr sz="1750">
              <a:latin typeface="Times New Roman"/>
              <a:cs typeface="Times New Roman"/>
            </a:endParaRPr>
          </a:p>
        </p:txBody>
      </p:sp>
      <p:sp>
        <p:nvSpPr>
          <p:cNvPr id="8" name="object 8"/>
          <p:cNvSpPr/>
          <p:nvPr/>
        </p:nvSpPr>
        <p:spPr>
          <a:xfrm>
            <a:off x="3159251" y="4419600"/>
            <a:ext cx="1771014" cy="0"/>
          </a:xfrm>
          <a:custGeom>
            <a:avLst/>
            <a:gdLst/>
            <a:ahLst/>
            <a:cxnLst/>
            <a:rect l="l" t="t" r="r" b="b"/>
            <a:pathLst>
              <a:path w="1771014">
                <a:moveTo>
                  <a:pt x="0" y="0"/>
                </a:moveTo>
                <a:lnTo>
                  <a:pt x="1770887" y="0"/>
                </a:lnTo>
              </a:path>
            </a:pathLst>
          </a:custGeom>
          <a:ln w="9265">
            <a:solidFill>
              <a:srgbClr val="000000"/>
            </a:solidFill>
          </a:ln>
        </p:spPr>
        <p:txBody>
          <a:bodyPr wrap="square" lIns="0" tIns="0" rIns="0" bIns="0" rtlCol="0"/>
          <a:lstStyle/>
          <a:p>
            <a:endParaRPr/>
          </a:p>
        </p:txBody>
      </p:sp>
      <p:sp>
        <p:nvSpPr>
          <p:cNvPr id="9" name="object 9"/>
          <p:cNvSpPr txBox="1"/>
          <p:nvPr/>
        </p:nvSpPr>
        <p:spPr>
          <a:xfrm>
            <a:off x="3905502" y="4366827"/>
            <a:ext cx="262890" cy="309880"/>
          </a:xfrm>
          <a:prstGeom prst="rect">
            <a:avLst/>
          </a:prstGeom>
        </p:spPr>
        <p:txBody>
          <a:bodyPr vert="horz" wrap="square" lIns="0" tIns="13970" rIns="0" bIns="0" rtlCol="0">
            <a:spAutoFit/>
          </a:bodyPr>
          <a:lstStyle/>
          <a:p>
            <a:pPr marL="12700">
              <a:lnSpc>
                <a:spcPct val="100000"/>
              </a:lnSpc>
              <a:spcBef>
                <a:spcPts val="110"/>
              </a:spcBef>
            </a:pPr>
            <a:r>
              <a:rPr sz="1850" spc="5" dirty="0">
                <a:latin typeface="Times New Roman"/>
                <a:cs typeface="Times New Roman"/>
              </a:rPr>
              <a:t>10</a:t>
            </a:r>
            <a:endParaRPr sz="1850">
              <a:latin typeface="Times New Roman"/>
              <a:cs typeface="Times New Roman"/>
            </a:endParaRPr>
          </a:p>
        </p:txBody>
      </p:sp>
      <p:sp>
        <p:nvSpPr>
          <p:cNvPr id="10" name="object 10"/>
          <p:cNvSpPr txBox="1"/>
          <p:nvPr/>
        </p:nvSpPr>
        <p:spPr>
          <a:xfrm>
            <a:off x="2414012" y="4217475"/>
            <a:ext cx="3680460" cy="309880"/>
          </a:xfrm>
          <a:prstGeom prst="rect">
            <a:avLst/>
          </a:prstGeom>
        </p:spPr>
        <p:txBody>
          <a:bodyPr vert="horz" wrap="square" lIns="0" tIns="13970" rIns="0" bIns="0" rtlCol="0">
            <a:spAutoFit/>
          </a:bodyPr>
          <a:lstStyle/>
          <a:p>
            <a:pPr marL="38100">
              <a:lnSpc>
                <a:spcPct val="100000"/>
              </a:lnSpc>
              <a:spcBef>
                <a:spcPts val="110"/>
              </a:spcBef>
            </a:pPr>
            <a:r>
              <a:rPr sz="1750" b="1" spc="-10" dirty="0">
                <a:latin typeface="Times New Roman"/>
                <a:cs typeface="Times New Roman"/>
              </a:rPr>
              <a:t>ΑΤΠ=( </a:t>
            </a:r>
            <a:r>
              <a:rPr sz="2775" spc="-60" baseline="27027" dirty="0">
                <a:latin typeface="Times New Roman"/>
                <a:cs typeface="Times New Roman"/>
              </a:rPr>
              <a:t>41</a:t>
            </a:r>
            <a:r>
              <a:rPr sz="1800" spc="-60" baseline="74074" dirty="0">
                <a:latin typeface="Times New Roman"/>
                <a:cs typeface="Times New Roman"/>
              </a:rPr>
              <a:t>2 </a:t>
            </a:r>
            <a:r>
              <a:rPr sz="2775" spc="7" baseline="27027" dirty="0">
                <a:latin typeface="Symbol"/>
                <a:cs typeface="Symbol"/>
              </a:rPr>
              <a:t></a:t>
            </a:r>
            <a:r>
              <a:rPr sz="2775" spc="7" baseline="27027" dirty="0">
                <a:latin typeface="Times New Roman"/>
                <a:cs typeface="Times New Roman"/>
              </a:rPr>
              <a:t> </a:t>
            </a:r>
            <a:r>
              <a:rPr sz="2775" baseline="27027" dirty="0">
                <a:latin typeface="Times New Roman"/>
                <a:cs typeface="Times New Roman"/>
              </a:rPr>
              <a:t>25</a:t>
            </a:r>
            <a:r>
              <a:rPr sz="1800" baseline="74074" dirty="0">
                <a:latin typeface="Times New Roman"/>
                <a:cs typeface="Times New Roman"/>
              </a:rPr>
              <a:t>2 </a:t>
            </a:r>
            <a:r>
              <a:rPr sz="2775" spc="412" baseline="27027" dirty="0">
                <a:latin typeface="Symbol"/>
                <a:cs typeface="Symbol"/>
              </a:rPr>
              <a:t></a:t>
            </a:r>
            <a:r>
              <a:rPr sz="2775" spc="412" baseline="27027" dirty="0">
                <a:latin typeface="Arial"/>
                <a:cs typeface="Arial"/>
              </a:rPr>
              <a:t>K</a:t>
            </a:r>
            <a:r>
              <a:rPr sz="2775" spc="412" baseline="27027" dirty="0">
                <a:latin typeface="Symbol"/>
                <a:cs typeface="Symbol"/>
              </a:rPr>
              <a:t></a:t>
            </a:r>
            <a:r>
              <a:rPr sz="2775" spc="-284" baseline="27027" dirty="0">
                <a:latin typeface="Times New Roman"/>
                <a:cs typeface="Times New Roman"/>
              </a:rPr>
              <a:t> </a:t>
            </a:r>
            <a:r>
              <a:rPr sz="2775" spc="15" baseline="27027" dirty="0">
                <a:latin typeface="Times New Roman"/>
                <a:cs typeface="Times New Roman"/>
              </a:rPr>
              <a:t>34</a:t>
            </a:r>
            <a:r>
              <a:rPr sz="1800" spc="15" baseline="74074" dirty="0">
                <a:latin typeface="Times New Roman"/>
                <a:cs typeface="Times New Roman"/>
              </a:rPr>
              <a:t>2 </a:t>
            </a:r>
            <a:r>
              <a:rPr sz="1750" b="1" spc="-5" dirty="0">
                <a:latin typeface="Times New Roman"/>
                <a:cs typeface="Times New Roman"/>
              </a:rPr>
              <a:t>)-∆Ο=51,49</a:t>
            </a:r>
            <a:endParaRPr sz="1750" dirty="0">
              <a:latin typeface="Times New Roman"/>
              <a:cs typeface="Times New Roman"/>
            </a:endParaRPr>
          </a:p>
        </p:txBody>
      </p:sp>
      <p:sp>
        <p:nvSpPr>
          <p:cNvPr id="11" name="object 11"/>
          <p:cNvSpPr txBox="1"/>
          <p:nvPr/>
        </p:nvSpPr>
        <p:spPr>
          <a:xfrm>
            <a:off x="1870948" y="4880463"/>
            <a:ext cx="3152140" cy="291465"/>
          </a:xfrm>
          <a:prstGeom prst="rect">
            <a:avLst/>
          </a:prstGeom>
        </p:spPr>
        <p:txBody>
          <a:bodyPr vert="horz" wrap="square" lIns="0" tIns="11430" rIns="0" bIns="0" rtlCol="0">
            <a:spAutoFit/>
          </a:bodyPr>
          <a:lstStyle/>
          <a:p>
            <a:pPr marL="12700">
              <a:lnSpc>
                <a:spcPct val="100000"/>
              </a:lnSpc>
              <a:spcBef>
                <a:spcPts val="90"/>
              </a:spcBef>
            </a:pPr>
            <a:r>
              <a:rPr sz="1750" b="1" spc="-10" dirty="0">
                <a:latin typeface="Times New Roman"/>
                <a:cs typeface="Times New Roman"/>
              </a:rPr>
              <a:t>Άθροισµα Τετραγώνων</a:t>
            </a:r>
            <a:r>
              <a:rPr sz="1750" b="1" spc="-95" dirty="0">
                <a:latin typeface="Times New Roman"/>
                <a:cs typeface="Times New Roman"/>
              </a:rPr>
              <a:t> </a:t>
            </a:r>
            <a:r>
              <a:rPr sz="1750" b="1" spc="-10" dirty="0">
                <a:latin typeface="Times New Roman"/>
                <a:cs typeface="Times New Roman"/>
              </a:rPr>
              <a:t>Οµάδων:</a:t>
            </a:r>
            <a:endParaRPr sz="1750" dirty="0">
              <a:latin typeface="Times New Roman"/>
              <a:cs typeface="Times New Roman"/>
            </a:endParaRPr>
          </a:p>
        </p:txBody>
      </p:sp>
      <p:sp>
        <p:nvSpPr>
          <p:cNvPr id="12" name="object 12"/>
          <p:cNvSpPr/>
          <p:nvPr/>
        </p:nvSpPr>
        <p:spPr>
          <a:xfrm>
            <a:off x="3159251" y="5719571"/>
            <a:ext cx="1778635" cy="0"/>
          </a:xfrm>
          <a:custGeom>
            <a:avLst/>
            <a:gdLst/>
            <a:ahLst/>
            <a:cxnLst/>
            <a:rect l="l" t="t" r="r" b="b"/>
            <a:pathLst>
              <a:path w="1778635">
                <a:moveTo>
                  <a:pt x="0" y="0"/>
                </a:moveTo>
                <a:lnTo>
                  <a:pt x="1778507" y="0"/>
                </a:lnTo>
              </a:path>
            </a:pathLst>
          </a:custGeom>
          <a:ln w="9265">
            <a:solidFill>
              <a:srgbClr val="000000"/>
            </a:solidFill>
          </a:ln>
        </p:spPr>
        <p:txBody>
          <a:bodyPr wrap="square" lIns="0" tIns="0" rIns="0" bIns="0" rtlCol="0"/>
          <a:lstStyle/>
          <a:p>
            <a:endParaRPr/>
          </a:p>
        </p:txBody>
      </p:sp>
      <p:sp>
        <p:nvSpPr>
          <p:cNvPr id="13" name="object 13"/>
          <p:cNvSpPr txBox="1"/>
          <p:nvPr/>
        </p:nvSpPr>
        <p:spPr>
          <a:xfrm>
            <a:off x="3908550" y="5665947"/>
            <a:ext cx="262255" cy="308610"/>
          </a:xfrm>
          <a:prstGeom prst="rect">
            <a:avLst/>
          </a:prstGeom>
        </p:spPr>
        <p:txBody>
          <a:bodyPr vert="horz" wrap="square" lIns="0" tIns="13335" rIns="0" bIns="0" rtlCol="0">
            <a:spAutoFit/>
          </a:bodyPr>
          <a:lstStyle/>
          <a:p>
            <a:pPr marL="12700">
              <a:lnSpc>
                <a:spcPct val="100000"/>
              </a:lnSpc>
              <a:spcBef>
                <a:spcPts val="105"/>
              </a:spcBef>
            </a:pPr>
            <a:r>
              <a:rPr sz="1850" spc="5" dirty="0">
                <a:latin typeface="Times New Roman"/>
                <a:cs typeface="Times New Roman"/>
              </a:rPr>
              <a:t>1</a:t>
            </a:r>
            <a:r>
              <a:rPr sz="1850" dirty="0">
                <a:latin typeface="Times New Roman"/>
                <a:cs typeface="Times New Roman"/>
              </a:rPr>
              <a:t>0</a:t>
            </a:r>
            <a:endParaRPr sz="1850">
              <a:latin typeface="Times New Roman"/>
              <a:cs typeface="Times New Roman"/>
            </a:endParaRPr>
          </a:p>
        </p:txBody>
      </p:sp>
      <p:sp>
        <p:nvSpPr>
          <p:cNvPr id="14" name="object 14"/>
          <p:cNvSpPr txBox="1"/>
          <p:nvPr/>
        </p:nvSpPr>
        <p:spPr>
          <a:xfrm>
            <a:off x="2414001" y="5516595"/>
            <a:ext cx="3790315" cy="308610"/>
          </a:xfrm>
          <a:prstGeom prst="rect">
            <a:avLst/>
          </a:prstGeom>
        </p:spPr>
        <p:txBody>
          <a:bodyPr vert="horz" wrap="square" lIns="0" tIns="13335" rIns="0" bIns="0" rtlCol="0">
            <a:spAutoFit/>
          </a:bodyPr>
          <a:lstStyle/>
          <a:p>
            <a:pPr marL="38100">
              <a:lnSpc>
                <a:spcPct val="100000"/>
              </a:lnSpc>
              <a:spcBef>
                <a:spcPts val="105"/>
              </a:spcBef>
            </a:pPr>
            <a:r>
              <a:rPr sz="1750" b="1" spc="-10" dirty="0">
                <a:latin typeface="Times New Roman"/>
                <a:cs typeface="Times New Roman"/>
              </a:rPr>
              <a:t>ΑΤΟ=( </a:t>
            </a:r>
            <a:r>
              <a:rPr sz="2775" spc="-15" baseline="27027" dirty="0">
                <a:latin typeface="Times New Roman"/>
                <a:cs typeface="Times New Roman"/>
              </a:rPr>
              <a:t>43</a:t>
            </a:r>
            <a:r>
              <a:rPr sz="1800" spc="-15" baseline="74074" dirty="0">
                <a:latin typeface="Times New Roman"/>
                <a:cs typeface="Times New Roman"/>
              </a:rPr>
              <a:t>2 </a:t>
            </a:r>
            <a:r>
              <a:rPr sz="2775" baseline="27027" dirty="0">
                <a:latin typeface="Symbol"/>
                <a:cs typeface="Symbol"/>
              </a:rPr>
              <a:t></a:t>
            </a:r>
            <a:r>
              <a:rPr sz="2775" baseline="27027" dirty="0">
                <a:latin typeface="Times New Roman"/>
                <a:cs typeface="Times New Roman"/>
              </a:rPr>
              <a:t> 55</a:t>
            </a:r>
            <a:r>
              <a:rPr sz="1800" baseline="74074" dirty="0">
                <a:latin typeface="Times New Roman"/>
                <a:cs typeface="Times New Roman"/>
              </a:rPr>
              <a:t>2 </a:t>
            </a:r>
            <a:r>
              <a:rPr sz="2775" spc="405" baseline="27027" dirty="0">
                <a:latin typeface="Symbol"/>
                <a:cs typeface="Symbol"/>
              </a:rPr>
              <a:t></a:t>
            </a:r>
            <a:r>
              <a:rPr sz="2775" spc="405" baseline="27027" dirty="0">
                <a:latin typeface="Arial"/>
                <a:cs typeface="Arial"/>
              </a:rPr>
              <a:t>K</a:t>
            </a:r>
            <a:r>
              <a:rPr sz="2775" spc="405" baseline="27027" dirty="0">
                <a:latin typeface="Symbol"/>
                <a:cs typeface="Symbol"/>
              </a:rPr>
              <a:t></a:t>
            </a:r>
            <a:r>
              <a:rPr sz="2775" spc="-367" baseline="27027" dirty="0">
                <a:latin typeface="Times New Roman"/>
                <a:cs typeface="Times New Roman"/>
              </a:rPr>
              <a:t> </a:t>
            </a:r>
            <a:r>
              <a:rPr sz="2775" spc="-7" baseline="27027" dirty="0">
                <a:latin typeface="Times New Roman"/>
                <a:cs typeface="Times New Roman"/>
              </a:rPr>
              <a:t>28</a:t>
            </a:r>
            <a:r>
              <a:rPr sz="1800" spc="-7" baseline="74074" dirty="0">
                <a:latin typeface="Times New Roman"/>
                <a:cs typeface="Times New Roman"/>
              </a:rPr>
              <a:t>2 </a:t>
            </a:r>
            <a:r>
              <a:rPr sz="1750" b="1" spc="-5" dirty="0">
                <a:latin typeface="Times New Roman"/>
                <a:cs typeface="Times New Roman"/>
              </a:rPr>
              <a:t>)-∆Ο=147,89</a:t>
            </a:r>
            <a:endParaRPr sz="1750" dirty="0">
              <a:latin typeface="Times New Roman"/>
              <a:cs typeface="Times New Roman"/>
            </a:endParaRPr>
          </a:p>
        </p:txBody>
      </p:sp>
      <p:sp>
        <p:nvSpPr>
          <p:cNvPr id="15" name="object 15"/>
          <p:cNvSpPr txBox="1"/>
          <p:nvPr/>
        </p:nvSpPr>
        <p:spPr>
          <a:xfrm>
            <a:off x="1870948" y="6178910"/>
            <a:ext cx="5445125" cy="798830"/>
          </a:xfrm>
          <a:prstGeom prst="rect">
            <a:avLst/>
          </a:prstGeom>
        </p:spPr>
        <p:txBody>
          <a:bodyPr vert="horz" wrap="square" lIns="0" tIns="11430" rIns="0" bIns="0" rtlCol="0">
            <a:spAutoFit/>
          </a:bodyPr>
          <a:lstStyle/>
          <a:p>
            <a:pPr marL="12700">
              <a:lnSpc>
                <a:spcPct val="100000"/>
              </a:lnSpc>
              <a:spcBef>
                <a:spcPts val="90"/>
              </a:spcBef>
            </a:pPr>
            <a:r>
              <a:rPr sz="1750" b="1" spc="-10" dirty="0">
                <a:latin typeface="Times New Roman"/>
                <a:cs typeface="Times New Roman"/>
              </a:rPr>
              <a:t>Άθροισµα Τετραγώνων</a:t>
            </a:r>
            <a:r>
              <a:rPr sz="1750" b="1" spc="-40" dirty="0">
                <a:latin typeface="Times New Roman"/>
                <a:cs typeface="Times New Roman"/>
              </a:rPr>
              <a:t> </a:t>
            </a:r>
            <a:r>
              <a:rPr sz="1750" b="1" spc="-10" dirty="0">
                <a:latin typeface="Times New Roman"/>
                <a:cs typeface="Times New Roman"/>
              </a:rPr>
              <a:t>Σφαλµάτων:</a:t>
            </a:r>
            <a:endParaRPr sz="1750" dirty="0">
              <a:latin typeface="Times New Roman"/>
              <a:cs typeface="Times New Roman"/>
            </a:endParaRPr>
          </a:p>
          <a:p>
            <a:pPr>
              <a:lnSpc>
                <a:spcPct val="100000"/>
              </a:lnSpc>
            </a:pPr>
            <a:endParaRPr sz="1650" dirty="0">
              <a:latin typeface="Times New Roman"/>
              <a:cs typeface="Times New Roman"/>
            </a:endParaRPr>
          </a:p>
          <a:p>
            <a:pPr marL="581025">
              <a:lnSpc>
                <a:spcPct val="100000"/>
              </a:lnSpc>
            </a:pPr>
            <a:r>
              <a:rPr sz="1750" b="1" spc="-10" dirty="0">
                <a:latin typeface="Times New Roman"/>
                <a:cs typeface="Times New Roman"/>
              </a:rPr>
              <a:t>ΑΤΣ=ΣΑΤ-ΑΤΠ-ΑΤΟ=400,19-51,49-147,89=200,81</a:t>
            </a:r>
            <a:endParaRPr sz="1750" dirty="0">
              <a:latin typeface="Times New Roman"/>
              <a:cs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0255" y="596899"/>
            <a:ext cx="7597775" cy="1001394"/>
          </a:xfrm>
          <a:prstGeom prst="rect">
            <a:avLst/>
          </a:prstGeom>
        </p:spPr>
        <p:txBody>
          <a:bodyPr vert="horz" wrap="square" lIns="0" tIns="12700" rIns="0" bIns="0" rtlCol="0">
            <a:spAutoFit/>
          </a:bodyPr>
          <a:lstStyle/>
          <a:p>
            <a:pPr marL="2193290" marR="5080" indent="-2181225">
              <a:lnSpc>
                <a:spcPct val="100000"/>
              </a:lnSpc>
              <a:spcBef>
                <a:spcPts val="100"/>
              </a:spcBef>
            </a:pPr>
            <a:r>
              <a:rPr b="1" spc="-5" dirty="0">
                <a:solidFill>
                  <a:srgbClr val="000000"/>
                </a:solidFill>
                <a:latin typeface="Arial"/>
                <a:cs typeface="Arial"/>
              </a:rPr>
              <a:t>Πίνακας Ανάλυσης Παραλλακτικότητας  </a:t>
            </a:r>
            <a:r>
              <a:rPr b="1" dirty="0">
                <a:solidFill>
                  <a:srgbClr val="000000"/>
                </a:solidFill>
                <a:latin typeface="Arial"/>
                <a:cs typeface="Arial"/>
              </a:rPr>
              <a:t>(ή</a:t>
            </a:r>
            <a:r>
              <a:rPr b="1" spc="-10" dirty="0">
                <a:solidFill>
                  <a:srgbClr val="000000"/>
                </a:solidFill>
                <a:latin typeface="Arial"/>
                <a:cs typeface="Arial"/>
              </a:rPr>
              <a:t> </a:t>
            </a:r>
            <a:r>
              <a:rPr b="1" spc="30" dirty="0">
                <a:solidFill>
                  <a:srgbClr val="000000"/>
                </a:solidFill>
                <a:latin typeface="Arial"/>
                <a:cs typeface="Arial"/>
              </a:rPr>
              <a:t>∆ιακύµανσης)</a:t>
            </a:r>
          </a:p>
        </p:txBody>
      </p:sp>
      <p:sp>
        <p:nvSpPr>
          <p:cNvPr id="3" name="object 3"/>
          <p:cNvSpPr txBox="1"/>
          <p:nvPr/>
        </p:nvSpPr>
        <p:spPr>
          <a:xfrm>
            <a:off x="2035555" y="5095745"/>
            <a:ext cx="6934834" cy="1902460"/>
          </a:xfrm>
          <a:prstGeom prst="rect">
            <a:avLst/>
          </a:prstGeom>
        </p:spPr>
        <p:txBody>
          <a:bodyPr vert="horz" wrap="square" lIns="0" tIns="12700" rIns="0" bIns="0" rtlCol="0">
            <a:spAutoFit/>
          </a:bodyPr>
          <a:lstStyle/>
          <a:p>
            <a:pPr marL="12700">
              <a:lnSpc>
                <a:spcPct val="100000"/>
              </a:lnSpc>
              <a:spcBef>
                <a:spcPts val="100"/>
              </a:spcBef>
            </a:pPr>
            <a:r>
              <a:rPr sz="2000" b="1" spc="-5" dirty="0">
                <a:latin typeface="Times New Roman"/>
                <a:cs typeface="Times New Roman"/>
              </a:rPr>
              <a:t>Κρίσιµη Τιµή F(9, 81)=1,99, </a:t>
            </a:r>
            <a:r>
              <a:rPr sz="2000" b="1" dirty="0">
                <a:latin typeface="Times New Roman"/>
                <a:cs typeface="Times New Roman"/>
              </a:rPr>
              <a:t>σε </a:t>
            </a:r>
            <a:r>
              <a:rPr sz="2000" b="1" spc="-5" dirty="0">
                <a:latin typeface="Times New Roman"/>
                <a:cs typeface="Times New Roman"/>
              </a:rPr>
              <a:t>επίπεδο σηµαντικότητας</a:t>
            </a:r>
            <a:r>
              <a:rPr sz="2000" b="1" spc="40" dirty="0">
                <a:latin typeface="Times New Roman"/>
                <a:cs typeface="Times New Roman"/>
              </a:rPr>
              <a:t> </a:t>
            </a:r>
            <a:r>
              <a:rPr sz="2000" b="1" i="1" spc="-5" dirty="0">
                <a:latin typeface="Times New Roman"/>
                <a:cs typeface="Times New Roman"/>
              </a:rPr>
              <a:t>α</a:t>
            </a:r>
            <a:r>
              <a:rPr sz="2000" b="1" spc="-5" dirty="0">
                <a:latin typeface="Times New Roman"/>
                <a:cs typeface="Times New Roman"/>
              </a:rPr>
              <a:t>=0,05</a:t>
            </a:r>
            <a:endParaRPr sz="2000" dirty="0">
              <a:latin typeface="Times New Roman"/>
              <a:cs typeface="Times New Roman"/>
            </a:endParaRPr>
          </a:p>
          <a:p>
            <a:pPr marL="227329" marR="198755">
              <a:lnSpc>
                <a:spcPts val="2340"/>
              </a:lnSpc>
              <a:spcBef>
                <a:spcPts val="1760"/>
              </a:spcBef>
            </a:pPr>
            <a:r>
              <a:rPr sz="2000" b="1" spc="-5" dirty="0">
                <a:latin typeface="Times New Roman"/>
                <a:cs typeface="Times New Roman"/>
              </a:rPr>
              <a:t>Επειδή 2,30&gt;1,99 </a:t>
            </a:r>
            <a:r>
              <a:rPr sz="2000" b="1" dirty="0">
                <a:latin typeface="Symbol"/>
                <a:cs typeface="Symbol"/>
              </a:rPr>
              <a:t></a:t>
            </a:r>
            <a:r>
              <a:rPr sz="2000" b="1" dirty="0">
                <a:latin typeface="Times New Roman"/>
                <a:cs typeface="Times New Roman"/>
              </a:rPr>
              <a:t> Οι </a:t>
            </a:r>
            <a:r>
              <a:rPr sz="2000" b="1" spc="-5" dirty="0">
                <a:latin typeface="Times New Roman"/>
                <a:cs typeface="Times New Roman"/>
              </a:rPr>
              <a:t>γενότυποι παρουσιάζουν στατιστικά  σηµαντικές διαφορές </a:t>
            </a:r>
            <a:r>
              <a:rPr sz="2000" b="1" dirty="0">
                <a:latin typeface="Times New Roman"/>
                <a:cs typeface="Times New Roman"/>
              </a:rPr>
              <a:t>σε </a:t>
            </a:r>
            <a:r>
              <a:rPr sz="2000" b="1" spc="-5" dirty="0">
                <a:latin typeface="Times New Roman"/>
                <a:cs typeface="Times New Roman"/>
              </a:rPr>
              <a:t>επίπεδο σηµαντικότητας</a:t>
            </a:r>
            <a:r>
              <a:rPr sz="2000" b="1" spc="30" dirty="0">
                <a:latin typeface="Times New Roman"/>
                <a:cs typeface="Times New Roman"/>
              </a:rPr>
              <a:t> </a:t>
            </a:r>
            <a:r>
              <a:rPr sz="2000" b="1" i="1" spc="-5" dirty="0">
                <a:latin typeface="Times New Roman"/>
                <a:cs typeface="Times New Roman"/>
              </a:rPr>
              <a:t>α</a:t>
            </a:r>
            <a:r>
              <a:rPr sz="2000" b="1" spc="-5" dirty="0">
                <a:latin typeface="Times New Roman"/>
                <a:cs typeface="Times New Roman"/>
              </a:rPr>
              <a:t>=0,05.</a:t>
            </a:r>
            <a:endParaRPr sz="2000" dirty="0">
              <a:latin typeface="Times New Roman"/>
              <a:cs typeface="Times New Roman"/>
            </a:endParaRPr>
          </a:p>
          <a:p>
            <a:pPr marL="227329" marR="694055">
              <a:lnSpc>
                <a:spcPct val="100000"/>
              </a:lnSpc>
              <a:spcBef>
                <a:spcPts val="1135"/>
              </a:spcBef>
            </a:pPr>
            <a:r>
              <a:rPr sz="2000" b="1" dirty="0">
                <a:latin typeface="Times New Roman"/>
                <a:cs typeface="Times New Roman"/>
              </a:rPr>
              <a:t>Η </a:t>
            </a:r>
            <a:r>
              <a:rPr sz="2000" b="1" spc="-5" dirty="0">
                <a:latin typeface="Times New Roman"/>
                <a:cs typeface="Times New Roman"/>
              </a:rPr>
              <a:t>επίδραση του περιβάλλοντος είναι επίσης </a:t>
            </a:r>
            <a:r>
              <a:rPr sz="2000" b="1" dirty="0">
                <a:latin typeface="Times New Roman"/>
                <a:cs typeface="Times New Roman"/>
              </a:rPr>
              <a:t>στατιστικά  </a:t>
            </a:r>
            <a:r>
              <a:rPr sz="2000" b="1" spc="-5" dirty="0">
                <a:latin typeface="Times New Roman"/>
                <a:cs typeface="Times New Roman"/>
              </a:rPr>
              <a:t>σηµαντική.</a:t>
            </a:r>
            <a:endParaRPr sz="2000" dirty="0">
              <a:latin typeface="Times New Roman"/>
              <a:cs typeface="Times New Roman"/>
            </a:endParaRPr>
          </a:p>
        </p:txBody>
      </p:sp>
      <p:graphicFrame>
        <p:nvGraphicFramePr>
          <p:cNvPr id="4" name="object 4"/>
          <p:cNvGraphicFramePr>
            <a:graphicFrameLocks noGrp="1"/>
          </p:cNvGraphicFramePr>
          <p:nvPr/>
        </p:nvGraphicFramePr>
        <p:xfrm>
          <a:off x="1812036" y="1833372"/>
          <a:ext cx="7514589" cy="2951988"/>
        </p:xfrm>
        <a:graphic>
          <a:graphicData uri="http://schemas.openxmlformats.org/drawingml/2006/table">
            <a:tbl>
              <a:tblPr firstRow="1" bandRow="1">
                <a:tableStyleId>{2D5ABB26-0587-4C30-8999-92F81FD0307C}</a:tableStyleId>
              </a:tblPr>
              <a:tblGrid>
                <a:gridCol w="2162810">
                  <a:extLst>
                    <a:ext uri="{9D8B030D-6E8A-4147-A177-3AD203B41FA5}">
                      <a16:colId xmlns:a16="http://schemas.microsoft.com/office/drawing/2014/main" val="20000"/>
                    </a:ext>
                  </a:extLst>
                </a:gridCol>
                <a:gridCol w="1356360">
                  <a:extLst>
                    <a:ext uri="{9D8B030D-6E8A-4147-A177-3AD203B41FA5}">
                      <a16:colId xmlns:a16="http://schemas.microsoft.com/office/drawing/2014/main" val="20001"/>
                    </a:ext>
                  </a:extLst>
                </a:gridCol>
                <a:gridCol w="1527810">
                  <a:extLst>
                    <a:ext uri="{9D8B030D-6E8A-4147-A177-3AD203B41FA5}">
                      <a16:colId xmlns:a16="http://schemas.microsoft.com/office/drawing/2014/main" val="20002"/>
                    </a:ext>
                  </a:extLst>
                </a:gridCol>
                <a:gridCol w="1327150">
                  <a:extLst>
                    <a:ext uri="{9D8B030D-6E8A-4147-A177-3AD203B41FA5}">
                      <a16:colId xmlns:a16="http://schemas.microsoft.com/office/drawing/2014/main" val="20003"/>
                    </a:ext>
                  </a:extLst>
                </a:gridCol>
                <a:gridCol w="560705">
                  <a:extLst>
                    <a:ext uri="{9D8B030D-6E8A-4147-A177-3AD203B41FA5}">
                      <a16:colId xmlns:a16="http://schemas.microsoft.com/office/drawing/2014/main" val="20004"/>
                    </a:ext>
                  </a:extLst>
                </a:gridCol>
                <a:gridCol w="579754">
                  <a:extLst>
                    <a:ext uri="{9D8B030D-6E8A-4147-A177-3AD203B41FA5}">
                      <a16:colId xmlns:a16="http://schemas.microsoft.com/office/drawing/2014/main" val="20005"/>
                    </a:ext>
                  </a:extLst>
                </a:gridCol>
              </a:tblGrid>
              <a:tr h="589788">
                <a:tc>
                  <a:txBody>
                    <a:bodyPr/>
                    <a:lstStyle/>
                    <a:p>
                      <a:pPr marL="146050" marR="139065" indent="680720">
                        <a:lnSpc>
                          <a:spcPts val="1910"/>
                        </a:lnSpc>
                        <a:spcBef>
                          <a:spcPts val="400"/>
                        </a:spcBef>
                      </a:pPr>
                      <a:r>
                        <a:rPr sz="1650" b="1" spc="10" dirty="0">
                          <a:latin typeface="Times New Roman"/>
                          <a:cs typeface="Times New Roman"/>
                        </a:rPr>
                        <a:t>Πηγή  </a:t>
                      </a:r>
                      <a:r>
                        <a:rPr sz="1650" b="1" spc="-5" dirty="0">
                          <a:latin typeface="Times New Roman"/>
                          <a:cs typeface="Times New Roman"/>
                        </a:rPr>
                        <a:t>Π</a:t>
                      </a:r>
                      <a:r>
                        <a:rPr sz="1650" b="1" dirty="0">
                          <a:latin typeface="Times New Roman"/>
                          <a:cs typeface="Times New Roman"/>
                        </a:rPr>
                        <a:t>α</a:t>
                      </a:r>
                      <a:r>
                        <a:rPr sz="1650" b="1" spc="5" dirty="0">
                          <a:latin typeface="Times New Roman"/>
                          <a:cs typeface="Times New Roman"/>
                        </a:rPr>
                        <a:t>ρ</a:t>
                      </a:r>
                      <a:r>
                        <a:rPr sz="1650" b="1" spc="-10" dirty="0">
                          <a:latin typeface="Times New Roman"/>
                          <a:cs typeface="Times New Roman"/>
                        </a:rPr>
                        <a:t>α</a:t>
                      </a:r>
                      <a:r>
                        <a:rPr sz="1650" b="1" spc="5" dirty="0">
                          <a:latin typeface="Times New Roman"/>
                          <a:cs typeface="Times New Roman"/>
                        </a:rPr>
                        <a:t>λ</a:t>
                      </a:r>
                      <a:r>
                        <a:rPr sz="1650" b="1" spc="-10" dirty="0">
                          <a:latin typeface="Times New Roman"/>
                          <a:cs typeface="Times New Roman"/>
                        </a:rPr>
                        <a:t>λα</a:t>
                      </a:r>
                      <a:r>
                        <a:rPr sz="1650" b="1" spc="5" dirty="0">
                          <a:latin typeface="Times New Roman"/>
                          <a:cs typeface="Times New Roman"/>
                        </a:rPr>
                        <a:t>κ</a:t>
                      </a:r>
                      <a:r>
                        <a:rPr sz="1650" b="1" spc="-5" dirty="0">
                          <a:latin typeface="Times New Roman"/>
                          <a:cs typeface="Times New Roman"/>
                        </a:rPr>
                        <a:t>τ</a:t>
                      </a:r>
                      <a:r>
                        <a:rPr sz="1650" b="1" spc="-15" dirty="0">
                          <a:latin typeface="Times New Roman"/>
                          <a:cs typeface="Times New Roman"/>
                        </a:rPr>
                        <a:t>ι</a:t>
                      </a:r>
                      <a:r>
                        <a:rPr sz="1650" b="1" spc="-5" dirty="0">
                          <a:latin typeface="Times New Roman"/>
                          <a:cs typeface="Times New Roman"/>
                        </a:rPr>
                        <a:t>κ</a:t>
                      </a:r>
                      <a:r>
                        <a:rPr sz="1650" b="1" dirty="0">
                          <a:latin typeface="Times New Roman"/>
                          <a:cs typeface="Times New Roman"/>
                        </a:rPr>
                        <a:t>ό</a:t>
                      </a:r>
                      <a:r>
                        <a:rPr sz="1650" b="1" spc="-5" dirty="0">
                          <a:latin typeface="Times New Roman"/>
                          <a:cs typeface="Times New Roman"/>
                        </a:rPr>
                        <a:t>τητ</a:t>
                      </a:r>
                      <a:r>
                        <a:rPr sz="1650" b="1" dirty="0">
                          <a:latin typeface="Times New Roman"/>
                          <a:cs typeface="Times New Roman"/>
                        </a:rPr>
                        <a:t>ας</a:t>
                      </a:r>
                      <a:endParaRPr sz="1650">
                        <a:latin typeface="Times New Roman"/>
                        <a:cs typeface="Times New Roman"/>
                      </a:endParaRPr>
                    </a:p>
                  </a:txBody>
                  <a:tcPr marL="0" marR="0" marT="5080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61290" marR="152400" indent="185420">
                        <a:lnSpc>
                          <a:spcPts val="1910"/>
                        </a:lnSpc>
                        <a:spcBef>
                          <a:spcPts val="400"/>
                        </a:spcBef>
                      </a:pPr>
                      <a:r>
                        <a:rPr sz="1650" b="1" spc="5" dirty="0">
                          <a:latin typeface="Times New Roman"/>
                          <a:cs typeface="Times New Roman"/>
                        </a:rPr>
                        <a:t>Βαθµοί  </a:t>
                      </a:r>
                      <a:r>
                        <a:rPr sz="1650" b="1" dirty="0">
                          <a:latin typeface="Times New Roman"/>
                          <a:cs typeface="Times New Roman"/>
                        </a:rPr>
                        <a:t>Ε</a:t>
                      </a:r>
                      <a:r>
                        <a:rPr sz="1650" b="1" spc="-10" dirty="0">
                          <a:latin typeface="Times New Roman"/>
                          <a:cs typeface="Times New Roman"/>
                        </a:rPr>
                        <a:t>λε</a:t>
                      </a:r>
                      <a:r>
                        <a:rPr sz="1650" b="1" spc="5" dirty="0">
                          <a:latin typeface="Times New Roman"/>
                          <a:cs typeface="Times New Roman"/>
                        </a:rPr>
                        <a:t>υ</a:t>
                      </a:r>
                      <a:r>
                        <a:rPr sz="1650" b="1" spc="-10" dirty="0">
                          <a:latin typeface="Times New Roman"/>
                          <a:cs typeface="Times New Roman"/>
                        </a:rPr>
                        <a:t>θε</a:t>
                      </a:r>
                      <a:r>
                        <a:rPr sz="1650" b="1" spc="5" dirty="0">
                          <a:latin typeface="Times New Roman"/>
                          <a:cs typeface="Times New Roman"/>
                        </a:rPr>
                        <a:t>ρ</a:t>
                      </a:r>
                      <a:r>
                        <a:rPr sz="1650" b="1" spc="-5" dirty="0">
                          <a:latin typeface="Times New Roman"/>
                          <a:cs typeface="Times New Roman"/>
                        </a:rPr>
                        <a:t>ί</a:t>
                      </a:r>
                      <a:r>
                        <a:rPr sz="1650" b="1" dirty="0">
                          <a:latin typeface="Times New Roman"/>
                          <a:cs typeface="Times New Roman"/>
                        </a:rPr>
                        <a:t>ας</a:t>
                      </a:r>
                      <a:endParaRPr sz="1650">
                        <a:latin typeface="Times New Roman"/>
                        <a:cs typeface="Times New Roman"/>
                      </a:endParaRPr>
                    </a:p>
                  </a:txBody>
                  <a:tcPr marL="0" marR="0" marT="5080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84150" marR="177165" indent="129539">
                        <a:lnSpc>
                          <a:spcPts val="1910"/>
                        </a:lnSpc>
                        <a:spcBef>
                          <a:spcPts val="400"/>
                        </a:spcBef>
                      </a:pPr>
                      <a:r>
                        <a:rPr sz="1650" b="1" dirty="0">
                          <a:latin typeface="Times New Roman"/>
                          <a:cs typeface="Times New Roman"/>
                        </a:rPr>
                        <a:t>Άθροισµα  Τ</a:t>
                      </a:r>
                      <a:r>
                        <a:rPr sz="1650" b="1" spc="5" dirty="0">
                          <a:latin typeface="Times New Roman"/>
                          <a:cs typeface="Times New Roman"/>
                        </a:rPr>
                        <a:t>ε</a:t>
                      </a:r>
                      <a:r>
                        <a:rPr sz="1650" b="1" spc="-5" dirty="0">
                          <a:latin typeface="Times New Roman"/>
                          <a:cs typeface="Times New Roman"/>
                        </a:rPr>
                        <a:t>τ</a:t>
                      </a:r>
                      <a:r>
                        <a:rPr sz="1650" b="1" spc="5" dirty="0">
                          <a:latin typeface="Times New Roman"/>
                          <a:cs typeface="Times New Roman"/>
                        </a:rPr>
                        <a:t>ρ</a:t>
                      </a:r>
                      <a:r>
                        <a:rPr sz="1650" b="1" spc="-10" dirty="0">
                          <a:latin typeface="Times New Roman"/>
                          <a:cs typeface="Times New Roman"/>
                        </a:rPr>
                        <a:t>α</a:t>
                      </a:r>
                      <a:r>
                        <a:rPr sz="1650" b="1" spc="-15" dirty="0">
                          <a:latin typeface="Times New Roman"/>
                          <a:cs typeface="Times New Roman"/>
                        </a:rPr>
                        <a:t>γ</a:t>
                      </a:r>
                      <a:r>
                        <a:rPr sz="1650" b="1" dirty="0">
                          <a:latin typeface="Times New Roman"/>
                          <a:cs typeface="Times New Roman"/>
                        </a:rPr>
                        <a:t>ώ</a:t>
                      </a:r>
                      <a:r>
                        <a:rPr sz="1650" b="1" spc="-5" dirty="0">
                          <a:latin typeface="Times New Roman"/>
                          <a:cs typeface="Times New Roman"/>
                        </a:rPr>
                        <a:t>ν</a:t>
                      </a:r>
                      <a:r>
                        <a:rPr sz="1650" b="1" spc="-15" dirty="0">
                          <a:latin typeface="Times New Roman"/>
                          <a:cs typeface="Times New Roman"/>
                        </a:rPr>
                        <a:t>ω</a:t>
                      </a:r>
                      <a:r>
                        <a:rPr sz="1650" b="1" dirty="0">
                          <a:latin typeface="Times New Roman"/>
                          <a:cs typeface="Times New Roman"/>
                        </a:rPr>
                        <a:t>ν</a:t>
                      </a:r>
                      <a:endParaRPr sz="1650">
                        <a:latin typeface="Times New Roman"/>
                        <a:cs typeface="Times New Roman"/>
                      </a:endParaRPr>
                    </a:p>
                  </a:txBody>
                  <a:tcPr marL="0" marR="0" marT="5080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47955" marR="142240" indent="254000">
                        <a:lnSpc>
                          <a:spcPts val="1910"/>
                        </a:lnSpc>
                        <a:spcBef>
                          <a:spcPts val="400"/>
                        </a:spcBef>
                      </a:pPr>
                      <a:r>
                        <a:rPr sz="1650" b="1" spc="5" dirty="0">
                          <a:latin typeface="Times New Roman"/>
                          <a:cs typeface="Times New Roman"/>
                        </a:rPr>
                        <a:t>Μέσα  </a:t>
                      </a:r>
                      <a:r>
                        <a:rPr sz="1650" b="1" dirty="0">
                          <a:latin typeface="Times New Roman"/>
                          <a:cs typeface="Times New Roman"/>
                        </a:rPr>
                        <a:t>Τ</a:t>
                      </a:r>
                      <a:r>
                        <a:rPr sz="1650" b="1" spc="5" dirty="0">
                          <a:latin typeface="Times New Roman"/>
                          <a:cs typeface="Times New Roman"/>
                        </a:rPr>
                        <a:t>ε</a:t>
                      </a:r>
                      <a:r>
                        <a:rPr sz="1650" b="1" spc="-5" dirty="0">
                          <a:latin typeface="Times New Roman"/>
                          <a:cs typeface="Times New Roman"/>
                        </a:rPr>
                        <a:t>τ</a:t>
                      </a:r>
                      <a:r>
                        <a:rPr sz="1650" b="1" spc="5" dirty="0">
                          <a:latin typeface="Times New Roman"/>
                          <a:cs typeface="Times New Roman"/>
                        </a:rPr>
                        <a:t>ρ</a:t>
                      </a:r>
                      <a:r>
                        <a:rPr sz="1650" b="1" spc="-10" dirty="0">
                          <a:latin typeface="Times New Roman"/>
                          <a:cs typeface="Times New Roman"/>
                        </a:rPr>
                        <a:t>ά</a:t>
                      </a:r>
                      <a:r>
                        <a:rPr sz="1650" b="1" spc="-15" dirty="0">
                          <a:latin typeface="Times New Roman"/>
                          <a:cs typeface="Times New Roman"/>
                        </a:rPr>
                        <a:t>γ</a:t>
                      </a:r>
                      <a:r>
                        <a:rPr sz="1650" b="1" dirty="0">
                          <a:latin typeface="Times New Roman"/>
                          <a:cs typeface="Times New Roman"/>
                        </a:rPr>
                        <a:t>ω</a:t>
                      </a:r>
                      <a:r>
                        <a:rPr sz="1650" b="1" spc="-5" dirty="0">
                          <a:latin typeface="Times New Roman"/>
                          <a:cs typeface="Times New Roman"/>
                        </a:rPr>
                        <a:t>ν</a:t>
                      </a:r>
                      <a:r>
                        <a:rPr sz="1650" b="1" dirty="0">
                          <a:latin typeface="Times New Roman"/>
                          <a:cs typeface="Times New Roman"/>
                        </a:rPr>
                        <a:t>α</a:t>
                      </a:r>
                      <a:endParaRPr sz="1650">
                        <a:latin typeface="Times New Roman"/>
                        <a:cs typeface="Times New Roman"/>
                      </a:endParaRPr>
                    </a:p>
                  </a:txBody>
                  <a:tcPr marL="0" marR="0" marT="5080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240"/>
                        </a:spcBef>
                      </a:pPr>
                      <a:r>
                        <a:rPr sz="1650" b="1" i="1" dirty="0">
                          <a:latin typeface="Times New Roman"/>
                          <a:cs typeface="Times New Roman"/>
                        </a:rPr>
                        <a:t>F</a:t>
                      </a:r>
                      <a:endParaRPr sz="1650">
                        <a:latin typeface="Times New Roman"/>
                        <a:cs typeface="Times New Roman"/>
                      </a:endParaRPr>
                    </a:p>
                  </a:txBody>
                  <a:tcPr marL="0" marR="0" marT="1574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430"/>
                        </a:spcBef>
                      </a:pPr>
                      <a:r>
                        <a:rPr sz="2475" b="1" i="1" baseline="8417" dirty="0">
                          <a:latin typeface="Times New Roman"/>
                          <a:cs typeface="Times New Roman"/>
                        </a:rPr>
                        <a:t>F</a:t>
                      </a:r>
                      <a:r>
                        <a:rPr sz="1100" dirty="0">
                          <a:latin typeface="Times New Roman"/>
                          <a:cs typeface="Times New Roman"/>
                        </a:rPr>
                        <a:t>0,05</a:t>
                      </a:r>
                      <a:endParaRPr sz="1100">
                        <a:latin typeface="Times New Roman"/>
                        <a:cs typeface="Times New Roman"/>
                      </a:endParaRPr>
                    </a:p>
                  </a:txBody>
                  <a:tcPr marL="0" marR="0" marT="1816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589788">
                <a:tc>
                  <a:txBody>
                    <a:bodyPr/>
                    <a:lstStyle/>
                    <a:p>
                      <a:pPr marL="415925">
                        <a:lnSpc>
                          <a:spcPct val="100000"/>
                        </a:lnSpc>
                        <a:spcBef>
                          <a:spcPts val="1240"/>
                        </a:spcBef>
                      </a:pPr>
                      <a:r>
                        <a:rPr sz="1650" b="1" spc="10" dirty="0">
                          <a:latin typeface="Times New Roman"/>
                          <a:cs typeface="Times New Roman"/>
                        </a:rPr>
                        <a:t>Οµάδες</a:t>
                      </a:r>
                      <a:endParaRPr sz="1650">
                        <a:latin typeface="Times New Roman"/>
                        <a:cs typeface="Times New Roman"/>
                      </a:endParaRPr>
                    </a:p>
                  </a:txBody>
                  <a:tcPr marL="0" marR="0" marT="1574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240"/>
                        </a:spcBef>
                      </a:pPr>
                      <a:r>
                        <a:rPr sz="1650" b="1" dirty="0">
                          <a:latin typeface="Times New Roman"/>
                          <a:cs typeface="Times New Roman"/>
                        </a:rPr>
                        <a:t>9</a:t>
                      </a:r>
                      <a:endParaRPr sz="1650" dirty="0">
                        <a:latin typeface="Times New Roman"/>
                        <a:cs typeface="Times New Roman"/>
                      </a:endParaRPr>
                    </a:p>
                  </a:txBody>
                  <a:tcPr marL="0" marR="0" marT="1574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240"/>
                        </a:spcBef>
                      </a:pPr>
                      <a:r>
                        <a:rPr sz="1650" b="1" spc="5" dirty="0">
                          <a:latin typeface="Times New Roman"/>
                          <a:cs typeface="Times New Roman"/>
                        </a:rPr>
                        <a:t>147,89</a:t>
                      </a:r>
                      <a:endParaRPr sz="1650" dirty="0">
                        <a:latin typeface="Times New Roman"/>
                        <a:cs typeface="Times New Roman"/>
                      </a:endParaRPr>
                    </a:p>
                  </a:txBody>
                  <a:tcPr marL="0" marR="0" marT="1574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35" algn="ctr">
                        <a:lnSpc>
                          <a:spcPct val="100000"/>
                        </a:lnSpc>
                        <a:spcBef>
                          <a:spcPts val="1240"/>
                        </a:spcBef>
                      </a:pPr>
                      <a:r>
                        <a:rPr sz="1650" b="1" spc="5" dirty="0">
                          <a:latin typeface="Times New Roman"/>
                          <a:cs typeface="Times New Roman"/>
                        </a:rPr>
                        <a:t>16,43</a:t>
                      </a:r>
                      <a:endParaRPr sz="1650">
                        <a:latin typeface="Times New Roman"/>
                        <a:cs typeface="Times New Roman"/>
                      </a:endParaRPr>
                    </a:p>
                  </a:txBody>
                  <a:tcPr marL="0" marR="0" marT="1574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240"/>
                        </a:spcBef>
                      </a:pPr>
                      <a:r>
                        <a:rPr sz="1650" b="1" dirty="0">
                          <a:latin typeface="Times New Roman"/>
                          <a:cs typeface="Times New Roman"/>
                        </a:rPr>
                        <a:t>6,62</a:t>
                      </a:r>
                      <a:endParaRPr sz="1650" dirty="0">
                        <a:latin typeface="Times New Roman"/>
                        <a:cs typeface="Times New Roman"/>
                      </a:endParaRPr>
                    </a:p>
                  </a:txBody>
                  <a:tcPr marL="0" marR="0" marT="1574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240"/>
                        </a:spcBef>
                      </a:pPr>
                      <a:r>
                        <a:rPr sz="1650" b="1" spc="5" dirty="0">
                          <a:latin typeface="Times New Roman"/>
                          <a:cs typeface="Times New Roman"/>
                        </a:rPr>
                        <a:t>1,99</a:t>
                      </a:r>
                      <a:endParaRPr sz="1650" dirty="0">
                        <a:latin typeface="Times New Roman"/>
                        <a:cs typeface="Times New Roman"/>
                      </a:endParaRPr>
                    </a:p>
                  </a:txBody>
                  <a:tcPr marL="0" marR="0" marT="1574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592074">
                <a:tc>
                  <a:txBody>
                    <a:bodyPr/>
                    <a:lstStyle/>
                    <a:p>
                      <a:pPr marL="415925" marR="476250">
                        <a:lnSpc>
                          <a:spcPts val="1920"/>
                        </a:lnSpc>
                        <a:spcBef>
                          <a:spcPts val="395"/>
                        </a:spcBef>
                      </a:pPr>
                      <a:r>
                        <a:rPr sz="1650" b="1" spc="5" dirty="0">
                          <a:latin typeface="Times New Roman"/>
                          <a:cs typeface="Times New Roman"/>
                        </a:rPr>
                        <a:t>Γενότυποι  </a:t>
                      </a:r>
                      <a:r>
                        <a:rPr sz="1650" b="1" spc="-5" dirty="0">
                          <a:latin typeface="Times New Roman"/>
                          <a:cs typeface="Times New Roman"/>
                        </a:rPr>
                        <a:t>(Π</a:t>
                      </a:r>
                      <a:r>
                        <a:rPr sz="1650" b="1" dirty="0">
                          <a:latin typeface="Times New Roman"/>
                          <a:cs typeface="Times New Roman"/>
                        </a:rPr>
                        <a:t>α</a:t>
                      </a:r>
                      <a:r>
                        <a:rPr sz="1650" b="1" spc="5" dirty="0">
                          <a:latin typeface="Times New Roman"/>
                          <a:cs typeface="Times New Roman"/>
                        </a:rPr>
                        <a:t>ρ</a:t>
                      </a:r>
                      <a:r>
                        <a:rPr sz="1650" b="1" dirty="0">
                          <a:latin typeface="Times New Roman"/>
                          <a:cs typeface="Times New Roman"/>
                        </a:rPr>
                        <a:t>ά</a:t>
                      </a:r>
                      <a:r>
                        <a:rPr sz="1650" b="1" spc="-5" dirty="0">
                          <a:latin typeface="Times New Roman"/>
                          <a:cs typeface="Times New Roman"/>
                        </a:rPr>
                        <a:t>γ</a:t>
                      </a:r>
                      <a:r>
                        <a:rPr sz="1650" b="1" dirty="0">
                          <a:latin typeface="Times New Roman"/>
                          <a:cs typeface="Times New Roman"/>
                        </a:rPr>
                        <a:t>ο</a:t>
                      </a:r>
                      <a:r>
                        <a:rPr sz="1650" b="1" spc="-5" dirty="0">
                          <a:latin typeface="Times New Roman"/>
                          <a:cs typeface="Times New Roman"/>
                        </a:rPr>
                        <a:t>ντ</a:t>
                      </a:r>
                      <a:r>
                        <a:rPr sz="1650" b="1" dirty="0">
                          <a:latin typeface="Times New Roman"/>
                          <a:cs typeface="Times New Roman"/>
                        </a:rPr>
                        <a:t>α</a:t>
                      </a:r>
                      <a:r>
                        <a:rPr sz="1650" b="1" spc="-10" dirty="0">
                          <a:latin typeface="Times New Roman"/>
                          <a:cs typeface="Times New Roman"/>
                        </a:rPr>
                        <a:t>ς</a:t>
                      </a:r>
                      <a:r>
                        <a:rPr sz="1650" b="1" dirty="0">
                          <a:latin typeface="Times New Roman"/>
                          <a:cs typeface="Times New Roman"/>
                        </a:rPr>
                        <a:t>)</a:t>
                      </a:r>
                      <a:endParaRPr sz="1650">
                        <a:latin typeface="Times New Roman"/>
                        <a:cs typeface="Times New Roman"/>
                      </a:endParaRPr>
                    </a:p>
                  </a:txBody>
                  <a:tcPr marL="0" marR="0" marT="501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240"/>
                        </a:spcBef>
                      </a:pPr>
                      <a:r>
                        <a:rPr sz="1650" b="1" dirty="0">
                          <a:latin typeface="Times New Roman"/>
                          <a:cs typeface="Times New Roman"/>
                        </a:rPr>
                        <a:t>9</a:t>
                      </a:r>
                      <a:endParaRPr sz="1650" dirty="0">
                        <a:latin typeface="Times New Roman"/>
                        <a:cs typeface="Times New Roman"/>
                      </a:endParaRPr>
                    </a:p>
                  </a:txBody>
                  <a:tcPr marL="0" marR="0" marT="1574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240"/>
                        </a:spcBef>
                      </a:pPr>
                      <a:r>
                        <a:rPr sz="1650" b="1" spc="5" dirty="0">
                          <a:latin typeface="Times New Roman"/>
                          <a:cs typeface="Times New Roman"/>
                        </a:rPr>
                        <a:t>51,49</a:t>
                      </a:r>
                      <a:endParaRPr sz="1650" dirty="0">
                        <a:latin typeface="Times New Roman"/>
                        <a:cs typeface="Times New Roman"/>
                      </a:endParaRPr>
                    </a:p>
                  </a:txBody>
                  <a:tcPr marL="0" marR="0" marT="1574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35" algn="ctr">
                        <a:lnSpc>
                          <a:spcPct val="100000"/>
                        </a:lnSpc>
                        <a:spcBef>
                          <a:spcPts val="1240"/>
                        </a:spcBef>
                      </a:pPr>
                      <a:r>
                        <a:rPr sz="1650" b="1" dirty="0">
                          <a:latin typeface="Times New Roman"/>
                          <a:cs typeface="Times New Roman"/>
                        </a:rPr>
                        <a:t>5,72</a:t>
                      </a:r>
                      <a:endParaRPr sz="1650" dirty="0">
                        <a:latin typeface="Times New Roman"/>
                        <a:cs typeface="Times New Roman"/>
                      </a:endParaRPr>
                    </a:p>
                  </a:txBody>
                  <a:tcPr marL="0" marR="0" marT="1574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240"/>
                        </a:spcBef>
                      </a:pPr>
                      <a:r>
                        <a:rPr sz="1650" b="1" dirty="0">
                          <a:latin typeface="Times New Roman"/>
                          <a:cs typeface="Times New Roman"/>
                        </a:rPr>
                        <a:t>2,30</a:t>
                      </a:r>
                      <a:endParaRPr sz="1650" dirty="0">
                        <a:latin typeface="Times New Roman"/>
                        <a:cs typeface="Times New Roman"/>
                      </a:endParaRPr>
                    </a:p>
                  </a:txBody>
                  <a:tcPr marL="0" marR="0" marT="1574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240"/>
                        </a:spcBef>
                      </a:pPr>
                      <a:r>
                        <a:rPr sz="1650" b="1" spc="5" dirty="0">
                          <a:latin typeface="Times New Roman"/>
                          <a:cs typeface="Times New Roman"/>
                        </a:rPr>
                        <a:t>1,99</a:t>
                      </a:r>
                      <a:endParaRPr sz="1650" dirty="0">
                        <a:latin typeface="Times New Roman"/>
                        <a:cs typeface="Times New Roman"/>
                      </a:endParaRPr>
                    </a:p>
                  </a:txBody>
                  <a:tcPr marL="0" marR="0" marT="1574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589788">
                <a:tc>
                  <a:txBody>
                    <a:bodyPr/>
                    <a:lstStyle/>
                    <a:p>
                      <a:pPr marL="415925">
                        <a:lnSpc>
                          <a:spcPct val="100000"/>
                        </a:lnSpc>
                        <a:spcBef>
                          <a:spcPts val="1245"/>
                        </a:spcBef>
                      </a:pPr>
                      <a:r>
                        <a:rPr sz="1650" b="1" spc="5" dirty="0">
                          <a:latin typeface="Times New Roman"/>
                          <a:cs typeface="Times New Roman"/>
                        </a:rPr>
                        <a:t>Σφάλµα</a:t>
                      </a:r>
                      <a:endParaRPr sz="1650">
                        <a:latin typeface="Times New Roman"/>
                        <a:cs typeface="Times New Roman"/>
                      </a:endParaRPr>
                    </a:p>
                  </a:txBody>
                  <a:tcPr marL="0" marR="0" marT="1581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245"/>
                        </a:spcBef>
                      </a:pPr>
                      <a:r>
                        <a:rPr sz="1650" b="1" spc="5" dirty="0">
                          <a:latin typeface="Times New Roman"/>
                          <a:cs typeface="Times New Roman"/>
                        </a:rPr>
                        <a:t>81</a:t>
                      </a:r>
                      <a:endParaRPr sz="1650" dirty="0">
                        <a:latin typeface="Times New Roman"/>
                        <a:cs typeface="Times New Roman"/>
                      </a:endParaRPr>
                    </a:p>
                  </a:txBody>
                  <a:tcPr marL="0" marR="0" marT="1581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245"/>
                        </a:spcBef>
                      </a:pPr>
                      <a:r>
                        <a:rPr sz="1650" b="1" spc="5" dirty="0">
                          <a:latin typeface="Times New Roman"/>
                          <a:cs typeface="Times New Roman"/>
                        </a:rPr>
                        <a:t>200,81</a:t>
                      </a:r>
                      <a:endParaRPr sz="1650" dirty="0">
                        <a:latin typeface="Times New Roman"/>
                        <a:cs typeface="Times New Roman"/>
                      </a:endParaRPr>
                    </a:p>
                  </a:txBody>
                  <a:tcPr marL="0" marR="0" marT="1581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35" algn="ctr">
                        <a:lnSpc>
                          <a:spcPct val="100000"/>
                        </a:lnSpc>
                        <a:spcBef>
                          <a:spcPts val="1245"/>
                        </a:spcBef>
                      </a:pPr>
                      <a:r>
                        <a:rPr sz="1650" b="1" dirty="0">
                          <a:latin typeface="Times New Roman"/>
                          <a:cs typeface="Times New Roman"/>
                        </a:rPr>
                        <a:t>2,48</a:t>
                      </a:r>
                      <a:endParaRPr sz="1650" dirty="0">
                        <a:latin typeface="Times New Roman"/>
                        <a:cs typeface="Times New Roman"/>
                      </a:endParaRPr>
                    </a:p>
                  </a:txBody>
                  <a:tcPr marL="0" marR="0" marT="1581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590550">
                <a:tc>
                  <a:txBody>
                    <a:bodyPr/>
                    <a:lstStyle/>
                    <a:p>
                      <a:pPr marR="88265" algn="r">
                        <a:lnSpc>
                          <a:spcPct val="100000"/>
                        </a:lnSpc>
                        <a:spcBef>
                          <a:spcPts val="1245"/>
                        </a:spcBef>
                      </a:pPr>
                      <a:r>
                        <a:rPr sz="1650" b="1" spc="5" dirty="0">
                          <a:latin typeface="Times New Roman"/>
                          <a:cs typeface="Times New Roman"/>
                        </a:rPr>
                        <a:t>Ο</a:t>
                      </a:r>
                      <a:r>
                        <a:rPr sz="1650" b="1" spc="-10" dirty="0">
                          <a:latin typeface="Times New Roman"/>
                          <a:cs typeface="Times New Roman"/>
                        </a:rPr>
                        <a:t>λ</a:t>
                      </a:r>
                      <a:r>
                        <a:rPr sz="1650" b="1" spc="-5" dirty="0">
                          <a:latin typeface="Times New Roman"/>
                          <a:cs typeface="Times New Roman"/>
                        </a:rPr>
                        <a:t>ικ</a:t>
                      </a:r>
                      <a:r>
                        <a:rPr sz="1650" b="1" dirty="0">
                          <a:latin typeface="Times New Roman"/>
                          <a:cs typeface="Times New Roman"/>
                        </a:rPr>
                        <a:t>ή</a:t>
                      </a:r>
                      <a:endParaRPr sz="1650">
                        <a:latin typeface="Times New Roman"/>
                        <a:cs typeface="Times New Roman"/>
                      </a:endParaRPr>
                    </a:p>
                  </a:txBody>
                  <a:tcPr marL="0" marR="0" marT="1581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245"/>
                        </a:spcBef>
                      </a:pPr>
                      <a:r>
                        <a:rPr sz="1650" b="1" spc="5" dirty="0">
                          <a:latin typeface="Times New Roman"/>
                          <a:cs typeface="Times New Roman"/>
                        </a:rPr>
                        <a:t>99</a:t>
                      </a:r>
                      <a:endParaRPr sz="1650">
                        <a:latin typeface="Times New Roman"/>
                        <a:cs typeface="Times New Roman"/>
                      </a:endParaRPr>
                    </a:p>
                  </a:txBody>
                  <a:tcPr marL="0" marR="0" marT="1581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245"/>
                        </a:spcBef>
                      </a:pPr>
                      <a:r>
                        <a:rPr sz="1650" b="1" spc="5" dirty="0">
                          <a:latin typeface="Times New Roman"/>
                          <a:cs typeface="Times New Roman"/>
                        </a:rPr>
                        <a:t>400,19</a:t>
                      </a:r>
                      <a:endParaRPr sz="1650" dirty="0">
                        <a:latin typeface="Times New Roman"/>
                        <a:cs typeface="Times New Roman"/>
                      </a:endParaRPr>
                    </a:p>
                  </a:txBody>
                  <a:tcPr marL="0" marR="0" marT="1581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21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2100" dirty="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B79785D5-D4F9-41C0-B192-7787F47C9D17}"/>
              </a:ext>
            </a:extLst>
          </p:cNvPr>
          <p:cNvPicPr>
            <a:picLocks noChangeAspect="1"/>
          </p:cNvPicPr>
          <p:nvPr/>
        </p:nvPicPr>
        <p:blipFill>
          <a:blip r:embed="rId2"/>
          <a:stretch>
            <a:fillRect/>
          </a:stretch>
        </p:blipFill>
        <p:spPr>
          <a:xfrm>
            <a:off x="774700" y="314325"/>
            <a:ext cx="9521050" cy="6934200"/>
          </a:xfrm>
          <a:prstGeom prst="rect">
            <a:avLst/>
          </a:prstGeom>
        </p:spPr>
      </p:pic>
    </p:spTree>
    <p:extLst>
      <p:ext uri="{BB962C8B-B14F-4D97-AF65-F5344CB8AC3E}">
        <p14:creationId xmlns:p14="http://schemas.microsoft.com/office/powerpoint/2010/main" val="4285609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061B5A7A-21B3-4337-B62B-74B15F87F1F6}"/>
              </a:ext>
            </a:extLst>
          </p:cNvPr>
          <p:cNvPicPr>
            <a:picLocks noChangeAspect="1"/>
          </p:cNvPicPr>
          <p:nvPr/>
        </p:nvPicPr>
        <p:blipFill>
          <a:blip r:embed="rId2"/>
          <a:stretch>
            <a:fillRect/>
          </a:stretch>
        </p:blipFill>
        <p:spPr>
          <a:xfrm>
            <a:off x="353176" y="352425"/>
            <a:ext cx="9682922" cy="6934200"/>
          </a:xfrm>
          <a:prstGeom prst="rect">
            <a:avLst/>
          </a:prstGeom>
        </p:spPr>
      </p:pic>
    </p:spTree>
    <p:extLst>
      <p:ext uri="{BB962C8B-B14F-4D97-AF65-F5344CB8AC3E}">
        <p14:creationId xmlns:p14="http://schemas.microsoft.com/office/powerpoint/2010/main" val="201678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480" rIns="0" bIns="0" rtlCol="0">
            <a:spAutoFit/>
          </a:bodyPr>
          <a:lstStyle/>
          <a:p>
            <a:pPr marL="937260" marR="5080" indent="-429895">
              <a:lnSpc>
                <a:spcPts val="3829"/>
              </a:lnSpc>
              <a:spcBef>
                <a:spcPts val="240"/>
              </a:spcBef>
            </a:pPr>
            <a:r>
              <a:rPr b="1" spc="-5" dirty="0">
                <a:solidFill>
                  <a:srgbClr val="000000"/>
                </a:solidFill>
                <a:latin typeface="Arial"/>
                <a:cs typeface="Arial"/>
              </a:rPr>
              <a:t>Συντελεστής Παραλλακτικότητας  (Coefficient </a:t>
            </a:r>
            <a:r>
              <a:rPr b="1" dirty="0">
                <a:solidFill>
                  <a:srgbClr val="000000"/>
                </a:solidFill>
                <a:latin typeface="Arial"/>
                <a:cs typeface="Arial"/>
              </a:rPr>
              <a:t>of </a:t>
            </a:r>
            <a:r>
              <a:rPr b="1" spc="-5" dirty="0">
                <a:solidFill>
                  <a:srgbClr val="000000"/>
                </a:solidFill>
                <a:latin typeface="Arial"/>
                <a:cs typeface="Arial"/>
              </a:rPr>
              <a:t>Variation),</a:t>
            </a:r>
            <a:r>
              <a:rPr b="1" spc="-60" dirty="0">
                <a:solidFill>
                  <a:srgbClr val="000000"/>
                </a:solidFill>
                <a:latin typeface="Arial"/>
                <a:cs typeface="Arial"/>
              </a:rPr>
              <a:t> </a:t>
            </a:r>
            <a:r>
              <a:rPr b="1" i="1" dirty="0">
                <a:solidFill>
                  <a:srgbClr val="000000"/>
                </a:solidFill>
                <a:latin typeface="Times New Roman"/>
                <a:cs typeface="Times New Roman"/>
              </a:rPr>
              <a:t>CV</a:t>
            </a:r>
          </a:p>
        </p:txBody>
      </p:sp>
      <p:sp>
        <p:nvSpPr>
          <p:cNvPr id="3" name="object 3"/>
          <p:cNvSpPr/>
          <p:nvPr/>
        </p:nvSpPr>
        <p:spPr>
          <a:xfrm>
            <a:off x="3797808" y="2508503"/>
            <a:ext cx="36830" cy="20320"/>
          </a:xfrm>
          <a:custGeom>
            <a:avLst/>
            <a:gdLst/>
            <a:ahLst/>
            <a:cxnLst/>
            <a:rect l="l" t="t" r="r" b="b"/>
            <a:pathLst>
              <a:path w="36829" h="20319">
                <a:moveTo>
                  <a:pt x="0" y="19811"/>
                </a:moveTo>
                <a:lnTo>
                  <a:pt x="36575" y="0"/>
                </a:lnTo>
              </a:path>
            </a:pathLst>
          </a:custGeom>
          <a:ln w="3175">
            <a:solidFill>
              <a:srgbClr val="000000"/>
            </a:solidFill>
          </a:ln>
        </p:spPr>
        <p:txBody>
          <a:bodyPr wrap="square" lIns="0" tIns="0" rIns="0" bIns="0" rtlCol="0"/>
          <a:lstStyle/>
          <a:p>
            <a:endParaRPr/>
          </a:p>
        </p:txBody>
      </p:sp>
      <p:sp>
        <p:nvSpPr>
          <p:cNvPr id="4" name="object 4"/>
          <p:cNvSpPr/>
          <p:nvPr/>
        </p:nvSpPr>
        <p:spPr>
          <a:xfrm>
            <a:off x="3834383" y="2508503"/>
            <a:ext cx="85725" cy="139065"/>
          </a:xfrm>
          <a:custGeom>
            <a:avLst/>
            <a:gdLst/>
            <a:ahLst/>
            <a:cxnLst/>
            <a:rect l="l" t="t" r="r" b="b"/>
            <a:pathLst>
              <a:path w="85725" h="139064">
                <a:moveTo>
                  <a:pt x="0" y="0"/>
                </a:moveTo>
                <a:lnTo>
                  <a:pt x="85343" y="138683"/>
                </a:lnTo>
              </a:path>
            </a:pathLst>
          </a:custGeom>
          <a:ln w="3175">
            <a:solidFill>
              <a:srgbClr val="000000"/>
            </a:solidFill>
          </a:ln>
        </p:spPr>
        <p:txBody>
          <a:bodyPr wrap="square" lIns="0" tIns="0" rIns="0" bIns="0" rtlCol="0"/>
          <a:lstStyle/>
          <a:p>
            <a:endParaRPr/>
          </a:p>
        </p:txBody>
      </p:sp>
      <p:sp>
        <p:nvSpPr>
          <p:cNvPr id="5" name="object 5"/>
          <p:cNvSpPr/>
          <p:nvPr/>
        </p:nvSpPr>
        <p:spPr>
          <a:xfrm>
            <a:off x="3919727" y="2279903"/>
            <a:ext cx="94615" cy="367665"/>
          </a:xfrm>
          <a:custGeom>
            <a:avLst/>
            <a:gdLst/>
            <a:ahLst/>
            <a:cxnLst/>
            <a:rect l="l" t="t" r="r" b="b"/>
            <a:pathLst>
              <a:path w="94614" h="367664">
                <a:moveTo>
                  <a:pt x="0" y="367283"/>
                </a:moveTo>
                <a:lnTo>
                  <a:pt x="94487" y="0"/>
                </a:lnTo>
              </a:path>
            </a:pathLst>
          </a:custGeom>
          <a:ln w="3175">
            <a:solidFill>
              <a:srgbClr val="000000"/>
            </a:solidFill>
          </a:ln>
        </p:spPr>
        <p:txBody>
          <a:bodyPr wrap="square" lIns="0" tIns="0" rIns="0" bIns="0" rtlCol="0"/>
          <a:lstStyle/>
          <a:p>
            <a:endParaRPr/>
          </a:p>
        </p:txBody>
      </p:sp>
      <p:sp>
        <p:nvSpPr>
          <p:cNvPr id="6" name="object 6"/>
          <p:cNvSpPr/>
          <p:nvPr/>
        </p:nvSpPr>
        <p:spPr>
          <a:xfrm>
            <a:off x="4014215" y="2279903"/>
            <a:ext cx="774700" cy="0"/>
          </a:xfrm>
          <a:custGeom>
            <a:avLst/>
            <a:gdLst/>
            <a:ahLst/>
            <a:cxnLst/>
            <a:rect l="l" t="t" r="r" b="b"/>
            <a:pathLst>
              <a:path w="774700">
                <a:moveTo>
                  <a:pt x="0" y="0"/>
                </a:moveTo>
                <a:lnTo>
                  <a:pt x="774191" y="0"/>
                </a:lnTo>
              </a:path>
            </a:pathLst>
          </a:custGeom>
          <a:ln w="3175">
            <a:solidFill>
              <a:srgbClr val="000000"/>
            </a:solidFill>
          </a:ln>
        </p:spPr>
        <p:txBody>
          <a:bodyPr wrap="square" lIns="0" tIns="0" rIns="0" bIns="0" rtlCol="0"/>
          <a:lstStyle/>
          <a:p>
            <a:endParaRPr/>
          </a:p>
        </p:txBody>
      </p:sp>
      <p:sp>
        <p:nvSpPr>
          <p:cNvPr id="7" name="object 7"/>
          <p:cNvSpPr/>
          <p:nvPr/>
        </p:nvSpPr>
        <p:spPr>
          <a:xfrm>
            <a:off x="3794760" y="2270760"/>
            <a:ext cx="993775" cy="376555"/>
          </a:xfrm>
          <a:custGeom>
            <a:avLst/>
            <a:gdLst/>
            <a:ahLst/>
            <a:cxnLst/>
            <a:rect l="l" t="t" r="r" b="b"/>
            <a:pathLst>
              <a:path w="993775" h="376555">
                <a:moveTo>
                  <a:pt x="993648" y="18288"/>
                </a:moveTo>
                <a:lnTo>
                  <a:pt x="993648" y="0"/>
                </a:lnTo>
                <a:lnTo>
                  <a:pt x="211836" y="0"/>
                </a:lnTo>
                <a:lnTo>
                  <a:pt x="124968" y="339852"/>
                </a:lnTo>
                <a:lnTo>
                  <a:pt x="48768" y="227076"/>
                </a:lnTo>
                <a:lnTo>
                  <a:pt x="0" y="252984"/>
                </a:lnTo>
                <a:lnTo>
                  <a:pt x="4572" y="263652"/>
                </a:lnTo>
                <a:lnTo>
                  <a:pt x="30480" y="249936"/>
                </a:lnTo>
                <a:lnTo>
                  <a:pt x="115824" y="376428"/>
                </a:lnTo>
                <a:lnTo>
                  <a:pt x="134112" y="376428"/>
                </a:lnTo>
                <a:lnTo>
                  <a:pt x="225552" y="18288"/>
                </a:lnTo>
                <a:lnTo>
                  <a:pt x="993648" y="18288"/>
                </a:lnTo>
                <a:close/>
              </a:path>
            </a:pathLst>
          </a:custGeom>
          <a:solidFill>
            <a:srgbClr val="000000"/>
          </a:solidFill>
        </p:spPr>
        <p:txBody>
          <a:bodyPr wrap="square" lIns="0" tIns="0" rIns="0" bIns="0" rtlCol="0"/>
          <a:lstStyle/>
          <a:p>
            <a:endParaRPr/>
          </a:p>
        </p:txBody>
      </p:sp>
      <p:sp>
        <p:nvSpPr>
          <p:cNvPr id="8" name="object 8"/>
          <p:cNvSpPr/>
          <p:nvPr/>
        </p:nvSpPr>
        <p:spPr>
          <a:xfrm>
            <a:off x="4152912" y="2823975"/>
            <a:ext cx="177165" cy="0"/>
          </a:xfrm>
          <a:custGeom>
            <a:avLst/>
            <a:gdLst/>
            <a:ahLst/>
            <a:cxnLst/>
            <a:rect l="l" t="t" r="r" b="b"/>
            <a:pathLst>
              <a:path w="177164">
                <a:moveTo>
                  <a:pt x="0" y="0"/>
                </a:moveTo>
                <a:lnTo>
                  <a:pt x="176796" y="0"/>
                </a:lnTo>
              </a:path>
            </a:pathLst>
          </a:custGeom>
          <a:ln w="17431">
            <a:solidFill>
              <a:srgbClr val="000000"/>
            </a:solidFill>
          </a:ln>
        </p:spPr>
        <p:txBody>
          <a:bodyPr wrap="square" lIns="0" tIns="0" rIns="0" bIns="0" rtlCol="0"/>
          <a:lstStyle/>
          <a:p>
            <a:endParaRPr/>
          </a:p>
        </p:txBody>
      </p:sp>
      <p:sp>
        <p:nvSpPr>
          <p:cNvPr id="9" name="object 9"/>
          <p:cNvSpPr/>
          <p:nvPr/>
        </p:nvSpPr>
        <p:spPr>
          <a:xfrm>
            <a:off x="3767343" y="2753862"/>
            <a:ext cx="1050290" cy="0"/>
          </a:xfrm>
          <a:custGeom>
            <a:avLst/>
            <a:gdLst/>
            <a:ahLst/>
            <a:cxnLst/>
            <a:rect l="l" t="t" r="r" b="b"/>
            <a:pathLst>
              <a:path w="1050289">
                <a:moveTo>
                  <a:pt x="0" y="0"/>
                </a:moveTo>
                <a:lnTo>
                  <a:pt x="1050038" y="0"/>
                </a:lnTo>
              </a:path>
            </a:pathLst>
          </a:custGeom>
          <a:ln w="17431">
            <a:solidFill>
              <a:srgbClr val="000000"/>
            </a:solidFill>
          </a:ln>
        </p:spPr>
        <p:txBody>
          <a:bodyPr wrap="square" lIns="0" tIns="0" rIns="0" bIns="0" rtlCol="0"/>
          <a:lstStyle/>
          <a:p>
            <a:endParaRPr/>
          </a:p>
        </p:txBody>
      </p:sp>
      <p:sp>
        <p:nvSpPr>
          <p:cNvPr id="10" name="object 10"/>
          <p:cNvSpPr/>
          <p:nvPr/>
        </p:nvSpPr>
        <p:spPr>
          <a:xfrm>
            <a:off x="5995415" y="2279903"/>
            <a:ext cx="958850" cy="373380"/>
          </a:xfrm>
          <a:custGeom>
            <a:avLst/>
            <a:gdLst/>
            <a:ahLst/>
            <a:cxnLst/>
            <a:rect l="l" t="t" r="r" b="b"/>
            <a:pathLst>
              <a:path w="958850" h="373380">
                <a:moveTo>
                  <a:pt x="0" y="251459"/>
                </a:moveTo>
                <a:lnTo>
                  <a:pt x="35051" y="231647"/>
                </a:lnTo>
                <a:lnTo>
                  <a:pt x="121919" y="373379"/>
                </a:lnTo>
                <a:lnTo>
                  <a:pt x="216407" y="0"/>
                </a:lnTo>
                <a:lnTo>
                  <a:pt x="958595" y="0"/>
                </a:lnTo>
              </a:path>
            </a:pathLst>
          </a:custGeom>
          <a:ln w="3175">
            <a:solidFill>
              <a:srgbClr val="000000"/>
            </a:solidFill>
          </a:ln>
        </p:spPr>
        <p:txBody>
          <a:bodyPr wrap="square" lIns="0" tIns="0" rIns="0" bIns="0" rtlCol="0"/>
          <a:lstStyle/>
          <a:p>
            <a:endParaRPr/>
          </a:p>
        </p:txBody>
      </p:sp>
      <p:sp>
        <p:nvSpPr>
          <p:cNvPr id="11" name="object 11"/>
          <p:cNvSpPr/>
          <p:nvPr/>
        </p:nvSpPr>
        <p:spPr>
          <a:xfrm>
            <a:off x="5992368" y="2270760"/>
            <a:ext cx="962025" cy="382905"/>
          </a:xfrm>
          <a:custGeom>
            <a:avLst/>
            <a:gdLst/>
            <a:ahLst/>
            <a:cxnLst/>
            <a:rect l="l" t="t" r="r" b="b"/>
            <a:pathLst>
              <a:path w="962025" h="382905">
                <a:moveTo>
                  <a:pt x="961644" y="18288"/>
                </a:moveTo>
                <a:lnTo>
                  <a:pt x="961644" y="0"/>
                </a:lnTo>
                <a:lnTo>
                  <a:pt x="211836" y="0"/>
                </a:lnTo>
                <a:lnTo>
                  <a:pt x="124968" y="345948"/>
                </a:lnTo>
                <a:lnTo>
                  <a:pt x="48768" y="230124"/>
                </a:lnTo>
                <a:lnTo>
                  <a:pt x="0" y="256032"/>
                </a:lnTo>
                <a:lnTo>
                  <a:pt x="6096" y="266700"/>
                </a:lnTo>
                <a:lnTo>
                  <a:pt x="28956" y="251460"/>
                </a:lnTo>
                <a:lnTo>
                  <a:pt x="115824" y="382524"/>
                </a:lnTo>
                <a:lnTo>
                  <a:pt x="134112" y="382524"/>
                </a:lnTo>
                <a:lnTo>
                  <a:pt x="225552" y="18288"/>
                </a:lnTo>
                <a:lnTo>
                  <a:pt x="961644" y="18288"/>
                </a:lnTo>
                <a:close/>
              </a:path>
            </a:pathLst>
          </a:custGeom>
          <a:solidFill>
            <a:srgbClr val="000000"/>
          </a:solidFill>
        </p:spPr>
        <p:txBody>
          <a:bodyPr wrap="square" lIns="0" tIns="0" rIns="0" bIns="0" rtlCol="0"/>
          <a:lstStyle/>
          <a:p>
            <a:endParaRPr/>
          </a:p>
        </p:txBody>
      </p:sp>
      <p:sp>
        <p:nvSpPr>
          <p:cNvPr id="12" name="object 12"/>
          <p:cNvSpPr/>
          <p:nvPr/>
        </p:nvSpPr>
        <p:spPr>
          <a:xfrm>
            <a:off x="6333778" y="2823975"/>
            <a:ext cx="177165" cy="0"/>
          </a:xfrm>
          <a:custGeom>
            <a:avLst/>
            <a:gdLst/>
            <a:ahLst/>
            <a:cxnLst/>
            <a:rect l="l" t="t" r="r" b="b"/>
            <a:pathLst>
              <a:path w="177165">
                <a:moveTo>
                  <a:pt x="0" y="0"/>
                </a:moveTo>
                <a:lnTo>
                  <a:pt x="176781" y="0"/>
                </a:lnTo>
              </a:path>
            </a:pathLst>
          </a:custGeom>
          <a:ln w="17431">
            <a:solidFill>
              <a:srgbClr val="000000"/>
            </a:solidFill>
          </a:ln>
        </p:spPr>
        <p:txBody>
          <a:bodyPr wrap="square" lIns="0" tIns="0" rIns="0" bIns="0" rtlCol="0"/>
          <a:lstStyle/>
          <a:p>
            <a:endParaRPr/>
          </a:p>
        </p:txBody>
      </p:sp>
      <p:sp>
        <p:nvSpPr>
          <p:cNvPr id="13" name="object 13"/>
          <p:cNvSpPr/>
          <p:nvPr/>
        </p:nvSpPr>
        <p:spPr>
          <a:xfrm>
            <a:off x="5964969" y="2753862"/>
            <a:ext cx="1016635" cy="0"/>
          </a:xfrm>
          <a:custGeom>
            <a:avLst/>
            <a:gdLst/>
            <a:ahLst/>
            <a:cxnLst/>
            <a:rect l="l" t="t" r="r" b="b"/>
            <a:pathLst>
              <a:path w="1016634">
                <a:moveTo>
                  <a:pt x="0" y="0"/>
                </a:moveTo>
                <a:lnTo>
                  <a:pt x="1016502" y="0"/>
                </a:lnTo>
              </a:path>
            </a:pathLst>
          </a:custGeom>
          <a:ln w="17431">
            <a:solidFill>
              <a:srgbClr val="000000"/>
            </a:solidFill>
          </a:ln>
        </p:spPr>
        <p:txBody>
          <a:bodyPr wrap="square" lIns="0" tIns="0" rIns="0" bIns="0" rtlCol="0"/>
          <a:lstStyle/>
          <a:p>
            <a:endParaRPr/>
          </a:p>
        </p:txBody>
      </p:sp>
      <p:sp>
        <p:nvSpPr>
          <p:cNvPr id="14" name="object 14"/>
          <p:cNvSpPr txBox="1"/>
          <p:nvPr/>
        </p:nvSpPr>
        <p:spPr>
          <a:xfrm>
            <a:off x="4071610" y="2753001"/>
            <a:ext cx="2630170" cy="450215"/>
          </a:xfrm>
          <a:prstGeom prst="rect">
            <a:avLst/>
          </a:prstGeom>
        </p:spPr>
        <p:txBody>
          <a:bodyPr vert="horz" wrap="square" lIns="0" tIns="17145" rIns="0" bIns="0" rtlCol="0">
            <a:spAutoFit/>
          </a:bodyPr>
          <a:lstStyle/>
          <a:p>
            <a:pPr marL="12700">
              <a:lnSpc>
                <a:spcPct val="100000"/>
              </a:lnSpc>
              <a:spcBef>
                <a:spcPts val="135"/>
              </a:spcBef>
              <a:tabLst>
                <a:tab pos="2193290" algn="l"/>
              </a:tabLst>
            </a:pPr>
            <a:r>
              <a:rPr sz="2750" i="1" spc="15" dirty="0">
                <a:latin typeface="Times New Roman"/>
                <a:cs typeface="Times New Roman"/>
              </a:rPr>
              <a:t>Y</a:t>
            </a:r>
            <a:r>
              <a:rPr sz="2750" i="1" spc="-305" dirty="0">
                <a:latin typeface="Times New Roman"/>
                <a:cs typeface="Times New Roman"/>
              </a:rPr>
              <a:t> </a:t>
            </a:r>
            <a:r>
              <a:rPr sz="2750" spc="10" dirty="0">
                <a:latin typeface="Times New Roman"/>
                <a:cs typeface="Times New Roman"/>
              </a:rPr>
              <a:t>..	</a:t>
            </a:r>
            <a:r>
              <a:rPr sz="2750" i="1" spc="15" dirty="0">
                <a:latin typeface="Times New Roman"/>
                <a:cs typeface="Times New Roman"/>
              </a:rPr>
              <a:t>Y</a:t>
            </a:r>
            <a:r>
              <a:rPr sz="2750" i="1" spc="-365" dirty="0">
                <a:latin typeface="Times New Roman"/>
                <a:cs typeface="Times New Roman"/>
              </a:rPr>
              <a:t> </a:t>
            </a:r>
            <a:r>
              <a:rPr sz="2750" spc="5" dirty="0">
                <a:latin typeface="Times New Roman"/>
                <a:cs typeface="Times New Roman"/>
              </a:rPr>
              <a:t>..</a:t>
            </a:r>
            <a:endParaRPr sz="2750" dirty="0">
              <a:latin typeface="Times New Roman"/>
              <a:cs typeface="Times New Roman"/>
            </a:endParaRPr>
          </a:p>
        </p:txBody>
      </p:sp>
      <p:sp>
        <p:nvSpPr>
          <p:cNvPr id="15" name="object 15"/>
          <p:cNvSpPr txBox="1"/>
          <p:nvPr/>
        </p:nvSpPr>
        <p:spPr>
          <a:xfrm>
            <a:off x="2846313" y="2477158"/>
            <a:ext cx="4972685" cy="450215"/>
          </a:xfrm>
          <a:prstGeom prst="rect">
            <a:avLst/>
          </a:prstGeom>
        </p:spPr>
        <p:txBody>
          <a:bodyPr vert="horz" wrap="square" lIns="0" tIns="17145" rIns="0" bIns="0" rtlCol="0">
            <a:spAutoFit/>
          </a:bodyPr>
          <a:lstStyle/>
          <a:p>
            <a:pPr marL="50800">
              <a:lnSpc>
                <a:spcPct val="100000"/>
              </a:lnSpc>
              <a:spcBef>
                <a:spcPts val="135"/>
              </a:spcBef>
              <a:tabLst>
                <a:tab pos="638810" algn="l"/>
                <a:tab pos="1177925" algn="l"/>
                <a:tab pos="3386454" algn="l"/>
              </a:tabLst>
            </a:pPr>
            <a:r>
              <a:rPr sz="2750" i="1" spc="25" dirty="0">
                <a:latin typeface="Times New Roman"/>
                <a:cs typeface="Times New Roman"/>
              </a:rPr>
              <a:t>CV	</a:t>
            </a:r>
            <a:r>
              <a:rPr sz="2750" spc="15" dirty="0">
                <a:latin typeface="Symbol"/>
                <a:cs typeface="Symbol"/>
              </a:rPr>
              <a:t></a:t>
            </a:r>
            <a:r>
              <a:rPr sz="2750" spc="15" dirty="0">
                <a:latin typeface="Times New Roman"/>
                <a:cs typeface="Times New Roman"/>
              </a:rPr>
              <a:t>	</a:t>
            </a:r>
            <a:r>
              <a:rPr sz="4125" spc="60" baseline="35353" dirty="0">
                <a:latin typeface="Symbol"/>
                <a:cs typeface="Symbol"/>
              </a:rPr>
              <a:t></a:t>
            </a:r>
            <a:r>
              <a:rPr sz="4125" spc="89" baseline="35353" dirty="0">
                <a:latin typeface="Times New Roman"/>
                <a:cs typeface="Times New Roman"/>
              </a:rPr>
              <a:t> </a:t>
            </a:r>
            <a:r>
              <a:rPr sz="2750" spc="35" dirty="0">
                <a:latin typeface="Symbol"/>
                <a:cs typeface="Symbol"/>
              </a:rPr>
              <a:t></a:t>
            </a:r>
            <a:r>
              <a:rPr sz="2750" spc="35" dirty="0">
                <a:latin typeface="Times New Roman"/>
                <a:cs typeface="Times New Roman"/>
              </a:rPr>
              <a:t>100</a:t>
            </a:r>
            <a:r>
              <a:rPr sz="2750" spc="-60" dirty="0">
                <a:latin typeface="Times New Roman"/>
                <a:cs typeface="Times New Roman"/>
              </a:rPr>
              <a:t> </a:t>
            </a:r>
            <a:r>
              <a:rPr sz="2750" spc="15" dirty="0">
                <a:latin typeface="Symbol"/>
                <a:cs typeface="Symbol"/>
              </a:rPr>
              <a:t></a:t>
            </a:r>
            <a:r>
              <a:rPr sz="2750" spc="15" dirty="0">
                <a:latin typeface="Times New Roman"/>
                <a:cs typeface="Times New Roman"/>
              </a:rPr>
              <a:t>	</a:t>
            </a:r>
            <a:r>
              <a:rPr sz="4125" i="1" spc="22" baseline="35353" dirty="0">
                <a:latin typeface="Times New Roman"/>
                <a:cs typeface="Times New Roman"/>
              </a:rPr>
              <a:t>MSE</a:t>
            </a:r>
            <a:r>
              <a:rPr sz="4125" i="1" spc="209" baseline="35353" dirty="0">
                <a:latin typeface="Times New Roman"/>
                <a:cs typeface="Times New Roman"/>
              </a:rPr>
              <a:t> </a:t>
            </a:r>
            <a:r>
              <a:rPr sz="2750" spc="35" dirty="0">
                <a:latin typeface="Symbol"/>
                <a:cs typeface="Symbol"/>
              </a:rPr>
              <a:t></a:t>
            </a:r>
            <a:r>
              <a:rPr sz="2750" spc="35" dirty="0">
                <a:latin typeface="Times New Roman"/>
                <a:cs typeface="Times New Roman"/>
              </a:rPr>
              <a:t>100</a:t>
            </a:r>
            <a:endParaRPr sz="2750" dirty="0">
              <a:latin typeface="Times New Roman"/>
              <a:cs typeface="Times New Roman"/>
            </a:endParaRPr>
          </a:p>
        </p:txBody>
      </p:sp>
      <p:sp>
        <p:nvSpPr>
          <p:cNvPr id="16" name="object 16"/>
          <p:cNvSpPr txBox="1"/>
          <p:nvPr/>
        </p:nvSpPr>
        <p:spPr>
          <a:xfrm>
            <a:off x="5673341" y="3706894"/>
            <a:ext cx="587375" cy="412115"/>
          </a:xfrm>
          <a:prstGeom prst="rect">
            <a:avLst/>
          </a:prstGeom>
        </p:spPr>
        <p:txBody>
          <a:bodyPr vert="horz" wrap="square" lIns="0" tIns="17145" rIns="0" bIns="0" rtlCol="0">
            <a:spAutoFit/>
          </a:bodyPr>
          <a:lstStyle/>
          <a:p>
            <a:pPr marL="12700">
              <a:lnSpc>
                <a:spcPct val="100000"/>
              </a:lnSpc>
              <a:spcBef>
                <a:spcPts val="135"/>
              </a:spcBef>
            </a:pPr>
            <a:r>
              <a:rPr sz="2500" spc="-140" dirty="0">
                <a:latin typeface="Times New Roman"/>
                <a:cs typeface="Times New Roman"/>
              </a:rPr>
              <a:t>3</a:t>
            </a:r>
            <a:r>
              <a:rPr sz="2500" spc="135" dirty="0">
                <a:latin typeface="Times New Roman"/>
                <a:cs typeface="Times New Roman"/>
              </a:rPr>
              <a:t>,</a:t>
            </a:r>
            <a:r>
              <a:rPr sz="2500" spc="15" dirty="0">
                <a:latin typeface="Times New Roman"/>
                <a:cs typeface="Times New Roman"/>
              </a:rPr>
              <a:t>59</a:t>
            </a:r>
            <a:endParaRPr sz="2500">
              <a:latin typeface="Times New Roman"/>
              <a:cs typeface="Times New Roman"/>
            </a:endParaRPr>
          </a:p>
        </p:txBody>
      </p:sp>
      <p:sp>
        <p:nvSpPr>
          <p:cNvPr id="17" name="object 17"/>
          <p:cNvSpPr txBox="1"/>
          <p:nvPr/>
        </p:nvSpPr>
        <p:spPr>
          <a:xfrm>
            <a:off x="1988819" y="3441462"/>
            <a:ext cx="6109970" cy="489584"/>
          </a:xfrm>
          <a:prstGeom prst="rect">
            <a:avLst/>
          </a:prstGeom>
        </p:spPr>
        <p:txBody>
          <a:bodyPr vert="horz" wrap="square" lIns="0" tIns="11430" rIns="0" bIns="0" rtlCol="0">
            <a:spAutoFit/>
          </a:bodyPr>
          <a:lstStyle/>
          <a:p>
            <a:pPr marL="38100">
              <a:lnSpc>
                <a:spcPct val="100000"/>
              </a:lnSpc>
              <a:spcBef>
                <a:spcPts val="90"/>
              </a:spcBef>
            </a:pPr>
            <a:r>
              <a:rPr sz="3050" b="1" spc="-5" dirty="0">
                <a:latin typeface="Times New Roman"/>
                <a:cs typeface="Times New Roman"/>
              </a:rPr>
              <a:t>Στο</a:t>
            </a:r>
            <a:r>
              <a:rPr sz="3050" b="1" spc="10" dirty="0">
                <a:latin typeface="Times New Roman"/>
                <a:cs typeface="Times New Roman"/>
              </a:rPr>
              <a:t> </a:t>
            </a:r>
            <a:r>
              <a:rPr sz="3050" b="1" spc="-10" dirty="0">
                <a:latin typeface="Times New Roman"/>
                <a:cs typeface="Times New Roman"/>
              </a:rPr>
              <a:t>παράδειγµα,</a:t>
            </a:r>
            <a:r>
              <a:rPr sz="3050" b="1" spc="20" dirty="0">
                <a:latin typeface="Times New Roman"/>
                <a:cs typeface="Times New Roman"/>
              </a:rPr>
              <a:t> </a:t>
            </a:r>
            <a:r>
              <a:rPr sz="3050" b="1" i="1" dirty="0">
                <a:latin typeface="Times New Roman"/>
                <a:cs typeface="Times New Roman"/>
              </a:rPr>
              <a:t>CV</a:t>
            </a:r>
            <a:r>
              <a:rPr sz="3050" b="1" dirty="0">
                <a:latin typeface="Times New Roman"/>
                <a:cs typeface="Times New Roman"/>
              </a:rPr>
              <a:t>=</a:t>
            </a:r>
            <a:r>
              <a:rPr sz="3050" b="1" spc="-470" dirty="0">
                <a:latin typeface="Times New Roman"/>
                <a:cs typeface="Times New Roman"/>
              </a:rPr>
              <a:t> </a:t>
            </a:r>
            <a:r>
              <a:rPr sz="3750" u="sng" spc="-37" baseline="28888" dirty="0">
                <a:uFill>
                  <a:solidFill>
                    <a:srgbClr val="000000"/>
                  </a:solidFill>
                </a:uFill>
                <a:latin typeface="Times New Roman"/>
                <a:cs typeface="Times New Roman"/>
              </a:rPr>
              <a:t>1,57</a:t>
            </a:r>
            <a:r>
              <a:rPr sz="3750" spc="-225" baseline="28888" dirty="0">
                <a:latin typeface="Times New Roman"/>
                <a:cs typeface="Times New Roman"/>
              </a:rPr>
              <a:t> </a:t>
            </a:r>
            <a:r>
              <a:rPr sz="2500" spc="5" dirty="0">
                <a:latin typeface="Symbol"/>
                <a:cs typeface="Symbol"/>
              </a:rPr>
              <a:t></a:t>
            </a:r>
            <a:r>
              <a:rPr sz="2500" spc="5" dirty="0">
                <a:latin typeface="Times New Roman"/>
                <a:cs typeface="Times New Roman"/>
              </a:rPr>
              <a:t>100</a:t>
            </a:r>
            <a:r>
              <a:rPr sz="2500" spc="-200" dirty="0">
                <a:latin typeface="Times New Roman"/>
                <a:cs typeface="Times New Roman"/>
              </a:rPr>
              <a:t> </a:t>
            </a:r>
            <a:r>
              <a:rPr sz="2500" spc="15" dirty="0">
                <a:latin typeface="Symbol"/>
                <a:cs typeface="Symbol"/>
              </a:rPr>
              <a:t></a:t>
            </a:r>
            <a:r>
              <a:rPr sz="2500" spc="-185" dirty="0">
                <a:latin typeface="Times New Roman"/>
                <a:cs typeface="Times New Roman"/>
              </a:rPr>
              <a:t> </a:t>
            </a:r>
            <a:r>
              <a:rPr sz="2500" spc="15" dirty="0">
                <a:latin typeface="Times New Roman"/>
                <a:cs typeface="Times New Roman"/>
              </a:rPr>
              <a:t>43,9%</a:t>
            </a:r>
            <a:endParaRPr sz="2500" dirty="0">
              <a:latin typeface="Times New Roman"/>
              <a:cs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85134" y="685291"/>
            <a:ext cx="5710555" cy="1001394"/>
          </a:xfrm>
          <a:prstGeom prst="rect">
            <a:avLst/>
          </a:prstGeom>
        </p:spPr>
        <p:txBody>
          <a:bodyPr vert="horz" wrap="square" lIns="0" tIns="12700" rIns="0" bIns="0" rtlCol="0">
            <a:spAutoFit/>
          </a:bodyPr>
          <a:lstStyle/>
          <a:p>
            <a:pPr marL="655320" marR="5080" indent="-643255">
              <a:lnSpc>
                <a:spcPct val="100000"/>
              </a:lnSpc>
              <a:spcBef>
                <a:spcPts val="100"/>
              </a:spcBef>
            </a:pPr>
            <a:r>
              <a:rPr sz="3200" b="1" dirty="0">
                <a:latin typeface="Arial"/>
                <a:cs typeface="Arial"/>
              </a:rPr>
              <a:t>Το </a:t>
            </a:r>
            <a:r>
              <a:rPr sz="3200" b="1" spc="-5" dirty="0">
                <a:latin typeface="Arial"/>
                <a:cs typeface="Arial"/>
              </a:rPr>
              <a:t>Γενικό </a:t>
            </a:r>
            <a:r>
              <a:rPr sz="3200" b="1" spc="25" dirty="0">
                <a:latin typeface="Arial"/>
                <a:cs typeface="Arial"/>
              </a:rPr>
              <a:t>Γραµµικό</a:t>
            </a:r>
            <a:r>
              <a:rPr sz="3200" b="1" spc="-70" dirty="0">
                <a:latin typeface="Arial"/>
                <a:cs typeface="Arial"/>
              </a:rPr>
              <a:t> </a:t>
            </a:r>
            <a:r>
              <a:rPr sz="3200" b="1" spc="-5" dirty="0">
                <a:latin typeface="Arial"/>
                <a:cs typeface="Arial"/>
              </a:rPr>
              <a:t>Πρότυπο  (</a:t>
            </a:r>
            <a:r>
              <a:rPr sz="3200" b="1" i="1" spc="-5" dirty="0">
                <a:latin typeface="Arial"/>
                <a:cs typeface="Arial"/>
              </a:rPr>
              <a:t>General Linear</a:t>
            </a:r>
            <a:r>
              <a:rPr sz="3200" b="1" i="1" spc="-35" dirty="0">
                <a:latin typeface="Arial"/>
                <a:cs typeface="Arial"/>
              </a:rPr>
              <a:t> </a:t>
            </a:r>
            <a:r>
              <a:rPr sz="3200" b="1" i="1" spc="-5" dirty="0">
                <a:latin typeface="Arial"/>
                <a:cs typeface="Arial"/>
              </a:rPr>
              <a:t>Model</a:t>
            </a:r>
            <a:r>
              <a:rPr sz="3200" b="1" spc="-5" dirty="0">
                <a:latin typeface="Arial"/>
                <a:cs typeface="Arial"/>
              </a:rPr>
              <a:t>)</a:t>
            </a:r>
            <a:endParaRPr sz="3200">
              <a:latin typeface="Arial"/>
              <a:cs typeface="Arial"/>
            </a:endParaRPr>
          </a:p>
        </p:txBody>
      </p:sp>
      <p:sp>
        <p:nvSpPr>
          <p:cNvPr id="3" name="object 3"/>
          <p:cNvSpPr txBox="1">
            <a:spLocks noGrp="1"/>
          </p:cNvSpPr>
          <p:nvPr>
            <p:ph type="title"/>
          </p:nvPr>
        </p:nvSpPr>
        <p:spPr>
          <a:xfrm>
            <a:off x="3089146" y="2075984"/>
            <a:ext cx="4848354" cy="758190"/>
          </a:xfrm>
          <a:prstGeom prst="rect">
            <a:avLst/>
          </a:prstGeom>
        </p:spPr>
        <p:txBody>
          <a:bodyPr vert="horz" wrap="square" lIns="0" tIns="13335" rIns="0" bIns="0" rtlCol="0">
            <a:spAutoFit/>
          </a:bodyPr>
          <a:lstStyle/>
          <a:p>
            <a:pPr marL="38100">
              <a:lnSpc>
                <a:spcPct val="100000"/>
              </a:lnSpc>
              <a:spcBef>
                <a:spcPts val="105"/>
              </a:spcBef>
              <a:tabLst>
                <a:tab pos="723265" algn="l"/>
              </a:tabLst>
            </a:pPr>
            <a:r>
              <a:rPr sz="4550" i="1" spc="-90" dirty="0">
                <a:solidFill>
                  <a:srgbClr val="000000"/>
                </a:solidFill>
                <a:latin typeface="Times New Roman"/>
                <a:cs typeface="Times New Roman"/>
              </a:rPr>
              <a:t>Y</a:t>
            </a:r>
            <a:r>
              <a:rPr sz="3900" i="1" spc="-135" baseline="-25641" dirty="0">
                <a:solidFill>
                  <a:srgbClr val="000000"/>
                </a:solidFill>
                <a:latin typeface="Times New Roman"/>
                <a:cs typeface="Times New Roman"/>
              </a:rPr>
              <a:t>ij	</a:t>
            </a:r>
            <a:r>
              <a:rPr sz="4550" spc="-5" dirty="0">
                <a:solidFill>
                  <a:srgbClr val="000000"/>
                </a:solidFill>
                <a:latin typeface="Symbol"/>
                <a:cs typeface="Symbol"/>
              </a:rPr>
              <a:t></a:t>
            </a:r>
            <a:r>
              <a:rPr sz="4550" spc="-5" dirty="0">
                <a:solidFill>
                  <a:srgbClr val="000000"/>
                </a:solidFill>
                <a:latin typeface="Times New Roman"/>
                <a:cs typeface="Times New Roman"/>
              </a:rPr>
              <a:t> </a:t>
            </a:r>
            <a:r>
              <a:rPr sz="4800" i="1" spc="-150" dirty="0">
                <a:solidFill>
                  <a:srgbClr val="000000"/>
                </a:solidFill>
                <a:latin typeface="Symbol"/>
                <a:cs typeface="Symbol"/>
              </a:rPr>
              <a:t></a:t>
            </a:r>
            <a:r>
              <a:rPr sz="4800" i="1" spc="-150" dirty="0">
                <a:solidFill>
                  <a:srgbClr val="000000"/>
                </a:solidFill>
                <a:latin typeface="Times New Roman"/>
                <a:cs typeface="Times New Roman"/>
              </a:rPr>
              <a:t> </a:t>
            </a:r>
            <a:r>
              <a:rPr sz="4550" spc="-5" dirty="0">
                <a:solidFill>
                  <a:srgbClr val="000000"/>
                </a:solidFill>
                <a:latin typeface="Symbol"/>
                <a:cs typeface="Symbol"/>
              </a:rPr>
              <a:t></a:t>
            </a:r>
            <a:r>
              <a:rPr sz="4550" spc="-285" dirty="0">
                <a:solidFill>
                  <a:srgbClr val="000000"/>
                </a:solidFill>
                <a:latin typeface="Times New Roman"/>
                <a:cs typeface="Times New Roman"/>
              </a:rPr>
              <a:t> </a:t>
            </a:r>
            <a:r>
              <a:rPr sz="4550" i="1" spc="15" dirty="0">
                <a:solidFill>
                  <a:srgbClr val="000000"/>
                </a:solidFill>
                <a:latin typeface="Times New Roman"/>
                <a:cs typeface="Times New Roman"/>
              </a:rPr>
              <a:t>t</a:t>
            </a:r>
            <a:r>
              <a:rPr sz="3900" i="1" spc="22" baseline="-25641" dirty="0">
                <a:solidFill>
                  <a:srgbClr val="000000"/>
                </a:solidFill>
                <a:latin typeface="Times New Roman"/>
                <a:cs typeface="Times New Roman"/>
              </a:rPr>
              <a:t>i</a:t>
            </a:r>
            <a:endParaRPr sz="3900" baseline="-25641" dirty="0">
              <a:latin typeface="Times New Roman"/>
              <a:cs typeface="Times New Roman"/>
            </a:endParaRPr>
          </a:p>
        </p:txBody>
      </p:sp>
      <p:sp>
        <p:nvSpPr>
          <p:cNvPr id="4" name="object 4"/>
          <p:cNvSpPr txBox="1"/>
          <p:nvPr/>
        </p:nvSpPr>
        <p:spPr>
          <a:xfrm>
            <a:off x="5553147" y="2108791"/>
            <a:ext cx="1962150" cy="718820"/>
          </a:xfrm>
          <a:prstGeom prst="rect">
            <a:avLst/>
          </a:prstGeom>
        </p:spPr>
        <p:txBody>
          <a:bodyPr vert="horz" wrap="square" lIns="0" tIns="12065" rIns="0" bIns="0" rtlCol="0">
            <a:spAutoFit/>
          </a:bodyPr>
          <a:lstStyle/>
          <a:p>
            <a:pPr marL="464820" indent="-414655">
              <a:lnSpc>
                <a:spcPct val="100000"/>
              </a:lnSpc>
              <a:spcBef>
                <a:spcPts val="95"/>
              </a:spcBef>
              <a:buFont typeface="Symbol"/>
              <a:buChar char=""/>
              <a:tabLst>
                <a:tab pos="465455" algn="l"/>
                <a:tab pos="1064260" algn="l"/>
              </a:tabLst>
            </a:pPr>
            <a:r>
              <a:rPr sz="4550" i="1" spc="160" dirty="0">
                <a:latin typeface="Times New Roman"/>
                <a:cs typeface="Times New Roman"/>
              </a:rPr>
              <a:t>b</a:t>
            </a:r>
            <a:r>
              <a:rPr sz="3900" i="1" spc="240" baseline="-25641" dirty="0">
                <a:latin typeface="Times New Roman"/>
                <a:cs typeface="Times New Roman"/>
              </a:rPr>
              <a:t>j	</a:t>
            </a:r>
            <a:r>
              <a:rPr sz="4550" spc="-5" dirty="0">
                <a:latin typeface="Symbol"/>
                <a:cs typeface="Symbol"/>
              </a:rPr>
              <a:t></a:t>
            </a:r>
            <a:r>
              <a:rPr sz="4550" spc="-360" dirty="0">
                <a:latin typeface="Times New Roman"/>
                <a:cs typeface="Times New Roman"/>
              </a:rPr>
              <a:t> </a:t>
            </a:r>
            <a:r>
              <a:rPr sz="4550" i="1" spc="-50" dirty="0">
                <a:latin typeface="Times New Roman"/>
                <a:cs typeface="Times New Roman"/>
              </a:rPr>
              <a:t>e</a:t>
            </a:r>
            <a:r>
              <a:rPr sz="3900" i="1" spc="-75" baseline="-25641" dirty="0">
                <a:latin typeface="Times New Roman"/>
                <a:cs typeface="Times New Roman"/>
              </a:rPr>
              <a:t>ij</a:t>
            </a:r>
            <a:endParaRPr sz="3900" baseline="-25641">
              <a:latin typeface="Times New Roman"/>
              <a:cs typeface="Times New Roman"/>
            </a:endParaRPr>
          </a:p>
        </p:txBody>
      </p:sp>
      <p:sp>
        <p:nvSpPr>
          <p:cNvPr id="5" name="object 5"/>
          <p:cNvSpPr txBox="1"/>
          <p:nvPr/>
        </p:nvSpPr>
        <p:spPr>
          <a:xfrm>
            <a:off x="1092701" y="3116070"/>
            <a:ext cx="7894320" cy="1120140"/>
          </a:xfrm>
          <a:prstGeom prst="rect">
            <a:avLst/>
          </a:prstGeom>
        </p:spPr>
        <p:txBody>
          <a:bodyPr vert="horz" wrap="square" lIns="0" tIns="193675" rIns="0" bIns="0" rtlCol="0">
            <a:spAutoFit/>
          </a:bodyPr>
          <a:lstStyle/>
          <a:p>
            <a:pPr marL="38100">
              <a:lnSpc>
                <a:spcPct val="100000"/>
              </a:lnSpc>
              <a:spcBef>
                <a:spcPts val="1525"/>
              </a:spcBef>
            </a:pPr>
            <a:r>
              <a:rPr sz="2400" b="1" i="1" dirty="0">
                <a:latin typeface="Times New Roman"/>
                <a:cs typeface="Times New Roman"/>
              </a:rPr>
              <a:t>t</a:t>
            </a:r>
            <a:r>
              <a:rPr sz="2400" b="1" i="1" baseline="-20833" dirty="0">
                <a:latin typeface="Times New Roman"/>
                <a:cs typeface="Times New Roman"/>
              </a:rPr>
              <a:t>i</a:t>
            </a:r>
            <a:r>
              <a:rPr sz="2400" b="1" dirty="0">
                <a:latin typeface="Times New Roman"/>
                <a:cs typeface="Times New Roman"/>
              </a:rPr>
              <a:t>: </a:t>
            </a:r>
            <a:r>
              <a:rPr sz="2400" b="1" spc="-5" dirty="0">
                <a:latin typeface="Times New Roman"/>
                <a:cs typeface="Times New Roman"/>
              </a:rPr>
              <a:t>η κύρια επίδραση </a:t>
            </a:r>
            <a:r>
              <a:rPr sz="2400" b="1" spc="-10" dirty="0">
                <a:latin typeface="Times New Roman"/>
                <a:cs typeface="Times New Roman"/>
              </a:rPr>
              <a:t>της </a:t>
            </a:r>
            <a:r>
              <a:rPr sz="2400" b="1" spc="-5" dirty="0">
                <a:latin typeface="Times New Roman"/>
                <a:cs typeface="Times New Roman"/>
              </a:rPr>
              <a:t>επέµβασης (γενότυπος) </a:t>
            </a:r>
            <a:r>
              <a:rPr sz="2400" b="1" i="1" spc="-5" dirty="0">
                <a:latin typeface="Times New Roman"/>
                <a:cs typeface="Times New Roman"/>
              </a:rPr>
              <a:t>i</a:t>
            </a:r>
            <a:r>
              <a:rPr sz="2400" b="1" i="1" spc="95" dirty="0">
                <a:latin typeface="Times New Roman"/>
                <a:cs typeface="Times New Roman"/>
              </a:rPr>
              <a:t> </a:t>
            </a:r>
            <a:r>
              <a:rPr sz="2400" b="1" spc="-5" dirty="0">
                <a:latin typeface="Times New Roman"/>
                <a:cs typeface="Times New Roman"/>
              </a:rPr>
              <a:t>(</a:t>
            </a:r>
            <a:r>
              <a:rPr sz="2400" b="1" i="1" spc="-5" dirty="0">
                <a:latin typeface="Times New Roman"/>
                <a:cs typeface="Times New Roman"/>
              </a:rPr>
              <a:t>i</a:t>
            </a:r>
            <a:r>
              <a:rPr sz="2400" b="1" spc="-5" dirty="0">
                <a:latin typeface="Times New Roman"/>
                <a:cs typeface="Times New Roman"/>
              </a:rPr>
              <a:t>=1,…,10)</a:t>
            </a:r>
            <a:endParaRPr sz="2400">
              <a:latin typeface="Times New Roman"/>
              <a:cs typeface="Times New Roman"/>
            </a:endParaRPr>
          </a:p>
          <a:p>
            <a:pPr marL="38100">
              <a:lnSpc>
                <a:spcPct val="100000"/>
              </a:lnSpc>
              <a:spcBef>
                <a:spcPts val="1430"/>
              </a:spcBef>
            </a:pPr>
            <a:r>
              <a:rPr sz="2400" b="1" i="1" spc="-5" dirty="0">
                <a:latin typeface="Times New Roman"/>
                <a:cs typeface="Times New Roman"/>
              </a:rPr>
              <a:t>b</a:t>
            </a:r>
            <a:r>
              <a:rPr sz="2400" b="1" i="1" spc="-7" baseline="-20833" dirty="0">
                <a:latin typeface="Times New Roman"/>
                <a:cs typeface="Times New Roman"/>
              </a:rPr>
              <a:t>j</a:t>
            </a:r>
            <a:r>
              <a:rPr sz="2400" b="1" spc="-5" dirty="0">
                <a:latin typeface="Times New Roman"/>
                <a:cs typeface="Times New Roman"/>
              </a:rPr>
              <a:t>: η κύρια επίδραση της οµάδας </a:t>
            </a:r>
            <a:r>
              <a:rPr sz="2400" b="1" i="1" spc="-5" dirty="0">
                <a:latin typeface="Times New Roman"/>
                <a:cs typeface="Times New Roman"/>
              </a:rPr>
              <a:t>j</a:t>
            </a:r>
            <a:r>
              <a:rPr sz="2400" b="1" i="1" spc="45" dirty="0">
                <a:latin typeface="Times New Roman"/>
                <a:cs typeface="Times New Roman"/>
              </a:rPr>
              <a:t> </a:t>
            </a:r>
            <a:r>
              <a:rPr sz="2400" b="1" spc="-5" dirty="0">
                <a:latin typeface="Times New Roman"/>
                <a:cs typeface="Times New Roman"/>
              </a:rPr>
              <a:t>(</a:t>
            </a:r>
            <a:r>
              <a:rPr sz="2400" b="1" i="1" spc="-5" dirty="0">
                <a:latin typeface="Times New Roman"/>
                <a:cs typeface="Times New Roman"/>
              </a:rPr>
              <a:t>j</a:t>
            </a:r>
            <a:r>
              <a:rPr sz="2400" b="1" spc="-5" dirty="0">
                <a:latin typeface="Times New Roman"/>
                <a:cs typeface="Times New Roman"/>
              </a:rPr>
              <a:t>=1,…,10)</a:t>
            </a:r>
            <a:endParaRPr sz="2400">
              <a:latin typeface="Times New Roman"/>
              <a:cs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43987" y="674623"/>
            <a:ext cx="5793105" cy="513715"/>
          </a:xfrm>
          <a:prstGeom prst="rect">
            <a:avLst/>
          </a:prstGeom>
        </p:spPr>
        <p:txBody>
          <a:bodyPr vert="horz" wrap="square" lIns="0" tIns="12700" rIns="0" bIns="0" rtlCol="0">
            <a:spAutoFit/>
          </a:bodyPr>
          <a:lstStyle/>
          <a:p>
            <a:pPr marL="12700">
              <a:lnSpc>
                <a:spcPct val="100000"/>
              </a:lnSpc>
              <a:spcBef>
                <a:spcPts val="100"/>
              </a:spcBef>
            </a:pPr>
            <a:r>
              <a:rPr sz="3200" b="1" spc="-5" dirty="0">
                <a:latin typeface="Arial"/>
                <a:cs typeface="Arial"/>
              </a:rPr>
              <a:t>Παραδοχές </a:t>
            </a:r>
            <a:r>
              <a:rPr sz="3200" b="1" dirty="0">
                <a:latin typeface="Arial"/>
                <a:cs typeface="Arial"/>
              </a:rPr>
              <a:t>και</a:t>
            </a:r>
            <a:r>
              <a:rPr sz="3200" b="1" spc="-55" dirty="0">
                <a:latin typeface="Arial"/>
                <a:cs typeface="Arial"/>
              </a:rPr>
              <a:t> </a:t>
            </a:r>
            <a:r>
              <a:rPr sz="3200" b="1" spc="-5" dirty="0">
                <a:latin typeface="Arial"/>
                <a:cs typeface="Arial"/>
              </a:rPr>
              <a:t>Προϋποθέσεις</a:t>
            </a:r>
            <a:endParaRPr sz="3200">
              <a:latin typeface="Arial"/>
              <a:cs typeface="Arial"/>
            </a:endParaRPr>
          </a:p>
        </p:txBody>
      </p:sp>
      <p:sp>
        <p:nvSpPr>
          <p:cNvPr id="3" name="object 3"/>
          <p:cNvSpPr txBox="1"/>
          <p:nvPr/>
        </p:nvSpPr>
        <p:spPr>
          <a:xfrm>
            <a:off x="1304035" y="2956050"/>
            <a:ext cx="7887334" cy="3914140"/>
          </a:xfrm>
          <a:prstGeom prst="rect">
            <a:avLst/>
          </a:prstGeom>
        </p:spPr>
        <p:txBody>
          <a:bodyPr vert="horz" wrap="square" lIns="0" tIns="12065" rIns="0" bIns="0" rtlCol="0">
            <a:spAutoFit/>
          </a:bodyPr>
          <a:lstStyle/>
          <a:p>
            <a:pPr marL="12700">
              <a:lnSpc>
                <a:spcPct val="100000"/>
              </a:lnSpc>
              <a:spcBef>
                <a:spcPts val="95"/>
              </a:spcBef>
            </a:pPr>
            <a:r>
              <a:rPr sz="2200" b="1" spc="-5" dirty="0">
                <a:latin typeface="Times New Roman"/>
                <a:cs typeface="Times New Roman"/>
              </a:rPr>
              <a:t>Προϋποθέσεις:</a:t>
            </a:r>
            <a:endParaRPr sz="2200" dirty="0">
              <a:latin typeface="Times New Roman"/>
              <a:cs typeface="Times New Roman"/>
            </a:endParaRPr>
          </a:p>
          <a:p>
            <a:pPr marL="355600" indent="-342900">
              <a:lnSpc>
                <a:spcPct val="100000"/>
              </a:lnSpc>
              <a:buChar char=""/>
              <a:tabLst>
                <a:tab pos="354965" algn="l"/>
                <a:tab pos="355600" algn="l"/>
              </a:tabLst>
            </a:pPr>
            <a:r>
              <a:rPr sz="2200" b="1" spc="-10" dirty="0">
                <a:latin typeface="Times New Roman"/>
                <a:cs typeface="Times New Roman"/>
              </a:rPr>
              <a:t>Οι </a:t>
            </a:r>
            <a:r>
              <a:rPr sz="2200" b="1" spc="-5" dirty="0">
                <a:latin typeface="Times New Roman"/>
                <a:cs typeface="Times New Roman"/>
              </a:rPr>
              <a:t>παρατηρήσεις προέρχονται </a:t>
            </a:r>
            <a:r>
              <a:rPr sz="2200" b="1" spc="-10" dirty="0">
                <a:latin typeface="Times New Roman"/>
                <a:cs typeface="Times New Roman"/>
              </a:rPr>
              <a:t>από</a:t>
            </a:r>
            <a:r>
              <a:rPr sz="2200" b="1" spc="-10" dirty="0">
                <a:solidFill>
                  <a:srgbClr val="0000FF"/>
                </a:solidFill>
                <a:latin typeface="Times New Roman"/>
                <a:cs typeface="Times New Roman"/>
              </a:rPr>
              <a:t> </a:t>
            </a:r>
            <a:r>
              <a:rPr sz="2200" b="1" spc="-5" dirty="0">
                <a:solidFill>
                  <a:srgbClr val="0000FF"/>
                </a:solidFill>
                <a:latin typeface="Times New Roman"/>
                <a:cs typeface="Times New Roman"/>
              </a:rPr>
              <a:t>τυχαία</a:t>
            </a:r>
            <a:r>
              <a:rPr sz="2200" b="1" spc="40" dirty="0">
                <a:solidFill>
                  <a:srgbClr val="0000FF"/>
                </a:solidFill>
                <a:latin typeface="Times New Roman"/>
                <a:cs typeface="Times New Roman"/>
              </a:rPr>
              <a:t> </a:t>
            </a:r>
            <a:r>
              <a:rPr sz="2200" b="1" spc="-10" dirty="0">
                <a:solidFill>
                  <a:srgbClr val="0000FF"/>
                </a:solidFill>
                <a:latin typeface="Times New Roman"/>
                <a:cs typeface="Times New Roman"/>
              </a:rPr>
              <a:t>δείγµατα</a:t>
            </a:r>
            <a:endParaRPr sz="2200" dirty="0">
              <a:latin typeface="Times New Roman"/>
              <a:cs typeface="Times New Roman"/>
            </a:endParaRPr>
          </a:p>
          <a:p>
            <a:pPr marL="355600" indent="-342900">
              <a:lnSpc>
                <a:spcPct val="100000"/>
              </a:lnSpc>
              <a:buChar char=""/>
              <a:tabLst>
                <a:tab pos="354965" algn="l"/>
                <a:tab pos="355600" algn="l"/>
              </a:tabLst>
            </a:pPr>
            <a:r>
              <a:rPr sz="2200" b="1" spc="-10" dirty="0">
                <a:latin typeface="Times New Roman"/>
                <a:cs typeface="Times New Roman"/>
              </a:rPr>
              <a:t>Οι </a:t>
            </a:r>
            <a:r>
              <a:rPr sz="2200" b="1" spc="-5" dirty="0">
                <a:latin typeface="Times New Roman"/>
                <a:cs typeface="Times New Roman"/>
              </a:rPr>
              <a:t>παρατηρήσεις είναι</a:t>
            </a:r>
            <a:r>
              <a:rPr sz="2200" b="1" spc="-5" dirty="0">
                <a:solidFill>
                  <a:srgbClr val="0000FF"/>
                </a:solidFill>
                <a:latin typeface="Times New Roman"/>
                <a:cs typeface="Times New Roman"/>
              </a:rPr>
              <a:t> ανεξάρτητες</a:t>
            </a:r>
            <a:r>
              <a:rPr sz="2200" b="1" spc="-5" dirty="0">
                <a:latin typeface="Times New Roman"/>
                <a:cs typeface="Times New Roman"/>
              </a:rPr>
              <a:t> η </a:t>
            </a:r>
            <a:r>
              <a:rPr sz="2200" b="1" spc="-10" dirty="0">
                <a:latin typeface="Times New Roman"/>
                <a:cs typeface="Times New Roman"/>
              </a:rPr>
              <a:t>µία από </a:t>
            </a:r>
            <a:r>
              <a:rPr sz="2200" b="1" spc="-5" dirty="0">
                <a:latin typeface="Times New Roman"/>
                <a:cs typeface="Times New Roman"/>
              </a:rPr>
              <a:t>την</a:t>
            </a:r>
            <a:r>
              <a:rPr sz="2200" b="1" spc="75" dirty="0">
                <a:latin typeface="Times New Roman"/>
                <a:cs typeface="Times New Roman"/>
              </a:rPr>
              <a:t> </a:t>
            </a:r>
            <a:r>
              <a:rPr sz="2200" b="1" spc="-5" dirty="0">
                <a:latin typeface="Times New Roman"/>
                <a:cs typeface="Times New Roman"/>
              </a:rPr>
              <a:t>άλλη</a:t>
            </a:r>
            <a:endParaRPr sz="2200" dirty="0">
              <a:latin typeface="Times New Roman"/>
              <a:cs typeface="Times New Roman"/>
            </a:endParaRPr>
          </a:p>
          <a:p>
            <a:pPr marL="354965" marR="5080" indent="-342900">
              <a:lnSpc>
                <a:spcPct val="79100"/>
              </a:lnSpc>
              <a:spcBef>
                <a:spcPts val="575"/>
              </a:spcBef>
              <a:buChar char=""/>
              <a:tabLst>
                <a:tab pos="354965" algn="l"/>
                <a:tab pos="355600" algn="l"/>
              </a:tabLst>
            </a:pPr>
            <a:r>
              <a:rPr sz="2200" b="1" spc="-10" dirty="0">
                <a:latin typeface="Times New Roman"/>
                <a:cs typeface="Times New Roman"/>
              </a:rPr>
              <a:t>Οι </a:t>
            </a:r>
            <a:r>
              <a:rPr sz="2200" b="1" spc="-5" dirty="0">
                <a:latin typeface="Times New Roman"/>
                <a:cs typeface="Times New Roman"/>
              </a:rPr>
              <a:t>πληθυσµοί (</a:t>
            </a:r>
            <a:r>
              <a:rPr sz="2200" b="1" i="1" spc="-5" dirty="0">
                <a:latin typeface="Times New Roman"/>
                <a:cs typeface="Times New Roman"/>
              </a:rPr>
              <a:t>ο</a:t>
            </a:r>
            <a:r>
              <a:rPr sz="2200" b="1" spc="-5" dirty="0">
                <a:latin typeface="Symbol"/>
                <a:cs typeface="Symbol"/>
              </a:rPr>
              <a:t></a:t>
            </a:r>
            <a:r>
              <a:rPr sz="2200" b="1" i="1" spc="-5" dirty="0">
                <a:latin typeface="Times New Roman"/>
                <a:cs typeface="Times New Roman"/>
              </a:rPr>
              <a:t>π </a:t>
            </a:r>
            <a:r>
              <a:rPr sz="2200" b="1" spc="-5" dirty="0">
                <a:latin typeface="Times New Roman"/>
                <a:cs typeface="Times New Roman"/>
              </a:rPr>
              <a:t>σε πλήθος) των παρατηρήσεων ακολουθούν </a:t>
            </a:r>
            <a:r>
              <a:rPr sz="2200" b="1" spc="-5" dirty="0">
                <a:solidFill>
                  <a:srgbClr val="0000FF"/>
                </a:solidFill>
                <a:latin typeface="Times New Roman"/>
                <a:cs typeface="Times New Roman"/>
              </a:rPr>
              <a:t> Κανονική </a:t>
            </a:r>
            <a:r>
              <a:rPr sz="2200" b="1" spc="-10" dirty="0">
                <a:solidFill>
                  <a:srgbClr val="0000FF"/>
                </a:solidFill>
                <a:latin typeface="Times New Roman"/>
                <a:cs typeface="Times New Roman"/>
              </a:rPr>
              <a:t>Κατανοµή</a:t>
            </a:r>
            <a:endParaRPr sz="2200" dirty="0">
              <a:latin typeface="Times New Roman"/>
              <a:cs typeface="Times New Roman"/>
            </a:endParaRPr>
          </a:p>
          <a:p>
            <a:pPr marL="354965" marR="231775" indent="-342900">
              <a:lnSpc>
                <a:spcPct val="80000"/>
              </a:lnSpc>
              <a:spcBef>
                <a:spcPts val="530"/>
              </a:spcBef>
              <a:buChar char=""/>
              <a:tabLst>
                <a:tab pos="354965" algn="l"/>
                <a:tab pos="355600" algn="l"/>
              </a:tabLst>
            </a:pPr>
            <a:r>
              <a:rPr sz="2200" b="1" spc="-5" dirty="0">
                <a:latin typeface="Times New Roman"/>
                <a:cs typeface="Times New Roman"/>
              </a:rPr>
              <a:t>Ισχύει η ιδιότητα της</a:t>
            </a:r>
            <a:r>
              <a:rPr sz="2200" b="1" spc="-5" dirty="0">
                <a:solidFill>
                  <a:srgbClr val="0000FF"/>
                </a:solidFill>
                <a:latin typeface="Times New Roman"/>
                <a:cs typeface="Times New Roman"/>
              </a:rPr>
              <a:t> αθροιστικότητας (προσθετικότητας)</a:t>
            </a:r>
            <a:r>
              <a:rPr sz="2200" b="1" spc="-5" dirty="0">
                <a:latin typeface="Times New Roman"/>
                <a:cs typeface="Times New Roman"/>
              </a:rPr>
              <a:t>.  </a:t>
            </a:r>
            <a:r>
              <a:rPr sz="2200" b="1" spc="-10" dirty="0">
                <a:latin typeface="Times New Roman"/>
                <a:cs typeface="Times New Roman"/>
              </a:rPr>
              <a:t>Ισοδύναµα, </a:t>
            </a:r>
            <a:r>
              <a:rPr sz="2200" b="1" spc="-5" dirty="0">
                <a:latin typeface="Times New Roman"/>
                <a:cs typeface="Times New Roman"/>
              </a:rPr>
              <a:t>δεν υπάρχει αλληλεπίδραση των δύο παραγόντων  (Γενότυπος </a:t>
            </a:r>
            <a:r>
              <a:rPr sz="2200" b="1" spc="-5" dirty="0">
                <a:latin typeface="Symbol"/>
                <a:cs typeface="Symbol"/>
              </a:rPr>
              <a:t></a:t>
            </a:r>
            <a:r>
              <a:rPr sz="2200" b="1" spc="-5" dirty="0">
                <a:latin typeface="Times New Roman"/>
                <a:cs typeface="Times New Roman"/>
              </a:rPr>
              <a:t> </a:t>
            </a:r>
            <a:r>
              <a:rPr sz="2200" b="1" spc="-10" dirty="0">
                <a:latin typeface="Times New Roman"/>
                <a:cs typeface="Times New Roman"/>
              </a:rPr>
              <a:t>Οµάδα). </a:t>
            </a:r>
            <a:r>
              <a:rPr sz="2200" b="1" spc="-5" dirty="0">
                <a:latin typeface="Times New Roman"/>
                <a:cs typeface="Times New Roman"/>
              </a:rPr>
              <a:t>Η </a:t>
            </a:r>
            <a:r>
              <a:rPr sz="2200" b="1" spc="-10" dirty="0">
                <a:latin typeface="Times New Roman"/>
                <a:cs typeface="Times New Roman"/>
              </a:rPr>
              <a:t>επέµβαση </a:t>
            </a:r>
            <a:r>
              <a:rPr sz="2200" b="1" i="1" spc="-5" dirty="0">
                <a:latin typeface="Times New Roman"/>
                <a:cs typeface="Times New Roman"/>
              </a:rPr>
              <a:t>i </a:t>
            </a:r>
            <a:r>
              <a:rPr sz="2200" b="1" spc="-5" dirty="0">
                <a:latin typeface="Times New Roman"/>
                <a:cs typeface="Times New Roman"/>
              </a:rPr>
              <a:t>έχει το ίδιο </a:t>
            </a:r>
            <a:r>
              <a:rPr sz="2200" b="1" spc="-10" dirty="0">
                <a:latin typeface="Times New Roman"/>
                <a:cs typeface="Times New Roman"/>
              </a:rPr>
              <a:t>αποτέλεσµα  </a:t>
            </a:r>
            <a:r>
              <a:rPr sz="2200" b="1" spc="-5" dirty="0">
                <a:latin typeface="Times New Roman"/>
                <a:cs typeface="Times New Roman"/>
              </a:rPr>
              <a:t>ανεξάρτητα </a:t>
            </a:r>
            <a:r>
              <a:rPr sz="2200" b="1" spc="-10" dirty="0">
                <a:latin typeface="Times New Roman"/>
                <a:cs typeface="Times New Roman"/>
              </a:rPr>
              <a:t>από </a:t>
            </a:r>
            <a:r>
              <a:rPr sz="2200" b="1" spc="-5" dirty="0">
                <a:latin typeface="Times New Roman"/>
                <a:cs typeface="Times New Roman"/>
              </a:rPr>
              <a:t>την </a:t>
            </a:r>
            <a:r>
              <a:rPr sz="2200" b="1" spc="-10" dirty="0">
                <a:latin typeface="Times New Roman"/>
                <a:cs typeface="Times New Roman"/>
              </a:rPr>
              <a:t>οµάδα </a:t>
            </a:r>
            <a:r>
              <a:rPr sz="2200" b="1" spc="-5" dirty="0">
                <a:latin typeface="Times New Roman"/>
                <a:cs typeface="Times New Roman"/>
              </a:rPr>
              <a:t>στην οποία εφαρµόζεται. Η  επίδραση της </a:t>
            </a:r>
            <a:r>
              <a:rPr sz="2200" b="1" spc="-10" dirty="0">
                <a:latin typeface="Times New Roman"/>
                <a:cs typeface="Times New Roman"/>
              </a:rPr>
              <a:t>Οµάδας </a:t>
            </a:r>
            <a:r>
              <a:rPr sz="2200" b="1" spc="-5" dirty="0">
                <a:latin typeface="Times New Roman"/>
                <a:cs typeface="Times New Roman"/>
              </a:rPr>
              <a:t>είναι η ίδια ανεξάρτητα </a:t>
            </a:r>
            <a:r>
              <a:rPr sz="2200" b="1" spc="-10" dirty="0">
                <a:latin typeface="Times New Roman"/>
                <a:cs typeface="Times New Roman"/>
              </a:rPr>
              <a:t>από </a:t>
            </a:r>
            <a:r>
              <a:rPr sz="2200" b="1" spc="-5" dirty="0">
                <a:latin typeface="Times New Roman"/>
                <a:cs typeface="Times New Roman"/>
              </a:rPr>
              <a:t>την  </a:t>
            </a:r>
            <a:r>
              <a:rPr sz="2200" b="1" spc="-10" dirty="0">
                <a:latin typeface="Times New Roman"/>
                <a:cs typeface="Times New Roman"/>
              </a:rPr>
              <a:t>επέµβαση.</a:t>
            </a:r>
            <a:endParaRPr sz="2200" dirty="0">
              <a:latin typeface="Times New Roman"/>
              <a:cs typeface="Times New Roman"/>
            </a:endParaRPr>
          </a:p>
          <a:p>
            <a:pPr marL="354965" marR="797560" indent="-342900">
              <a:lnSpc>
                <a:spcPct val="79100"/>
              </a:lnSpc>
              <a:spcBef>
                <a:spcPts val="575"/>
              </a:spcBef>
              <a:buChar char=""/>
              <a:tabLst>
                <a:tab pos="354965" algn="l"/>
                <a:tab pos="355600" algn="l"/>
              </a:tabLst>
            </a:pPr>
            <a:r>
              <a:rPr sz="2200" b="1" spc="-10" dirty="0">
                <a:latin typeface="Times New Roman"/>
                <a:cs typeface="Times New Roman"/>
              </a:rPr>
              <a:t>Οι </a:t>
            </a:r>
            <a:r>
              <a:rPr sz="2200" b="1" spc="-5" dirty="0">
                <a:latin typeface="Times New Roman"/>
                <a:cs typeface="Times New Roman"/>
              </a:rPr>
              <a:t>διασπορές των πληθυσµών (</a:t>
            </a:r>
            <a:r>
              <a:rPr sz="2200" b="1" i="1" spc="-5" dirty="0">
                <a:latin typeface="Times New Roman"/>
                <a:cs typeface="Times New Roman"/>
              </a:rPr>
              <a:t>ο</a:t>
            </a:r>
            <a:r>
              <a:rPr sz="2200" b="1" spc="-5" dirty="0">
                <a:latin typeface="Symbol"/>
                <a:cs typeface="Symbol"/>
              </a:rPr>
              <a:t></a:t>
            </a:r>
            <a:r>
              <a:rPr sz="2200" b="1" i="1" spc="-5" dirty="0">
                <a:latin typeface="Times New Roman"/>
                <a:cs typeface="Times New Roman"/>
              </a:rPr>
              <a:t>π </a:t>
            </a:r>
            <a:r>
              <a:rPr sz="2200" b="1" dirty="0">
                <a:latin typeface="Times New Roman"/>
                <a:cs typeface="Times New Roman"/>
              </a:rPr>
              <a:t>σε </a:t>
            </a:r>
            <a:r>
              <a:rPr sz="2200" b="1" spc="-5" dirty="0">
                <a:latin typeface="Times New Roman"/>
                <a:cs typeface="Times New Roman"/>
              </a:rPr>
              <a:t>πλήθος) είναι ίσες  (</a:t>
            </a:r>
            <a:r>
              <a:rPr sz="2200" b="1" spc="-5" dirty="0">
                <a:solidFill>
                  <a:srgbClr val="0000FF"/>
                </a:solidFill>
                <a:latin typeface="Times New Roman"/>
                <a:cs typeface="Times New Roman"/>
              </a:rPr>
              <a:t>Οµοσκεδαστικότητα</a:t>
            </a:r>
            <a:r>
              <a:rPr sz="2200" b="1" spc="-5" dirty="0">
                <a:latin typeface="Times New Roman"/>
                <a:cs typeface="Times New Roman"/>
              </a:rPr>
              <a:t>)</a:t>
            </a:r>
            <a:endParaRPr sz="2200" dirty="0">
              <a:latin typeface="Times New Roman"/>
              <a:cs typeface="Times New Roman"/>
            </a:endParaRPr>
          </a:p>
        </p:txBody>
      </p:sp>
      <p:sp>
        <p:nvSpPr>
          <p:cNvPr id="4" name="object 4"/>
          <p:cNvSpPr txBox="1"/>
          <p:nvPr/>
        </p:nvSpPr>
        <p:spPr>
          <a:xfrm>
            <a:off x="4222494" y="2061338"/>
            <a:ext cx="120014" cy="252729"/>
          </a:xfrm>
          <a:prstGeom prst="rect">
            <a:avLst/>
          </a:prstGeom>
        </p:spPr>
        <p:txBody>
          <a:bodyPr vert="horz" wrap="square" lIns="0" tIns="17145" rIns="0" bIns="0" rtlCol="0">
            <a:spAutoFit/>
          </a:bodyPr>
          <a:lstStyle/>
          <a:p>
            <a:pPr marL="12700">
              <a:lnSpc>
                <a:spcPct val="100000"/>
              </a:lnSpc>
              <a:spcBef>
                <a:spcPts val="135"/>
              </a:spcBef>
            </a:pPr>
            <a:r>
              <a:rPr sz="1450" i="1" spc="15" dirty="0">
                <a:latin typeface="Times New Roman"/>
                <a:cs typeface="Times New Roman"/>
              </a:rPr>
              <a:t>o</a:t>
            </a:r>
            <a:endParaRPr sz="1450">
              <a:latin typeface="Times New Roman"/>
              <a:cs typeface="Times New Roman"/>
            </a:endParaRPr>
          </a:p>
        </p:txBody>
      </p:sp>
      <p:sp>
        <p:nvSpPr>
          <p:cNvPr id="5" name="object 5"/>
          <p:cNvSpPr txBox="1"/>
          <p:nvPr/>
        </p:nvSpPr>
        <p:spPr>
          <a:xfrm>
            <a:off x="4072126" y="2034579"/>
            <a:ext cx="1226185" cy="920750"/>
          </a:xfrm>
          <a:prstGeom prst="rect">
            <a:avLst/>
          </a:prstGeom>
        </p:spPr>
        <p:txBody>
          <a:bodyPr vert="horz" wrap="square" lIns="0" tIns="71755" rIns="0" bIns="0" rtlCol="0">
            <a:spAutoFit/>
          </a:bodyPr>
          <a:lstStyle/>
          <a:p>
            <a:pPr marL="38100">
              <a:lnSpc>
                <a:spcPct val="100000"/>
              </a:lnSpc>
              <a:spcBef>
                <a:spcPts val="565"/>
              </a:spcBef>
            </a:pPr>
            <a:r>
              <a:rPr sz="5775" spc="390" baseline="-8658" dirty="0">
                <a:latin typeface="Symbol"/>
                <a:cs typeface="Symbol"/>
              </a:rPr>
              <a:t></a:t>
            </a:r>
            <a:r>
              <a:rPr sz="2550" i="1" spc="160" dirty="0">
                <a:latin typeface="Times New Roman"/>
                <a:cs typeface="Times New Roman"/>
              </a:rPr>
              <a:t>b</a:t>
            </a:r>
            <a:r>
              <a:rPr sz="2175" i="1" spc="15" baseline="-24904" dirty="0">
                <a:latin typeface="Times New Roman"/>
                <a:cs typeface="Times New Roman"/>
              </a:rPr>
              <a:t>j</a:t>
            </a:r>
            <a:r>
              <a:rPr sz="2175" i="1" baseline="-24904" dirty="0">
                <a:latin typeface="Times New Roman"/>
                <a:cs typeface="Times New Roman"/>
              </a:rPr>
              <a:t>  </a:t>
            </a:r>
            <a:r>
              <a:rPr sz="2175" i="1" spc="-240" baseline="-24904" dirty="0">
                <a:latin typeface="Times New Roman"/>
                <a:cs typeface="Times New Roman"/>
              </a:rPr>
              <a:t> </a:t>
            </a:r>
            <a:r>
              <a:rPr sz="2550" spc="10" dirty="0">
                <a:latin typeface="Symbol"/>
                <a:cs typeface="Symbol"/>
              </a:rPr>
              <a:t></a:t>
            </a:r>
            <a:r>
              <a:rPr sz="2550" spc="-85" dirty="0">
                <a:latin typeface="Times New Roman"/>
                <a:cs typeface="Times New Roman"/>
              </a:rPr>
              <a:t> </a:t>
            </a:r>
            <a:r>
              <a:rPr sz="2550" spc="10" dirty="0">
                <a:latin typeface="Times New Roman"/>
                <a:cs typeface="Times New Roman"/>
              </a:rPr>
              <a:t>0</a:t>
            </a:r>
            <a:endParaRPr sz="2550">
              <a:latin typeface="Times New Roman"/>
              <a:cs typeface="Times New Roman"/>
            </a:endParaRPr>
          </a:p>
          <a:p>
            <a:pPr marL="107950">
              <a:lnSpc>
                <a:spcPct val="100000"/>
              </a:lnSpc>
              <a:spcBef>
                <a:spcPts val="215"/>
              </a:spcBef>
            </a:pPr>
            <a:r>
              <a:rPr sz="1450" i="1" spc="10" dirty="0">
                <a:latin typeface="Times New Roman"/>
                <a:cs typeface="Times New Roman"/>
              </a:rPr>
              <a:t>j</a:t>
            </a:r>
            <a:r>
              <a:rPr sz="1450" i="1" spc="-220" dirty="0">
                <a:latin typeface="Times New Roman"/>
                <a:cs typeface="Times New Roman"/>
              </a:rPr>
              <a:t> </a:t>
            </a:r>
            <a:r>
              <a:rPr sz="1450" spc="-20" dirty="0">
                <a:latin typeface="Symbol"/>
                <a:cs typeface="Symbol"/>
              </a:rPr>
              <a:t></a:t>
            </a:r>
            <a:r>
              <a:rPr sz="1450" spc="-20" dirty="0">
                <a:latin typeface="Times New Roman"/>
                <a:cs typeface="Times New Roman"/>
              </a:rPr>
              <a:t>1</a:t>
            </a:r>
            <a:endParaRPr sz="1450">
              <a:latin typeface="Times New Roman"/>
              <a:cs typeface="Times New Roman"/>
            </a:endParaRPr>
          </a:p>
        </p:txBody>
      </p:sp>
      <p:sp>
        <p:nvSpPr>
          <p:cNvPr id="6" name="object 6"/>
          <p:cNvSpPr txBox="1"/>
          <p:nvPr/>
        </p:nvSpPr>
        <p:spPr>
          <a:xfrm>
            <a:off x="2504946" y="2449933"/>
            <a:ext cx="74930" cy="238125"/>
          </a:xfrm>
          <a:prstGeom prst="rect">
            <a:avLst/>
          </a:prstGeom>
        </p:spPr>
        <p:txBody>
          <a:bodyPr vert="horz" wrap="square" lIns="0" tIns="11430" rIns="0" bIns="0" rtlCol="0">
            <a:spAutoFit/>
          </a:bodyPr>
          <a:lstStyle/>
          <a:p>
            <a:pPr marL="12700">
              <a:lnSpc>
                <a:spcPct val="100000"/>
              </a:lnSpc>
              <a:spcBef>
                <a:spcPts val="90"/>
              </a:spcBef>
            </a:pPr>
            <a:r>
              <a:rPr sz="1400" i="1" spc="-5" dirty="0">
                <a:latin typeface="Times New Roman"/>
                <a:cs typeface="Times New Roman"/>
              </a:rPr>
              <a:t>i</a:t>
            </a:r>
            <a:endParaRPr sz="1400">
              <a:latin typeface="Times New Roman"/>
              <a:cs typeface="Times New Roman"/>
            </a:endParaRPr>
          </a:p>
        </p:txBody>
      </p:sp>
      <p:sp>
        <p:nvSpPr>
          <p:cNvPr id="7" name="object 7"/>
          <p:cNvSpPr txBox="1"/>
          <p:nvPr/>
        </p:nvSpPr>
        <p:spPr>
          <a:xfrm>
            <a:off x="1387855" y="1569211"/>
            <a:ext cx="1445895" cy="730885"/>
          </a:xfrm>
          <a:prstGeom prst="rect">
            <a:avLst/>
          </a:prstGeom>
        </p:spPr>
        <p:txBody>
          <a:bodyPr vert="horz" wrap="square" lIns="0" tIns="12065" rIns="0" bIns="0" rtlCol="0">
            <a:spAutoFit/>
          </a:bodyPr>
          <a:lstStyle/>
          <a:p>
            <a:pPr marL="12700">
              <a:lnSpc>
                <a:spcPct val="100000"/>
              </a:lnSpc>
              <a:spcBef>
                <a:spcPts val="95"/>
              </a:spcBef>
            </a:pPr>
            <a:r>
              <a:rPr sz="2200" b="1" spc="-10" dirty="0">
                <a:latin typeface="Times New Roman"/>
                <a:cs typeface="Times New Roman"/>
              </a:rPr>
              <a:t>Πα</a:t>
            </a:r>
            <a:r>
              <a:rPr sz="2200" b="1" spc="-5" dirty="0">
                <a:latin typeface="Times New Roman"/>
                <a:cs typeface="Times New Roman"/>
              </a:rPr>
              <a:t>ρ</a:t>
            </a:r>
            <a:r>
              <a:rPr sz="2200" b="1" spc="-10" dirty="0">
                <a:latin typeface="Times New Roman"/>
                <a:cs typeface="Times New Roman"/>
              </a:rPr>
              <a:t>α</a:t>
            </a:r>
            <a:r>
              <a:rPr sz="2200" b="1" spc="-5" dirty="0">
                <a:latin typeface="Times New Roman"/>
                <a:cs typeface="Times New Roman"/>
              </a:rPr>
              <a:t>δ</a:t>
            </a:r>
            <a:r>
              <a:rPr sz="2200" b="1" dirty="0">
                <a:latin typeface="Times New Roman"/>
                <a:cs typeface="Times New Roman"/>
              </a:rPr>
              <a:t>οχ</a:t>
            </a:r>
            <a:r>
              <a:rPr sz="2200" b="1" spc="-10" dirty="0">
                <a:latin typeface="Times New Roman"/>
                <a:cs typeface="Times New Roman"/>
              </a:rPr>
              <a:t>ές</a:t>
            </a:r>
            <a:r>
              <a:rPr sz="2200" b="1" spc="-5" dirty="0">
                <a:latin typeface="Times New Roman"/>
                <a:cs typeface="Times New Roman"/>
              </a:rPr>
              <a:t>:</a:t>
            </a:r>
            <a:endParaRPr sz="2200">
              <a:latin typeface="Times New Roman"/>
              <a:cs typeface="Times New Roman"/>
            </a:endParaRPr>
          </a:p>
          <a:p>
            <a:pPr marL="212725" algn="ctr">
              <a:lnSpc>
                <a:spcPct val="100000"/>
              </a:lnSpc>
              <a:spcBef>
                <a:spcPts val="1170"/>
              </a:spcBef>
            </a:pPr>
            <a:r>
              <a:rPr sz="1450" i="1" spc="-35" dirty="0">
                <a:latin typeface="Symbol"/>
                <a:cs typeface="Symbol"/>
              </a:rPr>
              <a:t></a:t>
            </a:r>
            <a:endParaRPr sz="1450">
              <a:latin typeface="Symbol"/>
              <a:cs typeface="Symbol"/>
            </a:endParaRPr>
          </a:p>
        </p:txBody>
      </p:sp>
      <p:sp>
        <p:nvSpPr>
          <p:cNvPr id="8" name="object 8"/>
          <p:cNvSpPr txBox="1"/>
          <p:nvPr/>
        </p:nvSpPr>
        <p:spPr>
          <a:xfrm>
            <a:off x="2108707" y="2660244"/>
            <a:ext cx="266700" cy="238125"/>
          </a:xfrm>
          <a:prstGeom prst="rect">
            <a:avLst/>
          </a:prstGeom>
        </p:spPr>
        <p:txBody>
          <a:bodyPr vert="horz" wrap="square" lIns="0" tIns="11430" rIns="0" bIns="0" rtlCol="0">
            <a:spAutoFit/>
          </a:bodyPr>
          <a:lstStyle/>
          <a:p>
            <a:pPr marL="12700">
              <a:lnSpc>
                <a:spcPct val="100000"/>
              </a:lnSpc>
              <a:spcBef>
                <a:spcPts val="90"/>
              </a:spcBef>
            </a:pPr>
            <a:r>
              <a:rPr sz="1400" i="1" spc="100" dirty="0">
                <a:latin typeface="Times New Roman"/>
                <a:cs typeface="Times New Roman"/>
              </a:rPr>
              <a:t>i</a:t>
            </a:r>
            <a:r>
              <a:rPr sz="1400" spc="-65" dirty="0">
                <a:latin typeface="Symbol"/>
                <a:cs typeface="Symbol"/>
              </a:rPr>
              <a:t></a:t>
            </a:r>
            <a:r>
              <a:rPr sz="1400" spc="-5" dirty="0">
                <a:latin typeface="Times New Roman"/>
                <a:cs typeface="Times New Roman"/>
              </a:rPr>
              <a:t>1</a:t>
            </a:r>
            <a:endParaRPr sz="1400">
              <a:latin typeface="Times New Roman"/>
              <a:cs typeface="Times New Roman"/>
            </a:endParaRPr>
          </a:p>
        </p:txBody>
      </p:sp>
      <p:sp>
        <p:nvSpPr>
          <p:cNvPr id="9" name="object 9"/>
          <p:cNvSpPr txBox="1"/>
          <p:nvPr/>
        </p:nvSpPr>
        <p:spPr>
          <a:xfrm>
            <a:off x="2419603" y="2241569"/>
            <a:ext cx="655955" cy="393065"/>
          </a:xfrm>
          <a:prstGeom prst="rect">
            <a:avLst/>
          </a:prstGeom>
        </p:spPr>
        <p:txBody>
          <a:bodyPr vert="horz" wrap="square" lIns="0" tIns="13970" rIns="0" bIns="0" rtlCol="0">
            <a:spAutoFit/>
          </a:bodyPr>
          <a:lstStyle/>
          <a:p>
            <a:pPr marL="12700">
              <a:lnSpc>
                <a:spcPct val="100000"/>
              </a:lnSpc>
              <a:spcBef>
                <a:spcPts val="110"/>
              </a:spcBef>
              <a:tabLst>
                <a:tab pos="254635" algn="l"/>
              </a:tabLst>
            </a:pPr>
            <a:r>
              <a:rPr sz="2400" i="1" dirty="0">
                <a:latin typeface="Times New Roman"/>
                <a:cs typeface="Times New Roman"/>
              </a:rPr>
              <a:t>t	</a:t>
            </a:r>
            <a:r>
              <a:rPr sz="2400" dirty="0">
                <a:latin typeface="Symbol"/>
                <a:cs typeface="Symbol"/>
              </a:rPr>
              <a:t></a:t>
            </a:r>
            <a:r>
              <a:rPr sz="2400" spc="-155" dirty="0">
                <a:latin typeface="Times New Roman"/>
                <a:cs typeface="Times New Roman"/>
              </a:rPr>
              <a:t> </a:t>
            </a:r>
            <a:r>
              <a:rPr sz="2400" dirty="0">
                <a:latin typeface="Times New Roman"/>
                <a:cs typeface="Times New Roman"/>
              </a:rPr>
              <a:t>0</a:t>
            </a:r>
            <a:endParaRPr sz="2400">
              <a:latin typeface="Times New Roman"/>
              <a:cs typeface="Times New Roman"/>
            </a:endParaRPr>
          </a:p>
        </p:txBody>
      </p:sp>
      <p:sp>
        <p:nvSpPr>
          <p:cNvPr id="10" name="object 10"/>
          <p:cNvSpPr txBox="1"/>
          <p:nvPr/>
        </p:nvSpPr>
        <p:spPr>
          <a:xfrm>
            <a:off x="2059939" y="2158642"/>
            <a:ext cx="353060" cy="576580"/>
          </a:xfrm>
          <a:prstGeom prst="rect">
            <a:avLst/>
          </a:prstGeom>
        </p:spPr>
        <p:txBody>
          <a:bodyPr vert="horz" wrap="square" lIns="0" tIns="14605" rIns="0" bIns="0" rtlCol="0">
            <a:spAutoFit/>
          </a:bodyPr>
          <a:lstStyle/>
          <a:p>
            <a:pPr marL="12700">
              <a:lnSpc>
                <a:spcPct val="100000"/>
              </a:lnSpc>
              <a:spcBef>
                <a:spcPts val="115"/>
              </a:spcBef>
            </a:pPr>
            <a:r>
              <a:rPr sz="3600" spc="5" dirty="0">
                <a:latin typeface="Symbol"/>
                <a:cs typeface="Symbol"/>
              </a:rPr>
              <a:t></a:t>
            </a:r>
            <a:endParaRPr sz="3600">
              <a:latin typeface="Symbol"/>
              <a:cs typeface="Symbol"/>
            </a:endParaRPr>
          </a:p>
        </p:txBody>
      </p:sp>
      <p:sp>
        <p:nvSpPr>
          <p:cNvPr id="11" name="object 11"/>
          <p:cNvSpPr txBox="1"/>
          <p:nvPr/>
        </p:nvSpPr>
        <p:spPr>
          <a:xfrm>
            <a:off x="7875520" y="2129899"/>
            <a:ext cx="131445" cy="280035"/>
          </a:xfrm>
          <a:prstGeom prst="rect">
            <a:avLst/>
          </a:prstGeom>
        </p:spPr>
        <p:txBody>
          <a:bodyPr vert="horz" wrap="square" lIns="0" tIns="15240" rIns="0" bIns="0" rtlCol="0">
            <a:spAutoFit/>
          </a:bodyPr>
          <a:lstStyle/>
          <a:p>
            <a:pPr marL="12700">
              <a:lnSpc>
                <a:spcPct val="100000"/>
              </a:lnSpc>
              <a:spcBef>
                <a:spcPts val="120"/>
              </a:spcBef>
            </a:pPr>
            <a:r>
              <a:rPr sz="1650" spc="5" dirty="0">
                <a:latin typeface="Times New Roman"/>
                <a:cs typeface="Times New Roman"/>
              </a:rPr>
              <a:t>2</a:t>
            </a:r>
            <a:endParaRPr sz="1650">
              <a:latin typeface="Times New Roman"/>
              <a:cs typeface="Times New Roman"/>
            </a:endParaRPr>
          </a:p>
        </p:txBody>
      </p:sp>
      <p:sp>
        <p:nvSpPr>
          <p:cNvPr id="12" name="object 12"/>
          <p:cNvSpPr txBox="1"/>
          <p:nvPr/>
        </p:nvSpPr>
        <p:spPr>
          <a:xfrm>
            <a:off x="6313421" y="2388979"/>
            <a:ext cx="1651635" cy="280035"/>
          </a:xfrm>
          <a:prstGeom prst="rect">
            <a:avLst/>
          </a:prstGeom>
        </p:spPr>
        <p:txBody>
          <a:bodyPr vert="horz" wrap="square" lIns="0" tIns="15240" rIns="0" bIns="0" rtlCol="0">
            <a:spAutoFit/>
          </a:bodyPr>
          <a:lstStyle/>
          <a:p>
            <a:pPr marL="12700">
              <a:lnSpc>
                <a:spcPct val="100000"/>
              </a:lnSpc>
              <a:spcBef>
                <a:spcPts val="120"/>
              </a:spcBef>
              <a:tabLst>
                <a:tab pos="1544320" algn="l"/>
              </a:tabLst>
            </a:pPr>
            <a:r>
              <a:rPr sz="1650" i="1" spc="5" dirty="0">
                <a:latin typeface="Times New Roman"/>
                <a:cs typeface="Times New Roman"/>
              </a:rPr>
              <a:t>ij	e</a:t>
            </a:r>
            <a:endParaRPr sz="1650">
              <a:latin typeface="Times New Roman"/>
              <a:cs typeface="Times New Roman"/>
            </a:endParaRPr>
          </a:p>
        </p:txBody>
      </p:sp>
      <p:sp>
        <p:nvSpPr>
          <p:cNvPr id="13" name="object 13"/>
          <p:cNvSpPr txBox="1"/>
          <p:nvPr/>
        </p:nvSpPr>
        <p:spPr>
          <a:xfrm>
            <a:off x="6168641" y="2118969"/>
            <a:ext cx="1999614" cy="490855"/>
          </a:xfrm>
          <a:prstGeom prst="rect">
            <a:avLst/>
          </a:prstGeom>
        </p:spPr>
        <p:txBody>
          <a:bodyPr vert="horz" wrap="square" lIns="0" tIns="12700" rIns="0" bIns="0" rtlCol="0">
            <a:spAutoFit/>
          </a:bodyPr>
          <a:lstStyle/>
          <a:p>
            <a:pPr marL="12700">
              <a:lnSpc>
                <a:spcPct val="100000"/>
              </a:lnSpc>
              <a:spcBef>
                <a:spcPts val="100"/>
              </a:spcBef>
              <a:tabLst>
                <a:tab pos="403860" algn="l"/>
                <a:tab pos="1863725" algn="l"/>
              </a:tabLst>
            </a:pPr>
            <a:r>
              <a:rPr sz="2850" i="1" spc="15" dirty="0">
                <a:latin typeface="Times New Roman"/>
                <a:cs typeface="Times New Roman"/>
              </a:rPr>
              <a:t>e	</a:t>
            </a:r>
            <a:r>
              <a:rPr sz="2850" spc="-280" dirty="0">
                <a:latin typeface="Arial"/>
                <a:cs typeface="Arial"/>
              </a:rPr>
              <a:t>□</a:t>
            </a:r>
            <a:r>
              <a:rPr sz="2850" spc="175" dirty="0">
                <a:latin typeface="Arial"/>
                <a:cs typeface="Arial"/>
              </a:rPr>
              <a:t> </a:t>
            </a:r>
            <a:r>
              <a:rPr sz="2850" i="1" spc="20" dirty="0">
                <a:latin typeface="Times New Roman"/>
                <a:cs typeface="Times New Roman"/>
              </a:rPr>
              <a:t>N</a:t>
            </a:r>
            <a:r>
              <a:rPr sz="2850" i="1" spc="-420" dirty="0">
                <a:latin typeface="Times New Roman"/>
                <a:cs typeface="Times New Roman"/>
              </a:rPr>
              <a:t> </a:t>
            </a:r>
            <a:r>
              <a:rPr sz="2850" spc="30" dirty="0">
                <a:latin typeface="Times New Roman"/>
                <a:cs typeface="Times New Roman"/>
              </a:rPr>
              <a:t>(</a:t>
            </a:r>
            <a:r>
              <a:rPr sz="2850" spc="-50" dirty="0">
                <a:latin typeface="Times New Roman"/>
                <a:cs typeface="Times New Roman"/>
              </a:rPr>
              <a:t>0</a:t>
            </a:r>
            <a:r>
              <a:rPr sz="2850" spc="5" dirty="0">
                <a:latin typeface="Times New Roman"/>
                <a:cs typeface="Times New Roman"/>
              </a:rPr>
              <a:t>,</a:t>
            </a:r>
            <a:r>
              <a:rPr sz="2850" spc="-330" dirty="0">
                <a:latin typeface="Times New Roman"/>
                <a:cs typeface="Times New Roman"/>
              </a:rPr>
              <a:t> </a:t>
            </a:r>
            <a:r>
              <a:rPr sz="3050" i="1" spc="-100" dirty="0">
                <a:latin typeface="Symbol"/>
                <a:cs typeface="Symbol"/>
              </a:rPr>
              <a:t></a:t>
            </a:r>
            <a:r>
              <a:rPr sz="3050" dirty="0">
                <a:latin typeface="Times New Roman"/>
                <a:cs typeface="Times New Roman"/>
              </a:rPr>
              <a:t>	</a:t>
            </a:r>
            <a:r>
              <a:rPr sz="2850" spc="10" dirty="0">
                <a:latin typeface="Times New Roman"/>
                <a:cs typeface="Times New Roman"/>
              </a:rPr>
              <a:t>)</a:t>
            </a:r>
            <a:endParaRPr sz="285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68095" y="348995"/>
            <a:ext cx="9144000" cy="6858000"/>
            <a:chOff x="768095" y="348995"/>
            <a:chExt cx="9144000" cy="6858000"/>
          </a:xfrm>
        </p:grpSpPr>
        <p:sp>
          <p:nvSpPr>
            <p:cNvPr id="3" name="object 3"/>
            <p:cNvSpPr/>
            <p:nvPr/>
          </p:nvSpPr>
          <p:spPr>
            <a:xfrm>
              <a:off x="1100327" y="4768595"/>
              <a:ext cx="135635" cy="13715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206495" y="6515099"/>
              <a:ext cx="146303" cy="1463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023871" y="4671060"/>
              <a:ext cx="192023" cy="192023"/>
            </a:xfrm>
            <a:prstGeom prst="rect">
              <a:avLst/>
            </a:prstGeom>
            <a:blipFill>
              <a:blip r:embed="rId4" cstate="print"/>
              <a:stretch>
                <a:fillRect/>
              </a:stretch>
            </a:blipFill>
          </p:spPr>
          <p:txBody>
            <a:bodyPr wrap="square" lIns="0" tIns="0" rIns="0" bIns="0" rtlCol="0"/>
            <a:lstStyle/>
            <a:p>
              <a:endParaRPr/>
            </a:p>
          </p:txBody>
        </p:sp>
      </p:grpSp>
      <p:grpSp>
        <p:nvGrpSpPr>
          <p:cNvPr id="6" name="object 6"/>
          <p:cNvGrpSpPr/>
          <p:nvPr/>
        </p:nvGrpSpPr>
        <p:grpSpPr>
          <a:xfrm>
            <a:off x="1158049" y="1613725"/>
            <a:ext cx="4042410" cy="1881505"/>
            <a:chOff x="1158049" y="1613725"/>
            <a:chExt cx="4042410" cy="1881505"/>
          </a:xfrm>
        </p:grpSpPr>
        <p:sp>
          <p:nvSpPr>
            <p:cNvPr id="7" name="object 7"/>
            <p:cNvSpPr/>
            <p:nvPr/>
          </p:nvSpPr>
          <p:spPr>
            <a:xfrm>
              <a:off x="1162811" y="1618487"/>
              <a:ext cx="4032885" cy="1871980"/>
            </a:xfrm>
            <a:custGeom>
              <a:avLst/>
              <a:gdLst/>
              <a:ahLst/>
              <a:cxnLst/>
              <a:rect l="l" t="t" r="r" b="b"/>
              <a:pathLst>
                <a:path w="4032885" h="1871979">
                  <a:moveTo>
                    <a:pt x="4032503" y="1871471"/>
                  </a:moveTo>
                  <a:lnTo>
                    <a:pt x="4032503" y="0"/>
                  </a:lnTo>
                  <a:lnTo>
                    <a:pt x="0" y="0"/>
                  </a:lnTo>
                  <a:lnTo>
                    <a:pt x="0" y="1871471"/>
                  </a:lnTo>
                  <a:lnTo>
                    <a:pt x="4032503" y="1871471"/>
                  </a:lnTo>
                  <a:close/>
                </a:path>
              </a:pathLst>
            </a:custGeom>
            <a:solidFill>
              <a:srgbClr val="009800"/>
            </a:solidFill>
          </p:spPr>
          <p:txBody>
            <a:bodyPr wrap="square" lIns="0" tIns="0" rIns="0" bIns="0" rtlCol="0"/>
            <a:lstStyle/>
            <a:p>
              <a:endParaRPr/>
            </a:p>
          </p:txBody>
        </p:sp>
        <p:sp>
          <p:nvSpPr>
            <p:cNvPr id="8" name="object 8"/>
            <p:cNvSpPr/>
            <p:nvPr/>
          </p:nvSpPr>
          <p:spPr>
            <a:xfrm>
              <a:off x="1162811" y="1618487"/>
              <a:ext cx="4032885" cy="1871980"/>
            </a:xfrm>
            <a:custGeom>
              <a:avLst/>
              <a:gdLst/>
              <a:ahLst/>
              <a:cxnLst/>
              <a:rect l="l" t="t" r="r" b="b"/>
              <a:pathLst>
                <a:path w="4032885" h="1871979">
                  <a:moveTo>
                    <a:pt x="0" y="0"/>
                  </a:moveTo>
                  <a:lnTo>
                    <a:pt x="0" y="1871471"/>
                  </a:lnTo>
                  <a:lnTo>
                    <a:pt x="4032503" y="1871471"/>
                  </a:lnTo>
                  <a:lnTo>
                    <a:pt x="4032503" y="0"/>
                  </a:lnTo>
                  <a:lnTo>
                    <a:pt x="0" y="0"/>
                  </a:lnTo>
                  <a:close/>
                </a:path>
              </a:pathLst>
            </a:custGeom>
            <a:ln w="9524">
              <a:solidFill>
                <a:srgbClr val="FFFFFF"/>
              </a:solidFill>
            </a:ln>
          </p:spPr>
          <p:txBody>
            <a:bodyPr wrap="square" lIns="0" tIns="0" rIns="0" bIns="0" rtlCol="0"/>
            <a:lstStyle/>
            <a:p>
              <a:endParaRPr/>
            </a:p>
          </p:txBody>
        </p:sp>
        <p:sp>
          <p:nvSpPr>
            <p:cNvPr id="9" name="object 9"/>
            <p:cNvSpPr/>
            <p:nvPr/>
          </p:nvSpPr>
          <p:spPr>
            <a:xfrm>
              <a:off x="3826763" y="2049779"/>
              <a:ext cx="1152143" cy="769619"/>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307592" y="2051303"/>
              <a:ext cx="1007363" cy="83515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2459736" y="2049779"/>
              <a:ext cx="1223772" cy="810768"/>
            </a:xfrm>
            <a:prstGeom prst="rect">
              <a:avLst/>
            </a:prstGeom>
            <a:blipFill>
              <a:blip r:embed="rId7" cstate="print"/>
              <a:stretch>
                <a:fillRect/>
              </a:stretch>
            </a:blipFill>
          </p:spPr>
          <p:txBody>
            <a:bodyPr wrap="square" lIns="0" tIns="0" rIns="0" bIns="0" rtlCol="0"/>
            <a:lstStyle/>
            <a:p>
              <a:endParaRPr/>
            </a:p>
          </p:txBody>
        </p:sp>
      </p:grpSp>
      <p:sp>
        <p:nvSpPr>
          <p:cNvPr id="12" name="object 12"/>
          <p:cNvSpPr txBox="1">
            <a:spLocks noGrp="1"/>
          </p:cNvSpPr>
          <p:nvPr>
            <p:ph type="title"/>
          </p:nvPr>
        </p:nvSpPr>
        <p:spPr>
          <a:xfrm>
            <a:off x="4592826" y="593851"/>
            <a:ext cx="1490345" cy="635000"/>
          </a:xfrm>
          <a:prstGeom prst="rect">
            <a:avLst/>
          </a:prstGeom>
        </p:spPr>
        <p:txBody>
          <a:bodyPr vert="horz" wrap="square" lIns="0" tIns="12065" rIns="0" bIns="0" rtlCol="0">
            <a:spAutoFit/>
          </a:bodyPr>
          <a:lstStyle/>
          <a:p>
            <a:pPr marL="12700">
              <a:lnSpc>
                <a:spcPct val="100000"/>
              </a:lnSpc>
              <a:spcBef>
                <a:spcPts val="95"/>
              </a:spcBef>
            </a:pPr>
            <a:r>
              <a:rPr b="1" spc="-10" dirty="0">
                <a:solidFill>
                  <a:srgbClr val="FFFFFF"/>
                </a:solidFill>
                <a:latin typeface="Arial"/>
                <a:cs typeface="Arial"/>
              </a:rPr>
              <a:t>R</a:t>
            </a:r>
            <a:r>
              <a:rPr b="1" dirty="0">
                <a:solidFill>
                  <a:srgbClr val="FFFFFF"/>
                </a:solidFill>
                <a:latin typeface="Arial"/>
                <a:cs typeface="Arial"/>
              </a:rPr>
              <a:t>C</a:t>
            </a:r>
            <a:r>
              <a:rPr b="1" spc="-10" dirty="0">
                <a:solidFill>
                  <a:srgbClr val="FFFFFF"/>
                </a:solidFill>
                <a:latin typeface="Arial"/>
                <a:cs typeface="Arial"/>
              </a:rPr>
              <a:t>B</a:t>
            </a:r>
            <a:r>
              <a:rPr b="1" spc="-5" dirty="0">
                <a:solidFill>
                  <a:srgbClr val="FFFFFF"/>
                </a:solidFill>
                <a:latin typeface="Arial"/>
                <a:cs typeface="Arial"/>
              </a:rPr>
              <a:t>D</a:t>
            </a:r>
          </a:p>
        </p:txBody>
      </p:sp>
      <p:grpSp>
        <p:nvGrpSpPr>
          <p:cNvPr id="13" name="object 13"/>
          <p:cNvGrpSpPr/>
          <p:nvPr/>
        </p:nvGrpSpPr>
        <p:grpSpPr>
          <a:xfrm>
            <a:off x="1158049" y="4710493"/>
            <a:ext cx="4042410" cy="1881505"/>
            <a:chOff x="1158049" y="4710493"/>
            <a:chExt cx="4042410" cy="1881505"/>
          </a:xfrm>
        </p:grpSpPr>
        <p:sp>
          <p:nvSpPr>
            <p:cNvPr id="14" name="object 14"/>
            <p:cNvSpPr/>
            <p:nvPr/>
          </p:nvSpPr>
          <p:spPr>
            <a:xfrm>
              <a:off x="1162811" y="4715255"/>
              <a:ext cx="4032885" cy="1871980"/>
            </a:xfrm>
            <a:custGeom>
              <a:avLst/>
              <a:gdLst/>
              <a:ahLst/>
              <a:cxnLst/>
              <a:rect l="l" t="t" r="r" b="b"/>
              <a:pathLst>
                <a:path w="4032885" h="1871979">
                  <a:moveTo>
                    <a:pt x="4032503" y="1871471"/>
                  </a:moveTo>
                  <a:lnTo>
                    <a:pt x="4032503" y="0"/>
                  </a:lnTo>
                  <a:lnTo>
                    <a:pt x="0" y="0"/>
                  </a:lnTo>
                  <a:lnTo>
                    <a:pt x="0" y="1871471"/>
                  </a:lnTo>
                  <a:lnTo>
                    <a:pt x="4032503" y="1871471"/>
                  </a:lnTo>
                  <a:close/>
                </a:path>
              </a:pathLst>
            </a:custGeom>
            <a:solidFill>
              <a:srgbClr val="009800"/>
            </a:solidFill>
          </p:spPr>
          <p:txBody>
            <a:bodyPr wrap="square" lIns="0" tIns="0" rIns="0" bIns="0" rtlCol="0"/>
            <a:lstStyle/>
            <a:p>
              <a:endParaRPr/>
            </a:p>
          </p:txBody>
        </p:sp>
        <p:sp>
          <p:nvSpPr>
            <p:cNvPr id="15" name="object 15"/>
            <p:cNvSpPr/>
            <p:nvPr/>
          </p:nvSpPr>
          <p:spPr>
            <a:xfrm>
              <a:off x="1162811" y="4715255"/>
              <a:ext cx="4032885" cy="1871980"/>
            </a:xfrm>
            <a:custGeom>
              <a:avLst/>
              <a:gdLst/>
              <a:ahLst/>
              <a:cxnLst/>
              <a:rect l="l" t="t" r="r" b="b"/>
              <a:pathLst>
                <a:path w="4032885" h="1871979">
                  <a:moveTo>
                    <a:pt x="0" y="0"/>
                  </a:moveTo>
                  <a:lnTo>
                    <a:pt x="0" y="1871471"/>
                  </a:lnTo>
                  <a:lnTo>
                    <a:pt x="4032503" y="1871471"/>
                  </a:lnTo>
                  <a:lnTo>
                    <a:pt x="4032503" y="0"/>
                  </a:lnTo>
                  <a:lnTo>
                    <a:pt x="0" y="0"/>
                  </a:lnTo>
                  <a:close/>
                </a:path>
              </a:pathLst>
            </a:custGeom>
            <a:ln w="9524">
              <a:solidFill>
                <a:srgbClr val="FFFFFF"/>
              </a:solidFill>
            </a:ln>
          </p:spPr>
          <p:txBody>
            <a:bodyPr wrap="square" lIns="0" tIns="0" rIns="0" bIns="0" rtlCol="0"/>
            <a:lstStyle/>
            <a:p>
              <a:endParaRPr/>
            </a:p>
          </p:txBody>
        </p:sp>
        <p:sp>
          <p:nvSpPr>
            <p:cNvPr id="16" name="object 16"/>
            <p:cNvSpPr/>
            <p:nvPr/>
          </p:nvSpPr>
          <p:spPr>
            <a:xfrm>
              <a:off x="3826763" y="5169408"/>
              <a:ext cx="1152143" cy="769619"/>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2676144" y="5146548"/>
              <a:ext cx="1007363" cy="835152"/>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1307592" y="5198364"/>
              <a:ext cx="1223772" cy="810768"/>
            </a:xfrm>
            <a:prstGeom prst="rect">
              <a:avLst/>
            </a:prstGeom>
            <a:blipFill>
              <a:blip r:embed="rId7" cstate="print"/>
              <a:stretch>
                <a:fillRect/>
              </a:stretch>
            </a:blipFill>
          </p:spPr>
          <p:txBody>
            <a:bodyPr wrap="square" lIns="0" tIns="0" rIns="0" bIns="0" rtlCol="0"/>
            <a:lstStyle/>
            <a:p>
              <a:endParaRPr/>
            </a:p>
          </p:txBody>
        </p:sp>
      </p:grpSp>
      <p:grpSp>
        <p:nvGrpSpPr>
          <p:cNvPr id="19" name="object 19"/>
          <p:cNvGrpSpPr/>
          <p:nvPr/>
        </p:nvGrpSpPr>
        <p:grpSpPr>
          <a:xfrm>
            <a:off x="5623369" y="1612201"/>
            <a:ext cx="4040504" cy="1881505"/>
            <a:chOff x="5623369" y="1612201"/>
            <a:chExt cx="4040504" cy="1881505"/>
          </a:xfrm>
        </p:grpSpPr>
        <p:sp>
          <p:nvSpPr>
            <p:cNvPr id="20" name="object 20"/>
            <p:cNvSpPr/>
            <p:nvPr/>
          </p:nvSpPr>
          <p:spPr>
            <a:xfrm>
              <a:off x="5628132" y="1616963"/>
              <a:ext cx="4030979" cy="1871980"/>
            </a:xfrm>
            <a:custGeom>
              <a:avLst/>
              <a:gdLst/>
              <a:ahLst/>
              <a:cxnLst/>
              <a:rect l="l" t="t" r="r" b="b"/>
              <a:pathLst>
                <a:path w="4030979" h="1871979">
                  <a:moveTo>
                    <a:pt x="4030979" y="1871471"/>
                  </a:moveTo>
                  <a:lnTo>
                    <a:pt x="4030979" y="0"/>
                  </a:lnTo>
                  <a:lnTo>
                    <a:pt x="0" y="0"/>
                  </a:lnTo>
                  <a:lnTo>
                    <a:pt x="0" y="1871471"/>
                  </a:lnTo>
                  <a:lnTo>
                    <a:pt x="4030979" y="1871471"/>
                  </a:lnTo>
                  <a:close/>
                </a:path>
              </a:pathLst>
            </a:custGeom>
            <a:solidFill>
              <a:srgbClr val="009800"/>
            </a:solidFill>
          </p:spPr>
          <p:txBody>
            <a:bodyPr wrap="square" lIns="0" tIns="0" rIns="0" bIns="0" rtlCol="0"/>
            <a:lstStyle/>
            <a:p>
              <a:endParaRPr/>
            </a:p>
          </p:txBody>
        </p:sp>
        <p:sp>
          <p:nvSpPr>
            <p:cNvPr id="21" name="object 21"/>
            <p:cNvSpPr/>
            <p:nvPr/>
          </p:nvSpPr>
          <p:spPr>
            <a:xfrm>
              <a:off x="5628132" y="1616963"/>
              <a:ext cx="4030979" cy="1871980"/>
            </a:xfrm>
            <a:custGeom>
              <a:avLst/>
              <a:gdLst/>
              <a:ahLst/>
              <a:cxnLst/>
              <a:rect l="l" t="t" r="r" b="b"/>
              <a:pathLst>
                <a:path w="4030979" h="1871979">
                  <a:moveTo>
                    <a:pt x="0" y="0"/>
                  </a:moveTo>
                  <a:lnTo>
                    <a:pt x="0" y="1871471"/>
                  </a:lnTo>
                  <a:lnTo>
                    <a:pt x="4030979" y="1871471"/>
                  </a:lnTo>
                  <a:lnTo>
                    <a:pt x="4030979" y="0"/>
                  </a:lnTo>
                  <a:lnTo>
                    <a:pt x="0" y="0"/>
                  </a:lnTo>
                  <a:close/>
                </a:path>
              </a:pathLst>
            </a:custGeom>
            <a:ln w="9524">
              <a:solidFill>
                <a:srgbClr val="FFFFFF"/>
              </a:solidFill>
            </a:ln>
          </p:spPr>
          <p:txBody>
            <a:bodyPr wrap="square" lIns="0" tIns="0" rIns="0" bIns="0" rtlCol="0"/>
            <a:lstStyle/>
            <a:p>
              <a:endParaRPr/>
            </a:p>
          </p:txBody>
        </p:sp>
        <p:sp>
          <p:nvSpPr>
            <p:cNvPr id="22" name="object 22"/>
            <p:cNvSpPr/>
            <p:nvPr/>
          </p:nvSpPr>
          <p:spPr>
            <a:xfrm>
              <a:off x="5771388" y="2215896"/>
              <a:ext cx="1152143" cy="769619"/>
            </a:xfrm>
            <a:prstGeom prst="rect">
              <a:avLst/>
            </a:prstGeom>
            <a:blipFill>
              <a:blip r:embed="rId5" cstate="print"/>
              <a:stretch>
                <a:fillRect/>
              </a:stretch>
            </a:blipFill>
          </p:spPr>
          <p:txBody>
            <a:bodyPr wrap="square" lIns="0" tIns="0" rIns="0" bIns="0" rtlCol="0"/>
            <a:lstStyle/>
            <a:p>
              <a:endParaRPr/>
            </a:p>
          </p:txBody>
        </p:sp>
        <p:sp>
          <p:nvSpPr>
            <p:cNvPr id="23" name="object 23"/>
            <p:cNvSpPr/>
            <p:nvPr/>
          </p:nvSpPr>
          <p:spPr>
            <a:xfrm>
              <a:off x="8435340" y="2122931"/>
              <a:ext cx="1007363" cy="835152"/>
            </a:xfrm>
            <a:prstGeom prst="rect">
              <a:avLst/>
            </a:prstGeom>
            <a:blipFill>
              <a:blip r:embed="rId6" cstate="print"/>
              <a:stretch>
                <a:fillRect/>
              </a:stretch>
            </a:blipFill>
          </p:spPr>
          <p:txBody>
            <a:bodyPr wrap="square" lIns="0" tIns="0" rIns="0" bIns="0" rtlCol="0"/>
            <a:lstStyle/>
            <a:p>
              <a:endParaRPr/>
            </a:p>
          </p:txBody>
        </p:sp>
        <p:sp>
          <p:nvSpPr>
            <p:cNvPr id="24" name="object 24"/>
            <p:cNvSpPr/>
            <p:nvPr/>
          </p:nvSpPr>
          <p:spPr>
            <a:xfrm>
              <a:off x="7068312" y="2174748"/>
              <a:ext cx="1223772" cy="810768"/>
            </a:xfrm>
            <a:prstGeom prst="rect">
              <a:avLst/>
            </a:prstGeom>
            <a:blipFill>
              <a:blip r:embed="rId7" cstate="print"/>
              <a:stretch>
                <a:fillRect/>
              </a:stretch>
            </a:blipFill>
          </p:spPr>
          <p:txBody>
            <a:bodyPr wrap="square" lIns="0" tIns="0" rIns="0" bIns="0" rtlCol="0"/>
            <a:lstStyle/>
            <a:p>
              <a:endParaRPr/>
            </a:p>
          </p:txBody>
        </p:sp>
      </p:grpSp>
      <p:grpSp>
        <p:nvGrpSpPr>
          <p:cNvPr id="25" name="object 25"/>
          <p:cNvGrpSpPr/>
          <p:nvPr/>
        </p:nvGrpSpPr>
        <p:grpSpPr>
          <a:xfrm>
            <a:off x="5623369" y="4637341"/>
            <a:ext cx="4040504" cy="1881505"/>
            <a:chOff x="5623369" y="4637341"/>
            <a:chExt cx="4040504" cy="1881505"/>
          </a:xfrm>
        </p:grpSpPr>
        <p:sp>
          <p:nvSpPr>
            <p:cNvPr id="26" name="object 26"/>
            <p:cNvSpPr/>
            <p:nvPr/>
          </p:nvSpPr>
          <p:spPr>
            <a:xfrm>
              <a:off x="5628132" y="4642103"/>
              <a:ext cx="4030979" cy="1871980"/>
            </a:xfrm>
            <a:custGeom>
              <a:avLst/>
              <a:gdLst/>
              <a:ahLst/>
              <a:cxnLst/>
              <a:rect l="l" t="t" r="r" b="b"/>
              <a:pathLst>
                <a:path w="4030979" h="1871979">
                  <a:moveTo>
                    <a:pt x="4030979" y="1871471"/>
                  </a:moveTo>
                  <a:lnTo>
                    <a:pt x="4030979" y="0"/>
                  </a:lnTo>
                  <a:lnTo>
                    <a:pt x="0" y="0"/>
                  </a:lnTo>
                  <a:lnTo>
                    <a:pt x="0" y="1871471"/>
                  </a:lnTo>
                  <a:lnTo>
                    <a:pt x="4030979" y="1871471"/>
                  </a:lnTo>
                  <a:close/>
                </a:path>
              </a:pathLst>
            </a:custGeom>
            <a:solidFill>
              <a:srgbClr val="009800"/>
            </a:solidFill>
          </p:spPr>
          <p:txBody>
            <a:bodyPr wrap="square" lIns="0" tIns="0" rIns="0" bIns="0" rtlCol="0"/>
            <a:lstStyle/>
            <a:p>
              <a:endParaRPr/>
            </a:p>
          </p:txBody>
        </p:sp>
        <p:sp>
          <p:nvSpPr>
            <p:cNvPr id="27" name="object 27"/>
            <p:cNvSpPr/>
            <p:nvPr/>
          </p:nvSpPr>
          <p:spPr>
            <a:xfrm>
              <a:off x="5628132" y="4642103"/>
              <a:ext cx="4030979" cy="1871980"/>
            </a:xfrm>
            <a:custGeom>
              <a:avLst/>
              <a:gdLst/>
              <a:ahLst/>
              <a:cxnLst/>
              <a:rect l="l" t="t" r="r" b="b"/>
              <a:pathLst>
                <a:path w="4030979" h="1871979">
                  <a:moveTo>
                    <a:pt x="0" y="0"/>
                  </a:moveTo>
                  <a:lnTo>
                    <a:pt x="0" y="1871471"/>
                  </a:lnTo>
                  <a:lnTo>
                    <a:pt x="4030979" y="1871471"/>
                  </a:lnTo>
                  <a:lnTo>
                    <a:pt x="4030979" y="0"/>
                  </a:lnTo>
                  <a:lnTo>
                    <a:pt x="0" y="0"/>
                  </a:lnTo>
                  <a:close/>
                </a:path>
              </a:pathLst>
            </a:custGeom>
            <a:ln w="9524">
              <a:solidFill>
                <a:srgbClr val="FFFFFF"/>
              </a:solidFill>
            </a:ln>
          </p:spPr>
          <p:txBody>
            <a:bodyPr wrap="square" lIns="0" tIns="0" rIns="0" bIns="0" rtlCol="0"/>
            <a:lstStyle/>
            <a:p>
              <a:endParaRPr/>
            </a:p>
          </p:txBody>
        </p:sp>
        <p:sp>
          <p:nvSpPr>
            <p:cNvPr id="28" name="object 28"/>
            <p:cNvSpPr/>
            <p:nvPr/>
          </p:nvSpPr>
          <p:spPr>
            <a:xfrm>
              <a:off x="7139940" y="5218175"/>
              <a:ext cx="1152143" cy="769619"/>
            </a:xfrm>
            <a:prstGeom prst="rect">
              <a:avLst/>
            </a:prstGeom>
            <a:blipFill>
              <a:blip r:embed="rId5" cstate="print"/>
              <a:stretch>
                <a:fillRect/>
              </a:stretch>
            </a:blipFill>
          </p:spPr>
          <p:txBody>
            <a:bodyPr wrap="square" lIns="0" tIns="0" rIns="0" bIns="0" rtlCol="0"/>
            <a:lstStyle/>
            <a:p>
              <a:endParaRPr/>
            </a:p>
          </p:txBody>
        </p:sp>
        <p:sp>
          <p:nvSpPr>
            <p:cNvPr id="29" name="object 29"/>
            <p:cNvSpPr/>
            <p:nvPr/>
          </p:nvSpPr>
          <p:spPr>
            <a:xfrm>
              <a:off x="8435340" y="5175503"/>
              <a:ext cx="1007363" cy="835152"/>
            </a:xfrm>
            <a:prstGeom prst="rect">
              <a:avLst/>
            </a:prstGeom>
            <a:blipFill>
              <a:blip r:embed="rId6" cstate="print"/>
              <a:stretch>
                <a:fillRect/>
              </a:stretch>
            </a:blipFill>
          </p:spPr>
          <p:txBody>
            <a:bodyPr wrap="square" lIns="0" tIns="0" rIns="0" bIns="0" rtlCol="0"/>
            <a:lstStyle/>
            <a:p>
              <a:endParaRPr/>
            </a:p>
          </p:txBody>
        </p:sp>
        <p:sp>
          <p:nvSpPr>
            <p:cNvPr id="30" name="object 30"/>
            <p:cNvSpPr/>
            <p:nvPr/>
          </p:nvSpPr>
          <p:spPr>
            <a:xfrm>
              <a:off x="5771388" y="5198363"/>
              <a:ext cx="1223772" cy="810768"/>
            </a:xfrm>
            <a:prstGeom prst="rect">
              <a:avLst/>
            </a:prstGeom>
            <a:blipFill>
              <a:blip r:embed="rId7" cstate="print"/>
              <a:stretch>
                <a:fillRect/>
              </a:stretch>
            </a:blipFill>
          </p:spPr>
          <p:txBody>
            <a:bodyPr wrap="square" lIns="0" tIns="0" rIns="0" bIns="0" rtlCol="0"/>
            <a:lstStyle/>
            <a:p>
              <a:endParaRPr/>
            </a:p>
          </p:txBody>
        </p:sp>
      </p:grpSp>
      <p:sp>
        <p:nvSpPr>
          <p:cNvPr id="31" name="object 31"/>
          <p:cNvSpPr txBox="1"/>
          <p:nvPr/>
        </p:nvSpPr>
        <p:spPr>
          <a:xfrm>
            <a:off x="1316227" y="1212595"/>
            <a:ext cx="77470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Block</a:t>
            </a:r>
            <a:r>
              <a:rPr sz="1800" spc="-70" dirty="0">
                <a:solidFill>
                  <a:srgbClr val="FFFFFF"/>
                </a:solidFill>
                <a:latin typeface="Arial"/>
                <a:cs typeface="Arial"/>
              </a:rPr>
              <a:t> </a:t>
            </a:r>
            <a:r>
              <a:rPr sz="1800" spc="-5" dirty="0">
                <a:solidFill>
                  <a:srgbClr val="FFFFFF"/>
                </a:solidFill>
                <a:latin typeface="Arial"/>
                <a:cs typeface="Arial"/>
              </a:rPr>
              <a:t>1</a:t>
            </a:r>
            <a:endParaRPr sz="1800">
              <a:latin typeface="Arial"/>
              <a:cs typeface="Arial"/>
            </a:endParaRPr>
          </a:p>
        </p:txBody>
      </p:sp>
      <p:sp>
        <p:nvSpPr>
          <p:cNvPr id="32" name="object 32"/>
          <p:cNvSpPr txBox="1"/>
          <p:nvPr/>
        </p:nvSpPr>
        <p:spPr>
          <a:xfrm>
            <a:off x="8658855" y="1212595"/>
            <a:ext cx="77470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Block</a:t>
            </a:r>
            <a:r>
              <a:rPr sz="1800" spc="-70" dirty="0">
                <a:solidFill>
                  <a:srgbClr val="FFFFFF"/>
                </a:solidFill>
                <a:latin typeface="Arial"/>
                <a:cs typeface="Arial"/>
              </a:rPr>
              <a:t> </a:t>
            </a:r>
            <a:r>
              <a:rPr sz="1800" spc="-5" dirty="0">
                <a:solidFill>
                  <a:srgbClr val="FFFFFF"/>
                </a:solidFill>
                <a:latin typeface="Arial"/>
                <a:cs typeface="Arial"/>
              </a:rPr>
              <a:t>2</a:t>
            </a:r>
            <a:endParaRPr sz="1800">
              <a:latin typeface="Arial"/>
              <a:cs typeface="Arial"/>
            </a:endParaRPr>
          </a:p>
        </p:txBody>
      </p:sp>
      <p:sp>
        <p:nvSpPr>
          <p:cNvPr id="33" name="object 33"/>
          <p:cNvSpPr txBox="1"/>
          <p:nvPr/>
        </p:nvSpPr>
        <p:spPr>
          <a:xfrm>
            <a:off x="1316227" y="4301742"/>
            <a:ext cx="77470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Block</a:t>
            </a:r>
            <a:r>
              <a:rPr sz="1800" spc="-70" dirty="0">
                <a:solidFill>
                  <a:srgbClr val="FFFFFF"/>
                </a:solidFill>
                <a:latin typeface="Arial"/>
                <a:cs typeface="Arial"/>
              </a:rPr>
              <a:t> </a:t>
            </a:r>
            <a:r>
              <a:rPr sz="1800" spc="-5" dirty="0">
                <a:solidFill>
                  <a:srgbClr val="FFFFFF"/>
                </a:solidFill>
                <a:latin typeface="Arial"/>
                <a:cs typeface="Arial"/>
              </a:rPr>
              <a:t>3</a:t>
            </a:r>
            <a:endParaRPr sz="1800">
              <a:latin typeface="Arial"/>
              <a:cs typeface="Arial"/>
            </a:endParaRPr>
          </a:p>
        </p:txBody>
      </p:sp>
      <p:sp>
        <p:nvSpPr>
          <p:cNvPr id="34" name="object 34"/>
          <p:cNvSpPr txBox="1"/>
          <p:nvPr/>
        </p:nvSpPr>
        <p:spPr>
          <a:xfrm>
            <a:off x="8658855" y="4160010"/>
            <a:ext cx="77470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Block</a:t>
            </a:r>
            <a:r>
              <a:rPr sz="1800" spc="-70" dirty="0">
                <a:solidFill>
                  <a:srgbClr val="FFFFFF"/>
                </a:solidFill>
                <a:latin typeface="Arial"/>
                <a:cs typeface="Arial"/>
              </a:rPr>
              <a:t> </a:t>
            </a:r>
            <a:r>
              <a:rPr sz="1800" spc="-5" dirty="0">
                <a:solidFill>
                  <a:srgbClr val="FFFFFF"/>
                </a:solidFill>
                <a:latin typeface="Arial"/>
                <a:cs typeface="Arial"/>
              </a:rPr>
              <a:t>4</a:t>
            </a:r>
            <a:endParaRPr sz="18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3414774" y="819403"/>
            <a:ext cx="3850004" cy="513715"/>
          </a:xfrm>
          <a:prstGeom prst="rect">
            <a:avLst/>
          </a:prstGeom>
        </p:spPr>
        <p:txBody>
          <a:bodyPr vert="horz" wrap="square" lIns="0" tIns="12700" rIns="0" bIns="0" rtlCol="0">
            <a:spAutoFit/>
          </a:bodyPr>
          <a:lstStyle/>
          <a:p>
            <a:pPr marL="12700">
              <a:lnSpc>
                <a:spcPct val="100000"/>
              </a:lnSpc>
              <a:spcBef>
                <a:spcPts val="100"/>
              </a:spcBef>
            </a:pPr>
            <a:r>
              <a:rPr b="1" spc="-5" dirty="0">
                <a:solidFill>
                  <a:srgbClr val="FFFFFF"/>
                </a:solidFill>
                <a:latin typeface="Arial"/>
                <a:cs typeface="Arial"/>
              </a:rPr>
              <a:t>Στατιστικοί</a:t>
            </a:r>
            <a:r>
              <a:rPr b="1" spc="-85" dirty="0">
                <a:solidFill>
                  <a:srgbClr val="FFFFFF"/>
                </a:solidFill>
                <a:latin typeface="Arial"/>
                <a:cs typeface="Arial"/>
              </a:rPr>
              <a:t> </a:t>
            </a:r>
            <a:r>
              <a:rPr b="1" spc="-5" dirty="0">
                <a:solidFill>
                  <a:srgbClr val="FFFFFF"/>
                </a:solidFill>
                <a:latin typeface="Arial"/>
                <a:cs typeface="Arial"/>
              </a:rPr>
              <a:t>Έλεγχοι</a:t>
            </a:r>
          </a:p>
        </p:txBody>
      </p:sp>
      <p:sp>
        <p:nvSpPr>
          <p:cNvPr id="10" name="object 10"/>
          <p:cNvSpPr/>
          <p:nvPr/>
        </p:nvSpPr>
        <p:spPr>
          <a:xfrm>
            <a:off x="1379220" y="2122932"/>
            <a:ext cx="7920355" cy="3756660"/>
          </a:xfrm>
          <a:custGeom>
            <a:avLst/>
            <a:gdLst/>
            <a:ahLst/>
            <a:cxnLst/>
            <a:rect l="l" t="t" r="r" b="b"/>
            <a:pathLst>
              <a:path w="7920355" h="3756660">
                <a:moveTo>
                  <a:pt x="0" y="0"/>
                </a:moveTo>
                <a:lnTo>
                  <a:pt x="0" y="3756660"/>
                </a:lnTo>
                <a:lnTo>
                  <a:pt x="7920228" y="3756660"/>
                </a:lnTo>
                <a:lnTo>
                  <a:pt x="7920228" y="0"/>
                </a:lnTo>
                <a:lnTo>
                  <a:pt x="0" y="0"/>
                </a:lnTo>
                <a:close/>
              </a:path>
            </a:pathLst>
          </a:custGeom>
          <a:solidFill>
            <a:srgbClr val="FFFFFF"/>
          </a:solidFill>
        </p:spPr>
        <p:txBody>
          <a:bodyPr wrap="square" lIns="0" tIns="0" rIns="0" bIns="0" rtlCol="0"/>
          <a:lstStyle/>
          <a:p>
            <a:endParaRPr/>
          </a:p>
        </p:txBody>
      </p:sp>
      <p:sp>
        <p:nvSpPr>
          <p:cNvPr id="11" name="object 11"/>
          <p:cNvSpPr txBox="1"/>
          <p:nvPr/>
        </p:nvSpPr>
        <p:spPr>
          <a:xfrm>
            <a:off x="1379219" y="2089293"/>
            <a:ext cx="2483485" cy="345440"/>
          </a:xfrm>
          <a:prstGeom prst="rect">
            <a:avLst/>
          </a:prstGeom>
        </p:spPr>
        <p:txBody>
          <a:bodyPr vert="horz" wrap="square" lIns="0" tIns="12065" rIns="0" bIns="0" rtlCol="0">
            <a:spAutoFit/>
          </a:bodyPr>
          <a:lstStyle/>
          <a:p>
            <a:pPr>
              <a:lnSpc>
                <a:spcPct val="100000"/>
              </a:lnSpc>
              <a:spcBef>
                <a:spcPts val="95"/>
              </a:spcBef>
            </a:pPr>
            <a:r>
              <a:rPr sz="2100" b="1" spc="-10" dirty="0">
                <a:latin typeface="Times New Roman"/>
                <a:cs typeface="Times New Roman"/>
              </a:rPr>
              <a:t>Μηδενικές</a:t>
            </a:r>
            <a:r>
              <a:rPr sz="2100" b="1" spc="-60" dirty="0">
                <a:latin typeface="Times New Roman"/>
                <a:cs typeface="Times New Roman"/>
              </a:rPr>
              <a:t> </a:t>
            </a:r>
            <a:r>
              <a:rPr sz="2100" b="1" spc="-5" dirty="0">
                <a:latin typeface="Times New Roman"/>
                <a:cs typeface="Times New Roman"/>
              </a:rPr>
              <a:t>Υποθέσεις</a:t>
            </a:r>
            <a:endParaRPr sz="2100">
              <a:latin typeface="Times New Roman"/>
              <a:cs typeface="Times New Roman"/>
            </a:endParaRPr>
          </a:p>
        </p:txBody>
      </p:sp>
      <p:sp>
        <p:nvSpPr>
          <p:cNvPr id="12" name="object 12"/>
          <p:cNvSpPr txBox="1"/>
          <p:nvPr/>
        </p:nvSpPr>
        <p:spPr>
          <a:xfrm>
            <a:off x="1626107" y="2714781"/>
            <a:ext cx="685800" cy="443230"/>
          </a:xfrm>
          <a:prstGeom prst="rect">
            <a:avLst/>
          </a:prstGeom>
        </p:spPr>
        <p:txBody>
          <a:bodyPr vert="horz" wrap="square" lIns="0" tIns="16510" rIns="0" bIns="0" rtlCol="0">
            <a:spAutoFit/>
          </a:bodyPr>
          <a:lstStyle/>
          <a:p>
            <a:pPr marR="5080" algn="r">
              <a:lnSpc>
                <a:spcPts val="1625"/>
              </a:lnSpc>
              <a:spcBef>
                <a:spcPts val="130"/>
              </a:spcBef>
            </a:pPr>
            <a:r>
              <a:rPr sz="1450" spc="10" dirty="0">
                <a:latin typeface="Times New Roman"/>
                <a:cs typeface="Times New Roman"/>
              </a:rPr>
              <a:t>2</a:t>
            </a:r>
            <a:endParaRPr sz="1450">
              <a:latin typeface="Times New Roman"/>
              <a:cs typeface="Times New Roman"/>
            </a:endParaRPr>
          </a:p>
          <a:p>
            <a:pPr marR="32384" algn="r">
              <a:lnSpc>
                <a:spcPts val="1625"/>
              </a:lnSpc>
              <a:tabLst>
                <a:tab pos="551180" algn="l"/>
              </a:tabLst>
            </a:pPr>
            <a:r>
              <a:rPr sz="1450" spc="35" dirty="0">
                <a:latin typeface="Times New Roman"/>
                <a:cs typeface="Times New Roman"/>
              </a:rPr>
              <a:t>0</a:t>
            </a:r>
            <a:r>
              <a:rPr sz="1450" spc="15" dirty="0">
                <a:latin typeface="Symbol"/>
                <a:cs typeface="Symbol"/>
              </a:rPr>
              <a:t></a:t>
            </a:r>
            <a:r>
              <a:rPr sz="1450" dirty="0">
                <a:latin typeface="Times New Roman"/>
                <a:cs typeface="Times New Roman"/>
              </a:rPr>
              <a:t>	</a:t>
            </a:r>
            <a:r>
              <a:rPr sz="1450" i="1" spc="10" dirty="0">
                <a:latin typeface="Times New Roman"/>
                <a:cs typeface="Times New Roman"/>
              </a:rPr>
              <a:t>b</a:t>
            </a:r>
            <a:endParaRPr sz="1450">
              <a:latin typeface="Times New Roman"/>
              <a:cs typeface="Times New Roman"/>
            </a:endParaRPr>
          </a:p>
        </p:txBody>
      </p:sp>
      <p:sp>
        <p:nvSpPr>
          <p:cNvPr id="13" name="object 13"/>
          <p:cNvSpPr txBox="1"/>
          <p:nvPr/>
        </p:nvSpPr>
        <p:spPr>
          <a:xfrm>
            <a:off x="1408175" y="2705037"/>
            <a:ext cx="761365" cy="385445"/>
          </a:xfrm>
          <a:prstGeom prst="rect">
            <a:avLst/>
          </a:prstGeom>
        </p:spPr>
        <p:txBody>
          <a:bodyPr vert="horz" wrap="square" lIns="0" tIns="13970" rIns="0" bIns="0" rtlCol="0">
            <a:spAutoFit/>
          </a:bodyPr>
          <a:lstStyle/>
          <a:p>
            <a:pPr>
              <a:lnSpc>
                <a:spcPct val="100000"/>
              </a:lnSpc>
              <a:spcBef>
                <a:spcPts val="110"/>
              </a:spcBef>
              <a:tabLst>
                <a:tab pos="490220" algn="l"/>
              </a:tabLst>
            </a:pPr>
            <a:r>
              <a:rPr sz="2200" spc="20" dirty="0">
                <a:latin typeface="Symbol"/>
                <a:cs typeface="Symbol"/>
              </a:rPr>
              <a:t></a:t>
            </a:r>
            <a:r>
              <a:rPr sz="2200" spc="20" dirty="0">
                <a:latin typeface="Times New Roman"/>
                <a:cs typeface="Times New Roman"/>
              </a:rPr>
              <a:t>	</a:t>
            </a:r>
            <a:r>
              <a:rPr sz="2200" spc="65" dirty="0">
                <a:latin typeface="Times New Roman"/>
                <a:cs typeface="Times New Roman"/>
              </a:rPr>
              <a:t>:</a:t>
            </a:r>
            <a:r>
              <a:rPr sz="2350" i="1" spc="-75" dirty="0">
                <a:latin typeface="Symbol"/>
                <a:cs typeface="Symbol"/>
              </a:rPr>
              <a:t></a:t>
            </a:r>
            <a:endParaRPr sz="2350">
              <a:latin typeface="Symbol"/>
              <a:cs typeface="Symbol"/>
            </a:endParaRPr>
          </a:p>
        </p:txBody>
      </p:sp>
      <p:sp>
        <p:nvSpPr>
          <p:cNvPr id="14" name="object 14"/>
          <p:cNvSpPr txBox="1"/>
          <p:nvPr/>
        </p:nvSpPr>
        <p:spPr>
          <a:xfrm>
            <a:off x="2372820" y="2721151"/>
            <a:ext cx="356235" cy="366395"/>
          </a:xfrm>
          <a:prstGeom prst="rect">
            <a:avLst/>
          </a:prstGeom>
        </p:spPr>
        <p:txBody>
          <a:bodyPr vert="horz" wrap="square" lIns="0" tIns="16510" rIns="0" bIns="0" rtlCol="0">
            <a:spAutoFit/>
          </a:bodyPr>
          <a:lstStyle/>
          <a:p>
            <a:pPr>
              <a:lnSpc>
                <a:spcPct val="100000"/>
              </a:lnSpc>
              <a:spcBef>
                <a:spcPts val="130"/>
              </a:spcBef>
            </a:pPr>
            <a:r>
              <a:rPr sz="2200" spc="15" dirty="0">
                <a:latin typeface="Symbol"/>
                <a:cs typeface="Symbol"/>
              </a:rPr>
              <a:t></a:t>
            </a:r>
            <a:r>
              <a:rPr sz="2200" spc="-270" dirty="0">
                <a:latin typeface="Times New Roman"/>
                <a:cs typeface="Times New Roman"/>
              </a:rPr>
              <a:t> </a:t>
            </a:r>
            <a:r>
              <a:rPr sz="2200" spc="15" dirty="0">
                <a:latin typeface="Times New Roman"/>
                <a:cs typeface="Times New Roman"/>
              </a:rPr>
              <a:t>0</a:t>
            </a:r>
            <a:endParaRPr sz="2200">
              <a:latin typeface="Times New Roman"/>
              <a:cs typeface="Times New Roman"/>
            </a:endParaRPr>
          </a:p>
        </p:txBody>
      </p:sp>
      <p:sp>
        <p:nvSpPr>
          <p:cNvPr id="15" name="object 15"/>
          <p:cNvSpPr txBox="1"/>
          <p:nvPr/>
        </p:nvSpPr>
        <p:spPr>
          <a:xfrm>
            <a:off x="1353805" y="3370989"/>
            <a:ext cx="7975600" cy="1706245"/>
          </a:xfrm>
          <a:prstGeom prst="rect">
            <a:avLst/>
          </a:prstGeom>
        </p:spPr>
        <p:txBody>
          <a:bodyPr vert="horz" wrap="square" lIns="0" tIns="15240" rIns="0" bIns="0" rtlCol="0">
            <a:spAutoFit/>
          </a:bodyPr>
          <a:lstStyle/>
          <a:p>
            <a:pPr marL="53975">
              <a:lnSpc>
                <a:spcPct val="100000"/>
              </a:lnSpc>
              <a:spcBef>
                <a:spcPts val="120"/>
              </a:spcBef>
            </a:pPr>
            <a:r>
              <a:rPr sz="2250" spc="50" dirty="0">
                <a:latin typeface="Symbol"/>
                <a:cs typeface="Symbol"/>
              </a:rPr>
              <a:t></a:t>
            </a:r>
            <a:r>
              <a:rPr sz="2175" spc="75" baseline="-26819" dirty="0">
                <a:latin typeface="Times New Roman"/>
                <a:cs typeface="Times New Roman"/>
              </a:rPr>
              <a:t>0</a:t>
            </a:r>
            <a:r>
              <a:rPr sz="2175" spc="75" baseline="-26819" dirty="0">
                <a:latin typeface="Symbol"/>
                <a:cs typeface="Symbol"/>
              </a:rPr>
              <a:t></a:t>
            </a:r>
            <a:r>
              <a:rPr sz="2175" spc="75" baseline="-26819" dirty="0">
                <a:latin typeface="Times New Roman"/>
                <a:cs typeface="Times New Roman"/>
              </a:rPr>
              <a:t> </a:t>
            </a:r>
            <a:r>
              <a:rPr sz="2250" spc="-5" dirty="0">
                <a:latin typeface="Times New Roman"/>
                <a:cs typeface="Times New Roman"/>
              </a:rPr>
              <a:t>: </a:t>
            </a:r>
            <a:r>
              <a:rPr sz="2350" i="1" spc="-90" dirty="0">
                <a:latin typeface="Symbol"/>
                <a:cs typeface="Symbol"/>
              </a:rPr>
              <a:t></a:t>
            </a:r>
            <a:r>
              <a:rPr sz="2175" spc="-135" baseline="-26819" dirty="0">
                <a:latin typeface="Times New Roman"/>
                <a:cs typeface="Times New Roman"/>
              </a:rPr>
              <a:t>1 </a:t>
            </a:r>
            <a:r>
              <a:rPr sz="2250" spc="-5" dirty="0">
                <a:latin typeface="Symbol"/>
                <a:cs typeface="Symbol"/>
              </a:rPr>
              <a:t></a:t>
            </a:r>
            <a:r>
              <a:rPr sz="2250" spc="-5" dirty="0">
                <a:latin typeface="Times New Roman"/>
                <a:cs typeface="Times New Roman"/>
              </a:rPr>
              <a:t> </a:t>
            </a:r>
            <a:r>
              <a:rPr sz="2350" i="1" spc="-10" dirty="0">
                <a:latin typeface="Symbol"/>
                <a:cs typeface="Symbol"/>
              </a:rPr>
              <a:t></a:t>
            </a:r>
            <a:r>
              <a:rPr sz="2175" spc="-15" baseline="-26819" dirty="0">
                <a:latin typeface="Times New Roman"/>
                <a:cs typeface="Times New Roman"/>
              </a:rPr>
              <a:t>2 </a:t>
            </a:r>
            <a:r>
              <a:rPr sz="2250" spc="560" dirty="0">
                <a:latin typeface="Symbol"/>
                <a:cs typeface="Symbol"/>
              </a:rPr>
              <a:t></a:t>
            </a:r>
            <a:r>
              <a:rPr sz="2250" spc="560" dirty="0">
                <a:latin typeface="Arial"/>
                <a:cs typeface="Arial"/>
              </a:rPr>
              <a:t>L</a:t>
            </a:r>
            <a:r>
              <a:rPr sz="2250" spc="-545" dirty="0">
                <a:latin typeface="Arial"/>
                <a:cs typeface="Arial"/>
              </a:rPr>
              <a:t> </a:t>
            </a:r>
            <a:r>
              <a:rPr sz="2250" spc="-5" dirty="0">
                <a:latin typeface="Symbol"/>
                <a:cs typeface="Symbol"/>
              </a:rPr>
              <a:t></a:t>
            </a:r>
            <a:r>
              <a:rPr sz="2250" spc="-5" dirty="0">
                <a:latin typeface="Times New Roman"/>
                <a:cs typeface="Times New Roman"/>
              </a:rPr>
              <a:t> </a:t>
            </a:r>
            <a:r>
              <a:rPr sz="2350" i="1" spc="-85" dirty="0">
                <a:latin typeface="Symbol"/>
                <a:cs typeface="Symbol"/>
              </a:rPr>
              <a:t></a:t>
            </a:r>
            <a:r>
              <a:rPr sz="2325" i="1" spc="-127" baseline="-16129" dirty="0">
                <a:latin typeface="Symbol"/>
                <a:cs typeface="Symbol"/>
              </a:rPr>
              <a:t></a:t>
            </a:r>
            <a:endParaRPr sz="2325" baseline="-16129" dirty="0">
              <a:latin typeface="Symbol"/>
              <a:cs typeface="Symbol"/>
            </a:endParaRPr>
          </a:p>
          <a:p>
            <a:pPr marL="25400">
              <a:lnSpc>
                <a:spcPct val="100000"/>
              </a:lnSpc>
              <a:spcBef>
                <a:spcPts val="2805"/>
              </a:spcBef>
            </a:pPr>
            <a:r>
              <a:rPr sz="2100" b="1" spc="-10" dirty="0">
                <a:latin typeface="Times New Roman"/>
                <a:cs typeface="Times New Roman"/>
              </a:rPr>
              <a:t>Εναλλακτικές</a:t>
            </a:r>
            <a:r>
              <a:rPr sz="2100" b="1" spc="-15" dirty="0">
                <a:latin typeface="Times New Roman"/>
                <a:cs typeface="Times New Roman"/>
              </a:rPr>
              <a:t> </a:t>
            </a:r>
            <a:r>
              <a:rPr sz="2100" b="1" spc="-5" dirty="0">
                <a:latin typeface="Times New Roman"/>
                <a:cs typeface="Times New Roman"/>
              </a:rPr>
              <a:t>Υποθέσεις</a:t>
            </a:r>
            <a:endParaRPr sz="2100" dirty="0">
              <a:latin typeface="Times New Roman"/>
              <a:cs typeface="Times New Roman"/>
            </a:endParaRPr>
          </a:p>
          <a:p>
            <a:pPr marL="53975">
              <a:lnSpc>
                <a:spcPct val="100000"/>
              </a:lnSpc>
              <a:spcBef>
                <a:spcPts val="2060"/>
              </a:spcBef>
            </a:pPr>
            <a:r>
              <a:rPr sz="2050" spc="-10" dirty="0">
                <a:latin typeface="Symbol"/>
                <a:cs typeface="Symbol"/>
              </a:rPr>
              <a:t></a:t>
            </a:r>
            <a:r>
              <a:rPr sz="1950" spc="-15" baseline="-25641" dirty="0">
                <a:latin typeface="Times New Roman"/>
                <a:cs typeface="Times New Roman"/>
              </a:rPr>
              <a:t>1</a:t>
            </a:r>
            <a:r>
              <a:rPr sz="1950" spc="-15" baseline="-25641" dirty="0">
                <a:latin typeface="Symbol"/>
                <a:cs typeface="Symbol"/>
              </a:rPr>
              <a:t></a:t>
            </a:r>
            <a:r>
              <a:rPr sz="1950" spc="427" baseline="-25641" dirty="0">
                <a:latin typeface="Times New Roman"/>
                <a:cs typeface="Times New Roman"/>
              </a:rPr>
              <a:t> </a:t>
            </a:r>
            <a:r>
              <a:rPr sz="2050" i="1" spc="15" dirty="0">
                <a:latin typeface="Times New Roman"/>
                <a:cs typeface="Times New Roman"/>
              </a:rPr>
              <a:t>ή</a:t>
            </a:r>
            <a:r>
              <a:rPr sz="2050" i="1" spc="-180" dirty="0">
                <a:latin typeface="Times New Roman"/>
                <a:cs typeface="Times New Roman"/>
              </a:rPr>
              <a:t> </a:t>
            </a:r>
            <a:r>
              <a:rPr sz="2350" dirty="0">
                <a:latin typeface="Symbol"/>
                <a:cs typeface="Symbol"/>
              </a:rPr>
              <a:t></a:t>
            </a:r>
            <a:r>
              <a:rPr sz="2550" i="1" baseline="-24509" dirty="0">
                <a:latin typeface="Symbol"/>
                <a:cs typeface="Symbol"/>
              </a:rPr>
              <a:t></a:t>
            </a:r>
            <a:r>
              <a:rPr sz="2400" baseline="-26041" dirty="0">
                <a:latin typeface="Symbol"/>
                <a:cs typeface="Symbol"/>
              </a:rPr>
              <a:t></a:t>
            </a:r>
            <a:r>
              <a:rPr sz="2400" spc="15" baseline="-26041" dirty="0">
                <a:latin typeface="Times New Roman"/>
                <a:cs typeface="Times New Roman"/>
              </a:rPr>
              <a:t> </a:t>
            </a:r>
            <a:r>
              <a:rPr sz="2350" spc="-45" dirty="0">
                <a:latin typeface="Times New Roman"/>
                <a:cs typeface="Times New Roman"/>
              </a:rPr>
              <a:t>:</a:t>
            </a:r>
            <a:r>
              <a:rPr sz="2500" i="1" spc="-45" dirty="0">
                <a:latin typeface="Symbol"/>
                <a:cs typeface="Symbol"/>
              </a:rPr>
              <a:t></a:t>
            </a:r>
            <a:r>
              <a:rPr sz="2350" i="1" spc="-45" dirty="0">
                <a:latin typeface="Times New Roman"/>
                <a:cs typeface="Times New Roman"/>
              </a:rPr>
              <a:t>ά</a:t>
            </a:r>
            <a:r>
              <a:rPr sz="2500" i="1" spc="-45" dirty="0">
                <a:latin typeface="Symbol"/>
                <a:cs typeface="Symbol"/>
              </a:rPr>
              <a:t></a:t>
            </a:r>
            <a:r>
              <a:rPr sz="2500" i="1" spc="125" dirty="0">
                <a:latin typeface="Times New Roman"/>
                <a:cs typeface="Times New Roman"/>
              </a:rPr>
              <a:t> </a:t>
            </a:r>
            <a:r>
              <a:rPr sz="2350" spc="15" dirty="0">
                <a:latin typeface="Times New Roman"/>
                <a:cs typeface="Times New Roman"/>
              </a:rPr>
              <a:t>2</a:t>
            </a:r>
            <a:r>
              <a:rPr sz="2350" spc="-185" dirty="0">
                <a:latin typeface="Times New Roman"/>
                <a:cs typeface="Times New Roman"/>
              </a:rPr>
              <a:t> </a:t>
            </a:r>
            <a:r>
              <a:rPr sz="2500" i="1" spc="-55" dirty="0">
                <a:latin typeface="Symbol"/>
                <a:cs typeface="Symbol"/>
              </a:rPr>
              <a:t></a:t>
            </a:r>
            <a:r>
              <a:rPr sz="2350" i="1" spc="-55" dirty="0">
                <a:latin typeface="Times New Roman"/>
                <a:cs typeface="Times New Roman"/>
              </a:rPr>
              <a:t>έ</a:t>
            </a:r>
            <a:r>
              <a:rPr sz="2500" i="1" spc="-55" dirty="0">
                <a:latin typeface="Symbol"/>
                <a:cs typeface="Symbol"/>
              </a:rPr>
              <a:t></a:t>
            </a:r>
            <a:r>
              <a:rPr sz="2500" i="1" spc="-165" dirty="0">
                <a:latin typeface="Times New Roman"/>
                <a:cs typeface="Times New Roman"/>
              </a:rPr>
              <a:t> </a:t>
            </a:r>
            <a:r>
              <a:rPr sz="2350" i="1" spc="10" dirty="0">
                <a:latin typeface="Times New Roman"/>
                <a:cs typeface="Times New Roman"/>
              </a:rPr>
              <a:t>ό</a:t>
            </a:r>
            <a:r>
              <a:rPr sz="2500" i="1" spc="10" dirty="0">
                <a:latin typeface="Symbol"/>
                <a:cs typeface="Symbol"/>
              </a:rPr>
              <a:t></a:t>
            </a:r>
            <a:r>
              <a:rPr sz="2350" i="1" spc="10" dirty="0">
                <a:latin typeface="Times New Roman"/>
                <a:cs typeface="Times New Roman"/>
              </a:rPr>
              <a:t>έ</a:t>
            </a:r>
            <a:r>
              <a:rPr sz="2500" i="1" spc="10" dirty="0">
                <a:latin typeface="Symbol"/>
                <a:cs typeface="Symbol"/>
              </a:rPr>
              <a:t></a:t>
            </a:r>
            <a:r>
              <a:rPr sz="2500" i="1" spc="-310" dirty="0">
                <a:latin typeface="Times New Roman"/>
                <a:cs typeface="Times New Roman"/>
              </a:rPr>
              <a:t> </a:t>
            </a:r>
            <a:r>
              <a:rPr sz="2350" spc="5" dirty="0">
                <a:latin typeface="Times New Roman"/>
                <a:cs typeface="Times New Roman"/>
              </a:rPr>
              <a:t>,</a:t>
            </a:r>
            <a:r>
              <a:rPr sz="2350" spc="-270" dirty="0">
                <a:latin typeface="Times New Roman"/>
                <a:cs typeface="Times New Roman"/>
              </a:rPr>
              <a:t> </a:t>
            </a:r>
            <a:r>
              <a:rPr sz="2350" spc="15" dirty="0">
                <a:latin typeface="Symbol"/>
                <a:cs typeface="Symbol"/>
              </a:rPr>
              <a:t></a:t>
            </a:r>
            <a:r>
              <a:rPr sz="2350" spc="-335" dirty="0">
                <a:latin typeface="Times New Roman"/>
                <a:cs typeface="Times New Roman"/>
              </a:rPr>
              <a:t> </a:t>
            </a:r>
            <a:r>
              <a:rPr sz="2350" i="1" spc="65" dirty="0">
                <a:latin typeface="Times New Roman"/>
                <a:cs typeface="Times New Roman"/>
              </a:rPr>
              <a:t>k</a:t>
            </a:r>
            <a:r>
              <a:rPr sz="2350" spc="65" dirty="0">
                <a:latin typeface="Times New Roman"/>
                <a:cs typeface="Times New Roman"/>
              </a:rPr>
              <a:t>,</a:t>
            </a:r>
            <a:r>
              <a:rPr sz="2350" spc="-285" dirty="0">
                <a:latin typeface="Times New Roman"/>
                <a:cs typeface="Times New Roman"/>
              </a:rPr>
              <a:t> </a:t>
            </a:r>
            <a:r>
              <a:rPr sz="2350" i="1" spc="25" dirty="0">
                <a:latin typeface="Times New Roman"/>
                <a:cs typeface="Times New Roman"/>
              </a:rPr>
              <a:t>z</a:t>
            </a:r>
            <a:r>
              <a:rPr sz="2350" spc="25" dirty="0">
                <a:latin typeface="Times New Roman"/>
                <a:cs typeface="Times New Roman"/>
              </a:rPr>
              <a:t>,</a:t>
            </a:r>
            <a:r>
              <a:rPr sz="2350" spc="-260" dirty="0">
                <a:latin typeface="Times New Roman"/>
                <a:cs typeface="Times New Roman"/>
              </a:rPr>
              <a:t> </a:t>
            </a:r>
            <a:r>
              <a:rPr sz="2350" spc="55" dirty="0">
                <a:latin typeface="Times New Roman"/>
                <a:cs typeface="Times New Roman"/>
              </a:rPr>
              <a:t>(</a:t>
            </a:r>
            <a:r>
              <a:rPr sz="2350" i="1" spc="55" dirty="0">
                <a:latin typeface="Times New Roman"/>
                <a:cs typeface="Times New Roman"/>
              </a:rPr>
              <a:t>k</a:t>
            </a:r>
            <a:r>
              <a:rPr sz="2350" spc="55" dirty="0">
                <a:latin typeface="Times New Roman"/>
                <a:cs typeface="Times New Roman"/>
              </a:rPr>
              <a:t>,</a:t>
            </a:r>
            <a:r>
              <a:rPr sz="2350" spc="-285" dirty="0">
                <a:latin typeface="Times New Roman"/>
                <a:cs typeface="Times New Roman"/>
              </a:rPr>
              <a:t> </a:t>
            </a:r>
            <a:r>
              <a:rPr sz="2350" i="1" spc="10" dirty="0">
                <a:latin typeface="Times New Roman"/>
                <a:cs typeface="Times New Roman"/>
              </a:rPr>
              <a:t>z</a:t>
            </a:r>
            <a:r>
              <a:rPr sz="2350" i="1" spc="-110" dirty="0">
                <a:latin typeface="Times New Roman"/>
                <a:cs typeface="Times New Roman"/>
              </a:rPr>
              <a:t> </a:t>
            </a:r>
            <a:r>
              <a:rPr sz="2350" spc="-40" dirty="0">
                <a:latin typeface="Symbol"/>
                <a:cs typeface="Symbol"/>
              </a:rPr>
              <a:t></a:t>
            </a:r>
            <a:r>
              <a:rPr sz="2350" spc="-40" dirty="0">
                <a:latin typeface="Times New Roman"/>
                <a:cs typeface="Times New Roman"/>
              </a:rPr>
              <a:t>1,</a:t>
            </a:r>
            <a:endParaRPr sz="2350" dirty="0">
              <a:latin typeface="Times New Roman"/>
              <a:cs typeface="Times New Roman"/>
            </a:endParaRPr>
          </a:p>
        </p:txBody>
      </p:sp>
      <p:sp>
        <p:nvSpPr>
          <p:cNvPr id="16" name="object 16"/>
          <p:cNvSpPr txBox="1"/>
          <p:nvPr/>
        </p:nvSpPr>
        <p:spPr>
          <a:xfrm>
            <a:off x="2342387" y="5435663"/>
            <a:ext cx="711200" cy="446405"/>
          </a:xfrm>
          <a:prstGeom prst="rect">
            <a:avLst/>
          </a:prstGeom>
        </p:spPr>
        <p:txBody>
          <a:bodyPr vert="horz" wrap="square" lIns="0" tIns="17145" rIns="0" bIns="0" rtlCol="0">
            <a:spAutoFit/>
          </a:bodyPr>
          <a:lstStyle/>
          <a:p>
            <a:pPr marR="5080" algn="r">
              <a:lnSpc>
                <a:spcPts val="1575"/>
              </a:lnSpc>
              <a:spcBef>
                <a:spcPts val="135"/>
              </a:spcBef>
            </a:pPr>
            <a:r>
              <a:rPr sz="1450" spc="15" dirty="0">
                <a:latin typeface="Times New Roman"/>
                <a:cs typeface="Times New Roman"/>
              </a:rPr>
              <a:t>2</a:t>
            </a:r>
            <a:endParaRPr sz="1450">
              <a:latin typeface="Times New Roman"/>
              <a:cs typeface="Times New Roman"/>
            </a:endParaRPr>
          </a:p>
          <a:p>
            <a:pPr>
              <a:lnSpc>
                <a:spcPts val="1695"/>
              </a:lnSpc>
              <a:tabLst>
                <a:tab pos="575945" algn="l"/>
              </a:tabLst>
            </a:pPr>
            <a:r>
              <a:rPr sz="2325" i="1" spc="-7" baseline="1792" dirty="0">
                <a:latin typeface="Symbol"/>
                <a:cs typeface="Symbol"/>
              </a:rPr>
              <a:t></a:t>
            </a:r>
            <a:r>
              <a:rPr sz="2175" spc="-7" baseline="1915" dirty="0">
                <a:latin typeface="Symbol"/>
                <a:cs typeface="Symbol"/>
              </a:rPr>
              <a:t></a:t>
            </a:r>
            <a:r>
              <a:rPr sz="2175" spc="-7" baseline="1915" dirty="0">
                <a:latin typeface="Times New Roman"/>
                <a:cs typeface="Times New Roman"/>
              </a:rPr>
              <a:t>	</a:t>
            </a:r>
            <a:r>
              <a:rPr sz="1450" i="1" spc="10" dirty="0">
                <a:latin typeface="Times New Roman"/>
                <a:cs typeface="Times New Roman"/>
              </a:rPr>
              <a:t>b</a:t>
            </a:r>
            <a:endParaRPr sz="1450">
              <a:latin typeface="Times New Roman"/>
              <a:cs typeface="Times New Roman"/>
            </a:endParaRPr>
          </a:p>
        </p:txBody>
      </p:sp>
      <p:sp>
        <p:nvSpPr>
          <p:cNvPr id="17" name="object 17"/>
          <p:cNvSpPr txBox="1"/>
          <p:nvPr/>
        </p:nvSpPr>
        <p:spPr>
          <a:xfrm>
            <a:off x="1607819" y="5626163"/>
            <a:ext cx="220979" cy="252095"/>
          </a:xfrm>
          <a:prstGeom prst="rect">
            <a:avLst/>
          </a:prstGeom>
        </p:spPr>
        <p:txBody>
          <a:bodyPr vert="horz" wrap="square" lIns="0" tIns="17145" rIns="0" bIns="0" rtlCol="0">
            <a:spAutoFit/>
          </a:bodyPr>
          <a:lstStyle/>
          <a:p>
            <a:pPr>
              <a:lnSpc>
                <a:spcPct val="100000"/>
              </a:lnSpc>
              <a:spcBef>
                <a:spcPts val="135"/>
              </a:spcBef>
            </a:pPr>
            <a:r>
              <a:rPr sz="1450" spc="-85" dirty="0">
                <a:latin typeface="Times New Roman"/>
                <a:cs typeface="Times New Roman"/>
              </a:rPr>
              <a:t>1</a:t>
            </a:r>
            <a:r>
              <a:rPr sz="1450" spc="20" dirty="0">
                <a:latin typeface="Symbol"/>
                <a:cs typeface="Symbol"/>
              </a:rPr>
              <a:t></a:t>
            </a:r>
            <a:endParaRPr sz="1450">
              <a:latin typeface="Symbol"/>
              <a:cs typeface="Symbol"/>
            </a:endParaRPr>
          </a:p>
        </p:txBody>
      </p:sp>
      <p:sp>
        <p:nvSpPr>
          <p:cNvPr id="18" name="object 18"/>
          <p:cNvSpPr txBox="1"/>
          <p:nvPr/>
        </p:nvSpPr>
        <p:spPr>
          <a:xfrm>
            <a:off x="1408175" y="5426900"/>
            <a:ext cx="1500505" cy="385445"/>
          </a:xfrm>
          <a:prstGeom prst="rect">
            <a:avLst/>
          </a:prstGeom>
        </p:spPr>
        <p:txBody>
          <a:bodyPr vert="horz" wrap="square" lIns="0" tIns="13970" rIns="0" bIns="0" rtlCol="0">
            <a:spAutoFit/>
          </a:bodyPr>
          <a:lstStyle/>
          <a:p>
            <a:pPr>
              <a:lnSpc>
                <a:spcPct val="100000"/>
              </a:lnSpc>
              <a:spcBef>
                <a:spcPts val="110"/>
              </a:spcBef>
              <a:tabLst>
                <a:tab pos="481330" algn="l"/>
                <a:tab pos="1231265" algn="l"/>
              </a:tabLst>
            </a:pPr>
            <a:r>
              <a:rPr sz="2200" spc="20" dirty="0">
                <a:latin typeface="Symbol"/>
                <a:cs typeface="Symbol"/>
              </a:rPr>
              <a:t></a:t>
            </a:r>
            <a:r>
              <a:rPr sz="2200" spc="20" dirty="0">
                <a:latin typeface="Times New Roman"/>
                <a:cs typeface="Times New Roman"/>
              </a:rPr>
              <a:t>	</a:t>
            </a:r>
            <a:r>
              <a:rPr sz="2200" i="1" spc="15" dirty="0">
                <a:latin typeface="Times New Roman"/>
                <a:cs typeface="Times New Roman"/>
              </a:rPr>
              <a:t>ή </a:t>
            </a:r>
            <a:r>
              <a:rPr sz="2200" i="1" spc="-254" dirty="0">
                <a:latin typeface="Times New Roman"/>
                <a:cs typeface="Times New Roman"/>
              </a:rPr>
              <a:t> </a:t>
            </a:r>
            <a:r>
              <a:rPr sz="2200" spc="20" dirty="0">
                <a:latin typeface="Symbol"/>
                <a:cs typeface="Symbol"/>
              </a:rPr>
              <a:t></a:t>
            </a:r>
            <a:r>
              <a:rPr sz="2200" dirty="0">
                <a:latin typeface="Times New Roman"/>
                <a:cs typeface="Times New Roman"/>
              </a:rPr>
              <a:t>	</a:t>
            </a:r>
            <a:r>
              <a:rPr sz="2200" spc="55" dirty="0">
                <a:latin typeface="Times New Roman"/>
                <a:cs typeface="Times New Roman"/>
              </a:rPr>
              <a:t>:</a:t>
            </a:r>
            <a:r>
              <a:rPr sz="2350" i="1" spc="-75" dirty="0">
                <a:latin typeface="Symbol"/>
                <a:cs typeface="Symbol"/>
              </a:rPr>
              <a:t></a:t>
            </a:r>
            <a:endParaRPr sz="2350">
              <a:latin typeface="Symbol"/>
              <a:cs typeface="Symbol"/>
            </a:endParaRPr>
          </a:p>
        </p:txBody>
      </p:sp>
      <p:sp>
        <p:nvSpPr>
          <p:cNvPr id="19" name="object 19"/>
          <p:cNvSpPr txBox="1"/>
          <p:nvPr/>
        </p:nvSpPr>
        <p:spPr>
          <a:xfrm>
            <a:off x="3111917" y="5443014"/>
            <a:ext cx="357505" cy="366395"/>
          </a:xfrm>
          <a:prstGeom prst="rect">
            <a:avLst/>
          </a:prstGeom>
        </p:spPr>
        <p:txBody>
          <a:bodyPr vert="horz" wrap="square" lIns="0" tIns="16510" rIns="0" bIns="0" rtlCol="0">
            <a:spAutoFit/>
          </a:bodyPr>
          <a:lstStyle/>
          <a:p>
            <a:pPr>
              <a:lnSpc>
                <a:spcPct val="100000"/>
              </a:lnSpc>
              <a:spcBef>
                <a:spcPts val="130"/>
              </a:spcBef>
            </a:pPr>
            <a:r>
              <a:rPr sz="2200" spc="15" dirty="0">
                <a:latin typeface="Symbol"/>
                <a:cs typeface="Symbol"/>
              </a:rPr>
              <a:t></a:t>
            </a:r>
            <a:r>
              <a:rPr sz="2200" spc="-260" dirty="0">
                <a:latin typeface="Times New Roman"/>
                <a:cs typeface="Times New Roman"/>
              </a:rPr>
              <a:t> </a:t>
            </a:r>
            <a:r>
              <a:rPr sz="2200" spc="15" dirty="0">
                <a:latin typeface="Times New Roman"/>
                <a:cs typeface="Times New Roman"/>
              </a:rPr>
              <a:t>0</a:t>
            </a:r>
            <a:endParaRPr sz="2200">
              <a:latin typeface="Times New Roman"/>
              <a:cs typeface="Times New Roman"/>
            </a:endParaRPr>
          </a:p>
        </p:txBody>
      </p:sp>
      <p:sp>
        <p:nvSpPr>
          <p:cNvPr id="20" name="object 20"/>
          <p:cNvSpPr/>
          <p:nvPr/>
        </p:nvSpPr>
        <p:spPr>
          <a:xfrm>
            <a:off x="2887980" y="2860548"/>
            <a:ext cx="1464945" cy="2901950"/>
          </a:xfrm>
          <a:custGeom>
            <a:avLst/>
            <a:gdLst/>
            <a:ahLst/>
            <a:cxnLst/>
            <a:rect l="l" t="t" r="r" b="b"/>
            <a:pathLst>
              <a:path w="1464945" h="2901950">
                <a:moveTo>
                  <a:pt x="85344" y="28956"/>
                </a:moveTo>
                <a:lnTo>
                  <a:pt x="85344" y="0"/>
                </a:lnTo>
                <a:lnTo>
                  <a:pt x="0" y="42672"/>
                </a:lnTo>
                <a:lnTo>
                  <a:pt x="70104" y="77724"/>
                </a:lnTo>
                <a:lnTo>
                  <a:pt x="70104" y="28956"/>
                </a:lnTo>
                <a:lnTo>
                  <a:pt x="85344" y="28956"/>
                </a:lnTo>
                <a:close/>
              </a:path>
              <a:path w="1464945" h="2901950">
                <a:moveTo>
                  <a:pt x="1464564" y="42672"/>
                </a:moveTo>
                <a:lnTo>
                  <a:pt x="1464564" y="39624"/>
                </a:lnTo>
                <a:lnTo>
                  <a:pt x="1463040" y="35052"/>
                </a:lnTo>
                <a:lnTo>
                  <a:pt x="1458468" y="30480"/>
                </a:lnTo>
                <a:lnTo>
                  <a:pt x="1453896" y="28956"/>
                </a:lnTo>
                <a:lnTo>
                  <a:pt x="70104" y="28956"/>
                </a:lnTo>
                <a:lnTo>
                  <a:pt x="70104" y="56388"/>
                </a:lnTo>
                <a:lnTo>
                  <a:pt x="1435541" y="56388"/>
                </a:lnTo>
                <a:lnTo>
                  <a:pt x="1435608" y="42672"/>
                </a:lnTo>
                <a:lnTo>
                  <a:pt x="1450848" y="56388"/>
                </a:lnTo>
                <a:lnTo>
                  <a:pt x="1450848" y="2859024"/>
                </a:lnTo>
                <a:lnTo>
                  <a:pt x="1464564" y="42672"/>
                </a:lnTo>
                <a:close/>
              </a:path>
              <a:path w="1464945" h="2901950">
                <a:moveTo>
                  <a:pt x="85344" y="85344"/>
                </a:moveTo>
                <a:lnTo>
                  <a:pt x="85344" y="56388"/>
                </a:lnTo>
                <a:lnTo>
                  <a:pt x="70104" y="56388"/>
                </a:lnTo>
                <a:lnTo>
                  <a:pt x="70104" y="77724"/>
                </a:lnTo>
                <a:lnTo>
                  <a:pt x="85344" y="85344"/>
                </a:lnTo>
                <a:close/>
              </a:path>
              <a:path w="1464945" h="2901950">
                <a:moveTo>
                  <a:pt x="810768" y="2845308"/>
                </a:moveTo>
                <a:lnTo>
                  <a:pt x="810768" y="2816352"/>
                </a:lnTo>
                <a:lnTo>
                  <a:pt x="725424" y="2859024"/>
                </a:lnTo>
                <a:lnTo>
                  <a:pt x="797052" y="2894838"/>
                </a:lnTo>
                <a:lnTo>
                  <a:pt x="797052" y="2845308"/>
                </a:lnTo>
                <a:lnTo>
                  <a:pt x="810768" y="2845308"/>
                </a:lnTo>
                <a:close/>
              </a:path>
              <a:path w="1464945" h="2901950">
                <a:moveTo>
                  <a:pt x="1421958" y="2845308"/>
                </a:moveTo>
                <a:lnTo>
                  <a:pt x="797052" y="2845308"/>
                </a:lnTo>
                <a:lnTo>
                  <a:pt x="797052" y="2872740"/>
                </a:lnTo>
                <a:lnTo>
                  <a:pt x="1421892" y="2872740"/>
                </a:lnTo>
                <a:lnTo>
                  <a:pt x="1421892" y="2859024"/>
                </a:lnTo>
                <a:lnTo>
                  <a:pt x="1421958" y="2845308"/>
                </a:lnTo>
                <a:close/>
              </a:path>
              <a:path w="1464945" h="2901950">
                <a:moveTo>
                  <a:pt x="810768" y="2901696"/>
                </a:moveTo>
                <a:lnTo>
                  <a:pt x="810768" y="2872740"/>
                </a:lnTo>
                <a:lnTo>
                  <a:pt x="797052" y="2872740"/>
                </a:lnTo>
                <a:lnTo>
                  <a:pt x="797052" y="2894838"/>
                </a:lnTo>
                <a:lnTo>
                  <a:pt x="810768" y="2901696"/>
                </a:lnTo>
                <a:close/>
              </a:path>
              <a:path w="1464945" h="2901950">
                <a:moveTo>
                  <a:pt x="1435608" y="2845308"/>
                </a:moveTo>
                <a:lnTo>
                  <a:pt x="1421958" y="2845308"/>
                </a:lnTo>
                <a:lnTo>
                  <a:pt x="1421892" y="2859024"/>
                </a:lnTo>
                <a:lnTo>
                  <a:pt x="1435608" y="2845308"/>
                </a:lnTo>
                <a:close/>
              </a:path>
              <a:path w="1464945" h="2901950">
                <a:moveTo>
                  <a:pt x="1435608" y="2872740"/>
                </a:moveTo>
                <a:lnTo>
                  <a:pt x="1435608" y="2845308"/>
                </a:lnTo>
                <a:lnTo>
                  <a:pt x="1421892" y="2859024"/>
                </a:lnTo>
                <a:lnTo>
                  <a:pt x="1421892" y="2872740"/>
                </a:lnTo>
                <a:lnTo>
                  <a:pt x="1435608" y="2872740"/>
                </a:lnTo>
                <a:close/>
              </a:path>
              <a:path w="1464945" h="2901950">
                <a:moveTo>
                  <a:pt x="1450848" y="2866644"/>
                </a:moveTo>
                <a:lnTo>
                  <a:pt x="1450848" y="56388"/>
                </a:lnTo>
                <a:lnTo>
                  <a:pt x="1435541" y="56388"/>
                </a:lnTo>
                <a:lnTo>
                  <a:pt x="1421958" y="2845308"/>
                </a:lnTo>
                <a:lnTo>
                  <a:pt x="1435608" y="2845308"/>
                </a:lnTo>
                <a:lnTo>
                  <a:pt x="1435608" y="2872740"/>
                </a:lnTo>
                <a:lnTo>
                  <a:pt x="1443228" y="2872740"/>
                </a:lnTo>
                <a:lnTo>
                  <a:pt x="1450848" y="2866644"/>
                </a:lnTo>
                <a:close/>
              </a:path>
              <a:path w="1464945" h="2901950">
                <a:moveTo>
                  <a:pt x="1450848" y="56388"/>
                </a:moveTo>
                <a:lnTo>
                  <a:pt x="1435608" y="42672"/>
                </a:lnTo>
                <a:lnTo>
                  <a:pt x="1435541" y="56388"/>
                </a:lnTo>
                <a:lnTo>
                  <a:pt x="1450848" y="56388"/>
                </a:lnTo>
                <a:close/>
              </a:path>
            </a:pathLst>
          </a:custGeom>
          <a:solidFill>
            <a:srgbClr val="FF0000"/>
          </a:solidFill>
        </p:spPr>
        <p:txBody>
          <a:bodyPr wrap="square" lIns="0" tIns="0" rIns="0" bIns="0" rtlCol="0"/>
          <a:lstStyle/>
          <a:p>
            <a:endParaRPr/>
          </a:p>
        </p:txBody>
      </p:sp>
      <p:sp>
        <p:nvSpPr>
          <p:cNvPr id="21" name="object 21"/>
          <p:cNvSpPr/>
          <p:nvPr/>
        </p:nvSpPr>
        <p:spPr>
          <a:xfrm>
            <a:off x="4018788" y="3630167"/>
            <a:ext cx="1377950" cy="1130935"/>
          </a:xfrm>
          <a:custGeom>
            <a:avLst/>
            <a:gdLst/>
            <a:ahLst/>
            <a:cxnLst/>
            <a:rect l="l" t="t" r="r" b="b"/>
            <a:pathLst>
              <a:path w="1377950" h="1130935">
                <a:moveTo>
                  <a:pt x="86868" y="28956"/>
                </a:moveTo>
                <a:lnTo>
                  <a:pt x="86868" y="0"/>
                </a:lnTo>
                <a:lnTo>
                  <a:pt x="0" y="42672"/>
                </a:lnTo>
                <a:lnTo>
                  <a:pt x="71628" y="77857"/>
                </a:lnTo>
                <a:lnTo>
                  <a:pt x="71628" y="28956"/>
                </a:lnTo>
                <a:lnTo>
                  <a:pt x="86868" y="28956"/>
                </a:lnTo>
                <a:close/>
              </a:path>
              <a:path w="1377950" h="1130935">
                <a:moveTo>
                  <a:pt x="1350264" y="1045464"/>
                </a:moveTo>
                <a:lnTo>
                  <a:pt x="1350264" y="35052"/>
                </a:lnTo>
                <a:lnTo>
                  <a:pt x="1344168" y="28956"/>
                </a:lnTo>
                <a:lnTo>
                  <a:pt x="71628" y="28956"/>
                </a:lnTo>
                <a:lnTo>
                  <a:pt x="71628" y="57912"/>
                </a:lnTo>
                <a:lnTo>
                  <a:pt x="1321308" y="57912"/>
                </a:lnTo>
                <a:lnTo>
                  <a:pt x="1321308" y="42672"/>
                </a:lnTo>
                <a:lnTo>
                  <a:pt x="1335024" y="57912"/>
                </a:lnTo>
                <a:lnTo>
                  <a:pt x="1335024" y="1045464"/>
                </a:lnTo>
                <a:lnTo>
                  <a:pt x="1350264" y="1045464"/>
                </a:lnTo>
                <a:close/>
              </a:path>
              <a:path w="1377950" h="1130935">
                <a:moveTo>
                  <a:pt x="86868" y="85344"/>
                </a:moveTo>
                <a:lnTo>
                  <a:pt x="86868" y="57912"/>
                </a:lnTo>
                <a:lnTo>
                  <a:pt x="71628" y="57912"/>
                </a:lnTo>
                <a:lnTo>
                  <a:pt x="71628" y="77857"/>
                </a:lnTo>
                <a:lnTo>
                  <a:pt x="86868" y="85344"/>
                </a:lnTo>
                <a:close/>
              </a:path>
              <a:path w="1377950" h="1130935">
                <a:moveTo>
                  <a:pt x="1377696" y="1045464"/>
                </a:moveTo>
                <a:lnTo>
                  <a:pt x="1292352" y="1045464"/>
                </a:lnTo>
                <a:lnTo>
                  <a:pt x="1321308" y="1103376"/>
                </a:lnTo>
                <a:lnTo>
                  <a:pt x="1321308" y="1059180"/>
                </a:lnTo>
                <a:lnTo>
                  <a:pt x="1350264" y="1059180"/>
                </a:lnTo>
                <a:lnTo>
                  <a:pt x="1350264" y="1100328"/>
                </a:lnTo>
                <a:lnTo>
                  <a:pt x="1377696" y="1045464"/>
                </a:lnTo>
                <a:close/>
              </a:path>
              <a:path w="1377950" h="1130935">
                <a:moveTo>
                  <a:pt x="1335024" y="57912"/>
                </a:moveTo>
                <a:lnTo>
                  <a:pt x="1321308" y="42672"/>
                </a:lnTo>
                <a:lnTo>
                  <a:pt x="1321308" y="57912"/>
                </a:lnTo>
                <a:lnTo>
                  <a:pt x="1335024" y="57912"/>
                </a:lnTo>
                <a:close/>
              </a:path>
              <a:path w="1377950" h="1130935">
                <a:moveTo>
                  <a:pt x="1335024" y="1045464"/>
                </a:moveTo>
                <a:lnTo>
                  <a:pt x="1335024" y="57912"/>
                </a:lnTo>
                <a:lnTo>
                  <a:pt x="1321308" y="57912"/>
                </a:lnTo>
                <a:lnTo>
                  <a:pt x="1321308" y="1045464"/>
                </a:lnTo>
                <a:lnTo>
                  <a:pt x="1335024" y="1045464"/>
                </a:lnTo>
                <a:close/>
              </a:path>
              <a:path w="1377950" h="1130935">
                <a:moveTo>
                  <a:pt x="1350264" y="1100328"/>
                </a:moveTo>
                <a:lnTo>
                  <a:pt x="1350264" y="1059180"/>
                </a:lnTo>
                <a:lnTo>
                  <a:pt x="1321308" y="1059180"/>
                </a:lnTo>
                <a:lnTo>
                  <a:pt x="1321308" y="1103376"/>
                </a:lnTo>
                <a:lnTo>
                  <a:pt x="1335024" y="1130808"/>
                </a:lnTo>
                <a:lnTo>
                  <a:pt x="1350264" y="1100328"/>
                </a:lnTo>
                <a:close/>
              </a:path>
            </a:pathLst>
          </a:custGeom>
          <a:solidFill>
            <a:srgbClr val="0000FF"/>
          </a:solid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847862" y="865123"/>
            <a:ext cx="698309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B2B2B2"/>
                </a:solidFill>
                <a:latin typeface="Arial"/>
                <a:cs typeface="Arial"/>
              </a:rPr>
              <a:t>Άλλες Στατιστικές</a:t>
            </a:r>
            <a:r>
              <a:rPr sz="4000" b="1" spc="-20" dirty="0">
                <a:solidFill>
                  <a:srgbClr val="B2B2B2"/>
                </a:solidFill>
                <a:latin typeface="Arial"/>
                <a:cs typeface="Arial"/>
              </a:rPr>
              <a:t> </a:t>
            </a:r>
            <a:r>
              <a:rPr sz="4000" b="1" spc="-5" dirty="0">
                <a:solidFill>
                  <a:srgbClr val="B2B2B2"/>
                </a:solidFill>
                <a:latin typeface="Arial"/>
                <a:cs typeface="Arial"/>
              </a:rPr>
              <a:t>Αναλύσεις</a:t>
            </a:r>
            <a:endParaRPr sz="4000">
              <a:latin typeface="Arial"/>
              <a:cs typeface="Arial"/>
            </a:endParaRPr>
          </a:p>
        </p:txBody>
      </p:sp>
      <p:sp>
        <p:nvSpPr>
          <p:cNvPr id="10" name="object 10"/>
          <p:cNvSpPr txBox="1"/>
          <p:nvPr/>
        </p:nvSpPr>
        <p:spPr>
          <a:xfrm>
            <a:off x="1304035" y="1971547"/>
            <a:ext cx="7389495" cy="1975485"/>
          </a:xfrm>
          <a:prstGeom prst="rect">
            <a:avLst/>
          </a:prstGeom>
        </p:spPr>
        <p:txBody>
          <a:bodyPr vert="horz" wrap="square" lIns="0" tIns="13335" rIns="0" bIns="0" rtlCol="0">
            <a:spAutoFit/>
          </a:bodyPr>
          <a:lstStyle/>
          <a:p>
            <a:pPr marL="354965" marR="5080" indent="-342900">
              <a:lnSpc>
                <a:spcPct val="99900"/>
              </a:lnSpc>
              <a:spcBef>
                <a:spcPts val="105"/>
              </a:spcBef>
              <a:buClr>
                <a:srgbClr val="000000"/>
              </a:buClr>
              <a:buChar char=""/>
              <a:tabLst>
                <a:tab pos="355600" algn="l"/>
              </a:tabLst>
            </a:pPr>
            <a:r>
              <a:rPr sz="3200" b="1" dirty="0">
                <a:solidFill>
                  <a:srgbClr val="FFFFFF"/>
                </a:solidFill>
                <a:latin typeface="Arial"/>
                <a:cs typeface="Arial"/>
              </a:rPr>
              <a:t>Αν η </a:t>
            </a:r>
            <a:r>
              <a:rPr sz="3200" b="1" spc="-5" dirty="0">
                <a:solidFill>
                  <a:srgbClr val="FFFFFF"/>
                </a:solidFill>
                <a:latin typeface="Arial"/>
                <a:cs typeface="Arial"/>
              </a:rPr>
              <a:t>ANOVA ανιχνεύσει στατιστικά  </a:t>
            </a:r>
            <a:r>
              <a:rPr sz="3200" b="1" spc="5" dirty="0">
                <a:solidFill>
                  <a:srgbClr val="FFFFFF"/>
                </a:solidFill>
                <a:latin typeface="Arial"/>
                <a:cs typeface="Arial"/>
              </a:rPr>
              <a:t>σηµαντικές </a:t>
            </a:r>
            <a:r>
              <a:rPr sz="3200" b="1" spc="-5" dirty="0">
                <a:solidFill>
                  <a:srgbClr val="FFFFFF"/>
                </a:solidFill>
                <a:latin typeface="Arial"/>
                <a:cs typeface="Arial"/>
              </a:rPr>
              <a:t>διαφορές ακολουθούν  συγκρίσεις </a:t>
            </a:r>
            <a:r>
              <a:rPr sz="3200" b="1" spc="20" dirty="0">
                <a:solidFill>
                  <a:srgbClr val="FFFFFF"/>
                </a:solidFill>
                <a:latin typeface="Arial"/>
                <a:cs typeface="Arial"/>
              </a:rPr>
              <a:t>µέσων </a:t>
            </a:r>
            <a:r>
              <a:rPr sz="3200" b="1" spc="-5" dirty="0">
                <a:solidFill>
                  <a:srgbClr val="FFFFFF"/>
                </a:solidFill>
                <a:latin typeface="Arial"/>
                <a:cs typeface="Arial"/>
              </a:rPr>
              <a:t>όρων </a:t>
            </a:r>
            <a:r>
              <a:rPr sz="3200" b="1" dirty="0">
                <a:solidFill>
                  <a:srgbClr val="FFFFFF"/>
                </a:solidFill>
                <a:latin typeface="Arial"/>
                <a:cs typeface="Arial"/>
              </a:rPr>
              <a:t>(</a:t>
            </a:r>
            <a:r>
              <a:rPr sz="3200" b="1" i="1" dirty="0">
                <a:solidFill>
                  <a:srgbClr val="FFFFFF"/>
                </a:solidFill>
                <a:latin typeface="Arial"/>
                <a:cs typeface="Arial"/>
              </a:rPr>
              <a:t>a </a:t>
            </a:r>
            <a:r>
              <a:rPr sz="3200" b="1" i="1" spc="-5" dirty="0">
                <a:solidFill>
                  <a:srgbClr val="FFFFFF"/>
                </a:solidFill>
                <a:latin typeface="Arial"/>
                <a:cs typeface="Arial"/>
              </a:rPr>
              <a:t>priori</a:t>
            </a:r>
            <a:r>
              <a:rPr sz="3200" b="1" spc="-5" dirty="0">
                <a:solidFill>
                  <a:srgbClr val="FFFFFF"/>
                </a:solidFill>
                <a:latin typeface="Arial"/>
                <a:cs typeface="Arial"/>
              </a:rPr>
              <a:t>,</a:t>
            </a:r>
            <a:r>
              <a:rPr sz="3200" b="1" spc="-95" dirty="0">
                <a:solidFill>
                  <a:srgbClr val="FFFFFF"/>
                </a:solidFill>
                <a:latin typeface="Arial"/>
                <a:cs typeface="Arial"/>
              </a:rPr>
              <a:t> </a:t>
            </a:r>
            <a:r>
              <a:rPr sz="3200" b="1" i="1" spc="-5" dirty="0">
                <a:solidFill>
                  <a:srgbClr val="FFFFFF"/>
                </a:solidFill>
                <a:latin typeface="Arial"/>
                <a:cs typeface="Arial"/>
              </a:rPr>
              <a:t>ad  hoc</a:t>
            </a:r>
            <a:r>
              <a:rPr sz="3200" b="1" spc="-5" dirty="0">
                <a:solidFill>
                  <a:srgbClr val="FFFFFF"/>
                </a:solidFill>
                <a:latin typeface="Arial"/>
                <a:cs typeface="Arial"/>
              </a:rPr>
              <a:t>)</a:t>
            </a:r>
            <a:endParaRPr sz="320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prstGeom prst="rect">
            <a:avLst/>
          </a:prstGeom>
        </p:spPr>
        <p:txBody>
          <a:bodyPr vert="horz" wrap="square" lIns="0" tIns="12700" rIns="0" bIns="0" rtlCol="0">
            <a:spAutoFit/>
          </a:bodyPr>
          <a:lstStyle/>
          <a:p>
            <a:pPr marL="2304415" marR="5080" indent="-2051685">
              <a:lnSpc>
                <a:spcPct val="100000"/>
              </a:lnSpc>
              <a:spcBef>
                <a:spcPts val="100"/>
              </a:spcBef>
            </a:pPr>
            <a:r>
              <a:rPr b="1" spc="40" dirty="0">
                <a:solidFill>
                  <a:srgbClr val="FFFFFF"/>
                </a:solidFill>
                <a:latin typeface="Arial"/>
                <a:cs typeface="Arial"/>
              </a:rPr>
              <a:t>∆ιαγραµµατική </a:t>
            </a:r>
            <a:r>
              <a:rPr b="1" spc="-5" dirty="0">
                <a:solidFill>
                  <a:srgbClr val="FFFFFF"/>
                </a:solidFill>
                <a:latin typeface="Arial"/>
                <a:cs typeface="Arial"/>
              </a:rPr>
              <a:t>Αναπαράσταση</a:t>
            </a:r>
            <a:r>
              <a:rPr b="1" spc="-135" dirty="0">
                <a:solidFill>
                  <a:srgbClr val="FFFFFF"/>
                </a:solidFill>
                <a:latin typeface="Arial"/>
                <a:cs typeface="Arial"/>
              </a:rPr>
              <a:t> </a:t>
            </a:r>
            <a:r>
              <a:rPr b="1" spc="-5" dirty="0">
                <a:solidFill>
                  <a:srgbClr val="FFFFFF"/>
                </a:solidFill>
                <a:latin typeface="Arial"/>
                <a:cs typeface="Arial"/>
              </a:rPr>
              <a:t>του  </a:t>
            </a:r>
            <a:r>
              <a:rPr b="1" spc="5" dirty="0">
                <a:solidFill>
                  <a:srgbClr val="FFFFFF"/>
                </a:solidFill>
                <a:latin typeface="Arial"/>
                <a:cs typeface="Arial"/>
              </a:rPr>
              <a:t>Υποδείγµατος</a:t>
            </a:r>
          </a:p>
        </p:txBody>
      </p:sp>
      <p:sp>
        <p:nvSpPr>
          <p:cNvPr id="10" name="object 10"/>
          <p:cNvSpPr/>
          <p:nvPr/>
        </p:nvSpPr>
        <p:spPr>
          <a:xfrm>
            <a:off x="1882140" y="2409444"/>
            <a:ext cx="6914515" cy="3077210"/>
          </a:xfrm>
          <a:custGeom>
            <a:avLst/>
            <a:gdLst/>
            <a:ahLst/>
            <a:cxnLst/>
            <a:rect l="l" t="t" r="r" b="b"/>
            <a:pathLst>
              <a:path w="6914515" h="3077210">
                <a:moveTo>
                  <a:pt x="0" y="0"/>
                </a:moveTo>
                <a:lnTo>
                  <a:pt x="0" y="3076956"/>
                </a:lnTo>
                <a:lnTo>
                  <a:pt x="6914388" y="3076956"/>
                </a:lnTo>
                <a:lnTo>
                  <a:pt x="6914388" y="0"/>
                </a:lnTo>
                <a:lnTo>
                  <a:pt x="0" y="0"/>
                </a:lnTo>
                <a:close/>
              </a:path>
            </a:pathLst>
          </a:custGeom>
          <a:solidFill>
            <a:srgbClr val="FFFFFF"/>
          </a:solidFill>
        </p:spPr>
        <p:txBody>
          <a:bodyPr wrap="square" lIns="0" tIns="0" rIns="0" bIns="0" rtlCol="0"/>
          <a:lstStyle/>
          <a:p>
            <a:endParaRPr/>
          </a:p>
        </p:txBody>
      </p:sp>
      <p:sp>
        <p:nvSpPr>
          <p:cNvPr id="11" name="object 11"/>
          <p:cNvSpPr/>
          <p:nvPr/>
        </p:nvSpPr>
        <p:spPr>
          <a:xfrm>
            <a:off x="2485644" y="2417064"/>
            <a:ext cx="2688590" cy="749935"/>
          </a:xfrm>
          <a:custGeom>
            <a:avLst/>
            <a:gdLst/>
            <a:ahLst/>
            <a:cxnLst/>
            <a:rect l="l" t="t" r="r" b="b"/>
            <a:pathLst>
              <a:path w="2688590" h="749935">
                <a:moveTo>
                  <a:pt x="0" y="0"/>
                </a:moveTo>
                <a:lnTo>
                  <a:pt x="0" y="749808"/>
                </a:lnTo>
                <a:lnTo>
                  <a:pt x="2688336" y="749808"/>
                </a:lnTo>
                <a:lnTo>
                  <a:pt x="2688336" y="0"/>
                </a:lnTo>
                <a:lnTo>
                  <a:pt x="0" y="0"/>
                </a:lnTo>
                <a:close/>
              </a:path>
            </a:pathLst>
          </a:custGeom>
          <a:solidFill>
            <a:srgbClr val="FFFFFF"/>
          </a:solidFill>
        </p:spPr>
        <p:txBody>
          <a:bodyPr wrap="square" lIns="0" tIns="0" rIns="0" bIns="0" rtlCol="0"/>
          <a:lstStyle/>
          <a:p>
            <a:endParaRPr/>
          </a:p>
        </p:txBody>
      </p:sp>
      <p:sp>
        <p:nvSpPr>
          <p:cNvPr id="12" name="object 12"/>
          <p:cNvSpPr/>
          <p:nvPr/>
        </p:nvSpPr>
        <p:spPr>
          <a:xfrm>
            <a:off x="2485650" y="2417048"/>
            <a:ext cx="2688590" cy="749935"/>
          </a:xfrm>
          <a:custGeom>
            <a:avLst/>
            <a:gdLst/>
            <a:ahLst/>
            <a:cxnLst/>
            <a:rect l="l" t="t" r="r" b="b"/>
            <a:pathLst>
              <a:path w="2688590" h="749935">
                <a:moveTo>
                  <a:pt x="0" y="0"/>
                </a:moveTo>
                <a:lnTo>
                  <a:pt x="0" y="749812"/>
                </a:lnTo>
                <a:lnTo>
                  <a:pt x="2688322" y="749812"/>
                </a:lnTo>
                <a:lnTo>
                  <a:pt x="2688322" y="0"/>
                </a:lnTo>
                <a:lnTo>
                  <a:pt x="0" y="0"/>
                </a:lnTo>
                <a:close/>
              </a:path>
            </a:pathLst>
          </a:custGeom>
          <a:ln w="13320">
            <a:solidFill>
              <a:srgbClr val="000000"/>
            </a:solidFill>
          </a:ln>
        </p:spPr>
        <p:txBody>
          <a:bodyPr wrap="square" lIns="0" tIns="0" rIns="0" bIns="0" rtlCol="0"/>
          <a:lstStyle/>
          <a:p>
            <a:endParaRPr/>
          </a:p>
        </p:txBody>
      </p:sp>
      <p:sp>
        <p:nvSpPr>
          <p:cNvPr id="13" name="object 13"/>
          <p:cNvSpPr/>
          <p:nvPr/>
        </p:nvSpPr>
        <p:spPr>
          <a:xfrm>
            <a:off x="2913888" y="2569464"/>
            <a:ext cx="1790700" cy="500380"/>
          </a:xfrm>
          <a:custGeom>
            <a:avLst/>
            <a:gdLst/>
            <a:ahLst/>
            <a:cxnLst/>
            <a:rect l="l" t="t" r="r" b="b"/>
            <a:pathLst>
              <a:path w="1790700" h="500380">
                <a:moveTo>
                  <a:pt x="0" y="0"/>
                </a:moveTo>
                <a:lnTo>
                  <a:pt x="0" y="499872"/>
                </a:lnTo>
                <a:lnTo>
                  <a:pt x="1790700" y="499872"/>
                </a:lnTo>
                <a:lnTo>
                  <a:pt x="1790700" y="0"/>
                </a:lnTo>
                <a:lnTo>
                  <a:pt x="0" y="0"/>
                </a:lnTo>
                <a:close/>
              </a:path>
            </a:pathLst>
          </a:custGeom>
          <a:solidFill>
            <a:srgbClr val="FFFFFF"/>
          </a:solidFill>
        </p:spPr>
        <p:txBody>
          <a:bodyPr wrap="square" lIns="0" tIns="0" rIns="0" bIns="0" rtlCol="0"/>
          <a:lstStyle/>
          <a:p>
            <a:endParaRPr/>
          </a:p>
        </p:txBody>
      </p:sp>
      <p:sp>
        <p:nvSpPr>
          <p:cNvPr id="14" name="object 14"/>
          <p:cNvSpPr txBox="1"/>
          <p:nvPr/>
        </p:nvSpPr>
        <p:spPr>
          <a:xfrm>
            <a:off x="3102862" y="2612114"/>
            <a:ext cx="1429385" cy="337820"/>
          </a:xfrm>
          <a:prstGeom prst="rect">
            <a:avLst/>
          </a:prstGeom>
        </p:spPr>
        <p:txBody>
          <a:bodyPr vert="horz" wrap="square" lIns="0" tIns="12065" rIns="0" bIns="0" rtlCol="0">
            <a:spAutoFit/>
          </a:bodyPr>
          <a:lstStyle/>
          <a:p>
            <a:pPr>
              <a:lnSpc>
                <a:spcPct val="100000"/>
              </a:lnSpc>
              <a:spcBef>
                <a:spcPts val="95"/>
              </a:spcBef>
            </a:pPr>
            <a:r>
              <a:rPr sz="2050" b="1" spc="-15" dirty="0">
                <a:latin typeface="Times New Roman"/>
                <a:cs typeface="Times New Roman"/>
              </a:rPr>
              <a:t>Πρωϊµότητα</a:t>
            </a:r>
            <a:endParaRPr sz="2050">
              <a:latin typeface="Times New Roman"/>
              <a:cs typeface="Times New Roman"/>
            </a:endParaRPr>
          </a:p>
        </p:txBody>
      </p:sp>
      <p:sp>
        <p:nvSpPr>
          <p:cNvPr id="15" name="object 15"/>
          <p:cNvSpPr/>
          <p:nvPr/>
        </p:nvSpPr>
        <p:spPr>
          <a:xfrm>
            <a:off x="1888236" y="4125467"/>
            <a:ext cx="2052955" cy="1290955"/>
          </a:xfrm>
          <a:custGeom>
            <a:avLst/>
            <a:gdLst/>
            <a:ahLst/>
            <a:cxnLst/>
            <a:rect l="l" t="t" r="r" b="b"/>
            <a:pathLst>
              <a:path w="2052954" h="1290954">
                <a:moveTo>
                  <a:pt x="2052828" y="661416"/>
                </a:moveTo>
                <a:lnTo>
                  <a:pt x="2052828" y="629412"/>
                </a:lnTo>
                <a:lnTo>
                  <a:pt x="2049780" y="612648"/>
                </a:lnTo>
                <a:lnTo>
                  <a:pt x="2048256" y="597408"/>
                </a:lnTo>
                <a:lnTo>
                  <a:pt x="2045208" y="579120"/>
                </a:lnTo>
                <a:lnTo>
                  <a:pt x="2043684" y="563880"/>
                </a:lnTo>
                <a:lnTo>
                  <a:pt x="2039112" y="548640"/>
                </a:lnTo>
                <a:lnTo>
                  <a:pt x="2037588" y="530352"/>
                </a:lnTo>
                <a:lnTo>
                  <a:pt x="2029968" y="515112"/>
                </a:lnTo>
                <a:lnTo>
                  <a:pt x="2025396" y="499872"/>
                </a:lnTo>
                <a:lnTo>
                  <a:pt x="2013204" y="469392"/>
                </a:lnTo>
                <a:lnTo>
                  <a:pt x="2005584" y="452628"/>
                </a:lnTo>
                <a:lnTo>
                  <a:pt x="1996440" y="440436"/>
                </a:lnTo>
                <a:lnTo>
                  <a:pt x="1990344" y="423672"/>
                </a:lnTo>
                <a:lnTo>
                  <a:pt x="1981200" y="408432"/>
                </a:lnTo>
                <a:lnTo>
                  <a:pt x="1970532" y="394716"/>
                </a:lnTo>
                <a:lnTo>
                  <a:pt x="1950720" y="365760"/>
                </a:lnTo>
                <a:lnTo>
                  <a:pt x="1927860" y="336804"/>
                </a:lnTo>
                <a:lnTo>
                  <a:pt x="1877568" y="283464"/>
                </a:lnTo>
                <a:lnTo>
                  <a:pt x="1848612" y="259080"/>
                </a:lnTo>
                <a:lnTo>
                  <a:pt x="1816608" y="234696"/>
                </a:lnTo>
                <a:lnTo>
                  <a:pt x="1786128" y="210312"/>
                </a:lnTo>
                <a:lnTo>
                  <a:pt x="1751076" y="188976"/>
                </a:lnTo>
                <a:lnTo>
                  <a:pt x="1714500" y="169164"/>
                </a:lnTo>
                <a:lnTo>
                  <a:pt x="1677924" y="147828"/>
                </a:lnTo>
                <a:lnTo>
                  <a:pt x="1639824" y="128016"/>
                </a:lnTo>
                <a:lnTo>
                  <a:pt x="1600200" y="111252"/>
                </a:lnTo>
                <a:lnTo>
                  <a:pt x="1557528" y="92964"/>
                </a:lnTo>
                <a:lnTo>
                  <a:pt x="1514856" y="77724"/>
                </a:lnTo>
                <a:lnTo>
                  <a:pt x="1470660" y="64008"/>
                </a:lnTo>
                <a:lnTo>
                  <a:pt x="1424940" y="50292"/>
                </a:lnTo>
                <a:lnTo>
                  <a:pt x="1377696" y="39624"/>
                </a:lnTo>
                <a:lnTo>
                  <a:pt x="1331976" y="28956"/>
                </a:lnTo>
                <a:lnTo>
                  <a:pt x="1281684" y="19812"/>
                </a:lnTo>
                <a:lnTo>
                  <a:pt x="1231392" y="12192"/>
                </a:lnTo>
                <a:lnTo>
                  <a:pt x="1182624" y="6096"/>
                </a:lnTo>
                <a:lnTo>
                  <a:pt x="1130808" y="4572"/>
                </a:lnTo>
                <a:lnTo>
                  <a:pt x="1078992" y="0"/>
                </a:lnTo>
                <a:lnTo>
                  <a:pt x="1025652" y="0"/>
                </a:lnTo>
                <a:lnTo>
                  <a:pt x="972312" y="1524"/>
                </a:lnTo>
                <a:lnTo>
                  <a:pt x="920496" y="4572"/>
                </a:lnTo>
                <a:lnTo>
                  <a:pt x="870204" y="9144"/>
                </a:lnTo>
                <a:lnTo>
                  <a:pt x="818388" y="12192"/>
                </a:lnTo>
                <a:lnTo>
                  <a:pt x="769620" y="19812"/>
                </a:lnTo>
                <a:lnTo>
                  <a:pt x="720852" y="28956"/>
                </a:lnTo>
                <a:lnTo>
                  <a:pt x="672084" y="39624"/>
                </a:lnTo>
                <a:lnTo>
                  <a:pt x="626364" y="50292"/>
                </a:lnTo>
                <a:lnTo>
                  <a:pt x="580644" y="64008"/>
                </a:lnTo>
                <a:lnTo>
                  <a:pt x="536448" y="77724"/>
                </a:lnTo>
                <a:lnTo>
                  <a:pt x="492252" y="92964"/>
                </a:lnTo>
                <a:lnTo>
                  <a:pt x="452628" y="111252"/>
                </a:lnTo>
                <a:lnTo>
                  <a:pt x="413004" y="128016"/>
                </a:lnTo>
                <a:lnTo>
                  <a:pt x="373380" y="147828"/>
                </a:lnTo>
                <a:lnTo>
                  <a:pt x="335280" y="169164"/>
                </a:lnTo>
                <a:lnTo>
                  <a:pt x="298704" y="188976"/>
                </a:lnTo>
                <a:lnTo>
                  <a:pt x="266700" y="210312"/>
                </a:lnTo>
                <a:lnTo>
                  <a:pt x="233172" y="234696"/>
                </a:lnTo>
                <a:lnTo>
                  <a:pt x="175260" y="283464"/>
                </a:lnTo>
                <a:lnTo>
                  <a:pt x="147828" y="310896"/>
                </a:lnTo>
                <a:lnTo>
                  <a:pt x="99060" y="365760"/>
                </a:lnTo>
                <a:lnTo>
                  <a:pt x="70104" y="408432"/>
                </a:lnTo>
                <a:lnTo>
                  <a:pt x="62484" y="423672"/>
                </a:lnTo>
                <a:lnTo>
                  <a:pt x="53340" y="440436"/>
                </a:lnTo>
                <a:lnTo>
                  <a:pt x="45720" y="452628"/>
                </a:lnTo>
                <a:lnTo>
                  <a:pt x="38100" y="469392"/>
                </a:lnTo>
                <a:lnTo>
                  <a:pt x="30480" y="484632"/>
                </a:lnTo>
                <a:lnTo>
                  <a:pt x="25908" y="499872"/>
                </a:lnTo>
                <a:lnTo>
                  <a:pt x="19812" y="515112"/>
                </a:lnTo>
                <a:lnTo>
                  <a:pt x="15240" y="530352"/>
                </a:lnTo>
                <a:lnTo>
                  <a:pt x="10668" y="548640"/>
                </a:lnTo>
                <a:lnTo>
                  <a:pt x="6096" y="563880"/>
                </a:lnTo>
                <a:lnTo>
                  <a:pt x="4572" y="579120"/>
                </a:lnTo>
                <a:lnTo>
                  <a:pt x="1524" y="597408"/>
                </a:lnTo>
                <a:lnTo>
                  <a:pt x="0" y="612648"/>
                </a:lnTo>
                <a:lnTo>
                  <a:pt x="0" y="679704"/>
                </a:lnTo>
                <a:lnTo>
                  <a:pt x="1524" y="694944"/>
                </a:lnTo>
                <a:lnTo>
                  <a:pt x="4572" y="713232"/>
                </a:lnTo>
                <a:lnTo>
                  <a:pt x="6096" y="728472"/>
                </a:lnTo>
                <a:lnTo>
                  <a:pt x="10668" y="743712"/>
                </a:lnTo>
                <a:lnTo>
                  <a:pt x="15240" y="760476"/>
                </a:lnTo>
                <a:lnTo>
                  <a:pt x="19812" y="775716"/>
                </a:lnTo>
                <a:lnTo>
                  <a:pt x="25908" y="794004"/>
                </a:lnTo>
                <a:lnTo>
                  <a:pt x="30480" y="809244"/>
                </a:lnTo>
                <a:lnTo>
                  <a:pt x="38100" y="821436"/>
                </a:lnTo>
                <a:lnTo>
                  <a:pt x="45720" y="838200"/>
                </a:lnTo>
                <a:lnTo>
                  <a:pt x="53340" y="853440"/>
                </a:lnTo>
                <a:lnTo>
                  <a:pt x="62484" y="868680"/>
                </a:lnTo>
                <a:lnTo>
                  <a:pt x="70104" y="882396"/>
                </a:lnTo>
                <a:lnTo>
                  <a:pt x="79248" y="897636"/>
                </a:lnTo>
                <a:lnTo>
                  <a:pt x="99060" y="926592"/>
                </a:lnTo>
                <a:lnTo>
                  <a:pt x="123444" y="954024"/>
                </a:lnTo>
                <a:lnTo>
                  <a:pt x="147828" y="982980"/>
                </a:lnTo>
                <a:lnTo>
                  <a:pt x="204216" y="1033272"/>
                </a:lnTo>
                <a:lnTo>
                  <a:pt x="266700" y="1080516"/>
                </a:lnTo>
                <a:lnTo>
                  <a:pt x="298704" y="1101852"/>
                </a:lnTo>
                <a:lnTo>
                  <a:pt x="335280" y="1124712"/>
                </a:lnTo>
                <a:lnTo>
                  <a:pt x="373380" y="1144524"/>
                </a:lnTo>
                <a:lnTo>
                  <a:pt x="413004" y="1164336"/>
                </a:lnTo>
                <a:lnTo>
                  <a:pt x="452628" y="1182624"/>
                </a:lnTo>
                <a:lnTo>
                  <a:pt x="492252" y="1197864"/>
                </a:lnTo>
                <a:lnTo>
                  <a:pt x="580644" y="1228344"/>
                </a:lnTo>
                <a:lnTo>
                  <a:pt x="626364" y="1242060"/>
                </a:lnTo>
                <a:lnTo>
                  <a:pt x="672084" y="1254252"/>
                </a:lnTo>
                <a:lnTo>
                  <a:pt x="720852" y="1261872"/>
                </a:lnTo>
                <a:lnTo>
                  <a:pt x="818388" y="1280160"/>
                </a:lnTo>
                <a:lnTo>
                  <a:pt x="870204" y="1284732"/>
                </a:lnTo>
                <a:lnTo>
                  <a:pt x="920496" y="1289304"/>
                </a:lnTo>
                <a:lnTo>
                  <a:pt x="972312" y="1290828"/>
                </a:lnTo>
                <a:lnTo>
                  <a:pt x="1078992" y="1290828"/>
                </a:lnTo>
                <a:lnTo>
                  <a:pt x="1130808" y="1289304"/>
                </a:lnTo>
                <a:lnTo>
                  <a:pt x="1182624" y="1284732"/>
                </a:lnTo>
                <a:lnTo>
                  <a:pt x="1232916" y="1280160"/>
                </a:lnTo>
                <a:lnTo>
                  <a:pt x="1281684" y="1271016"/>
                </a:lnTo>
                <a:lnTo>
                  <a:pt x="1331976" y="1261872"/>
                </a:lnTo>
                <a:lnTo>
                  <a:pt x="1377696" y="1254252"/>
                </a:lnTo>
                <a:lnTo>
                  <a:pt x="1424940" y="1242060"/>
                </a:lnTo>
                <a:lnTo>
                  <a:pt x="1470660" y="1228344"/>
                </a:lnTo>
                <a:lnTo>
                  <a:pt x="1514856" y="1213104"/>
                </a:lnTo>
                <a:lnTo>
                  <a:pt x="1600200" y="1182624"/>
                </a:lnTo>
                <a:lnTo>
                  <a:pt x="1639824" y="1164336"/>
                </a:lnTo>
                <a:lnTo>
                  <a:pt x="1677924" y="1144524"/>
                </a:lnTo>
                <a:lnTo>
                  <a:pt x="1714500" y="1124712"/>
                </a:lnTo>
                <a:lnTo>
                  <a:pt x="1751076" y="1101852"/>
                </a:lnTo>
                <a:lnTo>
                  <a:pt x="1786128" y="1080516"/>
                </a:lnTo>
                <a:lnTo>
                  <a:pt x="1816608" y="1057656"/>
                </a:lnTo>
                <a:lnTo>
                  <a:pt x="1848612" y="1033272"/>
                </a:lnTo>
                <a:lnTo>
                  <a:pt x="1877568" y="1007364"/>
                </a:lnTo>
                <a:lnTo>
                  <a:pt x="1950720" y="926592"/>
                </a:lnTo>
                <a:lnTo>
                  <a:pt x="1970532" y="897636"/>
                </a:lnTo>
                <a:lnTo>
                  <a:pt x="1981200" y="882396"/>
                </a:lnTo>
                <a:lnTo>
                  <a:pt x="1990344" y="868680"/>
                </a:lnTo>
                <a:lnTo>
                  <a:pt x="1996440" y="853440"/>
                </a:lnTo>
                <a:lnTo>
                  <a:pt x="2005584" y="838200"/>
                </a:lnTo>
                <a:lnTo>
                  <a:pt x="2013204" y="821436"/>
                </a:lnTo>
                <a:lnTo>
                  <a:pt x="2019300" y="809244"/>
                </a:lnTo>
                <a:lnTo>
                  <a:pt x="2025396" y="794004"/>
                </a:lnTo>
                <a:lnTo>
                  <a:pt x="2029968" y="775716"/>
                </a:lnTo>
                <a:lnTo>
                  <a:pt x="2037588" y="760476"/>
                </a:lnTo>
                <a:lnTo>
                  <a:pt x="2039112" y="743712"/>
                </a:lnTo>
                <a:lnTo>
                  <a:pt x="2043684" y="728472"/>
                </a:lnTo>
                <a:lnTo>
                  <a:pt x="2045208" y="713232"/>
                </a:lnTo>
                <a:lnTo>
                  <a:pt x="2048256" y="694944"/>
                </a:lnTo>
                <a:lnTo>
                  <a:pt x="2049780" y="679704"/>
                </a:lnTo>
                <a:lnTo>
                  <a:pt x="2052828" y="661416"/>
                </a:lnTo>
                <a:close/>
              </a:path>
            </a:pathLst>
          </a:custGeom>
          <a:solidFill>
            <a:srgbClr val="FFFFFF"/>
          </a:solidFill>
        </p:spPr>
        <p:txBody>
          <a:bodyPr wrap="square" lIns="0" tIns="0" rIns="0" bIns="0" rtlCol="0"/>
          <a:lstStyle/>
          <a:p>
            <a:endParaRPr/>
          </a:p>
        </p:txBody>
      </p:sp>
      <p:sp>
        <p:nvSpPr>
          <p:cNvPr id="16" name="object 16"/>
          <p:cNvSpPr/>
          <p:nvPr/>
        </p:nvSpPr>
        <p:spPr>
          <a:xfrm>
            <a:off x="1888242" y="4125442"/>
            <a:ext cx="2052955" cy="1290955"/>
          </a:xfrm>
          <a:custGeom>
            <a:avLst/>
            <a:gdLst/>
            <a:ahLst/>
            <a:cxnLst/>
            <a:rect l="l" t="t" r="r" b="b"/>
            <a:pathLst>
              <a:path w="2052954" h="1290954">
                <a:moveTo>
                  <a:pt x="1025641" y="0"/>
                </a:moveTo>
                <a:lnTo>
                  <a:pt x="972299" y="1526"/>
                </a:lnTo>
                <a:lnTo>
                  <a:pt x="920493" y="4578"/>
                </a:lnTo>
                <a:lnTo>
                  <a:pt x="870194" y="9156"/>
                </a:lnTo>
                <a:lnTo>
                  <a:pt x="818373" y="12193"/>
                </a:lnTo>
                <a:lnTo>
                  <a:pt x="769611" y="19823"/>
                </a:lnTo>
                <a:lnTo>
                  <a:pt x="720850" y="28965"/>
                </a:lnTo>
                <a:lnTo>
                  <a:pt x="672073" y="39632"/>
                </a:lnTo>
                <a:lnTo>
                  <a:pt x="626354" y="50299"/>
                </a:lnTo>
                <a:lnTo>
                  <a:pt x="580636" y="64019"/>
                </a:lnTo>
                <a:lnTo>
                  <a:pt x="536440" y="77723"/>
                </a:lnTo>
                <a:lnTo>
                  <a:pt x="492244" y="92969"/>
                </a:lnTo>
                <a:lnTo>
                  <a:pt x="452614" y="111251"/>
                </a:lnTo>
                <a:lnTo>
                  <a:pt x="412999" y="128023"/>
                </a:lnTo>
                <a:lnTo>
                  <a:pt x="373368" y="147832"/>
                </a:lnTo>
                <a:lnTo>
                  <a:pt x="335275" y="169166"/>
                </a:lnTo>
                <a:lnTo>
                  <a:pt x="298704" y="188975"/>
                </a:lnTo>
                <a:lnTo>
                  <a:pt x="266698" y="210310"/>
                </a:lnTo>
                <a:lnTo>
                  <a:pt x="233170" y="234697"/>
                </a:lnTo>
                <a:lnTo>
                  <a:pt x="204209" y="259083"/>
                </a:lnTo>
                <a:lnTo>
                  <a:pt x="175247" y="283470"/>
                </a:lnTo>
                <a:lnTo>
                  <a:pt x="147822" y="310894"/>
                </a:lnTo>
                <a:lnTo>
                  <a:pt x="99045" y="365757"/>
                </a:lnTo>
                <a:lnTo>
                  <a:pt x="70098" y="408442"/>
                </a:lnTo>
                <a:lnTo>
                  <a:pt x="62474" y="423672"/>
                </a:lnTo>
                <a:lnTo>
                  <a:pt x="53327" y="440444"/>
                </a:lnTo>
                <a:lnTo>
                  <a:pt x="45718" y="452637"/>
                </a:lnTo>
                <a:lnTo>
                  <a:pt x="38093" y="469394"/>
                </a:lnTo>
                <a:lnTo>
                  <a:pt x="30468" y="484639"/>
                </a:lnTo>
                <a:lnTo>
                  <a:pt x="25902" y="499870"/>
                </a:lnTo>
                <a:lnTo>
                  <a:pt x="19799" y="515115"/>
                </a:lnTo>
                <a:lnTo>
                  <a:pt x="15234" y="530361"/>
                </a:lnTo>
                <a:lnTo>
                  <a:pt x="10668" y="548643"/>
                </a:lnTo>
                <a:lnTo>
                  <a:pt x="6087" y="563889"/>
                </a:lnTo>
                <a:lnTo>
                  <a:pt x="4565" y="579119"/>
                </a:lnTo>
                <a:lnTo>
                  <a:pt x="1521" y="597417"/>
                </a:lnTo>
                <a:lnTo>
                  <a:pt x="0" y="612647"/>
                </a:lnTo>
                <a:lnTo>
                  <a:pt x="0" y="679704"/>
                </a:lnTo>
                <a:lnTo>
                  <a:pt x="1521" y="694949"/>
                </a:lnTo>
                <a:lnTo>
                  <a:pt x="4565" y="713232"/>
                </a:lnTo>
                <a:lnTo>
                  <a:pt x="6087" y="728478"/>
                </a:lnTo>
                <a:lnTo>
                  <a:pt x="10668" y="743708"/>
                </a:lnTo>
                <a:lnTo>
                  <a:pt x="15234" y="760480"/>
                </a:lnTo>
                <a:lnTo>
                  <a:pt x="19799" y="775725"/>
                </a:lnTo>
                <a:lnTo>
                  <a:pt x="25902" y="794008"/>
                </a:lnTo>
                <a:lnTo>
                  <a:pt x="30468" y="809253"/>
                </a:lnTo>
                <a:lnTo>
                  <a:pt x="38093" y="821432"/>
                </a:lnTo>
                <a:lnTo>
                  <a:pt x="45718" y="838203"/>
                </a:lnTo>
                <a:lnTo>
                  <a:pt x="53327" y="853449"/>
                </a:lnTo>
                <a:lnTo>
                  <a:pt x="62474" y="868679"/>
                </a:lnTo>
                <a:lnTo>
                  <a:pt x="70098" y="882399"/>
                </a:lnTo>
                <a:lnTo>
                  <a:pt x="79245" y="897644"/>
                </a:lnTo>
                <a:lnTo>
                  <a:pt x="99045" y="926594"/>
                </a:lnTo>
                <a:lnTo>
                  <a:pt x="123441" y="954018"/>
                </a:lnTo>
                <a:lnTo>
                  <a:pt x="147822" y="982983"/>
                </a:lnTo>
                <a:lnTo>
                  <a:pt x="175247" y="1007370"/>
                </a:lnTo>
                <a:lnTo>
                  <a:pt x="204209" y="1033268"/>
                </a:lnTo>
                <a:lnTo>
                  <a:pt x="233170" y="1057655"/>
                </a:lnTo>
                <a:lnTo>
                  <a:pt x="266698" y="1080516"/>
                </a:lnTo>
                <a:lnTo>
                  <a:pt x="298704" y="1101850"/>
                </a:lnTo>
                <a:lnTo>
                  <a:pt x="335275" y="1124711"/>
                </a:lnTo>
                <a:lnTo>
                  <a:pt x="373368" y="1144520"/>
                </a:lnTo>
                <a:lnTo>
                  <a:pt x="412999" y="1164344"/>
                </a:lnTo>
                <a:lnTo>
                  <a:pt x="452614" y="1182626"/>
                </a:lnTo>
                <a:lnTo>
                  <a:pt x="492244" y="1197872"/>
                </a:lnTo>
                <a:lnTo>
                  <a:pt x="536440" y="1213102"/>
                </a:lnTo>
                <a:lnTo>
                  <a:pt x="580636" y="1228348"/>
                </a:lnTo>
                <a:lnTo>
                  <a:pt x="626354" y="1242067"/>
                </a:lnTo>
                <a:lnTo>
                  <a:pt x="672073" y="1254245"/>
                </a:lnTo>
                <a:lnTo>
                  <a:pt x="720850" y="1261876"/>
                </a:lnTo>
                <a:lnTo>
                  <a:pt x="769611" y="1271017"/>
                </a:lnTo>
                <a:lnTo>
                  <a:pt x="818373" y="1280158"/>
                </a:lnTo>
                <a:lnTo>
                  <a:pt x="870194" y="1284737"/>
                </a:lnTo>
                <a:lnTo>
                  <a:pt x="920493" y="1289300"/>
                </a:lnTo>
                <a:lnTo>
                  <a:pt x="972299" y="1290826"/>
                </a:lnTo>
                <a:lnTo>
                  <a:pt x="1078984" y="1290826"/>
                </a:lnTo>
                <a:lnTo>
                  <a:pt x="1130805" y="1289300"/>
                </a:lnTo>
                <a:lnTo>
                  <a:pt x="1182611" y="1284737"/>
                </a:lnTo>
                <a:lnTo>
                  <a:pt x="1232910" y="1280158"/>
                </a:lnTo>
                <a:lnTo>
                  <a:pt x="1281671" y="1271017"/>
                </a:lnTo>
                <a:lnTo>
                  <a:pt x="1331970" y="1261876"/>
                </a:lnTo>
                <a:lnTo>
                  <a:pt x="1377688" y="1254245"/>
                </a:lnTo>
                <a:lnTo>
                  <a:pt x="1424928" y="1242067"/>
                </a:lnTo>
                <a:lnTo>
                  <a:pt x="1470646" y="1228348"/>
                </a:lnTo>
                <a:lnTo>
                  <a:pt x="1514842" y="1213102"/>
                </a:lnTo>
                <a:lnTo>
                  <a:pt x="1557517" y="1197872"/>
                </a:lnTo>
                <a:lnTo>
                  <a:pt x="1600191" y="1182626"/>
                </a:lnTo>
                <a:lnTo>
                  <a:pt x="1639821" y="1164344"/>
                </a:lnTo>
                <a:lnTo>
                  <a:pt x="1677914" y="1144520"/>
                </a:lnTo>
                <a:lnTo>
                  <a:pt x="1714486" y="1124711"/>
                </a:lnTo>
                <a:lnTo>
                  <a:pt x="1751072" y="1101850"/>
                </a:lnTo>
                <a:lnTo>
                  <a:pt x="1786122" y="1080516"/>
                </a:lnTo>
                <a:lnTo>
                  <a:pt x="1816606" y="1057655"/>
                </a:lnTo>
                <a:lnTo>
                  <a:pt x="1848611" y="1033268"/>
                </a:lnTo>
                <a:lnTo>
                  <a:pt x="1877558" y="1007370"/>
                </a:lnTo>
                <a:lnTo>
                  <a:pt x="1927857" y="954018"/>
                </a:lnTo>
                <a:lnTo>
                  <a:pt x="1970531" y="897644"/>
                </a:lnTo>
                <a:lnTo>
                  <a:pt x="1981184" y="882399"/>
                </a:lnTo>
                <a:lnTo>
                  <a:pt x="1990331" y="868679"/>
                </a:lnTo>
                <a:lnTo>
                  <a:pt x="1996434" y="853449"/>
                </a:lnTo>
                <a:lnTo>
                  <a:pt x="2005580" y="838203"/>
                </a:lnTo>
                <a:lnTo>
                  <a:pt x="2013190" y="821432"/>
                </a:lnTo>
                <a:lnTo>
                  <a:pt x="2019293" y="809253"/>
                </a:lnTo>
                <a:lnTo>
                  <a:pt x="2025380" y="794008"/>
                </a:lnTo>
                <a:lnTo>
                  <a:pt x="2029961" y="775725"/>
                </a:lnTo>
                <a:lnTo>
                  <a:pt x="2037586" y="760480"/>
                </a:lnTo>
                <a:lnTo>
                  <a:pt x="2039108" y="743708"/>
                </a:lnTo>
                <a:lnTo>
                  <a:pt x="2043674" y="728478"/>
                </a:lnTo>
                <a:lnTo>
                  <a:pt x="2045196" y="713232"/>
                </a:lnTo>
                <a:lnTo>
                  <a:pt x="2048255" y="694949"/>
                </a:lnTo>
                <a:lnTo>
                  <a:pt x="2049777" y="679704"/>
                </a:lnTo>
                <a:lnTo>
                  <a:pt x="2052820" y="661421"/>
                </a:lnTo>
                <a:lnTo>
                  <a:pt x="2052820" y="629419"/>
                </a:lnTo>
                <a:lnTo>
                  <a:pt x="2049777" y="612647"/>
                </a:lnTo>
                <a:lnTo>
                  <a:pt x="2048255" y="597417"/>
                </a:lnTo>
                <a:lnTo>
                  <a:pt x="2045196" y="579119"/>
                </a:lnTo>
                <a:lnTo>
                  <a:pt x="2043674" y="563889"/>
                </a:lnTo>
                <a:lnTo>
                  <a:pt x="2039108" y="548643"/>
                </a:lnTo>
                <a:lnTo>
                  <a:pt x="2037586" y="530361"/>
                </a:lnTo>
                <a:lnTo>
                  <a:pt x="2029961" y="515115"/>
                </a:lnTo>
                <a:lnTo>
                  <a:pt x="2025380" y="499870"/>
                </a:lnTo>
                <a:lnTo>
                  <a:pt x="2019293" y="484639"/>
                </a:lnTo>
                <a:lnTo>
                  <a:pt x="2013190" y="469394"/>
                </a:lnTo>
                <a:lnTo>
                  <a:pt x="2005580" y="452637"/>
                </a:lnTo>
                <a:lnTo>
                  <a:pt x="1996434" y="440444"/>
                </a:lnTo>
                <a:lnTo>
                  <a:pt x="1990331" y="423672"/>
                </a:lnTo>
                <a:lnTo>
                  <a:pt x="1981184" y="408442"/>
                </a:lnTo>
                <a:lnTo>
                  <a:pt x="1970531" y="394722"/>
                </a:lnTo>
                <a:lnTo>
                  <a:pt x="1950716" y="365757"/>
                </a:lnTo>
                <a:lnTo>
                  <a:pt x="1903461" y="310894"/>
                </a:lnTo>
                <a:lnTo>
                  <a:pt x="1848611" y="259083"/>
                </a:lnTo>
                <a:lnTo>
                  <a:pt x="1816606" y="234697"/>
                </a:lnTo>
                <a:lnTo>
                  <a:pt x="1786122" y="210310"/>
                </a:lnTo>
                <a:lnTo>
                  <a:pt x="1751072" y="188975"/>
                </a:lnTo>
                <a:lnTo>
                  <a:pt x="1714486" y="169166"/>
                </a:lnTo>
                <a:lnTo>
                  <a:pt x="1677914" y="147832"/>
                </a:lnTo>
                <a:lnTo>
                  <a:pt x="1639821" y="128023"/>
                </a:lnTo>
                <a:lnTo>
                  <a:pt x="1600191" y="111251"/>
                </a:lnTo>
                <a:lnTo>
                  <a:pt x="1557517" y="92969"/>
                </a:lnTo>
                <a:lnTo>
                  <a:pt x="1514842" y="77723"/>
                </a:lnTo>
                <a:lnTo>
                  <a:pt x="1470646" y="64019"/>
                </a:lnTo>
                <a:lnTo>
                  <a:pt x="1424928" y="50299"/>
                </a:lnTo>
                <a:lnTo>
                  <a:pt x="1377688" y="39632"/>
                </a:lnTo>
                <a:lnTo>
                  <a:pt x="1331970" y="28965"/>
                </a:lnTo>
                <a:lnTo>
                  <a:pt x="1281671" y="19823"/>
                </a:lnTo>
                <a:lnTo>
                  <a:pt x="1231388" y="12193"/>
                </a:lnTo>
                <a:lnTo>
                  <a:pt x="1182611" y="6104"/>
                </a:lnTo>
                <a:lnTo>
                  <a:pt x="1130805" y="4578"/>
                </a:lnTo>
                <a:lnTo>
                  <a:pt x="1078984" y="0"/>
                </a:lnTo>
                <a:lnTo>
                  <a:pt x="1025641" y="0"/>
                </a:lnTo>
              </a:path>
            </a:pathLst>
          </a:custGeom>
          <a:ln w="13312">
            <a:solidFill>
              <a:srgbClr val="000000"/>
            </a:solidFill>
          </a:ln>
        </p:spPr>
        <p:txBody>
          <a:bodyPr wrap="square" lIns="0" tIns="0" rIns="0" bIns="0" rtlCol="0"/>
          <a:lstStyle/>
          <a:p>
            <a:endParaRPr/>
          </a:p>
        </p:txBody>
      </p:sp>
      <p:sp>
        <p:nvSpPr>
          <p:cNvPr id="17" name="object 17"/>
          <p:cNvSpPr/>
          <p:nvPr/>
        </p:nvSpPr>
        <p:spPr>
          <a:xfrm>
            <a:off x="2179320" y="4529328"/>
            <a:ext cx="1510665" cy="527685"/>
          </a:xfrm>
          <a:custGeom>
            <a:avLst/>
            <a:gdLst/>
            <a:ahLst/>
            <a:cxnLst/>
            <a:rect l="l" t="t" r="r" b="b"/>
            <a:pathLst>
              <a:path w="1510664" h="527685">
                <a:moveTo>
                  <a:pt x="0" y="0"/>
                </a:moveTo>
                <a:lnTo>
                  <a:pt x="0" y="527304"/>
                </a:lnTo>
                <a:lnTo>
                  <a:pt x="1510284" y="527304"/>
                </a:lnTo>
                <a:lnTo>
                  <a:pt x="1510284" y="0"/>
                </a:lnTo>
                <a:lnTo>
                  <a:pt x="0" y="0"/>
                </a:lnTo>
                <a:close/>
              </a:path>
            </a:pathLst>
          </a:custGeom>
          <a:solidFill>
            <a:srgbClr val="FFFFFF"/>
          </a:solidFill>
        </p:spPr>
        <p:txBody>
          <a:bodyPr wrap="square" lIns="0" tIns="0" rIns="0" bIns="0" rtlCol="0"/>
          <a:lstStyle/>
          <a:p>
            <a:endParaRPr/>
          </a:p>
        </p:txBody>
      </p:sp>
      <p:sp>
        <p:nvSpPr>
          <p:cNvPr id="18" name="object 18"/>
          <p:cNvSpPr txBox="1"/>
          <p:nvPr/>
        </p:nvSpPr>
        <p:spPr>
          <a:xfrm>
            <a:off x="2359150" y="4570453"/>
            <a:ext cx="1169670" cy="337820"/>
          </a:xfrm>
          <a:prstGeom prst="rect">
            <a:avLst/>
          </a:prstGeom>
        </p:spPr>
        <p:txBody>
          <a:bodyPr vert="horz" wrap="square" lIns="0" tIns="12065" rIns="0" bIns="0" rtlCol="0">
            <a:spAutoFit/>
          </a:bodyPr>
          <a:lstStyle/>
          <a:p>
            <a:pPr>
              <a:lnSpc>
                <a:spcPct val="100000"/>
              </a:lnSpc>
              <a:spcBef>
                <a:spcPts val="95"/>
              </a:spcBef>
            </a:pPr>
            <a:r>
              <a:rPr sz="2050" b="1" spc="-10" dirty="0">
                <a:latin typeface="Times New Roman"/>
                <a:cs typeface="Times New Roman"/>
              </a:rPr>
              <a:t>Γενότυπος</a:t>
            </a:r>
            <a:endParaRPr sz="2050" dirty="0">
              <a:latin typeface="Times New Roman"/>
              <a:cs typeface="Times New Roman"/>
            </a:endParaRPr>
          </a:p>
        </p:txBody>
      </p:sp>
      <p:sp>
        <p:nvSpPr>
          <p:cNvPr id="19" name="object 19"/>
          <p:cNvSpPr/>
          <p:nvPr/>
        </p:nvSpPr>
        <p:spPr>
          <a:xfrm>
            <a:off x="3145536" y="3209544"/>
            <a:ext cx="710565" cy="942340"/>
          </a:xfrm>
          <a:custGeom>
            <a:avLst/>
            <a:gdLst/>
            <a:ahLst/>
            <a:cxnLst/>
            <a:rect l="l" t="t" r="r" b="b"/>
            <a:pathLst>
              <a:path w="710564" h="942339">
                <a:moveTo>
                  <a:pt x="652739" y="112237"/>
                </a:moveTo>
                <a:lnTo>
                  <a:pt x="619637" y="87283"/>
                </a:lnTo>
                <a:lnTo>
                  <a:pt x="0" y="917448"/>
                </a:lnTo>
                <a:lnTo>
                  <a:pt x="33528" y="941832"/>
                </a:lnTo>
                <a:lnTo>
                  <a:pt x="652739" y="112237"/>
                </a:lnTo>
                <a:close/>
              </a:path>
              <a:path w="710564" h="942339">
                <a:moveTo>
                  <a:pt x="710184" y="0"/>
                </a:moveTo>
                <a:lnTo>
                  <a:pt x="586740" y="62484"/>
                </a:lnTo>
                <a:lnTo>
                  <a:pt x="619637" y="87283"/>
                </a:lnTo>
                <a:lnTo>
                  <a:pt x="632460" y="70104"/>
                </a:lnTo>
                <a:lnTo>
                  <a:pt x="665988" y="94488"/>
                </a:lnTo>
                <a:lnTo>
                  <a:pt x="665988" y="122224"/>
                </a:lnTo>
                <a:lnTo>
                  <a:pt x="685800" y="137160"/>
                </a:lnTo>
                <a:lnTo>
                  <a:pt x="710184" y="0"/>
                </a:lnTo>
                <a:close/>
              </a:path>
              <a:path w="710564" h="942339">
                <a:moveTo>
                  <a:pt x="665988" y="94488"/>
                </a:moveTo>
                <a:lnTo>
                  <a:pt x="632460" y="70104"/>
                </a:lnTo>
                <a:lnTo>
                  <a:pt x="619637" y="87283"/>
                </a:lnTo>
                <a:lnTo>
                  <a:pt x="652739" y="112237"/>
                </a:lnTo>
                <a:lnTo>
                  <a:pt x="665988" y="94488"/>
                </a:lnTo>
                <a:close/>
              </a:path>
              <a:path w="710564" h="942339">
                <a:moveTo>
                  <a:pt x="665988" y="122224"/>
                </a:moveTo>
                <a:lnTo>
                  <a:pt x="665988" y="94488"/>
                </a:lnTo>
                <a:lnTo>
                  <a:pt x="652739" y="112237"/>
                </a:lnTo>
                <a:lnTo>
                  <a:pt x="665988" y="122224"/>
                </a:lnTo>
                <a:close/>
              </a:path>
            </a:pathLst>
          </a:custGeom>
          <a:solidFill>
            <a:srgbClr val="000000"/>
          </a:solidFill>
        </p:spPr>
        <p:txBody>
          <a:bodyPr wrap="square" lIns="0" tIns="0" rIns="0" bIns="0" rtlCol="0"/>
          <a:lstStyle/>
          <a:p>
            <a:endParaRPr/>
          </a:p>
        </p:txBody>
      </p:sp>
      <p:sp>
        <p:nvSpPr>
          <p:cNvPr id="20" name="object 20"/>
          <p:cNvSpPr/>
          <p:nvPr/>
        </p:nvSpPr>
        <p:spPr>
          <a:xfrm>
            <a:off x="3145535" y="3279647"/>
            <a:ext cx="666115" cy="871855"/>
          </a:xfrm>
          <a:custGeom>
            <a:avLst/>
            <a:gdLst/>
            <a:ahLst/>
            <a:cxnLst/>
            <a:rect l="l" t="t" r="r" b="b"/>
            <a:pathLst>
              <a:path w="666114" h="871854">
                <a:moveTo>
                  <a:pt x="0" y="847343"/>
                </a:moveTo>
                <a:lnTo>
                  <a:pt x="632459" y="0"/>
                </a:lnTo>
                <a:lnTo>
                  <a:pt x="665987" y="24383"/>
                </a:lnTo>
                <a:lnTo>
                  <a:pt x="33527" y="871727"/>
                </a:lnTo>
                <a:lnTo>
                  <a:pt x="0" y="847343"/>
                </a:lnTo>
                <a:close/>
              </a:path>
            </a:pathLst>
          </a:custGeom>
          <a:ln w="3175">
            <a:solidFill>
              <a:srgbClr val="000000"/>
            </a:solidFill>
          </a:ln>
        </p:spPr>
        <p:txBody>
          <a:bodyPr wrap="square" lIns="0" tIns="0" rIns="0" bIns="0" rtlCol="0"/>
          <a:lstStyle/>
          <a:p>
            <a:endParaRPr/>
          </a:p>
        </p:txBody>
      </p:sp>
      <p:sp>
        <p:nvSpPr>
          <p:cNvPr id="21" name="object 21"/>
          <p:cNvSpPr/>
          <p:nvPr/>
        </p:nvSpPr>
        <p:spPr>
          <a:xfrm>
            <a:off x="3732276" y="3209544"/>
            <a:ext cx="123825" cy="137160"/>
          </a:xfrm>
          <a:custGeom>
            <a:avLst/>
            <a:gdLst/>
            <a:ahLst/>
            <a:cxnLst/>
            <a:rect l="l" t="t" r="r" b="b"/>
            <a:pathLst>
              <a:path w="123825" h="137160">
                <a:moveTo>
                  <a:pt x="0" y="62483"/>
                </a:moveTo>
                <a:lnTo>
                  <a:pt x="123443" y="0"/>
                </a:lnTo>
                <a:lnTo>
                  <a:pt x="99059" y="137159"/>
                </a:lnTo>
                <a:lnTo>
                  <a:pt x="0" y="62483"/>
                </a:lnTo>
                <a:close/>
              </a:path>
            </a:pathLst>
          </a:custGeom>
          <a:ln w="3175">
            <a:solidFill>
              <a:srgbClr val="000000"/>
            </a:solidFill>
          </a:ln>
        </p:spPr>
        <p:txBody>
          <a:bodyPr wrap="square" lIns="0" tIns="0" rIns="0" bIns="0" rtlCol="0"/>
          <a:lstStyle/>
          <a:p>
            <a:endParaRPr/>
          </a:p>
        </p:txBody>
      </p:sp>
      <p:sp>
        <p:nvSpPr>
          <p:cNvPr id="22" name="object 22"/>
          <p:cNvSpPr/>
          <p:nvPr/>
        </p:nvSpPr>
        <p:spPr>
          <a:xfrm>
            <a:off x="6451092" y="2430780"/>
            <a:ext cx="2287905" cy="929640"/>
          </a:xfrm>
          <a:custGeom>
            <a:avLst/>
            <a:gdLst/>
            <a:ahLst/>
            <a:cxnLst/>
            <a:rect l="l" t="t" r="r" b="b"/>
            <a:pathLst>
              <a:path w="2287904" h="929639">
                <a:moveTo>
                  <a:pt x="2287524" y="489204"/>
                </a:moveTo>
                <a:lnTo>
                  <a:pt x="2287524" y="440436"/>
                </a:lnTo>
                <a:lnTo>
                  <a:pt x="2284476" y="429768"/>
                </a:lnTo>
                <a:lnTo>
                  <a:pt x="2282952" y="417576"/>
                </a:lnTo>
                <a:lnTo>
                  <a:pt x="2273808" y="393192"/>
                </a:lnTo>
                <a:lnTo>
                  <a:pt x="2264664" y="371856"/>
                </a:lnTo>
                <a:lnTo>
                  <a:pt x="2258568" y="359664"/>
                </a:lnTo>
                <a:lnTo>
                  <a:pt x="2250948" y="348996"/>
                </a:lnTo>
                <a:lnTo>
                  <a:pt x="2244852" y="338328"/>
                </a:lnTo>
                <a:lnTo>
                  <a:pt x="2235708" y="327660"/>
                </a:lnTo>
                <a:lnTo>
                  <a:pt x="2226564" y="315468"/>
                </a:lnTo>
                <a:lnTo>
                  <a:pt x="2218944" y="304800"/>
                </a:lnTo>
                <a:lnTo>
                  <a:pt x="2209800" y="294132"/>
                </a:lnTo>
                <a:lnTo>
                  <a:pt x="2197608" y="284988"/>
                </a:lnTo>
                <a:lnTo>
                  <a:pt x="2186940" y="274320"/>
                </a:lnTo>
                <a:lnTo>
                  <a:pt x="2173224" y="262128"/>
                </a:lnTo>
                <a:lnTo>
                  <a:pt x="2136648" y="233172"/>
                </a:lnTo>
                <a:lnTo>
                  <a:pt x="2092452" y="204216"/>
                </a:lnTo>
                <a:lnTo>
                  <a:pt x="2060448" y="187452"/>
                </a:lnTo>
                <a:lnTo>
                  <a:pt x="2026920" y="169164"/>
                </a:lnTo>
                <a:lnTo>
                  <a:pt x="1990344" y="150876"/>
                </a:lnTo>
                <a:lnTo>
                  <a:pt x="1952244" y="135636"/>
                </a:lnTo>
                <a:lnTo>
                  <a:pt x="1912620" y="120396"/>
                </a:lnTo>
                <a:lnTo>
                  <a:pt x="1871472" y="106680"/>
                </a:lnTo>
                <a:lnTo>
                  <a:pt x="1827276" y="91440"/>
                </a:lnTo>
                <a:lnTo>
                  <a:pt x="1783080" y="80772"/>
                </a:lnTo>
                <a:lnTo>
                  <a:pt x="1737360" y="67056"/>
                </a:lnTo>
                <a:lnTo>
                  <a:pt x="1688592" y="56388"/>
                </a:lnTo>
                <a:lnTo>
                  <a:pt x="1639824" y="44196"/>
                </a:lnTo>
                <a:lnTo>
                  <a:pt x="1588008" y="35052"/>
                </a:lnTo>
                <a:lnTo>
                  <a:pt x="1537716" y="27432"/>
                </a:lnTo>
                <a:lnTo>
                  <a:pt x="1484376" y="19812"/>
                </a:lnTo>
                <a:lnTo>
                  <a:pt x="1427988" y="13716"/>
                </a:lnTo>
                <a:lnTo>
                  <a:pt x="1373124" y="9144"/>
                </a:lnTo>
                <a:lnTo>
                  <a:pt x="1316736" y="4572"/>
                </a:lnTo>
                <a:lnTo>
                  <a:pt x="1260348" y="3048"/>
                </a:lnTo>
                <a:lnTo>
                  <a:pt x="1202436" y="0"/>
                </a:lnTo>
                <a:lnTo>
                  <a:pt x="1085088" y="0"/>
                </a:lnTo>
                <a:lnTo>
                  <a:pt x="1027176" y="3048"/>
                </a:lnTo>
                <a:lnTo>
                  <a:pt x="969264" y="4572"/>
                </a:lnTo>
                <a:lnTo>
                  <a:pt x="912876" y="9144"/>
                </a:lnTo>
                <a:lnTo>
                  <a:pt x="858012" y="13716"/>
                </a:lnTo>
                <a:lnTo>
                  <a:pt x="803148" y="19812"/>
                </a:lnTo>
                <a:lnTo>
                  <a:pt x="749808" y="27432"/>
                </a:lnTo>
                <a:lnTo>
                  <a:pt x="697992" y="35052"/>
                </a:lnTo>
                <a:lnTo>
                  <a:pt x="647700" y="44196"/>
                </a:lnTo>
                <a:lnTo>
                  <a:pt x="598932" y="56388"/>
                </a:lnTo>
                <a:lnTo>
                  <a:pt x="550164" y="67056"/>
                </a:lnTo>
                <a:lnTo>
                  <a:pt x="502920" y="80772"/>
                </a:lnTo>
                <a:lnTo>
                  <a:pt x="458724" y="91440"/>
                </a:lnTo>
                <a:lnTo>
                  <a:pt x="416052" y="106680"/>
                </a:lnTo>
                <a:lnTo>
                  <a:pt x="374904" y="120396"/>
                </a:lnTo>
                <a:lnTo>
                  <a:pt x="333756" y="135636"/>
                </a:lnTo>
                <a:lnTo>
                  <a:pt x="297180" y="150876"/>
                </a:lnTo>
                <a:lnTo>
                  <a:pt x="260604" y="169164"/>
                </a:lnTo>
                <a:lnTo>
                  <a:pt x="225552" y="187452"/>
                </a:lnTo>
                <a:lnTo>
                  <a:pt x="166116" y="224028"/>
                </a:lnTo>
                <a:lnTo>
                  <a:pt x="150876" y="233172"/>
                </a:lnTo>
                <a:lnTo>
                  <a:pt x="137160" y="242316"/>
                </a:lnTo>
                <a:lnTo>
                  <a:pt x="123444" y="252984"/>
                </a:lnTo>
                <a:lnTo>
                  <a:pt x="112776" y="262128"/>
                </a:lnTo>
                <a:lnTo>
                  <a:pt x="89916" y="284988"/>
                </a:lnTo>
                <a:lnTo>
                  <a:pt x="79248" y="294132"/>
                </a:lnTo>
                <a:lnTo>
                  <a:pt x="68580" y="304800"/>
                </a:lnTo>
                <a:lnTo>
                  <a:pt x="59436" y="315468"/>
                </a:lnTo>
                <a:lnTo>
                  <a:pt x="50292" y="327660"/>
                </a:lnTo>
                <a:lnTo>
                  <a:pt x="44196" y="338328"/>
                </a:lnTo>
                <a:lnTo>
                  <a:pt x="35052" y="348996"/>
                </a:lnTo>
                <a:lnTo>
                  <a:pt x="12192" y="393192"/>
                </a:lnTo>
                <a:lnTo>
                  <a:pt x="6096" y="417576"/>
                </a:lnTo>
                <a:lnTo>
                  <a:pt x="3048" y="429768"/>
                </a:lnTo>
                <a:lnTo>
                  <a:pt x="1524" y="440436"/>
                </a:lnTo>
                <a:lnTo>
                  <a:pt x="0" y="454152"/>
                </a:lnTo>
                <a:lnTo>
                  <a:pt x="0" y="478536"/>
                </a:lnTo>
                <a:lnTo>
                  <a:pt x="3048" y="499872"/>
                </a:lnTo>
                <a:lnTo>
                  <a:pt x="6096" y="513588"/>
                </a:lnTo>
                <a:lnTo>
                  <a:pt x="7620" y="524256"/>
                </a:lnTo>
                <a:lnTo>
                  <a:pt x="27432" y="569976"/>
                </a:lnTo>
                <a:lnTo>
                  <a:pt x="50292" y="601980"/>
                </a:lnTo>
                <a:lnTo>
                  <a:pt x="59436" y="614172"/>
                </a:lnTo>
                <a:lnTo>
                  <a:pt x="68580" y="624840"/>
                </a:lnTo>
                <a:lnTo>
                  <a:pt x="79248" y="635508"/>
                </a:lnTo>
                <a:lnTo>
                  <a:pt x="89916" y="647700"/>
                </a:lnTo>
                <a:lnTo>
                  <a:pt x="100584" y="655320"/>
                </a:lnTo>
                <a:lnTo>
                  <a:pt x="123444" y="678180"/>
                </a:lnTo>
                <a:lnTo>
                  <a:pt x="150876" y="696468"/>
                </a:lnTo>
                <a:lnTo>
                  <a:pt x="195072" y="725424"/>
                </a:lnTo>
                <a:lnTo>
                  <a:pt x="260604" y="760476"/>
                </a:lnTo>
                <a:lnTo>
                  <a:pt x="297180" y="778764"/>
                </a:lnTo>
                <a:lnTo>
                  <a:pt x="333756" y="794004"/>
                </a:lnTo>
                <a:lnTo>
                  <a:pt x="416052" y="824484"/>
                </a:lnTo>
                <a:lnTo>
                  <a:pt x="458724" y="838200"/>
                </a:lnTo>
                <a:lnTo>
                  <a:pt x="502920" y="851916"/>
                </a:lnTo>
                <a:lnTo>
                  <a:pt x="550164" y="862584"/>
                </a:lnTo>
                <a:lnTo>
                  <a:pt x="598932" y="873252"/>
                </a:lnTo>
                <a:lnTo>
                  <a:pt x="647700" y="885444"/>
                </a:lnTo>
                <a:lnTo>
                  <a:pt x="697992" y="894588"/>
                </a:lnTo>
                <a:lnTo>
                  <a:pt x="749808" y="902208"/>
                </a:lnTo>
                <a:lnTo>
                  <a:pt x="803148" y="909828"/>
                </a:lnTo>
                <a:lnTo>
                  <a:pt x="858012" y="915924"/>
                </a:lnTo>
                <a:lnTo>
                  <a:pt x="912876" y="920496"/>
                </a:lnTo>
                <a:lnTo>
                  <a:pt x="969264" y="925068"/>
                </a:lnTo>
                <a:lnTo>
                  <a:pt x="1027176" y="926592"/>
                </a:lnTo>
                <a:lnTo>
                  <a:pt x="1085088" y="929640"/>
                </a:lnTo>
                <a:lnTo>
                  <a:pt x="1202436" y="929640"/>
                </a:lnTo>
                <a:lnTo>
                  <a:pt x="1260348" y="926592"/>
                </a:lnTo>
                <a:lnTo>
                  <a:pt x="1316736" y="925068"/>
                </a:lnTo>
                <a:lnTo>
                  <a:pt x="1374648" y="920496"/>
                </a:lnTo>
                <a:lnTo>
                  <a:pt x="1431036" y="915924"/>
                </a:lnTo>
                <a:lnTo>
                  <a:pt x="1484376" y="909828"/>
                </a:lnTo>
                <a:lnTo>
                  <a:pt x="1537716" y="902208"/>
                </a:lnTo>
                <a:lnTo>
                  <a:pt x="1588008" y="894588"/>
                </a:lnTo>
                <a:lnTo>
                  <a:pt x="1639824" y="885444"/>
                </a:lnTo>
                <a:lnTo>
                  <a:pt x="1688592" y="873252"/>
                </a:lnTo>
                <a:lnTo>
                  <a:pt x="1737360" y="862584"/>
                </a:lnTo>
                <a:lnTo>
                  <a:pt x="1783080" y="851916"/>
                </a:lnTo>
                <a:lnTo>
                  <a:pt x="1871472" y="824484"/>
                </a:lnTo>
                <a:lnTo>
                  <a:pt x="1912620" y="809244"/>
                </a:lnTo>
                <a:lnTo>
                  <a:pt x="1952244" y="794004"/>
                </a:lnTo>
                <a:lnTo>
                  <a:pt x="1990344" y="778764"/>
                </a:lnTo>
                <a:lnTo>
                  <a:pt x="2026920" y="760476"/>
                </a:lnTo>
                <a:lnTo>
                  <a:pt x="2060448" y="742188"/>
                </a:lnTo>
                <a:lnTo>
                  <a:pt x="2092452" y="725424"/>
                </a:lnTo>
                <a:lnTo>
                  <a:pt x="2122932" y="707136"/>
                </a:lnTo>
                <a:lnTo>
                  <a:pt x="2136648" y="696468"/>
                </a:lnTo>
                <a:lnTo>
                  <a:pt x="2148840" y="687324"/>
                </a:lnTo>
                <a:lnTo>
                  <a:pt x="2162556" y="678180"/>
                </a:lnTo>
                <a:lnTo>
                  <a:pt x="2173224" y="667512"/>
                </a:lnTo>
                <a:lnTo>
                  <a:pt x="2186940" y="655320"/>
                </a:lnTo>
                <a:lnTo>
                  <a:pt x="2197608" y="647700"/>
                </a:lnTo>
                <a:lnTo>
                  <a:pt x="2209800" y="635508"/>
                </a:lnTo>
                <a:lnTo>
                  <a:pt x="2218944" y="624840"/>
                </a:lnTo>
                <a:lnTo>
                  <a:pt x="2226564" y="614172"/>
                </a:lnTo>
                <a:lnTo>
                  <a:pt x="2235708" y="601980"/>
                </a:lnTo>
                <a:lnTo>
                  <a:pt x="2244852" y="594360"/>
                </a:lnTo>
                <a:lnTo>
                  <a:pt x="2250948" y="582168"/>
                </a:lnTo>
                <a:lnTo>
                  <a:pt x="2258568" y="569976"/>
                </a:lnTo>
                <a:lnTo>
                  <a:pt x="2264664" y="557784"/>
                </a:lnTo>
                <a:lnTo>
                  <a:pt x="2273808" y="536448"/>
                </a:lnTo>
                <a:lnTo>
                  <a:pt x="2278380" y="524256"/>
                </a:lnTo>
                <a:lnTo>
                  <a:pt x="2282952" y="513588"/>
                </a:lnTo>
                <a:lnTo>
                  <a:pt x="2284476" y="499872"/>
                </a:lnTo>
                <a:lnTo>
                  <a:pt x="2287524" y="489204"/>
                </a:lnTo>
                <a:close/>
              </a:path>
            </a:pathLst>
          </a:custGeom>
          <a:solidFill>
            <a:srgbClr val="FFFFFF"/>
          </a:solidFill>
        </p:spPr>
        <p:txBody>
          <a:bodyPr wrap="square" lIns="0" tIns="0" rIns="0" bIns="0" rtlCol="0"/>
          <a:lstStyle/>
          <a:p>
            <a:endParaRPr/>
          </a:p>
        </p:txBody>
      </p:sp>
      <p:sp>
        <p:nvSpPr>
          <p:cNvPr id="23" name="object 23"/>
          <p:cNvSpPr/>
          <p:nvPr/>
        </p:nvSpPr>
        <p:spPr>
          <a:xfrm>
            <a:off x="6451094" y="2430768"/>
            <a:ext cx="2287905" cy="929640"/>
          </a:xfrm>
          <a:custGeom>
            <a:avLst/>
            <a:gdLst/>
            <a:ahLst/>
            <a:cxnLst/>
            <a:rect l="l" t="t" r="r" b="b"/>
            <a:pathLst>
              <a:path w="2287904" h="929639">
                <a:moveTo>
                  <a:pt x="1144517" y="0"/>
                </a:moveTo>
                <a:lnTo>
                  <a:pt x="1085087" y="0"/>
                </a:lnTo>
                <a:lnTo>
                  <a:pt x="1027163" y="3052"/>
                </a:lnTo>
                <a:lnTo>
                  <a:pt x="969255" y="4578"/>
                </a:lnTo>
                <a:lnTo>
                  <a:pt x="912868" y="9141"/>
                </a:lnTo>
                <a:lnTo>
                  <a:pt x="858004" y="13719"/>
                </a:lnTo>
                <a:lnTo>
                  <a:pt x="803139" y="19808"/>
                </a:lnTo>
                <a:lnTo>
                  <a:pt x="749796" y="27439"/>
                </a:lnTo>
                <a:lnTo>
                  <a:pt x="697991" y="35054"/>
                </a:lnTo>
                <a:lnTo>
                  <a:pt x="647692" y="44195"/>
                </a:lnTo>
                <a:lnTo>
                  <a:pt x="598930" y="56388"/>
                </a:lnTo>
                <a:lnTo>
                  <a:pt x="550153" y="67056"/>
                </a:lnTo>
                <a:lnTo>
                  <a:pt x="502913" y="80775"/>
                </a:lnTo>
                <a:lnTo>
                  <a:pt x="458717" y="91443"/>
                </a:lnTo>
                <a:lnTo>
                  <a:pt x="416043" y="106673"/>
                </a:lnTo>
                <a:lnTo>
                  <a:pt x="374905" y="120393"/>
                </a:lnTo>
                <a:lnTo>
                  <a:pt x="333753" y="135638"/>
                </a:lnTo>
                <a:lnTo>
                  <a:pt x="297182" y="150869"/>
                </a:lnTo>
                <a:lnTo>
                  <a:pt x="260595" y="169166"/>
                </a:lnTo>
                <a:lnTo>
                  <a:pt x="225546" y="187449"/>
                </a:lnTo>
                <a:lnTo>
                  <a:pt x="166115" y="224029"/>
                </a:lnTo>
                <a:lnTo>
                  <a:pt x="150866" y="233170"/>
                </a:lnTo>
                <a:lnTo>
                  <a:pt x="137154" y="242312"/>
                </a:lnTo>
                <a:lnTo>
                  <a:pt x="123441" y="252979"/>
                </a:lnTo>
                <a:lnTo>
                  <a:pt x="112773" y="262120"/>
                </a:lnTo>
                <a:lnTo>
                  <a:pt x="100582" y="274314"/>
                </a:lnTo>
                <a:lnTo>
                  <a:pt x="89914" y="284981"/>
                </a:lnTo>
                <a:lnTo>
                  <a:pt x="59430" y="315472"/>
                </a:lnTo>
                <a:lnTo>
                  <a:pt x="44196" y="338333"/>
                </a:lnTo>
                <a:lnTo>
                  <a:pt x="35049" y="349001"/>
                </a:lnTo>
                <a:lnTo>
                  <a:pt x="16756" y="382529"/>
                </a:lnTo>
                <a:lnTo>
                  <a:pt x="6087" y="417568"/>
                </a:lnTo>
                <a:lnTo>
                  <a:pt x="3043" y="429761"/>
                </a:lnTo>
                <a:lnTo>
                  <a:pt x="1521" y="440428"/>
                </a:lnTo>
                <a:lnTo>
                  <a:pt x="0" y="454148"/>
                </a:lnTo>
                <a:lnTo>
                  <a:pt x="0" y="478535"/>
                </a:lnTo>
                <a:lnTo>
                  <a:pt x="1521" y="489202"/>
                </a:lnTo>
                <a:lnTo>
                  <a:pt x="3043" y="499870"/>
                </a:lnTo>
                <a:lnTo>
                  <a:pt x="6087" y="513589"/>
                </a:lnTo>
                <a:lnTo>
                  <a:pt x="7609" y="524256"/>
                </a:lnTo>
                <a:lnTo>
                  <a:pt x="12190" y="536450"/>
                </a:lnTo>
                <a:lnTo>
                  <a:pt x="35049" y="582172"/>
                </a:lnTo>
                <a:lnTo>
                  <a:pt x="50283" y="601980"/>
                </a:lnTo>
                <a:lnTo>
                  <a:pt x="59430" y="614174"/>
                </a:lnTo>
                <a:lnTo>
                  <a:pt x="68577" y="624841"/>
                </a:lnTo>
                <a:lnTo>
                  <a:pt x="79245" y="635508"/>
                </a:lnTo>
                <a:lnTo>
                  <a:pt x="89914" y="647702"/>
                </a:lnTo>
                <a:lnTo>
                  <a:pt x="100582" y="655317"/>
                </a:lnTo>
                <a:lnTo>
                  <a:pt x="112773" y="667510"/>
                </a:lnTo>
                <a:lnTo>
                  <a:pt x="123441" y="678178"/>
                </a:lnTo>
                <a:lnTo>
                  <a:pt x="137154" y="687319"/>
                </a:lnTo>
                <a:lnTo>
                  <a:pt x="150866" y="696460"/>
                </a:lnTo>
                <a:lnTo>
                  <a:pt x="166115" y="707128"/>
                </a:lnTo>
                <a:lnTo>
                  <a:pt x="225546" y="742182"/>
                </a:lnTo>
                <a:lnTo>
                  <a:pt x="260595" y="760480"/>
                </a:lnTo>
                <a:lnTo>
                  <a:pt x="297182" y="778762"/>
                </a:lnTo>
                <a:lnTo>
                  <a:pt x="333753" y="794008"/>
                </a:lnTo>
                <a:lnTo>
                  <a:pt x="374905" y="809238"/>
                </a:lnTo>
                <a:lnTo>
                  <a:pt x="416043" y="824484"/>
                </a:lnTo>
                <a:lnTo>
                  <a:pt x="458717" y="838203"/>
                </a:lnTo>
                <a:lnTo>
                  <a:pt x="502913" y="851908"/>
                </a:lnTo>
                <a:lnTo>
                  <a:pt x="550153" y="862575"/>
                </a:lnTo>
                <a:lnTo>
                  <a:pt x="598930" y="873242"/>
                </a:lnTo>
                <a:lnTo>
                  <a:pt x="647692" y="885436"/>
                </a:lnTo>
                <a:lnTo>
                  <a:pt x="697991" y="894577"/>
                </a:lnTo>
                <a:lnTo>
                  <a:pt x="749796" y="902207"/>
                </a:lnTo>
                <a:lnTo>
                  <a:pt x="803139" y="909823"/>
                </a:lnTo>
                <a:lnTo>
                  <a:pt x="858004" y="915927"/>
                </a:lnTo>
                <a:lnTo>
                  <a:pt x="912868" y="920490"/>
                </a:lnTo>
                <a:lnTo>
                  <a:pt x="969255" y="925068"/>
                </a:lnTo>
                <a:lnTo>
                  <a:pt x="1027163" y="926594"/>
                </a:lnTo>
                <a:lnTo>
                  <a:pt x="1085087" y="929631"/>
                </a:lnTo>
                <a:lnTo>
                  <a:pt x="1202426" y="929631"/>
                </a:lnTo>
                <a:lnTo>
                  <a:pt x="1260349" y="926594"/>
                </a:lnTo>
                <a:lnTo>
                  <a:pt x="1316736" y="925068"/>
                </a:lnTo>
                <a:lnTo>
                  <a:pt x="1374644" y="920490"/>
                </a:lnTo>
                <a:lnTo>
                  <a:pt x="1431031" y="915927"/>
                </a:lnTo>
                <a:lnTo>
                  <a:pt x="1484374" y="909823"/>
                </a:lnTo>
                <a:lnTo>
                  <a:pt x="1537717" y="902207"/>
                </a:lnTo>
                <a:lnTo>
                  <a:pt x="1588000" y="894577"/>
                </a:lnTo>
                <a:lnTo>
                  <a:pt x="1639821" y="885436"/>
                </a:lnTo>
                <a:lnTo>
                  <a:pt x="1688583" y="873242"/>
                </a:lnTo>
                <a:lnTo>
                  <a:pt x="1737360" y="862575"/>
                </a:lnTo>
                <a:lnTo>
                  <a:pt x="1783078" y="851908"/>
                </a:lnTo>
                <a:lnTo>
                  <a:pt x="1827274" y="838203"/>
                </a:lnTo>
                <a:lnTo>
                  <a:pt x="1871470" y="824484"/>
                </a:lnTo>
                <a:lnTo>
                  <a:pt x="1912607" y="809238"/>
                </a:lnTo>
                <a:lnTo>
                  <a:pt x="1952238" y="794008"/>
                </a:lnTo>
                <a:lnTo>
                  <a:pt x="1990331" y="778762"/>
                </a:lnTo>
                <a:lnTo>
                  <a:pt x="2026918" y="760480"/>
                </a:lnTo>
                <a:lnTo>
                  <a:pt x="2060445" y="742182"/>
                </a:lnTo>
                <a:lnTo>
                  <a:pt x="2092451" y="725425"/>
                </a:lnTo>
                <a:lnTo>
                  <a:pt x="2122919" y="707128"/>
                </a:lnTo>
                <a:lnTo>
                  <a:pt x="2136647" y="696460"/>
                </a:lnTo>
                <a:lnTo>
                  <a:pt x="2148837" y="687319"/>
                </a:lnTo>
                <a:lnTo>
                  <a:pt x="2162550" y="678178"/>
                </a:lnTo>
                <a:lnTo>
                  <a:pt x="2173218" y="667510"/>
                </a:lnTo>
                <a:lnTo>
                  <a:pt x="2186931" y="655317"/>
                </a:lnTo>
                <a:lnTo>
                  <a:pt x="2197599" y="647702"/>
                </a:lnTo>
                <a:lnTo>
                  <a:pt x="2209790" y="635508"/>
                </a:lnTo>
                <a:lnTo>
                  <a:pt x="2218936" y="624841"/>
                </a:lnTo>
                <a:lnTo>
                  <a:pt x="2226561" y="614174"/>
                </a:lnTo>
                <a:lnTo>
                  <a:pt x="2235708" y="601980"/>
                </a:lnTo>
                <a:lnTo>
                  <a:pt x="2244839" y="594365"/>
                </a:lnTo>
                <a:lnTo>
                  <a:pt x="2250942" y="582172"/>
                </a:lnTo>
                <a:lnTo>
                  <a:pt x="2258567" y="569978"/>
                </a:lnTo>
                <a:lnTo>
                  <a:pt x="2264654" y="557785"/>
                </a:lnTo>
                <a:lnTo>
                  <a:pt x="2269235" y="547117"/>
                </a:lnTo>
                <a:lnTo>
                  <a:pt x="2273801" y="536450"/>
                </a:lnTo>
                <a:lnTo>
                  <a:pt x="2278367" y="524256"/>
                </a:lnTo>
                <a:lnTo>
                  <a:pt x="2282948" y="513589"/>
                </a:lnTo>
                <a:lnTo>
                  <a:pt x="2284469" y="499870"/>
                </a:lnTo>
                <a:lnTo>
                  <a:pt x="2287513" y="489202"/>
                </a:lnTo>
                <a:lnTo>
                  <a:pt x="2287513" y="440428"/>
                </a:lnTo>
                <a:lnTo>
                  <a:pt x="2284469" y="429761"/>
                </a:lnTo>
                <a:lnTo>
                  <a:pt x="2282948" y="417568"/>
                </a:lnTo>
                <a:lnTo>
                  <a:pt x="2278367" y="405389"/>
                </a:lnTo>
                <a:lnTo>
                  <a:pt x="2258567" y="359668"/>
                </a:lnTo>
                <a:lnTo>
                  <a:pt x="2250942" y="349001"/>
                </a:lnTo>
                <a:lnTo>
                  <a:pt x="2244839" y="338333"/>
                </a:lnTo>
                <a:lnTo>
                  <a:pt x="2235708" y="327666"/>
                </a:lnTo>
                <a:lnTo>
                  <a:pt x="2226561" y="315472"/>
                </a:lnTo>
                <a:lnTo>
                  <a:pt x="2218936" y="304805"/>
                </a:lnTo>
                <a:lnTo>
                  <a:pt x="2209790" y="294138"/>
                </a:lnTo>
                <a:lnTo>
                  <a:pt x="2197599" y="284981"/>
                </a:lnTo>
                <a:lnTo>
                  <a:pt x="2186931" y="274314"/>
                </a:lnTo>
                <a:lnTo>
                  <a:pt x="2173218" y="262120"/>
                </a:lnTo>
                <a:lnTo>
                  <a:pt x="2136647" y="233170"/>
                </a:lnTo>
                <a:lnTo>
                  <a:pt x="2092451" y="204221"/>
                </a:lnTo>
                <a:lnTo>
                  <a:pt x="2060445" y="187449"/>
                </a:lnTo>
                <a:lnTo>
                  <a:pt x="2026918" y="169166"/>
                </a:lnTo>
                <a:lnTo>
                  <a:pt x="1990331" y="150869"/>
                </a:lnTo>
                <a:lnTo>
                  <a:pt x="1952238" y="135638"/>
                </a:lnTo>
                <a:lnTo>
                  <a:pt x="1912607" y="120393"/>
                </a:lnTo>
                <a:lnTo>
                  <a:pt x="1871470" y="106673"/>
                </a:lnTo>
                <a:lnTo>
                  <a:pt x="1827274" y="91443"/>
                </a:lnTo>
                <a:lnTo>
                  <a:pt x="1783078" y="80775"/>
                </a:lnTo>
                <a:lnTo>
                  <a:pt x="1737360" y="67056"/>
                </a:lnTo>
                <a:lnTo>
                  <a:pt x="1688583" y="56388"/>
                </a:lnTo>
                <a:lnTo>
                  <a:pt x="1639821" y="44195"/>
                </a:lnTo>
                <a:lnTo>
                  <a:pt x="1588000" y="35054"/>
                </a:lnTo>
                <a:lnTo>
                  <a:pt x="1537717" y="27439"/>
                </a:lnTo>
                <a:lnTo>
                  <a:pt x="1484374" y="19808"/>
                </a:lnTo>
                <a:lnTo>
                  <a:pt x="1427987" y="13719"/>
                </a:lnTo>
                <a:lnTo>
                  <a:pt x="1373123" y="9141"/>
                </a:lnTo>
                <a:lnTo>
                  <a:pt x="1316736" y="4578"/>
                </a:lnTo>
                <a:lnTo>
                  <a:pt x="1260349" y="3052"/>
                </a:lnTo>
                <a:lnTo>
                  <a:pt x="1202426" y="0"/>
                </a:lnTo>
                <a:lnTo>
                  <a:pt x="1141474" y="0"/>
                </a:lnTo>
              </a:path>
            </a:pathLst>
          </a:custGeom>
          <a:ln w="13317">
            <a:solidFill>
              <a:srgbClr val="000000"/>
            </a:solidFill>
          </a:ln>
        </p:spPr>
        <p:txBody>
          <a:bodyPr wrap="square" lIns="0" tIns="0" rIns="0" bIns="0" rtlCol="0"/>
          <a:lstStyle/>
          <a:p>
            <a:endParaRPr/>
          </a:p>
        </p:txBody>
      </p:sp>
      <p:sp>
        <p:nvSpPr>
          <p:cNvPr id="24" name="object 24"/>
          <p:cNvSpPr/>
          <p:nvPr/>
        </p:nvSpPr>
        <p:spPr>
          <a:xfrm>
            <a:off x="6963156" y="2639568"/>
            <a:ext cx="1290955" cy="459105"/>
          </a:xfrm>
          <a:custGeom>
            <a:avLst/>
            <a:gdLst/>
            <a:ahLst/>
            <a:cxnLst/>
            <a:rect l="l" t="t" r="r" b="b"/>
            <a:pathLst>
              <a:path w="1290954" h="459105">
                <a:moveTo>
                  <a:pt x="0" y="0"/>
                </a:moveTo>
                <a:lnTo>
                  <a:pt x="0" y="458724"/>
                </a:lnTo>
                <a:lnTo>
                  <a:pt x="1290828" y="458724"/>
                </a:lnTo>
                <a:lnTo>
                  <a:pt x="1290828" y="0"/>
                </a:lnTo>
                <a:lnTo>
                  <a:pt x="0" y="0"/>
                </a:lnTo>
                <a:close/>
              </a:path>
            </a:pathLst>
          </a:custGeom>
          <a:solidFill>
            <a:srgbClr val="FFFFFF"/>
          </a:solidFill>
        </p:spPr>
        <p:txBody>
          <a:bodyPr wrap="square" lIns="0" tIns="0" rIns="0" bIns="0" rtlCol="0"/>
          <a:lstStyle/>
          <a:p>
            <a:endParaRPr/>
          </a:p>
        </p:txBody>
      </p:sp>
      <p:sp>
        <p:nvSpPr>
          <p:cNvPr id="25" name="object 25"/>
          <p:cNvSpPr txBox="1"/>
          <p:nvPr/>
        </p:nvSpPr>
        <p:spPr>
          <a:xfrm>
            <a:off x="7162796" y="2680694"/>
            <a:ext cx="906144" cy="337820"/>
          </a:xfrm>
          <a:prstGeom prst="rect">
            <a:avLst/>
          </a:prstGeom>
        </p:spPr>
        <p:txBody>
          <a:bodyPr vert="horz" wrap="square" lIns="0" tIns="12065" rIns="0" bIns="0" rtlCol="0">
            <a:spAutoFit/>
          </a:bodyPr>
          <a:lstStyle/>
          <a:p>
            <a:pPr>
              <a:lnSpc>
                <a:spcPct val="100000"/>
              </a:lnSpc>
              <a:spcBef>
                <a:spcPts val="95"/>
              </a:spcBef>
            </a:pPr>
            <a:r>
              <a:rPr sz="2050" b="1" spc="-15" dirty="0">
                <a:latin typeface="Times New Roman"/>
                <a:cs typeface="Times New Roman"/>
              </a:rPr>
              <a:t>Σ</a:t>
            </a:r>
            <a:r>
              <a:rPr sz="2050" b="1" spc="-25" dirty="0">
                <a:latin typeface="Times New Roman"/>
                <a:cs typeface="Times New Roman"/>
              </a:rPr>
              <a:t>φ</a:t>
            </a:r>
            <a:r>
              <a:rPr sz="2050" b="1" dirty="0">
                <a:latin typeface="Times New Roman"/>
                <a:cs typeface="Times New Roman"/>
              </a:rPr>
              <a:t>ά</a:t>
            </a:r>
            <a:r>
              <a:rPr sz="2050" b="1" spc="-15" dirty="0">
                <a:latin typeface="Times New Roman"/>
                <a:cs typeface="Times New Roman"/>
              </a:rPr>
              <a:t>λ</a:t>
            </a:r>
            <a:r>
              <a:rPr sz="2050" b="1" spc="-35" dirty="0">
                <a:latin typeface="Times New Roman"/>
                <a:cs typeface="Times New Roman"/>
              </a:rPr>
              <a:t>µ</a:t>
            </a:r>
            <a:r>
              <a:rPr sz="2050" b="1" spc="-5" dirty="0">
                <a:latin typeface="Times New Roman"/>
                <a:cs typeface="Times New Roman"/>
              </a:rPr>
              <a:t>α</a:t>
            </a:r>
            <a:endParaRPr sz="2050" dirty="0">
              <a:latin typeface="Times New Roman"/>
              <a:cs typeface="Times New Roman"/>
            </a:endParaRPr>
          </a:p>
        </p:txBody>
      </p:sp>
      <p:sp>
        <p:nvSpPr>
          <p:cNvPr id="26" name="object 26"/>
          <p:cNvSpPr/>
          <p:nvPr/>
        </p:nvSpPr>
        <p:spPr>
          <a:xfrm>
            <a:off x="5242560" y="2784348"/>
            <a:ext cx="1209040" cy="125095"/>
          </a:xfrm>
          <a:custGeom>
            <a:avLst/>
            <a:gdLst/>
            <a:ahLst/>
            <a:cxnLst/>
            <a:rect l="l" t="t" r="r" b="b"/>
            <a:pathLst>
              <a:path w="1209039" h="125094">
                <a:moveTo>
                  <a:pt x="126492" y="42672"/>
                </a:moveTo>
                <a:lnTo>
                  <a:pt x="126492" y="0"/>
                </a:lnTo>
                <a:lnTo>
                  <a:pt x="0" y="62484"/>
                </a:lnTo>
                <a:lnTo>
                  <a:pt x="105156" y="114428"/>
                </a:lnTo>
                <a:lnTo>
                  <a:pt x="105156" y="42672"/>
                </a:lnTo>
                <a:lnTo>
                  <a:pt x="126492" y="42672"/>
                </a:lnTo>
                <a:close/>
              </a:path>
              <a:path w="1209039" h="125094">
                <a:moveTo>
                  <a:pt x="1208532" y="85344"/>
                </a:moveTo>
                <a:lnTo>
                  <a:pt x="1208532" y="42672"/>
                </a:lnTo>
                <a:lnTo>
                  <a:pt x="105156" y="42672"/>
                </a:lnTo>
                <a:lnTo>
                  <a:pt x="105156" y="85344"/>
                </a:lnTo>
                <a:lnTo>
                  <a:pt x="1208532" y="85344"/>
                </a:lnTo>
                <a:close/>
              </a:path>
              <a:path w="1209039" h="125094">
                <a:moveTo>
                  <a:pt x="126492" y="124968"/>
                </a:moveTo>
                <a:lnTo>
                  <a:pt x="126492" y="85344"/>
                </a:lnTo>
                <a:lnTo>
                  <a:pt x="105156" y="85344"/>
                </a:lnTo>
                <a:lnTo>
                  <a:pt x="105156" y="114428"/>
                </a:lnTo>
                <a:lnTo>
                  <a:pt x="126492" y="124968"/>
                </a:lnTo>
                <a:close/>
              </a:path>
            </a:pathLst>
          </a:custGeom>
          <a:solidFill>
            <a:srgbClr val="000000"/>
          </a:solidFill>
        </p:spPr>
        <p:txBody>
          <a:bodyPr wrap="square" lIns="0" tIns="0" rIns="0" bIns="0" rtlCol="0"/>
          <a:lstStyle/>
          <a:p>
            <a:endParaRPr/>
          </a:p>
        </p:txBody>
      </p:sp>
      <p:sp>
        <p:nvSpPr>
          <p:cNvPr id="27" name="object 27"/>
          <p:cNvSpPr/>
          <p:nvPr/>
        </p:nvSpPr>
        <p:spPr>
          <a:xfrm>
            <a:off x="5347715" y="2827019"/>
            <a:ext cx="1103630" cy="43180"/>
          </a:xfrm>
          <a:custGeom>
            <a:avLst/>
            <a:gdLst/>
            <a:ahLst/>
            <a:cxnLst/>
            <a:rect l="l" t="t" r="r" b="b"/>
            <a:pathLst>
              <a:path w="1103629" h="43180">
                <a:moveTo>
                  <a:pt x="1103375" y="42671"/>
                </a:moveTo>
                <a:lnTo>
                  <a:pt x="0" y="42671"/>
                </a:lnTo>
                <a:lnTo>
                  <a:pt x="0" y="0"/>
                </a:lnTo>
                <a:lnTo>
                  <a:pt x="1103375" y="0"/>
                </a:lnTo>
                <a:lnTo>
                  <a:pt x="1103375" y="42671"/>
                </a:lnTo>
                <a:close/>
              </a:path>
            </a:pathLst>
          </a:custGeom>
          <a:ln w="3175">
            <a:solidFill>
              <a:srgbClr val="000000"/>
            </a:solidFill>
          </a:ln>
        </p:spPr>
        <p:txBody>
          <a:bodyPr wrap="square" lIns="0" tIns="0" rIns="0" bIns="0" rtlCol="0"/>
          <a:lstStyle/>
          <a:p>
            <a:endParaRPr/>
          </a:p>
        </p:txBody>
      </p:sp>
      <p:sp>
        <p:nvSpPr>
          <p:cNvPr id="28" name="object 28"/>
          <p:cNvSpPr/>
          <p:nvPr/>
        </p:nvSpPr>
        <p:spPr>
          <a:xfrm>
            <a:off x="5242559" y="2784347"/>
            <a:ext cx="127000" cy="125095"/>
          </a:xfrm>
          <a:custGeom>
            <a:avLst/>
            <a:gdLst/>
            <a:ahLst/>
            <a:cxnLst/>
            <a:rect l="l" t="t" r="r" b="b"/>
            <a:pathLst>
              <a:path w="127000" h="125094">
                <a:moveTo>
                  <a:pt x="126491" y="124967"/>
                </a:moveTo>
                <a:lnTo>
                  <a:pt x="0" y="62483"/>
                </a:lnTo>
                <a:lnTo>
                  <a:pt x="126491" y="0"/>
                </a:lnTo>
                <a:lnTo>
                  <a:pt x="126491" y="124967"/>
                </a:lnTo>
                <a:close/>
              </a:path>
            </a:pathLst>
          </a:custGeom>
          <a:ln w="3175">
            <a:solidFill>
              <a:srgbClr val="000000"/>
            </a:solidFill>
          </a:ln>
        </p:spPr>
        <p:txBody>
          <a:bodyPr wrap="square" lIns="0" tIns="0" rIns="0" bIns="0" rtlCol="0"/>
          <a:lstStyle/>
          <a:p>
            <a:endParaRPr/>
          </a:p>
        </p:txBody>
      </p:sp>
      <p:sp>
        <p:nvSpPr>
          <p:cNvPr id="29" name="object 29"/>
          <p:cNvSpPr/>
          <p:nvPr/>
        </p:nvSpPr>
        <p:spPr>
          <a:xfrm>
            <a:off x="4716780" y="4166616"/>
            <a:ext cx="2052955" cy="1292860"/>
          </a:xfrm>
          <a:custGeom>
            <a:avLst/>
            <a:gdLst/>
            <a:ahLst/>
            <a:cxnLst/>
            <a:rect l="l" t="t" r="r" b="b"/>
            <a:pathLst>
              <a:path w="2052954" h="1292860">
                <a:moveTo>
                  <a:pt x="2052828" y="662940"/>
                </a:moveTo>
                <a:lnTo>
                  <a:pt x="2052828" y="629412"/>
                </a:lnTo>
                <a:lnTo>
                  <a:pt x="2051304" y="614172"/>
                </a:lnTo>
                <a:lnTo>
                  <a:pt x="2048256" y="595884"/>
                </a:lnTo>
                <a:lnTo>
                  <a:pt x="2046732" y="580644"/>
                </a:lnTo>
                <a:lnTo>
                  <a:pt x="2043684" y="565404"/>
                </a:lnTo>
                <a:lnTo>
                  <a:pt x="2039112" y="547116"/>
                </a:lnTo>
                <a:lnTo>
                  <a:pt x="2037588" y="531876"/>
                </a:lnTo>
                <a:lnTo>
                  <a:pt x="2031492" y="516636"/>
                </a:lnTo>
                <a:lnTo>
                  <a:pt x="2026920" y="501396"/>
                </a:lnTo>
                <a:lnTo>
                  <a:pt x="2019300" y="484632"/>
                </a:lnTo>
                <a:lnTo>
                  <a:pt x="2007108" y="454152"/>
                </a:lnTo>
                <a:lnTo>
                  <a:pt x="1997964" y="438912"/>
                </a:lnTo>
                <a:lnTo>
                  <a:pt x="1990344" y="425196"/>
                </a:lnTo>
                <a:lnTo>
                  <a:pt x="1982724" y="409956"/>
                </a:lnTo>
                <a:lnTo>
                  <a:pt x="1970532" y="396240"/>
                </a:lnTo>
                <a:lnTo>
                  <a:pt x="1950720" y="367284"/>
                </a:lnTo>
                <a:lnTo>
                  <a:pt x="1905000" y="312420"/>
                </a:lnTo>
                <a:lnTo>
                  <a:pt x="1877568" y="284988"/>
                </a:lnTo>
                <a:lnTo>
                  <a:pt x="1818132" y="236220"/>
                </a:lnTo>
                <a:lnTo>
                  <a:pt x="1786128" y="211836"/>
                </a:lnTo>
                <a:lnTo>
                  <a:pt x="1751076" y="188976"/>
                </a:lnTo>
                <a:lnTo>
                  <a:pt x="1716024" y="167640"/>
                </a:lnTo>
                <a:lnTo>
                  <a:pt x="1677924" y="147828"/>
                </a:lnTo>
                <a:lnTo>
                  <a:pt x="1639824" y="129540"/>
                </a:lnTo>
                <a:lnTo>
                  <a:pt x="1600200" y="111252"/>
                </a:lnTo>
                <a:lnTo>
                  <a:pt x="1557528" y="94488"/>
                </a:lnTo>
                <a:lnTo>
                  <a:pt x="1516380" y="79248"/>
                </a:lnTo>
                <a:lnTo>
                  <a:pt x="1472184" y="65532"/>
                </a:lnTo>
                <a:lnTo>
                  <a:pt x="1424940" y="51816"/>
                </a:lnTo>
                <a:lnTo>
                  <a:pt x="1379220" y="41148"/>
                </a:lnTo>
                <a:lnTo>
                  <a:pt x="1331976" y="28956"/>
                </a:lnTo>
                <a:lnTo>
                  <a:pt x="1283208" y="21336"/>
                </a:lnTo>
                <a:lnTo>
                  <a:pt x="1231392" y="13716"/>
                </a:lnTo>
                <a:lnTo>
                  <a:pt x="1182624" y="7620"/>
                </a:lnTo>
                <a:lnTo>
                  <a:pt x="1132332" y="3048"/>
                </a:lnTo>
                <a:lnTo>
                  <a:pt x="1078992" y="0"/>
                </a:lnTo>
                <a:lnTo>
                  <a:pt x="972312" y="0"/>
                </a:lnTo>
                <a:lnTo>
                  <a:pt x="922020" y="4572"/>
                </a:lnTo>
                <a:lnTo>
                  <a:pt x="870204" y="7620"/>
                </a:lnTo>
                <a:lnTo>
                  <a:pt x="819912" y="13716"/>
                </a:lnTo>
                <a:lnTo>
                  <a:pt x="722376" y="28956"/>
                </a:lnTo>
                <a:lnTo>
                  <a:pt x="673608" y="41148"/>
                </a:lnTo>
                <a:lnTo>
                  <a:pt x="626364" y="51816"/>
                </a:lnTo>
                <a:lnTo>
                  <a:pt x="537972" y="79248"/>
                </a:lnTo>
                <a:lnTo>
                  <a:pt x="493776" y="94488"/>
                </a:lnTo>
                <a:lnTo>
                  <a:pt x="452628" y="111252"/>
                </a:lnTo>
                <a:lnTo>
                  <a:pt x="373380" y="147828"/>
                </a:lnTo>
                <a:lnTo>
                  <a:pt x="335280" y="169164"/>
                </a:lnTo>
                <a:lnTo>
                  <a:pt x="300228" y="188976"/>
                </a:lnTo>
                <a:lnTo>
                  <a:pt x="266700" y="211836"/>
                </a:lnTo>
                <a:lnTo>
                  <a:pt x="233172" y="236220"/>
                </a:lnTo>
                <a:lnTo>
                  <a:pt x="175260" y="284988"/>
                </a:lnTo>
                <a:lnTo>
                  <a:pt x="124968" y="338328"/>
                </a:lnTo>
                <a:lnTo>
                  <a:pt x="80772" y="396240"/>
                </a:lnTo>
                <a:lnTo>
                  <a:pt x="62484" y="425196"/>
                </a:lnTo>
                <a:lnTo>
                  <a:pt x="53340" y="438912"/>
                </a:lnTo>
                <a:lnTo>
                  <a:pt x="47244" y="454152"/>
                </a:lnTo>
                <a:lnTo>
                  <a:pt x="38100" y="469392"/>
                </a:lnTo>
                <a:lnTo>
                  <a:pt x="32004" y="484632"/>
                </a:lnTo>
                <a:lnTo>
                  <a:pt x="27432" y="501396"/>
                </a:lnTo>
                <a:lnTo>
                  <a:pt x="19812" y="516636"/>
                </a:lnTo>
                <a:lnTo>
                  <a:pt x="16764" y="531876"/>
                </a:lnTo>
                <a:lnTo>
                  <a:pt x="12192" y="547116"/>
                </a:lnTo>
                <a:lnTo>
                  <a:pt x="7620" y="565404"/>
                </a:lnTo>
                <a:lnTo>
                  <a:pt x="4572" y="580644"/>
                </a:lnTo>
                <a:lnTo>
                  <a:pt x="3048" y="595884"/>
                </a:lnTo>
                <a:lnTo>
                  <a:pt x="0" y="614172"/>
                </a:lnTo>
                <a:lnTo>
                  <a:pt x="0" y="681228"/>
                </a:lnTo>
                <a:lnTo>
                  <a:pt x="3048" y="696468"/>
                </a:lnTo>
                <a:lnTo>
                  <a:pt x="4572" y="711708"/>
                </a:lnTo>
                <a:lnTo>
                  <a:pt x="7620" y="729996"/>
                </a:lnTo>
                <a:lnTo>
                  <a:pt x="16764" y="760476"/>
                </a:lnTo>
                <a:lnTo>
                  <a:pt x="19812" y="777240"/>
                </a:lnTo>
                <a:lnTo>
                  <a:pt x="27432" y="792480"/>
                </a:lnTo>
                <a:lnTo>
                  <a:pt x="32004" y="807720"/>
                </a:lnTo>
                <a:lnTo>
                  <a:pt x="38100" y="822960"/>
                </a:lnTo>
                <a:lnTo>
                  <a:pt x="47244" y="838200"/>
                </a:lnTo>
                <a:lnTo>
                  <a:pt x="53340" y="854964"/>
                </a:lnTo>
                <a:lnTo>
                  <a:pt x="62484" y="870204"/>
                </a:lnTo>
                <a:lnTo>
                  <a:pt x="71628" y="883920"/>
                </a:lnTo>
                <a:lnTo>
                  <a:pt x="80772" y="899160"/>
                </a:lnTo>
                <a:lnTo>
                  <a:pt x="100584" y="928116"/>
                </a:lnTo>
                <a:lnTo>
                  <a:pt x="124968" y="954024"/>
                </a:lnTo>
                <a:lnTo>
                  <a:pt x="149352" y="981456"/>
                </a:lnTo>
                <a:lnTo>
                  <a:pt x="175260" y="1007364"/>
                </a:lnTo>
                <a:lnTo>
                  <a:pt x="204216" y="1034796"/>
                </a:lnTo>
                <a:lnTo>
                  <a:pt x="233172" y="1059180"/>
                </a:lnTo>
                <a:lnTo>
                  <a:pt x="266700" y="1080516"/>
                </a:lnTo>
                <a:lnTo>
                  <a:pt x="300228" y="1103376"/>
                </a:lnTo>
                <a:lnTo>
                  <a:pt x="335280" y="1126236"/>
                </a:lnTo>
                <a:lnTo>
                  <a:pt x="373380" y="1146048"/>
                </a:lnTo>
                <a:lnTo>
                  <a:pt x="413004" y="1165860"/>
                </a:lnTo>
                <a:lnTo>
                  <a:pt x="452628" y="1184148"/>
                </a:lnTo>
                <a:lnTo>
                  <a:pt x="493776" y="1199388"/>
                </a:lnTo>
                <a:lnTo>
                  <a:pt x="582168" y="1229868"/>
                </a:lnTo>
                <a:lnTo>
                  <a:pt x="626364" y="1240536"/>
                </a:lnTo>
                <a:lnTo>
                  <a:pt x="673608" y="1254252"/>
                </a:lnTo>
                <a:lnTo>
                  <a:pt x="771144" y="1272540"/>
                </a:lnTo>
                <a:lnTo>
                  <a:pt x="819912" y="1278636"/>
                </a:lnTo>
                <a:lnTo>
                  <a:pt x="870204" y="1286256"/>
                </a:lnTo>
                <a:lnTo>
                  <a:pt x="922020" y="1290828"/>
                </a:lnTo>
                <a:lnTo>
                  <a:pt x="972312" y="1292352"/>
                </a:lnTo>
                <a:lnTo>
                  <a:pt x="1078992" y="1292352"/>
                </a:lnTo>
                <a:lnTo>
                  <a:pt x="1132332" y="1290828"/>
                </a:lnTo>
                <a:lnTo>
                  <a:pt x="1182624" y="1286256"/>
                </a:lnTo>
                <a:lnTo>
                  <a:pt x="1234440" y="1278636"/>
                </a:lnTo>
                <a:lnTo>
                  <a:pt x="1283208" y="1272540"/>
                </a:lnTo>
                <a:lnTo>
                  <a:pt x="1331976" y="1263396"/>
                </a:lnTo>
                <a:lnTo>
                  <a:pt x="1379220" y="1254252"/>
                </a:lnTo>
                <a:lnTo>
                  <a:pt x="1424940" y="1240536"/>
                </a:lnTo>
                <a:lnTo>
                  <a:pt x="1472184" y="1229868"/>
                </a:lnTo>
                <a:lnTo>
                  <a:pt x="1516380" y="1214628"/>
                </a:lnTo>
                <a:lnTo>
                  <a:pt x="1557528" y="1199388"/>
                </a:lnTo>
                <a:lnTo>
                  <a:pt x="1600200" y="1184148"/>
                </a:lnTo>
                <a:lnTo>
                  <a:pt x="1639824" y="1165860"/>
                </a:lnTo>
                <a:lnTo>
                  <a:pt x="1716024" y="1126236"/>
                </a:lnTo>
                <a:lnTo>
                  <a:pt x="1786128" y="1080516"/>
                </a:lnTo>
                <a:lnTo>
                  <a:pt x="1818132" y="1059180"/>
                </a:lnTo>
                <a:lnTo>
                  <a:pt x="1848612" y="1034796"/>
                </a:lnTo>
                <a:lnTo>
                  <a:pt x="1905000" y="981456"/>
                </a:lnTo>
                <a:lnTo>
                  <a:pt x="1950720" y="928116"/>
                </a:lnTo>
                <a:lnTo>
                  <a:pt x="1970532" y="899160"/>
                </a:lnTo>
                <a:lnTo>
                  <a:pt x="1982724" y="883920"/>
                </a:lnTo>
                <a:lnTo>
                  <a:pt x="1990344" y="870204"/>
                </a:lnTo>
                <a:lnTo>
                  <a:pt x="1997964" y="854964"/>
                </a:lnTo>
                <a:lnTo>
                  <a:pt x="2007108" y="838200"/>
                </a:lnTo>
                <a:lnTo>
                  <a:pt x="2019300" y="807720"/>
                </a:lnTo>
                <a:lnTo>
                  <a:pt x="2026920" y="792480"/>
                </a:lnTo>
                <a:lnTo>
                  <a:pt x="2031492" y="777240"/>
                </a:lnTo>
                <a:lnTo>
                  <a:pt x="2037588" y="760476"/>
                </a:lnTo>
                <a:lnTo>
                  <a:pt x="2039112" y="745236"/>
                </a:lnTo>
                <a:lnTo>
                  <a:pt x="2043684" y="729996"/>
                </a:lnTo>
                <a:lnTo>
                  <a:pt x="2046732" y="711708"/>
                </a:lnTo>
                <a:lnTo>
                  <a:pt x="2048256" y="696468"/>
                </a:lnTo>
                <a:lnTo>
                  <a:pt x="2051304" y="681228"/>
                </a:lnTo>
                <a:lnTo>
                  <a:pt x="2052828" y="662940"/>
                </a:lnTo>
                <a:close/>
              </a:path>
            </a:pathLst>
          </a:custGeom>
          <a:solidFill>
            <a:srgbClr val="FFFFFF"/>
          </a:solidFill>
        </p:spPr>
        <p:txBody>
          <a:bodyPr wrap="square" lIns="0" tIns="0" rIns="0" bIns="0" rtlCol="0"/>
          <a:lstStyle/>
          <a:p>
            <a:endParaRPr/>
          </a:p>
        </p:txBody>
      </p:sp>
      <p:sp>
        <p:nvSpPr>
          <p:cNvPr id="30" name="object 30"/>
          <p:cNvSpPr/>
          <p:nvPr/>
        </p:nvSpPr>
        <p:spPr>
          <a:xfrm>
            <a:off x="4716777" y="4166601"/>
            <a:ext cx="2052955" cy="1292860"/>
          </a:xfrm>
          <a:custGeom>
            <a:avLst/>
            <a:gdLst/>
            <a:ahLst/>
            <a:cxnLst/>
            <a:rect l="l" t="t" r="r" b="b"/>
            <a:pathLst>
              <a:path w="2052954" h="1292860">
                <a:moveTo>
                  <a:pt x="1025657" y="0"/>
                </a:moveTo>
                <a:lnTo>
                  <a:pt x="972314" y="0"/>
                </a:lnTo>
                <a:lnTo>
                  <a:pt x="922015" y="4563"/>
                </a:lnTo>
                <a:lnTo>
                  <a:pt x="870209" y="7615"/>
                </a:lnTo>
                <a:lnTo>
                  <a:pt x="819910" y="13704"/>
                </a:lnTo>
                <a:lnTo>
                  <a:pt x="771148" y="21334"/>
                </a:lnTo>
                <a:lnTo>
                  <a:pt x="722371" y="28949"/>
                </a:lnTo>
                <a:lnTo>
                  <a:pt x="673610" y="41143"/>
                </a:lnTo>
                <a:lnTo>
                  <a:pt x="626370" y="51810"/>
                </a:lnTo>
                <a:lnTo>
                  <a:pt x="582174" y="65530"/>
                </a:lnTo>
                <a:lnTo>
                  <a:pt x="537978" y="79249"/>
                </a:lnTo>
                <a:lnTo>
                  <a:pt x="493781" y="94480"/>
                </a:lnTo>
                <a:lnTo>
                  <a:pt x="452629" y="111251"/>
                </a:lnTo>
                <a:lnTo>
                  <a:pt x="412999" y="129534"/>
                </a:lnTo>
                <a:lnTo>
                  <a:pt x="373384" y="147816"/>
                </a:lnTo>
                <a:lnTo>
                  <a:pt x="335275" y="169151"/>
                </a:lnTo>
                <a:lnTo>
                  <a:pt x="300226" y="188975"/>
                </a:lnTo>
                <a:lnTo>
                  <a:pt x="266698" y="211836"/>
                </a:lnTo>
                <a:lnTo>
                  <a:pt x="233170" y="236207"/>
                </a:lnTo>
                <a:lnTo>
                  <a:pt x="175262" y="284981"/>
                </a:lnTo>
                <a:lnTo>
                  <a:pt x="124963" y="338318"/>
                </a:lnTo>
                <a:lnTo>
                  <a:pt x="80767" y="396233"/>
                </a:lnTo>
                <a:lnTo>
                  <a:pt x="62489" y="425183"/>
                </a:lnTo>
                <a:lnTo>
                  <a:pt x="53342" y="438902"/>
                </a:lnTo>
                <a:lnTo>
                  <a:pt x="47239" y="454148"/>
                </a:lnTo>
                <a:lnTo>
                  <a:pt x="38093" y="469378"/>
                </a:lnTo>
                <a:lnTo>
                  <a:pt x="32005" y="484624"/>
                </a:lnTo>
                <a:lnTo>
                  <a:pt x="27439" y="501396"/>
                </a:lnTo>
                <a:lnTo>
                  <a:pt x="19815" y="516626"/>
                </a:lnTo>
                <a:lnTo>
                  <a:pt x="16771" y="531872"/>
                </a:lnTo>
                <a:lnTo>
                  <a:pt x="12190" y="547102"/>
                </a:lnTo>
                <a:lnTo>
                  <a:pt x="7624" y="565400"/>
                </a:lnTo>
                <a:lnTo>
                  <a:pt x="4565" y="580630"/>
                </a:lnTo>
                <a:lnTo>
                  <a:pt x="3043" y="595876"/>
                </a:lnTo>
                <a:lnTo>
                  <a:pt x="0" y="614158"/>
                </a:lnTo>
                <a:lnTo>
                  <a:pt x="0" y="681215"/>
                </a:lnTo>
                <a:lnTo>
                  <a:pt x="3043" y="696460"/>
                </a:lnTo>
                <a:lnTo>
                  <a:pt x="4565" y="711706"/>
                </a:lnTo>
                <a:lnTo>
                  <a:pt x="7624" y="729988"/>
                </a:lnTo>
                <a:lnTo>
                  <a:pt x="12190" y="745234"/>
                </a:lnTo>
                <a:lnTo>
                  <a:pt x="16771" y="760464"/>
                </a:lnTo>
                <a:lnTo>
                  <a:pt x="19815" y="777236"/>
                </a:lnTo>
                <a:lnTo>
                  <a:pt x="27439" y="792466"/>
                </a:lnTo>
                <a:lnTo>
                  <a:pt x="32005" y="807712"/>
                </a:lnTo>
                <a:lnTo>
                  <a:pt x="38093" y="822958"/>
                </a:lnTo>
                <a:lnTo>
                  <a:pt x="47239" y="838188"/>
                </a:lnTo>
                <a:lnTo>
                  <a:pt x="53342" y="854960"/>
                </a:lnTo>
                <a:lnTo>
                  <a:pt x="62489" y="870190"/>
                </a:lnTo>
                <a:lnTo>
                  <a:pt x="71620" y="883910"/>
                </a:lnTo>
                <a:lnTo>
                  <a:pt x="80767" y="899155"/>
                </a:lnTo>
                <a:lnTo>
                  <a:pt x="100582" y="928105"/>
                </a:lnTo>
                <a:lnTo>
                  <a:pt x="124963" y="954018"/>
                </a:lnTo>
                <a:lnTo>
                  <a:pt x="149359" y="981442"/>
                </a:lnTo>
                <a:lnTo>
                  <a:pt x="175262" y="1007355"/>
                </a:lnTo>
                <a:lnTo>
                  <a:pt x="204209" y="1034779"/>
                </a:lnTo>
                <a:lnTo>
                  <a:pt x="233170" y="1059166"/>
                </a:lnTo>
                <a:lnTo>
                  <a:pt x="266698" y="1080500"/>
                </a:lnTo>
                <a:lnTo>
                  <a:pt x="300226" y="1103361"/>
                </a:lnTo>
                <a:lnTo>
                  <a:pt x="335275" y="1126222"/>
                </a:lnTo>
                <a:lnTo>
                  <a:pt x="373384" y="1146030"/>
                </a:lnTo>
                <a:lnTo>
                  <a:pt x="412999" y="1165854"/>
                </a:lnTo>
                <a:lnTo>
                  <a:pt x="452629" y="1184137"/>
                </a:lnTo>
                <a:lnTo>
                  <a:pt x="493781" y="1199383"/>
                </a:lnTo>
                <a:lnTo>
                  <a:pt x="537978" y="1214613"/>
                </a:lnTo>
                <a:lnTo>
                  <a:pt x="582174" y="1229858"/>
                </a:lnTo>
                <a:lnTo>
                  <a:pt x="626370" y="1240526"/>
                </a:lnTo>
                <a:lnTo>
                  <a:pt x="673610" y="1254245"/>
                </a:lnTo>
                <a:lnTo>
                  <a:pt x="722371" y="1263387"/>
                </a:lnTo>
                <a:lnTo>
                  <a:pt x="771148" y="1272528"/>
                </a:lnTo>
                <a:lnTo>
                  <a:pt x="819910" y="1278632"/>
                </a:lnTo>
                <a:lnTo>
                  <a:pt x="870209" y="1286247"/>
                </a:lnTo>
                <a:lnTo>
                  <a:pt x="922015" y="1290810"/>
                </a:lnTo>
                <a:lnTo>
                  <a:pt x="972314" y="1292337"/>
                </a:lnTo>
                <a:lnTo>
                  <a:pt x="1078984" y="1292337"/>
                </a:lnTo>
                <a:lnTo>
                  <a:pt x="1132327" y="1290810"/>
                </a:lnTo>
                <a:lnTo>
                  <a:pt x="1182626" y="1286247"/>
                </a:lnTo>
                <a:lnTo>
                  <a:pt x="1234447" y="1278632"/>
                </a:lnTo>
                <a:lnTo>
                  <a:pt x="1283208" y="1272528"/>
                </a:lnTo>
                <a:lnTo>
                  <a:pt x="1331970" y="1263387"/>
                </a:lnTo>
                <a:lnTo>
                  <a:pt x="1379225" y="1254245"/>
                </a:lnTo>
                <a:lnTo>
                  <a:pt x="1424943" y="1240526"/>
                </a:lnTo>
                <a:lnTo>
                  <a:pt x="1472183" y="1229858"/>
                </a:lnTo>
                <a:lnTo>
                  <a:pt x="1516379" y="1214613"/>
                </a:lnTo>
                <a:lnTo>
                  <a:pt x="1557532" y="1199383"/>
                </a:lnTo>
                <a:lnTo>
                  <a:pt x="1600206" y="1184137"/>
                </a:lnTo>
                <a:lnTo>
                  <a:pt x="1639821" y="1165854"/>
                </a:lnTo>
                <a:lnTo>
                  <a:pt x="1677930" y="1146030"/>
                </a:lnTo>
                <a:lnTo>
                  <a:pt x="1716023" y="1126222"/>
                </a:lnTo>
                <a:lnTo>
                  <a:pt x="1751072" y="1103361"/>
                </a:lnTo>
                <a:lnTo>
                  <a:pt x="1786122" y="1080500"/>
                </a:lnTo>
                <a:lnTo>
                  <a:pt x="1818127" y="1059166"/>
                </a:lnTo>
                <a:lnTo>
                  <a:pt x="1848611" y="1034779"/>
                </a:lnTo>
                <a:lnTo>
                  <a:pt x="1877573" y="1007355"/>
                </a:lnTo>
                <a:lnTo>
                  <a:pt x="1904998" y="981442"/>
                </a:lnTo>
                <a:lnTo>
                  <a:pt x="1929379" y="954018"/>
                </a:lnTo>
                <a:lnTo>
                  <a:pt x="1950716" y="928105"/>
                </a:lnTo>
                <a:lnTo>
                  <a:pt x="1970531" y="899155"/>
                </a:lnTo>
                <a:lnTo>
                  <a:pt x="1982721" y="883910"/>
                </a:lnTo>
                <a:lnTo>
                  <a:pt x="1990346" y="870190"/>
                </a:lnTo>
                <a:lnTo>
                  <a:pt x="1997956" y="854960"/>
                </a:lnTo>
                <a:lnTo>
                  <a:pt x="2007102" y="838188"/>
                </a:lnTo>
                <a:lnTo>
                  <a:pt x="2013205" y="822958"/>
                </a:lnTo>
                <a:lnTo>
                  <a:pt x="2019293" y="807712"/>
                </a:lnTo>
                <a:lnTo>
                  <a:pt x="2026918" y="792466"/>
                </a:lnTo>
                <a:lnTo>
                  <a:pt x="2031498" y="777236"/>
                </a:lnTo>
                <a:lnTo>
                  <a:pt x="2037586" y="760464"/>
                </a:lnTo>
                <a:lnTo>
                  <a:pt x="2039108" y="745234"/>
                </a:lnTo>
                <a:lnTo>
                  <a:pt x="2043689" y="729988"/>
                </a:lnTo>
                <a:lnTo>
                  <a:pt x="2046733" y="711706"/>
                </a:lnTo>
                <a:lnTo>
                  <a:pt x="2048255" y="696460"/>
                </a:lnTo>
                <a:lnTo>
                  <a:pt x="2051298" y="681215"/>
                </a:lnTo>
                <a:lnTo>
                  <a:pt x="2052820" y="662932"/>
                </a:lnTo>
                <a:lnTo>
                  <a:pt x="2052820" y="629404"/>
                </a:lnTo>
                <a:lnTo>
                  <a:pt x="2051298" y="614158"/>
                </a:lnTo>
                <a:lnTo>
                  <a:pt x="2048255" y="595876"/>
                </a:lnTo>
                <a:lnTo>
                  <a:pt x="2046733" y="580630"/>
                </a:lnTo>
                <a:lnTo>
                  <a:pt x="2043689" y="565400"/>
                </a:lnTo>
                <a:lnTo>
                  <a:pt x="2039108" y="547102"/>
                </a:lnTo>
                <a:lnTo>
                  <a:pt x="2037586" y="531872"/>
                </a:lnTo>
                <a:lnTo>
                  <a:pt x="2031498" y="516626"/>
                </a:lnTo>
                <a:lnTo>
                  <a:pt x="2026918" y="501396"/>
                </a:lnTo>
                <a:lnTo>
                  <a:pt x="2019293" y="484624"/>
                </a:lnTo>
                <a:lnTo>
                  <a:pt x="2013205" y="469378"/>
                </a:lnTo>
                <a:lnTo>
                  <a:pt x="2007102" y="454148"/>
                </a:lnTo>
                <a:lnTo>
                  <a:pt x="1997956" y="438902"/>
                </a:lnTo>
                <a:lnTo>
                  <a:pt x="1990346" y="425183"/>
                </a:lnTo>
                <a:lnTo>
                  <a:pt x="1982721" y="409952"/>
                </a:lnTo>
                <a:lnTo>
                  <a:pt x="1970531" y="396233"/>
                </a:lnTo>
                <a:lnTo>
                  <a:pt x="1950716" y="367283"/>
                </a:lnTo>
                <a:lnTo>
                  <a:pt x="1904998" y="312420"/>
                </a:lnTo>
                <a:lnTo>
                  <a:pt x="1877573" y="284981"/>
                </a:lnTo>
                <a:lnTo>
                  <a:pt x="1818127" y="236207"/>
                </a:lnTo>
                <a:lnTo>
                  <a:pt x="1786122" y="211836"/>
                </a:lnTo>
                <a:lnTo>
                  <a:pt x="1751072" y="188975"/>
                </a:lnTo>
                <a:lnTo>
                  <a:pt x="1716023" y="167640"/>
                </a:lnTo>
                <a:lnTo>
                  <a:pt x="1677930" y="147816"/>
                </a:lnTo>
                <a:lnTo>
                  <a:pt x="1639821" y="129534"/>
                </a:lnTo>
                <a:lnTo>
                  <a:pt x="1600206" y="111251"/>
                </a:lnTo>
                <a:lnTo>
                  <a:pt x="1557532" y="94480"/>
                </a:lnTo>
                <a:lnTo>
                  <a:pt x="1516379" y="79249"/>
                </a:lnTo>
                <a:lnTo>
                  <a:pt x="1472183" y="65530"/>
                </a:lnTo>
                <a:lnTo>
                  <a:pt x="1424943" y="51810"/>
                </a:lnTo>
                <a:lnTo>
                  <a:pt x="1379225" y="41143"/>
                </a:lnTo>
                <a:lnTo>
                  <a:pt x="1331970" y="28949"/>
                </a:lnTo>
                <a:lnTo>
                  <a:pt x="1283208" y="21334"/>
                </a:lnTo>
                <a:lnTo>
                  <a:pt x="1231388" y="13704"/>
                </a:lnTo>
                <a:lnTo>
                  <a:pt x="1182626" y="7615"/>
                </a:lnTo>
                <a:lnTo>
                  <a:pt x="1132327" y="3036"/>
                </a:lnTo>
                <a:lnTo>
                  <a:pt x="1078984" y="0"/>
                </a:lnTo>
                <a:lnTo>
                  <a:pt x="1025657" y="0"/>
                </a:lnTo>
              </a:path>
            </a:pathLst>
          </a:custGeom>
          <a:ln w="13312">
            <a:solidFill>
              <a:srgbClr val="000000"/>
            </a:solidFill>
          </a:ln>
        </p:spPr>
        <p:txBody>
          <a:bodyPr wrap="square" lIns="0" tIns="0" rIns="0" bIns="0" rtlCol="0"/>
          <a:lstStyle/>
          <a:p>
            <a:endParaRPr/>
          </a:p>
        </p:txBody>
      </p:sp>
      <p:sp>
        <p:nvSpPr>
          <p:cNvPr id="31" name="object 31"/>
          <p:cNvSpPr/>
          <p:nvPr/>
        </p:nvSpPr>
        <p:spPr>
          <a:xfrm>
            <a:off x="5007864" y="4568952"/>
            <a:ext cx="1511935" cy="530860"/>
          </a:xfrm>
          <a:custGeom>
            <a:avLst/>
            <a:gdLst/>
            <a:ahLst/>
            <a:cxnLst/>
            <a:rect l="l" t="t" r="r" b="b"/>
            <a:pathLst>
              <a:path w="1511934" h="530860">
                <a:moveTo>
                  <a:pt x="0" y="0"/>
                </a:moveTo>
                <a:lnTo>
                  <a:pt x="0" y="530352"/>
                </a:lnTo>
                <a:lnTo>
                  <a:pt x="1511808" y="530352"/>
                </a:lnTo>
                <a:lnTo>
                  <a:pt x="1511808" y="0"/>
                </a:lnTo>
                <a:lnTo>
                  <a:pt x="0" y="0"/>
                </a:lnTo>
                <a:close/>
              </a:path>
            </a:pathLst>
          </a:custGeom>
          <a:solidFill>
            <a:srgbClr val="FFFFFF"/>
          </a:solidFill>
        </p:spPr>
        <p:txBody>
          <a:bodyPr wrap="square" lIns="0" tIns="0" rIns="0" bIns="0" rtlCol="0"/>
          <a:lstStyle/>
          <a:p>
            <a:endParaRPr/>
          </a:p>
        </p:txBody>
      </p:sp>
      <p:sp>
        <p:nvSpPr>
          <p:cNvPr id="32" name="object 32"/>
          <p:cNvSpPr txBox="1"/>
          <p:nvPr/>
        </p:nvSpPr>
        <p:spPr>
          <a:xfrm>
            <a:off x="5379717" y="4613125"/>
            <a:ext cx="786130" cy="337820"/>
          </a:xfrm>
          <a:prstGeom prst="rect">
            <a:avLst/>
          </a:prstGeom>
        </p:spPr>
        <p:txBody>
          <a:bodyPr vert="horz" wrap="square" lIns="0" tIns="12065" rIns="0" bIns="0" rtlCol="0">
            <a:spAutoFit/>
          </a:bodyPr>
          <a:lstStyle/>
          <a:p>
            <a:pPr>
              <a:lnSpc>
                <a:spcPct val="100000"/>
              </a:lnSpc>
              <a:spcBef>
                <a:spcPts val="95"/>
              </a:spcBef>
            </a:pPr>
            <a:r>
              <a:rPr sz="2050" b="1" spc="-15" dirty="0">
                <a:latin typeface="Times New Roman"/>
                <a:cs typeface="Times New Roman"/>
              </a:rPr>
              <a:t>Ο</a:t>
            </a:r>
            <a:r>
              <a:rPr sz="2050" b="1" spc="-35" dirty="0">
                <a:latin typeface="Times New Roman"/>
                <a:cs typeface="Times New Roman"/>
              </a:rPr>
              <a:t>µ</a:t>
            </a:r>
            <a:r>
              <a:rPr sz="2050" b="1" spc="-10" dirty="0">
                <a:latin typeface="Times New Roman"/>
                <a:cs typeface="Times New Roman"/>
              </a:rPr>
              <a:t>ά</a:t>
            </a:r>
            <a:r>
              <a:rPr sz="2050" b="1" dirty="0">
                <a:latin typeface="Times New Roman"/>
                <a:cs typeface="Times New Roman"/>
              </a:rPr>
              <a:t>δ</a:t>
            </a:r>
            <a:r>
              <a:rPr sz="2050" b="1" spc="-5" dirty="0">
                <a:latin typeface="Times New Roman"/>
                <a:cs typeface="Times New Roman"/>
              </a:rPr>
              <a:t>α</a:t>
            </a:r>
            <a:endParaRPr sz="2050">
              <a:latin typeface="Times New Roman"/>
              <a:cs typeface="Times New Roman"/>
            </a:endParaRPr>
          </a:p>
        </p:txBody>
      </p:sp>
      <p:sp>
        <p:nvSpPr>
          <p:cNvPr id="33" name="object 33"/>
          <p:cNvSpPr/>
          <p:nvPr/>
        </p:nvSpPr>
        <p:spPr>
          <a:xfrm>
            <a:off x="4341876" y="3224784"/>
            <a:ext cx="1027430" cy="1016635"/>
          </a:xfrm>
          <a:custGeom>
            <a:avLst/>
            <a:gdLst/>
            <a:ahLst/>
            <a:cxnLst/>
            <a:rect l="l" t="t" r="r" b="b"/>
            <a:pathLst>
              <a:path w="1027429" h="1016635">
                <a:moveTo>
                  <a:pt x="134112" y="44196"/>
                </a:moveTo>
                <a:lnTo>
                  <a:pt x="0" y="0"/>
                </a:lnTo>
                <a:lnTo>
                  <a:pt x="44196" y="132588"/>
                </a:lnTo>
                <a:lnTo>
                  <a:pt x="60960" y="116108"/>
                </a:lnTo>
                <a:lnTo>
                  <a:pt x="60960" y="88392"/>
                </a:lnTo>
                <a:lnTo>
                  <a:pt x="89916" y="59436"/>
                </a:lnTo>
                <a:lnTo>
                  <a:pt x="104210" y="73590"/>
                </a:lnTo>
                <a:lnTo>
                  <a:pt x="134112" y="44196"/>
                </a:lnTo>
                <a:close/>
              </a:path>
              <a:path w="1027429" h="1016635">
                <a:moveTo>
                  <a:pt x="104210" y="73590"/>
                </a:moveTo>
                <a:lnTo>
                  <a:pt x="89916" y="59436"/>
                </a:lnTo>
                <a:lnTo>
                  <a:pt x="60960" y="88392"/>
                </a:lnTo>
                <a:lnTo>
                  <a:pt x="75005" y="102300"/>
                </a:lnTo>
                <a:lnTo>
                  <a:pt x="104210" y="73590"/>
                </a:lnTo>
                <a:close/>
              </a:path>
              <a:path w="1027429" h="1016635">
                <a:moveTo>
                  <a:pt x="75005" y="102300"/>
                </a:moveTo>
                <a:lnTo>
                  <a:pt x="60960" y="88392"/>
                </a:lnTo>
                <a:lnTo>
                  <a:pt x="60960" y="116108"/>
                </a:lnTo>
                <a:lnTo>
                  <a:pt x="75005" y="102300"/>
                </a:lnTo>
                <a:close/>
              </a:path>
              <a:path w="1027429" h="1016635">
                <a:moveTo>
                  <a:pt x="1027176" y="987552"/>
                </a:moveTo>
                <a:lnTo>
                  <a:pt x="104210" y="73590"/>
                </a:lnTo>
                <a:lnTo>
                  <a:pt x="75005" y="102300"/>
                </a:lnTo>
                <a:lnTo>
                  <a:pt x="998220" y="1016508"/>
                </a:lnTo>
                <a:lnTo>
                  <a:pt x="1027176" y="987552"/>
                </a:lnTo>
                <a:close/>
              </a:path>
            </a:pathLst>
          </a:custGeom>
          <a:solidFill>
            <a:srgbClr val="000000"/>
          </a:solidFill>
        </p:spPr>
        <p:txBody>
          <a:bodyPr wrap="square" lIns="0" tIns="0" rIns="0" bIns="0" rtlCol="0"/>
          <a:lstStyle/>
          <a:p>
            <a:endParaRPr/>
          </a:p>
        </p:txBody>
      </p:sp>
      <p:sp>
        <p:nvSpPr>
          <p:cNvPr id="34" name="object 34"/>
          <p:cNvSpPr/>
          <p:nvPr/>
        </p:nvSpPr>
        <p:spPr>
          <a:xfrm>
            <a:off x="4402835" y="3284220"/>
            <a:ext cx="966469" cy="957580"/>
          </a:xfrm>
          <a:custGeom>
            <a:avLst/>
            <a:gdLst/>
            <a:ahLst/>
            <a:cxnLst/>
            <a:rect l="l" t="t" r="r" b="b"/>
            <a:pathLst>
              <a:path w="966470" h="957579">
                <a:moveTo>
                  <a:pt x="937259" y="957071"/>
                </a:moveTo>
                <a:lnTo>
                  <a:pt x="0" y="28955"/>
                </a:lnTo>
                <a:lnTo>
                  <a:pt x="28955" y="0"/>
                </a:lnTo>
                <a:lnTo>
                  <a:pt x="966215" y="928115"/>
                </a:lnTo>
                <a:lnTo>
                  <a:pt x="937259" y="957071"/>
                </a:lnTo>
                <a:close/>
              </a:path>
            </a:pathLst>
          </a:custGeom>
          <a:ln w="3175">
            <a:solidFill>
              <a:srgbClr val="000000"/>
            </a:solidFill>
          </a:ln>
        </p:spPr>
        <p:txBody>
          <a:bodyPr wrap="square" lIns="0" tIns="0" rIns="0" bIns="0" rtlCol="0"/>
          <a:lstStyle/>
          <a:p>
            <a:endParaRPr/>
          </a:p>
        </p:txBody>
      </p:sp>
      <p:sp>
        <p:nvSpPr>
          <p:cNvPr id="35" name="object 35"/>
          <p:cNvSpPr/>
          <p:nvPr/>
        </p:nvSpPr>
        <p:spPr>
          <a:xfrm>
            <a:off x="4341876" y="3224783"/>
            <a:ext cx="134620" cy="132715"/>
          </a:xfrm>
          <a:custGeom>
            <a:avLst/>
            <a:gdLst/>
            <a:ahLst/>
            <a:cxnLst/>
            <a:rect l="l" t="t" r="r" b="b"/>
            <a:pathLst>
              <a:path w="134620" h="132714">
                <a:moveTo>
                  <a:pt x="44195" y="132587"/>
                </a:moveTo>
                <a:lnTo>
                  <a:pt x="0" y="0"/>
                </a:lnTo>
                <a:lnTo>
                  <a:pt x="134111" y="44195"/>
                </a:lnTo>
                <a:lnTo>
                  <a:pt x="44195" y="132587"/>
                </a:lnTo>
                <a:close/>
              </a:path>
            </a:pathLst>
          </a:custGeom>
          <a:ln w="3175">
            <a:solidFill>
              <a:srgbClr val="000000"/>
            </a:solidFill>
          </a:ln>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05758" y="782827"/>
            <a:ext cx="4869815" cy="513715"/>
          </a:xfrm>
          <a:prstGeom prst="rect">
            <a:avLst/>
          </a:prstGeom>
        </p:spPr>
        <p:txBody>
          <a:bodyPr vert="horz" wrap="square" lIns="0" tIns="12700" rIns="0" bIns="0" rtlCol="0">
            <a:spAutoFit/>
          </a:bodyPr>
          <a:lstStyle/>
          <a:p>
            <a:pPr marL="12700">
              <a:lnSpc>
                <a:spcPct val="100000"/>
              </a:lnSpc>
              <a:spcBef>
                <a:spcPts val="100"/>
              </a:spcBef>
            </a:pPr>
            <a:r>
              <a:rPr b="1" spc="-5" dirty="0">
                <a:solidFill>
                  <a:srgbClr val="000000"/>
                </a:solidFill>
                <a:latin typeface="Arial"/>
                <a:cs typeface="Arial"/>
              </a:rPr>
              <a:t>Συγκρίσεις Μέσων</a:t>
            </a:r>
            <a:r>
              <a:rPr b="1" spc="-35" dirty="0">
                <a:solidFill>
                  <a:srgbClr val="000000"/>
                </a:solidFill>
                <a:latin typeface="Arial"/>
                <a:cs typeface="Arial"/>
              </a:rPr>
              <a:t> </a:t>
            </a:r>
            <a:r>
              <a:rPr b="1" spc="-5" dirty="0">
                <a:solidFill>
                  <a:srgbClr val="000000"/>
                </a:solidFill>
                <a:latin typeface="Arial"/>
                <a:cs typeface="Arial"/>
              </a:rPr>
              <a:t>Όρων</a:t>
            </a:r>
          </a:p>
        </p:txBody>
      </p:sp>
      <p:sp>
        <p:nvSpPr>
          <p:cNvPr id="3" name="object 3"/>
          <p:cNvSpPr txBox="1"/>
          <p:nvPr/>
        </p:nvSpPr>
        <p:spPr>
          <a:xfrm>
            <a:off x="1304035" y="1538731"/>
            <a:ext cx="7932420" cy="694055"/>
          </a:xfrm>
          <a:prstGeom prst="rect">
            <a:avLst/>
          </a:prstGeom>
        </p:spPr>
        <p:txBody>
          <a:bodyPr vert="horz" wrap="square" lIns="0" tIns="24130" rIns="0" bIns="0" rtlCol="0">
            <a:spAutoFit/>
          </a:bodyPr>
          <a:lstStyle/>
          <a:p>
            <a:pPr marL="354965" marR="5080" indent="-342900">
              <a:lnSpc>
                <a:spcPts val="2630"/>
              </a:lnSpc>
              <a:spcBef>
                <a:spcPts val="190"/>
              </a:spcBef>
              <a:buChar char=""/>
              <a:tabLst>
                <a:tab pos="354965" algn="l"/>
                <a:tab pos="355600" algn="l"/>
              </a:tabLst>
            </a:pPr>
            <a:r>
              <a:rPr sz="2200" spc="-5" dirty="0">
                <a:latin typeface="Arial"/>
                <a:cs typeface="Arial"/>
              </a:rPr>
              <a:t>Το Κριτήριο </a:t>
            </a:r>
            <a:r>
              <a:rPr sz="2200" dirty="0">
                <a:latin typeface="Arial"/>
                <a:cs typeface="Arial"/>
              </a:rPr>
              <a:t>της </a:t>
            </a:r>
            <a:r>
              <a:rPr sz="2200" spc="-5" dirty="0">
                <a:latin typeface="Arial"/>
                <a:cs typeface="Arial"/>
              </a:rPr>
              <a:t>Ελάχιστης </a:t>
            </a:r>
            <a:r>
              <a:rPr sz="2200" dirty="0">
                <a:latin typeface="Arial"/>
                <a:cs typeface="Arial"/>
              </a:rPr>
              <a:t>(Στατιστικά) </a:t>
            </a:r>
            <a:r>
              <a:rPr sz="2200" spc="-5" dirty="0">
                <a:latin typeface="Arial"/>
                <a:cs typeface="Arial"/>
              </a:rPr>
              <a:t>Σηµαντικής </a:t>
            </a:r>
            <a:r>
              <a:rPr sz="2200" spc="10" dirty="0">
                <a:latin typeface="Arial"/>
                <a:cs typeface="Arial"/>
              </a:rPr>
              <a:t>∆ιαφοράς  (ΕΣ∆-LSD)</a:t>
            </a:r>
            <a:endParaRPr sz="2200">
              <a:latin typeface="Arial"/>
              <a:cs typeface="Arial"/>
            </a:endParaRPr>
          </a:p>
        </p:txBody>
      </p:sp>
      <p:sp>
        <p:nvSpPr>
          <p:cNvPr id="4" name="object 4"/>
          <p:cNvSpPr/>
          <p:nvPr/>
        </p:nvSpPr>
        <p:spPr>
          <a:xfrm>
            <a:off x="3913632" y="3041903"/>
            <a:ext cx="1074420" cy="0"/>
          </a:xfrm>
          <a:custGeom>
            <a:avLst/>
            <a:gdLst/>
            <a:ahLst/>
            <a:cxnLst/>
            <a:rect l="l" t="t" r="r" b="b"/>
            <a:pathLst>
              <a:path w="1074420">
                <a:moveTo>
                  <a:pt x="0" y="0"/>
                </a:moveTo>
                <a:lnTo>
                  <a:pt x="1074419" y="0"/>
                </a:lnTo>
              </a:path>
            </a:pathLst>
          </a:custGeom>
          <a:ln w="15143">
            <a:solidFill>
              <a:srgbClr val="000000"/>
            </a:solidFill>
          </a:ln>
        </p:spPr>
        <p:txBody>
          <a:bodyPr wrap="square" lIns="0" tIns="0" rIns="0" bIns="0" rtlCol="0"/>
          <a:lstStyle/>
          <a:p>
            <a:endParaRPr/>
          </a:p>
        </p:txBody>
      </p:sp>
      <p:sp>
        <p:nvSpPr>
          <p:cNvPr id="5" name="object 5"/>
          <p:cNvSpPr/>
          <p:nvPr/>
        </p:nvSpPr>
        <p:spPr>
          <a:xfrm>
            <a:off x="3709415" y="2628900"/>
            <a:ext cx="1542415" cy="759460"/>
          </a:xfrm>
          <a:custGeom>
            <a:avLst/>
            <a:gdLst/>
            <a:ahLst/>
            <a:cxnLst/>
            <a:rect l="l" t="t" r="r" b="b"/>
            <a:pathLst>
              <a:path w="1542414" h="759460">
                <a:moveTo>
                  <a:pt x="0" y="510539"/>
                </a:moveTo>
                <a:lnTo>
                  <a:pt x="30479" y="470915"/>
                </a:lnTo>
                <a:lnTo>
                  <a:pt x="105155" y="758951"/>
                </a:lnTo>
                <a:lnTo>
                  <a:pt x="187451" y="0"/>
                </a:lnTo>
                <a:lnTo>
                  <a:pt x="1542287" y="0"/>
                </a:lnTo>
              </a:path>
            </a:pathLst>
          </a:custGeom>
          <a:ln w="3175">
            <a:solidFill>
              <a:srgbClr val="000000"/>
            </a:solidFill>
          </a:ln>
        </p:spPr>
        <p:txBody>
          <a:bodyPr wrap="square" lIns="0" tIns="0" rIns="0" bIns="0" rtlCol="0"/>
          <a:lstStyle/>
          <a:p>
            <a:endParaRPr/>
          </a:p>
        </p:txBody>
      </p:sp>
      <p:sp>
        <p:nvSpPr>
          <p:cNvPr id="6" name="object 6"/>
          <p:cNvSpPr/>
          <p:nvPr/>
        </p:nvSpPr>
        <p:spPr>
          <a:xfrm>
            <a:off x="3706367" y="2621280"/>
            <a:ext cx="1545590" cy="767080"/>
          </a:xfrm>
          <a:custGeom>
            <a:avLst/>
            <a:gdLst/>
            <a:ahLst/>
            <a:cxnLst/>
            <a:rect l="l" t="t" r="r" b="b"/>
            <a:pathLst>
              <a:path w="1545589" h="767079">
                <a:moveTo>
                  <a:pt x="1545336" y="15240"/>
                </a:moveTo>
                <a:lnTo>
                  <a:pt x="1545336" y="0"/>
                </a:lnTo>
                <a:lnTo>
                  <a:pt x="184404" y="0"/>
                </a:lnTo>
                <a:lnTo>
                  <a:pt x="108204" y="701040"/>
                </a:lnTo>
                <a:lnTo>
                  <a:pt x="42672" y="460248"/>
                </a:lnTo>
                <a:lnTo>
                  <a:pt x="0" y="513588"/>
                </a:lnTo>
                <a:lnTo>
                  <a:pt x="7620" y="521208"/>
                </a:lnTo>
                <a:lnTo>
                  <a:pt x="24384" y="498348"/>
                </a:lnTo>
                <a:lnTo>
                  <a:pt x="100584" y="766572"/>
                </a:lnTo>
                <a:lnTo>
                  <a:pt x="115824" y="766572"/>
                </a:lnTo>
                <a:lnTo>
                  <a:pt x="196596" y="15240"/>
                </a:lnTo>
                <a:lnTo>
                  <a:pt x="1545336" y="15240"/>
                </a:lnTo>
                <a:close/>
              </a:path>
            </a:pathLst>
          </a:custGeom>
          <a:solidFill>
            <a:srgbClr val="000000"/>
          </a:solidFill>
        </p:spPr>
        <p:txBody>
          <a:bodyPr wrap="square" lIns="0" tIns="0" rIns="0" bIns="0" rtlCol="0"/>
          <a:lstStyle/>
          <a:p>
            <a:endParaRPr/>
          </a:p>
        </p:txBody>
      </p:sp>
      <p:sp>
        <p:nvSpPr>
          <p:cNvPr id="7" name="object 7"/>
          <p:cNvSpPr/>
          <p:nvPr/>
        </p:nvSpPr>
        <p:spPr>
          <a:xfrm>
            <a:off x="6573011" y="3041903"/>
            <a:ext cx="1043940" cy="0"/>
          </a:xfrm>
          <a:custGeom>
            <a:avLst/>
            <a:gdLst/>
            <a:ahLst/>
            <a:cxnLst/>
            <a:rect l="l" t="t" r="r" b="b"/>
            <a:pathLst>
              <a:path w="1043940">
                <a:moveTo>
                  <a:pt x="0" y="0"/>
                </a:moveTo>
                <a:lnTo>
                  <a:pt x="1043939" y="0"/>
                </a:lnTo>
              </a:path>
            </a:pathLst>
          </a:custGeom>
          <a:ln w="15143">
            <a:solidFill>
              <a:srgbClr val="000000"/>
            </a:solidFill>
          </a:ln>
        </p:spPr>
        <p:txBody>
          <a:bodyPr wrap="square" lIns="0" tIns="0" rIns="0" bIns="0" rtlCol="0"/>
          <a:lstStyle/>
          <a:p>
            <a:endParaRPr/>
          </a:p>
        </p:txBody>
      </p:sp>
      <p:sp>
        <p:nvSpPr>
          <p:cNvPr id="8" name="object 8"/>
          <p:cNvSpPr/>
          <p:nvPr/>
        </p:nvSpPr>
        <p:spPr>
          <a:xfrm>
            <a:off x="6367271" y="2628900"/>
            <a:ext cx="1274445" cy="759460"/>
          </a:xfrm>
          <a:custGeom>
            <a:avLst/>
            <a:gdLst/>
            <a:ahLst/>
            <a:cxnLst/>
            <a:rect l="l" t="t" r="r" b="b"/>
            <a:pathLst>
              <a:path w="1274445" h="759460">
                <a:moveTo>
                  <a:pt x="0" y="510539"/>
                </a:moveTo>
                <a:lnTo>
                  <a:pt x="30479" y="470915"/>
                </a:lnTo>
                <a:lnTo>
                  <a:pt x="105155" y="758951"/>
                </a:lnTo>
                <a:lnTo>
                  <a:pt x="187451" y="0"/>
                </a:lnTo>
                <a:lnTo>
                  <a:pt x="1274063" y="0"/>
                </a:lnTo>
              </a:path>
            </a:pathLst>
          </a:custGeom>
          <a:ln w="3175">
            <a:solidFill>
              <a:srgbClr val="000000"/>
            </a:solidFill>
          </a:ln>
        </p:spPr>
        <p:txBody>
          <a:bodyPr wrap="square" lIns="0" tIns="0" rIns="0" bIns="0" rtlCol="0"/>
          <a:lstStyle/>
          <a:p>
            <a:endParaRPr/>
          </a:p>
        </p:txBody>
      </p:sp>
      <p:sp>
        <p:nvSpPr>
          <p:cNvPr id="9" name="object 9"/>
          <p:cNvSpPr/>
          <p:nvPr/>
        </p:nvSpPr>
        <p:spPr>
          <a:xfrm>
            <a:off x="6364224" y="2621280"/>
            <a:ext cx="1277620" cy="767080"/>
          </a:xfrm>
          <a:custGeom>
            <a:avLst/>
            <a:gdLst/>
            <a:ahLst/>
            <a:cxnLst/>
            <a:rect l="l" t="t" r="r" b="b"/>
            <a:pathLst>
              <a:path w="1277620" h="767079">
                <a:moveTo>
                  <a:pt x="1277112" y="15240"/>
                </a:moveTo>
                <a:lnTo>
                  <a:pt x="1277112" y="0"/>
                </a:lnTo>
                <a:lnTo>
                  <a:pt x="184404" y="0"/>
                </a:lnTo>
                <a:lnTo>
                  <a:pt x="108204" y="701040"/>
                </a:lnTo>
                <a:lnTo>
                  <a:pt x="42672" y="460248"/>
                </a:lnTo>
                <a:lnTo>
                  <a:pt x="0" y="513588"/>
                </a:lnTo>
                <a:lnTo>
                  <a:pt x="7620" y="521208"/>
                </a:lnTo>
                <a:lnTo>
                  <a:pt x="25908" y="498348"/>
                </a:lnTo>
                <a:lnTo>
                  <a:pt x="100584" y="766572"/>
                </a:lnTo>
                <a:lnTo>
                  <a:pt x="115824" y="766572"/>
                </a:lnTo>
                <a:lnTo>
                  <a:pt x="196596" y="15240"/>
                </a:lnTo>
                <a:lnTo>
                  <a:pt x="1277112" y="15240"/>
                </a:lnTo>
                <a:close/>
              </a:path>
            </a:pathLst>
          </a:custGeom>
          <a:solidFill>
            <a:srgbClr val="000000"/>
          </a:solidFill>
        </p:spPr>
        <p:txBody>
          <a:bodyPr wrap="square" lIns="0" tIns="0" rIns="0" bIns="0" rtlCol="0"/>
          <a:lstStyle/>
          <a:p>
            <a:endParaRPr/>
          </a:p>
        </p:txBody>
      </p:sp>
      <p:sp>
        <p:nvSpPr>
          <p:cNvPr id="10" name="object 10"/>
          <p:cNvSpPr txBox="1"/>
          <p:nvPr/>
        </p:nvSpPr>
        <p:spPr>
          <a:xfrm>
            <a:off x="1791715" y="2798644"/>
            <a:ext cx="887094" cy="395605"/>
          </a:xfrm>
          <a:prstGeom prst="rect">
            <a:avLst/>
          </a:prstGeom>
        </p:spPr>
        <p:txBody>
          <a:bodyPr vert="horz" wrap="square" lIns="0" tIns="15875" rIns="0" bIns="0" rtlCol="0">
            <a:spAutoFit/>
          </a:bodyPr>
          <a:lstStyle/>
          <a:p>
            <a:pPr marL="12700">
              <a:lnSpc>
                <a:spcPct val="100000"/>
              </a:lnSpc>
              <a:spcBef>
                <a:spcPts val="125"/>
              </a:spcBef>
            </a:pPr>
            <a:r>
              <a:rPr sz="2400" spc="30" dirty="0">
                <a:latin typeface="Times New Roman"/>
                <a:cs typeface="Times New Roman"/>
              </a:rPr>
              <a:t>ΕΣ∆=</a:t>
            </a:r>
            <a:r>
              <a:rPr sz="2400" spc="-375" dirty="0">
                <a:latin typeface="Times New Roman"/>
                <a:cs typeface="Times New Roman"/>
              </a:rPr>
              <a:t> </a:t>
            </a:r>
            <a:r>
              <a:rPr sz="2400" i="1" spc="5" dirty="0">
                <a:latin typeface="Times New Roman"/>
                <a:cs typeface="Times New Roman"/>
              </a:rPr>
              <a:t>t</a:t>
            </a:r>
            <a:endParaRPr sz="2400">
              <a:latin typeface="Times New Roman"/>
              <a:cs typeface="Times New Roman"/>
            </a:endParaRPr>
          </a:p>
        </p:txBody>
      </p:sp>
      <p:sp>
        <p:nvSpPr>
          <p:cNvPr id="11" name="object 11"/>
          <p:cNvSpPr txBox="1"/>
          <p:nvPr/>
        </p:nvSpPr>
        <p:spPr>
          <a:xfrm>
            <a:off x="4333746" y="3021924"/>
            <a:ext cx="194945" cy="416559"/>
          </a:xfrm>
          <a:prstGeom prst="rect">
            <a:avLst/>
          </a:prstGeom>
        </p:spPr>
        <p:txBody>
          <a:bodyPr vert="horz" wrap="square" lIns="0" tIns="14604" rIns="0" bIns="0" rtlCol="0">
            <a:spAutoFit/>
          </a:bodyPr>
          <a:lstStyle/>
          <a:p>
            <a:pPr marL="12700">
              <a:lnSpc>
                <a:spcPct val="100000"/>
              </a:lnSpc>
              <a:spcBef>
                <a:spcPts val="114"/>
              </a:spcBef>
            </a:pPr>
            <a:r>
              <a:rPr sz="2550" i="1" spc="-70" dirty="0">
                <a:latin typeface="Symbol"/>
                <a:cs typeface="Symbol"/>
              </a:rPr>
              <a:t></a:t>
            </a:r>
            <a:endParaRPr sz="2550" dirty="0">
              <a:latin typeface="Symbol"/>
              <a:cs typeface="Symbol"/>
            </a:endParaRPr>
          </a:p>
        </p:txBody>
      </p:sp>
      <p:sp>
        <p:nvSpPr>
          <p:cNvPr id="12" name="object 12"/>
          <p:cNvSpPr txBox="1"/>
          <p:nvPr/>
        </p:nvSpPr>
        <p:spPr>
          <a:xfrm>
            <a:off x="2657346" y="2997827"/>
            <a:ext cx="1012190" cy="251460"/>
          </a:xfrm>
          <a:prstGeom prst="rect">
            <a:avLst/>
          </a:prstGeom>
        </p:spPr>
        <p:txBody>
          <a:bodyPr vert="horz" wrap="square" lIns="0" tIns="16510" rIns="0" bIns="0" rtlCol="0">
            <a:spAutoFit/>
          </a:bodyPr>
          <a:lstStyle/>
          <a:p>
            <a:pPr marL="12700">
              <a:lnSpc>
                <a:spcPct val="100000"/>
              </a:lnSpc>
              <a:spcBef>
                <a:spcPts val="130"/>
              </a:spcBef>
            </a:pPr>
            <a:r>
              <a:rPr sz="1400" spc="-5" dirty="0">
                <a:latin typeface="Times New Roman"/>
                <a:cs typeface="Times New Roman"/>
              </a:rPr>
              <a:t>(</a:t>
            </a:r>
            <a:r>
              <a:rPr sz="1450" i="1" spc="-5" dirty="0">
                <a:latin typeface="Symbol"/>
                <a:cs typeface="Symbol"/>
              </a:rPr>
              <a:t></a:t>
            </a:r>
            <a:r>
              <a:rPr sz="1450" i="1" spc="-5" dirty="0">
                <a:latin typeface="Times New Roman"/>
                <a:cs typeface="Times New Roman"/>
              </a:rPr>
              <a:t> </a:t>
            </a:r>
            <a:r>
              <a:rPr sz="1400" spc="-30" dirty="0">
                <a:latin typeface="Symbol"/>
                <a:cs typeface="Symbol"/>
              </a:rPr>
              <a:t></a:t>
            </a:r>
            <a:r>
              <a:rPr sz="1400" spc="-30" dirty="0">
                <a:latin typeface="Times New Roman"/>
                <a:cs typeface="Times New Roman"/>
              </a:rPr>
              <a:t>1)(</a:t>
            </a:r>
            <a:r>
              <a:rPr sz="1450" i="1" spc="-30" dirty="0">
                <a:latin typeface="Symbol"/>
                <a:cs typeface="Symbol"/>
              </a:rPr>
              <a:t></a:t>
            </a:r>
            <a:r>
              <a:rPr sz="1450" i="1" spc="-315" dirty="0">
                <a:latin typeface="Times New Roman"/>
                <a:cs typeface="Times New Roman"/>
              </a:rPr>
              <a:t> </a:t>
            </a:r>
            <a:r>
              <a:rPr sz="1400" spc="-15" dirty="0">
                <a:latin typeface="Symbol"/>
                <a:cs typeface="Symbol"/>
              </a:rPr>
              <a:t></a:t>
            </a:r>
            <a:r>
              <a:rPr sz="1400" spc="-15" dirty="0">
                <a:latin typeface="Times New Roman"/>
                <a:cs typeface="Times New Roman"/>
              </a:rPr>
              <a:t>1);</a:t>
            </a:r>
            <a:r>
              <a:rPr sz="1400" i="1" spc="-15" dirty="0">
                <a:latin typeface="Times New Roman"/>
                <a:cs typeface="Times New Roman"/>
              </a:rPr>
              <a:t>a</a:t>
            </a:r>
            <a:endParaRPr sz="1400">
              <a:latin typeface="Times New Roman"/>
              <a:cs typeface="Times New Roman"/>
            </a:endParaRPr>
          </a:p>
        </p:txBody>
      </p:sp>
      <p:sp>
        <p:nvSpPr>
          <p:cNvPr id="13" name="object 13"/>
          <p:cNvSpPr txBox="1"/>
          <p:nvPr/>
        </p:nvSpPr>
        <p:spPr>
          <a:xfrm>
            <a:off x="5315227" y="2997827"/>
            <a:ext cx="1012190" cy="251460"/>
          </a:xfrm>
          <a:prstGeom prst="rect">
            <a:avLst/>
          </a:prstGeom>
        </p:spPr>
        <p:txBody>
          <a:bodyPr vert="horz" wrap="square" lIns="0" tIns="16510" rIns="0" bIns="0" rtlCol="0">
            <a:spAutoFit/>
          </a:bodyPr>
          <a:lstStyle/>
          <a:p>
            <a:pPr marL="12700">
              <a:lnSpc>
                <a:spcPct val="100000"/>
              </a:lnSpc>
              <a:spcBef>
                <a:spcPts val="130"/>
              </a:spcBef>
            </a:pPr>
            <a:r>
              <a:rPr sz="1400" spc="-5" dirty="0">
                <a:latin typeface="Times New Roman"/>
                <a:cs typeface="Times New Roman"/>
              </a:rPr>
              <a:t>(</a:t>
            </a:r>
            <a:r>
              <a:rPr sz="1450" i="1" spc="-5" dirty="0">
                <a:latin typeface="Symbol"/>
                <a:cs typeface="Symbol"/>
              </a:rPr>
              <a:t></a:t>
            </a:r>
            <a:r>
              <a:rPr sz="1450" i="1" spc="-5" dirty="0">
                <a:latin typeface="Times New Roman"/>
                <a:cs typeface="Times New Roman"/>
              </a:rPr>
              <a:t> </a:t>
            </a:r>
            <a:r>
              <a:rPr sz="1400" spc="-30" dirty="0">
                <a:latin typeface="Symbol"/>
                <a:cs typeface="Symbol"/>
              </a:rPr>
              <a:t></a:t>
            </a:r>
            <a:r>
              <a:rPr sz="1400" spc="-30" dirty="0">
                <a:latin typeface="Times New Roman"/>
                <a:cs typeface="Times New Roman"/>
              </a:rPr>
              <a:t>1)(</a:t>
            </a:r>
            <a:r>
              <a:rPr sz="1450" i="1" spc="-30" dirty="0">
                <a:latin typeface="Symbol"/>
                <a:cs typeface="Symbol"/>
              </a:rPr>
              <a:t></a:t>
            </a:r>
            <a:r>
              <a:rPr sz="1450" i="1" spc="-310" dirty="0">
                <a:latin typeface="Times New Roman"/>
                <a:cs typeface="Times New Roman"/>
              </a:rPr>
              <a:t> </a:t>
            </a:r>
            <a:r>
              <a:rPr sz="1400" spc="-15" dirty="0">
                <a:latin typeface="Symbol"/>
                <a:cs typeface="Symbol"/>
              </a:rPr>
              <a:t></a:t>
            </a:r>
            <a:r>
              <a:rPr sz="1400" spc="-15" dirty="0">
                <a:latin typeface="Times New Roman"/>
                <a:cs typeface="Times New Roman"/>
              </a:rPr>
              <a:t>1);</a:t>
            </a:r>
            <a:r>
              <a:rPr sz="1400" i="1" spc="-15" dirty="0">
                <a:latin typeface="Times New Roman"/>
                <a:cs typeface="Times New Roman"/>
              </a:rPr>
              <a:t>a</a:t>
            </a:r>
            <a:endParaRPr sz="1400">
              <a:latin typeface="Times New Roman"/>
              <a:cs typeface="Times New Roman"/>
            </a:endParaRPr>
          </a:p>
        </p:txBody>
      </p:sp>
      <p:sp>
        <p:nvSpPr>
          <p:cNvPr id="14" name="object 14"/>
          <p:cNvSpPr txBox="1"/>
          <p:nvPr/>
        </p:nvSpPr>
        <p:spPr>
          <a:xfrm>
            <a:off x="6580122" y="2557762"/>
            <a:ext cx="1021715" cy="880744"/>
          </a:xfrm>
          <a:prstGeom prst="rect">
            <a:avLst/>
          </a:prstGeom>
        </p:spPr>
        <p:txBody>
          <a:bodyPr vert="horz" wrap="square" lIns="0" tIns="61594" rIns="0" bIns="0" rtlCol="0">
            <a:spAutoFit/>
          </a:bodyPr>
          <a:lstStyle/>
          <a:p>
            <a:pPr algn="ctr">
              <a:lnSpc>
                <a:spcPct val="100000"/>
              </a:lnSpc>
              <a:spcBef>
                <a:spcPts val="484"/>
              </a:spcBef>
            </a:pPr>
            <a:r>
              <a:rPr sz="2400" spc="10" dirty="0">
                <a:latin typeface="Times New Roman"/>
                <a:cs typeface="Times New Roman"/>
              </a:rPr>
              <a:t>2</a:t>
            </a:r>
            <a:r>
              <a:rPr sz="2400" spc="-405" dirty="0">
                <a:latin typeface="Times New Roman"/>
                <a:cs typeface="Times New Roman"/>
              </a:rPr>
              <a:t> </a:t>
            </a:r>
            <a:r>
              <a:rPr sz="2400" spc="10" dirty="0">
                <a:latin typeface="Symbol"/>
                <a:cs typeface="Symbol"/>
              </a:rPr>
              <a:t></a:t>
            </a:r>
            <a:r>
              <a:rPr sz="2400" spc="-270" dirty="0">
                <a:latin typeface="Times New Roman"/>
                <a:cs typeface="Times New Roman"/>
              </a:rPr>
              <a:t> </a:t>
            </a:r>
            <a:r>
              <a:rPr sz="2400" i="1" spc="5" dirty="0">
                <a:latin typeface="Times New Roman"/>
                <a:cs typeface="Times New Roman"/>
              </a:rPr>
              <a:t>MSE</a:t>
            </a:r>
            <a:endParaRPr sz="2400">
              <a:latin typeface="Times New Roman"/>
              <a:cs typeface="Times New Roman"/>
            </a:endParaRPr>
          </a:p>
          <a:p>
            <a:pPr marR="26034" algn="ctr">
              <a:lnSpc>
                <a:spcPct val="100000"/>
              </a:lnSpc>
              <a:spcBef>
                <a:spcPts val="405"/>
              </a:spcBef>
            </a:pPr>
            <a:r>
              <a:rPr sz="2550" i="1" spc="-70" dirty="0">
                <a:latin typeface="Symbol"/>
                <a:cs typeface="Symbol"/>
              </a:rPr>
              <a:t></a:t>
            </a:r>
            <a:endParaRPr sz="2550">
              <a:latin typeface="Symbol"/>
              <a:cs typeface="Symbol"/>
            </a:endParaRPr>
          </a:p>
        </p:txBody>
      </p:sp>
      <p:sp>
        <p:nvSpPr>
          <p:cNvPr id="15" name="object 15"/>
          <p:cNvSpPr txBox="1"/>
          <p:nvPr/>
        </p:nvSpPr>
        <p:spPr>
          <a:xfrm>
            <a:off x="3896866" y="2603572"/>
            <a:ext cx="1464945" cy="395605"/>
          </a:xfrm>
          <a:prstGeom prst="rect">
            <a:avLst/>
          </a:prstGeom>
        </p:spPr>
        <p:txBody>
          <a:bodyPr vert="horz" wrap="square" lIns="0" tIns="15875" rIns="0" bIns="0" rtlCol="0">
            <a:spAutoFit/>
          </a:bodyPr>
          <a:lstStyle/>
          <a:p>
            <a:pPr marL="38100">
              <a:lnSpc>
                <a:spcPct val="100000"/>
              </a:lnSpc>
              <a:spcBef>
                <a:spcPts val="125"/>
              </a:spcBef>
            </a:pPr>
            <a:r>
              <a:rPr sz="2400" spc="10" dirty="0">
                <a:latin typeface="Times New Roman"/>
                <a:cs typeface="Times New Roman"/>
              </a:rPr>
              <a:t>2 </a:t>
            </a:r>
            <a:r>
              <a:rPr sz="2400" spc="95" dirty="0">
                <a:latin typeface="Symbol"/>
                <a:cs typeface="Symbol"/>
              </a:rPr>
              <a:t></a:t>
            </a:r>
            <a:r>
              <a:rPr sz="2400" spc="-290" dirty="0">
                <a:latin typeface="Times New Roman"/>
                <a:cs typeface="Times New Roman"/>
              </a:rPr>
              <a:t> </a:t>
            </a:r>
            <a:r>
              <a:rPr sz="3600" baseline="-35879" dirty="0">
                <a:latin typeface="Symbol"/>
                <a:cs typeface="Symbol"/>
              </a:rPr>
              <a:t></a:t>
            </a:r>
            <a:r>
              <a:rPr sz="3600" i="1" baseline="-35879" dirty="0">
                <a:latin typeface="Times New Roman"/>
                <a:cs typeface="Times New Roman"/>
              </a:rPr>
              <a:t>t</a:t>
            </a:r>
            <a:endParaRPr sz="3600" baseline="-35879">
              <a:latin typeface="Times New Roman"/>
              <a:cs typeface="Times New Roman"/>
            </a:endParaRPr>
          </a:p>
        </p:txBody>
      </p:sp>
      <p:sp>
        <p:nvSpPr>
          <p:cNvPr id="16" name="object 16"/>
          <p:cNvSpPr txBox="1"/>
          <p:nvPr/>
        </p:nvSpPr>
        <p:spPr>
          <a:xfrm>
            <a:off x="1005210" y="3692368"/>
            <a:ext cx="8095615" cy="1329055"/>
          </a:xfrm>
          <a:prstGeom prst="rect">
            <a:avLst/>
          </a:prstGeom>
        </p:spPr>
        <p:txBody>
          <a:bodyPr vert="horz" wrap="square" lIns="0" tIns="6985" rIns="0" bIns="0" rtlCol="0">
            <a:spAutoFit/>
          </a:bodyPr>
          <a:lstStyle/>
          <a:p>
            <a:pPr marL="50800" marR="43180" indent="-635">
              <a:lnSpc>
                <a:spcPct val="126200"/>
              </a:lnSpc>
              <a:spcBef>
                <a:spcPts val="55"/>
              </a:spcBef>
            </a:pPr>
            <a:r>
              <a:rPr sz="1900" b="1" spc="20" dirty="0">
                <a:latin typeface="Times New Roman"/>
                <a:cs typeface="Times New Roman"/>
              </a:rPr>
              <a:t>Όπου </a:t>
            </a:r>
            <a:r>
              <a:rPr sz="1950" i="1" spc="10" dirty="0">
                <a:latin typeface="Times New Roman"/>
                <a:cs typeface="Times New Roman"/>
              </a:rPr>
              <a:t>t</a:t>
            </a:r>
            <a:r>
              <a:rPr sz="1650" spc="15" baseline="-25252" dirty="0">
                <a:latin typeface="Times New Roman"/>
                <a:cs typeface="Times New Roman"/>
              </a:rPr>
              <a:t>(</a:t>
            </a:r>
            <a:r>
              <a:rPr sz="1725" i="1" spc="15" baseline="-24154" dirty="0">
                <a:latin typeface="Symbol"/>
                <a:cs typeface="Symbol"/>
              </a:rPr>
              <a:t></a:t>
            </a:r>
            <a:r>
              <a:rPr sz="1725" i="1" spc="15" baseline="-24154" dirty="0">
                <a:latin typeface="Times New Roman"/>
                <a:cs typeface="Times New Roman"/>
              </a:rPr>
              <a:t> </a:t>
            </a:r>
            <a:r>
              <a:rPr sz="1650" spc="-22" baseline="-25252" dirty="0">
                <a:latin typeface="Symbol"/>
                <a:cs typeface="Symbol"/>
              </a:rPr>
              <a:t></a:t>
            </a:r>
            <a:r>
              <a:rPr sz="1650" spc="-22" baseline="-25252" dirty="0">
                <a:latin typeface="Times New Roman"/>
                <a:cs typeface="Times New Roman"/>
              </a:rPr>
              <a:t>1)(</a:t>
            </a:r>
            <a:r>
              <a:rPr sz="1725" i="1" spc="-22" baseline="-24154" dirty="0">
                <a:latin typeface="Symbol"/>
                <a:cs typeface="Symbol"/>
              </a:rPr>
              <a:t></a:t>
            </a:r>
            <a:r>
              <a:rPr sz="1725" i="1" spc="-22" baseline="-24154" dirty="0">
                <a:latin typeface="Times New Roman"/>
                <a:cs typeface="Times New Roman"/>
              </a:rPr>
              <a:t> </a:t>
            </a:r>
            <a:r>
              <a:rPr sz="1650" spc="-7" baseline="-25252" dirty="0">
                <a:latin typeface="Symbol"/>
                <a:cs typeface="Symbol"/>
              </a:rPr>
              <a:t></a:t>
            </a:r>
            <a:r>
              <a:rPr sz="1650" spc="-7" baseline="-25252" dirty="0">
                <a:latin typeface="Times New Roman"/>
                <a:cs typeface="Times New Roman"/>
              </a:rPr>
              <a:t>1);</a:t>
            </a:r>
            <a:r>
              <a:rPr sz="1650" i="1" spc="-7" baseline="-25252" dirty="0">
                <a:latin typeface="Times New Roman"/>
                <a:cs typeface="Times New Roman"/>
              </a:rPr>
              <a:t>a </a:t>
            </a:r>
            <a:r>
              <a:rPr sz="1900" b="1" spc="15" dirty="0">
                <a:latin typeface="Times New Roman"/>
                <a:cs typeface="Times New Roman"/>
              </a:rPr>
              <a:t>: Κρίσιµη τιµή </a:t>
            </a:r>
            <a:r>
              <a:rPr sz="1900" b="1" spc="10" dirty="0">
                <a:latin typeface="Times New Roman"/>
                <a:cs typeface="Times New Roman"/>
              </a:rPr>
              <a:t>της </a:t>
            </a:r>
            <a:r>
              <a:rPr sz="1900" b="1" i="1" spc="15" dirty="0">
                <a:latin typeface="Times New Roman"/>
                <a:cs typeface="Times New Roman"/>
              </a:rPr>
              <a:t>t</a:t>
            </a:r>
            <a:r>
              <a:rPr sz="1900" b="1" spc="15" dirty="0">
                <a:latin typeface="Times New Roman"/>
                <a:cs typeface="Times New Roman"/>
              </a:rPr>
              <a:t>-Κατανοµής </a:t>
            </a:r>
            <a:r>
              <a:rPr sz="1900" b="1" spc="10" dirty="0">
                <a:latin typeface="Times New Roman"/>
                <a:cs typeface="Times New Roman"/>
              </a:rPr>
              <a:t>µε (</a:t>
            </a:r>
            <a:r>
              <a:rPr sz="1900" b="1" i="1" spc="10" dirty="0">
                <a:latin typeface="Times New Roman"/>
                <a:cs typeface="Times New Roman"/>
              </a:rPr>
              <a:t>π</a:t>
            </a:r>
            <a:r>
              <a:rPr sz="1900" b="1" spc="10" dirty="0">
                <a:latin typeface="Times New Roman"/>
                <a:cs typeface="Times New Roman"/>
              </a:rPr>
              <a:t>-1</a:t>
            </a:r>
            <a:r>
              <a:rPr sz="1900" b="1" i="1" spc="10" dirty="0">
                <a:latin typeface="Times New Roman"/>
                <a:cs typeface="Times New Roman"/>
              </a:rPr>
              <a:t>)</a:t>
            </a:r>
            <a:r>
              <a:rPr sz="1900" b="1" spc="10" dirty="0">
                <a:latin typeface="Times New Roman"/>
                <a:cs typeface="Times New Roman"/>
              </a:rPr>
              <a:t>(</a:t>
            </a:r>
            <a:r>
              <a:rPr sz="1900" b="1" i="1" spc="10" dirty="0">
                <a:latin typeface="Times New Roman"/>
                <a:cs typeface="Times New Roman"/>
              </a:rPr>
              <a:t>ο</a:t>
            </a:r>
            <a:r>
              <a:rPr sz="1900" b="1" spc="10" dirty="0">
                <a:latin typeface="Times New Roman"/>
                <a:cs typeface="Times New Roman"/>
              </a:rPr>
              <a:t>-1) β.ε., </a:t>
            </a:r>
            <a:r>
              <a:rPr sz="1900" b="1" spc="15" dirty="0">
                <a:latin typeface="Times New Roman"/>
                <a:cs typeface="Times New Roman"/>
              </a:rPr>
              <a:t>σε </a:t>
            </a:r>
            <a:r>
              <a:rPr sz="1900" b="1" spc="20" dirty="0">
                <a:latin typeface="Times New Roman"/>
                <a:cs typeface="Times New Roman"/>
              </a:rPr>
              <a:t>επίπεδο  </a:t>
            </a:r>
            <a:r>
              <a:rPr sz="1900" b="1" spc="15" dirty="0">
                <a:latin typeface="Times New Roman"/>
                <a:cs typeface="Times New Roman"/>
              </a:rPr>
              <a:t>σηµαντικότητας</a:t>
            </a:r>
            <a:r>
              <a:rPr sz="1900" b="1" spc="5" dirty="0">
                <a:latin typeface="Times New Roman"/>
                <a:cs typeface="Times New Roman"/>
              </a:rPr>
              <a:t> </a:t>
            </a:r>
            <a:r>
              <a:rPr sz="1900" b="1" i="1" spc="25" dirty="0">
                <a:latin typeface="Times New Roman"/>
                <a:cs typeface="Times New Roman"/>
              </a:rPr>
              <a:t>α</a:t>
            </a:r>
            <a:endParaRPr sz="1900" dirty="0">
              <a:latin typeface="Times New Roman"/>
              <a:cs typeface="Times New Roman"/>
            </a:endParaRPr>
          </a:p>
          <a:p>
            <a:pPr>
              <a:lnSpc>
                <a:spcPct val="100000"/>
              </a:lnSpc>
              <a:spcBef>
                <a:spcPts val="40"/>
              </a:spcBef>
            </a:pPr>
            <a:endParaRPr sz="1850" dirty="0">
              <a:latin typeface="Times New Roman"/>
              <a:cs typeface="Times New Roman"/>
            </a:endParaRPr>
          </a:p>
          <a:p>
            <a:pPr marL="50800">
              <a:lnSpc>
                <a:spcPct val="100000"/>
              </a:lnSpc>
              <a:spcBef>
                <a:spcPts val="5"/>
              </a:spcBef>
            </a:pPr>
            <a:r>
              <a:rPr sz="1900" b="1" spc="15" dirty="0">
                <a:latin typeface="Times New Roman"/>
                <a:cs typeface="Times New Roman"/>
              </a:rPr>
              <a:t>Στο</a:t>
            </a:r>
            <a:r>
              <a:rPr sz="1900" b="1" spc="10" dirty="0">
                <a:latin typeface="Times New Roman"/>
                <a:cs typeface="Times New Roman"/>
              </a:rPr>
              <a:t> </a:t>
            </a:r>
            <a:r>
              <a:rPr sz="1900" b="1" spc="15" dirty="0">
                <a:latin typeface="Times New Roman"/>
                <a:cs typeface="Times New Roman"/>
              </a:rPr>
              <a:t>παράδειγµα:</a:t>
            </a:r>
            <a:endParaRPr sz="1900" dirty="0">
              <a:latin typeface="Times New Roman"/>
              <a:cs typeface="Times New Roman"/>
            </a:endParaRPr>
          </a:p>
        </p:txBody>
      </p:sp>
      <p:sp>
        <p:nvSpPr>
          <p:cNvPr id="17" name="object 17"/>
          <p:cNvSpPr/>
          <p:nvPr/>
        </p:nvSpPr>
        <p:spPr>
          <a:xfrm>
            <a:off x="2481072" y="5689091"/>
            <a:ext cx="794385" cy="0"/>
          </a:xfrm>
          <a:custGeom>
            <a:avLst/>
            <a:gdLst/>
            <a:ahLst/>
            <a:cxnLst/>
            <a:rect l="l" t="t" r="r" b="b"/>
            <a:pathLst>
              <a:path w="794385">
                <a:moveTo>
                  <a:pt x="0" y="0"/>
                </a:moveTo>
                <a:lnTo>
                  <a:pt x="794003" y="0"/>
                </a:lnTo>
              </a:path>
            </a:pathLst>
          </a:custGeom>
          <a:ln w="12103">
            <a:solidFill>
              <a:srgbClr val="000000"/>
            </a:solidFill>
          </a:ln>
        </p:spPr>
        <p:txBody>
          <a:bodyPr wrap="square" lIns="0" tIns="0" rIns="0" bIns="0" rtlCol="0"/>
          <a:lstStyle/>
          <a:p>
            <a:endParaRPr/>
          </a:p>
        </p:txBody>
      </p:sp>
      <p:sp>
        <p:nvSpPr>
          <p:cNvPr id="18" name="object 18"/>
          <p:cNvSpPr/>
          <p:nvPr/>
        </p:nvSpPr>
        <p:spPr>
          <a:xfrm>
            <a:off x="2318003" y="5359907"/>
            <a:ext cx="975360" cy="607060"/>
          </a:xfrm>
          <a:custGeom>
            <a:avLst/>
            <a:gdLst/>
            <a:ahLst/>
            <a:cxnLst/>
            <a:rect l="l" t="t" r="r" b="b"/>
            <a:pathLst>
              <a:path w="975360" h="607060">
                <a:moveTo>
                  <a:pt x="0" y="406907"/>
                </a:moveTo>
                <a:lnTo>
                  <a:pt x="24383" y="376427"/>
                </a:lnTo>
                <a:lnTo>
                  <a:pt x="83819" y="606551"/>
                </a:lnTo>
                <a:lnTo>
                  <a:pt x="149351" y="0"/>
                </a:lnTo>
                <a:lnTo>
                  <a:pt x="975359" y="0"/>
                </a:lnTo>
              </a:path>
            </a:pathLst>
          </a:custGeom>
          <a:ln w="3175">
            <a:solidFill>
              <a:srgbClr val="000000"/>
            </a:solidFill>
          </a:ln>
        </p:spPr>
        <p:txBody>
          <a:bodyPr wrap="square" lIns="0" tIns="0" rIns="0" bIns="0" rtlCol="0"/>
          <a:lstStyle/>
          <a:p>
            <a:endParaRPr/>
          </a:p>
        </p:txBody>
      </p:sp>
      <p:sp>
        <p:nvSpPr>
          <p:cNvPr id="19" name="object 19"/>
          <p:cNvSpPr/>
          <p:nvPr/>
        </p:nvSpPr>
        <p:spPr>
          <a:xfrm>
            <a:off x="2314955" y="5353812"/>
            <a:ext cx="978535" cy="612775"/>
          </a:xfrm>
          <a:custGeom>
            <a:avLst/>
            <a:gdLst/>
            <a:ahLst/>
            <a:cxnLst/>
            <a:rect l="l" t="t" r="r" b="b"/>
            <a:pathLst>
              <a:path w="978535" h="612775">
                <a:moveTo>
                  <a:pt x="978408" y="12192"/>
                </a:moveTo>
                <a:lnTo>
                  <a:pt x="978408" y="0"/>
                </a:lnTo>
                <a:lnTo>
                  <a:pt x="147828" y="0"/>
                </a:lnTo>
                <a:lnTo>
                  <a:pt x="86868" y="559308"/>
                </a:lnTo>
                <a:lnTo>
                  <a:pt x="33528" y="367284"/>
                </a:lnTo>
                <a:lnTo>
                  <a:pt x="0" y="409956"/>
                </a:lnTo>
                <a:lnTo>
                  <a:pt x="6096" y="416052"/>
                </a:lnTo>
                <a:lnTo>
                  <a:pt x="19812" y="397764"/>
                </a:lnTo>
                <a:lnTo>
                  <a:pt x="80772" y="612648"/>
                </a:lnTo>
                <a:lnTo>
                  <a:pt x="92964" y="612648"/>
                </a:lnTo>
                <a:lnTo>
                  <a:pt x="156972" y="12192"/>
                </a:lnTo>
                <a:lnTo>
                  <a:pt x="978408" y="12192"/>
                </a:lnTo>
                <a:close/>
              </a:path>
            </a:pathLst>
          </a:custGeom>
          <a:solidFill>
            <a:srgbClr val="000000"/>
          </a:solidFill>
        </p:spPr>
        <p:txBody>
          <a:bodyPr wrap="square" lIns="0" tIns="0" rIns="0" bIns="0" rtlCol="0"/>
          <a:lstStyle/>
          <a:p>
            <a:endParaRPr/>
          </a:p>
        </p:txBody>
      </p:sp>
      <p:sp>
        <p:nvSpPr>
          <p:cNvPr id="20" name="object 20"/>
          <p:cNvSpPr/>
          <p:nvPr/>
        </p:nvSpPr>
        <p:spPr>
          <a:xfrm>
            <a:off x="4319015" y="5689091"/>
            <a:ext cx="474345" cy="0"/>
          </a:xfrm>
          <a:custGeom>
            <a:avLst/>
            <a:gdLst/>
            <a:ahLst/>
            <a:cxnLst/>
            <a:rect l="l" t="t" r="r" b="b"/>
            <a:pathLst>
              <a:path w="474345">
                <a:moveTo>
                  <a:pt x="0" y="0"/>
                </a:moveTo>
                <a:lnTo>
                  <a:pt x="473963" y="0"/>
                </a:lnTo>
              </a:path>
            </a:pathLst>
          </a:custGeom>
          <a:ln w="12103">
            <a:solidFill>
              <a:srgbClr val="000000"/>
            </a:solidFill>
          </a:ln>
        </p:spPr>
        <p:txBody>
          <a:bodyPr wrap="square" lIns="0" tIns="0" rIns="0" bIns="0" rtlCol="0"/>
          <a:lstStyle/>
          <a:p>
            <a:endParaRPr/>
          </a:p>
        </p:txBody>
      </p:sp>
      <p:sp>
        <p:nvSpPr>
          <p:cNvPr id="21" name="object 21"/>
          <p:cNvSpPr/>
          <p:nvPr/>
        </p:nvSpPr>
        <p:spPr>
          <a:xfrm>
            <a:off x="4155947" y="5359907"/>
            <a:ext cx="655320" cy="607060"/>
          </a:xfrm>
          <a:custGeom>
            <a:avLst/>
            <a:gdLst/>
            <a:ahLst/>
            <a:cxnLst/>
            <a:rect l="l" t="t" r="r" b="b"/>
            <a:pathLst>
              <a:path w="655320" h="607060">
                <a:moveTo>
                  <a:pt x="0" y="406907"/>
                </a:moveTo>
                <a:lnTo>
                  <a:pt x="22859" y="376427"/>
                </a:lnTo>
                <a:lnTo>
                  <a:pt x="82295" y="606551"/>
                </a:lnTo>
                <a:lnTo>
                  <a:pt x="149351" y="0"/>
                </a:lnTo>
                <a:lnTo>
                  <a:pt x="655319" y="0"/>
                </a:lnTo>
              </a:path>
            </a:pathLst>
          </a:custGeom>
          <a:ln w="3175">
            <a:solidFill>
              <a:srgbClr val="000000"/>
            </a:solidFill>
          </a:ln>
        </p:spPr>
        <p:txBody>
          <a:bodyPr wrap="square" lIns="0" tIns="0" rIns="0" bIns="0" rtlCol="0"/>
          <a:lstStyle/>
          <a:p>
            <a:endParaRPr/>
          </a:p>
        </p:txBody>
      </p:sp>
      <p:sp>
        <p:nvSpPr>
          <p:cNvPr id="22" name="object 22"/>
          <p:cNvSpPr/>
          <p:nvPr/>
        </p:nvSpPr>
        <p:spPr>
          <a:xfrm>
            <a:off x="4152900" y="5353812"/>
            <a:ext cx="658495" cy="612775"/>
          </a:xfrm>
          <a:custGeom>
            <a:avLst/>
            <a:gdLst/>
            <a:ahLst/>
            <a:cxnLst/>
            <a:rect l="l" t="t" r="r" b="b"/>
            <a:pathLst>
              <a:path w="658495" h="612775">
                <a:moveTo>
                  <a:pt x="658368" y="12192"/>
                </a:moveTo>
                <a:lnTo>
                  <a:pt x="658368" y="0"/>
                </a:lnTo>
                <a:lnTo>
                  <a:pt x="146304" y="0"/>
                </a:lnTo>
                <a:lnTo>
                  <a:pt x="85344" y="559308"/>
                </a:lnTo>
                <a:lnTo>
                  <a:pt x="33528" y="367284"/>
                </a:lnTo>
                <a:lnTo>
                  <a:pt x="0" y="409956"/>
                </a:lnTo>
                <a:lnTo>
                  <a:pt x="6096" y="416052"/>
                </a:lnTo>
                <a:lnTo>
                  <a:pt x="19812" y="397764"/>
                </a:lnTo>
                <a:lnTo>
                  <a:pt x="80772" y="612648"/>
                </a:lnTo>
                <a:lnTo>
                  <a:pt x="92964" y="612648"/>
                </a:lnTo>
                <a:lnTo>
                  <a:pt x="156972" y="12192"/>
                </a:lnTo>
                <a:lnTo>
                  <a:pt x="658368" y="12192"/>
                </a:lnTo>
                <a:close/>
              </a:path>
            </a:pathLst>
          </a:custGeom>
          <a:solidFill>
            <a:srgbClr val="000000"/>
          </a:solidFill>
        </p:spPr>
        <p:txBody>
          <a:bodyPr wrap="square" lIns="0" tIns="0" rIns="0" bIns="0" rtlCol="0"/>
          <a:lstStyle/>
          <a:p>
            <a:endParaRPr/>
          </a:p>
        </p:txBody>
      </p:sp>
      <p:sp>
        <p:nvSpPr>
          <p:cNvPr id="23" name="object 23"/>
          <p:cNvSpPr/>
          <p:nvPr/>
        </p:nvSpPr>
        <p:spPr>
          <a:xfrm>
            <a:off x="5672327" y="5513832"/>
            <a:ext cx="745490" cy="299085"/>
          </a:xfrm>
          <a:custGeom>
            <a:avLst/>
            <a:gdLst/>
            <a:ahLst/>
            <a:cxnLst/>
            <a:rect l="l" t="t" r="r" b="b"/>
            <a:pathLst>
              <a:path w="745489" h="299085">
                <a:moveTo>
                  <a:pt x="0" y="201167"/>
                </a:moveTo>
                <a:lnTo>
                  <a:pt x="24383" y="185927"/>
                </a:lnTo>
                <a:lnTo>
                  <a:pt x="83819" y="298703"/>
                </a:lnTo>
                <a:lnTo>
                  <a:pt x="149351" y="0"/>
                </a:lnTo>
                <a:lnTo>
                  <a:pt x="745235" y="0"/>
                </a:lnTo>
              </a:path>
            </a:pathLst>
          </a:custGeom>
          <a:ln w="3175">
            <a:solidFill>
              <a:srgbClr val="000000"/>
            </a:solidFill>
          </a:ln>
        </p:spPr>
        <p:txBody>
          <a:bodyPr wrap="square" lIns="0" tIns="0" rIns="0" bIns="0" rtlCol="0"/>
          <a:lstStyle/>
          <a:p>
            <a:endParaRPr/>
          </a:p>
        </p:txBody>
      </p:sp>
      <p:sp>
        <p:nvSpPr>
          <p:cNvPr id="24" name="object 24"/>
          <p:cNvSpPr/>
          <p:nvPr/>
        </p:nvSpPr>
        <p:spPr>
          <a:xfrm>
            <a:off x="5669280" y="5509260"/>
            <a:ext cx="748665" cy="303530"/>
          </a:xfrm>
          <a:custGeom>
            <a:avLst/>
            <a:gdLst/>
            <a:ahLst/>
            <a:cxnLst/>
            <a:rect l="l" t="t" r="r" b="b"/>
            <a:pathLst>
              <a:path w="748664" h="303529">
                <a:moveTo>
                  <a:pt x="748284" y="12192"/>
                </a:moveTo>
                <a:lnTo>
                  <a:pt x="748284" y="0"/>
                </a:lnTo>
                <a:lnTo>
                  <a:pt x="147828" y="0"/>
                </a:lnTo>
                <a:lnTo>
                  <a:pt x="86868" y="275844"/>
                </a:lnTo>
                <a:lnTo>
                  <a:pt x="35052" y="181356"/>
                </a:lnTo>
                <a:lnTo>
                  <a:pt x="0" y="202692"/>
                </a:lnTo>
                <a:lnTo>
                  <a:pt x="4572" y="210312"/>
                </a:lnTo>
                <a:lnTo>
                  <a:pt x="21336" y="199644"/>
                </a:lnTo>
                <a:lnTo>
                  <a:pt x="80772" y="303276"/>
                </a:lnTo>
                <a:lnTo>
                  <a:pt x="92964" y="303276"/>
                </a:lnTo>
                <a:lnTo>
                  <a:pt x="156972" y="12192"/>
                </a:lnTo>
                <a:lnTo>
                  <a:pt x="748284" y="12192"/>
                </a:lnTo>
                <a:close/>
              </a:path>
            </a:pathLst>
          </a:custGeom>
          <a:solidFill>
            <a:srgbClr val="000000"/>
          </a:solidFill>
        </p:spPr>
        <p:txBody>
          <a:bodyPr wrap="square" lIns="0" tIns="0" rIns="0" bIns="0" rtlCol="0"/>
          <a:lstStyle/>
          <a:p>
            <a:endParaRPr/>
          </a:p>
        </p:txBody>
      </p:sp>
      <p:sp>
        <p:nvSpPr>
          <p:cNvPr id="25" name="object 25"/>
          <p:cNvSpPr txBox="1"/>
          <p:nvPr/>
        </p:nvSpPr>
        <p:spPr>
          <a:xfrm>
            <a:off x="2733546" y="5684795"/>
            <a:ext cx="1948814" cy="321310"/>
          </a:xfrm>
          <a:prstGeom prst="rect">
            <a:avLst/>
          </a:prstGeom>
        </p:spPr>
        <p:txBody>
          <a:bodyPr vert="horz" wrap="square" lIns="0" tIns="17145" rIns="0" bIns="0" rtlCol="0">
            <a:spAutoFit/>
          </a:bodyPr>
          <a:lstStyle/>
          <a:p>
            <a:pPr marL="12700">
              <a:lnSpc>
                <a:spcPct val="100000"/>
              </a:lnSpc>
              <a:spcBef>
                <a:spcPts val="135"/>
              </a:spcBef>
              <a:tabLst>
                <a:tab pos="1690370" algn="l"/>
              </a:tabLst>
            </a:pPr>
            <a:r>
              <a:rPr sz="1900" spc="15" dirty="0">
                <a:latin typeface="Times New Roman"/>
                <a:cs typeface="Times New Roman"/>
              </a:rPr>
              <a:t>10	</a:t>
            </a:r>
            <a:r>
              <a:rPr sz="1900" spc="5" dirty="0">
                <a:latin typeface="Times New Roman"/>
                <a:cs typeface="Times New Roman"/>
              </a:rPr>
              <a:t>1</a:t>
            </a:r>
            <a:r>
              <a:rPr sz="1900" spc="15" dirty="0">
                <a:latin typeface="Times New Roman"/>
                <a:cs typeface="Times New Roman"/>
              </a:rPr>
              <a:t>0</a:t>
            </a:r>
            <a:endParaRPr sz="1900">
              <a:latin typeface="Times New Roman"/>
              <a:cs typeface="Times New Roman"/>
            </a:endParaRPr>
          </a:p>
        </p:txBody>
      </p:sp>
      <p:sp>
        <p:nvSpPr>
          <p:cNvPr id="26" name="object 26"/>
          <p:cNvSpPr txBox="1"/>
          <p:nvPr/>
        </p:nvSpPr>
        <p:spPr>
          <a:xfrm>
            <a:off x="1043436" y="5494211"/>
            <a:ext cx="1247140" cy="321310"/>
          </a:xfrm>
          <a:prstGeom prst="rect">
            <a:avLst/>
          </a:prstGeom>
        </p:spPr>
        <p:txBody>
          <a:bodyPr vert="horz" wrap="square" lIns="0" tIns="17145" rIns="0" bIns="0" rtlCol="0">
            <a:spAutoFit/>
          </a:bodyPr>
          <a:lstStyle/>
          <a:p>
            <a:pPr marL="12700">
              <a:lnSpc>
                <a:spcPct val="100000"/>
              </a:lnSpc>
              <a:spcBef>
                <a:spcPts val="135"/>
              </a:spcBef>
            </a:pPr>
            <a:r>
              <a:rPr sz="1900" b="1" spc="5" dirty="0">
                <a:latin typeface="Times New Roman"/>
                <a:cs typeface="Times New Roman"/>
              </a:rPr>
              <a:t>ΕΣ∆=</a:t>
            </a:r>
            <a:r>
              <a:rPr sz="1900" spc="5" dirty="0">
                <a:latin typeface="Times New Roman"/>
                <a:cs typeface="Times New Roman"/>
              </a:rPr>
              <a:t>1,</a:t>
            </a:r>
            <a:r>
              <a:rPr sz="1900" spc="-320" dirty="0">
                <a:latin typeface="Times New Roman"/>
                <a:cs typeface="Times New Roman"/>
              </a:rPr>
              <a:t> </a:t>
            </a:r>
            <a:r>
              <a:rPr sz="1900" spc="15" dirty="0">
                <a:latin typeface="Times New Roman"/>
                <a:cs typeface="Times New Roman"/>
              </a:rPr>
              <a:t>99</a:t>
            </a:r>
            <a:r>
              <a:rPr sz="1900" spc="-320" dirty="0">
                <a:latin typeface="Times New Roman"/>
                <a:cs typeface="Times New Roman"/>
              </a:rPr>
              <a:t> </a:t>
            </a:r>
            <a:r>
              <a:rPr sz="1900" spc="20" dirty="0">
                <a:latin typeface="Symbol"/>
                <a:cs typeface="Symbol"/>
              </a:rPr>
              <a:t></a:t>
            </a:r>
            <a:endParaRPr sz="1900">
              <a:latin typeface="Symbol"/>
              <a:cs typeface="Symbol"/>
            </a:endParaRPr>
          </a:p>
        </p:txBody>
      </p:sp>
      <p:sp>
        <p:nvSpPr>
          <p:cNvPr id="27" name="object 27"/>
          <p:cNvSpPr txBox="1"/>
          <p:nvPr/>
        </p:nvSpPr>
        <p:spPr>
          <a:xfrm>
            <a:off x="2459734" y="5337323"/>
            <a:ext cx="1692910" cy="321310"/>
          </a:xfrm>
          <a:prstGeom prst="rect">
            <a:avLst/>
          </a:prstGeom>
        </p:spPr>
        <p:txBody>
          <a:bodyPr vert="horz" wrap="square" lIns="0" tIns="17145" rIns="0" bIns="0" rtlCol="0">
            <a:spAutoFit/>
          </a:bodyPr>
          <a:lstStyle/>
          <a:p>
            <a:pPr marL="38100">
              <a:lnSpc>
                <a:spcPct val="100000"/>
              </a:lnSpc>
              <a:spcBef>
                <a:spcPts val="135"/>
              </a:spcBef>
            </a:pPr>
            <a:r>
              <a:rPr sz="1900" spc="15" dirty="0">
                <a:latin typeface="Times New Roman"/>
                <a:cs typeface="Times New Roman"/>
              </a:rPr>
              <a:t>2</a:t>
            </a:r>
            <a:r>
              <a:rPr sz="1900" spc="-305" dirty="0">
                <a:latin typeface="Times New Roman"/>
                <a:cs typeface="Times New Roman"/>
              </a:rPr>
              <a:t> </a:t>
            </a:r>
            <a:r>
              <a:rPr sz="1900" spc="20" dirty="0">
                <a:latin typeface="Symbol"/>
                <a:cs typeface="Symbol"/>
              </a:rPr>
              <a:t></a:t>
            </a:r>
            <a:r>
              <a:rPr sz="1900" spc="-215" dirty="0">
                <a:latin typeface="Times New Roman"/>
                <a:cs typeface="Times New Roman"/>
              </a:rPr>
              <a:t> </a:t>
            </a:r>
            <a:r>
              <a:rPr sz="1900" spc="-5" dirty="0">
                <a:latin typeface="Times New Roman"/>
                <a:cs typeface="Times New Roman"/>
              </a:rPr>
              <a:t>2,</a:t>
            </a:r>
            <a:r>
              <a:rPr sz="1900" spc="-240" dirty="0">
                <a:latin typeface="Times New Roman"/>
                <a:cs typeface="Times New Roman"/>
              </a:rPr>
              <a:t> </a:t>
            </a:r>
            <a:r>
              <a:rPr sz="1900" spc="15" dirty="0">
                <a:latin typeface="Times New Roman"/>
                <a:cs typeface="Times New Roman"/>
              </a:rPr>
              <a:t>48</a:t>
            </a:r>
            <a:r>
              <a:rPr sz="1900" spc="204" dirty="0">
                <a:latin typeface="Times New Roman"/>
                <a:cs typeface="Times New Roman"/>
              </a:rPr>
              <a:t> </a:t>
            </a:r>
            <a:r>
              <a:rPr sz="2850" spc="30" baseline="-35087" dirty="0">
                <a:latin typeface="Symbol"/>
                <a:cs typeface="Symbol"/>
              </a:rPr>
              <a:t></a:t>
            </a:r>
            <a:r>
              <a:rPr sz="2850" spc="-382" baseline="-35087" dirty="0">
                <a:latin typeface="Times New Roman"/>
                <a:cs typeface="Times New Roman"/>
              </a:rPr>
              <a:t> </a:t>
            </a:r>
            <a:r>
              <a:rPr sz="2850" spc="-120" baseline="-35087" dirty="0">
                <a:latin typeface="Times New Roman"/>
                <a:cs typeface="Times New Roman"/>
              </a:rPr>
              <a:t>1,</a:t>
            </a:r>
            <a:r>
              <a:rPr sz="2850" spc="-442" baseline="-35087" dirty="0">
                <a:latin typeface="Times New Roman"/>
                <a:cs typeface="Times New Roman"/>
              </a:rPr>
              <a:t> </a:t>
            </a:r>
            <a:r>
              <a:rPr sz="2850" spc="15" baseline="-35087" dirty="0">
                <a:latin typeface="Times New Roman"/>
                <a:cs typeface="Times New Roman"/>
              </a:rPr>
              <a:t>99</a:t>
            </a:r>
            <a:r>
              <a:rPr sz="2850" spc="-450" baseline="-35087" dirty="0">
                <a:latin typeface="Times New Roman"/>
                <a:cs typeface="Times New Roman"/>
              </a:rPr>
              <a:t> </a:t>
            </a:r>
            <a:r>
              <a:rPr sz="2850" spc="30" baseline="-35087" dirty="0">
                <a:latin typeface="Symbol"/>
                <a:cs typeface="Symbol"/>
              </a:rPr>
              <a:t></a:t>
            </a:r>
            <a:endParaRPr sz="2850" baseline="-35087">
              <a:latin typeface="Symbol"/>
              <a:cs typeface="Symbol"/>
            </a:endParaRPr>
          </a:p>
        </p:txBody>
      </p:sp>
      <p:sp>
        <p:nvSpPr>
          <p:cNvPr id="28" name="object 28"/>
          <p:cNvSpPr txBox="1"/>
          <p:nvPr/>
        </p:nvSpPr>
        <p:spPr>
          <a:xfrm>
            <a:off x="4297680" y="5492772"/>
            <a:ext cx="1372870" cy="321310"/>
          </a:xfrm>
          <a:prstGeom prst="rect">
            <a:avLst/>
          </a:prstGeom>
        </p:spPr>
        <p:txBody>
          <a:bodyPr vert="horz" wrap="square" lIns="0" tIns="17145" rIns="0" bIns="0" rtlCol="0">
            <a:spAutoFit/>
          </a:bodyPr>
          <a:lstStyle/>
          <a:p>
            <a:pPr marL="38100">
              <a:lnSpc>
                <a:spcPct val="100000"/>
              </a:lnSpc>
              <a:spcBef>
                <a:spcPts val="135"/>
              </a:spcBef>
            </a:pPr>
            <a:r>
              <a:rPr sz="2850" spc="-7" baseline="35087" dirty="0">
                <a:latin typeface="Times New Roman"/>
                <a:cs typeface="Times New Roman"/>
              </a:rPr>
              <a:t>4,</a:t>
            </a:r>
            <a:r>
              <a:rPr sz="2850" spc="-465" baseline="35087" dirty="0">
                <a:latin typeface="Times New Roman"/>
                <a:cs typeface="Times New Roman"/>
              </a:rPr>
              <a:t> </a:t>
            </a:r>
            <a:r>
              <a:rPr sz="2850" spc="22" baseline="35087" dirty="0">
                <a:latin typeface="Times New Roman"/>
                <a:cs typeface="Times New Roman"/>
              </a:rPr>
              <a:t>96</a:t>
            </a:r>
            <a:r>
              <a:rPr sz="2850" spc="345" baseline="35087" dirty="0">
                <a:latin typeface="Times New Roman"/>
                <a:cs typeface="Times New Roman"/>
              </a:rPr>
              <a:t> </a:t>
            </a:r>
            <a:r>
              <a:rPr sz="1900" spc="20" dirty="0">
                <a:latin typeface="Symbol"/>
                <a:cs typeface="Symbol"/>
              </a:rPr>
              <a:t></a:t>
            </a:r>
            <a:r>
              <a:rPr sz="1900" spc="-254" dirty="0">
                <a:latin typeface="Times New Roman"/>
                <a:cs typeface="Times New Roman"/>
              </a:rPr>
              <a:t> </a:t>
            </a:r>
            <a:r>
              <a:rPr sz="1900" spc="-80" dirty="0">
                <a:latin typeface="Times New Roman"/>
                <a:cs typeface="Times New Roman"/>
              </a:rPr>
              <a:t>1,</a:t>
            </a:r>
            <a:r>
              <a:rPr sz="1900" spc="-300" dirty="0">
                <a:latin typeface="Times New Roman"/>
                <a:cs typeface="Times New Roman"/>
              </a:rPr>
              <a:t> </a:t>
            </a:r>
            <a:r>
              <a:rPr sz="1900" spc="10" dirty="0">
                <a:latin typeface="Times New Roman"/>
                <a:cs typeface="Times New Roman"/>
              </a:rPr>
              <a:t>99</a:t>
            </a:r>
            <a:r>
              <a:rPr sz="1900" spc="-295" dirty="0">
                <a:latin typeface="Times New Roman"/>
                <a:cs typeface="Times New Roman"/>
              </a:rPr>
              <a:t> </a:t>
            </a:r>
            <a:r>
              <a:rPr sz="1900" spc="20" dirty="0">
                <a:latin typeface="Symbol"/>
                <a:cs typeface="Symbol"/>
              </a:rPr>
              <a:t></a:t>
            </a:r>
            <a:endParaRPr sz="1900">
              <a:latin typeface="Symbol"/>
              <a:cs typeface="Symbol"/>
            </a:endParaRPr>
          </a:p>
        </p:txBody>
      </p:sp>
      <p:sp>
        <p:nvSpPr>
          <p:cNvPr id="29" name="object 29"/>
          <p:cNvSpPr txBox="1"/>
          <p:nvPr/>
        </p:nvSpPr>
        <p:spPr>
          <a:xfrm>
            <a:off x="5816602" y="5494211"/>
            <a:ext cx="3092450" cy="321310"/>
          </a:xfrm>
          <a:prstGeom prst="rect">
            <a:avLst/>
          </a:prstGeom>
        </p:spPr>
        <p:txBody>
          <a:bodyPr vert="horz" wrap="square" lIns="0" tIns="17145" rIns="0" bIns="0" rtlCol="0">
            <a:spAutoFit/>
          </a:bodyPr>
          <a:lstStyle/>
          <a:p>
            <a:pPr marL="12700">
              <a:lnSpc>
                <a:spcPct val="100000"/>
              </a:lnSpc>
              <a:spcBef>
                <a:spcPts val="135"/>
              </a:spcBef>
            </a:pPr>
            <a:r>
              <a:rPr sz="1900" dirty="0">
                <a:latin typeface="Times New Roman"/>
                <a:cs typeface="Times New Roman"/>
              </a:rPr>
              <a:t>0,</a:t>
            </a:r>
            <a:r>
              <a:rPr sz="1900" spc="-245" dirty="0">
                <a:latin typeface="Times New Roman"/>
                <a:cs typeface="Times New Roman"/>
              </a:rPr>
              <a:t> </a:t>
            </a:r>
            <a:r>
              <a:rPr sz="1900" spc="15" dirty="0">
                <a:latin typeface="Times New Roman"/>
                <a:cs typeface="Times New Roman"/>
              </a:rPr>
              <a:t>496</a:t>
            </a:r>
            <a:r>
              <a:rPr sz="1900" spc="100" dirty="0">
                <a:latin typeface="Times New Roman"/>
                <a:cs typeface="Times New Roman"/>
              </a:rPr>
              <a:t> </a:t>
            </a:r>
            <a:r>
              <a:rPr sz="1900" spc="20" dirty="0">
                <a:latin typeface="Symbol"/>
                <a:cs typeface="Symbol"/>
              </a:rPr>
              <a:t></a:t>
            </a:r>
            <a:r>
              <a:rPr sz="1900" spc="-250" dirty="0">
                <a:latin typeface="Times New Roman"/>
                <a:cs typeface="Times New Roman"/>
              </a:rPr>
              <a:t> </a:t>
            </a:r>
            <a:r>
              <a:rPr sz="1900" spc="-80" dirty="0">
                <a:latin typeface="Times New Roman"/>
                <a:cs typeface="Times New Roman"/>
              </a:rPr>
              <a:t>1,</a:t>
            </a:r>
            <a:r>
              <a:rPr sz="1900" spc="-290" dirty="0">
                <a:latin typeface="Times New Roman"/>
                <a:cs typeface="Times New Roman"/>
              </a:rPr>
              <a:t> </a:t>
            </a:r>
            <a:r>
              <a:rPr sz="1900" spc="10" dirty="0">
                <a:latin typeface="Times New Roman"/>
                <a:cs typeface="Times New Roman"/>
              </a:rPr>
              <a:t>99</a:t>
            </a:r>
            <a:r>
              <a:rPr sz="1900" spc="-295" dirty="0">
                <a:latin typeface="Times New Roman"/>
                <a:cs typeface="Times New Roman"/>
              </a:rPr>
              <a:t> </a:t>
            </a:r>
            <a:r>
              <a:rPr sz="1900" spc="20" dirty="0">
                <a:latin typeface="Symbol"/>
                <a:cs typeface="Symbol"/>
              </a:rPr>
              <a:t></a:t>
            </a:r>
            <a:r>
              <a:rPr sz="1900" spc="-240" dirty="0">
                <a:latin typeface="Times New Roman"/>
                <a:cs typeface="Times New Roman"/>
              </a:rPr>
              <a:t> </a:t>
            </a:r>
            <a:r>
              <a:rPr sz="1900" spc="-5" dirty="0">
                <a:latin typeface="Times New Roman"/>
                <a:cs typeface="Times New Roman"/>
              </a:rPr>
              <a:t>0,</a:t>
            </a:r>
            <a:r>
              <a:rPr sz="1900" spc="-265" dirty="0">
                <a:latin typeface="Times New Roman"/>
                <a:cs typeface="Times New Roman"/>
              </a:rPr>
              <a:t> </a:t>
            </a:r>
            <a:r>
              <a:rPr sz="1900" spc="15" dirty="0">
                <a:latin typeface="Times New Roman"/>
                <a:cs typeface="Times New Roman"/>
              </a:rPr>
              <a:t>704</a:t>
            </a:r>
            <a:r>
              <a:rPr sz="1900" spc="-55" dirty="0">
                <a:latin typeface="Times New Roman"/>
                <a:cs typeface="Times New Roman"/>
              </a:rPr>
              <a:t> </a:t>
            </a:r>
            <a:r>
              <a:rPr sz="1900" spc="20" dirty="0">
                <a:latin typeface="Symbol"/>
                <a:cs typeface="Symbol"/>
              </a:rPr>
              <a:t></a:t>
            </a:r>
            <a:r>
              <a:rPr sz="1900" spc="-240" dirty="0">
                <a:latin typeface="Times New Roman"/>
                <a:cs typeface="Times New Roman"/>
              </a:rPr>
              <a:t> </a:t>
            </a:r>
            <a:r>
              <a:rPr sz="1900" spc="-85" dirty="0">
                <a:latin typeface="Times New Roman"/>
                <a:cs typeface="Times New Roman"/>
              </a:rPr>
              <a:t>1,</a:t>
            </a:r>
            <a:r>
              <a:rPr sz="1900" spc="-229" dirty="0">
                <a:latin typeface="Times New Roman"/>
                <a:cs typeface="Times New Roman"/>
              </a:rPr>
              <a:t> </a:t>
            </a:r>
            <a:r>
              <a:rPr sz="1900" spc="15" dirty="0">
                <a:latin typeface="Times New Roman"/>
                <a:cs typeface="Times New Roman"/>
              </a:rPr>
              <a:t>40</a:t>
            </a:r>
            <a:r>
              <a:rPr sz="1900" spc="-250" dirty="0">
                <a:latin typeface="Times New Roman"/>
                <a:cs typeface="Times New Roman"/>
              </a:rPr>
              <a:t> </a:t>
            </a:r>
            <a:r>
              <a:rPr sz="1900" b="1" spc="10" dirty="0">
                <a:latin typeface="Times New Roman"/>
                <a:cs typeface="Times New Roman"/>
              </a:rPr>
              <a:t>,</a:t>
            </a:r>
            <a:r>
              <a:rPr sz="1900" b="1" spc="5" dirty="0">
                <a:latin typeface="Times New Roman"/>
                <a:cs typeface="Times New Roman"/>
              </a:rPr>
              <a:t> </a:t>
            </a:r>
            <a:r>
              <a:rPr sz="1900" b="1" spc="15" dirty="0">
                <a:latin typeface="Times New Roman"/>
                <a:cs typeface="Times New Roman"/>
              </a:rPr>
              <a:t>σε</a:t>
            </a:r>
            <a:endParaRPr sz="1900">
              <a:latin typeface="Times New Roman"/>
              <a:cs typeface="Times New Roman"/>
            </a:endParaRPr>
          </a:p>
        </p:txBody>
      </p:sp>
      <p:sp>
        <p:nvSpPr>
          <p:cNvPr id="30" name="object 30"/>
          <p:cNvSpPr txBox="1"/>
          <p:nvPr/>
        </p:nvSpPr>
        <p:spPr>
          <a:xfrm>
            <a:off x="1043444" y="5986464"/>
            <a:ext cx="3446145" cy="321310"/>
          </a:xfrm>
          <a:prstGeom prst="rect">
            <a:avLst/>
          </a:prstGeom>
        </p:spPr>
        <p:txBody>
          <a:bodyPr vert="horz" wrap="square" lIns="0" tIns="17145" rIns="0" bIns="0" rtlCol="0">
            <a:spAutoFit/>
          </a:bodyPr>
          <a:lstStyle/>
          <a:p>
            <a:pPr marL="12700">
              <a:lnSpc>
                <a:spcPct val="100000"/>
              </a:lnSpc>
              <a:spcBef>
                <a:spcPts val="135"/>
              </a:spcBef>
            </a:pPr>
            <a:r>
              <a:rPr sz="1900" b="1" spc="20" dirty="0">
                <a:latin typeface="Times New Roman"/>
                <a:cs typeface="Times New Roman"/>
              </a:rPr>
              <a:t>επίπεδο </a:t>
            </a:r>
            <a:r>
              <a:rPr sz="1900" b="1" spc="15" dirty="0">
                <a:latin typeface="Times New Roman"/>
                <a:cs typeface="Times New Roman"/>
              </a:rPr>
              <a:t>σηµαντικότητας</a:t>
            </a:r>
            <a:r>
              <a:rPr sz="1900" b="1" spc="-85" dirty="0">
                <a:latin typeface="Times New Roman"/>
                <a:cs typeface="Times New Roman"/>
              </a:rPr>
              <a:t> </a:t>
            </a:r>
            <a:r>
              <a:rPr sz="1900" b="1" i="1" spc="15" dirty="0">
                <a:latin typeface="Times New Roman"/>
                <a:cs typeface="Times New Roman"/>
              </a:rPr>
              <a:t>α</a:t>
            </a:r>
            <a:r>
              <a:rPr sz="1900" b="1" spc="15" dirty="0">
                <a:latin typeface="Times New Roman"/>
                <a:cs typeface="Times New Roman"/>
              </a:rPr>
              <a:t>=0,05.</a:t>
            </a:r>
            <a:endParaRPr sz="1900">
              <a:latin typeface="Times New Roman"/>
              <a:cs typeface="Times New Roman"/>
            </a:endParaRPr>
          </a:p>
        </p:txBody>
      </p:sp>
      <p:sp>
        <p:nvSpPr>
          <p:cNvPr id="31" name="object 31"/>
          <p:cNvSpPr txBox="1"/>
          <p:nvPr/>
        </p:nvSpPr>
        <p:spPr>
          <a:xfrm>
            <a:off x="3000755" y="6586728"/>
            <a:ext cx="4678680" cy="376555"/>
          </a:xfrm>
          <a:prstGeom prst="rect">
            <a:avLst/>
          </a:prstGeom>
          <a:ln w="9524">
            <a:solidFill>
              <a:srgbClr val="000000"/>
            </a:solidFill>
          </a:ln>
        </p:spPr>
        <p:txBody>
          <a:bodyPr vert="horz" wrap="square" lIns="0" tIns="43815" rIns="0" bIns="0" rtlCol="0">
            <a:spAutoFit/>
          </a:bodyPr>
          <a:lstStyle/>
          <a:p>
            <a:pPr marL="95885">
              <a:lnSpc>
                <a:spcPct val="100000"/>
              </a:lnSpc>
              <a:spcBef>
                <a:spcPts val="345"/>
              </a:spcBef>
            </a:pPr>
            <a:r>
              <a:rPr sz="1800" b="1" spc="-5" dirty="0">
                <a:solidFill>
                  <a:srgbClr val="0000FF"/>
                </a:solidFill>
                <a:latin typeface="Arial"/>
                <a:cs typeface="Arial"/>
              </a:rPr>
              <a:t>Στο </a:t>
            </a:r>
            <a:r>
              <a:rPr sz="1800" b="1" dirty="0">
                <a:solidFill>
                  <a:srgbClr val="0000FF"/>
                </a:solidFill>
                <a:latin typeface="Arial"/>
                <a:cs typeface="Arial"/>
              </a:rPr>
              <a:t>προηγούµενο </a:t>
            </a:r>
            <a:r>
              <a:rPr sz="1800" b="1" spc="5" dirty="0">
                <a:solidFill>
                  <a:srgbClr val="0000FF"/>
                </a:solidFill>
                <a:latin typeface="Arial"/>
                <a:cs typeface="Arial"/>
              </a:rPr>
              <a:t>παράδειγµα</a:t>
            </a:r>
            <a:r>
              <a:rPr sz="1800" b="1" spc="-25" dirty="0">
                <a:solidFill>
                  <a:srgbClr val="0000FF"/>
                </a:solidFill>
                <a:latin typeface="Arial"/>
                <a:cs typeface="Arial"/>
              </a:rPr>
              <a:t> </a:t>
            </a:r>
            <a:r>
              <a:rPr sz="1800" b="1" spc="20" dirty="0">
                <a:solidFill>
                  <a:srgbClr val="0000FF"/>
                </a:solidFill>
                <a:latin typeface="Arial"/>
                <a:cs typeface="Arial"/>
              </a:rPr>
              <a:t>ΕΣ∆=1,75</a:t>
            </a:r>
            <a:endParaRPr sz="1800">
              <a:latin typeface="Arial"/>
              <a:cs typeface="Arial"/>
            </a:endParaRPr>
          </a:p>
        </p:txBody>
      </p:sp>
      <p:sp>
        <p:nvSpPr>
          <p:cNvPr id="32" name="object 32"/>
          <p:cNvSpPr/>
          <p:nvPr/>
        </p:nvSpPr>
        <p:spPr>
          <a:xfrm>
            <a:off x="8004047" y="5433059"/>
            <a:ext cx="576580" cy="577850"/>
          </a:xfrm>
          <a:custGeom>
            <a:avLst/>
            <a:gdLst/>
            <a:ahLst/>
            <a:cxnLst/>
            <a:rect l="l" t="t" r="r" b="b"/>
            <a:pathLst>
              <a:path w="576579" h="577850">
                <a:moveTo>
                  <a:pt x="0" y="0"/>
                </a:moveTo>
                <a:lnTo>
                  <a:pt x="0" y="577595"/>
                </a:lnTo>
                <a:lnTo>
                  <a:pt x="576071" y="577595"/>
                </a:lnTo>
                <a:lnTo>
                  <a:pt x="576071" y="0"/>
                </a:lnTo>
                <a:lnTo>
                  <a:pt x="0" y="0"/>
                </a:lnTo>
                <a:close/>
              </a:path>
            </a:pathLst>
          </a:custGeom>
          <a:ln w="28574">
            <a:solidFill>
              <a:srgbClr val="FF0000"/>
            </a:solidFill>
          </a:ln>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72914" y="891031"/>
            <a:ext cx="3131820" cy="513715"/>
          </a:xfrm>
          <a:prstGeom prst="rect">
            <a:avLst/>
          </a:prstGeom>
        </p:spPr>
        <p:txBody>
          <a:bodyPr vert="horz" wrap="square" lIns="0" tIns="12700" rIns="0" bIns="0" rtlCol="0">
            <a:spAutoFit/>
          </a:bodyPr>
          <a:lstStyle/>
          <a:p>
            <a:pPr marL="12700">
              <a:lnSpc>
                <a:spcPct val="100000"/>
              </a:lnSpc>
              <a:spcBef>
                <a:spcPts val="100"/>
              </a:spcBef>
            </a:pPr>
            <a:r>
              <a:rPr b="1" spc="-5" dirty="0">
                <a:solidFill>
                  <a:srgbClr val="000000"/>
                </a:solidFill>
                <a:latin typeface="Arial"/>
                <a:cs typeface="Arial"/>
              </a:rPr>
              <a:t>Στο</a:t>
            </a:r>
            <a:r>
              <a:rPr b="1" spc="-50" dirty="0">
                <a:solidFill>
                  <a:srgbClr val="000000"/>
                </a:solidFill>
                <a:latin typeface="Arial"/>
                <a:cs typeface="Arial"/>
              </a:rPr>
              <a:t> </a:t>
            </a:r>
            <a:r>
              <a:rPr b="1" spc="5" dirty="0">
                <a:solidFill>
                  <a:srgbClr val="000000"/>
                </a:solidFill>
                <a:latin typeface="Arial"/>
                <a:cs typeface="Arial"/>
              </a:rPr>
              <a:t>Παράδειγµα</a:t>
            </a:r>
          </a:p>
        </p:txBody>
      </p:sp>
      <p:sp>
        <p:nvSpPr>
          <p:cNvPr id="3" name="object 3"/>
          <p:cNvSpPr txBox="1"/>
          <p:nvPr/>
        </p:nvSpPr>
        <p:spPr>
          <a:xfrm>
            <a:off x="3434588" y="1810450"/>
            <a:ext cx="3092450" cy="360045"/>
          </a:xfrm>
          <a:prstGeom prst="rect">
            <a:avLst/>
          </a:prstGeom>
        </p:spPr>
        <p:txBody>
          <a:bodyPr vert="horz" wrap="square" lIns="0" tIns="11430" rIns="0" bIns="0" rtlCol="0">
            <a:spAutoFit/>
          </a:bodyPr>
          <a:lstStyle/>
          <a:p>
            <a:pPr marL="12700">
              <a:lnSpc>
                <a:spcPct val="100000"/>
              </a:lnSpc>
              <a:spcBef>
                <a:spcPts val="90"/>
              </a:spcBef>
              <a:tabLst>
                <a:tab pos="1501140" algn="l"/>
                <a:tab pos="2217420" algn="l"/>
                <a:tab pos="2877185" algn="l"/>
              </a:tabLst>
            </a:pPr>
            <a:r>
              <a:rPr sz="2200" u="sng" spc="180" dirty="0">
                <a:uFill>
                  <a:solidFill>
                    <a:srgbClr val="000000"/>
                  </a:solidFill>
                </a:uFill>
                <a:latin typeface="Times New Roman"/>
                <a:cs typeface="Times New Roman"/>
              </a:rPr>
              <a:t> </a:t>
            </a:r>
            <a:r>
              <a:rPr sz="2200" b="1" u="sng" spc="-10" dirty="0">
                <a:uFill>
                  <a:solidFill>
                    <a:srgbClr val="000000"/>
                  </a:solidFill>
                </a:uFill>
                <a:latin typeface="Times New Roman"/>
                <a:cs typeface="Times New Roman"/>
              </a:rPr>
              <a:t>Γεν</a:t>
            </a:r>
            <a:r>
              <a:rPr sz="2200" b="1" u="sng" dirty="0">
                <a:uFill>
                  <a:solidFill>
                    <a:srgbClr val="000000"/>
                  </a:solidFill>
                </a:uFill>
                <a:latin typeface="Times New Roman"/>
                <a:cs typeface="Times New Roman"/>
              </a:rPr>
              <a:t>ό</a:t>
            </a:r>
            <a:r>
              <a:rPr sz="2200" b="1" u="sng" spc="5" dirty="0">
                <a:uFill>
                  <a:solidFill>
                    <a:srgbClr val="000000"/>
                  </a:solidFill>
                </a:uFill>
                <a:latin typeface="Times New Roman"/>
                <a:cs typeface="Times New Roman"/>
              </a:rPr>
              <a:t>τ</a:t>
            </a:r>
            <a:r>
              <a:rPr sz="2200" b="1" u="sng" spc="-5" dirty="0">
                <a:uFill>
                  <a:solidFill>
                    <a:srgbClr val="000000"/>
                  </a:solidFill>
                </a:uFill>
                <a:latin typeface="Times New Roman"/>
                <a:cs typeface="Times New Roman"/>
              </a:rPr>
              <a:t>υ</a:t>
            </a:r>
            <a:r>
              <a:rPr sz="2200" b="1" u="sng" spc="-20" dirty="0">
                <a:uFill>
                  <a:solidFill>
                    <a:srgbClr val="000000"/>
                  </a:solidFill>
                </a:uFill>
                <a:latin typeface="Times New Roman"/>
                <a:cs typeface="Times New Roman"/>
              </a:rPr>
              <a:t>π</a:t>
            </a:r>
            <a:r>
              <a:rPr sz="2200" b="1" u="sng" dirty="0">
                <a:uFill>
                  <a:solidFill>
                    <a:srgbClr val="000000"/>
                  </a:solidFill>
                </a:uFill>
                <a:latin typeface="Times New Roman"/>
                <a:cs typeface="Times New Roman"/>
              </a:rPr>
              <a:t>οι	</a:t>
            </a:r>
            <a:r>
              <a:rPr sz="2200" b="1" u="sng" spc="-15" dirty="0">
                <a:uFill>
                  <a:solidFill>
                    <a:srgbClr val="000000"/>
                  </a:solidFill>
                </a:uFill>
                <a:latin typeface="Times New Roman"/>
                <a:cs typeface="Times New Roman"/>
              </a:rPr>
              <a:t>Μ</a:t>
            </a:r>
            <a:r>
              <a:rPr sz="2200" b="1" u="sng" dirty="0">
                <a:uFill>
                  <a:solidFill>
                    <a:srgbClr val="000000"/>
                  </a:solidFill>
                </a:uFill>
                <a:latin typeface="Times New Roman"/>
                <a:cs typeface="Times New Roman"/>
              </a:rPr>
              <a:t>Ο	</a:t>
            </a:r>
            <a:r>
              <a:rPr sz="2200" b="1" u="sng" spc="-5" dirty="0">
                <a:uFill>
                  <a:solidFill>
                    <a:srgbClr val="000000"/>
                  </a:solidFill>
                </a:uFill>
                <a:latin typeface="Times New Roman"/>
                <a:cs typeface="Times New Roman"/>
              </a:rPr>
              <a:t>Τ</a:t>
            </a:r>
            <a:r>
              <a:rPr sz="2200" b="1" u="sng" dirty="0">
                <a:uFill>
                  <a:solidFill>
                    <a:srgbClr val="000000"/>
                  </a:solidFill>
                </a:uFill>
                <a:latin typeface="Times New Roman"/>
                <a:cs typeface="Times New Roman"/>
              </a:rPr>
              <a:t>Α	</a:t>
            </a:r>
            <a:r>
              <a:rPr sz="2200" b="1" i="1" u="sng" dirty="0">
                <a:uFill>
                  <a:solidFill>
                    <a:srgbClr val="000000"/>
                  </a:solidFill>
                </a:uFill>
                <a:latin typeface="Times New Roman"/>
                <a:cs typeface="Times New Roman"/>
              </a:rPr>
              <a:t>N</a:t>
            </a:r>
            <a:endParaRPr sz="2200" dirty="0">
              <a:latin typeface="Times New Roman"/>
              <a:cs typeface="Times New Roman"/>
            </a:endParaRPr>
          </a:p>
        </p:txBody>
      </p:sp>
      <p:sp>
        <p:nvSpPr>
          <p:cNvPr id="4" name="object 4"/>
          <p:cNvSpPr/>
          <p:nvPr/>
        </p:nvSpPr>
        <p:spPr>
          <a:xfrm>
            <a:off x="3447288" y="1837944"/>
            <a:ext cx="1386840" cy="0"/>
          </a:xfrm>
          <a:custGeom>
            <a:avLst/>
            <a:gdLst/>
            <a:ahLst/>
            <a:cxnLst/>
            <a:rect l="l" t="t" r="r" b="b"/>
            <a:pathLst>
              <a:path w="1386839">
                <a:moveTo>
                  <a:pt x="0" y="0"/>
                </a:moveTo>
                <a:lnTo>
                  <a:pt x="1386840" y="0"/>
                </a:lnTo>
              </a:path>
            </a:pathLst>
          </a:custGeom>
          <a:ln w="9144">
            <a:solidFill>
              <a:srgbClr val="000000"/>
            </a:solidFill>
          </a:ln>
        </p:spPr>
        <p:txBody>
          <a:bodyPr wrap="square" lIns="0" tIns="0" rIns="0" bIns="0" rtlCol="0"/>
          <a:lstStyle/>
          <a:p>
            <a:endParaRPr/>
          </a:p>
        </p:txBody>
      </p:sp>
      <p:sp>
        <p:nvSpPr>
          <p:cNvPr id="5" name="object 5"/>
          <p:cNvSpPr/>
          <p:nvPr/>
        </p:nvSpPr>
        <p:spPr>
          <a:xfrm>
            <a:off x="4834128" y="1833372"/>
            <a:ext cx="9525" cy="9525"/>
          </a:xfrm>
          <a:custGeom>
            <a:avLst/>
            <a:gdLst/>
            <a:ahLst/>
            <a:cxnLst/>
            <a:rect l="l" t="t" r="r" b="b"/>
            <a:pathLst>
              <a:path w="9525" h="9525">
                <a:moveTo>
                  <a:pt x="0" y="0"/>
                </a:moveTo>
                <a:lnTo>
                  <a:pt x="0" y="9144"/>
                </a:lnTo>
                <a:lnTo>
                  <a:pt x="9144" y="9144"/>
                </a:lnTo>
                <a:lnTo>
                  <a:pt x="9144" y="0"/>
                </a:lnTo>
                <a:lnTo>
                  <a:pt x="0" y="0"/>
                </a:lnTo>
                <a:close/>
              </a:path>
            </a:pathLst>
          </a:custGeom>
          <a:solidFill>
            <a:srgbClr val="000000"/>
          </a:solidFill>
        </p:spPr>
        <p:txBody>
          <a:bodyPr wrap="square" lIns="0" tIns="0" rIns="0" bIns="0" rtlCol="0"/>
          <a:lstStyle/>
          <a:p>
            <a:endParaRPr/>
          </a:p>
        </p:txBody>
      </p:sp>
      <p:sp>
        <p:nvSpPr>
          <p:cNvPr id="6" name="object 6"/>
          <p:cNvSpPr/>
          <p:nvPr/>
        </p:nvSpPr>
        <p:spPr>
          <a:xfrm>
            <a:off x="4843272" y="1837944"/>
            <a:ext cx="661670" cy="0"/>
          </a:xfrm>
          <a:custGeom>
            <a:avLst/>
            <a:gdLst/>
            <a:ahLst/>
            <a:cxnLst/>
            <a:rect l="l" t="t" r="r" b="b"/>
            <a:pathLst>
              <a:path w="661670">
                <a:moveTo>
                  <a:pt x="0" y="0"/>
                </a:moveTo>
                <a:lnTo>
                  <a:pt x="661416" y="0"/>
                </a:lnTo>
              </a:path>
            </a:pathLst>
          </a:custGeom>
          <a:ln w="9144">
            <a:solidFill>
              <a:srgbClr val="000000"/>
            </a:solidFill>
          </a:ln>
        </p:spPr>
        <p:txBody>
          <a:bodyPr wrap="square" lIns="0" tIns="0" rIns="0" bIns="0" rtlCol="0"/>
          <a:lstStyle/>
          <a:p>
            <a:endParaRPr/>
          </a:p>
        </p:txBody>
      </p:sp>
      <p:sp>
        <p:nvSpPr>
          <p:cNvPr id="7" name="object 7"/>
          <p:cNvSpPr/>
          <p:nvPr/>
        </p:nvSpPr>
        <p:spPr>
          <a:xfrm>
            <a:off x="5504688" y="1833372"/>
            <a:ext cx="9525" cy="9525"/>
          </a:xfrm>
          <a:custGeom>
            <a:avLst/>
            <a:gdLst/>
            <a:ahLst/>
            <a:cxnLst/>
            <a:rect l="l" t="t" r="r" b="b"/>
            <a:pathLst>
              <a:path w="9525" h="9525">
                <a:moveTo>
                  <a:pt x="0" y="0"/>
                </a:moveTo>
                <a:lnTo>
                  <a:pt x="0" y="9144"/>
                </a:lnTo>
                <a:lnTo>
                  <a:pt x="9144" y="9144"/>
                </a:lnTo>
                <a:lnTo>
                  <a:pt x="9144" y="0"/>
                </a:lnTo>
                <a:lnTo>
                  <a:pt x="0" y="0"/>
                </a:lnTo>
                <a:close/>
              </a:path>
            </a:pathLst>
          </a:custGeom>
          <a:solidFill>
            <a:srgbClr val="000000"/>
          </a:solidFill>
        </p:spPr>
        <p:txBody>
          <a:bodyPr wrap="square" lIns="0" tIns="0" rIns="0" bIns="0" rtlCol="0"/>
          <a:lstStyle/>
          <a:p>
            <a:endParaRPr/>
          </a:p>
        </p:txBody>
      </p:sp>
      <p:sp>
        <p:nvSpPr>
          <p:cNvPr id="8" name="object 8"/>
          <p:cNvSpPr/>
          <p:nvPr/>
        </p:nvSpPr>
        <p:spPr>
          <a:xfrm>
            <a:off x="5513832" y="1837944"/>
            <a:ext cx="660400" cy="0"/>
          </a:xfrm>
          <a:custGeom>
            <a:avLst/>
            <a:gdLst/>
            <a:ahLst/>
            <a:cxnLst/>
            <a:rect l="l" t="t" r="r" b="b"/>
            <a:pathLst>
              <a:path w="660400">
                <a:moveTo>
                  <a:pt x="0" y="0"/>
                </a:moveTo>
                <a:lnTo>
                  <a:pt x="659892" y="0"/>
                </a:lnTo>
              </a:path>
            </a:pathLst>
          </a:custGeom>
          <a:ln w="9144">
            <a:solidFill>
              <a:srgbClr val="000000"/>
            </a:solidFill>
          </a:ln>
        </p:spPr>
        <p:txBody>
          <a:bodyPr wrap="square" lIns="0" tIns="0" rIns="0" bIns="0" rtlCol="0"/>
          <a:lstStyle/>
          <a:p>
            <a:endParaRPr/>
          </a:p>
        </p:txBody>
      </p:sp>
      <p:sp>
        <p:nvSpPr>
          <p:cNvPr id="9" name="object 9"/>
          <p:cNvSpPr/>
          <p:nvPr/>
        </p:nvSpPr>
        <p:spPr>
          <a:xfrm>
            <a:off x="6173724" y="1833372"/>
            <a:ext cx="9525" cy="9525"/>
          </a:xfrm>
          <a:custGeom>
            <a:avLst/>
            <a:gdLst/>
            <a:ahLst/>
            <a:cxnLst/>
            <a:rect l="l" t="t" r="r" b="b"/>
            <a:pathLst>
              <a:path w="9525" h="9525">
                <a:moveTo>
                  <a:pt x="0" y="0"/>
                </a:moveTo>
                <a:lnTo>
                  <a:pt x="0" y="9144"/>
                </a:lnTo>
                <a:lnTo>
                  <a:pt x="9144" y="9144"/>
                </a:lnTo>
                <a:lnTo>
                  <a:pt x="9144" y="0"/>
                </a:lnTo>
                <a:lnTo>
                  <a:pt x="0" y="0"/>
                </a:lnTo>
                <a:close/>
              </a:path>
            </a:pathLst>
          </a:custGeom>
          <a:solidFill>
            <a:srgbClr val="000000"/>
          </a:solidFill>
        </p:spPr>
        <p:txBody>
          <a:bodyPr wrap="square" lIns="0" tIns="0" rIns="0" bIns="0" rtlCol="0"/>
          <a:lstStyle/>
          <a:p>
            <a:endParaRPr/>
          </a:p>
        </p:txBody>
      </p:sp>
      <p:sp>
        <p:nvSpPr>
          <p:cNvPr id="10" name="object 10"/>
          <p:cNvSpPr/>
          <p:nvPr/>
        </p:nvSpPr>
        <p:spPr>
          <a:xfrm>
            <a:off x="6182868" y="1837944"/>
            <a:ext cx="455930" cy="0"/>
          </a:xfrm>
          <a:custGeom>
            <a:avLst/>
            <a:gdLst/>
            <a:ahLst/>
            <a:cxnLst/>
            <a:rect l="l" t="t" r="r" b="b"/>
            <a:pathLst>
              <a:path w="455929">
                <a:moveTo>
                  <a:pt x="0" y="0"/>
                </a:moveTo>
                <a:lnTo>
                  <a:pt x="455676" y="0"/>
                </a:lnTo>
              </a:path>
            </a:pathLst>
          </a:custGeom>
          <a:ln w="9144">
            <a:solidFill>
              <a:srgbClr val="000000"/>
            </a:solidFill>
          </a:ln>
        </p:spPr>
        <p:txBody>
          <a:bodyPr wrap="square" lIns="0" tIns="0" rIns="0" bIns="0" rtlCol="0"/>
          <a:lstStyle/>
          <a:p>
            <a:endParaRPr/>
          </a:p>
        </p:txBody>
      </p:sp>
      <p:sp>
        <p:nvSpPr>
          <p:cNvPr id="11" name="object 11"/>
          <p:cNvSpPr/>
          <p:nvPr/>
        </p:nvSpPr>
        <p:spPr>
          <a:xfrm>
            <a:off x="3447288" y="5369814"/>
            <a:ext cx="1386840" cy="0"/>
          </a:xfrm>
          <a:custGeom>
            <a:avLst/>
            <a:gdLst/>
            <a:ahLst/>
            <a:cxnLst/>
            <a:rect l="l" t="t" r="r" b="b"/>
            <a:pathLst>
              <a:path w="1386839">
                <a:moveTo>
                  <a:pt x="0" y="0"/>
                </a:moveTo>
                <a:lnTo>
                  <a:pt x="1386840" y="0"/>
                </a:lnTo>
              </a:path>
            </a:pathLst>
          </a:custGeom>
          <a:ln w="10668">
            <a:solidFill>
              <a:srgbClr val="000000"/>
            </a:solidFill>
          </a:ln>
        </p:spPr>
        <p:txBody>
          <a:bodyPr wrap="square" lIns="0" tIns="0" rIns="0" bIns="0" rtlCol="0"/>
          <a:lstStyle/>
          <a:p>
            <a:endParaRPr/>
          </a:p>
        </p:txBody>
      </p:sp>
      <p:sp>
        <p:nvSpPr>
          <p:cNvPr id="12" name="object 12"/>
          <p:cNvSpPr/>
          <p:nvPr/>
        </p:nvSpPr>
        <p:spPr>
          <a:xfrm>
            <a:off x="4834128" y="5364480"/>
            <a:ext cx="9525" cy="10795"/>
          </a:xfrm>
          <a:custGeom>
            <a:avLst/>
            <a:gdLst/>
            <a:ahLst/>
            <a:cxnLst/>
            <a:rect l="l" t="t" r="r" b="b"/>
            <a:pathLst>
              <a:path w="9525" h="10795">
                <a:moveTo>
                  <a:pt x="0" y="0"/>
                </a:moveTo>
                <a:lnTo>
                  <a:pt x="0" y="10668"/>
                </a:lnTo>
                <a:lnTo>
                  <a:pt x="9144" y="10668"/>
                </a:lnTo>
                <a:lnTo>
                  <a:pt x="9144" y="0"/>
                </a:lnTo>
                <a:lnTo>
                  <a:pt x="0" y="0"/>
                </a:lnTo>
                <a:close/>
              </a:path>
            </a:pathLst>
          </a:custGeom>
          <a:solidFill>
            <a:srgbClr val="000000"/>
          </a:solidFill>
        </p:spPr>
        <p:txBody>
          <a:bodyPr wrap="square" lIns="0" tIns="0" rIns="0" bIns="0" rtlCol="0"/>
          <a:lstStyle/>
          <a:p>
            <a:endParaRPr/>
          </a:p>
        </p:txBody>
      </p:sp>
      <p:sp>
        <p:nvSpPr>
          <p:cNvPr id="13" name="object 13"/>
          <p:cNvSpPr/>
          <p:nvPr/>
        </p:nvSpPr>
        <p:spPr>
          <a:xfrm>
            <a:off x="4843272" y="5369814"/>
            <a:ext cx="661670" cy="0"/>
          </a:xfrm>
          <a:custGeom>
            <a:avLst/>
            <a:gdLst/>
            <a:ahLst/>
            <a:cxnLst/>
            <a:rect l="l" t="t" r="r" b="b"/>
            <a:pathLst>
              <a:path w="661670">
                <a:moveTo>
                  <a:pt x="0" y="0"/>
                </a:moveTo>
                <a:lnTo>
                  <a:pt x="661416" y="0"/>
                </a:lnTo>
              </a:path>
            </a:pathLst>
          </a:custGeom>
          <a:ln w="10668">
            <a:solidFill>
              <a:srgbClr val="000000"/>
            </a:solidFill>
          </a:ln>
        </p:spPr>
        <p:txBody>
          <a:bodyPr wrap="square" lIns="0" tIns="0" rIns="0" bIns="0" rtlCol="0"/>
          <a:lstStyle/>
          <a:p>
            <a:endParaRPr/>
          </a:p>
        </p:txBody>
      </p:sp>
      <p:sp>
        <p:nvSpPr>
          <p:cNvPr id="14" name="object 14"/>
          <p:cNvSpPr/>
          <p:nvPr/>
        </p:nvSpPr>
        <p:spPr>
          <a:xfrm>
            <a:off x="5504688" y="5364480"/>
            <a:ext cx="9525" cy="10795"/>
          </a:xfrm>
          <a:custGeom>
            <a:avLst/>
            <a:gdLst/>
            <a:ahLst/>
            <a:cxnLst/>
            <a:rect l="l" t="t" r="r" b="b"/>
            <a:pathLst>
              <a:path w="9525" h="10795">
                <a:moveTo>
                  <a:pt x="0" y="0"/>
                </a:moveTo>
                <a:lnTo>
                  <a:pt x="0" y="10668"/>
                </a:lnTo>
                <a:lnTo>
                  <a:pt x="9144" y="10668"/>
                </a:lnTo>
                <a:lnTo>
                  <a:pt x="9144" y="0"/>
                </a:lnTo>
                <a:lnTo>
                  <a:pt x="0" y="0"/>
                </a:lnTo>
                <a:close/>
              </a:path>
            </a:pathLst>
          </a:custGeom>
          <a:solidFill>
            <a:srgbClr val="000000"/>
          </a:solidFill>
        </p:spPr>
        <p:txBody>
          <a:bodyPr wrap="square" lIns="0" tIns="0" rIns="0" bIns="0" rtlCol="0"/>
          <a:lstStyle/>
          <a:p>
            <a:endParaRPr/>
          </a:p>
        </p:txBody>
      </p:sp>
      <p:sp>
        <p:nvSpPr>
          <p:cNvPr id="15" name="object 15"/>
          <p:cNvSpPr/>
          <p:nvPr/>
        </p:nvSpPr>
        <p:spPr>
          <a:xfrm>
            <a:off x="5513832" y="5369814"/>
            <a:ext cx="660400" cy="0"/>
          </a:xfrm>
          <a:custGeom>
            <a:avLst/>
            <a:gdLst/>
            <a:ahLst/>
            <a:cxnLst/>
            <a:rect l="l" t="t" r="r" b="b"/>
            <a:pathLst>
              <a:path w="660400">
                <a:moveTo>
                  <a:pt x="0" y="0"/>
                </a:moveTo>
                <a:lnTo>
                  <a:pt x="659892" y="0"/>
                </a:lnTo>
              </a:path>
            </a:pathLst>
          </a:custGeom>
          <a:ln w="10668">
            <a:solidFill>
              <a:srgbClr val="000000"/>
            </a:solidFill>
          </a:ln>
        </p:spPr>
        <p:txBody>
          <a:bodyPr wrap="square" lIns="0" tIns="0" rIns="0" bIns="0" rtlCol="0"/>
          <a:lstStyle/>
          <a:p>
            <a:endParaRPr/>
          </a:p>
        </p:txBody>
      </p:sp>
      <p:sp>
        <p:nvSpPr>
          <p:cNvPr id="16" name="object 16"/>
          <p:cNvSpPr/>
          <p:nvPr/>
        </p:nvSpPr>
        <p:spPr>
          <a:xfrm>
            <a:off x="6173724" y="5364480"/>
            <a:ext cx="9525" cy="10795"/>
          </a:xfrm>
          <a:custGeom>
            <a:avLst/>
            <a:gdLst/>
            <a:ahLst/>
            <a:cxnLst/>
            <a:rect l="l" t="t" r="r" b="b"/>
            <a:pathLst>
              <a:path w="9525" h="10795">
                <a:moveTo>
                  <a:pt x="0" y="0"/>
                </a:moveTo>
                <a:lnTo>
                  <a:pt x="0" y="10668"/>
                </a:lnTo>
                <a:lnTo>
                  <a:pt x="9144" y="10668"/>
                </a:lnTo>
                <a:lnTo>
                  <a:pt x="9144" y="0"/>
                </a:lnTo>
                <a:lnTo>
                  <a:pt x="0" y="0"/>
                </a:lnTo>
                <a:close/>
              </a:path>
            </a:pathLst>
          </a:custGeom>
          <a:solidFill>
            <a:srgbClr val="000000"/>
          </a:solidFill>
        </p:spPr>
        <p:txBody>
          <a:bodyPr wrap="square" lIns="0" tIns="0" rIns="0" bIns="0" rtlCol="0"/>
          <a:lstStyle/>
          <a:p>
            <a:endParaRPr/>
          </a:p>
        </p:txBody>
      </p:sp>
      <p:sp>
        <p:nvSpPr>
          <p:cNvPr id="17" name="object 17"/>
          <p:cNvSpPr/>
          <p:nvPr/>
        </p:nvSpPr>
        <p:spPr>
          <a:xfrm>
            <a:off x="6182868" y="5369814"/>
            <a:ext cx="455930" cy="0"/>
          </a:xfrm>
          <a:custGeom>
            <a:avLst/>
            <a:gdLst/>
            <a:ahLst/>
            <a:cxnLst/>
            <a:rect l="l" t="t" r="r" b="b"/>
            <a:pathLst>
              <a:path w="455929">
                <a:moveTo>
                  <a:pt x="0" y="0"/>
                </a:moveTo>
                <a:lnTo>
                  <a:pt x="455676" y="0"/>
                </a:lnTo>
              </a:path>
            </a:pathLst>
          </a:custGeom>
          <a:ln w="10668">
            <a:solidFill>
              <a:srgbClr val="000000"/>
            </a:solidFill>
          </a:ln>
        </p:spPr>
        <p:txBody>
          <a:bodyPr wrap="square" lIns="0" tIns="0" rIns="0" bIns="0" rtlCol="0"/>
          <a:lstStyle/>
          <a:p>
            <a:endParaRPr/>
          </a:p>
        </p:txBody>
      </p:sp>
      <p:sp>
        <p:nvSpPr>
          <p:cNvPr id="18" name="object 18"/>
          <p:cNvSpPr/>
          <p:nvPr/>
        </p:nvSpPr>
        <p:spPr>
          <a:xfrm>
            <a:off x="3540252" y="5693664"/>
            <a:ext cx="1207135" cy="321945"/>
          </a:xfrm>
          <a:custGeom>
            <a:avLst/>
            <a:gdLst/>
            <a:ahLst/>
            <a:cxnLst/>
            <a:rect l="l" t="t" r="r" b="b"/>
            <a:pathLst>
              <a:path w="1207135" h="321945">
                <a:moveTo>
                  <a:pt x="0" y="0"/>
                </a:moveTo>
                <a:lnTo>
                  <a:pt x="0" y="321564"/>
                </a:lnTo>
                <a:lnTo>
                  <a:pt x="1207008" y="321564"/>
                </a:lnTo>
                <a:lnTo>
                  <a:pt x="1207008" y="0"/>
                </a:lnTo>
                <a:lnTo>
                  <a:pt x="0" y="0"/>
                </a:lnTo>
                <a:close/>
              </a:path>
            </a:pathLst>
          </a:custGeom>
          <a:solidFill>
            <a:srgbClr val="FFFFFF"/>
          </a:solidFill>
        </p:spPr>
        <p:txBody>
          <a:bodyPr wrap="square" lIns="0" tIns="0" rIns="0" bIns="0" rtlCol="0"/>
          <a:lstStyle/>
          <a:p>
            <a:endParaRPr/>
          </a:p>
        </p:txBody>
      </p:sp>
      <p:sp>
        <p:nvSpPr>
          <p:cNvPr id="19" name="object 19"/>
          <p:cNvSpPr/>
          <p:nvPr/>
        </p:nvSpPr>
        <p:spPr>
          <a:xfrm>
            <a:off x="3540252" y="6015228"/>
            <a:ext cx="1207135" cy="318770"/>
          </a:xfrm>
          <a:custGeom>
            <a:avLst/>
            <a:gdLst/>
            <a:ahLst/>
            <a:cxnLst/>
            <a:rect l="l" t="t" r="r" b="b"/>
            <a:pathLst>
              <a:path w="1207135" h="318770">
                <a:moveTo>
                  <a:pt x="0" y="0"/>
                </a:moveTo>
                <a:lnTo>
                  <a:pt x="0" y="318516"/>
                </a:lnTo>
                <a:lnTo>
                  <a:pt x="1207008" y="318516"/>
                </a:lnTo>
                <a:lnTo>
                  <a:pt x="1207008" y="0"/>
                </a:lnTo>
                <a:lnTo>
                  <a:pt x="0" y="0"/>
                </a:lnTo>
                <a:close/>
              </a:path>
            </a:pathLst>
          </a:custGeom>
          <a:solidFill>
            <a:srgbClr val="FFFFFF"/>
          </a:solidFill>
        </p:spPr>
        <p:txBody>
          <a:bodyPr wrap="square" lIns="0" tIns="0" rIns="0" bIns="0" rtlCol="0"/>
          <a:lstStyle/>
          <a:p>
            <a:endParaRPr/>
          </a:p>
        </p:txBody>
      </p:sp>
      <p:sp>
        <p:nvSpPr>
          <p:cNvPr id="20" name="object 20"/>
          <p:cNvSpPr/>
          <p:nvPr/>
        </p:nvSpPr>
        <p:spPr>
          <a:xfrm>
            <a:off x="3540252" y="6333744"/>
            <a:ext cx="1207135" cy="318770"/>
          </a:xfrm>
          <a:custGeom>
            <a:avLst/>
            <a:gdLst/>
            <a:ahLst/>
            <a:cxnLst/>
            <a:rect l="l" t="t" r="r" b="b"/>
            <a:pathLst>
              <a:path w="1207135" h="318770">
                <a:moveTo>
                  <a:pt x="0" y="0"/>
                </a:moveTo>
                <a:lnTo>
                  <a:pt x="0" y="318516"/>
                </a:lnTo>
                <a:lnTo>
                  <a:pt x="1207008" y="318516"/>
                </a:lnTo>
                <a:lnTo>
                  <a:pt x="1207008" y="0"/>
                </a:lnTo>
                <a:lnTo>
                  <a:pt x="0" y="0"/>
                </a:lnTo>
                <a:close/>
              </a:path>
            </a:pathLst>
          </a:custGeom>
          <a:solidFill>
            <a:srgbClr val="FFFFFF"/>
          </a:solidFill>
        </p:spPr>
        <p:txBody>
          <a:bodyPr wrap="square" lIns="0" tIns="0" rIns="0" bIns="0" rtlCol="0"/>
          <a:lstStyle/>
          <a:p>
            <a:endParaRPr/>
          </a:p>
        </p:txBody>
      </p:sp>
      <p:graphicFrame>
        <p:nvGraphicFramePr>
          <p:cNvPr id="21" name="object 21"/>
          <p:cNvGraphicFramePr>
            <a:graphicFrameLocks noGrp="1"/>
          </p:cNvGraphicFramePr>
          <p:nvPr>
            <p:extLst>
              <p:ext uri="{D42A27DB-BD31-4B8C-83A1-F6EECF244321}">
                <p14:modId xmlns:p14="http://schemas.microsoft.com/office/powerpoint/2010/main" val="421652692"/>
              </p:ext>
            </p:extLst>
          </p:nvPr>
        </p:nvGraphicFramePr>
        <p:xfrm>
          <a:off x="3179063" y="2179605"/>
          <a:ext cx="3459478" cy="4693625"/>
        </p:xfrm>
        <a:graphic>
          <a:graphicData uri="http://schemas.openxmlformats.org/drawingml/2006/table">
            <a:tbl>
              <a:tblPr firstRow="1" bandRow="1">
                <a:tableStyleId>{2D5ABB26-0587-4C30-8999-92F81FD0307C}</a:tableStyleId>
              </a:tblPr>
              <a:tblGrid>
                <a:gridCol w="1166495">
                  <a:extLst>
                    <a:ext uri="{9D8B030D-6E8A-4147-A177-3AD203B41FA5}">
                      <a16:colId xmlns:a16="http://schemas.microsoft.com/office/drawing/2014/main" val="20000"/>
                    </a:ext>
                  </a:extLst>
                </a:gridCol>
                <a:gridCol w="1165859">
                  <a:extLst>
                    <a:ext uri="{9D8B030D-6E8A-4147-A177-3AD203B41FA5}">
                      <a16:colId xmlns:a16="http://schemas.microsoft.com/office/drawing/2014/main" val="20001"/>
                    </a:ext>
                  </a:extLst>
                </a:gridCol>
                <a:gridCol w="670560">
                  <a:extLst>
                    <a:ext uri="{9D8B030D-6E8A-4147-A177-3AD203B41FA5}">
                      <a16:colId xmlns:a16="http://schemas.microsoft.com/office/drawing/2014/main" val="20002"/>
                    </a:ext>
                  </a:extLst>
                </a:gridCol>
                <a:gridCol w="456564">
                  <a:extLst>
                    <a:ext uri="{9D8B030D-6E8A-4147-A177-3AD203B41FA5}">
                      <a16:colId xmlns:a16="http://schemas.microsoft.com/office/drawing/2014/main" val="20003"/>
                    </a:ext>
                  </a:extLst>
                </a:gridCol>
              </a:tblGrid>
              <a:tr h="314959">
                <a:tc>
                  <a:txBody>
                    <a:bodyPr/>
                    <a:lstStyle/>
                    <a:p>
                      <a:pPr marL="360680">
                        <a:lnSpc>
                          <a:spcPts val="2380"/>
                        </a:lnSpc>
                      </a:pPr>
                      <a:r>
                        <a:rPr sz="2200" b="1" dirty="0">
                          <a:latin typeface="Times New Roman"/>
                          <a:cs typeface="Times New Roman"/>
                        </a:rPr>
                        <a:t>Α</a:t>
                      </a:r>
                      <a:endParaRPr sz="2200">
                        <a:latin typeface="Times New Roman"/>
                        <a:cs typeface="Times New Roman"/>
                      </a:endParaRPr>
                    </a:p>
                  </a:txBody>
                  <a:tcPr marL="0" marR="0" marT="0" marB="0"/>
                </a:tc>
                <a:tc>
                  <a:txBody>
                    <a:bodyPr/>
                    <a:lstStyle/>
                    <a:p>
                      <a:pPr marR="83185" algn="r">
                        <a:lnSpc>
                          <a:spcPts val="2380"/>
                        </a:lnSpc>
                      </a:pPr>
                      <a:r>
                        <a:rPr sz="2200" b="1" dirty="0">
                          <a:latin typeface="Times New Roman"/>
                          <a:cs typeface="Times New Roman"/>
                        </a:rPr>
                        <a:t>4,</a:t>
                      </a:r>
                      <a:r>
                        <a:rPr sz="2200" b="1" spc="-25" dirty="0">
                          <a:latin typeface="Times New Roman"/>
                          <a:cs typeface="Times New Roman"/>
                        </a:rPr>
                        <a:t>1</a:t>
                      </a:r>
                      <a:r>
                        <a:rPr sz="2200" b="1" dirty="0">
                          <a:latin typeface="Times New Roman"/>
                          <a:cs typeface="Times New Roman"/>
                        </a:rPr>
                        <a:t>0</a:t>
                      </a:r>
                      <a:endParaRPr sz="2200" dirty="0">
                        <a:latin typeface="Times New Roman"/>
                        <a:cs typeface="Times New Roman"/>
                      </a:endParaRPr>
                    </a:p>
                  </a:txBody>
                  <a:tcPr marL="0" marR="0" marT="0" marB="0"/>
                </a:tc>
                <a:tc>
                  <a:txBody>
                    <a:bodyPr/>
                    <a:lstStyle/>
                    <a:p>
                      <a:pPr algn="ctr">
                        <a:lnSpc>
                          <a:spcPts val="2380"/>
                        </a:lnSpc>
                      </a:pPr>
                      <a:r>
                        <a:rPr sz="2200" b="1" spc="-10" dirty="0">
                          <a:latin typeface="Times New Roman"/>
                          <a:cs typeface="Times New Roman"/>
                        </a:rPr>
                        <a:t>1,66</a:t>
                      </a:r>
                      <a:endParaRPr sz="2200" dirty="0">
                        <a:latin typeface="Times New Roman"/>
                        <a:cs typeface="Times New Roman"/>
                      </a:endParaRPr>
                    </a:p>
                  </a:txBody>
                  <a:tcPr marL="0" marR="0" marT="0" marB="0"/>
                </a:tc>
                <a:tc>
                  <a:txBody>
                    <a:bodyPr/>
                    <a:lstStyle/>
                    <a:p>
                      <a:pPr marL="7620" algn="ctr">
                        <a:lnSpc>
                          <a:spcPts val="2380"/>
                        </a:lnSpc>
                      </a:pPr>
                      <a:r>
                        <a:rPr sz="2200" b="1" dirty="0">
                          <a:latin typeface="Times New Roman"/>
                          <a:cs typeface="Times New Roman"/>
                        </a:rPr>
                        <a:t>10</a:t>
                      </a:r>
                      <a:endParaRPr sz="2200">
                        <a:latin typeface="Times New Roman"/>
                        <a:cs typeface="Times New Roman"/>
                      </a:endParaRPr>
                    </a:p>
                  </a:txBody>
                  <a:tcPr marL="0" marR="0" marT="0" marB="0"/>
                </a:tc>
                <a:extLst>
                  <a:ext uri="{0D108BD9-81ED-4DB2-BD59-A6C34878D82A}">
                    <a16:rowId xmlns:a16="http://schemas.microsoft.com/office/drawing/2014/main" val="10000"/>
                  </a:ext>
                </a:extLst>
              </a:tr>
              <a:tr h="320801">
                <a:tc>
                  <a:txBody>
                    <a:bodyPr/>
                    <a:lstStyle/>
                    <a:p>
                      <a:pPr marL="360680">
                        <a:lnSpc>
                          <a:spcPts val="2425"/>
                        </a:lnSpc>
                      </a:pPr>
                      <a:r>
                        <a:rPr sz="2200" b="1" dirty="0">
                          <a:latin typeface="Times New Roman"/>
                          <a:cs typeface="Times New Roman"/>
                        </a:rPr>
                        <a:t>Β</a:t>
                      </a:r>
                      <a:endParaRPr sz="2200" dirty="0">
                        <a:latin typeface="Times New Roman"/>
                        <a:cs typeface="Times New Roman"/>
                      </a:endParaRPr>
                    </a:p>
                  </a:txBody>
                  <a:tcPr marL="0" marR="0" marT="0" marB="0"/>
                </a:tc>
                <a:tc>
                  <a:txBody>
                    <a:bodyPr/>
                    <a:lstStyle/>
                    <a:p>
                      <a:pPr marR="83185" algn="r">
                        <a:lnSpc>
                          <a:spcPts val="2425"/>
                        </a:lnSpc>
                      </a:pPr>
                      <a:r>
                        <a:rPr sz="2200" b="1" dirty="0">
                          <a:latin typeface="Times New Roman"/>
                          <a:cs typeface="Times New Roman"/>
                        </a:rPr>
                        <a:t>2,</a:t>
                      </a:r>
                      <a:r>
                        <a:rPr sz="2200" b="1" spc="-25" dirty="0">
                          <a:latin typeface="Times New Roman"/>
                          <a:cs typeface="Times New Roman"/>
                        </a:rPr>
                        <a:t>5</a:t>
                      </a:r>
                      <a:r>
                        <a:rPr sz="2200" b="1" dirty="0">
                          <a:latin typeface="Times New Roman"/>
                          <a:cs typeface="Times New Roman"/>
                        </a:rPr>
                        <a:t>0</a:t>
                      </a:r>
                      <a:endParaRPr sz="2200" dirty="0">
                        <a:latin typeface="Times New Roman"/>
                        <a:cs typeface="Times New Roman"/>
                      </a:endParaRPr>
                    </a:p>
                  </a:txBody>
                  <a:tcPr marL="0" marR="0" marT="0" marB="0"/>
                </a:tc>
                <a:tc>
                  <a:txBody>
                    <a:bodyPr/>
                    <a:lstStyle/>
                    <a:p>
                      <a:pPr algn="ctr">
                        <a:lnSpc>
                          <a:spcPts val="2425"/>
                        </a:lnSpc>
                      </a:pPr>
                      <a:r>
                        <a:rPr sz="2200" b="1" spc="-10" dirty="0">
                          <a:latin typeface="Times New Roman"/>
                          <a:cs typeface="Times New Roman"/>
                        </a:rPr>
                        <a:t>0,53</a:t>
                      </a:r>
                      <a:endParaRPr sz="2200">
                        <a:latin typeface="Times New Roman"/>
                        <a:cs typeface="Times New Roman"/>
                      </a:endParaRPr>
                    </a:p>
                  </a:txBody>
                  <a:tcPr marL="0" marR="0" marT="0" marB="0"/>
                </a:tc>
                <a:tc>
                  <a:txBody>
                    <a:bodyPr/>
                    <a:lstStyle/>
                    <a:p>
                      <a:pPr marL="7620" algn="ctr">
                        <a:lnSpc>
                          <a:spcPts val="2425"/>
                        </a:lnSpc>
                      </a:pPr>
                      <a:r>
                        <a:rPr sz="2200" b="1" dirty="0">
                          <a:latin typeface="Times New Roman"/>
                          <a:cs typeface="Times New Roman"/>
                        </a:rPr>
                        <a:t>10</a:t>
                      </a:r>
                      <a:endParaRPr sz="2200">
                        <a:latin typeface="Times New Roman"/>
                        <a:cs typeface="Times New Roman"/>
                      </a:endParaRPr>
                    </a:p>
                  </a:txBody>
                  <a:tcPr marL="0" marR="0" marT="0" marB="0"/>
                </a:tc>
                <a:extLst>
                  <a:ext uri="{0D108BD9-81ED-4DB2-BD59-A6C34878D82A}">
                    <a16:rowId xmlns:a16="http://schemas.microsoft.com/office/drawing/2014/main" val="10001"/>
                  </a:ext>
                </a:extLst>
              </a:tr>
              <a:tr h="319277">
                <a:tc>
                  <a:txBody>
                    <a:bodyPr/>
                    <a:lstStyle/>
                    <a:p>
                      <a:pPr marL="360680">
                        <a:lnSpc>
                          <a:spcPts val="2415"/>
                        </a:lnSpc>
                      </a:pPr>
                      <a:r>
                        <a:rPr sz="2200" b="1" dirty="0">
                          <a:latin typeface="Times New Roman"/>
                          <a:cs typeface="Times New Roman"/>
                        </a:rPr>
                        <a:t>Γ</a:t>
                      </a:r>
                      <a:endParaRPr sz="2200">
                        <a:latin typeface="Times New Roman"/>
                        <a:cs typeface="Times New Roman"/>
                      </a:endParaRPr>
                    </a:p>
                  </a:txBody>
                  <a:tcPr marL="0" marR="0" marT="0" marB="0"/>
                </a:tc>
                <a:tc>
                  <a:txBody>
                    <a:bodyPr/>
                    <a:lstStyle/>
                    <a:p>
                      <a:pPr marR="83185" algn="r">
                        <a:lnSpc>
                          <a:spcPts val="2415"/>
                        </a:lnSpc>
                      </a:pPr>
                      <a:r>
                        <a:rPr sz="2200" b="1" dirty="0">
                          <a:latin typeface="Times New Roman"/>
                          <a:cs typeface="Times New Roman"/>
                        </a:rPr>
                        <a:t>3,</a:t>
                      </a:r>
                      <a:r>
                        <a:rPr sz="2200" b="1" spc="-25" dirty="0">
                          <a:latin typeface="Times New Roman"/>
                          <a:cs typeface="Times New Roman"/>
                        </a:rPr>
                        <a:t>2</a:t>
                      </a:r>
                      <a:r>
                        <a:rPr sz="2200" b="1" dirty="0">
                          <a:latin typeface="Times New Roman"/>
                          <a:cs typeface="Times New Roman"/>
                        </a:rPr>
                        <a:t>0</a:t>
                      </a:r>
                      <a:endParaRPr sz="2200" dirty="0">
                        <a:latin typeface="Times New Roman"/>
                        <a:cs typeface="Times New Roman"/>
                      </a:endParaRPr>
                    </a:p>
                  </a:txBody>
                  <a:tcPr marL="0" marR="0" marT="0" marB="0"/>
                </a:tc>
                <a:tc>
                  <a:txBody>
                    <a:bodyPr/>
                    <a:lstStyle/>
                    <a:p>
                      <a:pPr algn="ctr">
                        <a:lnSpc>
                          <a:spcPts val="2415"/>
                        </a:lnSpc>
                      </a:pPr>
                      <a:r>
                        <a:rPr sz="2200" b="1" spc="-10" dirty="0">
                          <a:latin typeface="Times New Roman"/>
                          <a:cs typeface="Times New Roman"/>
                        </a:rPr>
                        <a:t>1,87</a:t>
                      </a:r>
                      <a:endParaRPr sz="2200">
                        <a:latin typeface="Times New Roman"/>
                        <a:cs typeface="Times New Roman"/>
                      </a:endParaRPr>
                    </a:p>
                  </a:txBody>
                  <a:tcPr marL="0" marR="0" marT="0" marB="0"/>
                </a:tc>
                <a:tc>
                  <a:txBody>
                    <a:bodyPr/>
                    <a:lstStyle/>
                    <a:p>
                      <a:pPr marL="7620" algn="ctr">
                        <a:lnSpc>
                          <a:spcPts val="2415"/>
                        </a:lnSpc>
                      </a:pPr>
                      <a:r>
                        <a:rPr sz="2200" b="1" dirty="0">
                          <a:latin typeface="Times New Roman"/>
                          <a:cs typeface="Times New Roman"/>
                        </a:rPr>
                        <a:t>10</a:t>
                      </a:r>
                      <a:endParaRPr sz="2200">
                        <a:latin typeface="Times New Roman"/>
                        <a:cs typeface="Times New Roman"/>
                      </a:endParaRPr>
                    </a:p>
                  </a:txBody>
                  <a:tcPr marL="0" marR="0" marT="0" marB="0"/>
                </a:tc>
                <a:extLst>
                  <a:ext uri="{0D108BD9-81ED-4DB2-BD59-A6C34878D82A}">
                    <a16:rowId xmlns:a16="http://schemas.microsoft.com/office/drawing/2014/main" val="10002"/>
                  </a:ext>
                </a:extLst>
              </a:tr>
              <a:tr h="318515">
                <a:tc>
                  <a:txBody>
                    <a:bodyPr/>
                    <a:lstStyle/>
                    <a:p>
                      <a:pPr marL="360680">
                        <a:lnSpc>
                          <a:spcPts val="2410"/>
                        </a:lnSpc>
                      </a:pPr>
                      <a:r>
                        <a:rPr sz="2200" b="1" dirty="0">
                          <a:latin typeface="Times New Roman"/>
                          <a:cs typeface="Times New Roman"/>
                        </a:rPr>
                        <a:t>∆</a:t>
                      </a:r>
                      <a:endParaRPr sz="2200">
                        <a:latin typeface="Times New Roman"/>
                        <a:cs typeface="Times New Roman"/>
                      </a:endParaRPr>
                    </a:p>
                  </a:txBody>
                  <a:tcPr marL="0" marR="0" marT="0" marB="0"/>
                </a:tc>
                <a:tc>
                  <a:txBody>
                    <a:bodyPr/>
                    <a:lstStyle/>
                    <a:p>
                      <a:pPr marR="83185" algn="r">
                        <a:lnSpc>
                          <a:spcPts val="2410"/>
                        </a:lnSpc>
                      </a:pPr>
                      <a:r>
                        <a:rPr sz="2200" b="1" dirty="0">
                          <a:latin typeface="Times New Roman"/>
                          <a:cs typeface="Times New Roman"/>
                        </a:rPr>
                        <a:t>3,</a:t>
                      </a:r>
                      <a:r>
                        <a:rPr sz="2200" b="1" spc="-25" dirty="0">
                          <a:latin typeface="Times New Roman"/>
                          <a:cs typeface="Times New Roman"/>
                        </a:rPr>
                        <a:t>4</a:t>
                      </a:r>
                      <a:r>
                        <a:rPr sz="2200" b="1" dirty="0">
                          <a:latin typeface="Times New Roman"/>
                          <a:cs typeface="Times New Roman"/>
                        </a:rPr>
                        <a:t>0</a:t>
                      </a:r>
                      <a:endParaRPr sz="2200" dirty="0">
                        <a:latin typeface="Times New Roman"/>
                        <a:cs typeface="Times New Roman"/>
                      </a:endParaRPr>
                    </a:p>
                  </a:txBody>
                  <a:tcPr marL="0" marR="0" marT="0" marB="0"/>
                </a:tc>
                <a:tc>
                  <a:txBody>
                    <a:bodyPr/>
                    <a:lstStyle/>
                    <a:p>
                      <a:pPr algn="ctr">
                        <a:lnSpc>
                          <a:spcPts val="2410"/>
                        </a:lnSpc>
                      </a:pPr>
                      <a:r>
                        <a:rPr sz="2200" b="1" spc="-10" dirty="0">
                          <a:latin typeface="Times New Roman"/>
                          <a:cs typeface="Times New Roman"/>
                        </a:rPr>
                        <a:t>2,07</a:t>
                      </a:r>
                      <a:endParaRPr sz="2200">
                        <a:latin typeface="Times New Roman"/>
                        <a:cs typeface="Times New Roman"/>
                      </a:endParaRPr>
                    </a:p>
                  </a:txBody>
                  <a:tcPr marL="0" marR="0" marT="0" marB="0"/>
                </a:tc>
                <a:tc>
                  <a:txBody>
                    <a:bodyPr/>
                    <a:lstStyle/>
                    <a:p>
                      <a:pPr marL="7620" algn="ctr">
                        <a:lnSpc>
                          <a:spcPts val="2410"/>
                        </a:lnSpc>
                      </a:pPr>
                      <a:r>
                        <a:rPr sz="2200" b="1" dirty="0">
                          <a:latin typeface="Times New Roman"/>
                          <a:cs typeface="Times New Roman"/>
                        </a:rPr>
                        <a:t>10</a:t>
                      </a:r>
                      <a:endParaRPr sz="2200">
                        <a:latin typeface="Times New Roman"/>
                        <a:cs typeface="Times New Roman"/>
                      </a:endParaRPr>
                    </a:p>
                  </a:txBody>
                  <a:tcPr marL="0" marR="0" marT="0" marB="0"/>
                </a:tc>
                <a:extLst>
                  <a:ext uri="{0D108BD9-81ED-4DB2-BD59-A6C34878D82A}">
                    <a16:rowId xmlns:a16="http://schemas.microsoft.com/office/drawing/2014/main" val="10003"/>
                  </a:ext>
                </a:extLst>
              </a:tr>
              <a:tr h="318515">
                <a:tc>
                  <a:txBody>
                    <a:bodyPr/>
                    <a:lstStyle/>
                    <a:p>
                      <a:pPr marL="360680">
                        <a:lnSpc>
                          <a:spcPts val="2410"/>
                        </a:lnSpc>
                      </a:pPr>
                      <a:r>
                        <a:rPr sz="2200" b="1" dirty="0">
                          <a:latin typeface="Times New Roman"/>
                          <a:cs typeface="Times New Roman"/>
                        </a:rPr>
                        <a:t>Ε</a:t>
                      </a:r>
                      <a:endParaRPr sz="2200">
                        <a:latin typeface="Times New Roman"/>
                        <a:cs typeface="Times New Roman"/>
                      </a:endParaRPr>
                    </a:p>
                  </a:txBody>
                  <a:tcPr marL="0" marR="0" marT="0" marB="0"/>
                </a:tc>
                <a:tc>
                  <a:txBody>
                    <a:bodyPr/>
                    <a:lstStyle/>
                    <a:p>
                      <a:pPr marR="83185" algn="r">
                        <a:lnSpc>
                          <a:spcPts val="2410"/>
                        </a:lnSpc>
                      </a:pPr>
                      <a:r>
                        <a:rPr sz="2200" b="1" dirty="0">
                          <a:highlight>
                            <a:srgbClr val="FFFF00"/>
                          </a:highlight>
                          <a:latin typeface="Times New Roman"/>
                          <a:cs typeface="Times New Roman"/>
                        </a:rPr>
                        <a:t>5,</a:t>
                      </a:r>
                      <a:r>
                        <a:rPr sz="2200" b="1" spc="-25" dirty="0">
                          <a:highlight>
                            <a:srgbClr val="FFFF00"/>
                          </a:highlight>
                          <a:latin typeface="Times New Roman"/>
                          <a:cs typeface="Times New Roman"/>
                        </a:rPr>
                        <a:t>2</a:t>
                      </a:r>
                      <a:r>
                        <a:rPr sz="2200" b="1" dirty="0">
                          <a:highlight>
                            <a:srgbClr val="FFFF00"/>
                          </a:highlight>
                          <a:latin typeface="Times New Roman"/>
                          <a:cs typeface="Times New Roman"/>
                        </a:rPr>
                        <a:t>0</a:t>
                      </a:r>
                      <a:endParaRPr sz="2200" dirty="0">
                        <a:highlight>
                          <a:srgbClr val="FFFF00"/>
                        </a:highlight>
                        <a:latin typeface="Times New Roman"/>
                        <a:cs typeface="Times New Roman"/>
                      </a:endParaRPr>
                    </a:p>
                  </a:txBody>
                  <a:tcPr marL="0" marR="0" marT="0" marB="0"/>
                </a:tc>
                <a:tc>
                  <a:txBody>
                    <a:bodyPr/>
                    <a:lstStyle/>
                    <a:p>
                      <a:pPr algn="ctr">
                        <a:lnSpc>
                          <a:spcPts val="2410"/>
                        </a:lnSpc>
                      </a:pPr>
                      <a:r>
                        <a:rPr sz="2200" b="1" spc="-10" dirty="0">
                          <a:latin typeface="Times New Roman"/>
                          <a:cs typeface="Times New Roman"/>
                        </a:rPr>
                        <a:t>1,93</a:t>
                      </a:r>
                      <a:endParaRPr sz="2200">
                        <a:latin typeface="Times New Roman"/>
                        <a:cs typeface="Times New Roman"/>
                      </a:endParaRPr>
                    </a:p>
                  </a:txBody>
                  <a:tcPr marL="0" marR="0" marT="0" marB="0"/>
                </a:tc>
                <a:tc>
                  <a:txBody>
                    <a:bodyPr/>
                    <a:lstStyle/>
                    <a:p>
                      <a:pPr marL="7620" algn="ctr">
                        <a:lnSpc>
                          <a:spcPts val="2410"/>
                        </a:lnSpc>
                      </a:pPr>
                      <a:r>
                        <a:rPr sz="2200" b="1" dirty="0">
                          <a:latin typeface="Times New Roman"/>
                          <a:cs typeface="Times New Roman"/>
                        </a:rPr>
                        <a:t>10</a:t>
                      </a:r>
                      <a:endParaRPr sz="2200">
                        <a:latin typeface="Times New Roman"/>
                        <a:cs typeface="Times New Roman"/>
                      </a:endParaRPr>
                    </a:p>
                  </a:txBody>
                  <a:tcPr marL="0" marR="0" marT="0" marB="0"/>
                </a:tc>
                <a:extLst>
                  <a:ext uri="{0D108BD9-81ED-4DB2-BD59-A6C34878D82A}">
                    <a16:rowId xmlns:a16="http://schemas.microsoft.com/office/drawing/2014/main" val="10004"/>
                  </a:ext>
                </a:extLst>
              </a:tr>
              <a:tr h="319277">
                <a:tc>
                  <a:txBody>
                    <a:bodyPr/>
                    <a:lstStyle/>
                    <a:p>
                      <a:pPr marL="360680">
                        <a:lnSpc>
                          <a:spcPts val="2415"/>
                        </a:lnSpc>
                      </a:pPr>
                      <a:r>
                        <a:rPr sz="2200" b="1" dirty="0">
                          <a:latin typeface="Times New Roman"/>
                          <a:cs typeface="Times New Roman"/>
                        </a:rPr>
                        <a:t>Ζ</a:t>
                      </a:r>
                      <a:endParaRPr sz="2200">
                        <a:latin typeface="Times New Roman"/>
                        <a:cs typeface="Times New Roman"/>
                      </a:endParaRPr>
                    </a:p>
                  </a:txBody>
                  <a:tcPr marL="0" marR="0" marT="0" marB="0"/>
                </a:tc>
                <a:tc>
                  <a:txBody>
                    <a:bodyPr/>
                    <a:lstStyle/>
                    <a:p>
                      <a:pPr marR="83185" algn="r">
                        <a:lnSpc>
                          <a:spcPts val="2415"/>
                        </a:lnSpc>
                      </a:pPr>
                      <a:r>
                        <a:rPr sz="2200" b="1" dirty="0">
                          <a:latin typeface="Times New Roman"/>
                          <a:cs typeface="Times New Roman"/>
                        </a:rPr>
                        <a:t>3,</a:t>
                      </a:r>
                      <a:r>
                        <a:rPr sz="2200" b="1" spc="-25" dirty="0">
                          <a:latin typeface="Times New Roman"/>
                          <a:cs typeface="Times New Roman"/>
                        </a:rPr>
                        <a:t>6</a:t>
                      </a:r>
                      <a:r>
                        <a:rPr sz="2200" b="1" dirty="0">
                          <a:latin typeface="Times New Roman"/>
                          <a:cs typeface="Times New Roman"/>
                        </a:rPr>
                        <a:t>0</a:t>
                      </a:r>
                      <a:endParaRPr sz="2200" dirty="0">
                        <a:latin typeface="Times New Roman"/>
                        <a:cs typeface="Times New Roman"/>
                      </a:endParaRPr>
                    </a:p>
                  </a:txBody>
                  <a:tcPr marL="0" marR="0" marT="0" marB="0"/>
                </a:tc>
                <a:tc>
                  <a:txBody>
                    <a:bodyPr/>
                    <a:lstStyle/>
                    <a:p>
                      <a:pPr algn="ctr">
                        <a:lnSpc>
                          <a:spcPts val="2415"/>
                        </a:lnSpc>
                      </a:pPr>
                      <a:r>
                        <a:rPr sz="2200" b="1" spc="-10" dirty="0">
                          <a:latin typeface="Times New Roman"/>
                          <a:cs typeface="Times New Roman"/>
                        </a:rPr>
                        <a:t>2,55</a:t>
                      </a:r>
                      <a:endParaRPr sz="2200">
                        <a:latin typeface="Times New Roman"/>
                        <a:cs typeface="Times New Roman"/>
                      </a:endParaRPr>
                    </a:p>
                  </a:txBody>
                  <a:tcPr marL="0" marR="0" marT="0" marB="0"/>
                </a:tc>
                <a:tc>
                  <a:txBody>
                    <a:bodyPr/>
                    <a:lstStyle/>
                    <a:p>
                      <a:pPr marL="7620" algn="ctr">
                        <a:lnSpc>
                          <a:spcPts val="2415"/>
                        </a:lnSpc>
                      </a:pPr>
                      <a:r>
                        <a:rPr sz="2200" b="1" dirty="0">
                          <a:latin typeface="Times New Roman"/>
                          <a:cs typeface="Times New Roman"/>
                        </a:rPr>
                        <a:t>10</a:t>
                      </a:r>
                      <a:endParaRPr sz="2200">
                        <a:latin typeface="Times New Roman"/>
                        <a:cs typeface="Times New Roman"/>
                      </a:endParaRPr>
                    </a:p>
                  </a:txBody>
                  <a:tcPr marL="0" marR="0" marT="0" marB="0"/>
                </a:tc>
                <a:extLst>
                  <a:ext uri="{0D108BD9-81ED-4DB2-BD59-A6C34878D82A}">
                    <a16:rowId xmlns:a16="http://schemas.microsoft.com/office/drawing/2014/main" val="10005"/>
                  </a:ext>
                </a:extLst>
              </a:tr>
              <a:tr h="320039">
                <a:tc>
                  <a:txBody>
                    <a:bodyPr/>
                    <a:lstStyle/>
                    <a:p>
                      <a:pPr marL="360680">
                        <a:lnSpc>
                          <a:spcPts val="2420"/>
                        </a:lnSpc>
                      </a:pPr>
                      <a:r>
                        <a:rPr sz="2200" b="1" dirty="0">
                          <a:latin typeface="Times New Roman"/>
                          <a:cs typeface="Times New Roman"/>
                        </a:rPr>
                        <a:t>Η</a:t>
                      </a:r>
                      <a:endParaRPr sz="2200">
                        <a:latin typeface="Times New Roman"/>
                        <a:cs typeface="Times New Roman"/>
                      </a:endParaRPr>
                    </a:p>
                  </a:txBody>
                  <a:tcPr marL="0" marR="0" marT="0" marB="0"/>
                </a:tc>
                <a:tc>
                  <a:txBody>
                    <a:bodyPr/>
                    <a:lstStyle/>
                    <a:p>
                      <a:pPr marR="83185" algn="r">
                        <a:lnSpc>
                          <a:spcPts val="2420"/>
                        </a:lnSpc>
                      </a:pPr>
                      <a:r>
                        <a:rPr sz="2200" b="1" dirty="0">
                          <a:latin typeface="Times New Roman"/>
                          <a:cs typeface="Times New Roman"/>
                        </a:rPr>
                        <a:t>3,</a:t>
                      </a:r>
                      <a:r>
                        <a:rPr sz="2200" b="1" spc="-25" dirty="0">
                          <a:latin typeface="Times New Roman"/>
                          <a:cs typeface="Times New Roman"/>
                        </a:rPr>
                        <a:t>4</a:t>
                      </a:r>
                      <a:r>
                        <a:rPr sz="2200" b="1" dirty="0">
                          <a:latin typeface="Times New Roman"/>
                          <a:cs typeface="Times New Roman"/>
                        </a:rPr>
                        <a:t>0</a:t>
                      </a:r>
                      <a:endParaRPr sz="2200" dirty="0">
                        <a:latin typeface="Times New Roman"/>
                        <a:cs typeface="Times New Roman"/>
                      </a:endParaRPr>
                    </a:p>
                  </a:txBody>
                  <a:tcPr marL="0" marR="0" marT="0" marB="0"/>
                </a:tc>
                <a:tc>
                  <a:txBody>
                    <a:bodyPr/>
                    <a:lstStyle/>
                    <a:p>
                      <a:pPr algn="ctr">
                        <a:lnSpc>
                          <a:spcPts val="2420"/>
                        </a:lnSpc>
                      </a:pPr>
                      <a:r>
                        <a:rPr sz="2200" b="1" spc="-10" dirty="0">
                          <a:latin typeface="Times New Roman"/>
                          <a:cs typeface="Times New Roman"/>
                        </a:rPr>
                        <a:t>2,67</a:t>
                      </a:r>
                      <a:endParaRPr sz="2200">
                        <a:latin typeface="Times New Roman"/>
                        <a:cs typeface="Times New Roman"/>
                      </a:endParaRPr>
                    </a:p>
                  </a:txBody>
                  <a:tcPr marL="0" marR="0" marT="0" marB="0"/>
                </a:tc>
                <a:tc>
                  <a:txBody>
                    <a:bodyPr/>
                    <a:lstStyle/>
                    <a:p>
                      <a:pPr marL="7620" algn="ctr">
                        <a:lnSpc>
                          <a:spcPts val="2420"/>
                        </a:lnSpc>
                      </a:pPr>
                      <a:r>
                        <a:rPr sz="2200" b="1" dirty="0">
                          <a:latin typeface="Times New Roman"/>
                          <a:cs typeface="Times New Roman"/>
                        </a:rPr>
                        <a:t>10</a:t>
                      </a:r>
                      <a:endParaRPr sz="2200">
                        <a:latin typeface="Times New Roman"/>
                        <a:cs typeface="Times New Roman"/>
                      </a:endParaRPr>
                    </a:p>
                  </a:txBody>
                  <a:tcPr marL="0" marR="0" marT="0" marB="0"/>
                </a:tc>
                <a:extLst>
                  <a:ext uri="{0D108BD9-81ED-4DB2-BD59-A6C34878D82A}">
                    <a16:rowId xmlns:a16="http://schemas.microsoft.com/office/drawing/2014/main" val="10006"/>
                  </a:ext>
                </a:extLst>
              </a:tr>
              <a:tr h="320039">
                <a:tc>
                  <a:txBody>
                    <a:bodyPr/>
                    <a:lstStyle/>
                    <a:p>
                      <a:pPr marL="360680">
                        <a:lnSpc>
                          <a:spcPts val="2420"/>
                        </a:lnSpc>
                      </a:pPr>
                      <a:r>
                        <a:rPr sz="2200" b="1" dirty="0">
                          <a:latin typeface="Times New Roman"/>
                          <a:cs typeface="Times New Roman"/>
                        </a:rPr>
                        <a:t>Θ</a:t>
                      </a:r>
                      <a:endParaRPr sz="2200">
                        <a:latin typeface="Times New Roman"/>
                        <a:cs typeface="Times New Roman"/>
                      </a:endParaRPr>
                    </a:p>
                  </a:txBody>
                  <a:tcPr marL="0" marR="0" marT="0" marB="0"/>
                </a:tc>
                <a:tc>
                  <a:txBody>
                    <a:bodyPr/>
                    <a:lstStyle/>
                    <a:p>
                      <a:pPr marR="83185" algn="r">
                        <a:lnSpc>
                          <a:spcPts val="2420"/>
                        </a:lnSpc>
                      </a:pPr>
                      <a:r>
                        <a:rPr sz="2200" b="1" dirty="0">
                          <a:latin typeface="Times New Roman"/>
                          <a:cs typeface="Times New Roman"/>
                        </a:rPr>
                        <a:t>2,</a:t>
                      </a:r>
                      <a:r>
                        <a:rPr sz="2200" b="1" spc="-25" dirty="0">
                          <a:latin typeface="Times New Roman"/>
                          <a:cs typeface="Times New Roman"/>
                        </a:rPr>
                        <a:t>9</a:t>
                      </a:r>
                      <a:r>
                        <a:rPr sz="2200" b="1" dirty="0">
                          <a:latin typeface="Times New Roman"/>
                          <a:cs typeface="Times New Roman"/>
                        </a:rPr>
                        <a:t>0</a:t>
                      </a:r>
                      <a:endParaRPr sz="2200" dirty="0">
                        <a:latin typeface="Times New Roman"/>
                        <a:cs typeface="Times New Roman"/>
                      </a:endParaRPr>
                    </a:p>
                  </a:txBody>
                  <a:tcPr marL="0" marR="0" marT="0" marB="0"/>
                </a:tc>
                <a:tc>
                  <a:txBody>
                    <a:bodyPr/>
                    <a:lstStyle/>
                    <a:p>
                      <a:pPr algn="ctr">
                        <a:lnSpc>
                          <a:spcPts val="2420"/>
                        </a:lnSpc>
                      </a:pPr>
                      <a:r>
                        <a:rPr sz="2200" b="1" spc="-10" dirty="0">
                          <a:latin typeface="Times New Roman"/>
                          <a:cs typeface="Times New Roman"/>
                        </a:rPr>
                        <a:t>1,66</a:t>
                      </a:r>
                      <a:endParaRPr sz="2200">
                        <a:latin typeface="Times New Roman"/>
                        <a:cs typeface="Times New Roman"/>
                      </a:endParaRPr>
                    </a:p>
                  </a:txBody>
                  <a:tcPr marL="0" marR="0" marT="0" marB="0"/>
                </a:tc>
                <a:tc>
                  <a:txBody>
                    <a:bodyPr/>
                    <a:lstStyle/>
                    <a:p>
                      <a:pPr marL="7620" algn="ctr">
                        <a:lnSpc>
                          <a:spcPts val="2420"/>
                        </a:lnSpc>
                      </a:pPr>
                      <a:r>
                        <a:rPr sz="2200" b="1" dirty="0">
                          <a:latin typeface="Times New Roman"/>
                          <a:cs typeface="Times New Roman"/>
                        </a:rPr>
                        <a:t>10</a:t>
                      </a:r>
                      <a:endParaRPr sz="2200">
                        <a:latin typeface="Times New Roman"/>
                        <a:cs typeface="Times New Roman"/>
                      </a:endParaRPr>
                    </a:p>
                  </a:txBody>
                  <a:tcPr marL="0" marR="0" marT="0" marB="0"/>
                </a:tc>
                <a:extLst>
                  <a:ext uri="{0D108BD9-81ED-4DB2-BD59-A6C34878D82A}">
                    <a16:rowId xmlns:a16="http://schemas.microsoft.com/office/drawing/2014/main" val="10007"/>
                  </a:ext>
                </a:extLst>
              </a:tr>
              <a:tr h="319277">
                <a:tc>
                  <a:txBody>
                    <a:bodyPr/>
                    <a:lstStyle/>
                    <a:p>
                      <a:pPr marL="360680">
                        <a:lnSpc>
                          <a:spcPts val="2415"/>
                        </a:lnSpc>
                      </a:pPr>
                      <a:r>
                        <a:rPr sz="2200" b="1" dirty="0">
                          <a:latin typeface="Times New Roman"/>
                          <a:cs typeface="Times New Roman"/>
                        </a:rPr>
                        <a:t>Ι</a:t>
                      </a:r>
                      <a:endParaRPr sz="2200">
                        <a:latin typeface="Times New Roman"/>
                        <a:cs typeface="Times New Roman"/>
                      </a:endParaRPr>
                    </a:p>
                  </a:txBody>
                  <a:tcPr marL="0" marR="0" marT="0" marB="0"/>
                </a:tc>
                <a:tc>
                  <a:txBody>
                    <a:bodyPr/>
                    <a:lstStyle/>
                    <a:p>
                      <a:pPr marR="83185" algn="r">
                        <a:lnSpc>
                          <a:spcPts val="2415"/>
                        </a:lnSpc>
                      </a:pPr>
                      <a:r>
                        <a:rPr sz="2200" b="1" dirty="0">
                          <a:latin typeface="Times New Roman"/>
                          <a:cs typeface="Times New Roman"/>
                        </a:rPr>
                        <a:t>4,</a:t>
                      </a:r>
                      <a:r>
                        <a:rPr sz="2200" b="1" spc="-25" dirty="0">
                          <a:latin typeface="Times New Roman"/>
                          <a:cs typeface="Times New Roman"/>
                        </a:rPr>
                        <a:t>2</a:t>
                      </a:r>
                      <a:r>
                        <a:rPr sz="2200" b="1" dirty="0">
                          <a:latin typeface="Times New Roman"/>
                          <a:cs typeface="Times New Roman"/>
                        </a:rPr>
                        <a:t>0</a:t>
                      </a:r>
                      <a:endParaRPr sz="2200" dirty="0">
                        <a:latin typeface="Times New Roman"/>
                        <a:cs typeface="Times New Roman"/>
                      </a:endParaRPr>
                    </a:p>
                  </a:txBody>
                  <a:tcPr marL="0" marR="0" marT="0" marB="0"/>
                </a:tc>
                <a:tc>
                  <a:txBody>
                    <a:bodyPr/>
                    <a:lstStyle/>
                    <a:p>
                      <a:pPr algn="ctr">
                        <a:lnSpc>
                          <a:spcPts val="2415"/>
                        </a:lnSpc>
                      </a:pPr>
                      <a:r>
                        <a:rPr sz="2200" b="1" spc="-10" dirty="0">
                          <a:latin typeface="Times New Roman"/>
                          <a:cs typeface="Times New Roman"/>
                        </a:rPr>
                        <a:t>2,62</a:t>
                      </a:r>
                      <a:endParaRPr sz="2200">
                        <a:latin typeface="Times New Roman"/>
                        <a:cs typeface="Times New Roman"/>
                      </a:endParaRPr>
                    </a:p>
                  </a:txBody>
                  <a:tcPr marL="0" marR="0" marT="0" marB="0"/>
                </a:tc>
                <a:tc>
                  <a:txBody>
                    <a:bodyPr/>
                    <a:lstStyle/>
                    <a:p>
                      <a:pPr marL="7620" algn="ctr">
                        <a:lnSpc>
                          <a:spcPts val="2415"/>
                        </a:lnSpc>
                      </a:pPr>
                      <a:r>
                        <a:rPr sz="2200" b="1" dirty="0">
                          <a:latin typeface="Times New Roman"/>
                          <a:cs typeface="Times New Roman"/>
                        </a:rPr>
                        <a:t>10</a:t>
                      </a:r>
                      <a:endParaRPr sz="2200">
                        <a:latin typeface="Times New Roman"/>
                        <a:cs typeface="Times New Roman"/>
                      </a:endParaRPr>
                    </a:p>
                  </a:txBody>
                  <a:tcPr marL="0" marR="0" marT="0" marB="0"/>
                </a:tc>
                <a:extLst>
                  <a:ext uri="{0D108BD9-81ED-4DB2-BD59-A6C34878D82A}">
                    <a16:rowId xmlns:a16="http://schemas.microsoft.com/office/drawing/2014/main" val="10008"/>
                  </a:ext>
                </a:extLst>
              </a:tr>
              <a:tr h="313435">
                <a:tc>
                  <a:txBody>
                    <a:bodyPr/>
                    <a:lstStyle/>
                    <a:p>
                      <a:pPr marL="360680">
                        <a:lnSpc>
                          <a:spcPts val="2370"/>
                        </a:lnSpc>
                      </a:pPr>
                      <a:r>
                        <a:rPr sz="2200" b="1" dirty="0">
                          <a:latin typeface="Times New Roman"/>
                          <a:cs typeface="Times New Roman"/>
                        </a:rPr>
                        <a:t>Κ</a:t>
                      </a:r>
                      <a:endParaRPr sz="2200">
                        <a:latin typeface="Times New Roman"/>
                        <a:cs typeface="Times New Roman"/>
                      </a:endParaRPr>
                    </a:p>
                  </a:txBody>
                  <a:tcPr marL="0" marR="0" marT="0" marB="0"/>
                </a:tc>
                <a:tc>
                  <a:txBody>
                    <a:bodyPr/>
                    <a:lstStyle/>
                    <a:p>
                      <a:pPr marR="83185" algn="r">
                        <a:lnSpc>
                          <a:spcPts val="2370"/>
                        </a:lnSpc>
                      </a:pPr>
                      <a:r>
                        <a:rPr sz="2200" b="1" dirty="0">
                          <a:latin typeface="Times New Roman"/>
                          <a:cs typeface="Times New Roman"/>
                        </a:rPr>
                        <a:t>3,</a:t>
                      </a:r>
                      <a:r>
                        <a:rPr sz="2200" b="1" spc="-25" dirty="0">
                          <a:latin typeface="Times New Roman"/>
                          <a:cs typeface="Times New Roman"/>
                        </a:rPr>
                        <a:t>4</a:t>
                      </a:r>
                      <a:r>
                        <a:rPr sz="2200" b="1" dirty="0">
                          <a:latin typeface="Times New Roman"/>
                          <a:cs typeface="Times New Roman"/>
                        </a:rPr>
                        <a:t>0</a:t>
                      </a:r>
                      <a:endParaRPr sz="2200" dirty="0">
                        <a:latin typeface="Times New Roman"/>
                        <a:cs typeface="Times New Roman"/>
                      </a:endParaRPr>
                    </a:p>
                  </a:txBody>
                  <a:tcPr marL="0" marR="0" marT="0" marB="0"/>
                </a:tc>
                <a:tc>
                  <a:txBody>
                    <a:bodyPr/>
                    <a:lstStyle/>
                    <a:p>
                      <a:pPr algn="ctr">
                        <a:lnSpc>
                          <a:spcPts val="2370"/>
                        </a:lnSpc>
                      </a:pPr>
                      <a:r>
                        <a:rPr sz="2200" b="1" spc="-10" dirty="0">
                          <a:latin typeface="Times New Roman"/>
                          <a:cs typeface="Times New Roman"/>
                        </a:rPr>
                        <a:t>0,97</a:t>
                      </a:r>
                      <a:endParaRPr sz="2200">
                        <a:latin typeface="Times New Roman"/>
                        <a:cs typeface="Times New Roman"/>
                      </a:endParaRPr>
                    </a:p>
                  </a:txBody>
                  <a:tcPr marL="0" marR="0" marT="0" marB="0"/>
                </a:tc>
                <a:tc>
                  <a:txBody>
                    <a:bodyPr/>
                    <a:lstStyle/>
                    <a:p>
                      <a:pPr marL="7620" algn="ctr">
                        <a:lnSpc>
                          <a:spcPts val="2370"/>
                        </a:lnSpc>
                      </a:pPr>
                      <a:r>
                        <a:rPr sz="2200" b="1" dirty="0">
                          <a:latin typeface="Times New Roman"/>
                          <a:cs typeface="Times New Roman"/>
                        </a:rPr>
                        <a:t>10</a:t>
                      </a:r>
                      <a:endParaRPr sz="2200">
                        <a:latin typeface="Times New Roman"/>
                        <a:cs typeface="Times New Roman"/>
                      </a:endParaRPr>
                    </a:p>
                  </a:txBody>
                  <a:tcPr marL="0" marR="0" marT="0" marB="0"/>
                </a:tc>
                <a:extLst>
                  <a:ext uri="{0D108BD9-81ED-4DB2-BD59-A6C34878D82A}">
                    <a16:rowId xmlns:a16="http://schemas.microsoft.com/office/drawing/2014/main" val="10009"/>
                  </a:ext>
                </a:extLst>
              </a:tr>
              <a:tr h="1509491">
                <a:tc gridSpan="3">
                  <a:txBody>
                    <a:bodyPr/>
                    <a:lstStyle/>
                    <a:p>
                      <a:pPr marL="360680">
                        <a:lnSpc>
                          <a:spcPts val="2485"/>
                        </a:lnSpc>
                        <a:tabLst>
                          <a:tab pos="1753870" algn="l"/>
                        </a:tabLst>
                      </a:pPr>
                      <a:r>
                        <a:rPr sz="2200" b="1" dirty="0">
                          <a:latin typeface="Times New Roman"/>
                          <a:cs typeface="Times New Roman"/>
                        </a:rPr>
                        <a:t>ΕΣ∆</a:t>
                      </a:r>
                      <a:r>
                        <a:rPr sz="2100" b="1" baseline="-11904" dirty="0">
                          <a:latin typeface="Times New Roman"/>
                          <a:cs typeface="Times New Roman"/>
                        </a:rPr>
                        <a:t>0,10	</a:t>
                      </a:r>
                      <a:r>
                        <a:rPr sz="2200" b="1" spc="-10" dirty="0">
                          <a:latin typeface="Times New Roman"/>
                          <a:cs typeface="Times New Roman"/>
                        </a:rPr>
                        <a:t>1,17</a:t>
                      </a:r>
                      <a:endParaRPr sz="2200" dirty="0">
                        <a:latin typeface="Times New Roman"/>
                        <a:cs typeface="Times New Roman"/>
                      </a:endParaRPr>
                    </a:p>
                    <a:p>
                      <a:pPr marL="360680">
                        <a:lnSpc>
                          <a:spcPts val="2520"/>
                        </a:lnSpc>
                        <a:tabLst>
                          <a:tab pos="1753870" algn="l"/>
                        </a:tabLst>
                      </a:pPr>
                      <a:r>
                        <a:rPr sz="2200" b="1" dirty="0">
                          <a:latin typeface="Times New Roman"/>
                          <a:cs typeface="Times New Roman"/>
                        </a:rPr>
                        <a:t>ΕΣ∆</a:t>
                      </a:r>
                      <a:r>
                        <a:rPr sz="2100" b="1" baseline="-11904" dirty="0">
                          <a:latin typeface="Times New Roman"/>
                          <a:cs typeface="Times New Roman"/>
                        </a:rPr>
                        <a:t>0,05	</a:t>
                      </a:r>
                      <a:r>
                        <a:rPr sz="2200" b="1" spc="-10" dirty="0">
                          <a:latin typeface="Times New Roman"/>
                          <a:cs typeface="Times New Roman"/>
                        </a:rPr>
                        <a:t>1,40</a:t>
                      </a:r>
                      <a:endParaRPr sz="2200" dirty="0">
                        <a:latin typeface="Times New Roman"/>
                        <a:cs typeface="Times New Roman"/>
                      </a:endParaRPr>
                    </a:p>
                    <a:p>
                      <a:pPr marL="360680">
                        <a:lnSpc>
                          <a:spcPts val="2520"/>
                        </a:lnSpc>
                        <a:tabLst>
                          <a:tab pos="1753870" algn="l"/>
                        </a:tabLst>
                      </a:pPr>
                      <a:r>
                        <a:rPr sz="2200" b="1" dirty="0">
                          <a:latin typeface="Times New Roman"/>
                          <a:cs typeface="Times New Roman"/>
                        </a:rPr>
                        <a:t>ΕΣ∆</a:t>
                      </a:r>
                      <a:r>
                        <a:rPr sz="2100" b="1" baseline="-11904" dirty="0">
                          <a:latin typeface="Times New Roman"/>
                          <a:cs typeface="Times New Roman"/>
                        </a:rPr>
                        <a:t>0,01	</a:t>
                      </a:r>
                      <a:r>
                        <a:rPr sz="2200" b="1" spc="-10" dirty="0">
                          <a:latin typeface="Times New Roman"/>
                          <a:cs typeface="Times New Roman"/>
                        </a:rPr>
                        <a:t>1,86</a:t>
                      </a:r>
                      <a:endParaRPr sz="2200" dirty="0">
                        <a:latin typeface="Times New Roman"/>
                        <a:cs typeface="Times New Roman"/>
                      </a:endParaRPr>
                    </a:p>
                    <a:p>
                      <a:pPr marL="360680">
                        <a:lnSpc>
                          <a:spcPts val="2580"/>
                        </a:lnSpc>
                        <a:tabLst>
                          <a:tab pos="1753870" algn="l"/>
                        </a:tabLst>
                      </a:pPr>
                      <a:r>
                        <a:rPr sz="2200" b="1" dirty="0">
                          <a:latin typeface="Times New Roman"/>
                          <a:cs typeface="Times New Roman"/>
                        </a:rPr>
                        <a:t>ΕΣ∆</a:t>
                      </a:r>
                      <a:r>
                        <a:rPr sz="2100" b="1" baseline="-11904" dirty="0">
                          <a:latin typeface="Times New Roman"/>
                          <a:cs typeface="Times New Roman"/>
                        </a:rPr>
                        <a:t>0,0011	</a:t>
                      </a:r>
                      <a:r>
                        <a:rPr sz="2200" b="1" spc="-10" dirty="0">
                          <a:latin typeface="Times New Roman"/>
                          <a:cs typeface="Times New Roman"/>
                        </a:rPr>
                        <a:t>2,38</a:t>
                      </a:r>
                      <a:endParaRPr sz="2200" dirty="0">
                        <a:latin typeface="Times New Roman"/>
                        <a:cs typeface="Times New Roman"/>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2200" dirty="0">
                        <a:latin typeface="Times New Roman"/>
                        <a:cs typeface="Times New Roman"/>
                      </a:endParaRPr>
                    </a:p>
                  </a:txBody>
                  <a:tcPr marL="0" marR="0" marT="0" marB="0"/>
                </a:tc>
                <a:extLst>
                  <a:ext uri="{0D108BD9-81ED-4DB2-BD59-A6C34878D82A}">
                    <a16:rowId xmlns:a16="http://schemas.microsoft.com/office/drawing/2014/main" val="10010"/>
                  </a:ext>
                </a:extLst>
              </a:tr>
            </a:tbl>
          </a:graphicData>
        </a:graphic>
      </p:graphicFrame>
      <p:sp>
        <p:nvSpPr>
          <p:cNvPr id="22" name="object 22"/>
          <p:cNvSpPr/>
          <p:nvPr/>
        </p:nvSpPr>
        <p:spPr>
          <a:xfrm>
            <a:off x="3433572" y="6657594"/>
            <a:ext cx="1407160" cy="0"/>
          </a:xfrm>
          <a:custGeom>
            <a:avLst/>
            <a:gdLst/>
            <a:ahLst/>
            <a:cxnLst/>
            <a:rect l="l" t="t" r="r" b="b"/>
            <a:pathLst>
              <a:path w="1407160">
                <a:moveTo>
                  <a:pt x="0" y="0"/>
                </a:moveTo>
                <a:lnTo>
                  <a:pt x="1406652" y="0"/>
                </a:lnTo>
              </a:path>
            </a:pathLst>
          </a:custGeom>
          <a:ln w="10668">
            <a:solidFill>
              <a:srgbClr val="000000"/>
            </a:solidFill>
          </a:ln>
        </p:spPr>
        <p:txBody>
          <a:bodyPr wrap="square" lIns="0" tIns="0" rIns="0" bIns="0" rtlCol="0"/>
          <a:lstStyle/>
          <a:p>
            <a:endParaRPr/>
          </a:p>
        </p:txBody>
      </p:sp>
      <p:sp>
        <p:nvSpPr>
          <p:cNvPr id="23" name="object 23"/>
          <p:cNvSpPr/>
          <p:nvPr/>
        </p:nvSpPr>
        <p:spPr>
          <a:xfrm>
            <a:off x="4826508" y="6652259"/>
            <a:ext cx="9525" cy="10795"/>
          </a:xfrm>
          <a:custGeom>
            <a:avLst/>
            <a:gdLst/>
            <a:ahLst/>
            <a:cxnLst/>
            <a:rect l="l" t="t" r="r" b="b"/>
            <a:pathLst>
              <a:path w="9525" h="10795">
                <a:moveTo>
                  <a:pt x="0" y="0"/>
                </a:moveTo>
                <a:lnTo>
                  <a:pt x="0" y="10668"/>
                </a:lnTo>
                <a:lnTo>
                  <a:pt x="9144" y="10668"/>
                </a:lnTo>
                <a:lnTo>
                  <a:pt x="9144" y="0"/>
                </a:lnTo>
                <a:lnTo>
                  <a:pt x="0" y="0"/>
                </a:lnTo>
                <a:close/>
              </a:path>
            </a:pathLst>
          </a:custGeom>
          <a:solidFill>
            <a:srgbClr val="000000"/>
          </a:solidFill>
        </p:spPr>
        <p:txBody>
          <a:bodyPr wrap="square" lIns="0" tIns="0" rIns="0" bIns="0" rtlCol="0"/>
          <a:lstStyle/>
          <a:p>
            <a:endParaRPr/>
          </a:p>
        </p:txBody>
      </p:sp>
      <p:sp>
        <p:nvSpPr>
          <p:cNvPr id="24" name="object 24"/>
          <p:cNvSpPr/>
          <p:nvPr/>
        </p:nvSpPr>
        <p:spPr>
          <a:xfrm>
            <a:off x="4835652" y="6657594"/>
            <a:ext cx="676910" cy="0"/>
          </a:xfrm>
          <a:custGeom>
            <a:avLst/>
            <a:gdLst/>
            <a:ahLst/>
            <a:cxnLst/>
            <a:rect l="l" t="t" r="r" b="b"/>
            <a:pathLst>
              <a:path w="676910">
                <a:moveTo>
                  <a:pt x="0" y="0"/>
                </a:moveTo>
                <a:lnTo>
                  <a:pt x="676656" y="0"/>
                </a:lnTo>
              </a:path>
            </a:pathLst>
          </a:custGeom>
          <a:ln w="10668">
            <a:solidFill>
              <a:srgbClr val="000000"/>
            </a:solidFill>
          </a:ln>
        </p:spPr>
        <p:txBody>
          <a:bodyPr wrap="square" lIns="0" tIns="0" rIns="0" bIns="0" rtlCol="0"/>
          <a:lstStyle/>
          <a:p>
            <a:endParaRPr/>
          </a:p>
        </p:txBody>
      </p:sp>
      <p:sp>
        <p:nvSpPr>
          <p:cNvPr id="25" name="object 25"/>
          <p:cNvSpPr/>
          <p:nvPr/>
        </p:nvSpPr>
        <p:spPr>
          <a:xfrm>
            <a:off x="5497068" y="6652259"/>
            <a:ext cx="10795" cy="10795"/>
          </a:xfrm>
          <a:custGeom>
            <a:avLst/>
            <a:gdLst/>
            <a:ahLst/>
            <a:cxnLst/>
            <a:rect l="l" t="t" r="r" b="b"/>
            <a:pathLst>
              <a:path w="10795" h="10795">
                <a:moveTo>
                  <a:pt x="0" y="0"/>
                </a:moveTo>
                <a:lnTo>
                  <a:pt x="0" y="10668"/>
                </a:lnTo>
                <a:lnTo>
                  <a:pt x="10668" y="10668"/>
                </a:lnTo>
                <a:lnTo>
                  <a:pt x="10668" y="0"/>
                </a:lnTo>
                <a:lnTo>
                  <a:pt x="0" y="0"/>
                </a:lnTo>
                <a:close/>
              </a:path>
            </a:pathLst>
          </a:custGeom>
          <a:solidFill>
            <a:srgbClr val="000000"/>
          </a:solidFill>
        </p:spPr>
        <p:txBody>
          <a:bodyPr wrap="square" lIns="0" tIns="0" rIns="0" bIns="0" rtlCol="0"/>
          <a:lstStyle/>
          <a:p>
            <a:endParaRPr/>
          </a:p>
        </p:txBody>
      </p:sp>
      <p:sp>
        <p:nvSpPr>
          <p:cNvPr id="26" name="object 26"/>
          <p:cNvSpPr/>
          <p:nvPr/>
        </p:nvSpPr>
        <p:spPr>
          <a:xfrm>
            <a:off x="5507736" y="6657594"/>
            <a:ext cx="673735" cy="0"/>
          </a:xfrm>
          <a:custGeom>
            <a:avLst/>
            <a:gdLst/>
            <a:ahLst/>
            <a:cxnLst/>
            <a:rect l="l" t="t" r="r" b="b"/>
            <a:pathLst>
              <a:path w="673735">
                <a:moveTo>
                  <a:pt x="0" y="0"/>
                </a:moveTo>
                <a:lnTo>
                  <a:pt x="673608" y="0"/>
                </a:lnTo>
              </a:path>
            </a:pathLst>
          </a:custGeom>
          <a:ln w="10668">
            <a:solidFill>
              <a:srgbClr val="000000"/>
            </a:solidFill>
          </a:ln>
        </p:spPr>
        <p:txBody>
          <a:bodyPr wrap="square" lIns="0" tIns="0" rIns="0" bIns="0" rtlCol="0"/>
          <a:lstStyle/>
          <a:p>
            <a:endParaRPr/>
          </a:p>
        </p:txBody>
      </p:sp>
      <p:sp>
        <p:nvSpPr>
          <p:cNvPr id="27" name="object 27"/>
          <p:cNvSpPr/>
          <p:nvPr/>
        </p:nvSpPr>
        <p:spPr>
          <a:xfrm>
            <a:off x="6166104" y="6652259"/>
            <a:ext cx="10795" cy="10795"/>
          </a:xfrm>
          <a:custGeom>
            <a:avLst/>
            <a:gdLst/>
            <a:ahLst/>
            <a:cxnLst/>
            <a:rect l="l" t="t" r="r" b="b"/>
            <a:pathLst>
              <a:path w="10795" h="10795">
                <a:moveTo>
                  <a:pt x="0" y="0"/>
                </a:moveTo>
                <a:lnTo>
                  <a:pt x="0" y="10668"/>
                </a:lnTo>
                <a:lnTo>
                  <a:pt x="10668" y="10668"/>
                </a:lnTo>
                <a:lnTo>
                  <a:pt x="10668" y="0"/>
                </a:lnTo>
                <a:lnTo>
                  <a:pt x="0" y="0"/>
                </a:lnTo>
                <a:close/>
              </a:path>
            </a:pathLst>
          </a:custGeom>
          <a:solidFill>
            <a:srgbClr val="000000"/>
          </a:solidFill>
        </p:spPr>
        <p:txBody>
          <a:bodyPr wrap="square" lIns="0" tIns="0" rIns="0" bIns="0" rtlCol="0"/>
          <a:lstStyle/>
          <a:p>
            <a:endParaRPr/>
          </a:p>
        </p:txBody>
      </p:sp>
      <p:sp>
        <p:nvSpPr>
          <p:cNvPr id="28" name="object 28"/>
          <p:cNvSpPr/>
          <p:nvPr/>
        </p:nvSpPr>
        <p:spPr>
          <a:xfrm>
            <a:off x="6176772" y="6657594"/>
            <a:ext cx="469900" cy="0"/>
          </a:xfrm>
          <a:custGeom>
            <a:avLst/>
            <a:gdLst/>
            <a:ahLst/>
            <a:cxnLst/>
            <a:rect l="l" t="t" r="r" b="b"/>
            <a:pathLst>
              <a:path w="469900">
                <a:moveTo>
                  <a:pt x="0" y="0"/>
                </a:moveTo>
                <a:lnTo>
                  <a:pt x="469392" y="0"/>
                </a:lnTo>
              </a:path>
            </a:pathLst>
          </a:custGeom>
          <a:ln w="10668">
            <a:solidFill>
              <a:srgbClr val="000000"/>
            </a:solidFill>
          </a:ln>
        </p:spPr>
        <p:txBody>
          <a:bodyPr wrap="square" lIns="0" tIns="0" rIns="0" bIns="0" rtlCol="0"/>
          <a:lstStyle/>
          <a:p>
            <a:endParaRPr/>
          </a:p>
        </p:txBody>
      </p:sp>
      <p:sp>
        <p:nvSpPr>
          <p:cNvPr id="29" name="object 29"/>
          <p:cNvSpPr/>
          <p:nvPr/>
        </p:nvSpPr>
        <p:spPr>
          <a:xfrm>
            <a:off x="3179063" y="5362955"/>
            <a:ext cx="2665730" cy="1510665"/>
          </a:xfrm>
          <a:custGeom>
            <a:avLst/>
            <a:gdLst/>
            <a:ahLst/>
            <a:cxnLst/>
            <a:rect l="l" t="t" r="r" b="b"/>
            <a:pathLst>
              <a:path w="2665729" h="1510665">
                <a:moveTo>
                  <a:pt x="0" y="0"/>
                </a:moveTo>
                <a:lnTo>
                  <a:pt x="0" y="1510283"/>
                </a:lnTo>
                <a:lnTo>
                  <a:pt x="2665475" y="1510283"/>
                </a:lnTo>
                <a:lnTo>
                  <a:pt x="2665475" y="0"/>
                </a:lnTo>
                <a:lnTo>
                  <a:pt x="0" y="0"/>
                </a:lnTo>
                <a:close/>
              </a:path>
            </a:pathLst>
          </a:custGeom>
          <a:ln w="28574">
            <a:solidFill>
              <a:srgbClr val="FF0000"/>
            </a:solidFill>
          </a:ln>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956307" y="746251"/>
            <a:ext cx="6765925" cy="513715"/>
          </a:xfrm>
          <a:prstGeom prst="rect">
            <a:avLst/>
          </a:prstGeom>
        </p:spPr>
        <p:txBody>
          <a:bodyPr vert="horz" wrap="square" lIns="0" tIns="12700" rIns="0" bIns="0" rtlCol="0">
            <a:spAutoFit/>
          </a:bodyPr>
          <a:lstStyle/>
          <a:p>
            <a:pPr marL="12700">
              <a:lnSpc>
                <a:spcPct val="100000"/>
              </a:lnSpc>
              <a:spcBef>
                <a:spcPts val="100"/>
              </a:spcBef>
            </a:pPr>
            <a:r>
              <a:rPr spc="-5" dirty="0">
                <a:solidFill>
                  <a:srgbClr val="B2B2B2"/>
                </a:solidFill>
              </a:rPr>
              <a:t>Στο προηγούµενο </a:t>
            </a:r>
            <a:r>
              <a:rPr dirty="0">
                <a:solidFill>
                  <a:srgbClr val="B2B2B2"/>
                </a:solidFill>
              </a:rPr>
              <a:t>παράδειγµα</a:t>
            </a:r>
            <a:r>
              <a:rPr spc="-55" dirty="0">
                <a:solidFill>
                  <a:srgbClr val="B2B2B2"/>
                </a:solidFill>
              </a:rPr>
              <a:t> </a:t>
            </a:r>
            <a:r>
              <a:rPr spc="-5" dirty="0">
                <a:solidFill>
                  <a:srgbClr val="B2B2B2"/>
                </a:solidFill>
              </a:rPr>
              <a:t>(CRD)</a:t>
            </a:r>
          </a:p>
        </p:txBody>
      </p:sp>
      <p:sp>
        <p:nvSpPr>
          <p:cNvPr id="10" name="object 10"/>
          <p:cNvSpPr/>
          <p:nvPr/>
        </p:nvSpPr>
        <p:spPr>
          <a:xfrm>
            <a:off x="3467100" y="1695450"/>
            <a:ext cx="1493520" cy="0"/>
          </a:xfrm>
          <a:custGeom>
            <a:avLst/>
            <a:gdLst/>
            <a:ahLst/>
            <a:cxnLst/>
            <a:rect l="l" t="t" r="r" b="b"/>
            <a:pathLst>
              <a:path w="1493520">
                <a:moveTo>
                  <a:pt x="0" y="0"/>
                </a:moveTo>
                <a:lnTo>
                  <a:pt x="1493520" y="0"/>
                </a:lnTo>
              </a:path>
            </a:pathLst>
          </a:custGeom>
          <a:ln w="10668">
            <a:solidFill>
              <a:srgbClr val="000000"/>
            </a:solidFill>
          </a:ln>
        </p:spPr>
        <p:txBody>
          <a:bodyPr wrap="square" lIns="0" tIns="0" rIns="0" bIns="0" rtlCol="0"/>
          <a:lstStyle/>
          <a:p>
            <a:endParaRPr/>
          </a:p>
        </p:txBody>
      </p:sp>
      <p:sp>
        <p:nvSpPr>
          <p:cNvPr id="11" name="object 11"/>
          <p:cNvSpPr/>
          <p:nvPr/>
        </p:nvSpPr>
        <p:spPr>
          <a:xfrm>
            <a:off x="4960620" y="1690116"/>
            <a:ext cx="10795" cy="10795"/>
          </a:xfrm>
          <a:custGeom>
            <a:avLst/>
            <a:gdLst/>
            <a:ahLst/>
            <a:cxnLst/>
            <a:rect l="l" t="t" r="r" b="b"/>
            <a:pathLst>
              <a:path w="10795" h="10794">
                <a:moveTo>
                  <a:pt x="0" y="0"/>
                </a:moveTo>
                <a:lnTo>
                  <a:pt x="0" y="10668"/>
                </a:lnTo>
                <a:lnTo>
                  <a:pt x="10668" y="10668"/>
                </a:lnTo>
                <a:lnTo>
                  <a:pt x="10668" y="0"/>
                </a:lnTo>
                <a:lnTo>
                  <a:pt x="0" y="0"/>
                </a:lnTo>
                <a:close/>
              </a:path>
            </a:pathLst>
          </a:custGeom>
          <a:solidFill>
            <a:srgbClr val="000000"/>
          </a:solidFill>
        </p:spPr>
        <p:txBody>
          <a:bodyPr wrap="square" lIns="0" tIns="0" rIns="0" bIns="0" rtlCol="0"/>
          <a:lstStyle/>
          <a:p>
            <a:endParaRPr/>
          </a:p>
        </p:txBody>
      </p:sp>
      <p:sp>
        <p:nvSpPr>
          <p:cNvPr id="12" name="object 12"/>
          <p:cNvSpPr/>
          <p:nvPr/>
        </p:nvSpPr>
        <p:spPr>
          <a:xfrm>
            <a:off x="4971288" y="1695450"/>
            <a:ext cx="713740" cy="0"/>
          </a:xfrm>
          <a:custGeom>
            <a:avLst/>
            <a:gdLst/>
            <a:ahLst/>
            <a:cxnLst/>
            <a:rect l="l" t="t" r="r" b="b"/>
            <a:pathLst>
              <a:path w="713739">
                <a:moveTo>
                  <a:pt x="0" y="0"/>
                </a:moveTo>
                <a:lnTo>
                  <a:pt x="713232" y="0"/>
                </a:lnTo>
              </a:path>
            </a:pathLst>
          </a:custGeom>
          <a:ln w="10668">
            <a:solidFill>
              <a:srgbClr val="000000"/>
            </a:solidFill>
          </a:ln>
        </p:spPr>
        <p:txBody>
          <a:bodyPr wrap="square" lIns="0" tIns="0" rIns="0" bIns="0" rtlCol="0"/>
          <a:lstStyle/>
          <a:p>
            <a:endParaRPr/>
          </a:p>
        </p:txBody>
      </p:sp>
      <p:sp>
        <p:nvSpPr>
          <p:cNvPr id="13" name="object 13"/>
          <p:cNvSpPr/>
          <p:nvPr/>
        </p:nvSpPr>
        <p:spPr>
          <a:xfrm>
            <a:off x="5684520" y="1690116"/>
            <a:ext cx="10795" cy="10795"/>
          </a:xfrm>
          <a:custGeom>
            <a:avLst/>
            <a:gdLst/>
            <a:ahLst/>
            <a:cxnLst/>
            <a:rect l="l" t="t" r="r" b="b"/>
            <a:pathLst>
              <a:path w="10795" h="10794">
                <a:moveTo>
                  <a:pt x="0" y="0"/>
                </a:moveTo>
                <a:lnTo>
                  <a:pt x="0" y="10668"/>
                </a:lnTo>
                <a:lnTo>
                  <a:pt x="10668" y="10668"/>
                </a:lnTo>
                <a:lnTo>
                  <a:pt x="10668" y="0"/>
                </a:lnTo>
                <a:lnTo>
                  <a:pt x="0" y="0"/>
                </a:lnTo>
                <a:close/>
              </a:path>
            </a:pathLst>
          </a:custGeom>
          <a:solidFill>
            <a:srgbClr val="000000"/>
          </a:solidFill>
        </p:spPr>
        <p:txBody>
          <a:bodyPr wrap="square" lIns="0" tIns="0" rIns="0" bIns="0" rtlCol="0"/>
          <a:lstStyle/>
          <a:p>
            <a:endParaRPr/>
          </a:p>
        </p:txBody>
      </p:sp>
      <p:sp>
        <p:nvSpPr>
          <p:cNvPr id="14" name="object 14"/>
          <p:cNvSpPr/>
          <p:nvPr/>
        </p:nvSpPr>
        <p:spPr>
          <a:xfrm>
            <a:off x="5695188" y="1695450"/>
            <a:ext cx="711835" cy="0"/>
          </a:xfrm>
          <a:custGeom>
            <a:avLst/>
            <a:gdLst/>
            <a:ahLst/>
            <a:cxnLst/>
            <a:rect l="l" t="t" r="r" b="b"/>
            <a:pathLst>
              <a:path w="711835">
                <a:moveTo>
                  <a:pt x="0" y="0"/>
                </a:moveTo>
                <a:lnTo>
                  <a:pt x="711708" y="0"/>
                </a:lnTo>
              </a:path>
            </a:pathLst>
          </a:custGeom>
          <a:ln w="10668">
            <a:solidFill>
              <a:srgbClr val="000000"/>
            </a:solidFill>
          </a:ln>
        </p:spPr>
        <p:txBody>
          <a:bodyPr wrap="square" lIns="0" tIns="0" rIns="0" bIns="0" rtlCol="0"/>
          <a:lstStyle/>
          <a:p>
            <a:endParaRPr/>
          </a:p>
        </p:txBody>
      </p:sp>
      <p:sp>
        <p:nvSpPr>
          <p:cNvPr id="15" name="object 15"/>
          <p:cNvSpPr/>
          <p:nvPr/>
        </p:nvSpPr>
        <p:spPr>
          <a:xfrm>
            <a:off x="6406896" y="1690116"/>
            <a:ext cx="10795" cy="10795"/>
          </a:xfrm>
          <a:custGeom>
            <a:avLst/>
            <a:gdLst/>
            <a:ahLst/>
            <a:cxnLst/>
            <a:rect l="l" t="t" r="r" b="b"/>
            <a:pathLst>
              <a:path w="10795" h="10794">
                <a:moveTo>
                  <a:pt x="0" y="0"/>
                </a:moveTo>
                <a:lnTo>
                  <a:pt x="0" y="10668"/>
                </a:lnTo>
                <a:lnTo>
                  <a:pt x="10668" y="10668"/>
                </a:lnTo>
                <a:lnTo>
                  <a:pt x="10668" y="0"/>
                </a:lnTo>
                <a:lnTo>
                  <a:pt x="0" y="0"/>
                </a:lnTo>
                <a:close/>
              </a:path>
            </a:pathLst>
          </a:custGeom>
          <a:solidFill>
            <a:srgbClr val="000000"/>
          </a:solidFill>
        </p:spPr>
        <p:txBody>
          <a:bodyPr wrap="square" lIns="0" tIns="0" rIns="0" bIns="0" rtlCol="0"/>
          <a:lstStyle/>
          <a:p>
            <a:endParaRPr/>
          </a:p>
        </p:txBody>
      </p:sp>
      <p:sp>
        <p:nvSpPr>
          <p:cNvPr id="16" name="object 16"/>
          <p:cNvSpPr/>
          <p:nvPr/>
        </p:nvSpPr>
        <p:spPr>
          <a:xfrm>
            <a:off x="6417564" y="1695450"/>
            <a:ext cx="489584" cy="0"/>
          </a:xfrm>
          <a:custGeom>
            <a:avLst/>
            <a:gdLst/>
            <a:ahLst/>
            <a:cxnLst/>
            <a:rect l="l" t="t" r="r" b="b"/>
            <a:pathLst>
              <a:path w="489584">
                <a:moveTo>
                  <a:pt x="0" y="0"/>
                </a:moveTo>
                <a:lnTo>
                  <a:pt x="489204" y="0"/>
                </a:lnTo>
              </a:path>
            </a:pathLst>
          </a:custGeom>
          <a:ln w="10668">
            <a:solidFill>
              <a:srgbClr val="000000"/>
            </a:solidFill>
          </a:ln>
        </p:spPr>
        <p:txBody>
          <a:bodyPr wrap="square" lIns="0" tIns="0" rIns="0" bIns="0" rtlCol="0"/>
          <a:lstStyle/>
          <a:p>
            <a:endParaRPr/>
          </a:p>
        </p:txBody>
      </p:sp>
      <p:graphicFrame>
        <p:nvGraphicFramePr>
          <p:cNvPr id="17" name="object 17"/>
          <p:cNvGraphicFramePr>
            <a:graphicFrameLocks noGrp="1"/>
          </p:cNvGraphicFramePr>
          <p:nvPr>
            <p:extLst>
              <p:ext uri="{D42A27DB-BD31-4B8C-83A1-F6EECF244321}">
                <p14:modId xmlns:p14="http://schemas.microsoft.com/office/powerpoint/2010/main" val="2804986952"/>
              </p:ext>
            </p:extLst>
          </p:nvPr>
        </p:nvGraphicFramePr>
        <p:xfrm>
          <a:off x="2984122" y="901447"/>
          <a:ext cx="4877178" cy="5189211"/>
        </p:xfrm>
        <a:graphic>
          <a:graphicData uri="http://schemas.openxmlformats.org/drawingml/2006/table">
            <a:tbl>
              <a:tblPr firstRow="1" bandRow="1">
                <a:tableStyleId>{2D5ABB26-0587-4C30-8999-92F81FD0307C}</a:tableStyleId>
              </a:tblPr>
              <a:tblGrid>
                <a:gridCol w="1795861">
                  <a:extLst>
                    <a:ext uri="{9D8B030D-6E8A-4147-A177-3AD203B41FA5}">
                      <a16:colId xmlns:a16="http://schemas.microsoft.com/office/drawing/2014/main" val="20000"/>
                    </a:ext>
                  </a:extLst>
                </a:gridCol>
                <a:gridCol w="1890381">
                  <a:extLst>
                    <a:ext uri="{9D8B030D-6E8A-4147-A177-3AD203B41FA5}">
                      <a16:colId xmlns:a16="http://schemas.microsoft.com/office/drawing/2014/main" val="20001"/>
                    </a:ext>
                  </a:extLst>
                </a:gridCol>
                <a:gridCol w="570262">
                  <a:extLst>
                    <a:ext uri="{9D8B030D-6E8A-4147-A177-3AD203B41FA5}">
                      <a16:colId xmlns:a16="http://schemas.microsoft.com/office/drawing/2014/main" val="20002"/>
                    </a:ext>
                  </a:extLst>
                </a:gridCol>
                <a:gridCol w="620674">
                  <a:extLst>
                    <a:ext uri="{9D8B030D-6E8A-4147-A177-3AD203B41FA5}">
                      <a16:colId xmlns:a16="http://schemas.microsoft.com/office/drawing/2014/main" val="20003"/>
                    </a:ext>
                  </a:extLst>
                </a:gridCol>
              </a:tblGrid>
              <a:tr h="348996">
                <a:tc>
                  <a:txBody>
                    <a:bodyPr/>
                    <a:lstStyle/>
                    <a:p>
                      <a:pPr marL="115570">
                        <a:lnSpc>
                          <a:spcPts val="2650"/>
                        </a:lnSpc>
                      </a:pPr>
                      <a:r>
                        <a:rPr sz="2350" b="1" dirty="0">
                          <a:latin typeface="Times New Roman"/>
                          <a:cs typeface="Times New Roman"/>
                        </a:rPr>
                        <a:t>Γενότυποι</a:t>
                      </a:r>
                      <a:endParaRPr sz="2350">
                        <a:latin typeface="Times New Roman"/>
                        <a:cs typeface="Times New Roman"/>
                      </a:endParaRPr>
                    </a:p>
                  </a:txBody>
                  <a:tcPr marL="0" marR="0" marT="0" marB="0">
                    <a:lnB w="9525">
                      <a:solidFill>
                        <a:srgbClr val="000000"/>
                      </a:solidFill>
                      <a:prstDash val="solid"/>
                    </a:lnB>
                    <a:solidFill>
                      <a:srgbClr val="FFFFFF"/>
                    </a:solidFill>
                  </a:tcPr>
                </a:tc>
                <a:tc>
                  <a:txBody>
                    <a:bodyPr/>
                    <a:lstStyle/>
                    <a:p>
                      <a:pPr algn="ctr">
                        <a:lnSpc>
                          <a:spcPts val="2650"/>
                        </a:lnSpc>
                      </a:pPr>
                      <a:r>
                        <a:rPr sz="2350" b="1" spc="5" dirty="0">
                          <a:latin typeface="Times New Roman"/>
                          <a:cs typeface="Times New Roman"/>
                        </a:rPr>
                        <a:t>ΜΟ</a:t>
                      </a:r>
                      <a:endParaRPr sz="2350">
                        <a:latin typeface="Times New Roman"/>
                        <a:cs typeface="Times New Roman"/>
                      </a:endParaRPr>
                    </a:p>
                  </a:txBody>
                  <a:tcPr marL="0" marR="0" marT="0" marB="0">
                    <a:lnB w="9525">
                      <a:solidFill>
                        <a:srgbClr val="000000"/>
                      </a:solidFill>
                      <a:prstDash val="solid"/>
                    </a:lnB>
                    <a:solidFill>
                      <a:srgbClr val="FFFFFF"/>
                    </a:solidFill>
                  </a:tcPr>
                </a:tc>
                <a:tc>
                  <a:txBody>
                    <a:bodyPr/>
                    <a:lstStyle/>
                    <a:p>
                      <a:pPr algn="ctr">
                        <a:lnSpc>
                          <a:spcPts val="2650"/>
                        </a:lnSpc>
                      </a:pPr>
                      <a:r>
                        <a:rPr sz="2350" b="1" spc="5" dirty="0">
                          <a:latin typeface="Times New Roman"/>
                          <a:cs typeface="Times New Roman"/>
                        </a:rPr>
                        <a:t>ΤΑ</a:t>
                      </a:r>
                      <a:endParaRPr sz="2350">
                        <a:latin typeface="Times New Roman"/>
                        <a:cs typeface="Times New Roman"/>
                      </a:endParaRPr>
                    </a:p>
                  </a:txBody>
                  <a:tcPr marL="0" marR="0" marT="0" marB="0">
                    <a:lnB w="9525">
                      <a:solidFill>
                        <a:srgbClr val="000000"/>
                      </a:solidFill>
                      <a:prstDash val="solid"/>
                    </a:lnB>
                    <a:solidFill>
                      <a:srgbClr val="FFFFFF"/>
                    </a:solidFill>
                  </a:tcPr>
                </a:tc>
                <a:tc>
                  <a:txBody>
                    <a:bodyPr/>
                    <a:lstStyle/>
                    <a:p>
                      <a:pPr algn="ctr">
                        <a:lnSpc>
                          <a:spcPts val="2650"/>
                        </a:lnSpc>
                      </a:pPr>
                      <a:r>
                        <a:rPr sz="2350" b="1" i="1" dirty="0">
                          <a:latin typeface="Times New Roman"/>
                          <a:cs typeface="Times New Roman"/>
                        </a:rPr>
                        <a:t>N</a:t>
                      </a:r>
                      <a:endParaRPr sz="2350">
                        <a:latin typeface="Times New Roman"/>
                        <a:cs typeface="Times New Roman"/>
                      </a:endParaRPr>
                    </a:p>
                  </a:txBody>
                  <a:tcPr marL="0" marR="0" marT="0" marB="0">
                    <a:lnB w="9525">
                      <a:solidFill>
                        <a:srgbClr val="000000"/>
                      </a:solidFill>
                      <a:prstDash val="solid"/>
                    </a:lnB>
                    <a:solidFill>
                      <a:srgbClr val="FFFFFF"/>
                    </a:solidFill>
                  </a:tcPr>
                </a:tc>
                <a:extLst>
                  <a:ext uri="{0D108BD9-81ED-4DB2-BD59-A6C34878D82A}">
                    <a16:rowId xmlns:a16="http://schemas.microsoft.com/office/drawing/2014/main" val="10000"/>
                  </a:ext>
                </a:extLst>
              </a:tr>
              <a:tr h="354301">
                <a:tc>
                  <a:txBody>
                    <a:bodyPr/>
                    <a:lstStyle/>
                    <a:p>
                      <a:pPr marL="115570">
                        <a:lnSpc>
                          <a:spcPts val="2690"/>
                        </a:lnSpc>
                      </a:pPr>
                      <a:r>
                        <a:rPr sz="2350" b="1" dirty="0">
                          <a:latin typeface="Times New Roman"/>
                          <a:cs typeface="Times New Roman"/>
                        </a:rPr>
                        <a:t>Α</a:t>
                      </a:r>
                      <a:endParaRPr sz="2350">
                        <a:latin typeface="Times New Roman"/>
                        <a:cs typeface="Times New Roman"/>
                      </a:endParaRPr>
                    </a:p>
                  </a:txBody>
                  <a:tcPr marL="0" marR="0" marT="0" marB="0">
                    <a:lnT w="9525">
                      <a:solidFill>
                        <a:srgbClr val="000000"/>
                      </a:solidFill>
                      <a:prstDash val="solid"/>
                    </a:lnT>
                    <a:solidFill>
                      <a:srgbClr val="FFFFFF"/>
                    </a:solidFill>
                  </a:tcPr>
                </a:tc>
                <a:tc>
                  <a:txBody>
                    <a:bodyPr/>
                    <a:lstStyle/>
                    <a:p>
                      <a:pPr algn="ctr">
                        <a:lnSpc>
                          <a:spcPts val="2690"/>
                        </a:lnSpc>
                      </a:pPr>
                      <a:r>
                        <a:rPr sz="2350" b="1" dirty="0">
                          <a:highlight>
                            <a:srgbClr val="FFFF00"/>
                          </a:highlight>
                          <a:latin typeface="Times New Roman"/>
                          <a:cs typeface="Times New Roman"/>
                        </a:rPr>
                        <a:t>4,10</a:t>
                      </a:r>
                      <a:r>
                        <a:rPr lang="en-US" sz="2350" b="1" baseline="30000" dirty="0">
                          <a:highlight>
                            <a:srgbClr val="FFFF00"/>
                          </a:highlight>
                          <a:latin typeface="Times New Roman"/>
                          <a:cs typeface="Times New Roman"/>
                        </a:rPr>
                        <a:t>ab</a:t>
                      </a:r>
                      <a:endParaRPr sz="2350" baseline="30000" dirty="0">
                        <a:highlight>
                          <a:srgbClr val="FFFF00"/>
                        </a:highlight>
                        <a:latin typeface="Times New Roman"/>
                        <a:cs typeface="Times New Roman"/>
                      </a:endParaRPr>
                    </a:p>
                  </a:txBody>
                  <a:tcPr marL="0" marR="0" marT="0" marB="0">
                    <a:lnT w="9525">
                      <a:solidFill>
                        <a:srgbClr val="000000"/>
                      </a:solidFill>
                      <a:prstDash val="solid"/>
                    </a:lnT>
                    <a:solidFill>
                      <a:srgbClr val="FFFFFF"/>
                    </a:solidFill>
                  </a:tcPr>
                </a:tc>
                <a:tc>
                  <a:txBody>
                    <a:bodyPr/>
                    <a:lstStyle/>
                    <a:p>
                      <a:pPr algn="ctr">
                        <a:lnSpc>
                          <a:spcPts val="2690"/>
                        </a:lnSpc>
                      </a:pPr>
                      <a:r>
                        <a:rPr sz="2350" b="1" dirty="0">
                          <a:latin typeface="Times New Roman"/>
                          <a:cs typeface="Times New Roman"/>
                        </a:rPr>
                        <a:t>1,66</a:t>
                      </a:r>
                      <a:endParaRPr sz="2350">
                        <a:latin typeface="Times New Roman"/>
                        <a:cs typeface="Times New Roman"/>
                      </a:endParaRPr>
                    </a:p>
                  </a:txBody>
                  <a:tcPr marL="0" marR="0" marT="0" marB="0">
                    <a:lnT w="9525">
                      <a:solidFill>
                        <a:srgbClr val="000000"/>
                      </a:solidFill>
                      <a:prstDash val="solid"/>
                    </a:lnT>
                    <a:solidFill>
                      <a:srgbClr val="FFFFFF"/>
                    </a:solidFill>
                  </a:tcPr>
                </a:tc>
                <a:tc>
                  <a:txBody>
                    <a:bodyPr/>
                    <a:lstStyle/>
                    <a:p>
                      <a:pPr algn="ctr">
                        <a:lnSpc>
                          <a:spcPts val="2690"/>
                        </a:lnSpc>
                      </a:pPr>
                      <a:r>
                        <a:rPr sz="2350" b="1" spc="10" dirty="0">
                          <a:latin typeface="Times New Roman"/>
                          <a:cs typeface="Times New Roman"/>
                        </a:rPr>
                        <a:t>10</a:t>
                      </a:r>
                      <a:endParaRPr sz="2350">
                        <a:latin typeface="Times New Roman"/>
                        <a:cs typeface="Times New Roman"/>
                      </a:endParaRPr>
                    </a:p>
                  </a:txBody>
                  <a:tcPr marL="0" marR="0" marT="0" marB="0">
                    <a:lnT w="9525">
                      <a:solidFill>
                        <a:srgbClr val="000000"/>
                      </a:solidFill>
                      <a:prstDash val="solid"/>
                    </a:lnT>
                    <a:solidFill>
                      <a:srgbClr val="FFFFFF"/>
                    </a:solidFill>
                  </a:tcPr>
                </a:tc>
                <a:extLst>
                  <a:ext uri="{0D108BD9-81ED-4DB2-BD59-A6C34878D82A}">
                    <a16:rowId xmlns:a16="http://schemas.microsoft.com/office/drawing/2014/main" val="10001"/>
                  </a:ext>
                </a:extLst>
              </a:tr>
              <a:tr h="345947">
                <a:tc>
                  <a:txBody>
                    <a:bodyPr/>
                    <a:lstStyle/>
                    <a:p>
                      <a:pPr marL="115570">
                        <a:lnSpc>
                          <a:spcPts val="2625"/>
                        </a:lnSpc>
                      </a:pPr>
                      <a:r>
                        <a:rPr sz="2350" b="1" dirty="0">
                          <a:latin typeface="Times New Roman"/>
                          <a:cs typeface="Times New Roman"/>
                        </a:rPr>
                        <a:t>Β</a:t>
                      </a:r>
                      <a:endParaRPr sz="2350">
                        <a:latin typeface="Times New Roman"/>
                        <a:cs typeface="Times New Roman"/>
                      </a:endParaRPr>
                    </a:p>
                  </a:txBody>
                  <a:tcPr marL="0" marR="0" marT="0" marB="0">
                    <a:solidFill>
                      <a:srgbClr val="FFFFFF"/>
                    </a:solidFill>
                  </a:tcPr>
                </a:tc>
                <a:tc>
                  <a:txBody>
                    <a:bodyPr/>
                    <a:lstStyle/>
                    <a:p>
                      <a:pPr algn="ctr">
                        <a:lnSpc>
                          <a:spcPts val="2625"/>
                        </a:lnSpc>
                      </a:pPr>
                      <a:r>
                        <a:rPr sz="2350" b="1" dirty="0">
                          <a:latin typeface="Times New Roman"/>
                          <a:cs typeface="Times New Roman"/>
                        </a:rPr>
                        <a:t>2,50</a:t>
                      </a:r>
                      <a:endParaRPr sz="2350" dirty="0">
                        <a:latin typeface="Times New Roman"/>
                        <a:cs typeface="Times New Roman"/>
                      </a:endParaRPr>
                    </a:p>
                  </a:txBody>
                  <a:tcPr marL="0" marR="0" marT="0" marB="0">
                    <a:solidFill>
                      <a:srgbClr val="FFFFFF"/>
                    </a:solidFill>
                  </a:tcPr>
                </a:tc>
                <a:tc>
                  <a:txBody>
                    <a:bodyPr/>
                    <a:lstStyle/>
                    <a:p>
                      <a:pPr algn="ctr">
                        <a:lnSpc>
                          <a:spcPts val="2625"/>
                        </a:lnSpc>
                      </a:pPr>
                      <a:r>
                        <a:rPr sz="2350" b="1" dirty="0">
                          <a:latin typeface="Times New Roman"/>
                          <a:cs typeface="Times New Roman"/>
                        </a:rPr>
                        <a:t>0,53</a:t>
                      </a:r>
                      <a:endParaRPr sz="2350">
                        <a:latin typeface="Times New Roman"/>
                        <a:cs typeface="Times New Roman"/>
                      </a:endParaRPr>
                    </a:p>
                  </a:txBody>
                  <a:tcPr marL="0" marR="0" marT="0" marB="0">
                    <a:solidFill>
                      <a:srgbClr val="FFFFFF"/>
                    </a:solidFill>
                  </a:tcPr>
                </a:tc>
                <a:tc>
                  <a:txBody>
                    <a:bodyPr/>
                    <a:lstStyle/>
                    <a:p>
                      <a:pPr algn="ctr">
                        <a:lnSpc>
                          <a:spcPts val="2625"/>
                        </a:lnSpc>
                      </a:pPr>
                      <a:r>
                        <a:rPr sz="2350" b="1" spc="10" dirty="0">
                          <a:latin typeface="Times New Roman"/>
                          <a:cs typeface="Times New Roman"/>
                        </a:rPr>
                        <a:t>10</a:t>
                      </a:r>
                      <a:endParaRPr sz="235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2"/>
                  </a:ext>
                </a:extLst>
              </a:tr>
              <a:tr h="343661">
                <a:tc>
                  <a:txBody>
                    <a:bodyPr/>
                    <a:lstStyle/>
                    <a:p>
                      <a:pPr marL="115570">
                        <a:lnSpc>
                          <a:spcPts val="2605"/>
                        </a:lnSpc>
                      </a:pPr>
                      <a:r>
                        <a:rPr sz="2350" b="1" dirty="0">
                          <a:latin typeface="Times New Roman"/>
                          <a:cs typeface="Times New Roman"/>
                        </a:rPr>
                        <a:t>Γ</a:t>
                      </a:r>
                      <a:endParaRPr sz="2350">
                        <a:latin typeface="Times New Roman"/>
                        <a:cs typeface="Times New Roman"/>
                      </a:endParaRPr>
                    </a:p>
                  </a:txBody>
                  <a:tcPr marL="0" marR="0" marT="0" marB="0">
                    <a:solidFill>
                      <a:srgbClr val="FFFFFF"/>
                    </a:solidFill>
                  </a:tcPr>
                </a:tc>
                <a:tc>
                  <a:txBody>
                    <a:bodyPr/>
                    <a:lstStyle/>
                    <a:p>
                      <a:pPr algn="ctr">
                        <a:lnSpc>
                          <a:spcPts val="2605"/>
                        </a:lnSpc>
                      </a:pPr>
                      <a:r>
                        <a:rPr sz="2350" b="1" dirty="0">
                          <a:latin typeface="Times New Roman"/>
                          <a:cs typeface="Times New Roman"/>
                        </a:rPr>
                        <a:t>3,20</a:t>
                      </a:r>
                      <a:r>
                        <a:rPr lang="en-US" sz="2350" b="1" baseline="30000" dirty="0">
                          <a:latin typeface="Times New Roman"/>
                          <a:cs typeface="Times New Roman"/>
                        </a:rPr>
                        <a:t>b</a:t>
                      </a:r>
                      <a:endParaRPr sz="2350" baseline="30000" dirty="0">
                        <a:latin typeface="Times New Roman"/>
                        <a:cs typeface="Times New Roman"/>
                      </a:endParaRPr>
                    </a:p>
                  </a:txBody>
                  <a:tcPr marL="0" marR="0" marT="0" marB="0">
                    <a:solidFill>
                      <a:srgbClr val="FFFFFF"/>
                    </a:solidFill>
                  </a:tcPr>
                </a:tc>
                <a:tc>
                  <a:txBody>
                    <a:bodyPr/>
                    <a:lstStyle/>
                    <a:p>
                      <a:pPr algn="ctr">
                        <a:lnSpc>
                          <a:spcPts val="2605"/>
                        </a:lnSpc>
                      </a:pPr>
                      <a:r>
                        <a:rPr sz="2350" b="1" dirty="0">
                          <a:latin typeface="Times New Roman"/>
                          <a:cs typeface="Times New Roman"/>
                        </a:rPr>
                        <a:t>1,87</a:t>
                      </a:r>
                      <a:endParaRPr sz="2350">
                        <a:latin typeface="Times New Roman"/>
                        <a:cs typeface="Times New Roman"/>
                      </a:endParaRPr>
                    </a:p>
                  </a:txBody>
                  <a:tcPr marL="0" marR="0" marT="0" marB="0">
                    <a:solidFill>
                      <a:srgbClr val="FFFFFF"/>
                    </a:solidFill>
                  </a:tcPr>
                </a:tc>
                <a:tc>
                  <a:txBody>
                    <a:bodyPr/>
                    <a:lstStyle/>
                    <a:p>
                      <a:pPr algn="ctr">
                        <a:lnSpc>
                          <a:spcPts val="2605"/>
                        </a:lnSpc>
                      </a:pPr>
                      <a:r>
                        <a:rPr sz="2350" b="1" spc="10" dirty="0">
                          <a:latin typeface="Times New Roman"/>
                          <a:cs typeface="Times New Roman"/>
                        </a:rPr>
                        <a:t>10</a:t>
                      </a:r>
                      <a:endParaRPr sz="235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3"/>
                  </a:ext>
                </a:extLst>
              </a:tr>
              <a:tr h="343661">
                <a:tc>
                  <a:txBody>
                    <a:bodyPr/>
                    <a:lstStyle/>
                    <a:p>
                      <a:pPr marL="115570">
                        <a:lnSpc>
                          <a:spcPts val="2605"/>
                        </a:lnSpc>
                      </a:pPr>
                      <a:r>
                        <a:rPr sz="2350" b="1" dirty="0">
                          <a:latin typeface="Times New Roman"/>
                          <a:cs typeface="Times New Roman"/>
                        </a:rPr>
                        <a:t>∆</a:t>
                      </a:r>
                      <a:endParaRPr sz="2350">
                        <a:latin typeface="Times New Roman"/>
                        <a:cs typeface="Times New Roman"/>
                      </a:endParaRPr>
                    </a:p>
                  </a:txBody>
                  <a:tcPr marL="0" marR="0" marT="0" marB="0">
                    <a:solidFill>
                      <a:srgbClr val="FFFFFF"/>
                    </a:solidFill>
                  </a:tcPr>
                </a:tc>
                <a:tc>
                  <a:txBody>
                    <a:bodyPr/>
                    <a:lstStyle/>
                    <a:p>
                      <a:pPr algn="ctr">
                        <a:lnSpc>
                          <a:spcPts val="2605"/>
                        </a:lnSpc>
                      </a:pPr>
                      <a:r>
                        <a:rPr sz="2350" b="1" dirty="0">
                          <a:latin typeface="Times New Roman"/>
                          <a:cs typeface="Times New Roman"/>
                        </a:rPr>
                        <a:t>3,40</a:t>
                      </a:r>
                      <a:r>
                        <a:rPr lang="en-US" sz="2350" b="1" baseline="30000" dirty="0">
                          <a:latin typeface="Times New Roman"/>
                          <a:cs typeface="Times New Roman"/>
                        </a:rPr>
                        <a:t>b</a:t>
                      </a:r>
                      <a:endParaRPr sz="2350" baseline="30000" dirty="0">
                        <a:latin typeface="Times New Roman"/>
                        <a:cs typeface="Times New Roman"/>
                      </a:endParaRPr>
                    </a:p>
                  </a:txBody>
                  <a:tcPr marL="0" marR="0" marT="0" marB="0">
                    <a:solidFill>
                      <a:srgbClr val="FFFFFF"/>
                    </a:solidFill>
                  </a:tcPr>
                </a:tc>
                <a:tc>
                  <a:txBody>
                    <a:bodyPr/>
                    <a:lstStyle/>
                    <a:p>
                      <a:pPr algn="ctr">
                        <a:lnSpc>
                          <a:spcPts val="2605"/>
                        </a:lnSpc>
                      </a:pPr>
                      <a:r>
                        <a:rPr sz="2350" b="1" dirty="0">
                          <a:latin typeface="Times New Roman"/>
                          <a:cs typeface="Times New Roman"/>
                        </a:rPr>
                        <a:t>2,07</a:t>
                      </a:r>
                      <a:endParaRPr sz="2350">
                        <a:latin typeface="Times New Roman"/>
                        <a:cs typeface="Times New Roman"/>
                      </a:endParaRPr>
                    </a:p>
                  </a:txBody>
                  <a:tcPr marL="0" marR="0" marT="0" marB="0">
                    <a:solidFill>
                      <a:srgbClr val="FFFFFF"/>
                    </a:solidFill>
                  </a:tcPr>
                </a:tc>
                <a:tc>
                  <a:txBody>
                    <a:bodyPr/>
                    <a:lstStyle/>
                    <a:p>
                      <a:pPr algn="ctr">
                        <a:lnSpc>
                          <a:spcPts val="2605"/>
                        </a:lnSpc>
                      </a:pPr>
                      <a:r>
                        <a:rPr sz="2350" b="1" spc="10" dirty="0">
                          <a:latin typeface="Times New Roman"/>
                          <a:cs typeface="Times New Roman"/>
                        </a:rPr>
                        <a:t>10</a:t>
                      </a:r>
                      <a:endParaRPr sz="235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4"/>
                  </a:ext>
                </a:extLst>
              </a:tr>
              <a:tr h="344423">
                <a:tc>
                  <a:txBody>
                    <a:bodyPr/>
                    <a:lstStyle/>
                    <a:p>
                      <a:pPr marL="115570">
                        <a:lnSpc>
                          <a:spcPts val="2610"/>
                        </a:lnSpc>
                      </a:pPr>
                      <a:r>
                        <a:rPr sz="2350" b="1" dirty="0">
                          <a:latin typeface="Times New Roman"/>
                          <a:cs typeface="Times New Roman"/>
                        </a:rPr>
                        <a:t>Ε</a:t>
                      </a:r>
                      <a:endParaRPr sz="2350">
                        <a:latin typeface="Times New Roman"/>
                        <a:cs typeface="Times New Roman"/>
                      </a:endParaRPr>
                    </a:p>
                  </a:txBody>
                  <a:tcPr marL="0" marR="0" marT="0" marB="0">
                    <a:solidFill>
                      <a:srgbClr val="FFFFFF"/>
                    </a:solidFill>
                  </a:tcPr>
                </a:tc>
                <a:tc>
                  <a:txBody>
                    <a:bodyPr/>
                    <a:lstStyle/>
                    <a:p>
                      <a:pPr algn="ctr">
                        <a:lnSpc>
                          <a:spcPts val="2610"/>
                        </a:lnSpc>
                      </a:pPr>
                      <a:r>
                        <a:rPr sz="2350" b="1" dirty="0">
                          <a:highlight>
                            <a:srgbClr val="FFFF00"/>
                          </a:highlight>
                          <a:latin typeface="Times New Roman"/>
                          <a:cs typeface="Times New Roman"/>
                        </a:rPr>
                        <a:t>5,20</a:t>
                      </a:r>
                      <a:r>
                        <a:rPr lang="en-US" sz="2350" b="1" baseline="30000" dirty="0">
                          <a:highlight>
                            <a:srgbClr val="FFFF00"/>
                          </a:highlight>
                          <a:latin typeface="Times New Roman"/>
                          <a:cs typeface="Times New Roman"/>
                        </a:rPr>
                        <a:t>a</a:t>
                      </a:r>
                      <a:endParaRPr sz="2350" baseline="30000" dirty="0">
                        <a:highlight>
                          <a:srgbClr val="FFFF00"/>
                        </a:highlight>
                        <a:latin typeface="Times New Roman"/>
                        <a:cs typeface="Times New Roman"/>
                      </a:endParaRPr>
                    </a:p>
                  </a:txBody>
                  <a:tcPr marL="0" marR="0" marT="0" marB="0">
                    <a:solidFill>
                      <a:srgbClr val="FFFFFF"/>
                    </a:solidFill>
                  </a:tcPr>
                </a:tc>
                <a:tc>
                  <a:txBody>
                    <a:bodyPr/>
                    <a:lstStyle/>
                    <a:p>
                      <a:pPr algn="ctr">
                        <a:lnSpc>
                          <a:spcPts val="2610"/>
                        </a:lnSpc>
                      </a:pPr>
                      <a:r>
                        <a:rPr sz="2350" b="1" dirty="0">
                          <a:latin typeface="Times New Roman"/>
                          <a:cs typeface="Times New Roman"/>
                        </a:rPr>
                        <a:t>1,93</a:t>
                      </a:r>
                      <a:endParaRPr sz="2350">
                        <a:latin typeface="Times New Roman"/>
                        <a:cs typeface="Times New Roman"/>
                      </a:endParaRPr>
                    </a:p>
                  </a:txBody>
                  <a:tcPr marL="0" marR="0" marT="0" marB="0">
                    <a:solidFill>
                      <a:srgbClr val="FFFFFF"/>
                    </a:solidFill>
                  </a:tcPr>
                </a:tc>
                <a:tc>
                  <a:txBody>
                    <a:bodyPr/>
                    <a:lstStyle/>
                    <a:p>
                      <a:pPr algn="ctr">
                        <a:lnSpc>
                          <a:spcPts val="2610"/>
                        </a:lnSpc>
                      </a:pPr>
                      <a:r>
                        <a:rPr sz="2350" b="1" spc="10" dirty="0">
                          <a:latin typeface="Times New Roman"/>
                          <a:cs typeface="Times New Roman"/>
                        </a:rPr>
                        <a:t>10</a:t>
                      </a:r>
                      <a:endParaRPr sz="235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5"/>
                  </a:ext>
                </a:extLst>
              </a:tr>
              <a:tr h="344423">
                <a:tc>
                  <a:txBody>
                    <a:bodyPr/>
                    <a:lstStyle/>
                    <a:p>
                      <a:pPr marL="115570">
                        <a:lnSpc>
                          <a:spcPts val="2610"/>
                        </a:lnSpc>
                      </a:pPr>
                      <a:r>
                        <a:rPr sz="2350" b="1" dirty="0">
                          <a:latin typeface="Times New Roman"/>
                          <a:cs typeface="Times New Roman"/>
                        </a:rPr>
                        <a:t>Ζ</a:t>
                      </a:r>
                      <a:endParaRPr sz="2350">
                        <a:latin typeface="Times New Roman"/>
                        <a:cs typeface="Times New Roman"/>
                      </a:endParaRPr>
                    </a:p>
                  </a:txBody>
                  <a:tcPr marL="0" marR="0" marT="0" marB="0">
                    <a:solidFill>
                      <a:srgbClr val="FFFFFF"/>
                    </a:solidFill>
                  </a:tcPr>
                </a:tc>
                <a:tc>
                  <a:txBody>
                    <a:bodyPr/>
                    <a:lstStyle/>
                    <a:p>
                      <a:pPr algn="ctr">
                        <a:lnSpc>
                          <a:spcPts val="2610"/>
                        </a:lnSpc>
                      </a:pPr>
                      <a:r>
                        <a:rPr sz="2350" b="1" dirty="0">
                          <a:latin typeface="Times New Roman"/>
                          <a:cs typeface="Times New Roman"/>
                        </a:rPr>
                        <a:t>3,60</a:t>
                      </a:r>
                      <a:r>
                        <a:rPr lang="en-US" sz="2350" b="1" baseline="30000" dirty="0">
                          <a:latin typeface="Times New Roman"/>
                          <a:cs typeface="Times New Roman"/>
                        </a:rPr>
                        <a:t>b</a:t>
                      </a:r>
                      <a:endParaRPr sz="2350" baseline="30000" dirty="0">
                        <a:latin typeface="Times New Roman"/>
                        <a:cs typeface="Times New Roman"/>
                      </a:endParaRPr>
                    </a:p>
                  </a:txBody>
                  <a:tcPr marL="0" marR="0" marT="0" marB="0">
                    <a:solidFill>
                      <a:srgbClr val="FFFFFF"/>
                    </a:solidFill>
                  </a:tcPr>
                </a:tc>
                <a:tc>
                  <a:txBody>
                    <a:bodyPr/>
                    <a:lstStyle/>
                    <a:p>
                      <a:pPr algn="ctr">
                        <a:lnSpc>
                          <a:spcPts val="2610"/>
                        </a:lnSpc>
                      </a:pPr>
                      <a:r>
                        <a:rPr sz="2350" b="1" dirty="0">
                          <a:latin typeface="Times New Roman"/>
                          <a:cs typeface="Times New Roman"/>
                        </a:rPr>
                        <a:t>2,55</a:t>
                      </a:r>
                      <a:endParaRPr sz="2350">
                        <a:latin typeface="Times New Roman"/>
                        <a:cs typeface="Times New Roman"/>
                      </a:endParaRPr>
                    </a:p>
                  </a:txBody>
                  <a:tcPr marL="0" marR="0" marT="0" marB="0">
                    <a:solidFill>
                      <a:srgbClr val="FFFFFF"/>
                    </a:solidFill>
                  </a:tcPr>
                </a:tc>
                <a:tc>
                  <a:txBody>
                    <a:bodyPr/>
                    <a:lstStyle/>
                    <a:p>
                      <a:pPr algn="ctr">
                        <a:lnSpc>
                          <a:spcPts val="2610"/>
                        </a:lnSpc>
                      </a:pPr>
                      <a:r>
                        <a:rPr sz="2350" b="1" spc="10" dirty="0">
                          <a:latin typeface="Times New Roman"/>
                          <a:cs typeface="Times New Roman"/>
                        </a:rPr>
                        <a:t>10</a:t>
                      </a:r>
                      <a:endParaRPr sz="235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6"/>
                  </a:ext>
                </a:extLst>
              </a:tr>
              <a:tr h="345185">
                <a:tc>
                  <a:txBody>
                    <a:bodyPr/>
                    <a:lstStyle/>
                    <a:p>
                      <a:pPr marL="115570">
                        <a:lnSpc>
                          <a:spcPts val="2620"/>
                        </a:lnSpc>
                      </a:pPr>
                      <a:r>
                        <a:rPr sz="2350" b="1" dirty="0">
                          <a:latin typeface="Times New Roman"/>
                          <a:cs typeface="Times New Roman"/>
                        </a:rPr>
                        <a:t>Η</a:t>
                      </a:r>
                      <a:endParaRPr sz="2350">
                        <a:latin typeface="Times New Roman"/>
                        <a:cs typeface="Times New Roman"/>
                      </a:endParaRPr>
                    </a:p>
                  </a:txBody>
                  <a:tcPr marL="0" marR="0" marT="0" marB="0">
                    <a:solidFill>
                      <a:srgbClr val="FFFFFF"/>
                    </a:solidFill>
                  </a:tcPr>
                </a:tc>
                <a:tc>
                  <a:txBody>
                    <a:bodyPr/>
                    <a:lstStyle/>
                    <a:p>
                      <a:pPr algn="ctr">
                        <a:lnSpc>
                          <a:spcPts val="2620"/>
                        </a:lnSpc>
                      </a:pPr>
                      <a:r>
                        <a:rPr sz="2350" b="1" dirty="0">
                          <a:latin typeface="Times New Roman"/>
                          <a:cs typeface="Times New Roman"/>
                        </a:rPr>
                        <a:t>3,40</a:t>
                      </a:r>
                      <a:r>
                        <a:rPr lang="en-US" sz="2350" b="1" baseline="30000" dirty="0">
                          <a:latin typeface="Times New Roman"/>
                          <a:cs typeface="Times New Roman"/>
                        </a:rPr>
                        <a:t>b</a:t>
                      </a:r>
                      <a:endParaRPr sz="2350" baseline="30000" dirty="0">
                        <a:latin typeface="Times New Roman"/>
                        <a:cs typeface="Times New Roman"/>
                      </a:endParaRPr>
                    </a:p>
                  </a:txBody>
                  <a:tcPr marL="0" marR="0" marT="0" marB="0">
                    <a:solidFill>
                      <a:srgbClr val="FFFFFF"/>
                    </a:solidFill>
                  </a:tcPr>
                </a:tc>
                <a:tc>
                  <a:txBody>
                    <a:bodyPr/>
                    <a:lstStyle/>
                    <a:p>
                      <a:pPr algn="ctr">
                        <a:lnSpc>
                          <a:spcPts val="2620"/>
                        </a:lnSpc>
                      </a:pPr>
                      <a:r>
                        <a:rPr sz="2350" b="1" dirty="0">
                          <a:latin typeface="Times New Roman"/>
                          <a:cs typeface="Times New Roman"/>
                        </a:rPr>
                        <a:t>2,67</a:t>
                      </a:r>
                      <a:endParaRPr sz="2350">
                        <a:latin typeface="Times New Roman"/>
                        <a:cs typeface="Times New Roman"/>
                      </a:endParaRPr>
                    </a:p>
                  </a:txBody>
                  <a:tcPr marL="0" marR="0" marT="0" marB="0">
                    <a:solidFill>
                      <a:srgbClr val="FFFFFF"/>
                    </a:solidFill>
                  </a:tcPr>
                </a:tc>
                <a:tc>
                  <a:txBody>
                    <a:bodyPr/>
                    <a:lstStyle/>
                    <a:p>
                      <a:pPr algn="ctr">
                        <a:lnSpc>
                          <a:spcPts val="2620"/>
                        </a:lnSpc>
                      </a:pPr>
                      <a:r>
                        <a:rPr sz="2350" b="1" spc="10" dirty="0">
                          <a:latin typeface="Times New Roman"/>
                          <a:cs typeface="Times New Roman"/>
                        </a:rPr>
                        <a:t>10</a:t>
                      </a:r>
                      <a:endParaRPr sz="235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7"/>
                  </a:ext>
                </a:extLst>
              </a:tr>
              <a:tr h="345185">
                <a:tc>
                  <a:txBody>
                    <a:bodyPr/>
                    <a:lstStyle/>
                    <a:p>
                      <a:pPr marL="115570">
                        <a:lnSpc>
                          <a:spcPts val="2620"/>
                        </a:lnSpc>
                      </a:pPr>
                      <a:r>
                        <a:rPr sz="2350" b="1" dirty="0">
                          <a:latin typeface="Times New Roman"/>
                          <a:cs typeface="Times New Roman"/>
                        </a:rPr>
                        <a:t>Θ</a:t>
                      </a:r>
                      <a:endParaRPr sz="2350">
                        <a:latin typeface="Times New Roman"/>
                        <a:cs typeface="Times New Roman"/>
                      </a:endParaRPr>
                    </a:p>
                  </a:txBody>
                  <a:tcPr marL="0" marR="0" marT="0" marB="0">
                    <a:solidFill>
                      <a:srgbClr val="FFFFFF"/>
                    </a:solidFill>
                  </a:tcPr>
                </a:tc>
                <a:tc>
                  <a:txBody>
                    <a:bodyPr/>
                    <a:lstStyle/>
                    <a:p>
                      <a:pPr algn="ctr">
                        <a:lnSpc>
                          <a:spcPts val="2620"/>
                        </a:lnSpc>
                      </a:pPr>
                      <a:r>
                        <a:rPr sz="2350" b="1" dirty="0">
                          <a:latin typeface="Times New Roman"/>
                          <a:cs typeface="Times New Roman"/>
                        </a:rPr>
                        <a:t>2,90</a:t>
                      </a:r>
                      <a:r>
                        <a:rPr lang="en-US" sz="2350" b="1" baseline="30000" dirty="0">
                          <a:latin typeface="Times New Roman"/>
                          <a:cs typeface="Times New Roman"/>
                        </a:rPr>
                        <a:t>b</a:t>
                      </a:r>
                      <a:endParaRPr sz="2350" baseline="30000" dirty="0">
                        <a:latin typeface="Times New Roman"/>
                        <a:cs typeface="Times New Roman"/>
                      </a:endParaRPr>
                    </a:p>
                  </a:txBody>
                  <a:tcPr marL="0" marR="0" marT="0" marB="0">
                    <a:solidFill>
                      <a:srgbClr val="FFFFFF"/>
                    </a:solidFill>
                  </a:tcPr>
                </a:tc>
                <a:tc>
                  <a:txBody>
                    <a:bodyPr/>
                    <a:lstStyle/>
                    <a:p>
                      <a:pPr algn="ctr">
                        <a:lnSpc>
                          <a:spcPts val="2620"/>
                        </a:lnSpc>
                      </a:pPr>
                      <a:r>
                        <a:rPr sz="2350" b="1" dirty="0">
                          <a:latin typeface="Times New Roman"/>
                          <a:cs typeface="Times New Roman"/>
                        </a:rPr>
                        <a:t>1,66</a:t>
                      </a:r>
                      <a:endParaRPr sz="2350">
                        <a:latin typeface="Times New Roman"/>
                        <a:cs typeface="Times New Roman"/>
                      </a:endParaRPr>
                    </a:p>
                  </a:txBody>
                  <a:tcPr marL="0" marR="0" marT="0" marB="0">
                    <a:solidFill>
                      <a:srgbClr val="FFFFFF"/>
                    </a:solidFill>
                  </a:tcPr>
                </a:tc>
                <a:tc>
                  <a:txBody>
                    <a:bodyPr/>
                    <a:lstStyle/>
                    <a:p>
                      <a:pPr algn="ctr">
                        <a:lnSpc>
                          <a:spcPts val="2620"/>
                        </a:lnSpc>
                      </a:pPr>
                      <a:r>
                        <a:rPr sz="2350" b="1" spc="10" dirty="0">
                          <a:latin typeface="Times New Roman"/>
                          <a:cs typeface="Times New Roman"/>
                        </a:rPr>
                        <a:t>10</a:t>
                      </a:r>
                      <a:endParaRPr sz="235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8"/>
                  </a:ext>
                </a:extLst>
              </a:tr>
              <a:tr h="344423">
                <a:tc>
                  <a:txBody>
                    <a:bodyPr/>
                    <a:lstStyle/>
                    <a:p>
                      <a:pPr marL="115570">
                        <a:lnSpc>
                          <a:spcPts val="2610"/>
                        </a:lnSpc>
                      </a:pPr>
                      <a:r>
                        <a:rPr sz="2350" b="1" dirty="0">
                          <a:latin typeface="Times New Roman"/>
                          <a:cs typeface="Times New Roman"/>
                        </a:rPr>
                        <a:t>Ι</a:t>
                      </a:r>
                      <a:endParaRPr sz="2350">
                        <a:latin typeface="Times New Roman"/>
                        <a:cs typeface="Times New Roman"/>
                      </a:endParaRPr>
                    </a:p>
                  </a:txBody>
                  <a:tcPr marL="0" marR="0" marT="0" marB="0">
                    <a:solidFill>
                      <a:srgbClr val="FFFFFF"/>
                    </a:solidFill>
                  </a:tcPr>
                </a:tc>
                <a:tc>
                  <a:txBody>
                    <a:bodyPr/>
                    <a:lstStyle/>
                    <a:p>
                      <a:pPr algn="ctr">
                        <a:lnSpc>
                          <a:spcPts val="2610"/>
                        </a:lnSpc>
                      </a:pPr>
                      <a:r>
                        <a:rPr sz="2350" b="1" dirty="0">
                          <a:highlight>
                            <a:srgbClr val="FFFF00"/>
                          </a:highlight>
                          <a:latin typeface="Times New Roman"/>
                          <a:cs typeface="Times New Roman"/>
                        </a:rPr>
                        <a:t>4,20</a:t>
                      </a:r>
                      <a:r>
                        <a:rPr lang="en-US" sz="2350" b="1" baseline="30000" dirty="0">
                          <a:highlight>
                            <a:srgbClr val="FFFF00"/>
                          </a:highlight>
                          <a:latin typeface="Times New Roman"/>
                          <a:cs typeface="Times New Roman"/>
                        </a:rPr>
                        <a:t>ab</a:t>
                      </a:r>
                      <a:endParaRPr sz="2350" baseline="30000" dirty="0">
                        <a:highlight>
                          <a:srgbClr val="FFFF00"/>
                        </a:highlight>
                        <a:latin typeface="Times New Roman"/>
                        <a:cs typeface="Times New Roman"/>
                      </a:endParaRPr>
                    </a:p>
                  </a:txBody>
                  <a:tcPr marL="0" marR="0" marT="0" marB="0">
                    <a:solidFill>
                      <a:srgbClr val="FFFFFF"/>
                    </a:solidFill>
                  </a:tcPr>
                </a:tc>
                <a:tc>
                  <a:txBody>
                    <a:bodyPr/>
                    <a:lstStyle/>
                    <a:p>
                      <a:pPr algn="ctr">
                        <a:lnSpc>
                          <a:spcPts val="2610"/>
                        </a:lnSpc>
                      </a:pPr>
                      <a:r>
                        <a:rPr sz="2350" b="1" dirty="0">
                          <a:latin typeface="Times New Roman"/>
                          <a:cs typeface="Times New Roman"/>
                        </a:rPr>
                        <a:t>2,62</a:t>
                      </a:r>
                      <a:endParaRPr sz="2350">
                        <a:latin typeface="Times New Roman"/>
                        <a:cs typeface="Times New Roman"/>
                      </a:endParaRPr>
                    </a:p>
                  </a:txBody>
                  <a:tcPr marL="0" marR="0" marT="0" marB="0">
                    <a:solidFill>
                      <a:srgbClr val="FFFFFF"/>
                    </a:solidFill>
                  </a:tcPr>
                </a:tc>
                <a:tc>
                  <a:txBody>
                    <a:bodyPr/>
                    <a:lstStyle/>
                    <a:p>
                      <a:pPr algn="ctr">
                        <a:lnSpc>
                          <a:spcPts val="2610"/>
                        </a:lnSpc>
                      </a:pPr>
                      <a:r>
                        <a:rPr sz="2350" b="1" spc="10" dirty="0">
                          <a:latin typeface="Times New Roman"/>
                          <a:cs typeface="Times New Roman"/>
                        </a:rPr>
                        <a:t>10</a:t>
                      </a:r>
                      <a:endParaRPr sz="235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9"/>
                  </a:ext>
                </a:extLst>
              </a:tr>
              <a:tr h="345216">
                <a:tc>
                  <a:txBody>
                    <a:bodyPr/>
                    <a:lstStyle/>
                    <a:p>
                      <a:pPr marL="115570">
                        <a:lnSpc>
                          <a:spcPts val="2620"/>
                        </a:lnSpc>
                      </a:pPr>
                      <a:r>
                        <a:rPr sz="2350" b="1" dirty="0">
                          <a:latin typeface="Times New Roman"/>
                          <a:cs typeface="Times New Roman"/>
                        </a:rPr>
                        <a:t>Κ</a:t>
                      </a:r>
                      <a:endParaRPr sz="2350">
                        <a:latin typeface="Times New Roman"/>
                        <a:cs typeface="Times New Roman"/>
                      </a:endParaRPr>
                    </a:p>
                  </a:txBody>
                  <a:tcPr marL="0" marR="0" marT="0" marB="0">
                    <a:lnB w="9525">
                      <a:solidFill>
                        <a:srgbClr val="000000"/>
                      </a:solidFill>
                      <a:prstDash val="solid"/>
                    </a:lnB>
                    <a:solidFill>
                      <a:srgbClr val="FFFFFF"/>
                    </a:solidFill>
                  </a:tcPr>
                </a:tc>
                <a:tc>
                  <a:txBody>
                    <a:bodyPr/>
                    <a:lstStyle/>
                    <a:p>
                      <a:pPr algn="ctr">
                        <a:lnSpc>
                          <a:spcPts val="2620"/>
                        </a:lnSpc>
                      </a:pPr>
                      <a:r>
                        <a:rPr sz="2350" b="1" dirty="0">
                          <a:latin typeface="Times New Roman"/>
                          <a:cs typeface="Times New Roman"/>
                        </a:rPr>
                        <a:t>3,40</a:t>
                      </a:r>
                      <a:endParaRPr sz="2350">
                        <a:latin typeface="Times New Roman"/>
                        <a:cs typeface="Times New Roman"/>
                      </a:endParaRPr>
                    </a:p>
                  </a:txBody>
                  <a:tcPr marL="0" marR="0" marT="0" marB="0">
                    <a:lnB w="9525">
                      <a:solidFill>
                        <a:srgbClr val="000000"/>
                      </a:solidFill>
                      <a:prstDash val="solid"/>
                    </a:lnB>
                    <a:solidFill>
                      <a:srgbClr val="FFFFFF"/>
                    </a:solidFill>
                  </a:tcPr>
                </a:tc>
                <a:tc>
                  <a:txBody>
                    <a:bodyPr/>
                    <a:lstStyle/>
                    <a:p>
                      <a:pPr algn="ctr">
                        <a:lnSpc>
                          <a:spcPts val="2620"/>
                        </a:lnSpc>
                      </a:pPr>
                      <a:r>
                        <a:rPr sz="2350" b="1" dirty="0">
                          <a:latin typeface="Times New Roman"/>
                          <a:cs typeface="Times New Roman"/>
                        </a:rPr>
                        <a:t>0,97</a:t>
                      </a:r>
                      <a:endParaRPr sz="2350">
                        <a:latin typeface="Times New Roman"/>
                        <a:cs typeface="Times New Roman"/>
                      </a:endParaRPr>
                    </a:p>
                  </a:txBody>
                  <a:tcPr marL="0" marR="0" marT="0" marB="0">
                    <a:lnB w="9525">
                      <a:solidFill>
                        <a:srgbClr val="000000"/>
                      </a:solidFill>
                      <a:prstDash val="solid"/>
                    </a:lnB>
                    <a:solidFill>
                      <a:srgbClr val="FFFFFF"/>
                    </a:solidFill>
                  </a:tcPr>
                </a:tc>
                <a:tc>
                  <a:txBody>
                    <a:bodyPr/>
                    <a:lstStyle/>
                    <a:p>
                      <a:pPr algn="ctr">
                        <a:lnSpc>
                          <a:spcPts val="2620"/>
                        </a:lnSpc>
                      </a:pPr>
                      <a:r>
                        <a:rPr sz="2350" b="1" spc="10" dirty="0">
                          <a:latin typeface="Times New Roman"/>
                          <a:cs typeface="Times New Roman"/>
                        </a:rPr>
                        <a:t>10</a:t>
                      </a:r>
                      <a:endParaRPr sz="2350">
                        <a:latin typeface="Times New Roman"/>
                        <a:cs typeface="Times New Roman"/>
                      </a:endParaRPr>
                    </a:p>
                  </a:txBody>
                  <a:tcPr marL="0" marR="0" marT="0" marB="0">
                    <a:lnB w="9525">
                      <a:solidFill>
                        <a:srgbClr val="000000"/>
                      </a:solidFill>
                      <a:prstDash val="solid"/>
                    </a:lnB>
                    <a:solidFill>
                      <a:srgbClr val="FFFFFF"/>
                    </a:solidFill>
                  </a:tcPr>
                </a:tc>
                <a:extLst>
                  <a:ext uri="{0D108BD9-81ED-4DB2-BD59-A6C34878D82A}">
                    <a16:rowId xmlns:a16="http://schemas.microsoft.com/office/drawing/2014/main" val="10010"/>
                  </a:ext>
                </a:extLst>
              </a:tr>
              <a:tr h="363208">
                <a:tc>
                  <a:txBody>
                    <a:bodyPr/>
                    <a:lstStyle/>
                    <a:p>
                      <a:pPr marL="115570">
                        <a:lnSpc>
                          <a:spcPts val="2540"/>
                        </a:lnSpc>
                        <a:spcBef>
                          <a:spcPts val="215"/>
                        </a:spcBef>
                      </a:pPr>
                      <a:r>
                        <a:rPr sz="3525" b="1" spc="15" baseline="8274" dirty="0">
                          <a:latin typeface="Times New Roman"/>
                          <a:cs typeface="Times New Roman"/>
                        </a:rPr>
                        <a:t>ΕΣ∆</a:t>
                      </a:r>
                      <a:r>
                        <a:rPr sz="1500" b="1" spc="10" dirty="0">
                          <a:latin typeface="Times New Roman"/>
                          <a:cs typeface="Times New Roman"/>
                        </a:rPr>
                        <a:t>0,10</a:t>
                      </a:r>
                      <a:endParaRPr sz="1500">
                        <a:latin typeface="Times New Roman"/>
                        <a:cs typeface="Times New Roman"/>
                      </a:endParaRPr>
                    </a:p>
                  </a:txBody>
                  <a:tcPr marL="0" marR="0" marT="27305" marB="0">
                    <a:lnT w="9525">
                      <a:solidFill>
                        <a:srgbClr val="000000"/>
                      </a:solidFill>
                      <a:prstDash val="solid"/>
                    </a:lnT>
                    <a:solidFill>
                      <a:srgbClr val="FFFFFF"/>
                    </a:solidFill>
                  </a:tcPr>
                </a:tc>
                <a:tc>
                  <a:txBody>
                    <a:bodyPr/>
                    <a:lstStyle/>
                    <a:p>
                      <a:pPr algn="ctr">
                        <a:lnSpc>
                          <a:spcPts val="2690"/>
                        </a:lnSpc>
                      </a:pPr>
                      <a:r>
                        <a:rPr sz="2350" b="1" dirty="0">
                          <a:latin typeface="Times New Roman"/>
                          <a:cs typeface="Times New Roman"/>
                        </a:rPr>
                        <a:t>1,46</a:t>
                      </a:r>
                      <a:endParaRPr sz="2350">
                        <a:latin typeface="Times New Roman"/>
                        <a:cs typeface="Times New Roman"/>
                      </a:endParaRPr>
                    </a:p>
                  </a:txBody>
                  <a:tcPr marL="0" marR="0" marT="0" marB="0">
                    <a:lnT w="9525">
                      <a:solidFill>
                        <a:srgbClr val="000000"/>
                      </a:solidFill>
                      <a:prstDash val="solid"/>
                    </a:lnT>
                    <a:solidFill>
                      <a:srgbClr val="FFFFFF"/>
                    </a:solidFill>
                  </a:tcPr>
                </a:tc>
                <a:tc>
                  <a:txBody>
                    <a:bodyPr/>
                    <a:lstStyle/>
                    <a:p>
                      <a:pPr>
                        <a:lnSpc>
                          <a:spcPct val="100000"/>
                        </a:lnSpc>
                      </a:pPr>
                      <a:endParaRPr sz="2300">
                        <a:latin typeface="Times New Roman"/>
                        <a:cs typeface="Times New Roman"/>
                      </a:endParaRPr>
                    </a:p>
                  </a:txBody>
                  <a:tcPr marL="0" marR="0" marT="0" marB="0">
                    <a:lnT w="9525">
                      <a:solidFill>
                        <a:srgbClr val="000000"/>
                      </a:solidFill>
                      <a:prstDash val="solid"/>
                    </a:lnT>
                    <a:solidFill>
                      <a:srgbClr val="FFFFFF"/>
                    </a:solidFill>
                  </a:tcPr>
                </a:tc>
                <a:tc>
                  <a:txBody>
                    <a:bodyPr/>
                    <a:lstStyle/>
                    <a:p>
                      <a:pPr>
                        <a:lnSpc>
                          <a:spcPct val="100000"/>
                        </a:lnSpc>
                      </a:pPr>
                      <a:endParaRPr sz="2300">
                        <a:latin typeface="Times New Roman"/>
                        <a:cs typeface="Times New Roman"/>
                      </a:endParaRPr>
                    </a:p>
                  </a:txBody>
                  <a:tcPr marL="0" marR="0" marT="0" marB="0">
                    <a:lnT w="9525">
                      <a:solidFill>
                        <a:srgbClr val="000000"/>
                      </a:solidFill>
                      <a:prstDash val="solid"/>
                    </a:lnT>
                    <a:solidFill>
                      <a:srgbClr val="FFFFFF"/>
                    </a:solidFill>
                  </a:tcPr>
                </a:tc>
                <a:extLst>
                  <a:ext uri="{0D108BD9-81ED-4DB2-BD59-A6C34878D82A}">
                    <a16:rowId xmlns:a16="http://schemas.microsoft.com/office/drawing/2014/main" val="10011"/>
                  </a:ext>
                </a:extLst>
              </a:tr>
              <a:tr h="345947">
                <a:tc>
                  <a:txBody>
                    <a:bodyPr/>
                    <a:lstStyle/>
                    <a:p>
                      <a:pPr marL="115570">
                        <a:lnSpc>
                          <a:spcPts val="2555"/>
                        </a:lnSpc>
                        <a:spcBef>
                          <a:spcPts val="70"/>
                        </a:spcBef>
                      </a:pPr>
                      <a:r>
                        <a:rPr sz="3525" b="1" spc="15" baseline="8274" dirty="0">
                          <a:latin typeface="Times New Roman"/>
                          <a:cs typeface="Times New Roman"/>
                        </a:rPr>
                        <a:t>ΕΣ∆</a:t>
                      </a:r>
                      <a:r>
                        <a:rPr sz="1500" b="1" spc="10" dirty="0">
                          <a:latin typeface="Times New Roman"/>
                          <a:cs typeface="Times New Roman"/>
                        </a:rPr>
                        <a:t>0,05</a:t>
                      </a:r>
                      <a:endParaRPr sz="1500">
                        <a:latin typeface="Times New Roman"/>
                        <a:cs typeface="Times New Roman"/>
                      </a:endParaRPr>
                    </a:p>
                  </a:txBody>
                  <a:tcPr marL="0" marR="0" marT="8890" marB="0">
                    <a:solidFill>
                      <a:srgbClr val="FFFFFF"/>
                    </a:solidFill>
                  </a:tcPr>
                </a:tc>
                <a:tc>
                  <a:txBody>
                    <a:bodyPr/>
                    <a:lstStyle/>
                    <a:p>
                      <a:pPr algn="ctr">
                        <a:lnSpc>
                          <a:spcPts val="2540"/>
                        </a:lnSpc>
                      </a:pPr>
                      <a:r>
                        <a:rPr sz="2350" b="1" dirty="0">
                          <a:latin typeface="Times New Roman"/>
                          <a:cs typeface="Times New Roman"/>
                        </a:rPr>
                        <a:t>1,75</a:t>
                      </a:r>
                      <a:endParaRPr sz="2350">
                        <a:latin typeface="Times New Roman"/>
                        <a:cs typeface="Times New Roman"/>
                      </a:endParaRPr>
                    </a:p>
                  </a:txBody>
                  <a:tcPr marL="0" marR="0" marT="0" marB="0">
                    <a:solidFill>
                      <a:srgbClr val="FFFFFF"/>
                    </a:solidFill>
                  </a:tcPr>
                </a:tc>
                <a:tc>
                  <a:txBody>
                    <a:bodyPr/>
                    <a:lstStyle/>
                    <a:p>
                      <a:pPr>
                        <a:lnSpc>
                          <a:spcPct val="100000"/>
                        </a:lnSpc>
                      </a:pPr>
                      <a:endParaRPr sz="2100">
                        <a:latin typeface="Times New Roman"/>
                        <a:cs typeface="Times New Roman"/>
                      </a:endParaRPr>
                    </a:p>
                  </a:txBody>
                  <a:tcPr marL="0" marR="0" marT="0" marB="0">
                    <a:solidFill>
                      <a:srgbClr val="FFFFFF"/>
                    </a:solidFill>
                  </a:tcPr>
                </a:tc>
                <a:tc>
                  <a:txBody>
                    <a:bodyPr/>
                    <a:lstStyle/>
                    <a:p>
                      <a:pPr>
                        <a:lnSpc>
                          <a:spcPct val="100000"/>
                        </a:lnSpc>
                      </a:pPr>
                      <a:endParaRPr sz="210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12"/>
                  </a:ext>
                </a:extLst>
              </a:tr>
              <a:tr h="344423">
                <a:tc>
                  <a:txBody>
                    <a:bodyPr/>
                    <a:lstStyle/>
                    <a:p>
                      <a:pPr marL="115570">
                        <a:lnSpc>
                          <a:spcPts val="2540"/>
                        </a:lnSpc>
                        <a:spcBef>
                          <a:spcPts val="70"/>
                        </a:spcBef>
                      </a:pPr>
                      <a:r>
                        <a:rPr sz="3525" b="1" spc="15" baseline="8274" dirty="0">
                          <a:latin typeface="Times New Roman"/>
                          <a:cs typeface="Times New Roman"/>
                        </a:rPr>
                        <a:t>ΕΣ∆</a:t>
                      </a:r>
                      <a:r>
                        <a:rPr sz="1500" b="1" spc="10" dirty="0">
                          <a:latin typeface="Times New Roman"/>
                          <a:cs typeface="Times New Roman"/>
                        </a:rPr>
                        <a:t>0,01</a:t>
                      </a:r>
                      <a:endParaRPr sz="1500">
                        <a:latin typeface="Times New Roman"/>
                        <a:cs typeface="Times New Roman"/>
                      </a:endParaRPr>
                    </a:p>
                  </a:txBody>
                  <a:tcPr marL="0" marR="0" marT="8890" marB="0">
                    <a:solidFill>
                      <a:srgbClr val="FFFFFF"/>
                    </a:solidFill>
                  </a:tcPr>
                </a:tc>
                <a:tc>
                  <a:txBody>
                    <a:bodyPr/>
                    <a:lstStyle/>
                    <a:p>
                      <a:pPr algn="ctr">
                        <a:lnSpc>
                          <a:spcPts val="2555"/>
                        </a:lnSpc>
                      </a:pPr>
                      <a:r>
                        <a:rPr sz="2350" b="1" dirty="0">
                          <a:latin typeface="Times New Roman"/>
                          <a:cs typeface="Times New Roman"/>
                        </a:rPr>
                        <a:t>2,32</a:t>
                      </a:r>
                      <a:endParaRPr sz="2350">
                        <a:latin typeface="Times New Roman"/>
                        <a:cs typeface="Times New Roman"/>
                      </a:endParaRPr>
                    </a:p>
                  </a:txBody>
                  <a:tcPr marL="0" marR="0" marT="0" marB="0">
                    <a:solidFill>
                      <a:srgbClr val="FFFFFF"/>
                    </a:solidFill>
                  </a:tcPr>
                </a:tc>
                <a:tc>
                  <a:txBody>
                    <a:bodyPr/>
                    <a:lstStyle/>
                    <a:p>
                      <a:pPr>
                        <a:lnSpc>
                          <a:spcPct val="100000"/>
                        </a:lnSpc>
                      </a:pPr>
                      <a:endParaRPr sz="2100">
                        <a:latin typeface="Times New Roman"/>
                        <a:cs typeface="Times New Roman"/>
                      </a:endParaRPr>
                    </a:p>
                  </a:txBody>
                  <a:tcPr marL="0" marR="0" marT="0" marB="0">
                    <a:solidFill>
                      <a:srgbClr val="FFFFFF"/>
                    </a:solidFill>
                  </a:tcPr>
                </a:tc>
                <a:tc>
                  <a:txBody>
                    <a:bodyPr/>
                    <a:lstStyle/>
                    <a:p>
                      <a:pPr>
                        <a:lnSpc>
                          <a:spcPct val="100000"/>
                        </a:lnSpc>
                      </a:pPr>
                      <a:endParaRPr sz="210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13"/>
                  </a:ext>
                </a:extLst>
              </a:tr>
              <a:tr h="330212">
                <a:tc>
                  <a:txBody>
                    <a:bodyPr/>
                    <a:lstStyle/>
                    <a:p>
                      <a:pPr marL="115570">
                        <a:lnSpc>
                          <a:spcPts val="2430"/>
                        </a:lnSpc>
                        <a:spcBef>
                          <a:spcPts val="70"/>
                        </a:spcBef>
                      </a:pPr>
                      <a:r>
                        <a:rPr sz="3525" b="1" spc="7" baseline="8274" dirty="0">
                          <a:latin typeface="Times New Roman"/>
                          <a:cs typeface="Times New Roman"/>
                        </a:rPr>
                        <a:t>ΕΣ∆</a:t>
                      </a:r>
                      <a:r>
                        <a:rPr sz="1500" b="1" spc="5" dirty="0">
                          <a:latin typeface="Times New Roman"/>
                          <a:cs typeface="Times New Roman"/>
                        </a:rPr>
                        <a:t>0,0011</a:t>
                      </a:r>
                      <a:endParaRPr sz="1500">
                        <a:latin typeface="Times New Roman"/>
                        <a:cs typeface="Times New Roman"/>
                      </a:endParaRPr>
                    </a:p>
                  </a:txBody>
                  <a:tcPr marL="0" marR="0" marT="8890" marB="0">
                    <a:solidFill>
                      <a:srgbClr val="FFFFFF"/>
                    </a:solidFill>
                  </a:tcPr>
                </a:tc>
                <a:tc>
                  <a:txBody>
                    <a:bodyPr/>
                    <a:lstStyle/>
                    <a:p>
                      <a:pPr algn="ctr">
                        <a:lnSpc>
                          <a:spcPts val="2500"/>
                        </a:lnSpc>
                      </a:pPr>
                      <a:r>
                        <a:rPr sz="2350" b="1" dirty="0">
                          <a:latin typeface="Times New Roman"/>
                          <a:cs typeface="Times New Roman"/>
                        </a:rPr>
                        <a:t>2,97</a:t>
                      </a:r>
                      <a:endParaRPr sz="2350">
                        <a:latin typeface="Times New Roman"/>
                        <a:cs typeface="Times New Roman"/>
                      </a:endParaRPr>
                    </a:p>
                  </a:txBody>
                  <a:tcPr marL="0" marR="0" marT="0" marB="0">
                    <a:solidFill>
                      <a:srgbClr val="FFFFFF"/>
                    </a:solidFill>
                  </a:tcPr>
                </a:tc>
                <a:tc>
                  <a:txBody>
                    <a:bodyPr/>
                    <a:lstStyle/>
                    <a:p>
                      <a:pPr>
                        <a:lnSpc>
                          <a:spcPct val="100000"/>
                        </a:lnSpc>
                      </a:pPr>
                      <a:endParaRPr sz="2000">
                        <a:latin typeface="Times New Roman"/>
                        <a:cs typeface="Times New Roman"/>
                      </a:endParaRPr>
                    </a:p>
                  </a:txBody>
                  <a:tcPr marL="0" marR="0" marT="0" marB="0">
                    <a:solidFill>
                      <a:srgbClr val="FFFFFF"/>
                    </a:solidFill>
                  </a:tcPr>
                </a:tc>
                <a:tc>
                  <a:txBody>
                    <a:bodyPr/>
                    <a:lstStyle/>
                    <a:p>
                      <a:pPr>
                        <a:lnSpc>
                          <a:spcPct val="100000"/>
                        </a:lnSpc>
                      </a:pPr>
                      <a:endParaRPr sz="2000" dirty="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14"/>
                  </a:ext>
                </a:extLst>
              </a:tr>
            </a:tbl>
          </a:graphicData>
        </a:graphic>
      </p:graphicFrame>
      <p:sp>
        <p:nvSpPr>
          <p:cNvPr id="18" name="object 18"/>
          <p:cNvSpPr/>
          <p:nvPr/>
        </p:nvSpPr>
        <p:spPr>
          <a:xfrm>
            <a:off x="3451860" y="6895338"/>
            <a:ext cx="1516380" cy="0"/>
          </a:xfrm>
          <a:custGeom>
            <a:avLst/>
            <a:gdLst/>
            <a:ahLst/>
            <a:cxnLst/>
            <a:rect l="l" t="t" r="r" b="b"/>
            <a:pathLst>
              <a:path w="1516379">
                <a:moveTo>
                  <a:pt x="0" y="0"/>
                </a:moveTo>
                <a:lnTo>
                  <a:pt x="1516380" y="0"/>
                </a:lnTo>
              </a:path>
            </a:pathLst>
          </a:custGeom>
          <a:ln w="10668">
            <a:solidFill>
              <a:srgbClr val="000000"/>
            </a:solidFill>
          </a:ln>
        </p:spPr>
        <p:txBody>
          <a:bodyPr wrap="square" lIns="0" tIns="0" rIns="0" bIns="0" rtlCol="0"/>
          <a:lstStyle/>
          <a:p>
            <a:endParaRPr/>
          </a:p>
        </p:txBody>
      </p:sp>
      <p:sp>
        <p:nvSpPr>
          <p:cNvPr id="19" name="object 19"/>
          <p:cNvSpPr/>
          <p:nvPr/>
        </p:nvSpPr>
        <p:spPr>
          <a:xfrm>
            <a:off x="4953000" y="6890004"/>
            <a:ext cx="10795" cy="10795"/>
          </a:xfrm>
          <a:custGeom>
            <a:avLst/>
            <a:gdLst/>
            <a:ahLst/>
            <a:cxnLst/>
            <a:rect l="l" t="t" r="r" b="b"/>
            <a:pathLst>
              <a:path w="10795" h="10795">
                <a:moveTo>
                  <a:pt x="0" y="0"/>
                </a:moveTo>
                <a:lnTo>
                  <a:pt x="0" y="10668"/>
                </a:lnTo>
                <a:lnTo>
                  <a:pt x="10668" y="10668"/>
                </a:lnTo>
                <a:lnTo>
                  <a:pt x="10668" y="0"/>
                </a:lnTo>
                <a:lnTo>
                  <a:pt x="0" y="0"/>
                </a:lnTo>
                <a:close/>
              </a:path>
            </a:pathLst>
          </a:custGeom>
          <a:solidFill>
            <a:srgbClr val="000000"/>
          </a:solidFill>
        </p:spPr>
        <p:txBody>
          <a:bodyPr wrap="square" lIns="0" tIns="0" rIns="0" bIns="0" rtlCol="0"/>
          <a:lstStyle/>
          <a:p>
            <a:endParaRPr/>
          </a:p>
        </p:txBody>
      </p:sp>
      <p:sp>
        <p:nvSpPr>
          <p:cNvPr id="20" name="object 20"/>
          <p:cNvSpPr/>
          <p:nvPr/>
        </p:nvSpPr>
        <p:spPr>
          <a:xfrm>
            <a:off x="4963668" y="6895338"/>
            <a:ext cx="730250" cy="0"/>
          </a:xfrm>
          <a:custGeom>
            <a:avLst/>
            <a:gdLst/>
            <a:ahLst/>
            <a:cxnLst/>
            <a:rect l="l" t="t" r="r" b="b"/>
            <a:pathLst>
              <a:path w="730250">
                <a:moveTo>
                  <a:pt x="0" y="0"/>
                </a:moveTo>
                <a:lnTo>
                  <a:pt x="729996" y="0"/>
                </a:lnTo>
              </a:path>
            </a:pathLst>
          </a:custGeom>
          <a:ln w="10668">
            <a:solidFill>
              <a:srgbClr val="000000"/>
            </a:solidFill>
          </a:ln>
        </p:spPr>
        <p:txBody>
          <a:bodyPr wrap="square" lIns="0" tIns="0" rIns="0" bIns="0" rtlCol="0"/>
          <a:lstStyle/>
          <a:p>
            <a:endParaRPr/>
          </a:p>
        </p:txBody>
      </p:sp>
      <p:sp>
        <p:nvSpPr>
          <p:cNvPr id="21" name="object 21"/>
          <p:cNvSpPr/>
          <p:nvPr/>
        </p:nvSpPr>
        <p:spPr>
          <a:xfrm>
            <a:off x="5676900" y="6890004"/>
            <a:ext cx="10795" cy="10795"/>
          </a:xfrm>
          <a:custGeom>
            <a:avLst/>
            <a:gdLst/>
            <a:ahLst/>
            <a:cxnLst/>
            <a:rect l="l" t="t" r="r" b="b"/>
            <a:pathLst>
              <a:path w="10795" h="10795">
                <a:moveTo>
                  <a:pt x="0" y="0"/>
                </a:moveTo>
                <a:lnTo>
                  <a:pt x="0" y="10668"/>
                </a:lnTo>
                <a:lnTo>
                  <a:pt x="10668" y="10668"/>
                </a:lnTo>
                <a:lnTo>
                  <a:pt x="10668" y="0"/>
                </a:lnTo>
                <a:lnTo>
                  <a:pt x="0" y="0"/>
                </a:lnTo>
                <a:close/>
              </a:path>
            </a:pathLst>
          </a:custGeom>
          <a:solidFill>
            <a:srgbClr val="000000"/>
          </a:solidFill>
        </p:spPr>
        <p:txBody>
          <a:bodyPr wrap="square" lIns="0" tIns="0" rIns="0" bIns="0" rtlCol="0"/>
          <a:lstStyle/>
          <a:p>
            <a:endParaRPr/>
          </a:p>
        </p:txBody>
      </p:sp>
      <p:sp>
        <p:nvSpPr>
          <p:cNvPr id="22" name="object 22"/>
          <p:cNvSpPr/>
          <p:nvPr/>
        </p:nvSpPr>
        <p:spPr>
          <a:xfrm>
            <a:off x="5687568" y="6895338"/>
            <a:ext cx="727075" cy="0"/>
          </a:xfrm>
          <a:custGeom>
            <a:avLst/>
            <a:gdLst/>
            <a:ahLst/>
            <a:cxnLst/>
            <a:rect l="l" t="t" r="r" b="b"/>
            <a:pathLst>
              <a:path w="727075">
                <a:moveTo>
                  <a:pt x="0" y="0"/>
                </a:moveTo>
                <a:lnTo>
                  <a:pt x="726948" y="0"/>
                </a:lnTo>
              </a:path>
            </a:pathLst>
          </a:custGeom>
          <a:ln w="10668">
            <a:solidFill>
              <a:srgbClr val="000000"/>
            </a:solidFill>
          </a:ln>
        </p:spPr>
        <p:txBody>
          <a:bodyPr wrap="square" lIns="0" tIns="0" rIns="0" bIns="0" rtlCol="0"/>
          <a:lstStyle/>
          <a:p>
            <a:endParaRPr/>
          </a:p>
        </p:txBody>
      </p:sp>
      <p:sp>
        <p:nvSpPr>
          <p:cNvPr id="23" name="object 23"/>
          <p:cNvSpPr/>
          <p:nvPr/>
        </p:nvSpPr>
        <p:spPr>
          <a:xfrm>
            <a:off x="6399276" y="6890004"/>
            <a:ext cx="10795" cy="10795"/>
          </a:xfrm>
          <a:custGeom>
            <a:avLst/>
            <a:gdLst/>
            <a:ahLst/>
            <a:cxnLst/>
            <a:rect l="l" t="t" r="r" b="b"/>
            <a:pathLst>
              <a:path w="10795" h="10795">
                <a:moveTo>
                  <a:pt x="0" y="0"/>
                </a:moveTo>
                <a:lnTo>
                  <a:pt x="0" y="10668"/>
                </a:lnTo>
                <a:lnTo>
                  <a:pt x="10668" y="10668"/>
                </a:lnTo>
                <a:lnTo>
                  <a:pt x="10668" y="0"/>
                </a:lnTo>
                <a:lnTo>
                  <a:pt x="0" y="0"/>
                </a:lnTo>
                <a:close/>
              </a:path>
            </a:pathLst>
          </a:custGeom>
          <a:solidFill>
            <a:srgbClr val="000000"/>
          </a:solidFill>
        </p:spPr>
        <p:txBody>
          <a:bodyPr wrap="square" lIns="0" tIns="0" rIns="0" bIns="0" rtlCol="0"/>
          <a:lstStyle/>
          <a:p>
            <a:endParaRPr/>
          </a:p>
        </p:txBody>
      </p:sp>
      <p:sp>
        <p:nvSpPr>
          <p:cNvPr id="24" name="object 24"/>
          <p:cNvSpPr/>
          <p:nvPr/>
        </p:nvSpPr>
        <p:spPr>
          <a:xfrm>
            <a:off x="6409944" y="6895338"/>
            <a:ext cx="506095" cy="0"/>
          </a:xfrm>
          <a:custGeom>
            <a:avLst/>
            <a:gdLst/>
            <a:ahLst/>
            <a:cxnLst/>
            <a:rect l="l" t="t" r="r" b="b"/>
            <a:pathLst>
              <a:path w="506095">
                <a:moveTo>
                  <a:pt x="0" y="0"/>
                </a:moveTo>
                <a:lnTo>
                  <a:pt x="505968" y="0"/>
                </a:lnTo>
              </a:path>
            </a:pathLst>
          </a:custGeom>
          <a:ln w="10668">
            <a:solidFill>
              <a:srgbClr val="000000"/>
            </a:solidFill>
          </a:ln>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2453131" y="929131"/>
            <a:ext cx="5772785" cy="513715"/>
          </a:xfrm>
          <a:prstGeom prst="rect">
            <a:avLst/>
          </a:prstGeom>
        </p:spPr>
        <p:txBody>
          <a:bodyPr vert="horz" wrap="square" lIns="0" tIns="12700" rIns="0" bIns="0" rtlCol="0">
            <a:spAutoFit/>
          </a:bodyPr>
          <a:lstStyle/>
          <a:p>
            <a:pPr marL="12700">
              <a:lnSpc>
                <a:spcPct val="100000"/>
              </a:lnSpc>
              <a:spcBef>
                <a:spcPts val="100"/>
              </a:spcBef>
            </a:pPr>
            <a:r>
              <a:rPr b="1" spc="5" dirty="0">
                <a:solidFill>
                  <a:srgbClr val="FFFFFF"/>
                </a:solidFill>
                <a:latin typeface="Arial"/>
                <a:cs typeface="Arial"/>
              </a:rPr>
              <a:t>Αποτελέσµατα </a:t>
            </a:r>
            <a:r>
              <a:rPr b="1" spc="55" dirty="0">
                <a:solidFill>
                  <a:srgbClr val="FFFFFF"/>
                </a:solidFill>
                <a:latin typeface="Arial"/>
                <a:cs typeface="Arial"/>
              </a:rPr>
              <a:t>µε </a:t>
            </a:r>
            <a:r>
              <a:rPr b="1" spc="-5" dirty="0">
                <a:solidFill>
                  <a:srgbClr val="FFFFFF"/>
                </a:solidFill>
                <a:latin typeface="Arial"/>
                <a:cs typeface="Arial"/>
              </a:rPr>
              <a:t>το </a:t>
            </a:r>
            <a:r>
              <a:rPr b="1" dirty="0">
                <a:solidFill>
                  <a:srgbClr val="FFFFFF"/>
                </a:solidFill>
                <a:latin typeface="Arial"/>
                <a:cs typeface="Arial"/>
              </a:rPr>
              <a:t>SPSS</a:t>
            </a:r>
            <a:r>
              <a:rPr b="1" spc="-130" dirty="0">
                <a:solidFill>
                  <a:srgbClr val="FFFFFF"/>
                </a:solidFill>
                <a:latin typeface="Arial"/>
                <a:cs typeface="Arial"/>
              </a:rPr>
              <a:t> </a:t>
            </a:r>
            <a:r>
              <a:rPr b="1" spc="-5" dirty="0">
                <a:solidFill>
                  <a:srgbClr val="FFFFFF"/>
                </a:solidFill>
                <a:latin typeface="Arial"/>
                <a:cs typeface="Arial"/>
              </a:rPr>
              <a:t>(1)</a:t>
            </a:r>
          </a:p>
        </p:txBody>
      </p:sp>
      <p:sp>
        <p:nvSpPr>
          <p:cNvPr id="10" name="object 10"/>
          <p:cNvSpPr/>
          <p:nvPr/>
        </p:nvSpPr>
        <p:spPr>
          <a:xfrm>
            <a:off x="2100072" y="1693164"/>
            <a:ext cx="6407150" cy="5123815"/>
          </a:xfrm>
          <a:custGeom>
            <a:avLst/>
            <a:gdLst/>
            <a:ahLst/>
            <a:cxnLst/>
            <a:rect l="l" t="t" r="r" b="b"/>
            <a:pathLst>
              <a:path w="6407150" h="5123815">
                <a:moveTo>
                  <a:pt x="6406896" y="0"/>
                </a:moveTo>
                <a:lnTo>
                  <a:pt x="0" y="0"/>
                </a:lnTo>
                <a:lnTo>
                  <a:pt x="0" y="5123687"/>
                </a:lnTo>
                <a:lnTo>
                  <a:pt x="6406896" y="5123687"/>
                </a:lnTo>
                <a:lnTo>
                  <a:pt x="6406896" y="0"/>
                </a:lnTo>
                <a:close/>
              </a:path>
            </a:pathLst>
          </a:custGeom>
          <a:solidFill>
            <a:srgbClr val="FFFFFF"/>
          </a:solidFill>
        </p:spPr>
        <p:txBody>
          <a:bodyPr wrap="square" lIns="0" tIns="0" rIns="0" bIns="0" rtlCol="0"/>
          <a:lstStyle/>
          <a:p>
            <a:endParaRPr/>
          </a:p>
        </p:txBody>
      </p:sp>
      <p:sp>
        <p:nvSpPr>
          <p:cNvPr id="11" name="object 11"/>
          <p:cNvSpPr/>
          <p:nvPr/>
        </p:nvSpPr>
        <p:spPr>
          <a:xfrm>
            <a:off x="2795016" y="2685288"/>
            <a:ext cx="5584190" cy="3598545"/>
          </a:xfrm>
          <a:custGeom>
            <a:avLst/>
            <a:gdLst/>
            <a:ahLst/>
            <a:cxnLst/>
            <a:rect l="l" t="t" r="r" b="b"/>
            <a:pathLst>
              <a:path w="5584190" h="3598545">
                <a:moveTo>
                  <a:pt x="0" y="0"/>
                </a:moveTo>
                <a:lnTo>
                  <a:pt x="0" y="3598164"/>
                </a:lnTo>
                <a:lnTo>
                  <a:pt x="5583936" y="3598164"/>
                </a:lnTo>
                <a:lnTo>
                  <a:pt x="5583936" y="0"/>
                </a:lnTo>
                <a:lnTo>
                  <a:pt x="0" y="0"/>
                </a:lnTo>
                <a:close/>
              </a:path>
            </a:pathLst>
          </a:custGeom>
          <a:solidFill>
            <a:srgbClr val="F0F0F0"/>
          </a:solidFill>
        </p:spPr>
        <p:txBody>
          <a:bodyPr wrap="square" lIns="0" tIns="0" rIns="0" bIns="0" rtlCol="0"/>
          <a:lstStyle/>
          <a:p>
            <a:endParaRPr/>
          </a:p>
        </p:txBody>
      </p:sp>
      <p:sp>
        <p:nvSpPr>
          <p:cNvPr id="12" name="object 12"/>
          <p:cNvSpPr/>
          <p:nvPr/>
        </p:nvSpPr>
        <p:spPr>
          <a:xfrm>
            <a:off x="2795016" y="2685288"/>
            <a:ext cx="5584190" cy="3598545"/>
          </a:xfrm>
          <a:custGeom>
            <a:avLst/>
            <a:gdLst/>
            <a:ahLst/>
            <a:cxnLst/>
            <a:rect l="l" t="t" r="r" b="b"/>
            <a:pathLst>
              <a:path w="5584190" h="3598545">
                <a:moveTo>
                  <a:pt x="0" y="0"/>
                </a:moveTo>
                <a:lnTo>
                  <a:pt x="0" y="3598163"/>
                </a:lnTo>
                <a:lnTo>
                  <a:pt x="5583935" y="3598163"/>
                </a:lnTo>
                <a:lnTo>
                  <a:pt x="5583935" y="0"/>
                </a:lnTo>
                <a:lnTo>
                  <a:pt x="0" y="0"/>
                </a:lnTo>
                <a:close/>
              </a:path>
            </a:pathLst>
          </a:custGeom>
          <a:ln w="10241">
            <a:solidFill>
              <a:srgbClr val="000000"/>
            </a:solidFill>
          </a:ln>
        </p:spPr>
        <p:txBody>
          <a:bodyPr wrap="square" lIns="0" tIns="0" rIns="0" bIns="0" rtlCol="0"/>
          <a:lstStyle/>
          <a:p>
            <a:endParaRPr/>
          </a:p>
        </p:txBody>
      </p:sp>
      <p:sp>
        <p:nvSpPr>
          <p:cNvPr id="13" name="object 13"/>
          <p:cNvSpPr/>
          <p:nvPr/>
        </p:nvSpPr>
        <p:spPr>
          <a:xfrm>
            <a:off x="2795016" y="6283451"/>
            <a:ext cx="5584190" cy="0"/>
          </a:xfrm>
          <a:custGeom>
            <a:avLst/>
            <a:gdLst/>
            <a:ahLst/>
            <a:cxnLst/>
            <a:rect l="l" t="t" r="r" b="b"/>
            <a:pathLst>
              <a:path w="5584190">
                <a:moveTo>
                  <a:pt x="0" y="0"/>
                </a:moveTo>
                <a:lnTo>
                  <a:pt x="5583935" y="0"/>
                </a:lnTo>
              </a:path>
            </a:pathLst>
          </a:custGeom>
          <a:ln w="6656">
            <a:solidFill>
              <a:srgbClr val="000000"/>
            </a:solidFill>
          </a:ln>
        </p:spPr>
        <p:txBody>
          <a:bodyPr wrap="square" lIns="0" tIns="0" rIns="0" bIns="0" rtlCol="0"/>
          <a:lstStyle/>
          <a:p>
            <a:endParaRPr/>
          </a:p>
        </p:txBody>
      </p:sp>
      <p:sp>
        <p:nvSpPr>
          <p:cNvPr id="14" name="object 14"/>
          <p:cNvSpPr/>
          <p:nvPr/>
        </p:nvSpPr>
        <p:spPr>
          <a:xfrm>
            <a:off x="3325367" y="6283451"/>
            <a:ext cx="0" cy="73660"/>
          </a:xfrm>
          <a:custGeom>
            <a:avLst/>
            <a:gdLst/>
            <a:ahLst/>
            <a:cxnLst/>
            <a:rect l="l" t="t" r="r" b="b"/>
            <a:pathLst>
              <a:path h="73660">
                <a:moveTo>
                  <a:pt x="0" y="0"/>
                </a:moveTo>
                <a:lnTo>
                  <a:pt x="0" y="73151"/>
                </a:lnTo>
              </a:path>
            </a:pathLst>
          </a:custGeom>
          <a:ln w="13313">
            <a:solidFill>
              <a:srgbClr val="000000"/>
            </a:solidFill>
          </a:ln>
        </p:spPr>
        <p:txBody>
          <a:bodyPr wrap="square" lIns="0" tIns="0" rIns="0" bIns="0" rtlCol="0"/>
          <a:lstStyle/>
          <a:p>
            <a:endParaRPr/>
          </a:p>
        </p:txBody>
      </p:sp>
      <p:sp>
        <p:nvSpPr>
          <p:cNvPr id="15" name="object 15"/>
          <p:cNvSpPr/>
          <p:nvPr/>
        </p:nvSpPr>
        <p:spPr>
          <a:xfrm>
            <a:off x="3828288" y="6283451"/>
            <a:ext cx="0" cy="73660"/>
          </a:xfrm>
          <a:custGeom>
            <a:avLst/>
            <a:gdLst/>
            <a:ahLst/>
            <a:cxnLst/>
            <a:rect l="l" t="t" r="r" b="b"/>
            <a:pathLst>
              <a:path h="73660">
                <a:moveTo>
                  <a:pt x="0" y="0"/>
                </a:moveTo>
                <a:lnTo>
                  <a:pt x="0" y="73151"/>
                </a:lnTo>
              </a:path>
            </a:pathLst>
          </a:custGeom>
          <a:ln w="13313">
            <a:solidFill>
              <a:srgbClr val="000000"/>
            </a:solidFill>
          </a:ln>
        </p:spPr>
        <p:txBody>
          <a:bodyPr wrap="square" lIns="0" tIns="0" rIns="0" bIns="0" rtlCol="0"/>
          <a:lstStyle/>
          <a:p>
            <a:endParaRPr/>
          </a:p>
        </p:txBody>
      </p:sp>
      <p:sp>
        <p:nvSpPr>
          <p:cNvPr id="16" name="object 16"/>
          <p:cNvSpPr/>
          <p:nvPr/>
        </p:nvSpPr>
        <p:spPr>
          <a:xfrm>
            <a:off x="4331207" y="6283451"/>
            <a:ext cx="0" cy="73660"/>
          </a:xfrm>
          <a:custGeom>
            <a:avLst/>
            <a:gdLst/>
            <a:ahLst/>
            <a:cxnLst/>
            <a:rect l="l" t="t" r="r" b="b"/>
            <a:pathLst>
              <a:path h="73660">
                <a:moveTo>
                  <a:pt x="0" y="0"/>
                </a:moveTo>
                <a:lnTo>
                  <a:pt x="0" y="73151"/>
                </a:lnTo>
              </a:path>
            </a:pathLst>
          </a:custGeom>
          <a:ln w="13313">
            <a:solidFill>
              <a:srgbClr val="000000"/>
            </a:solidFill>
          </a:ln>
        </p:spPr>
        <p:txBody>
          <a:bodyPr wrap="square" lIns="0" tIns="0" rIns="0" bIns="0" rtlCol="0"/>
          <a:lstStyle/>
          <a:p>
            <a:endParaRPr/>
          </a:p>
        </p:txBody>
      </p:sp>
      <p:sp>
        <p:nvSpPr>
          <p:cNvPr id="17" name="object 17"/>
          <p:cNvSpPr/>
          <p:nvPr/>
        </p:nvSpPr>
        <p:spPr>
          <a:xfrm>
            <a:off x="4832603" y="6283451"/>
            <a:ext cx="0" cy="73660"/>
          </a:xfrm>
          <a:custGeom>
            <a:avLst/>
            <a:gdLst/>
            <a:ahLst/>
            <a:cxnLst/>
            <a:rect l="l" t="t" r="r" b="b"/>
            <a:pathLst>
              <a:path h="73660">
                <a:moveTo>
                  <a:pt x="0" y="0"/>
                </a:moveTo>
                <a:lnTo>
                  <a:pt x="0" y="73151"/>
                </a:lnTo>
              </a:path>
            </a:pathLst>
          </a:custGeom>
          <a:ln w="13313">
            <a:solidFill>
              <a:srgbClr val="000000"/>
            </a:solidFill>
          </a:ln>
        </p:spPr>
        <p:txBody>
          <a:bodyPr wrap="square" lIns="0" tIns="0" rIns="0" bIns="0" rtlCol="0"/>
          <a:lstStyle/>
          <a:p>
            <a:endParaRPr/>
          </a:p>
        </p:txBody>
      </p:sp>
      <p:sp>
        <p:nvSpPr>
          <p:cNvPr id="18" name="object 18"/>
          <p:cNvSpPr/>
          <p:nvPr/>
        </p:nvSpPr>
        <p:spPr>
          <a:xfrm>
            <a:off x="5335523" y="6283451"/>
            <a:ext cx="0" cy="73660"/>
          </a:xfrm>
          <a:custGeom>
            <a:avLst/>
            <a:gdLst/>
            <a:ahLst/>
            <a:cxnLst/>
            <a:rect l="l" t="t" r="r" b="b"/>
            <a:pathLst>
              <a:path h="73660">
                <a:moveTo>
                  <a:pt x="0" y="0"/>
                </a:moveTo>
                <a:lnTo>
                  <a:pt x="0" y="73151"/>
                </a:lnTo>
              </a:path>
            </a:pathLst>
          </a:custGeom>
          <a:ln w="13313">
            <a:solidFill>
              <a:srgbClr val="000000"/>
            </a:solidFill>
          </a:ln>
        </p:spPr>
        <p:txBody>
          <a:bodyPr wrap="square" lIns="0" tIns="0" rIns="0" bIns="0" rtlCol="0"/>
          <a:lstStyle/>
          <a:p>
            <a:endParaRPr/>
          </a:p>
        </p:txBody>
      </p:sp>
      <p:sp>
        <p:nvSpPr>
          <p:cNvPr id="19" name="object 19"/>
          <p:cNvSpPr/>
          <p:nvPr/>
        </p:nvSpPr>
        <p:spPr>
          <a:xfrm>
            <a:off x="5838444" y="6283451"/>
            <a:ext cx="0" cy="73660"/>
          </a:xfrm>
          <a:custGeom>
            <a:avLst/>
            <a:gdLst/>
            <a:ahLst/>
            <a:cxnLst/>
            <a:rect l="l" t="t" r="r" b="b"/>
            <a:pathLst>
              <a:path h="73660">
                <a:moveTo>
                  <a:pt x="0" y="0"/>
                </a:moveTo>
                <a:lnTo>
                  <a:pt x="0" y="73151"/>
                </a:lnTo>
              </a:path>
            </a:pathLst>
          </a:custGeom>
          <a:ln w="13313">
            <a:solidFill>
              <a:srgbClr val="000000"/>
            </a:solidFill>
          </a:ln>
        </p:spPr>
        <p:txBody>
          <a:bodyPr wrap="square" lIns="0" tIns="0" rIns="0" bIns="0" rtlCol="0"/>
          <a:lstStyle/>
          <a:p>
            <a:endParaRPr/>
          </a:p>
        </p:txBody>
      </p:sp>
      <p:sp>
        <p:nvSpPr>
          <p:cNvPr id="20" name="object 20"/>
          <p:cNvSpPr/>
          <p:nvPr/>
        </p:nvSpPr>
        <p:spPr>
          <a:xfrm>
            <a:off x="6339839" y="6283451"/>
            <a:ext cx="0" cy="73660"/>
          </a:xfrm>
          <a:custGeom>
            <a:avLst/>
            <a:gdLst/>
            <a:ahLst/>
            <a:cxnLst/>
            <a:rect l="l" t="t" r="r" b="b"/>
            <a:pathLst>
              <a:path h="73660">
                <a:moveTo>
                  <a:pt x="0" y="0"/>
                </a:moveTo>
                <a:lnTo>
                  <a:pt x="0" y="73151"/>
                </a:lnTo>
              </a:path>
            </a:pathLst>
          </a:custGeom>
          <a:ln w="13313">
            <a:solidFill>
              <a:srgbClr val="000000"/>
            </a:solidFill>
          </a:ln>
        </p:spPr>
        <p:txBody>
          <a:bodyPr wrap="square" lIns="0" tIns="0" rIns="0" bIns="0" rtlCol="0"/>
          <a:lstStyle/>
          <a:p>
            <a:endParaRPr/>
          </a:p>
        </p:txBody>
      </p:sp>
      <p:sp>
        <p:nvSpPr>
          <p:cNvPr id="21" name="object 21"/>
          <p:cNvSpPr/>
          <p:nvPr/>
        </p:nvSpPr>
        <p:spPr>
          <a:xfrm>
            <a:off x="6842759" y="6283451"/>
            <a:ext cx="0" cy="73660"/>
          </a:xfrm>
          <a:custGeom>
            <a:avLst/>
            <a:gdLst/>
            <a:ahLst/>
            <a:cxnLst/>
            <a:rect l="l" t="t" r="r" b="b"/>
            <a:pathLst>
              <a:path h="73660">
                <a:moveTo>
                  <a:pt x="0" y="0"/>
                </a:moveTo>
                <a:lnTo>
                  <a:pt x="0" y="73151"/>
                </a:lnTo>
              </a:path>
            </a:pathLst>
          </a:custGeom>
          <a:ln w="13313">
            <a:solidFill>
              <a:srgbClr val="000000"/>
            </a:solidFill>
          </a:ln>
        </p:spPr>
        <p:txBody>
          <a:bodyPr wrap="square" lIns="0" tIns="0" rIns="0" bIns="0" rtlCol="0"/>
          <a:lstStyle/>
          <a:p>
            <a:endParaRPr/>
          </a:p>
        </p:txBody>
      </p:sp>
      <p:sp>
        <p:nvSpPr>
          <p:cNvPr id="22" name="object 22"/>
          <p:cNvSpPr/>
          <p:nvPr/>
        </p:nvSpPr>
        <p:spPr>
          <a:xfrm>
            <a:off x="7345679" y="6283451"/>
            <a:ext cx="0" cy="73660"/>
          </a:xfrm>
          <a:custGeom>
            <a:avLst/>
            <a:gdLst/>
            <a:ahLst/>
            <a:cxnLst/>
            <a:rect l="l" t="t" r="r" b="b"/>
            <a:pathLst>
              <a:path h="73660">
                <a:moveTo>
                  <a:pt x="0" y="0"/>
                </a:moveTo>
                <a:lnTo>
                  <a:pt x="0" y="73151"/>
                </a:lnTo>
              </a:path>
            </a:pathLst>
          </a:custGeom>
          <a:ln w="13313">
            <a:solidFill>
              <a:srgbClr val="000000"/>
            </a:solidFill>
          </a:ln>
        </p:spPr>
        <p:txBody>
          <a:bodyPr wrap="square" lIns="0" tIns="0" rIns="0" bIns="0" rtlCol="0"/>
          <a:lstStyle/>
          <a:p>
            <a:endParaRPr/>
          </a:p>
        </p:txBody>
      </p:sp>
      <p:sp>
        <p:nvSpPr>
          <p:cNvPr id="23" name="object 23"/>
          <p:cNvSpPr txBox="1"/>
          <p:nvPr/>
        </p:nvSpPr>
        <p:spPr>
          <a:xfrm>
            <a:off x="7813544" y="6354807"/>
            <a:ext cx="78740" cy="156845"/>
          </a:xfrm>
          <a:prstGeom prst="rect">
            <a:avLst/>
          </a:prstGeom>
        </p:spPr>
        <p:txBody>
          <a:bodyPr vert="horz" wrap="square" lIns="0" tIns="13970" rIns="0" bIns="0" rtlCol="0">
            <a:spAutoFit/>
          </a:bodyPr>
          <a:lstStyle/>
          <a:p>
            <a:pPr>
              <a:lnSpc>
                <a:spcPct val="100000"/>
              </a:lnSpc>
              <a:spcBef>
                <a:spcPts val="110"/>
              </a:spcBef>
            </a:pPr>
            <a:r>
              <a:rPr sz="850" spc="5" dirty="0">
                <a:latin typeface="Courier New"/>
                <a:cs typeface="Courier New"/>
              </a:rPr>
              <a:t>Κ</a:t>
            </a:r>
            <a:endParaRPr sz="850">
              <a:latin typeface="Courier New"/>
              <a:cs typeface="Courier New"/>
            </a:endParaRPr>
          </a:p>
        </p:txBody>
      </p:sp>
      <p:sp>
        <p:nvSpPr>
          <p:cNvPr id="24" name="object 24"/>
          <p:cNvSpPr txBox="1"/>
          <p:nvPr/>
        </p:nvSpPr>
        <p:spPr>
          <a:xfrm>
            <a:off x="7310625" y="6354807"/>
            <a:ext cx="78740" cy="156845"/>
          </a:xfrm>
          <a:prstGeom prst="rect">
            <a:avLst/>
          </a:prstGeom>
        </p:spPr>
        <p:txBody>
          <a:bodyPr vert="horz" wrap="square" lIns="0" tIns="13970" rIns="0" bIns="0" rtlCol="0">
            <a:spAutoFit/>
          </a:bodyPr>
          <a:lstStyle/>
          <a:p>
            <a:pPr>
              <a:lnSpc>
                <a:spcPct val="100000"/>
              </a:lnSpc>
              <a:spcBef>
                <a:spcPts val="110"/>
              </a:spcBef>
            </a:pPr>
            <a:r>
              <a:rPr sz="850" spc="5" dirty="0">
                <a:latin typeface="Courier New"/>
                <a:cs typeface="Courier New"/>
              </a:rPr>
              <a:t>Ι</a:t>
            </a:r>
            <a:endParaRPr sz="850">
              <a:latin typeface="Courier New"/>
              <a:cs typeface="Courier New"/>
            </a:endParaRPr>
          </a:p>
        </p:txBody>
      </p:sp>
      <p:sp>
        <p:nvSpPr>
          <p:cNvPr id="25" name="object 25"/>
          <p:cNvSpPr txBox="1"/>
          <p:nvPr/>
        </p:nvSpPr>
        <p:spPr>
          <a:xfrm>
            <a:off x="6807706" y="6354807"/>
            <a:ext cx="78740" cy="156845"/>
          </a:xfrm>
          <a:prstGeom prst="rect">
            <a:avLst/>
          </a:prstGeom>
        </p:spPr>
        <p:txBody>
          <a:bodyPr vert="horz" wrap="square" lIns="0" tIns="13970" rIns="0" bIns="0" rtlCol="0">
            <a:spAutoFit/>
          </a:bodyPr>
          <a:lstStyle/>
          <a:p>
            <a:pPr>
              <a:lnSpc>
                <a:spcPct val="100000"/>
              </a:lnSpc>
              <a:spcBef>
                <a:spcPts val="110"/>
              </a:spcBef>
            </a:pPr>
            <a:r>
              <a:rPr sz="850" spc="5" dirty="0">
                <a:latin typeface="Courier New"/>
                <a:cs typeface="Courier New"/>
              </a:rPr>
              <a:t>Θ</a:t>
            </a:r>
            <a:endParaRPr sz="850">
              <a:latin typeface="Courier New"/>
              <a:cs typeface="Courier New"/>
            </a:endParaRPr>
          </a:p>
        </p:txBody>
      </p:sp>
      <p:sp>
        <p:nvSpPr>
          <p:cNvPr id="26" name="object 26"/>
          <p:cNvSpPr txBox="1"/>
          <p:nvPr/>
        </p:nvSpPr>
        <p:spPr>
          <a:xfrm>
            <a:off x="6304786" y="6354807"/>
            <a:ext cx="78740" cy="156845"/>
          </a:xfrm>
          <a:prstGeom prst="rect">
            <a:avLst/>
          </a:prstGeom>
        </p:spPr>
        <p:txBody>
          <a:bodyPr vert="horz" wrap="square" lIns="0" tIns="13970" rIns="0" bIns="0" rtlCol="0">
            <a:spAutoFit/>
          </a:bodyPr>
          <a:lstStyle/>
          <a:p>
            <a:pPr>
              <a:lnSpc>
                <a:spcPct val="100000"/>
              </a:lnSpc>
              <a:spcBef>
                <a:spcPts val="110"/>
              </a:spcBef>
            </a:pPr>
            <a:r>
              <a:rPr sz="850" spc="5" dirty="0">
                <a:latin typeface="Courier New"/>
                <a:cs typeface="Courier New"/>
              </a:rPr>
              <a:t>Η</a:t>
            </a:r>
            <a:endParaRPr sz="850">
              <a:latin typeface="Courier New"/>
              <a:cs typeface="Courier New"/>
            </a:endParaRPr>
          </a:p>
        </p:txBody>
      </p:sp>
      <p:sp>
        <p:nvSpPr>
          <p:cNvPr id="27" name="object 27"/>
          <p:cNvSpPr txBox="1"/>
          <p:nvPr/>
        </p:nvSpPr>
        <p:spPr>
          <a:xfrm>
            <a:off x="5172454" y="6314039"/>
            <a:ext cx="825500" cy="434975"/>
          </a:xfrm>
          <a:prstGeom prst="rect">
            <a:avLst/>
          </a:prstGeom>
        </p:spPr>
        <p:txBody>
          <a:bodyPr vert="horz" wrap="square" lIns="0" tIns="54610" rIns="0" bIns="0" rtlCol="0">
            <a:spAutoFit/>
          </a:bodyPr>
          <a:lstStyle/>
          <a:p>
            <a:pPr algn="ctr">
              <a:lnSpc>
                <a:spcPct val="100000"/>
              </a:lnSpc>
              <a:spcBef>
                <a:spcPts val="430"/>
              </a:spcBef>
              <a:tabLst>
                <a:tab pos="502284" algn="l"/>
              </a:tabLst>
            </a:pPr>
            <a:r>
              <a:rPr sz="850" spc="5" dirty="0">
                <a:latin typeface="Courier New"/>
                <a:cs typeface="Courier New"/>
              </a:rPr>
              <a:t>Ε	Ζ</a:t>
            </a:r>
            <a:endParaRPr sz="850">
              <a:latin typeface="Courier New"/>
              <a:cs typeface="Courier New"/>
            </a:endParaRPr>
          </a:p>
          <a:p>
            <a:pPr marR="5080" algn="ctr">
              <a:lnSpc>
                <a:spcPct val="100000"/>
              </a:lnSpc>
              <a:spcBef>
                <a:spcPts val="480"/>
              </a:spcBef>
            </a:pPr>
            <a:r>
              <a:rPr sz="1150" b="1" spc="10" dirty="0">
                <a:latin typeface="Courier New"/>
                <a:cs typeface="Courier New"/>
              </a:rPr>
              <a:t>Γε</a:t>
            </a:r>
            <a:r>
              <a:rPr sz="1150" b="1" spc="25" dirty="0">
                <a:latin typeface="Courier New"/>
                <a:cs typeface="Courier New"/>
              </a:rPr>
              <a:t>ν</a:t>
            </a:r>
            <a:r>
              <a:rPr sz="1150" b="1" spc="10" dirty="0">
                <a:latin typeface="Courier New"/>
                <a:cs typeface="Courier New"/>
              </a:rPr>
              <a:t>ότυπ</a:t>
            </a:r>
            <a:r>
              <a:rPr sz="1150" b="1" spc="25" dirty="0">
                <a:latin typeface="Courier New"/>
                <a:cs typeface="Courier New"/>
              </a:rPr>
              <a:t>ο</a:t>
            </a:r>
            <a:r>
              <a:rPr sz="1150" b="1" spc="15" dirty="0">
                <a:latin typeface="Courier New"/>
                <a:cs typeface="Courier New"/>
              </a:rPr>
              <a:t>ι</a:t>
            </a:r>
            <a:endParaRPr sz="1150">
              <a:latin typeface="Courier New"/>
              <a:cs typeface="Courier New"/>
            </a:endParaRPr>
          </a:p>
        </p:txBody>
      </p:sp>
      <p:sp>
        <p:nvSpPr>
          <p:cNvPr id="28" name="object 28"/>
          <p:cNvSpPr txBox="1"/>
          <p:nvPr/>
        </p:nvSpPr>
        <p:spPr>
          <a:xfrm>
            <a:off x="4797551" y="6354807"/>
            <a:ext cx="78740" cy="156845"/>
          </a:xfrm>
          <a:prstGeom prst="rect">
            <a:avLst/>
          </a:prstGeom>
        </p:spPr>
        <p:txBody>
          <a:bodyPr vert="horz" wrap="square" lIns="0" tIns="13970" rIns="0" bIns="0" rtlCol="0">
            <a:spAutoFit/>
          </a:bodyPr>
          <a:lstStyle/>
          <a:p>
            <a:pPr>
              <a:lnSpc>
                <a:spcPct val="100000"/>
              </a:lnSpc>
              <a:spcBef>
                <a:spcPts val="110"/>
              </a:spcBef>
            </a:pPr>
            <a:r>
              <a:rPr sz="850" spc="5" dirty="0">
                <a:latin typeface="Courier New"/>
                <a:cs typeface="Courier New"/>
              </a:rPr>
              <a:t>∆</a:t>
            </a:r>
            <a:endParaRPr sz="850">
              <a:latin typeface="Courier New"/>
              <a:cs typeface="Courier New"/>
            </a:endParaRPr>
          </a:p>
        </p:txBody>
      </p:sp>
      <p:sp>
        <p:nvSpPr>
          <p:cNvPr id="29" name="object 29"/>
          <p:cNvSpPr txBox="1"/>
          <p:nvPr/>
        </p:nvSpPr>
        <p:spPr>
          <a:xfrm>
            <a:off x="4296155" y="6354807"/>
            <a:ext cx="78740" cy="156845"/>
          </a:xfrm>
          <a:prstGeom prst="rect">
            <a:avLst/>
          </a:prstGeom>
        </p:spPr>
        <p:txBody>
          <a:bodyPr vert="horz" wrap="square" lIns="0" tIns="13970" rIns="0" bIns="0" rtlCol="0">
            <a:spAutoFit/>
          </a:bodyPr>
          <a:lstStyle/>
          <a:p>
            <a:pPr>
              <a:lnSpc>
                <a:spcPct val="100000"/>
              </a:lnSpc>
              <a:spcBef>
                <a:spcPts val="110"/>
              </a:spcBef>
            </a:pPr>
            <a:r>
              <a:rPr sz="850" spc="5" dirty="0">
                <a:latin typeface="Courier New"/>
                <a:cs typeface="Courier New"/>
              </a:rPr>
              <a:t>Γ</a:t>
            </a:r>
            <a:endParaRPr sz="850">
              <a:latin typeface="Courier New"/>
              <a:cs typeface="Courier New"/>
            </a:endParaRPr>
          </a:p>
        </p:txBody>
      </p:sp>
      <p:sp>
        <p:nvSpPr>
          <p:cNvPr id="30" name="object 30"/>
          <p:cNvSpPr txBox="1"/>
          <p:nvPr/>
        </p:nvSpPr>
        <p:spPr>
          <a:xfrm>
            <a:off x="3793236" y="6354807"/>
            <a:ext cx="78740" cy="156845"/>
          </a:xfrm>
          <a:prstGeom prst="rect">
            <a:avLst/>
          </a:prstGeom>
        </p:spPr>
        <p:txBody>
          <a:bodyPr vert="horz" wrap="square" lIns="0" tIns="13970" rIns="0" bIns="0" rtlCol="0">
            <a:spAutoFit/>
          </a:bodyPr>
          <a:lstStyle/>
          <a:p>
            <a:pPr>
              <a:lnSpc>
                <a:spcPct val="100000"/>
              </a:lnSpc>
              <a:spcBef>
                <a:spcPts val="110"/>
              </a:spcBef>
            </a:pPr>
            <a:r>
              <a:rPr sz="850" spc="5" dirty="0">
                <a:latin typeface="Courier New"/>
                <a:cs typeface="Courier New"/>
              </a:rPr>
              <a:t>Β</a:t>
            </a:r>
            <a:endParaRPr sz="850">
              <a:latin typeface="Courier New"/>
              <a:cs typeface="Courier New"/>
            </a:endParaRPr>
          </a:p>
        </p:txBody>
      </p:sp>
      <p:sp>
        <p:nvSpPr>
          <p:cNvPr id="31" name="object 31"/>
          <p:cNvSpPr txBox="1"/>
          <p:nvPr/>
        </p:nvSpPr>
        <p:spPr>
          <a:xfrm>
            <a:off x="3290316" y="6354807"/>
            <a:ext cx="78740" cy="156845"/>
          </a:xfrm>
          <a:prstGeom prst="rect">
            <a:avLst/>
          </a:prstGeom>
        </p:spPr>
        <p:txBody>
          <a:bodyPr vert="horz" wrap="square" lIns="0" tIns="13970" rIns="0" bIns="0" rtlCol="0">
            <a:spAutoFit/>
          </a:bodyPr>
          <a:lstStyle/>
          <a:p>
            <a:pPr>
              <a:lnSpc>
                <a:spcPct val="100000"/>
              </a:lnSpc>
              <a:spcBef>
                <a:spcPts val="110"/>
              </a:spcBef>
            </a:pPr>
            <a:r>
              <a:rPr sz="850" spc="5" dirty="0">
                <a:latin typeface="Courier New"/>
                <a:cs typeface="Courier New"/>
              </a:rPr>
              <a:t>Α</a:t>
            </a:r>
            <a:endParaRPr sz="850">
              <a:latin typeface="Courier New"/>
              <a:cs typeface="Courier New"/>
            </a:endParaRPr>
          </a:p>
        </p:txBody>
      </p:sp>
      <p:sp>
        <p:nvSpPr>
          <p:cNvPr id="32" name="object 32"/>
          <p:cNvSpPr/>
          <p:nvPr/>
        </p:nvSpPr>
        <p:spPr>
          <a:xfrm>
            <a:off x="7848600" y="6283451"/>
            <a:ext cx="0" cy="73660"/>
          </a:xfrm>
          <a:custGeom>
            <a:avLst/>
            <a:gdLst/>
            <a:ahLst/>
            <a:cxnLst/>
            <a:rect l="l" t="t" r="r" b="b"/>
            <a:pathLst>
              <a:path h="73660">
                <a:moveTo>
                  <a:pt x="0" y="0"/>
                </a:moveTo>
                <a:lnTo>
                  <a:pt x="0" y="73151"/>
                </a:lnTo>
              </a:path>
            </a:pathLst>
          </a:custGeom>
          <a:ln w="13313">
            <a:solidFill>
              <a:srgbClr val="000000"/>
            </a:solidFill>
          </a:ln>
        </p:spPr>
        <p:txBody>
          <a:bodyPr wrap="square" lIns="0" tIns="0" rIns="0" bIns="0" rtlCol="0"/>
          <a:lstStyle/>
          <a:p>
            <a:endParaRPr/>
          </a:p>
        </p:txBody>
      </p:sp>
      <p:sp>
        <p:nvSpPr>
          <p:cNvPr id="33" name="object 33"/>
          <p:cNvSpPr/>
          <p:nvPr/>
        </p:nvSpPr>
        <p:spPr>
          <a:xfrm>
            <a:off x="2795016" y="2685288"/>
            <a:ext cx="0" cy="3598545"/>
          </a:xfrm>
          <a:custGeom>
            <a:avLst/>
            <a:gdLst/>
            <a:ahLst/>
            <a:cxnLst/>
            <a:rect l="l" t="t" r="r" b="b"/>
            <a:pathLst>
              <a:path h="3598545">
                <a:moveTo>
                  <a:pt x="0" y="0"/>
                </a:moveTo>
                <a:lnTo>
                  <a:pt x="0" y="3598163"/>
                </a:lnTo>
              </a:path>
            </a:pathLst>
          </a:custGeom>
          <a:ln w="6656">
            <a:solidFill>
              <a:srgbClr val="000000"/>
            </a:solidFill>
          </a:ln>
        </p:spPr>
        <p:txBody>
          <a:bodyPr wrap="square" lIns="0" tIns="0" rIns="0" bIns="0" rtlCol="0"/>
          <a:lstStyle/>
          <a:p>
            <a:endParaRPr/>
          </a:p>
        </p:txBody>
      </p:sp>
      <p:sp>
        <p:nvSpPr>
          <p:cNvPr id="34" name="object 34"/>
          <p:cNvSpPr/>
          <p:nvPr/>
        </p:nvSpPr>
        <p:spPr>
          <a:xfrm>
            <a:off x="2723388" y="6103619"/>
            <a:ext cx="71755" cy="0"/>
          </a:xfrm>
          <a:custGeom>
            <a:avLst/>
            <a:gdLst/>
            <a:ahLst/>
            <a:cxnLst/>
            <a:rect l="l" t="t" r="r" b="b"/>
            <a:pathLst>
              <a:path w="71755">
                <a:moveTo>
                  <a:pt x="71627" y="0"/>
                </a:moveTo>
                <a:lnTo>
                  <a:pt x="0" y="0"/>
                </a:lnTo>
              </a:path>
            </a:pathLst>
          </a:custGeom>
          <a:ln w="13313">
            <a:solidFill>
              <a:srgbClr val="000000"/>
            </a:solidFill>
          </a:ln>
        </p:spPr>
        <p:txBody>
          <a:bodyPr wrap="square" lIns="0" tIns="0" rIns="0" bIns="0" rtlCol="0"/>
          <a:lstStyle/>
          <a:p>
            <a:endParaRPr/>
          </a:p>
        </p:txBody>
      </p:sp>
      <p:sp>
        <p:nvSpPr>
          <p:cNvPr id="35" name="object 35"/>
          <p:cNvSpPr/>
          <p:nvPr/>
        </p:nvSpPr>
        <p:spPr>
          <a:xfrm>
            <a:off x="2723388" y="5564123"/>
            <a:ext cx="71755" cy="0"/>
          </a:xfrm>
          <a:custGeom>
            <a:avLst/>
            <a:gdLst/>
            <a:ahLst/>
            <a:cxnLst/>
            <a:rect l="l" t="t" r="r" b="b"/>
            <a:pathLst>
              <a:path w="71755">
                <a:moveTo>
                  <a:pt x="71627" y="0"/>
                </a:moveTo>
                <a:lnTo>
                  <a:pt x="0" y="0"/>
                </a:lnTo>
              </a:path>
            </a:pathLst>
          </a:custGeom>
          <a:ln w="13313">
            <a:solidFill>
              <a:srgbClr val="000000"/>
            </a:solidFill>
          </a:ln>
        </p:spPr>
        <p:txBody>
          <a:bodyPr wrap="square" lIns="0" tIns="0" rIns="0" bIns="0" rtlCol="0"/>
          <a:lstStyle/>
          <a:p>
            <a:endParaRPr/>
          </a:p>
        </p:txBody>
      </p:sp>
      <p:sp>
        <p:nvSpPr>
          <p:cNvPr id="36" name="object 36"/>
          <p:cNvSpPr/>
          <p:nvPr/>
        </p:nvSpPr>
        <p:spPr>
          <a:xfrm>
            <a:off x="2723388" y="5024627"/>
            <a:ext cx="71755" cy="0"/>
          </a:xfrm>
          <a:custGeom>
            <a:avLst/>
            <a:gdLst/>
            <a:ahLst/>
            <a:cxnLst/>
            <a:rect l="l" t="t" r="r" b="b"/>
            <a:pathLst>
              <a:path w="71755">
                <a:moveTo>
                  <a:pt x="71627" y="0"/>
                </a:moveTo>
                <a:lnTo>
                  <a:pt x="0" y="0"/>
                </a:lnTo>
              </a:path>
            </a:pathLst>
          </a:custGeom>
          <a:ln w="13313">
            <a:solidFill>
              <a:srgbClr val="000000"/>
            </a:solidFill>
          </a:ln>
        </p:spPr>
        <p:txBody>
          <a:bodyPr wrap="square" lIns="0" tIns="0" rIns="0" bIns="0" rtlCol="0"/>
          <a:lstStyle/>
          <a:p>
            <a:endParaRPr/>
          </a:p>
        </p:txBody>
      </p:sp>
      <p:sp>
        <p:nvSpPr>
          <p:cNvPr id="37" name="object 37"/>
          <p:cNvSpPr/>
          <p:nvPr/>
        </p:nvSpPr>
        <p:spPr>
          <a:xfrm>
            <a:off x="2723388" y="4483607"/>
            <a:ext cx="71755" cy="0"/>
          </a:xfrm>
          <a:custGeom>
            <a:avLst/>
            <a:gdLst/>
            <a:ahLst/>
            <a:cxnLst/>
            <a:rect l="l" t="t" r="r" b="b"/>
            <a:pathLst>
              <a:path w="71755">
                <a:moveTo>
                  <a:pt x="71627" y="0"/>
                </a:moveTo>
                <a:lnTo>
                  <a:pt x="0" y="0"/>
                </a:lnTo>
              </a:path>
            </a:pathLst>
          </a:custGeom>
          <a:ln w="13313">
            <a:solidFill>
              <a:srgbClr val="000000"/>
            </a:solidFill>
          </a:ln>
        </p:spPr>
        <p:txBody>
          <a:bodyPr wrap="square" lIns="0" tIns="0" rIns="0" bIns="0" rtlCol="0"/>
          <a:lstStyle/>
          <a:p>
            <a:endParaRPr/>
          </a:p>
        </p:txBody>
      </p:sp>
      <p:sp>
        <p:nvSpPr>
          <p:cNvPr id="38" name="object 38"/>
          <p:cNvSpPr/>
          <p:nvPr/>
        </p:nvSpPr>
        <p:spPr>
          <a:xfrm>
            <a:off x="2723388" y="3944111"/>
            <a:ext cx="71755" cy="0"/>
          </a:xfrm>
          <a:custGeom>
            <a:avLst/>
            <a:gdLst/>
            <a:ahLst/>
            <a:cxnLst/>
            <a:rect l="l" t="t" r="r" b="b"/>
            <a:pathLst>
              <a:path w="71755">
                <a:moveTo>
                  <a:pt x="71627" y="0"/>
                </a:moveTo>
                <a:lnTo>
                  <a:pt x="0" y="0"/>
                </a:lnTo>
              </a:path>
            </a:pathLst>
          </a:custGeom>
          <a:ln w="13313">
            <a:solidFill>
              <a:srgbClr val="000000"/>
            </a:solidFill>
          </a:ln>
        </p:spPr>
        <p:txBody>
          <a:bodyPr wrap="square" lIns="0" tIns="0" rIns="0" bIns="0" rtlCol="0"/>
          <a:lstStyle/>
          <a:p>
            <a:endParaRPr/>
          </a:p>
        </p:txBody>
      </p:sp>
      <p:sp>
        <p:nvSpPr>
          <p:cNvPr id="39" name="object 39"/>
          <p:cNvSpPr/>
          <p:nvPr/>
        </p:nvSpPr>
        <p:spPr>
          <a:xfrm>
            <a:off x="2723388" y="3404615"/>
            <a:ext cx="71755" cy="0"/>
          </a:xfrm>
          <a:custGeom>
            <a:avLst/>
            <a:gdLst/>
            <a:ahLst/>
            <a:cxnLst/>
            <a:rect l="l" t="t" r="r" b="b"/>
            <a:pathLst>
              <a:path w="71755">
                <a:moveTo>
                  <a:pt x="71627" y="0"/>
                </a:moveTo>
                <a:lnTo>
                  <a:pt x="0" y="0"/>
                </a:lnTo>
              </a:path>
            </a:pathLst>
          </a:custGeom>
          <a:ln w="13313">
            <a:solidFill>
              <a:srgbClr val="000000"/>
            </a:solidFill>
          </a:ln>
        </p:spPr>
        <p:txBody>
          <a:bodyPr wrap="square" lIns="0" tIns="0" rIns="0" bIns="0" rtlCol="0"/>
          <a:lstStyle/>
          <a:p>
            <a:endParaRPr/>
          </a:p>
        </p:txBody>
      </p:sp>
      <p:sp>
        <p:nvSpPr>
          <p:cNvPr id="40" name="object 40"/>
          <p:cNvSpPr txBox="1"/>
          <p:nvPr/>
        </p:nvSpPr>
        <p:spPr>
          <a:xfrm>
            <a:off x="2317431" y="3411605"/>
            <a:ext cx="195580" cy="2197735"/>
          </a:xfrm>
          <a:prstGeom prst="rect">
            <a:avLst/>
          </a:prstGeom>
        </p:spPr>
        <p:txBody>
          <a:bodyPr vert="vert270" wrap="square" lIns="0" tIns="0" rIns="0" bIns="0" rtlCol="0">
            <a:spAutoFit/>
          </a:bodyPr>
          <a:lstStyle/>
          <a:p>
            <a:pPr marL="12700">
              <a:lnSpc>
                <a:spcPts val="1315"/>
              </a:lnSpc>
            </a:pPr>
            <a:r>
              <a:rPr sz="1150" b="1" spc="20" dirty="0">
                <a:latin typeface="Courier New"/>
                <a:cs typeface="Courier New"/>
              </a:rPr>
              <a:t>Estimated Marginal</a:t>
            </a:r>
            <a:r>
              <a:rPr sz="1150" b="1" spc="-60" dirty="0">
                <a:latin typeface="Courier New"/>
                <a:cs typeface="Courier New"/>
              </a:rPr>
              <a:t> </a:t>
            </a:r>
            <a:r>
              <a:rPr sz="1150" b="1" spc="20" dirty="0">
                <a:latin typeface="Courier New"/>
                <a:cs typeface="Courier New"/>
              </a:rPr>
              <a:t>Means</a:t>
            </a:r>
            <a:endParaRPr sz="1150">
              <a:latin typeface="Courier New"/>
              <a:cs typeface="Courier New"/>
            </a:endParaRPr>
          </a:p>
        </p:txBody>
      </p:sp>
      <p:sp>
        <p:nvSpPr>
          <p:cNvPr id="41" name="object 41"/>
          <p:cNvSpPr txBox="1"/>
          <p:nvPr/>
        </p:nvSpPr>
        <p:spPr>
          <a:xfrm>
            <a:off x="2497834" y="2797792"/>
            <a:ext cx="209550" cy="156845"/>
          </a:xfrm>
          <a:prstGeom prst="rect">
            <a:avLst/>
          </a:prstGeom>
        </p:spPr>
        <p:txBody>
          <a:bodyPr vert="horz" wrap="square" lIns="0" tIns="13970" rIns="0" bIns="0" rtlCol="0">
            <a:spAutoFit/>
          </a:bodyPr>
          <a:lstStyle/>
          <a:p>
            <a:pPr>
              <a:lnSpc>
                <a:spcPct val="100000"/>
              </a:lnSpc>
              <a:spcBef>
                <a:spcPts val="110"/>
              </a:spcBef>
            </a:pPr>
            <a:r>
              <a:rPr sz="850" spc="5" dirty="0">
                <a:latin typeface="Courier New"/>
                <a:cs typeface="Courier New"/>
              </a:rPr>
              <a:t>5,5</a:t>
            </a:r>
            <a:endParaRPr sz="850">
              <a:latin typeface="Courier New"/>
              <a:cs typeface="Courier New"/>
            </a:endParaRPr>
          </a:p>
        </p:txBody>
      </p:sp>
      <p:sp>
        <p:nvSpPr>
          <p:cNvPr id="42" name="object 42"/>
          <p:cNvSpPr txBox="1"/>
          <p:nvPr/>
        </p:nvSpPr>
        <p:spPr>
          <a:xfrm>
            <a:off x="2642614" y="3338812"/>
            <a:ext cx="78740" cy="156845"/>
          </a:xfrm>
          <a:prstGeom prst="rect">
            <a:avLst/>
          </a:prstGeom>
        </p:spPr>
        <p:txBody>
          <a:bodyPr vert="horz" wrap="square" lIns="0" tIns="13970" rIns="0" bIns="0" rtlCol="0">
            <a:spAutoFit/>
          </a:bodyPr>
          <a:lstStyle/>
          <a:p>
            <a:pPr>
              <a:lnSpc>
                <a:spcPct val="100000"/>
              </a:lnSpc>
              <a:spcBef>
                <a:spcPts val="110"/>
              </a:spcBef>
            </a:pPr>
            <a:r>
              <a:rPr sz="850" spc="5" dirty="0">
                <a:latin typeface="Courier New"/>
                <a:cs typeface="Courier New"/>
              </a:rPr>
              <a:t>5</a:t>
            </a:r>
            <a:endParaRPr sz="850">
              <a:latin typeface="Courier New"/>
              <a:cs typeface="Courier New"/>
            </a:endParaRPr>
          </a:p>
        </p:txBody>
      </p:sp>
      <p:sp>
        <p:nvSpPr>
          <p:cNvPr id="43" name="object 43"/>
          <p:cNvSpPr txBox="1"/>
          <p:nvPr/>
        </p:nvSpPr>
        <p:spPr>
          <a:xfrm>
            <a:off x="2497834" y="3878308"/>
            <a:ext cx="209550" cy="156845"/>
          </a:xfrm>
          <a:prstGeom prst="rect">
            <a:avLst/>
          </a:prstGeom>
        </p:spPr>
        <p:txBody>
          <a:bodyPr vert="horz" wrap="square" lIns="0" tIns="13970" rIns="0" bIns="0" rtlCol="0">
            <a:spAutoFit/>
          </a:bodyPr>
          <a:lstStyle/>
          <a:p>
            <a:pPr>
              <a:lnSpc>
                <a:spcPct val="100000"/>
              </a:lnSpc>
              <a:spcBef>
                <a:spcPts val="110"/>
              </a:spcBef>
            </a:pPr>
            <a:r>
              <a:rPr sz="850" spc="5" dirty="0">
                <a:latin typeface="Courier New"/>
                <a:cs typeface="Courier New"/>
              </a:rPr>
              <a:t>4,5</a:t>
            </a:r>
            <a:endParaRPr sz="850">
              <a:latin typeface="Courier New"/>
              <a:cs typeface="Courier New"/>
            </a:endParaRPr>
          </a:p>
        </p:txBody>
      </p:sp>
      <p:sp>
        <p:nvSpPr>
          <p:cNvPr id="44" name="object 44"/>
          <p:cNvSpPr txBox="1"/>
          <p:nvPr/>
        </p:nvSpPr>
        <p:spPr>
          <a:xfrm>
            <a:off x="2642614" y="4417803"/>
            <a:ext cx="78740" cy="156845"/>
          </a:xfrm>
          <a:prstGeom prst="rect">
            <a:avLst/>
          </a:prstGeom>
        </p:spPr>
        <p:txBody>
          <a:bodyPr vert="horz" wrap="square" lIns="0" tIns="13970" rIns="0" bIns="0" rtlCol="0">
            <a:spAutoFit/>
          </a:bodyPr>
          <a:lstStyle/>
          <a:p>
            <a:pPr>
              <a:lnSpc>
                <a:spcPct val="100000"/>
              </a:lnSpc>
              <a:spcBef>
                <a:spcPts val="110"/>
              </a:spcBef>
            </a:pPr>
            <a:r>
              <a:rPr sz="850" spc="5" dirty="0">
                <a:latin typeface="Courier New"/>
                <a:cs typeface="Courier New"/>
              </a:rPr>
              <a:t>4</a:t>
            </a:r>
            <a:endParaRPr sz="850">
              <a:latin typeface="Courier New"/>
              <a:cs typeface="Courier New"/>
            </a:endParaRPr>
          </a:p>
        </p:txBody>
      </p:sp>
      <p:sp>
        <p:nvSpPr>
          <p:cNvPr id="45" name="object 45"/>
          <p:cNvSpPr txBox="1"/>
          <p:nvPr/>
        </p:nvSpPr>
        <p:spPr>
          <a:xfrm>
            <a:off x="2497834" y="4958823"/>
            <a:ext cx="209550" cy="156845"/>
          </a:xfrm>
          <a:prstGeom prst="rect">
            <a:avLst/>
          </a:prstGeom>
        </p:spPr>
        <p:txBody>
          <a:bodyPr vert="horz" wrap="square" lIns="0" tIns="13970" rIns="0" bIns="0" rtlCol="0">
            <a:spAutoFit/>
          </a:bodyPr>
          <a:lstStyle/>
          <a:p>
            <a:pPr>
              <a:lnSpc>
                <a:spcPct val="100000"/>
              </a:lnSpc>
              <a:spcBef>
                <a:spcPts val="110"/>
              </a:spcBef>
            </a:pPr>
            <a:r>
              <a:rPr sz="850" spc="5" dirty="0">
                <a:latin typeface="Courier New"/>
                <a:cs typeface="Courier New"/>
              </a:rPr>
              <a:t>3,5</a:t>
            </a:r>
            <a:endParaRPr sz="850">
              <a:latin typeface="Courier New"/>
              <a:cs typeface="Courier New"/>
            </a:endParaRPr>
          </a:p>
        </p:txBody>
      </p:sp>
      <p:sp>
        <p:nvSpPr>
          <p:cNvPr id="46" name="object 46"/>
          <p:cNvSpPr txBox="1"/>
          <p:nvPr/>
        </p:nvSpPr>
        <p:spPr>
          <a:xfrm>
            <a:off x="2642614" y="5498319"/>
            <a:ext cx="78740" cy="156845"/>
          </a:xfrm>
          <a:prstGeom prst="rect">
            <a:avLst/>
          </a:prstGeom>
        </p:spPr>
        <p:txBody>
          <a:bodyPr vert="horz" wrap="square" lIns="0" tIns="13970" rIns="0" bIns="0" rtlCol="0">
            <a:spAutoFit/>
          </a:bodyPr>
          <a:lstStyle/>
          <a:p>
            <a:pPr>
              <a:lnSpc>
                <a:spcPct val="100000"/>
              </a:lnSpc>
              <a:spcBef>
                <a:spcPts val="110"/>
              </a:spcBef>
            </a:pPr>
            <a:r>
              <a:rPr sz="850" spc="5" dirty="0">
                <a:latin typeface="Courier New"/>
                <a:cs typeface="Courier New"/>
              </a:rPr>
              <a:t>3</a:t>
            </a:r>
            <a:endParaRPr sz="850">
              <a:latin typeface="Courier New"/>
              <a:cs typeface="Courier New"/>
            </a:endParaRPr>
          </a:p>
        </p:txBody>
      </p:sp>
      <p:sp>
        <p:nvSpPr>
          <p:cNvPr id="47" name="object 47"/>
          <p:cNvSpPr txBox="1"/>
          <p:nvPr/>
        </p:nvSpPr>
        <p:spPr>
          <a:xfrm>
            <a:off x="2497834" y="6037815"/>
            <a:ext cx="209550" cy="156845"/>
          </a:xfrm>
          <a:prstGeom prst="rect">
            <a:avLst/>
          </a:prstGeom>
        </p:spPr>
        <p:txBody>
          <a:bodyPr vert="horz" wrap="square" lIns="0" tIns="13970" rIns="0" bIns="0" rtlCol="0">
            <a:spAutoFit/>
          </a:bodyPr>
          <a:lstStyle/>
          <a:p>
            <a:pPr>
              <a:lnSpc>
                <a:spcPct val="100000"/>
              </a:lnSpc>
              <a:spcBef>
                <a:spcPts val="110"/>
              </a:spcBef>
            </a:pPr>
            <a:r>
              <a:rPr sz="850" spc="5" dirty="0">
                <a:latin typeface="Courier New"/>
                <a:cs typeface="Courier New"/>
              </a:rPr>
              <a:t>2,5</a:t>
            </a:r>
            <a:endParaRPr sz="850">
              <a:latin typeface="Courier New"/>
              <a:cs typeface="Courier New"/>
            </a:endParaRPr>
          </a:p>
        </p:txBody>
      </p:sp>
      <p:sp>
        <p:nvSpPr>
          <p:cNvPr id="48" name="object 48"/>
          <p:cNvSpPr/>
          <p:nvPr/>
        </p:nvSpPr>
        <p:spPr>
          <a:xfrm>
            <a:off x="2723388" y="2865119"/>
            <a:ext cx="71755" cy="0"/>
          </a:xfrm>
          <a:custGeom>
            <a:avLst/>
            <a:gdLst/>
            <a:ahLst/>
            <a:cxnLst/>
            <a:rect l="l" t="t" r="r" b="b"/>
            <a:pathLst>
              <a:path w="71755">
                <a:moveTo>
                  <a:pt x="71627" y="0"/>
                </a:moveTo>
                <a:lnTo>
                  <a:pt x="0" y="0"/>
                </a:lnTo>
              </a:path>
            </a:pathLst>
          </a:custGeom>
          <a:ln w="13313">
            <a:solidFill>
              <a:srgbClr val="000000"/>
            </a:solidFill>
          </a:ln>
        </p:spPr>
        <p:txBody>
          <a:bodyPr wrap="square" lIns="0" tIns="0" rIns="0" bIns="0" rtlCol="0"/>
          <a:lstStyle/>
          <a:p>
            <a:endParaRPr/>
          </a:p>
        </p:txBody>
      </p:sp>
      <p:sp>
        <p:nvSpPr>
          <p:cNvPr id="49" name="object 49"/>
          <p:cNvSpPr/>
          <p:nvPr/>
        </p:nvSpPr>
        <p:spPr>
          <a:xfrm>
            <a:off x="3325367" y="3188207"/>
            <a:ext cx="4523740" cy="2915920"/>
          </a:xfrm>
          <a:custGeom>
            <a:avLst/>
            <a:gdLst/>
            <a:ahLst/>
            <a:cxnLst/>
            <a:rect l="l" t="t" r="r" b="b"/>
            <a:pathLst>
              <a:path w="4523740" h="2915920">
                <a:moveTo>
                  <a:pt x="0" y="1188719"/>
                </a:moveTo>
                <a:lnTo>
                  <a:pt x="502919" y="2915411"/>
                </a:lnTo>
                <a:lnTo>
                  <a:pt x="1005839" y="2159507"/>
                </a:lnTo>
                <a:lnTo>
                  <a:pt x="1507235" y="1943099"/>
                </a:lnTo>
                <a:lnTo>
                  <a:pt x="2010155" y="0"/>
                </a:lnTo>
                <a:lnTo>
                  <a:pt x="2513075" y="1728215"/>
                </a:lnTo>
                <a:lnTo>
                  <a:pt x="3014471" y="1943099"/>
                </a:lnTo>
                <a:lnTo>
                  <a:pt x="3517391" y="2484119"/>
                </a:lnTo>
                <a:lnTo>
                  <a:pt x="4020311" y="1078991"/>
                </a:lnTo>
                <a:lnTo>
                  <a:pt x="4523231" y="1943099"/>
                </a:lnTo>
              </a:path>
            </a:pathLst>
          </a:custGeom>
          <a:ln w="13313">
            <a:solidFill>
              <a:srgbClr val="000000"/>
            </a:solidFill>
          </a:ln>
        </p:spPr>
        <p:txBody>
          <a:bodyPr wrap="square" lIns="0" tIns="0" rIns="0" bIns="0" rtlCol="0"/>
          <a:lstStyle/>
          <a:p>
            <a:endParaRPr/>
          </a:p>
        </p:txBody>
      </p:sp>
      <p:sp>
        <p:nvSpPr>
          <p:cNvPr id="50" name="object 50"/>
          <p:cNvSpPr/>
          <p:nvPr/>
        </p:nvSpPr>
        <p:spPr>
          <a:xfrm>
            <a:off x="3286719" y="4336755"/>
            <a:ext cx="78821" cy="78821"/>
          </a:xfrm>
          <a:prstGeom prst="rect">
            <a:avLst/>
          </a:prstGeom>
          <a:blipFill>
            <a:blip r:embed="rId9" cstate="print"/>
            <a:stretch>
              <a:fillRect/>
            </a:stretch>
          </a:blipFill>
        </p:spPr>
        <p:txBody>
          <a:bodyPr wrap="square" lIns="0" tIns="0" rIns="0" bIns="0" rtlCol="0"/>
          <a:lstStyle/>
          <a:p>
            <a:endParaRPr/>
          </a:p>
        </p:txBody>
      </p:sp>
      <p:sp>
        <p:nvSpPr>
          <p:cNvPr id="51" name="object 51"/>
          <p:cNvSpPr/>
          <p:nvPr/>
        </p:nvSpPr>
        <p:spPr>
          <a:xfrm>
            <a:off x="3788115" y="6064971"/>
            <a:ext cx="78821" cy="78821"/>
          </a:xfrm>
          <a:prstGeom prst="rect">
            <a:avLst/>
          </a:prstGeom>
          <a:blipFill>
            <a:blip r:embed="rId10" cstate="print"/>
            <a:stretch>
              <a:fillRect/>
            </a:stretch>
          </a:blipFill>
        </p:spPr>
        <p:txBody>
          <a:bodyPr wrap="square" lIns="0" tIns="0" rIns="0" bIns="0" rtlCol="0"/>
          <a:lstStyle/>
          <a:p>
            <a:endParaRPr/>
          </a:p>
        </p:txBody>
      </p:sp>
      <p:sp>
        <p:nvSpPr>
          <p:cNvPr id="52" name="object 52"/>
          <p:cNvSpPr/>
          <p:nvPr/>
        </p:nvSpPr>
        <p:spPr>
          <a:xfrm>
            <a:off x="4291035" y="5309067"/>
            <a:ext cx="78821" cy="77297"/>
          </a:xfrm>
          <a:prstGeom prst="rect">
            <a:avLst/>
          </a:prstGeom>
          <a:blipFill>
            <a:blip r:embed="rId11" cstate="print"/>
            <a:stretch>
              <a:fillRect/>
            </a:stretch>
          </a:blipFill>
        </p:spPr>
        <p:txBody>
          <a:bodyPr wrap="square" lIns="0" tIns="0" rIns="0" bIns="0" rtlCol="0"/>
          <a:lstStyle/>
          <a:p>
            <a:endParaRPr/>
          </a:p>
        </p:txBody>
      </p:sp>
      <p:sp>
        <p:nvSpPr>
          <p:cNvPr id="53" name="object 53"/>
          <p:cNvSpPr/>
          <p:nvPr/>
        </p:nvSpPr>
        <p:spPr>
          <a:xfrm>
            <a:off x="4793955" y="5092659"/>
            <a:ext cx="78821" cy="78821"/>
          </a:xfrm>
          <a:prstGeom prst="rect">
            <a:avLst/>
          </a:prstGeom>
          <a:blipFill>
            <a:blip r:embed="rId12" cstate="print"/>
            <a:stretch>
              <a:fillRect/>
            </a:stretch>
          </a:blipFill>
        </p:spPr>
        <p:txBody>
          <a:bodyPr wrap="square" lIns="0" tIns="0" rIns="0" bIns="0" rtlCol="0"/>
          <a:lstStyle/>
          <a:p>
            <a:endParaRPr/>
          </a:p>
        </p:txBody>
      </p:sp>
      <p:sp>
        <p:nvSpPr>
          <p:cNvPr id="54" name="object 54"/>
          <p:cNvSpPr/>
          <p:nvPr/>
        </p:nvSpPr>
        <p:spPr>
          <a:xfrm>
            <a:off x="5296875" y="3149559"/>
            <a:ext cx="77297" cy="77297"/>
          </a:xfrm>
          <a:prstGeom prst="rect">
            <a:avLst/>
          </a:prstGeom>
          <a:blipFill>
            <a:blip r:embed="rId13" cstate="print"/>
            <a:stretch>
              <a:fillRect/>
            </a:stretch>
          </a:blipFill>
        </p:spPr>
        <p:txBody>
          <a:bodyPr wrap="square" lIns="0" tIns="0" rIns="0" bIns="0" rtlCol="0"/>
          <a:lstStyle/>
          <a:p>
            <a:endParaRPr/>
          </a:p>
        </p:txBody>
      </p:sp>
      <p:sp>
        <p:nvSpPr>
          <p:cNvPr id="55" name="object 55"/>
          <p:cNvSpPr/>
          <p:nvPr/>
        </p:nvSpPr>
        <p:spPr>
          <a:xfrm>
            <a:off x="5798271" y="4876251"/>
            <a:ext cx="78821" cy="78821"/>
          </a:xfrm>
          <a:prstGeom prst="rect">
            <a:avLst/>
          </a:prstGeom>
          <a:blipFill>
            <a:blip r:embed="rId14" cstate="print"/>
            <a:stretch>
              <a:fillRect/>
            </a:stretch>
          </a:blipFill>
        </p:spPr>
        <p:txBody>
          <a:bodyPr wrap="square" lIns="0" tIns="0" rIns="0" bIns="0" rtlCol="0"/>
          <a:lstStyle/>
          <a:p>
            <a:endParaRPr/>
          </a:p>
        </p:txBody>
      </p:sp>
      <p:sp>
        <p:nvSpPr>
          <p:cNvPr id="56" name="object 56"/>
          <p:cNvSpPr/>
          <p:nvPr/>
        </p:nvSpPr>
        <p:spPr>
          <a:xfrm>
            <a:off x="6301191" y="5092659"/>
            <a:ext cx="78821" cy="78821"/>
          </a:xfrm>
          <a:prstGeom prst="rect">
            <a:avLst/>
          </a:prstGeom>
          <a:blipFill>
            <a:blip r:embed="rId15" cstate="print"/>
            <a:stretch>
              <a:fillRect/>
            </a:stretch>
          </a:blipFill>
        </p:spPr>
        <p:txBody>
          <a:bodyPr wrap="square" lIns="0" tIns="0" rIns="0" bIns="0" rtlCol="0"/>
          <a:lstStyle/>
          <a:p>
            <a:endParaRPr/>
          </a:p>
        </p:txBody>
      </p:sp>
      <p:sp>
        <p:nvSpPr>
          <p:cNvPr id="57" name="object 57"/>
          <p:cNvSpPr/>
          <p:nvPr/>
        </p:nvSpPr>
        <p:spPr>
          <a:xfrm>
            <a:off x="6804111" y="5632155"/>
            <a:ext cx="78821" cy="78821"/>
          </a:xfrm>
          <a:prstGeom prst="rect">
            <a:avLst/>
          </a:prstGeom>
          <a:blipFill>
            <a:blip r:embed="rId16" cstate="print"/>
            <a:stretch>
              <a:fillRect/>
            </a:stretch>
          </a:blipFill>
        </p:spPr>
        <p:txBody>
          <a:bodyPr wrap="square" lIns="0" tIns="0" rIns="0" bIns="0" rtlCol="0"/>
          <a:lstStyle/>
          <a:p>
            <a:endParaRPr/>
          </a:p>
        </p:txBody>
      </p:sp>
      <p:sp>
        <p:nvSpPr>
          <p:cNvPr id="58" name="object 58"/>
          <p:cNvSpPr/>
          <p:nvPr/>
        </p:nvSpPr>
        <p:spPr>
          <a:xfrm>
            <a:off x="7305507" y="4228551"/>
            <a:ext cx="78821" cy="78821"/>
          </a:xfrm>
          <a:prstGeom prst="rect">
            <a:avLst/>
          </a:prstGeom>
          <a:blipFill>
            <a:blip r:embed="rId14" cstate="print"/>
            <a:stretch>
              <a:fillRect/>
            </a:stretch>
          </a:blipFill>
        </p:spPr>
        <p:txBody>
          <a:bodyPr wrap="square" lIns="0" tIns="0" rIns="0" bIns="0" rtlCol="0"/>
          <a:lstStyle/>
          <a:p>
            <a:endParaRPr/>
          </a:p>
        </p:txBody>
      </p:sp>
      <p:sp>
        <p:nvSpPr>
          <p:cNvPr id="59" name="object 59"/>
          <p:cNvSpPr/>
          <p:nvPr/>
        </p:nvSpPr>
        <p:spPr>
          <a:xfrm>
            <a:off x="7808427" y="5092659"/>
            <a:ext cx="78821" cy="78821"/>
          </a:xfrm>
          <a:prstGeom prst="rect">
            <a:avLst/>
          </a:prstGeom>
          <a:blipFill>
            <a:blip r:embed="rId12" cstate="print"/>
            <a:stretch>
              <a:fillRect/>
            </a:stretch>
          </a:blipFill>
        </p:spPr>
        <p:txBody>
          <a:bodyPr wrap="square" lIns="0" tIns="0" rIns="0" bIns="0" rtlCol="0"/>
          <a:lstStyle/>
          <a:p>
            <a:endParaRPr/>
          </a:p>
        </p:txBody>
      </p:sp>
      <p:sp>
        <p:nvSpPr>
          <p:cNvPr id="60" name="object 60"/>
          <p:cNvSpPr txBox="1"/>
          <p:nvPr/>
        </p:nvSpPr>
        <p:spPr>
          <a:xfrm>
            <a:off x="2894074" y="2159093"/>
            <a:ext cx="4638675" cy="222885"/>
          </a:xfrm>
          <a:prstGeom prst="rect">
            <a:avLst/>
          </a:prstGeom>
        </p:spPr>
        <p:txBody>
          <a:bodyPr vert="horz" wrap="square" lIns="0" tIns="12065" rIns="0" bIns="0" rtlCol="0">
            <a:spAutoFit/>
          </a:bodyPr>
          <a:lstStyle/>
          <a:p>
            <a:pPr>
              <a:lnSpc>
                <a:spcPct val="100000"/>
              </a:lnSpc>
              <a:spcBef>
                <a:spcPts val="95"/>
              </a:spcBef>
            </a:pPr>
            <a:r>
              <a:rPr sz="1300" b="1" spc="-10" dirty="0">
                <a:latin typeface="Courier New"/>
                <a:cs typeface="Courier New"/>
              </a:rPr>
              <a:t>Estimated Marginal Means </a:t>
            </a:r>
            <a:r>
              <a:rPr sz="1300" b="1" spc="-15" dirty="0">
                <a:latin typeface="Courier New"/>
                <a:cs typeface="Courier New"/>
              </a:rPr>
              <a:t>of </a:t>
            </a:r>
            <a:r>
              <a:rPr sz="1300" b="1" spc="-10" dirty="0">
                <a:latin typeface="Courier New"/>
                <a:cs typeface="Courier New"/>
              </a:rPr>
              <a:t>Πρωϊµότητα</a:t>
            </a:r>
            <a:r>
              <a:rPr sz="1300" b="1" spc="-20" dirty="0">
                <a:latin typeface="Courier New"/>
                <a:cs typeface="Courier New"/>
              </a:rPr>
              <a:t> </a:t>
            </a:r>
            <a:r>
              <a:rPr sz="1300" b="1" spc="-10" dirty="0">
                <a:latin typeface="Courier New"/>
                <a:cs typeface="Courier New"/>
              </a:rPr>
              <a:t>(ηµέρες)</a:t>
            </a:r>
            <a:endParaRPr sz="1300">
              <a:latin typeface="Courier New"/>
              <a:cs typeface="Courier New"/>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algn="ctr">
              <a:lnSpc>
                <a:spcPct val="100000"/>
              </a:lnSpc>
              <a:spcBef>
                <a:spcPts val="100"/>
              </a:spcBef>
            </a:pPr>
            <a:r>
              <a:rPr b="1" spc="5" dirty="0">
                <a:solidFill>
                  <a:srgbClr val="000000"/>
                </a:solidFill>
                <a:latin typeface="Arial"/>
                <a:cs typeface="Arial"/>
              </a:rPr>
              <a:t>Αποτελέσµατα </a:t>
            </a:r>
            <a:r>
              <a:rPr b="1" spc="55" dirty="0">
                <a:solidFill>
                  <a:srgbClr val="000000"/>
                </a:solidFill>
                <a:latin typeface="Arial"/>
                <a:cs typeface="Arial"/>
              </a:rPr>
              <a:t>µε </a:t>
            </a:r>
            <a:r>
              <a:rPr b="1" spc="-5" dirty="0">
                <a:solidFill>
                  <a:srgbClr val="000000"/>
                </a:solidFill>
                <a:latin typeface="Arial"/>
                <a:cs typeface="Arial"/>
              </a:rPr>
              <a:t>το </a:t>
            </a:r>
            <a:r>
              <a:rPr b="1" dirty="0">
                <a:solidFill>
                  <a:srgbClr val="000000"/>
                </a:solidFill>
                <a:latin typeface="Arial"/>
                <a:cs typeface="Arial"/>
              </a:rPr>
              <a:t>SPSS</a:t>
            </a:r>
            <a:r>
              <a:rPr b="1" spc="-130" dirty="0">
                <a:solidFill>
                  <a:srgbClr val="000000"/>
                </a:solidFill>
                <a:latin typeface="Arial"/>
                <a:cs typeface="Arial"/>
              </a:rPr>
              <a:t> </a:t>
            </a:r>
            <a:r>
              <a:rPr b="1" spc="-5" dirty="0">
                <a:solidFill>
                  <a:srgbClr val="000000"/>
                </a:solidFill>
                <a:latin typeface="Arial"/>
                <a:cs typeface="Arial"/>
              </a:rPr>
              <a:t>(2)</a:t>
            </a:r>
          </a:p>
          <a:p>
            <a:pPr algn="ctr">
              <a:lnSpc>
                <a:spcPct val="100000"/>
              </a:lnSpc>
            </a:pPr>
            <a:r>
              <a:rPr b="1" i="1" spc="-5" dirty="0">
                <a:solidFill>
                  <a:srgbClr val="0000FF"/>
                </a:solidFill>
                <a:latin typeface="Arial"/>
                <a:cs typeface="Arial"/>
              </a:rPr>
              <a:t>Fixed </a:t>
            </a:r>
            <a:r>
              <a:rPr b="1" i="1" spc="-10" dirty="0">
                <a:solidFill>
                  <a:srgbClr val="0000FF"/>
                </a:solidFill>
                <a:latin typeface="Arial"/>
                <a:cs typeface="Arial"/>
              </a:rPr>
              <a:t>Effects</a:t>
            </a:r>
            <a:r>
              <a:rPr b="1" i="1" spc="-15" dirty="0">
                <a:solidFill>
                  <a:srgbClr val="0000FF"/>
                </a:solidFill>
                <a:latin typeface="Arial"/>
                <a:cs typeface="Arial"/>
              </a:rPr>
              <a:t> </a:t>
            </a:r>
            <a:r>
              <a:rPr b="1" i="1" spc="-5" dirty="0">
                <a:solidFill>
                  <a:srgbClr val="0000FF"/>
                </a:solidFill>
                <a:latin typeface="Arial"/>
                <a:cs typeface="Arial"/>
              </a:rPr>
              <a:t>Model</a:t>
            </a:r>
          </a:p>
        </p:txBody>
      </p:sp>
      <p:sp>
        <p:nvSpPr>
          <p:cNvPr id="3" name="object 3"/>
          <p:cNvSpPr txBox="1"/>
          <p:nvPr/>
        </p:nvSpPr>
        <p:spPr>
          <a:xfrm>
            <a:off x="3330954" y="1774951"/>
            <a:ext cx="375856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Tests </a:t>
            </a:r>
            <a:r>
              <a:rPr sz="1800" b="1" dirty="0">
                <a:latin typeface="Arial"/>
                <a:cs typeface="Arial"/>
              </a:rPr>
              <a:t>of </a:t>
            </a:r>
            <a:r>
              <a:rPr sz="1800" b="1" spc="-5" dirty="0">
                <a:latin typeface="Arial"/>
                <a:cs typeface="Arial"/>
              </a:rPr>
              <a:t>Between-Subjects Effects</a:t>
            </a:r>
            <a:endParaRPr sz="1800">
              <a:latin typeface="Arial"/>
              <a:cs typeface="Arial"/>
            </a:endParaRPr>
          </a:p>
        </p:txBody>
      </p:sp>
      <p:sp>
        <p:nvSpPr>
          <p:cNvPr id="4" name="object 4"/>
          <p:cNvSpPr txBox="1"/>
          <p:nvPr/>
        </p:nvSpPr>
        <p:spPr>
          <a:xfrm>
            <a:off x="990600" y="5722619"/>
            <a:ext cx="8427720" cy="1033780"/>
          </a:xfrm>
          <a:prstGeom prst="rect">
            <a:avLst/>
          </a:prstGeom>
          <a:ln w="28574">
            <a:solidFill>
              <a:srgbClr val="0000FF"/>
            </a:solidFill>
          </a:ln>
        </p:spPr>
        <p:txBody>
          <a:bodyPr vert="horz" wrap="square" lIns="0" tIns="48260" rIns="0" bIns="0" rtlCol="0">
            <a:spAutoFit/>
          </a:bodyPr>
          <a:lstStyle/>
          <a:p>
            <a:pPr marL="106045">
              <a:lnSpc>
                <a:spcPct val="100000"/>
              </a:lnSpc>
              <a:spcBef>
                <a:spcPts val="380"/>
              </a:spcBef>
            </a:pPr>
            <a:r>
              <a:rPr sz="2400" b="1" i="1" spc="-5" dirty="0">
                <a:latin typeface="Times New Roman"/>
                <a:cs typeface="Times New Roman"/>
              </a:rPr>
              <a:t>R</a:t>
            </a:r>
            <a:r>
              <a:rPr sz="2400" b="1" spc="-7" baseline="24305" dirty="0">
                <a:latin typeface="Times New Roman"/>
                <a:cs typeface="Times New Roman"/>
              </a:rPr>
              <a:t>2</a:t>
            </a:r>
            <a:r>
              <a:rPr sz="2400" b="1" spc="-5" dirty="0">
                <a:latin typeface="Times New Roman"/>
                <a:cs typeface="Times New Roman"/>
              </a:rPr>
              <a:t>=0,498</a:t>
            </a:r>
            <a:endParaRPr sz="2400">
              <a:latin typeface="Times New Roman"/>
              <a:cs typeface="Times New Roman"/>
            </a:endParaRPr>
          </a:p>
          <a:p>
            <a:pPr marL="106680">
              <a:lnSpc>
                <a:spcPct val="100000"/>
              </a:lnSpc>
              <a:spcBef>
                <a:spcPts val="1440"/>
              </a:spcBef>
            </a:pPr>
            <a:r>
              <a:rPr sz="2400" b="1" spc="-5" dirty="0">
                <a:latin typeface="Times New Roman"/>
                <a:cs typeface="Times New Roman"/>
              </a:rPr>
              <a:t>(Συντελεστής Προσδιορισµού-</a:t>
            </a:r>
            <a:r>
              <a:rPr sz="2400" b="1" i="1" spc="-5" dirty="0">
                <a:latin typeface="Times New Roman"/>
                <a:cs typeface="Times New Roman"/>
              </a:rPr>
              <a:t>Coefficient of</a:t>
            </a:r>
            <a:r>
              <a:rPr sz="2400" b="1" i="1" spc="15" dirty="0">
                <a:latin typeface="Times New Roman"/>
                <a:cs typeface="Times New Roman"/>
              </a:rPr>
              <a:t> </a:t>
            </a:r>
            <a:r>
              <a:rPr sz="2400" b="1" i="1" spc="-5" dirty="0">
                <a:latin typeface="Times New Roman"/>
                <a:cs typeface="Times New Roman"/>
              </a:rPr>
              <a:t>Determination</a:t>
            </a:r>
            <a:r>
              <a:rPr sz="2400" b="1" spc="-5" dirty="0">
                <a:latin typeface="Times New Roman"/>
                <a:cs typeface="Times New Roman"/>
              </a:rPr>
              <a:t>)</a:t>
            </a:r>
            <a:endParaRPr sz="2400">
              <a:latin typeface="Times New Roman"/>
              <a:cs typeface="Times New Roman"/>
            </a:endParaRPr>
          </a:p>
        </p:txBody>
      </p:sp>
      <p:sp>
        <p:nvSpPr>
          <p:cNvPr id="5" name="object 5"/>
          <p:cNvSpPr txBox="1"/>
          <p:nvPr/>
        </p:nvSpPr>
        <p:spPr>
          <a:xfrm>
            <a:off x="3969510" y="2211172"/>
            <a:ext cx="2705100" cy="220979"/>
          </a:xfrm>
          <a:prstGeom prst="rect">
            <a:avLst/>
          </a:prstGeom>
        </p:spPr>
        <p:txBody>
          <a:bodyPr vert="horz" wrap="square" lIns="0" tIns="16510" rIns="0" bIns="0" rtlCol="0">
            <a:spAutoFit/>
          </a:bodyPr>
          <a:lstStyle/>
          <a:p>
            <a:pPr marL="12700">
              <a:lnSpc>
                <a:spcPct val="100000"/>
              </a:lnSpc>
              <a:spcBef>
                <a:spcPts val="130"/>
              </a:spcBef>
            </a:pPr>
            <a:r>
              <a:rPr sz="1250" b="1" spc="20" dirty="0">
                <a:latin typeface="Arial"/>
                <a:cs typeface="Arial"/>
              </a:rPr>
              <a:t>Tests </a:t>
            </a:r>
            <a:r>
              <a:rPr sz="1250" b="1" spc="10" dirty="0">
                <a:latin typeface="Arial"/>
                <a:cs typeface="Arial"/>
              </a:rPr>
              <a:t>of </a:t>
            </a:r>
            <a:r>
              <a:rPr sz="1250" b="1" spc="15" dirty="0">
                <a:latin typeface="Arial"/>
                <a:cs typeface="Arial"/>
              </a:rPr>
              <a:t>Between-Subjects</a:t>
            </a:r>
            <a:r>
              <a:rPr sz="1250" b="1" spc="25" dirty="0">
                <a:latin typeface="Arial"/>
                <a:cs typeface="Arial"/>
              </a:rPr>
              <a:t> </a:t>
            </a:r>
            <a:r>
              <a:rPr sz="1250" b="1" spc="15" dirty="0">
                <a:latin typeface="Arial"/>
                <a:cs typeface="Arial"/>
              </a:rPr>
              <a:t>Effects</a:t>
            </a:r>
            <a:endParaRPr sz="1250">
              <a:latin typeface="Arial"/>
              <a:cs typeface="Arial"/>
            </a:endParaRPr>
          </a:p>
        </p:txBody>
      </p:sp>
      <p:sp>
        <p:nvSpPr>
          <p:cNvPr id="6" name="object 6"/>
          <p:cNvSpPr txBox="1"/>
          <p:nvPr/>
        </p:nvSpPr>
        <p:spPr>
          <a:xfrm>
            <a:off x="1107439" y="2549499"/>
            <a:ext cx="3101975" cy="220979"/>
          </a:xfrm>
          <a:prstGeom prst="rect">
            <a:avLst/>
          </a:prstGeom>
        </p:spPr>
        <p:txBody>
          <a:bodyPr vert="horz" wrap="square" lIns="0" tIns="16510" rIns="0" bIns="0" rtlCol="0">
            <a:spAutoFit/>
          </a:bodyPr>
          <a:lstStyle/>
          <a:p>
            <a:pPr marL="12700">
              <a:lnSpc>
                <a:spcPct val="100000"/>
              </a:lnSpc>
              <a:spcBef>
                <a:spcPts val="130"/>
              </a:spcBef>
            </a:pPr>
            <a:r>
              <a:rPr sz="1250" spc="15" dirty="0">
                <a:latin typeface="Arial"/>
                <a:cs typeface="Arial"/>
              </a:rPr>
              <a:t>Dependent Variable: Πρωϊµότητα</a:t>
            </a:r>
            <a:r>
              <a:rPr sz="1250" spc="5" dirty="0">
                <a:latin typeface="Arial"/>
                <a:cs typeface="Arial"/>
              </a:rPr>
              <a:t> </a:t>
            </a:r>
            <a:r>
              <a:rPr sz="1250" spc="15" dirty="0">
                <a:latin typeface="Arial"/>
                <a:cs typeface="Arial"/>
              </a:rPr>
              <a:t>(ηµέρες)</a:t>
            </a:r>
            <a:endParaRPr sz="1250">
              <a:latin typeface="Arial"/>
              <a:cs typeface="Arial"/>
            </a:endParaRPr>
          </a:p>
        </p:txBody>
      </p:sp>
      <p:sp>
        <p:nvSpPr>
          <p:cNvPr id="7" name="object 7"/>
          <p:cNvSpPr/>
          <p:nvPr/>
        </p:nvSpPr>
        <p:spPr>
          <a:xfrm>
            <a:off x="2433827" y="2772156"/>
            <a:ext cx="1150620" cy="463550"/>
          </a:xfrm>
          <a:custGeom>
            <a:avLst/>
            <a:gdLst/>
            <a:ahLst/>
            <a:cxnLst/>
            <a:rect l="l" t="t" r="r" b="b"/>
            <a:pathLst>
              <a:path w="1150620" h="463550">
                <a:moveTo>
                  <a:pt x="0" y="463296"/>
                </a:moveTo>
                <a:lnTo>
                  <a:pt x="1150620" y="463296"/>
                </a:lnTo>
                <a:lnTo>
                  <a:pt x="1150620" y="0"/>
                </a:lnTo>
                <a:lnTo>
                  <a:pt x="0" y="0"/>
                </a:lnTo>
                <a:lnTo>
                  <a:pt x="0" y="463296"/>
                </a:lnTo>
                <a:close/>
              </a:path>
            </a:pathLst>
          </a:custGeom>
          <a:solidFill>
            <a:srgbClr val="FFFFFF"/>
          </a:solidFill>
        </p:spPr>
        <p:txBody>
          <a:bodyPr wrap="square" lIns="0" tIns="0" rIns="0" bIns="0" rtlCol="0"/>
          <a:lstStyle/>
          <a:p>
            <a:endParaRPr/>
          </a:p>
        </p:txBody>
      </p:sp>
      <p:graphicFrame>
        <p:nvGraphicFramePr>
          <p:cNvPr id="8" name="object 8"/>
          <p:cNvGraphicFramePr>
            <a:graphicFrameLocks noGrp="1"/>
          </p:cNvGraphicFramePr>
          <p:nvPr>
            <p:extLst>
              <p:ext uri="{D42A27DB-BD31-4B8C-83A1-F6EECF244321}">
                <p14:modId xmlns:p14="http://schemas.microsoft.com/office/powerpoint/2010/main" val="3062392387"/>
              </p:ext>
            </p:extLst>
          </p:nvPr>
        </p:nvGraphicFramePr>
        <p:xfrm>
          <a:off x="1019493" y="2775998"/>
          <a:ext cx="8654411" cy="2115321"/>
        </p:xfrm>
        <a:graphic>
          <a:graphicData uri="http://schemas.openxmlformats.org/drawingml/2006/table">
            <a:tbl>
              <a:tblPr firstRow="1" bandRow="1">
                <a:tableStyleId>{2D5ABB26-0587-4C30-8999-92F81FD0307C}</a:tableStyleId>
              </a:tblPr>
              <a:tblGrid>
                <a:gridCol w="1424940">
                  <a:extLst>
                    <a:ext uri="{9D8B030D-6E8A-4147-A177-3AD203B41FA5}">
                      <a16:colId xmlns:a16="http://schemas.microsoft.com/office/drawing/2014/main" val="20000"/>
                    </a:ext>
                  </a:extLst>
                </a:gridCol>
                <a:gridCol w="1138555">
                  <a:extLst>
                    <a:ext uri="{9D8B030D-6E8A-4147-A177-3AD203B41FA5}">
                      <a16:colId xmlns:a16="http://schemas.microsoft.com/office/drawing/2014/main" val="20001"/>
                    </a:ext>
                  </a:extLst>
                </a:gridCol>
                <a:gridCol w="937260">
                  <a:extLst>
                    <a:ext uri="{9D8B030D-6E8A-4147-A177-3AD203B41FA5}">
                      <a16:colId xmlns:a16="http://schemas.microsoft.com/office/drawing/2014/main" val="20002"/>
                    </a:ext>
                  </a:extLst>
                </a:gridCol>
                <a:gridCol w="1188719">
                  <a:extLst>
                    <a:ext uri="{9D8B030D-6E8A-4147-A177-3AD203B41FA5}">
                      <a16:colId xmlns:a16="http://schemas.microsoft.com/office/drawing/2014/main" val="20003"/>
                    </a:ext>
                  </a:extLst>
                </a:gridCol>
                <a:gridCol w="938529">
                  <a:extLst>
                    <a:ext uri="{9D8B030D-6E8A-4147-A177-3AD203B41FA5}">
                      <a16:colId xmlns:a16="http://schemas.microsoft.com/office/drawing/2014/main" val="20004"/>
                    </a:ext>
                  </a:extLst>
                </a:gridCol>
                <a:gridCol w="937259">
                  <a:extLst>
                    <a:ext uri="{9D8B030D-6E8A-4147-A177-3AD203B41FA5}">
                      <a16:colId xmlns:a16="http://schemas.microsoft.com/office/drawing/2014/main" val="20005"/>
                    </a:ext>
                  </a:extLst>
                </a:gridCol>
                <a:gridCol w="1051559">
                  <a:extLst>
                    <a:ext uri="{9D8B030D-6E8A-4147-A177-3AD203B41FA5}">
                      <a16:colId xmlns:a16="http://schemas.microsoft.com/office/drawing/2014/main" val="20006"/>
                    </a:ext>
                  </a:extLst>
                </a:gridCol>
                <a:gridCol w="1037590">
                  <a:extLst>
                    <a:ext uri="{9D8B030D-6E8A-4147-A177-3AD203B41FA5}">
                      <a16:colId xmlns:a16="http://schemas.microsoft.com/office/drawing/2014/main" val="20007"/>
                    </a:ext>
                  </a:extLst>
                </a:gridCol>
              </a:tblGrid>
              <a:tr h="451111">
                <a:tc>
                  <a:txBody>
                    <a:bodyPr/>
                    <a:lstStyle/>
                    <a:p>
                      <a:pPr>
                        <a:lnSpc>
                          <a:spcPct val="100000"/>
                        </a:lnSpc>
                        <a:spcBef>
                          <a:spcPts val="30"/>
                        </a:spcBef>
                      </a:pPr>
                      <a:endParaRPr sz="1650">
                        <a:latin typeface="Times New Roman"/>
                        <a:cs typeface="Times New Roman"/>
                      </a:endParaRPr>
                    </a:p>
                    <a:p>
                      <a:pPr marL="100330">
                        <a:lnSpc>
                          <a:spcPct val="100000"/>
                        </a:lnSpc>
                      </a:pPr>
                      <a:r>
                        <a:rPr sz="1250" spc="15" dirty="0">
                          <a:latin typeface="Arial"/>
                          <a:cs typeface="Arial"/>
                        </a:rPr>
                        <a:t>Source</a:t>
                      </a:r>
                      <a:endParaRPr sz="1250">
                        <a:latin typeface="Arial"/>
                        <a:cs typeface="Arial"/>
                      </a:endParaRPr>
                    </a:p>
                  </a:txBody>
                  <a:tcPr marL="0" marR="0" marT="38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53670" marR="118745" indent="-67310">
                        <a:lnSpc>
                          <a:spcPct val="104800"/>
                        </a:lnSpc>
                        <a:spcBef>
                          <a:spcPts val="285"/>
                        </a:spcBef>
                      </a:pPr>
                      <a:r>
                        <a:rPr sz="1250" spc="10" dirty="0">
                          <a:latin typeface="Arial"/>
                          <a:cs typeface="Arial"/>
                        </a:rPr>
                        <a:t>Type </a:t>
                      </a:r>
                      <a:r>
                        <a:rPr sz="1250" spc="5" dirty="0">
                          <a:latin typeface="Arial"/>
                          <a:cs typeface="Arial"/>
                        </a:rPr>
                        <a:t>III</a:t>
                      </a:r>
                      <a:r>
                        <a:rPr sz="1250" spc="-50" dirty="0">
                          <a:latin typeface="Arial"/>
                          <a:cs typeface="Arial"/>
                        </a:rPr>
                        <a:t> </a:t>
                      </a:r>
                      <a:r>
                        <a:rPr sz="1250" spc="20" dirty="0">
                          <a:latin typeface="Arial"/>
                          <a:cs typeface="Arial"/>
                        </a:rPr>
                        <a:t>Sum  </a:t>
                      </a:r>
                      <a:r>
                        <a:rPr sz="1250" spc="15" dirty="0">
                          <a:latin typeface="Arial"/>
                          <a:cs typeface="Arial"/>
                        </a:rPr>
                        <a:t>of</a:t>
                      </a:r>
                      <a:r>
                        <a:rPr sz="1250" spc="-15" dirty="0">
                          <a:latin typeface="Arial"/>
                          <a:cs typeface="Arial"/>
                        </a:rPr>
                        <a:t> </a:t>
                      </a:r>
                      <a:r>
                        <a:rPr sz="1250" spc="15" dirty="0">
                          <a:latin typeface="Arial"/>
                          <a:cs typeface="Arial"/>
                        </a:rPr>
                        <a:t>Squares</a:t>
                      </a:r>
                      <a:endParaRPr sz="1250">
                        <a:latin typeface="Arial"/>
                        <a:cs typeface="Arial"/>
                      </a:endParaRPr>
                    </a:p>
                  </a:txBody>
                  <a:tcPr marL="0" marR="0" marT="36195"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spcBef>
                          <a:spcPts val="30"/>
                        </a:spcBef>
                      </a:pPr>
                      <a:endParaRPr sz="1650">
                        <a:latin typeface="Times New Roman"/>
                        <a:cs typeface="Times New Roman"/>
                      </a:endParaRPr>
                    </a:p>
                    <a:p>
                      <a:pPr marR="27940" algn="ctr">
                        <a:lnSpc>
                          <a:spcPct val="100000"/>
                        </a:lnSpc>
                      </a:pPr>
                      <a:r>
                        <a:rPr sz="1250" spc="15" dirty="0">
                          <a:latin typeface="Arial"/>
                          <a:cs typeface="Arial"/>
                        </a:rPr>
                        <a:t>df</a:t>
                      </a:r>
                      <a:endParaRPr sz="1250">
                        <a:latin typeface="Arial"/>
                        <a:cs typeface="Arial"/>
                      </a:endParaRPr>
                    </a:p>
                  </a:txBody>
                  <a:tcPr marL="0" marR="0" marT="381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spcBef>
                          <a:spcPts val="30"/>
                        </a:spcBef>
                      </a:pPr>
                      <a:endParaRPr sz="1650">
                        <a:latin typeface="Times New Roman"/>
                        <a:cs typeface="Times New Roman"/>
                      </a:endParaRPr>
                    </a:p>
                    <a:p>
                      <a:pPr marR="113664" algn="r">
                        <a:lnSpc>
                          <a:spcPct val="100000"/>
                        </a:lnSpc>
                      </a:pPr>
                      <a:r>
                        <a:rPr sz="1250" spc="20" dirty="0">
                          <a:latin typeface="Arial"/>
                          <a:cs typeface="Arial"/>
                        </a:rPr>
                        <a:t>Mean</a:t>
                      </a:r>
                      <a:r>
                        <a:rPr sz="1250" spc="-55" dirty="0">
                          <a:latin typeface="Arial"/>
                          <a:cs typeface="Arial"/>
                        </a:rPr>
                        <a:t> </a:t>
                      </a:r>
                      <a:r>
                        <a:rPr sz="1250" spc="15" dirty="0">
                          <a:latin typeface="Arial"/>
                          <a:cs typeface="Arial"/>
                        </a:rPr>
                        <a:t>Square</a:t>
                      </a:r>
                      <a:endParaRPr sz="1250">
                        <a:latin typeface="Arial"/>
                        <a:cs typeface="Arial"/>
                      </a:endParaRPr>
                    </a:p>
                  </a:txBody>
                  <a:tcPr marL="0" marR="0" marT="381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spcBef>
                          <a:spcPts val="30"/>
                        </a:spcBef>
                      </a:pPr>
                      <a:endParaRPr sz="1650" dirty="0">
                        <a:latin typeface="Times New Roman"/>
                        <a:cs typeface="Times New Roman"/>
                      </a:endParaRPr>
                    </a:p>
                    <a:p>
                      <a:pPr marR="26670" algn="ctr">
                        <a:lnSpc>
                          <a:spcPct val="100000"/>
                        </a:lnSpc>
                      </a:pPr>
                      <a:r>
                        <a:rPr sz="1250" dirty="0">
                          <a:latin typeface="Arial"/>
                          <a:cs typeface="Arial"/>
                        </a:rPr>
                        <a:t>F</a:t>
                      </a:r>
                    </a:p>
                  </a:txBody>
                  <a:tcPr marL="0" marR="0" marT="381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spcBef>
                          <a:spcPts val="30"/>
                        </a:spcBef>
                      </a:pPr>
                      <a:endParaRPr sz="1650" dirty="0">
                        <a:latin typeface="Times New Roman"/>
                        <a:cs typeface="Times New Roman"/>
                      </a:endParaRPr>
                    </a:p>
                    <a:p>
                      <a:pPr marL="309245">
                        <a:lnSpc>
                          <a:spcPct val="100000"/>
                        </a:lnSpc>
                      </a:pPr>
                      <a:r>
                        <a:rPr sz="1250" spc="10" dirty="0">
                          <a:latin typeface="Arial"/>
                          <a:cs typeface="Arial"/>
                        </a:rPr>
                        <a:t>Sig.</a:t>
                      </a:r>
                      <a:endParaRPr sz="1250" dirty="0">
                        <a:latin typeface="Arial"/>
                        <a:cs typeface="Arial"/>
                      </a:endParaRPr>
                    </a:p>
                  </a:txBody>
                  <a:tcPr marL="0" marR="0" marT="381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203835" marR="153035" indent="-68580">
                        <a:lnSpc>
                          <a:spcPct val="104800"/>
                        </a:lnSpc>
                        <a:spcBef>
                          <a:spcPts val="285"/>
                        </a:spcBef>
                      </a:pPr>
                      <a:r>
                        <a:rPr sz="1250" spc="10" dirty="0">
                          <a:latin typeface="Arial"/>
                          <a:cs typeface="Arial"/>
                        </a:rPr>
                        <a:t>Partial</a:t>
                      </a:r>
                      <a:r>
                        <a:rPr sz="1250" spc="-45" dirty="0">
                          <a:latin typeface="Arial"/>
                          <a:cs typeface="Arial"/>
                        </a:rPr>
                        <a:t> </a:t>
                      </a:r>
                      <a:r>
                        <a:rPr sz="1250" spc="10" dirty="0">
                          <a:latin typeface="Arial"/>
                          <a:cs typeface="Arial"/>
                        </a:rPr>
                        <a:t>Eta  </a:t>
                      </a:r>
                      <a:r>
                        <a:rPr sz="1250" spc="15" dirty="0">
                          <a:latin typeface="Arial"/>
                          <a:cs typeface="Arial"/>
                        </a:rPr>
                        <a:t>Squared</a:t>
                      </a:r>
                      <a:endParaRPr sz="1250">
                        <a:latin typeface="Arial"/>
                        <a:cs typeface="Arial"/>
                      </a:endParaRPr>
                    </a:p>
                  </a:txBody>
                  <a:tcPr marL="0" marR="0" marT="36195"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267970" marR="175895" indent="-123825">
                        <a:lnSpc>
                          <a:spcPct val="104800"/>
                        </a:lnSpc>
                        <a:spcBef>
                          <a:spcPts val="285"/>
                        </a:spcBef>
                      </a:pPr>
                      <a:r>
                        <a:rPr sz="1250" dirty="0">
                          <a:latin typeface="Arial"/>
                          <a:cs typeface="Arial"/>
                        </a:rPr>
                        <a:t>O</a:t>
                      </a:r>
                      <a:r>
                        <a:rPr sz="1250" spc="5" dirty="0">
                          <a:latin typeface="Arial"/>
                          <a:cs typeface="Arial"/>
                        </a:rPr>
                        <a:t>bser</a:t>
                      </a:r>
                      <a:r>
                        <a:rPr sz="1250" spc="-5" dirty="0">
                          <a:latin typeface="Arial"/>
                          <a:cs typeface="Arial"/>
                        </a:rPr>
                        <a:t>v</a:t>
                      </a:r>
                      <a:r>
                        <a:rPr sz="1250" spc="5" dirty="0">
                          <a:latin typeface="Arial"/>
                          <a:cs typeface="Arial"/>
                        </a:rPr>
                        <a:t>e</a:t>
                      </a:r>
                      <a:r>
                        <a:rPr sz="1250" dirty="0">
                          <a:latin typeface="Arial"/>
                          <a:cs typeface="Arial"/>
                        </a:rPr>
                        <a:t>d  </a:t>
                      </a:r>
                      <a:r>
                        <a:rPr sz="1250" spc="10" dirty="0">
                          <a:latin typeface="Arial"/>
                          <a:cs typeface="Arial"/>
                        </a:rPr>
                        <a:t>Power</a:t>
                      </a:r>
                      <a:r>
                        <a:rPr sz="1425" spc="15" baseline="43859" dirty="0">
                          <a:latin typeface="Arial"/>
                          <a:cs typeface="Arial"/>
                        </a:rPr>
                        <a:t>a</a:t>
                      </a:r>
                      <a:endParaRPr sz="1425" baseline="43859">
                        <a:latin typeface="Arial"/>
                        <a:cs typeface="Arial"/>
                      </a:endParaRPr>
                    </a:p>
                  </a:txBody>
                  <a:tcPr marL="0" marR="0" marT="36195"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0"/>
                  </a:ext>
                </a:extLst>
              </a:tr>
              <a:tr h="215615">
                <a:tc>
                  <a:txBody>
                    <a:bodyPr/>
                    <a:lstStyle/>
                    <a:p>
                      <a:pPr marL="100330">
                        <a:lnSpc>
                          <a:spcPts val="1400"/>
                        </a:lnSpc>
                      </a:pPr>
                      <a:r>
                        <a:rPr sz="1250" spc="15" dirty="0">
                          <a:latin typeface="Arial"/>
                          <a:cs typeface="Arial"/>
                        </a:rPr>
                        <a:t>Corrected</a:t>
                      </a:r>
                      <a:r>
                        <a:rPr sz="1250" dirty="0">
                          <a:latin typeface="Arial"/>
                          <a:cs typeface="Arial"/>
                        </a:rPr>
                        <a:t> </a:t>
                      </a:r>
                      <a:r>
                        <a:rPr sz="1250" spc="15" dirty="0">
                          <a:latin typeface="Arial"/>
                          <a:cs typeface="Arial"/>
                        </a:rPr>
                        <a:t>Model</a:t>
                      </a:r>
                      <a:endParaRPr sz="1250">
                        <a:latin typeface="Arial"/>
                        <a:cs typeface="Arial"/>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tcPr>
                </a:tc>
                <a:tc>
                  <a:txBody>
                    <a:bodyPr/>
                    <a:lstStyle/>
                    <a:p>
                      <a:pPr marR="47625" algn="r">
                        <a:lnSpc>
                          <a:spcPct val="100000"/>
                        </a:lnSpc>
                        <a:spcBef>
                          <a:spcPts val="10"/>
                        </a:spcBef>
                      </a:pPr>
                      <a:r>
                        <a:rPr sz="1250" spc="5" dirty="0">
                          <a:latin typeface="Arial"/>
                          <a:cs typeface="Arial"/>
                        </a:rPr>
                        <a:t>199</a:t>
                      </a:r>
                      <a:r>
                        <a:rPr sz="1250" dirty="0">
                          <a:latin typeface="Arial"/>
                          <a:cs typeface="Arial"/>
                        </a:rPr>
                        <a:t>.</a:t>
                      </a:r>
                      <a:r>
                        <a:rPr sz="1250" spc="5" dirty="0">
                          <a:latin typeface="Arial"/>
                          <a:cs typeface="Arial"/>
                        </a:rPr>
                        <a:t>380</a:t>
                      </a:r>
                      <a:r>
                        <a:rPr sz="1425" baseline="29239" dirty="0">
                          <a:latin typeface="Arial"/>
                          <a:cs typeface="Arial"/>
                        </a:rPr>
                        <a:t>b</a:t>
                      </a:r>
                      <a:endParaRPr sz="1425" baseline="29239">
                        <a:latin typeface="Arial"/>
                        <a:cs typeface="Arial"/>
                      </a:endParaRPr>
                    </a:p>
                  </a:txBody>
                  <a:tcPr marL="0" marR="0" marT="1270" marB="0">
                    <a:lnL w="28575">
                      <a:solidFill>
                        <a:srgbClr val="000000"/>
                      </a:solidFill>
                      <a:prstDash val="solid"/>
                    </a:lnL>
                    <a:lnR w="12700">
                      <a:solidFill>
                        <a:srgbClr val="000000"/>
                      </a:solidFill>
                      <a:prstDash val="solid"/>
                    </a:lnR>
                    <a:lnT w="28575">
                      <a:solidFill>
                        <a:srgbClr val="000000"/>
                      </a:solidFill>
                      <a:prstDash val="solid"/>
                    </a:lnT>
                  </a:tcPr>
                </a:tc>
                <a:tc>
                  <a:txBody>
                    <a:bodyPr/>
                    <a:lstStyle/>
                    <a:p>
                      <a:pPr marR="116839" algn="r">
                        <a:lnSpc>
                          <a:spcPct val="100000"/>
                        </a:lnSpc>
                        <a:spcBef>
                          <a:spcPts val="10"/>
                        </a:spcBef>
                      </a:pPr>
                      <a:r>
                        <a:rPr sz="1250" spc="5" dirty="0">
                          <a:latin typeface="Arial"/>
                          <a:cs typeface="Arial"/>
                        </a:rPr>
                        <a:t>1</a:t>
                      </a:r>
                      <a:r>
                        <a:rPr sz="1250" dirty="0">
                          <a:latin typeface="Arial"/>
                          <a:cs typeface="Arial"/>
                        </a:rPr>
                        <a:t>8</a:t>
                      </a:r>
                      <a:endParaRPr sz="1250">
                        <a:latin typeface="Arial"/>
                        <a:cs typeface="Arial"/>
                      </a:endParaRPr>
                    </a:p>
                  </a:txBody>
                  <a:tcPr marL="0" marR="0" marT="1270" marB="0">
                    <a:lnL w="12700">
                      <a:solidFill>
                        <a:srgbClr val="000000"/>
                      </a:solidFill>
                      <a:prstDash val="solid"/>
                    </a:lnL>
                    <a:lnR w="12700">
                      <a:solidFill>
                        <a:srgbClr val="000000"/>
                      </a:solidFill>
                      <a:prstDash val="solid"/>
                    </a:lnR>
                    <a:lnT w="28575">
                      <a:solidFill>
                        <a:srgbClr val="000000"/>
                      </a:solidFill>
                      <a:prstDash val="solid"/>
                    </a:lnT>
                  </a:tcPr>
                </a:tc>
                <a:tc>
                  <a:txBody>
                    <a:bodyPr/>
                    <a:lstStyle/>
                    <a:p>
                      <a:pPr marR="116839" algn="r">
                        <a:lnSpc>
                          <a:spcPct val="100000"/>
                        </a:lnSpc>
                        <a:spcBef>
                          <a:spcPts val="10"/>
                        </a:spcBef>
                      </a:pPr>
                      <a:r>
                        <a:rPr sz="1250" spc="5" dirty="0">
                          <a:latin typeface="Arial"/>
                          <a:cs typeface="Arial"/>
                        </a:rPr>
                        <a:t>11</a:t>
                      </a:r>
                      <a:r>
                        <a:rPr sz="1250" dirty="0">
                          <a:latin typeface="Arial"/>
                          <a:cs typeface="Arial"/>
                        </a:rPr>
                        <a:t>.</a:t>
                      </a:r>
                      <a:r>
                        <a:rPr sz="1250" spc="5" dirty="0">
                          <a:latin typeface="Arial"/>
                          <a:cs typeface="Arial"/>
                        </a:rPr>
                        <a:t>07</a:t>
                      </a:r>
                      <a:r>
                        <a:rPr sz="1250" dirty="0">
                          <a:latin typeface="Arial"/>
                          <a:cs typeface="Arial"/>
                        </a:rPr>
                        <a:t>7</a:t>
                      </a:r>
                      <a:endParaRPr sz="1250">
                        <a:latin typeface="Arial"/>
                        <a:cs typeface="Arial"/>
                      </a:endParaRPr>
                    </a:p>
                  </a:txBody>
                  <a:tcPr marL="0" marR="0" marT="1270" marB="0">
                    <a:lnL w="12700">
                      <a:solidFill>
                        <a:srgbClr val="000000"/>
                      </a:solidFill>
                      <a:prstDash val="solid"/>
                    </a:lnL>
                    <a:lnR w="12700">
                      <a:solidFill>
                        <a:srgbClr val="000000"/>
                      </a:solidFill>
                      <a:prstDash val="solid"/>
                    </a:lnR>
                    <a:lnT w="28575">
                      <a:solidFill>
                        <a:srgbClr val="000000"/>
                      </a:solidFill>
                      <a:prstDash val="solid"/>
                    </a:lnT>
                  </a:tcPr>
                </a:tc>
                <a:tc>
                  <a:txBody>
                    <a:bodyPr/>
                    <a:lstStyle/>
                    <a:p>
                      <a:pPr marR="118110" algn="r">
                        <a:lnSpc>
                          <a:spcPct val="100000"/>
                        </a:lnSpc>
                        <a:spcBef>
                          <a:spcPts val="10"/>
                        </a:spcBef>
                      </a:pPr>
                      <a:r>
                        <a:rPr sz="1250" spc="5" dirty="0">
                          <a:latin typeface="Arial"/>
                          <a:cs typeface="Arial"/>
                        </a:rPr>
                        <a:t>4</a:t>
                      </a:r>
                      <a:r>
                        <a:rPr sz="1250" dirty="0">
                          <a:latin typeface="Arial"/>
                          <a:cs typeface="Arial"/>
                        </a:rPr>
                        <a:t>.</a:t>
                      </a:r>
                      <a:r>
                        <a:rPr sz="1250" spc="5" dirty="0">
                          <a:latin typeface="Arial"/>
                          <a:cs typeface="Arial"/>
                        </a:rPr>
                        <a:t>46</a:t>
                      </a:r>
                      <a:r>
                        <a:rPr sz="1250" dirty="0">
                          <a:latin typeface="Arial"/>
                          <a:cs typeface="Arial"/>
                        </a:rPr>
                        <a:t>8</a:t>
                      </a:r>
                      <a:endParaRPr sz="1250">
                        <a:latin typeface="Arial"/>
                        <a:cs typeface="Arial"/>
                      </a:endParaRPr>
                    </a:p>
                  </a:txBody>
                  <a:tcPr marL="0" marR="0" marT="1270" marB="0">
                    <a:lnL w="12700">
                      <a:solidFill>
                        <a:srgbClr val="000000"/>
                      </a:solidFill>
                      <a:prstDash val="solid"/>
                    </a:lnL>
                    <a:lnR w="12700">
                      <a:solidFill>
                        <a:srgbClr val="000000"/>
                      </a:solidFill>
                      <a:prstDash val="solid"/>
                    </a:lnR>
                    <a:lnT w="28575">
                      <a:solidFill>
                        <a:srgbClr val="000000"/>
                      </a:solidFill>
                      <a:prstDash val="solid"/>
                    </a:lnT>
                  </a:tcPr>
                </a:tc>
                <a:tc>
                  <a:txBody>
                    <a:bodyPr/>
                    <a:lstStyle/>
                    <a:p>
                      <a:pPr marR="116839" algn="r">
                        <a:lnSpc>
                          <a:spcPct val="100000"/>
                        </a:lnSpc>
                        <a:spcBef>
                          <a:spcPts val="10"/>
                        </a:spcBef>
                      </a:pPr>
                      <a:r>
                        <a:rPr sz="1250" dirty="0">
                          <a:latin typeface="Arial"/>
                          <a:cs typeface="Arial"/>
                        </a:rPr>
                        <a:t>.</a:t>
                      </a:r>
                      <a:r>
                        <a:rPr sz="1250" spc="5" dirty="0">
                          <a:latin typeface="Arial"/>
                          <a:cs typeface="Arial"/>
                        </a:rPr>
                        <a:t>00</a:t>
                      </a:r>
                      <a:r>
                        <a:rPr sz="1250" dirty="0">
                          <a:latin typeface="Arial"/>
                          <a:cs typeface="Arial"/>
                        </a:rPr>
                        <a:t>0</a:t>
                      </a:r>
                      <a:endParaRPr sz="1250">
                        <a:latin typeface="Arial"/>
                        <a:cs typeface="Arial"/>
                      </a:endParaRPr>
                    </a:p>
                  </a:txBody>
                  <a:tcPr marL="0" marR="0" marT="1270" marB="0">
                    <a:lnL w="12700">
                      <a:solidFill>
                        <a:srgbClr val="000000"/>
                      </a:solidFill>
                      <a:prstDash val="solid"/>
                    </a:lnL>
                    <a:lnR w="12700">
                      <a:solidFill>
                        <a:srgbClr val="000000"/>
                      </a:solidFill>
                      <a:prstDash val="solid"/>
                    </a:lnR>
                    <a:lnT w="28575">
                      <a:solidFill>
                        <a:srgbClr val="000000"/>
                      </a:solidFill>
                      <a:prstDash val="solid"/>
                    </a:lnT>
                  </a:tcPr>
                </a:tc>
                <a:tc>
                  <a:txBody>
                    <a:bodyPr/>
                    <a:lstStyle/>
                    <a:p>
                      <a:pPr marR="118110" algn="r">
                        <a:lnSpc>
                          <a:spcPct val="100000"/>
                        </a:lnSpc>
                        <a:spcBef>
                          <a:spcPts val="10"/>
                        </a:spcBef>
                      </a:pPr>
                      <a:r>
                        <a:rPr sz="1250" dirty="0">
                          <a:latin typeface="Arial"/>
                          <a:cs typeface="Arial"/>
                        </a:rPr>
                        <a:t>.</a:t>
                      </a:r>
                      <a:r>
                        <a:rPr sz="1250" spc="5" dirty="0">
                          <a:latin typeface="Arial"/>
                          <a:cs typeface="Arial"/>
                        </a:rPr>
                        <a:t>49</a:t>
                      </a:r>
                      <a:r>
                        <a:rPr sz="1250" dirty="0">
                          <a:latin typeface="Arial"/>
                          <a:cs typeface="Arial"/>
                        </a:rPr>
                        <a:t>8</a:t>
                      </a:r>
                      <a:endParaRPr sz="1250">
                        <a:latin typeface="Arial"/>
                        <a:cs typeface="Arial"/>
                      </a:endParaRPr>
                    </a:p>
                  </a:txBody>
                  <a:tcPr marL="0" marR="0" marT="1270" marB="0">
                    <a:lnL w="12700">
                      <a:solidFill>
                        <a:srgbClr val="000000"/>
                      </a:solidFill>
                      <a:prstDash val="solid"/>
                    </a:lnL>
                    <a:lnR w="12700">
                      <a:solidFill>
                        <a:srgbClr val="000000"/>
                      </a:solidFill>
                      <a:prstDash val="solid"/>
                    </a:lnR>
                    <a:lnT w="28575">
                      <a:solidFill>
                        <a:srgbClr val="000000"/>
                      </a:solidFill>
                      <a:prstDash val="solid"/>
                    </a:lnT>
                  </a:tcPr>
                </a:tc>
                <a:tc>
                  <a:txBody>
                    <a:bodyPr/>
                    <a:lstStyle/>
                    <a:p>
                      <a:pPr marR="130175" algn="r">
                        <a:lnSpc>
                          <a:spcPct val="100000"/>
                        </a:lnSpc>
                        <a:spcBef>
                          <a:spcPts val="10"/>
                        </a:spcBef>
                      </a:pPr>
                      <a:r>
                        <a:rPr sz="1250" spc="5" dirty="0">
                          <a:latin typeface="Arial"/>
                          <a:cs typeface="Arial"/>
                        </a:rPr>
                        <a:t>1</a:t>
                      </a:r>
                      <a:r>
                        <a:rPr sz="1250" dirty="0">
                          <a:latin typeface="Arial"/>
                          <a:cs typeface="Arial"/>
                        </a:rPr>
                        <a:t>.</a:t>
                      </a:r>
                      <a:r>
                        <a:rPr sz="1250" spc="5" dirty="0">
                          <a:latin typeface="Arial"/>
                          <a:cs typeface="Arial"/>
                        </a:rPr>
                        <a:t>00</a:t>
                      </a:r>
                      <a:r>
                        <a:rPr sz="1250" dirty="0">
                          <a:latin typeface="Arial"/>
                          <a:cs typeface="Arial"/>
                        </a:rPr>
                        <a:t>0</a:t>
                      </a:r>
                      <a:endParaRPr sz="1250">
                        <a:latin typeface="Arial"/>
                        <a:cs typeface="Arial"/>
                      </a:endParaRPr>
                    </a:p>
                  </a:txBody>
                  <a:tcPr marL="0" marR="0" marT="1270" marB="0">
                    <a:lnL w="12700">
                      <a:solidFill>
                        <a:srgbClr val="000000"/>
                      </a:solidFill>
                      <a:prstDash val="solid"/>
                    </a:lnL>
                    <a:lnR w="28575">
                      <a:solidFill>
                        <a:srgbClr val="000000"/>
                      </a:solidFill>
                      <a:prstDash val="solid"/>
                    </a:lnR>
                    <a:lnT w="28575">
                      <a:solidFill>
                        <a:srgbClr val="000000"/>
                      </a:solidFill>
                      <a:prstDash val="solid"/>
                    </a:lnT>
                  </a:tcPr>
                </a:tc>
                <a:extLst>
                  <a:ext uri="{0D108BD9-81ED-4DB2-BD59-A6C34878D82A}">
                    <a16:rowId xmlns:a16="http://schemas.microsoft.com/office/drawing/2014/main" val="10001"/>
                  </a:ext>
                </a:extLst>
              </a:tr>
              <a:tr h="226335">
                <a:tc>
                  <a:txBody>
                    <a:bodyPr/>
                    <a:lstStyle/>
                    <a:p>
                      <a:pPr marL="100330">
                        <a:lnSpc>
                          <a:spcPct val="100000"/>
                        </a:lnSpc>
                        <a:spcBef>
                          <a:spcPts val="75"/>
                        </a:spcBef>
                      </a:pPr>
                      <a:r>
                        <a:rPr sz="1250" spc="15" dirty="0">
                          <a:latin typeface="Arial"/>
                          <a:cs typeface="Arial"/>
                        </a:rPr>
                        <a:t>Intercept</a:t>
                      </a:r>
                      <a:endParaRPr sz="1250">
                        <a:latin typeface="Arial"/>
                        <a:cs typeface="Arial"/>
                      </a:endParaRPr>
                    </a:p>
                  </a:txBody>
                  <a:tcPr marL="0" marR="0" marT="9525" marB="0">
                    <a:lnL w="28575">
                      <a:solidFill>
                        <a:srgbClr val="000000"/>
                      </a:solidFill>
                      <a:prstDash val="solid"/>
                    </a:lnL>
                    <a:lnR w="28575">
                      <a:solidFill>
                        <a:srgbClr val="000000"/>
                      </a:solidFill>
                      <a:prstDash val="solid"/>
                    </a:lnR>
                    <a:lnB w="28575">
                      <a:solidFill>
                        <a:srgbClr val="FF0000"/>
                      </a:solidFill>
                      <a:prstDash val="solid"/>
                    </a:lnB>
                  </a:tcPr>
                </a:tc>
                <a:tc>
                  <a:txBody>
                    <a:bodyPr/>
                    <a:lstStyle/>
                    <a:p>
                      <a:pPr marR="118110" algn="r">
                        <a:lnSpc>
                          <a:spcPts val="1500"/>
                        </a:lnSpc>
                        <a:spcBef>
                          <a:spcPts val="185"/>
                        </a:spcBef>
                      </a:pPr>
                      <a:r>
                        <a:rPr sz="1250" spc="5" dirty="0">
                          <a:latin typeface="Arial"/>
                          <a:cs typeface="Arial"/>
                        </a:rPr>
                        <a:t>1288</a:t>
                      </a:r>
                      <a:r>
                        <a:rPr sz="1250" dirty="0">
                          <a:latin typeface="Arial"/>
                          <a:cs typeface="Arial"/>
                        </a:rPr>
                        <a:t>.</a:t>
                      </a:r>
                      <a:r>
                        <a:rPr sz="1250" spc="5" dirty="0">
                          <a:latin typeface="Arial"/>
                          <a:cs typeface="Arial"/>
                        </a:rPr>
                        <a:t>81</a:t>
                      </a:r>
                      <a:r>
                        <a:rPr sz="1250" dirty="0">
                          <a:latin typeface="Arial"/>
                          <a:cs typeface="Arial"/>
                        </a:rPr>
                        <a:t>0</a:t>
                      </a:r>
                      <a:endParaRPr sz="1250">
                        <a:latin typeface="Arial"/>
                        <a:cs typeface="Arial"/>
                      </a:endParaRPr>
                    </a:p>
                  </a:txBody>
                  <a:tcPr marL="0" marR="0" marT="23495" marB="0">
                    <a:lnL w="28575">
                      <a:solidFill>
                        <a:srgbClr val="000000"/>
                      </a:solidFill>
                      <a:prstDash val="solid"/>
                    </a:lnL>
                    <a:lnR w="12700">
                      <a:solidFill>
                        <a:srgbClr val="000000"/>
                      </a:solidFill>
                      <a:prstDash val="solid"/>
                    </a:lnR>
                    <a:lnB w="28575">
                      <a:solidFill>
                        <a:srgbClr val="FF0000"/>
                      </a:solidFill>
                      <a:prstDash val="solid"/>
                    </a:lnB>
                  </a:tcPr>
                </a:tc>
                <a:tc>
                  <a:txBody>
                    <a:bodyPr/>
                    <a:lstStyle/>
                    <a:p>
                      <a:pPr marR="117475" algn="r">
                        <a:lnSpc>
                          <a:spcPts val="1500"/>
                        </a:lnSpc>
                        <a:spcBef>
                          <a:spcPts val="185"/>
                        </a:spcBef>
                      </a:pPr>
                      <a:r>
                        <a:rPr sz="1250" dirty="0">
                          <a:latin typeface="Arial"/>
                          <a:cs typeface="Arial"/>
                        </a:rPr>
                        <a:t>1</a:t>
                      </a:r>
                      <a:endParaRPr sz="1250">
                        <a:latin typeface="Arial"/>
                        <a:cs typeface="Arial"/>
                      </a:endParaRPr>
                    </a:p>
                  </a:txBody>
                  <a:tcPr marL="0" marR="0" marT="23495" marB="0">
                    <a:lnL w="12700">
                      <a:solidFill>
                        <a:srgbClr val="000000"/>
                      </a:solidFill>
                      <a:prstDash val="solid"/>
                    </a:lnL>
                    <a:lnR w="12700">
                      <a:solidFill>
                        <a:srgbClr val="000000"/>
                      </a:solidFill>
                      <a:prstDash val="solid"/>
                    </a:lnR>
                    <a:lnB w="28575">
                      <a:solidFill>
                        <a:srgbClr val="FF0000"/>
                      </a:solidFill>
                      <a:prstDash val="solid"/>
                    </a:lnB>
                  </a:tcPr>
                </a:tc>
                <a:tc>
                  <a:txBody>
                    <a:bodyPr/>
                    <a:lstStyle/>
                    <a:p>
                      <a:pPr marR="116839" algn="r">
                        <a:lnSpc>
                          <a:spcPts val="1500"/>
                        </a:lnSpc>
                        <a:spcBef>
                          <a:spcPts val="185"/>
                        </a:spcBef>
                      </a:pPr>
                      <a:r>
                        <a:rPr sz="1250" spc="5" dirty="0">
                          <a:latin typeface="Arial"/>
                          <a:cs typeface="Arial"/>
                        </a:rPr>
                        <a:t>1288</a:t>
                      </a:r>
                      <a:r>
                        <a:rPr sz="1250" dirty="0">
                          <a:latin typeface="Arial"/>
                          <a:cs typeface="Arial"/>
                        </a:rPr>
                        <a:t>.</a:t>
                      </a:r>
                      <a:r>
                        <a:rPr sz="1250" spc="5" dirty="0">
                          <a:latin typeface="Arial"/>
                          <a:cs typeface="Arial"/>
                        </a:rPr>
                        <a:t>81</a:t>
                      </a:r>
                      <a:r>
                        <a:rPr sz="1250" dirty="0">
                          <a:latin typeface="Arial"/>
                          <a:cs typeface="Arial"/>
                        </a:rPr>
                        <a:t>0</a:t>
                      </a:r>
                      <a:endParaRPr sz="1250">
                        <a:latin typeface="Arial"/>
                        <a:cs typeface="Arial"/>
                      </a:endParaRPr>
                    </a:p>
                  </a:txBody>
                  <a:tcPr marL="0" marR="0" marT="23495" marB="0">
                    <a:lnL w="12700">
                      <a:solidFill>
                        <a:srgbClr val="000000"/>
                      </a:solidFill>
                      <a:prstDash val="solid"/>
                    </a:lnL>
                    <a:lnR w="12700">
                      <a:solidFill>
                        <a:srgbClr val="000000"/>
                      </a:solidFill>
                      <a:prstDash val="solid"/>
                    </a:lnR>
                    <a:lnB w="28575">
                      <a:solidFill>
                        <a:srgbClr val="FF0000"/>
                      </a:solidFill>
                      <a:prstDash val="solid"/>
                    </a:lnB>
                  </a:tcPr>
                </a:tc>
                <a:tc>
                  <a:txBody>
                    <a:bodyPr/>
                    <a:lstStyle/>
                    <a:p>
                      <a:pPr marR="118110" algn="r">
                        <a:lnSpc>
                          <a:spcPts val="1500"/>
                        </a:lnSpc>
                        <a:spcBef>
                          <a:spcPts val="185"/>
                        </a:spcBef>
                      </a:pPr>
                      <a:r>
                        <a:rPr sz="1250" spc="5" dirty="0">
                          <a:latin typeface="Arial"/>
                          <a:cs typeface="Arial"/>
                        </a:rPr>
                        <a:t>519</a:t>
                      </a:r>
                      <a:r>
                        <a:rPr sz="1250" dirty="0">
                          <a:latin typeface="Arial"/>
                          <a:cs typeface="Arial"/>
                        </a:rPr>
                        <a:t>.</a:t>
                      </a:r>
                      <a:r>
                        <a:rPr sz="1250" spc="5" dirty="0">
                          <a:latin typeface="Arial"/>
                          <a:cs typeface="Arial"/>
                        </a:rPr>
                        <a:t>86</a:t>
                      </a:r>
                      <a:r>
                        <a:rPr sz="1250" dirty="0">
                          <a:latin typeface="Arial"/>
                          <a:cs typeface="Arial"/>
                        </a:rPr>
                        <a:t>3</a:t>
                      </a:r>
                      <a:endParaRPr sz="1250">
                        <a:latin typeface="Arial"/>
                        <a:cs typeface="Arial"/>
                      </a:endParaRPr>
                    </a:p>
                  </a:txBody>
                  <a:tcPr marL="0" marR="0" marT="23495" marB="0">
                    <a:lnL w="12700">
                      <a:solidFill>
                        <a:srgbClr val="000000"/>
                      </a:solidFill>
                      <a:prstDash val="solid"/>
                    </a:lnL>
                    <a:lnR w="12700">
                      <a:solidFill>
                        <a:srgbClr val="000000"/>
                      </a:solidFill>
                      <a:prstDash val="solid"/>
                    </a:lnR>
                    <a:lnB w="28575">
                      <a:solidFill>
                        <a:srgbClr val="FF0000"/>
                      </a:solidFill>
                      <a:prstDash val="solid"/>
                    </a:lnB>
                  </a:tcPr>
                </a:tc>
                <a:tc>
                  <a:txBody>
                    <a:bodyPr/>
                    <a:lstStyle/>
                    <a:p>
                      <a:pPr marR="116839" algn="r">
                        <a:lnSpc>
                          <a:spcPts val="1500"/>
                        </a:lnSpc>
                        <a:spcBef>
                          <a:spcPts val="185"/>
                        </a:spcBef>
                      </a:pPr>
                      <a:r>
                        <a:rPr sz="1250" dirty="0">
                          <a:latin typeface="Arial"/>
                          <a:cs typeface="Arial"/>
                        </a:rPr>
                        <a:t>.</a:t>
                      </a:r>
                      <a:r>
                        <a:rPr sz="1250" spc="5" dirty="0">
                          <a:latin typeface="Arial"/>
                          <a:cs typeface="Arial"/>
                        </a:rPr>
                        <a:t>00</a:t>
                      </a:r>
                      <a:r>
                        <a:rPr sz="1250" dirty="0">
                          <a:latin typeface="Arial"/>
                          <a:cs typeface="Arial"/>
                        </a:rPr>
                        <a:t>0</a:t>
                      </a:r>
                      <a:endParaRPr sz="1250">
                        <a:latin typeface="Arial"/>
                        <a:cs typeface="Arial"/>
                      </a:endParaRPr>
                    </a:p>
                  </a:txBody>
                  <a:tcPr marL="0" marR="0" marT="23495" marB="0">
                    <a:lnL w="12700">
                      <a:solidFill>
                        <a:srgbClr val="000000"/>
                      </a:solidFill>
                      <a:prstDash val="solid"/>
                    </a:lnL>
                    <a:lnR w="12700">
                      <a:solidFill>
                        <a:srgbClr val="000000"/>
                      </a:solidFill>
                      <a:prstDash val="solid"/>
                    </a:lnR>
                    <a:lnB w="28575">
                      <a:solidFill>
                        <a:srgbClr val="FF0000"/>
                      </a:solidFill>
                      <a:prstDash val="solid"/>
                    </a:lnB>
                  </a:tcPr>
                </a:tc>
                <a:tc>
                  <a:txBody>
                    <a:bodyPr/>
                    <a:lstStyle/>
                    <a:p>
                      <a:pPr marR="118110" algn="r">
                        <a:lnSpc>
                          <a:spcPts val="1500"/>
                        </a:lnSpc>
                        <a:spcBef>
                          <a:spcPts val="185"/>
                        </a:spcBef>
                      </a:pPr>
                      <a:r>
                        <a:rPr sz="1250" dirty="0">
                          <a:latin typeface="Arial"/>
                          <a:cs typeface="Arial"/>
                        </a:rPr>
                        <a:t>.</a:t>
                      </a:r>
                      <a:r>
                        <a:rPr sz="1250" spc="5" dirty="0">
                          <a:latin typeface="Arial"/>
                          <a:cs typeface="Arial"/>
                        </a:rPr>
                        <a:t>86</a:t>
                      </a:r>
                      <a:r>
                        <a:rPr sz="1250" dirty="0">
                          <a:latin typeface="Arial"/>
                          <a:cs typeface="Arial"/>
                        </a:rPr>
                        <a:t>5</a:t>
                      </a:r>
                      <a:endParaRPr sz="1250">
                        <a:latin typeface="Arial"/>
                        <a:cs typeface="Arial"/>
                      </a:endParaRPr>
                    </a:p>
                  </a:txBody>
                  <a:tcPr marL="0" marR="0" marT="23495" marB="0">
                    <a:lnL w="12700">
                      <a:solidFill>
                        <a:srgbClr val="000000"/>
                      </a:solidFill>
                      <a:prstDash val="solid"/>
                    </a:lnL>
                    <a:lnR w="12700">
                      <a:solidFill>
                        <a:srgbClr val="000000"/>
                      </a:solidFill>
                      <a:prstDash val="solid"/>
                    </a:lnR>
                    <a:lnB w="28575">
                      <a:solidFill>
                        <a:srgbClr val="FF0000"/>
                      </a:solidFill>
                      <a:prstDash val="solid"/>
                    </a:lnB>
                  </a:tcPr>
                </a:tc>
                <a:tc>
                  <a:txBody>
                    <a:bodyPr/>
                    <a:lstStyle/>
                    <a:p>
                      <a:pPr marR="130175" algn="r">
                        <a:lnSpc>
                          <a:spcPts val="1500"/>
                        </a:lnSpc>
                        <a:spcBef>
                          <a:spcPts val="185"/>
                        </a:spcBef>
                      </a:pPr>
                      <a:r>
                        <a:rPr sz="1250" spc="5" dirty="0">
                          <a:latin typeface="Arial"/>
                          <a:cs typeface="Arial"/>
                        </a:rPr>
                        <a:t>1</a:t>
                      </a:r>
                      <a:r>
                        <a:rPr sz="1250" dirty="0">
                          <a:latin typeface="Arial"/>
                          <a:cs typeface="Arial"/>
                        </a:rPr>
                        <a:t>.</a:t>
                      </a:r>
                      <a:r>
                        <a:rPr sz="1250" spc="5" dirty="0">
                          <a:latin typeface="Arial"/>
                          <a:cs typeface="Arial"/>
                        </a:rPr>
                        <a:t>00</a:t>
                      </a:r>
                      <a:r>
                        <a:rPr sz="1250" dirty="0">
                          <a:latin typeface="Arial"/>
                          <a:cs typeface="Arial"/>
                        </a:rPr>
                        <a:t>0</a:t>
                      </a:r>
                      <a:endParaRPr sz="1250">
                        <a:latin typeface="Arial"/>
                        <a:cs typeface="Arial"/>
                      </a:endParaRPr>
                    </a:p>
                  </a:txBody>
                  <a:tcPr marL="0" marR="0" marT="23495" marB="0">
                    <a:lnL w="12700">
                      <a:solidFill>
                        <a:srgbClr val="000000"/>
                      </a:solidFill>
                      <a:prstDash val="solid"/>
                    </a:lnL>
                    <a:lnR w="28575">
                      <a:solidFill>
                        <a:srgbClr val="000000"/>
                      </a:solidFill>
                      <a:prstDash val="solid"/>
                    </a:lnR>
                    <a:lnB w="28575">
                      <a:solidFill>
                        <a:srgbClr val="FF0000"/>
                      </a:solidFill>
                      <a:prstDash val="solid"/>
                    </a:lnB>
                  </a:tcPr>
                </a:tc>
                <a:extLst>
                  <a:ext uri="{0D108BD9-81ED-4DB2-BD59-A6C34878D82A}">
                    <a16:rowId xmlns:a16="http://schemas.microsoft.com/office/drawing/2014/main" val="10002"/>
                  </a:ext>
                </a:extLst>
              </a:tr>
              <a:tr h="249913">
                <a:tc>
                  <a:txBody>
                    <a:bodyPr/>
                    <a:lstStyle/>
                    <a:p>
                      <a:pPr marL="100330">
                        <a:lnSpc>
                          <a:spcPct val="100000"/>
                        </a:lnSpc>
                        <a:spcBef>
                          <a:spcPts val="165"/>
                        </a:spcBef>
                      </a:pPr>
                      <a:r>
                        <a:rPr sz="1250" spc="15" dirty="0">
                          <a:latin typeface="Arial"/>
                          <a:cs typeface="Arial"/>
                        </a:rPr>
                        <a:t>Block</a:t>
                      </a:r>
                      <a:endParaRPr sz="1250">
                        <a:latin typeface="Arial"/>
                        <a:cs typeface="Arial"/>
                      </a:endParaRPr>
                    </a:p>
                  </a:txBody>
                  <a:tcPr marL="0" marR="0" marT="20955" marB="0">
                    <a:lnL w="28575">
                      <a:solidFill>
                        <a:srgbClr val="FF0000"/>
                      </a:solidFill>
                      <a:prstDash val="solid"/>
                    </a:lnL>
                    <a:lnR w="28575">
                      <a:solidFill>
                        <a:srgbClr val="000000"/>
                      </a:solidFill>
                      <a:prstDash val="solid"/>
                    </a:lnR>
                    <a:lnT w="28575">
                      <a:solidFill>
                        <a:srgbClr val="FF0000"/>
                      </a:solidFill>
                      <a:prstDash val="solid"/>
                    </a:lnT>
                  </a:tcPr>
                </a:tc>
                <a:tc>
                  <a:txBody>
                    <a:bodyPr/>
                    <a:lstStyle/>
                    <a:p>
                      <a:pPr marR="118110" algn="r">
                        <a:lnSpc>
                          <a:spcPct val="100000"/>
                        </a:lnSpc>
                        <a:spcBef>
                          <a:spcPts val="270"/>
                        </a:spcBef>
                      </a:pPr>
                      <a:r>
                        <a:rPr sz="1250" spc="5" dirty="0">
                          <a:latin typeface="Arial"/>
                          <a:cs typeface="Arial"/>
                        </a:rPr>
                        <a:t>147</a:t>
                      </a:r>
                      <a:r>
                        <a:rPr sz="1250" dirty="0">
                          <a:latin typeface="Arial"/>
                          <a:cs typeface="Arial"/>
                        </a:rPr>
                        <a:t>.</a:t>
                      </a:r>
                      <a:r>
                        <a:rPr sz="1250" spc="5" dirty="0">
                          <a:latin typeface="Arial"/>
                          <a:cs typeface="Arial"/>
                        </a:rPr>
                        <a:t>89</a:t>
                      </a:r>
                      <a:r>
                        <a:rPr sz="1250" dirty="0">
                          <a:latin typeface="Arial"/>
                          <a:cs typeface="Arial"/>
                        </a:rPr>
                        <a:t>0</a:t>
                      </a:r>
                      <a:endParaRPr sz="1250">
                        <a:latin typeface="Arial"/>
                        <a:cs typeface="Arial"/>
                      </a:endParaRPr>
                    </a:p>
                  </a:txBody>
                  <a:tcPr marL="0" marR="0" marT="34290" marB="0">
                    <a:lnL w="28575">
                      <a:solidFill>
                        <a:srgbClr val="000000"/>
                      </a:solidFill>
                      <a:prstDash val="solid"/>
                    </a:lnL>
                    <a:lnR w="12700">
                      <a:solidFill>
                        <a:srgbClr val="000000"/>
                      </a:solidFill>
                      <a:prstDash val="solid"/>
                    </a:lnR>
                    <a:lnT w="28575">
                      <a:solidFill>
                        <a:srgbClr val="FF0000"/>
                      </a:solidFill>
                      <a:prstDash val="solid"/>
                    </a:lnT>
                  </a:tcPr>
                </a:tc>
                <a:tc>
                  <a:txBody>
                    <a:bodyPr/>
                    <a:lstStyle/>
                    <a:p>
                      <a:pPr marR="117475" algn="r">
                        <a:lnSpc>
                          <a:spcPct val="100000"/>
                        </a:lnSpc>
                        <a:spcBef>
                          <a:spcPts val="270"/>
                        </a:spcBef>
                      </a:pPr>
                      <a:r>
                        <a:rPr sz="1250" dirty="0">
                          <a:latin typeface="Arial"/>
                          <a:cs typeface="Arial"/>
                        </a:rPr>
                        <a:t>9</a:t>
                      </a:r>
                      <a:endParaRPr sz="1250">
                        <a:latin typeface="Arial"/>
                        <a:cs typeface="Arial"/>
                      </a:endParaRPr>
                    </a:p>
                  </a:txBody>
                  <a:tcPr marL="0" marR="0" marT="34290" marB="0">
                    <a:lnL w="12700">
                      <a:solidFill>
                        <a:srgbClr val="000000"/>
                      </a:solidFill>
                      <a:prstDash val="solid"/>
                    </a:lnL>
                    <a:lnR w="12700">
                      <a:solidFill>
                        <a:srgbClr val="000000"/>
                      </a:solidFill>
                      <a:prstDash val="solid"/>
                    </a:lnR>
                    <a:lnT w="28575">
                      <a:solidFill>
                        <a:srgbClr val="FF0000"/>
                      </a:solidFill>
                      <a:prstDash val="solid"/>
                    </a:lnT>
                  </a:tcPr>
                </a:tc>
                <a:tc>
                  <a:txBody>
                    <a:bodyPr/>
                    <a:lstStyle/>
                    <a:p>
                      <a:pPr marR="116839" algn="r">
                        <a:lnSpc>
                          <a:spcPct val="100000"/>
                        </a:lnSpc>
                        <a:spcBef>
                          <a:spcPts val="270"/>
                        </a:spcBef>
                      </a:pPr>
                      <a:r>
                        <a:rPr sz="1250" spc="5" dirty="0">
                          <a:latin typeface="Arial"/>
                          <a:cs typeface="Arial"/>
                        </a:rPr>
                        <a:t>16</a:t>
                      </a:r>
                      <a:r>
                        <a:rPr sz="1250" dirty="0">
                          <a:latin typeface="Arial"/>
                          <a:cs typeface="Arial"/>
                        </a:rPr>
                        <a:t>.</a:t>
                      </a:r>
                      <a:r>
                        <a:rPr sz="1250" spc="5" dirty="0">
                          <a:latin typeface="Arial"/>
                          <a:cs typeface="Arial"/>
                        </a:rPr>
                        <a:t>43</a:t>
                      </a:r>
                      <a:r>
                        <a:rPr sz="1250" dirty="0">
                          <a:latin typeface="Arial"/>
                          <a:cs typeface="Arial"/>
                        </a:rPr>
                        <a:t>2</a:t>
                      </a:r>
                      <a:endParaRPr sz="1250">
                        <a:latin typeface="Arial"/>
                        <a:cs typeface="Arial"/>
                      </a:endParaRPr>
                    </a:p>
                  </a:txBody>
                  <a:tcPr marL="0" marR="0" marT="34290" marB="0">
                    <a:lnL w="12700">
                      <a:solidFill>
                        <a:srgbClr val="000000"/>
                      </a:solidFill>
                      <a:prstDash val="solid"/>
                    </a:lnL>
                    <a:lnR w="12700">
                      <a:solidFill>
                        <a:srgbClr val="000000"/>
                      </a:solidFill>
                      <a:prstDash val="solid"/>
                    </a:lnR>
                    <a:lnT w="28575">
                      <a:solidFill>
                        <a:srgbClr val="FF0000"/>
                      </a:solidFill>
                      <a:prstDash val="solid"/>
                    </a:lnT>
                  </a:tcPr>
                </a:tc>
                <a:tc>
                  <a:txBody>
                    <a:bodyPr/>
                    <a:lstStyle/>
                    <a:p>
                      <a:pPr marR="118110" algn="r">
                        <a:lnSpc>
                          <a:spcPct val="100000"/>
                        </a:lnSpc>
                        <a:spcBef>
                          <a:spcPts val="270"/>
                        </a:spcBef>
                      </a:pPr>
                      <a:r>
                        <a:rPr sz="1250" spc="5" dirty="0">
                          <a:latin typeface="Arial"/>
                          <a:cs typeface="Arial"/>
                        </a:rPr>
                        <a:t>6</a:t>
                      </a:r>
                      <a:r>
                        <a:rPr sz="1250" dirty="0">
                          <a:latin typeface="Arial"/>
                          <a:cs typeface="Arial"/>
                        </a:rPr>
                        <a:t>.</a:t>
                      </a:r>
                      <a:r>
                        <a:rPr sz="1250" spc="5" dirty="0">
                          <a:latin typeface="Arial"/>
                          <a:cs typeface="Arial"/>
                        </a:rPr>
                        <a:t>62</a:t>
                      </a:r>
                      <a:r>
                        <a:rPr sz="1250" dirty="0">
                          <a:latin typeface="Arial"/>
                          <a:cs typeface="Arial"/>
                        </a:rPr>
                        <a:t>8</a:t>
                      </a:r>
                      <a:endParaRPr sz="1250">
                        <a:latin typeface="Arial"/>
                        <a:cs typeface="Arial"/>
                      </a:endParaRPr>
                    </a:p>
                  </a:txBody>
                  <a:tcPr marL="0" marR="0" marT="34290" marB="0">
                    <a:lnL w="12700">
                      <a:solidFill>
                        <a:srgbClr val="000000"/>
                      </a:solidFill>
                      <a:prstDash val="solid"/>
                    </a:lnL>
                    <a:lnR w="12700">
                      <a:solidFill>
                        <a:srgbClr val="000000"/>
                      </a:solidFill>
                      <a:prstDash val="solid"/>
                    </a:lnR>
                    <a:lnT w="28575">
                      <a:solidFill>
                        <a:srgbClr val="FF0000"/>
                      </a:solidFill>
                      <a:prstDash val="solid"/>
                    </a:lnT>
                  </a:tcPr>
                </a:tc>
                <a:tc>
                  <a:txBody>
                    <a:bodyPr/>
                    <a:lstStyle/>
                    <a:p>
                      <a:pPr marR="116839" algn="r">
                        <a:lnSpc>
                          <a:spcPct val="100000"/>
                        </a:lnSpc>
                        <a:spcBef>
                          <a:spcPts val="270"/>
                        </a:spcBef>
                      </a:pPr>
                      <a:r>
                        <a:rPr sz="1250" dirty="0">
                          <a:latin typeface="Arial"/>
                          <a:cs typeface="Arial"/>
                        </a:rPr>
                        <a:t>.</a:t>
                      </a:r>
                      <a:r>
                        <a:rPr sz="1250" spc="5" dirty="0">
                          <a:latin typeface="Arial"/>
                          <a:cs typeface="Arial"/>
                        </a:rPr>
                        <a:t>00</a:t>
                      </a:r>
                      <a:r>
                        <a:rPr sz="1250" dirty="0">
                          <a:latin typeface="Arial"/>
                          <a:cs typeface="Arial"/>
                        </a:rPr>
                        <a:t>0</a:t>
                      </a:r>
                      <a:endParaRPr sz="1250">
                        <a:latin typeface="Arial"/>
                        <a:cs typeface="Arial"/>
                      </a:endParaRPr>
                    </a:p>
                  </a:txBody>
                  <a:tcPr marL="0" marR="0" marT="34290" marB="0">
                    <a:lnL w="12700">
                      <a:solidFill>
                        <a:srgbClr val="000000"/>
                      </a:solidFill>
                      <a:prstDash val="solid"/>
                    </a:lnL>
                    <a:lnR w="12700">
                      <a:solidFill>
                        <a:srgbClr val="000000"/>
                      </a:solidFill>
                      <a:prstDash val="solid"/>
                    </a:lnR>
                    <a:lnT w="28575">
                      <a:solidFill>
                        <a:srgbClr val="FF0000"/>
                      </a:solidFill>
                      <a:prstDash val="solid"/>
                    </a:lnT>
                  </a:tcPr>
                </a:tc>
                <a:tc>
                  <a:txBody>
                    <a:bodyPr/>
                    <a:lstStyle/>
                    <a:p>
                      <a:pPr marR="118110" algn="r">
                        <a:lnSpc>
                          <a:spcPct val="100000"/>
                        </a:lnSpc>
                        <a:spcBef>
                          <a:spcPts val="270"/>
                        </a:spcBef>
                      </a:pPr>
                      <a:r>
                        <a:rPr sz="1250" dirty="0">
                          <a:latin typeface="Arial"/>
                          <a:cs typeface="Arial"/>
                        </a:rPr>
                        <a:t>.</a:t>
                      </a:r>
                      <a:r>
                        <a:rPr sz="1250" spc="5" dirty="0">
                          <a:latin typeface="Arial"/>
                          <a:cs typeface="Arial"/>
                        </a:rPr>
                        <a:t>42</a:t>
                      </a:r>
                      <a:r>
                        <a:rPr sz="1250" dirty="0">
                          <a:latin typeface="Arial"/>
                          <a:cs typeface="Arial"/>
                        </a:rPr>
                        <a:t>4</a:t>
                      </a:r>
                      <a:endParaRPr sz="1250">
                        <a:latin typeface="Arial"/>
                        <a:cs typeface="Arial"/>
                      </a:endParaRPr>
                    </a:p>
                  </a:txBody>
                  <a:tcPr marL="0" marR="0" marT="34290" marB="0">
                    <a:lnL w="12700">
                      <a:solidFill>
                        <a:srgbClr val="000000"/>
                      </a:solidFill>
                      <a:prstDash val="solid"/>
                    </a:lnL>
                    <a:lnR w="12700">
                      <a:solidFill>
                        <a:srgbClr val="000000"/>
                      </a:solidFill>
                      <a:prstDash val="solid"/>
                    </a:lnR>
                    <a:lnT w="28575">
                      <a:solidFill>
                        <a:srgbClr val="FF0000"/>
                      </a:solidFill>
                      <a:prstDash val="solid"/>
                    </a:lnT>
                  </a:tcPr>
                </a:tc>
                <a:tc>
                  <a:txBody>
                    <a:bodyPr/>
                    <a:lstStyle/>
                    <a:p>
                      <a:pPr marR="130175" algn="r">
                        <a:lnSpc>
                          <a:spcPct val="100000"/>
                        </a:lnSpc>
                        <a:spcBef>
                          <a:spcPts val="270"/>
                        </a:spcBef>
                      </a:pPr>
                      <a:r>
                        <a:rPr sz="1250" spc="5" dirty="0">
                          <a:latin typeface="Arial"/>
                          <a:cs typeface="Arial"/>
                        </a:rPr>
                        <a:t>1</a:t>
                      </a:r>
                      <a:r>
                        <a:rPr sz="1250" dirty="0">
                          <a:latin typeface="Arial"/>
                          <a:cs typeface="Arial"/>
                        </a:rPr>
                        <a:t>.</a:t>
                      </a:r>
                      <a:r>
                        <a:rPr sz="1250" spc="5" dirty="0">
                          <a:latin typeface="Arial"/>
                          <a:cs typeface="Arial"/>
                        </a:rPr>
                        <a:t>00</a:t>
                      </a:r>
                      <a:r>
                        <a:rPr sz="1250" dirty="0">
                          <a:latin typeface="Arial"/>
                          <a:cs typeface="Arial"/>
                        </a:rPr>
                        <a:t>0</a:t>
                      </a:r>
                      <a:endParaRPr sz="1250">
                        <a:latin typeface="Arial"/>
                        <a:cs typeface="Arial"/>
                      </a:endParaRPr>
                    </a:p>
                  </a:txBody>
                  <a:tcPr marL="0" marR="0" marT="34290" marB="0">
                    <a:lnL w="12700">
                      <a:solidFill>
                        <a:srgbClr val="000000"/>
                      </a:solidFill>
                      <a:prstDash val="solid"/>
                    </a:lnL>
                    <a:lnR w="53975">
                      <a:solidFill>
                        <a:srgbClr val="FF0000"/>
                      </a:solidFill>
                      <a:prstDash val="solid"/>
                    </a:lnR>
                    <a:lnT w="28575">
                      <a:solidFill>
                        <a:srgbClr val="FF0000"/>
                      </a:solidFill>
                      <a:prstDash val="solid"/>
                    </a:lnT>
                  </a:tcPr>
                </a:tc>
                <a:extLst>
                  <a:ext uri="{0D108BD9-81ED-4DB2-BD59-A6C34878D82A}">
                    <a16:rowId xmlns:a16="http://schemas.microsoft.com/office/drawing/2014/main" val="10003"/>
                  </a:ext>
                </a:extLst>
              </a:tr>
              <a:tr h="237743">
                <a:tc>
                  <a:txBody>
                    <a:bodyPr/>
                    <a:lstStyle/>
                    <a:p>
                      <a:pPr marL="100330">
                        <a:lnSpc>
                          <a:spcPct val="100000"/>
                        </a:lnSpc>
                        <a:spcBef>
                          <a:spcPts val="80"/>
                        </a:spcBef>
                      </a:pPr>
                      <a:r>
                        <a:rPr sz="1250" spc="15" dirty="0">
                          <a:latin typeface="Arial"/>
                          <a:cs typeface="Arial"/>
                        </a:rPr>
                        <a:t>Genotype</a:t>
                      </a:r>
                      <a:endParaRPr sz="1250">
                        <a:latin typeface="Arial"/>
                        <a:cs typeface="Arial"/>
                      </a:endParaRPr>
                    </a:p>
                  </a:txBody>
                  <a:tcPr marL="0" marR="0" marT="10160" marB="0">
                    <a:lnL w="28575">
                      <a:solidFill>
                        <a:srgbClr val="FF0000"/>
                      </a:solidFill>
                      <a:prstDash val="solid"/>
                    </a:lnL>
                    <a:lnR w="28575">
                      <a:solidFill>
                        <a:srgbClr val="000000"/>
                      </a:solidFill>
                      <a:prstDash val="solid"/>
                    </a:lnR>
                  </a:tcPr>
                </a:tc>
                <a:tc>
                  <a:txBody>
                    <a:bodyPr/>
                    <a:lstStyle/>
                    <a:p>
                      <a:pPr marR="118110" algn="r">
                        <a:lnSpc>
                          <a:spcPct val="100000"/>
                        </a:lnSpc>
                        <a:spcBef>
                          <a:spcPts val="175"/>
                        </a:spcBef>
                      </a:pPr>
                      <a:r>
                        <a:rPr sz="1250" spc="5" dirty="0">
                          <a:latin typeface="Arial"/>
                          <a:cs typeface="Arial"/>
                        </a:rPr>
                        <a:t>51</a:t>
                      </a:r>
                      <a:r>
                        <a:rPr sz="1250" dirty="0">
                          <a:latin typeface="Arial"/>
                          <a:cs typeface="Arial"/>
                        </a:rPr>
                        <a:t>.</a:t>
                      </a:r>
                      <a:r>
                        <a:rPr sz="1250" spc="5" dirty="0">
                          <a:latin typeface="Arial"/>
                          <a:cs typeface="Arial"/>
                        </a:rPr>
                        <a:t>49</a:t>
                      </a:r>
                      <a:r>
                        <a:rPr sz="1250" dirty="0">
                          <a:latin typeface="Arial"/>
                          <a:cs typeface="Arial"/>
                        </a:rPr>
                        <a:t>0</a:t>
                      </a:r>
                      <a:endParaRPr sz="1250">
                        <a:latin typeface="Arial"/>
                        <a:cs typeface="Arial"/>
                      </a:endParaRPr>
                    </a:p>
                  </a:txBody>
                  <a:tcPr marL="0" marR="0" marT="22225" marB="0">
                    <a:lnL w="28575">
                      <a:solidFill>
                        <a:srgbClr val="000000"/>
                      </a:solidFill>
                      <a:prstDash val="solid"/>
                    </a:lnL>
                    <a:lnR w="12700">
                      <a:solidFill>
                        <a:srgbClr val="000000"/>
                      </a:solidFill>
                      <a:prstDash val="solid"/>
                    </a:lnR>
                  </a:tcPr>
                </a:tc>
                <a:tc>
                  <a:txBody>
                    <a:bodyPr/>
                    <a:lstStyle/>
                    <a:p>
                      <a:pPr marR="117475" algn="r">
                        <a:lnSpc>
                          <a:spcPct val="100000"/>
                        </a:lnSpc>
                        <a:spcBef>
                          <a:spcPts val="175"/>
                        </a:spcBef>
                      </a:pPr>
                      <a:r>
                        <a:rPr sz="1250" dirty="0">
                          <a:latin typeface="Arial"/>
                          <a:cs typeface="Arial"/>
                        </a:rPr>
                        <a:t>9</a:t>
                      </a:r>
                      <a:endParaRPr sz="1250">
                        <a:latin typeface="Arial"/>
                        <a:cs typeface="Arial"/>
                      </a:endParaRPr>
                    </a:p>
                  </a:txBody>
                  <a:tcPr marL="0" marR="0" marT="22225" marB="0">
                    <a:lnL w="12700">
                      <a:solidFill>
                        <a:srgbClr val="000000"/>
                      </a:solidFill>
                      <a:prstDash val="solid"/>
                    </a:lnL>
                    <a:lnR w="12700">
                      <a:solidFill>
                        <a:srgbClr val="000000"/>
                      </a:solidFill>
                      <a:prstDash val="solid"/>
                    </a:lnR>
                  </a:tcPr>
                </a:tc>
                <a:tc>
                  <a:txBody>
                    <a:bodyPr/>
                    <a:lstStyle/>
                    <a:p>
                      <a:pPr marR="116839" algn="r">
                        <a:lnSpc>
                          <a:spcPct val="100000"/>
                        </a:lnSpc>
                        <a:spcBef>
                          <a:spcPts val="175"/>
                        </a:spcBef>
                      </a:pPr>
                      <a:r>
                        <a:rPr sz="1250" spc="5" dirty="0">
                          <a:latin typeface="Arial"/>
                          <a:cs typeface="Arial"/>
                        </a:rPr>
                        <a:t>5</a:t>
                      </a:r>
                      <a:r>
                        <a:rPr sz="1250" dirty="0">
                          <a:latin typeface="Arial"/>
                          <a:cs typeface="Arial"/>
                        </a:rPr>
                        <a:t>.</a:t>
                      </a:r>
                      <a:r>
                        <a:rPr sz="1250" spc="5" dirty="0">
                          <a:latin typeface="Arial"/>
                          <a:cs typeface="Arial"/>
                        </a:rPr>
                        <a:t>72</a:t>
                      </a:r>
                      <a:r>
                        <a:rPr sz="1250" dirty="0">
                          <a:latin typeface="Arial"/>
                          <a:cs typeface="Arial"/>
                        </a:rPr>
                        <a:t>1</a:t>
                      </a:r>
                      <a:endParaRPr sz="1250">
                        <a:latin typeface="Arial"/>
                        <a:cs typeface="Arial"/>
                      </a:endParaRPr>
                    </a:p>
                  </a:txBody>
                  <a:tcPr marL="0" marR="0" marT="22225" marB="0">
                    <a:lnL w="12700">
                      <a:solidFill>
                        <a:srgbClr val="000000"/>
                      </a:solidFill>
                      <a:prstDash val="solid"/>
                    </a:lnL>
                    <a:lnR w="12700">
                      <a:solidFill>
                        <a:srgbClr val="000000"/>
                      </a:solidFill>
                      <a:prstDash val="solid"/>
                    </a:lnR>
                  </a:tcPr>
                </a:tc>
                <a:tc>
                  <a:txBody>
                    <a:bodyPr/>
                    <a:lstStyle/>
                    <a:p>
                      <a:pPr marR="118110" algn="r">
                        <a:lnSpc>
                          <a:spcPct val="100000"/>
                        </a:lnSpc>
                        <a:spcBef>
                          <a:spcPts val="175"/>
                        </a:spcBef>
                      </a:pPr>
                      <a:r>
                        <a:rPr sz="1250" spc="5" dirty="0">
                          <a:latin typeface="Arial"/>
                          <a:cs typeface="Arial"/>
                        </a:rPr>
                        <a:t>2</a:t>
                      </a:r>
                      <a:r>
                        <a:rPr sz="1250" dirty="0">
                          <a:latin typeface="Arial"/>
                          <a:cs typeface="Arial"/>
                        </a:rPr>
                        <a:t>.</a:t>
                      </a:r>
                      <a:r>
                        <a:rPr sz="1250" spc="5" dirty="0">
                          <a:latin typeface="Arial"/>
                          <a:cs typeface="Arial"/>
                        </a:rPr>
                        <a:t>30</a:t>
                      </a:r>
                      <a:r>
                        <a:rPr sz="1250" dirty="0">
                          <a:latin typeface="Arial"/>
                          <a:cs typeface="Arial"/>
                        </a:rPr>
                        <a:t>8</a:t>
                      </a:r>
                      <a:endParaRPr sz="1250">
                        <a:latin typeface="Arial"/>
                        <a:cs typeface="Arial"/>
                      </a:endParaRPr>
                    </a:p>
                  </a:txBody>
                  <a:tcPr marL="0" marR="0" marT="22225" marB="0">
                    <a:lnL w="12700">
                      <a:solidFill>
                        <a:srgbClr val="000000"/>
                      </a:solidFill>
                      <a:prstDash val="solid"/>
                    </a:lnL>
                    <a:lnR w="12700">
                      <a:solidFill>
                        <a:srgbClr val="000000"/>
                      </a:solidFill>
                      <a:prstDash val="solid"/>
                    </a:lnR>
                  </a:tcPr>
                </a:tc>
                <a:tc>
                  <a:txBody>
                    <a:bodyPr/>
                    <a:lstStyle/>
                    <a:p>
                      <a:pPr marR="116839" algn="r">
                        <a:lnSpc>
                          <a:spcPct val="100000"/>
                        </a:lnSpc>
                        <a:spcBef>
                          <a:spcPts val="175"/>
                        </a:spcBef>
                      </a:pPr>
                      <a:r>
                        <a:rPr sz="1250" dirty="0">
                          <a:latin typeface="Arial"/>
                          <a:cs typeface="Arial"/>
                        </a:rPr>
                        <a:t>.</a:t>
                      </a:r>
                      <a:r>
                        <a:rPr sz="1250" spc="5" dirty="0">
                          <a:latin typeface="Arial"/>
                          <a:cs typeface="Arial"/>
                        </a:rPr>
                        <a:t>02</a:t>
                      </a:r>
                      <a:r>
                        <a:rPr sz="1250" dirty="0">
                          <a:latin typeface="Arial"/>
                          <a:cs typeface="Arial"/>
                        </a:rPr>
                        <a:t>3</a:t>
                      </a:r>
                      <a:endParaRPr sz="1250">
                        <a:latin typeface="Arial"/>
                        <a:cs typeface="Arial"/>
                      </a:endParaRPr>
                    </a:p>
                  </a:txBody>
                  <a:tcPr marL="0" marR="0" marT="22225" marB="0">
                    <a:lnL w="12700">
                      <a:solidFill>
                        <a:srgbClr val="000000"/>
                      </a:solidFill>
                      <a:prstDash val="solid"/>
                    </a:lnL>
                    <a:lnR w="12700">
                      <a:solidFill>
                        <a:srgbClr val="000000"/>
                      </a:solidFill>
                      <a:prstDash val="solid"/>
                    </a:lnR>
                  </a:tcPr>
                </a:tc>
                <a:tc>
                  <a:txBody>
                    <a:bodyPr/>
                    <a:lstStyle/>
                    <a:p>
                      <a:pPr marR="118110" algn="r">
                        <a:lnSpc>
                          <a:spcPct val="100000"/>
                        </a:lnSpc>
                        <a:spcBef>
                          <a:spcPts val="175"/>
                        </a:spcBef>
                      </a:pPr>
                      <a:r>
                        <a:rPr sz="1250" dirty="0">
                          <a:latin typeface="Arial"/>
                          <a:cs typeface="Arial"/>
                        </a:rPr>
                        <a:t>.</a:t>
                      </a:r>
                      <a:r>
                        <a:rPr sz="1250" spc="5" dirty="0">
                          <a:latin typeface="Arial"/>
                          <a:cs typeface="Arial"/>
                        </a:rPr>
                        <a:t>20</a:t>
                      </a:r>
                      <a:r>
                        <a:rPr sz="1250" dirty="0">
                          <a:latin typeface="Arial"/>
                          <a:cs typeface="Arial"/>
                        </a:rPr>
                        <a:t>4</a:t>
                      </a:r>
                      <a:endParaRPr sz="1250">
                        <a:latin typeface="Arial"/>
                        <a:cs typeface="Arial"/>
                      </a:endParaRPr>
                    </a:p>
                  </a:txBody>
                  <a:tcPr marL="0" marR="0" marT="22225" marB="0">
                    <a:lnL w="12700">
                      <a:solidFill>
                        <a:srgbClr val="000000"/>
                      </a:solidFill>
                      <a:prstDash val="solid"/>
                    </a:lnL>
                    <a:lnR w="12700">
                      <a:solidFill>
                        <a:srgbClr val="000000"/>
                      </a:solidFill>
                      <a:prstDash val="solid"/>
                    </a:lnR>
                  </a:tcPr>
                </a:tc>
                <a:tc>
                  <a:txBody>
                    <a:bodyPr/>
                    <a:lstStyle/>
                    <a:p>
                      <a:pPr marR="130175" algn="r">
                        <a:lnSpc>
                          <a:spcPct val="100000"/>
                        </a:lnSpc>
                        <a:spcBef>
                          <a:spcPts val="175"/>
                        </a:spcBef>
                      </a:pPr>
                      <a:r>
                        <a:rPr sz="1250" dirty="0">
                          <a:latin typeface="Arial"/>
                          <a:cs typeface="Arial"/>
                        </a:rPr>
                        <a:t>.</a:t>
                      </a:r>
                      <a:r>
                        <a:rPr sz="1250" spc="5" dirty="0">
                          <a:latin typeface="Arial"/>
                          <a:cs typeface="Arial"/>
                        </a:rPr>
                        <a:t>88</a:t>
                      </a:r>
                      <a:r>
                        <a:rPr sz="1250" dirty="0">
                          <a:latin typeface="Arial"/>
                          <a:cs typeface="Arial"/>
                        </a:rPr>
                        <a:t>0</a:t>
                      </a:r>
                      <a:endParaRPr sz="1250">
                        <a:latin typeface="Arial"/>
                        <a:cs typeface="Arial"/>
                      </a:endParaRPr>
                    </a:p>
                  </a:txBody>
                  <a:tcPr marL="0" marR="0" marT="22225" marB="0">
                    <a:lnL w="12700">
                      <a:solidFill>
                        <a:srgbClr val="000000"/>
                      </a:solidFill>
                      <a:prstDash val="solid"/>
                    </a:lnL>
                    <a:lnR w="53975">
                      <a:solidFill>
                        <a:srgbClr val="FF0000"/>
                      </a:solidFill>
                      <a:prstDash val="solid"/>
                    </a:lnR>
                  </a:tcPr>
                </a:tc>
                <a:extLst>
                  <a:ext uri="{0D108BD9-81ED-4DB2-BD59-A6C34878D82A}">
                    <a16:rowId xmlns:a16="http://schemas.microsoft.com/office/drawing/2014/main" val="10004"/>
                  </a:ext>
                </a:extLst>
              </a:tr>
              <a:tr h="246910">
                <a:tc>
                  <a:txBody>
                    <a:bodyPr/>
                    <a:lstStyle/>
                    <a:p>
                      <a:pPr marL="100330">
                        <a:lnSpc>
                          <a:spcPct val="100000"/>
                        </a:lnSpc>
                        <a:spcBef>
                          <a:spcPts val="80"/>
                        </a:spcBef>
                      </a:pPr>
                      <a:r>
                        <a:rPr sz="1250" spc="15" dirty="0">
                          <a:latin typeface="Arial"/>
                          <a:cs typeface="Arial"/>
                        </a:rPr>
                        <a:t>Error</a:t>
                      </a:r>
                      <a:endParaRPr sz="1250">
                        <a:latin typeface="Arial"/>
                        <a:cs typeface="Arial"/>
                      </a:endParaRPr>
                    </a:p>
                  </a:txBody>
                  <a:tcPr marL="0" marR="0" marT="10160" marB="0">
                    <a:lnL w="28575">
                      <a:solidFill>
                        <a:srgbClr val="FF0000"/>
                      </a:solidFill>
                      <a:prstDash val="solid"/>
                    </a:lnL>
                    <a:lnR w="28575">
                      <a:solidFill>
                        <a:srgbClr val="000000"/>
                      </a:solidFill>
                      <a:prstDash val="solid"/>
                    </a:lnR>
                    <a:lnB w="28575">
                      <a:solidFill>
                        <a:srgbClr val="FF0000"/>
                      </a:solidFill>
                      <a:prstDash val="solid"/>
                    </a:lnB>
                  </a:tcPr>
                </a:tc>
                <a:tc>
                  <a:txBody>
                    <a:bodyPr/>
                    <a:lstStyle/>
                    <a:p>
                      <a:pPr marR="118110" algn="r">
                        <a:lnSpc>
                          <a:spcPct val="100000"/>
                        </a:lnSpc>
                        <a:spcBef>
                          <a:spcPts val="175"/>
                        </a:spcBef>
                      </a:pPr>
                      <a:r>
                        <a:rPr sz="1250" spc="5" dirty="0">
                          <a:latin typeface="Arial"/>
                          <a:cs typeface="Arial"/>
                        </a:rPr>
                        <a:t>200</a:t>
                      </a:r>
                      <a:r>
                        <a:rPr sz="1250" dirty="0">
                          <a:latin typeface="Arial"/>
                          <a:cs typeface="Arial"/>
                        </a:rPr>
                        <a:t>.</a:t>
                      </a:r>
                      <a:r>
                        <a:rPr sz="1250" spc="5" dirty="0">
                          <a:latin typeface="Arial"/>
                          <a:cs typeface="Arial"/>
                        </a:rPr>
                        <a:t>81</a:t>
                      </a:r>
                      <a:r>
                        <a:rPr sz="1250" dirty="0">
                          <a:latin typeface="Arial"/>
                          <a:cs typeface="Arial"/>
                        </a:rPr>
                        <a:t>0</a:t>
                      </a:r>
                      <a:endParaRPr sz="1250">
                        <a:latin typeface="Arial"/>
                        <a:cs typeface="Arial"/>
                      </a:endParaRPr>
                    </a:p>
                  </a:txBody>
                  <a:tcPr marL="0" marR="0" marT="22225" marB="0">
                    <a:lnL w="28575">
                      <a:solidFill>
                        <a:srgbClr val="000000"/>
                      </a:solidFill>
                      <a:prstDash val="solid"/>
                    </a:lnL>
                    <a:lnR w="12700">
                      <a:solidFill>
                        <a:srgbClr val="000000"/>
                      </a:solidFill>
                      <a:prstDash val="solid"/>
                    </a:lnR>
                    <a:lnB w="28575">
                      <a:solidFill>
                        <a:srgbClr val="FF0000"/>
                      </a:solidFill>
                      <a:prstDash val="solid"/>
                    </a:lnB>
                  </a:tcPr>
                </a:tc>
                <a:tc>
                  <a:txBody>
                    <a:bodyPr/>
                    <a:lstStyle/>
                    <a:p>
                      <a:pPr marR="116839" algn="r">
                        <a:lnSpc>
                          <a:spcPct val="100000"/>
                        </a:lnSpc>
                        <a:spcBef>
                          <a:spcPts val="175"/>
                        </a:spcBef>
                      </a:pPr>
                      <a:r>
                        <a:rPr sz="1250" spc="5" dirty="0">
                          <a:latin typeface="Arial"/>
                          <a:cs typeface="Arial"/>
                        </a:rPr>
                        <a:t>8</a:t>
                      </a:r>
                      <a:r>
                        <a:rPr sz="1250" dirty="0">
                          <a:latin typeface="Arial"/>
                          <a:cs typeface="Arial"/>
                        </a:rPr>
                        <a:t>1</a:t>
                      </a:r>
                      <a:endParaRPr sz="1250">
                        <a:latin typeface="Arial"/>
                        <a:cs typeface="Arial"/>
                      </a:endParaRPr>
                    </a:p>
                  </a:txBody>
                  <a:tcPr marL="0" marR="0" marT="22225" marB="0">
                    <a:lnL w="12700">
                      <a:solidFill>
                        <a:srgbClr val="000000"/>
                      </a:solidFill>
                      <a:prstDash val="solid"/>
                    </a:lnL>
                    <a:lnR w="12700">
                      <a:solidFill>
                        <a:srgbClr val="000000"/>
                      </a:solidFill>
                      <a:prstDash val="solid"/>
                    </a:lnR>
                    <a:lnB w="28575">
                      <a:solidFill>
                        <a:srgbClr val="FF0000"/>
                      </a:solidFill>
                      <a:prstDash val="solid"/>
                    </a:lnB>
                  </a:tcPr>
                </a:tc>
                <a:tc>
                  <a:txBody>
                    <a:bodyPr/>
                    <a:lstStyle/>
                    <a:p>
                      <a:pPr marR="116839" algn="r">
                        <a:lnSpc>
                          <a:spcPct val="100000"/>
                        </a:lnSpc>
                        <a:spcBef>
                          <a:spcPts val="175"/>
                        </a:spcBef>
                      </a:pPr>
                      <a:r>
                        <a:rPr sz="1250" spc="5" dirty="0">
                          <a:latin typeface="Arial"/>
                          <a:cs typeface="Arial"/>
                        </a:rPr>
                        <a:t>2</a:t>
                      </a:r>
                      <a:r>
                        <a:rPr sz="1250" dirty="0">
                          <a:latin typeface="Arial"/>
                          <a:cs typeface="Arial"/>
                        </a:rPr>
                        <a:t>.</a:t>
                      </a:r>
                      <a:r>
                        <a:rPr sz="1250" spc="5" dirty="0">
                          <a:latin typeface="Arial"/>
                          <a:cs typeface="Arial"/>
                        </a:rPr>
                        <a:t>47</a:t>
                      </a:r>
                      <a:r>
                        <a:rPr sz="1250" dirty="0">
                          <a:latin typeface="Arial"/>
                          <a:cs typeface="Arial"/>
                        </a:rPr>
                        <a:t>9</a:t>
                      </a:r>
                      <a:endParaRPr sz="1250">
                        <a:latin typeface="Arial"/>
                        <a:cs typeface="Arial"/>
                      </a:endParaRPr>
                    </a:p>
                  </a:txBody>
                  <a:tcPr marL="0" marR="0" marT="22225" marB="0">
                    <a:lnL w="12700">
                      <a:solidFill>
                        <a:srgbClr val="000000"/>
                      </a:solidFill>
                      <a:prstDash val="solid"/>
                    </a:lnL>
                    <a:lnR w="12700">
                      <a:solidFill>
                        <a:srgbClr val="000000"/>
                      </a:solidFill>
                      <a:prstDash val="solid"/>
                    </a:lnR>
                    <a:lnB w="28575">
                      <a:solidFill>
                        <a:srgbClr val="FF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B w="28575">
                      <a:solidFill>
                        <a:srgbClr val="FF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B w="28575">
                      <a:solidFill>
                        <a:srgbClr val="FF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B w="28575">
                      <a:solidFill>
                        <a:srgbClr val="FF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53975">
                      <a:solidFill>
                        <a:srgbClr val="FF0000"/>
                      </a:solidFill>
                      <a:prstDash val="solid"/>
                    </a:lnR>
                    <a:lnB w="28575">
                      <a:solidFill>
                        <a:srgbClr val="FF0000"/>
                      </a:solidFill>
                      <a:prstDash val="solid"/>
                    </a:lnB>
                  </a:tcPr>
                </a:tc>
                <a:extLst>
                  <a:ext uri="{0D108BD9-81ED-4DB2-BD59-A6C34878D82A}">
                    <a16:rowId xmlns:a16="http://schemas.microsoft.com/office/drawing/2014/main" val="10005"/>
                  </a:ext>
                </a:extLst>
              </a:tr>
              <a:tr h="246887">
                <a:tc>
                  <a:txBody>
                    <a:bodyPr/>
                    <a:lstStyle/>
                    <a:p>
                      <a:pPr marL="100330">
                        <a:lnSpc>
                          <a:spcPct val="100000"/>
                        </a:lnSpc>
                        <a:spcBef>
                          <a:spcPts val="10"/>
                        </a:spcBef>
                      </a:pPr>
                      <a:r>
                        <a:rPr sz="1250" spc="15" dirty="0">
                          <a:latin typeface="Arial"/>
                          <a:cs typeface="Arial"/>
                        </a:rPr>
                        <a:t>Total</a:t>
                      </a:r>
                      <a:endParaRPr sz="1250">
                        <a:latin typeface="Arial"/>
                        <a:cs typeface="Arial"/>
                      </a:endParaRPr>
                    </a:p>
                  </a:txBody>
                  <a:tcPr marL="0" marR="0" marT="1270" marB="0">
                    <a:lnL w="28575">
                      <a:solidFill>
                        <a:srgbClr val="000000"/>
                      </a:solidFill>
                      <a:prstDash val="solid"/>
                    </a:lnL>
                    <a:lnR w="28575">
                      <a:solidFill>
                        <a:srgbClr val="000000"/>
                      </a:solidFill>
                      <a:prstDash val="solid"/>
                    </a:lnR>
                    <a:lnT w="28575">
                      <a:solidFill>
                        <a:srgbClr val="FF0000"/>
                      </a:solidFill>
                      <a:prstDash val="solid"/>
                    </a:lnT>
                    <a:lnB w="28575">
                      <a:solidFill>
                        <a:srgbClr val="FF0000"/>
                      </a:solidFill>
                      <a:prstDash val="solid"/>
                    </a:lnB>
                  </a:tcPr>
                </a:tc>
                <a:tc>
                  <a:txBody>
                    <a:bodyPr/>
                    <a:lstStyle/>
                    <a:p>
                      <a:pPr marR="118110" algn="r">
                        <a:lnSpc>
                          <a:spcPct val="100000"/>
                        </a:lnSpc>
                        <a:spcBef>
                          <a:spcPts val="105"/>
                        </a:spcBef>
                      </a:pPr>
                      <a:r>
                        <a:rPr sz="1250" spc="5" dirty="0">
                          <a:latin typeface="Arial"/>
                          <a:cs typeface="Arial"/>
                        </a:rPr>
                        <a:t>1689</a:t>
                      </a:r>
                      <a:r>
                        <a:rPr sz="1250" dirty="0">
                          <a:latin typeface="Arial"/>
                          <a:cs typeface="Arial"/>
                        </a:rPr>
                        <a:t>.</a:t>
                      </a:r>
                      <a:r>
                        <a:rPr sz="1250" spc="5" dirty="0">
                          <a:latin typeface="Arial"/>
                          <a:cs typeface="Arial"/>
                        </a:rPr>
                        <a:t>00</a:t>
                      </a:r>
                      <a:r>
                        <a:rPr sz="1250" dirty="0">
                          <a:latin typeface="Arial"/>
                          <a:cs typeface="Arial"/>
                        </a:rPr>
                        <a:t>0</a:t>
                      </a:r>
                      <a:endParaRPr sz="1250">
                        <a:latin typeface="Arial"/>
                        <a:cs typeface="Arial"/>
                      </a:endParaRPr>
                    </a:p>
                  </a:txBody>
                  <a:tcPr marL="0" marR="0" marT="13335" marB="0">
                    <a:lnL w="28575">
                      <a:solidFill>
                        <a:srgbClr val="000000"/>
                      </a:solidFill>
                      <a:prstDash val="solid"/>
                    </a:lnL>
                    <a:lnR w="12700">
                      <a:solidFill>
                        <a:srgbClr val="000000"/>
                      </a:solidFill>
                      <a:prstDash val="solid"/>
                    </a:lnR>
                    <a:lnT w="28575">
                      <a:solidFill>
                        <a:srgbClr val="FF0000"/>
                      </a:solidFill>
                      <a:prstDash val="solid"/>
                    </a:lnT>
                    <a:lnB w="28575">
                      <a:solidFill>
                        <a:srgbClr val="FF0000"/>
                      </a:solidFill>
                      <a:prstDash val="solid"/>
                    </a:lnB>
                  </a:tcPr>
                </a:tc>
                <a:tc>
                  <a:txBody>
                    <a:bodyPr/>
                    <a:lstStyle/>
                    <a:p>
                      <a:pPr marR="116839" algn="r">
                        <a:lnSpc>
                          <a:spcPct val="100000"/>
                        </a:lnSpc>
                        <a:spcBef>
                          <a:spcPts val="105"/>
                        </a:spcBef>
                      </a:pPr>
                      <a:r>
                        <a:rPr sz="1250" spc="5" dirty="0">
                          <a:latin typeface="Arial"/>
                          <a:cs typeface="Arial"/>
                        </a:rPr>
                        <a:t>10</a:t>
                      </a:r>
                      <a:r>
                        <a:rPr sz="1250" dirty="0">
                          <a:latin typeface="Arial"/>
                          <a:cs typeface="Arial"/>
                        </a:rPr>
                        <a:t>0</a:t>
                      </a:r>
                      <a:endParaRPr sz="1250">
                        <a:latin typeface="Arial"/>
                        <a:cs typeface="Arial"/>
                      </a:endParaRPr>
                    </a:p>
                  </a:txBody>
                  <a:tcPr marL="0" marR="0" marT="13335" marB="0">
                    <a:lnL w="12700">
                      <a:solidFill>
                        <a:srgbClr val="000000"/>
                      </a:solidFill>
                      <a:prstDash val="solid"/>
                    </a:lnL>
                    <a:lnR w="12700">
                      <a:solidFill>
                        <a:srgbClr val="000000"/>
                      </a:solidFill>
                      <a:prstDash val="solid"/>
                    </a:lnR>
                    <a:lnT w="28575">
                      <a:solidFill>
                        <a:srgbClr val="FF0000"/>
                      </a:solidFill>
                      <a:prstDash val="solid"/>
                    </a:lnT>
                    <a:lnB w="28575">
                      <a:solidFill>
                        <a:srgbClr val="FF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FF0000"/>
                      </a:solidFill>
                      <a:prstDash val="solid"/>
                    </a:lnT>
                    <a:lnB w="28575">
                      <a:solidFill>
                        <a:srgbClr val="FF0000"/>
                      </a:solidFill>
                      <a:prstDash val="solid"/>
                    </a:lnB>
                  </a:tcPr>
                </a:tc>
                <a:tc rowSpan="2">
                  <a:txBody>
                    <a:bodyPr/>
                    <a:lstStyle/>
                    <a:p>
                      <a:pPr>
                        <a:lnSpc>
                          <a:spcPct val="100000"/>
                        </a:lnSpc>
                      </a:pPr>
                      <a:endParaRPr sz="1600">
                        <a:latin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28575">
                      <a:solidFill>
                        <a:srgbClr val="FF0000"/>
                      </a:solidFill>
                      <a:prstDash val="solid"/>
                    </a:lnT>
                    <a:lnB w="53975">
                      <a:solidFill>
                        <a:srgbClr val="FF0000"/>
                      </a:solidFill>
                      <a:prstDash val="solid"/>
                    </a:lnB>
                  </a:tcPr>
                </a:tc>
                <a:tc rowSpan="2">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FF0000"/>
                      </a:solidFill>
                      <a:prstDash val="solid"/>
                    </a:lnT>
                    <a:lnB w="28575">
                      <a:solidFill>
                        <a:srgbClr val="000000"/>
                      </a:solidFill>
                      <a:prstDash val="solid"/>
                    </a:lnB>
                  </a:tcPr>
                </a:tc>
                <a:tc rowSpan="2">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FF0000"/>
                      </a:solidFill>
                      <a:prstDash val="solid"/>
                    </a:lnT>
                    <a:lnB w="28575">
                      <a:solidFill>
                        <a:srgbClr val="000000"/>
                      </a:solidFill>
                      <a:prstDash val="solid"/>
                    </a:lnB>
                  </a:tcPr>
                </a:tc>
                <a:tc rowSpan="2">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28575">
                      <a:solidFill>
                        <a:srgbClr val="000000"/>
                      </a:solidFill>
                      <a:prstDash val="solid"/>
                    </a:lnR>
                    <a:lnT w="28575">
                      <a:solidFill>
                        <a:srgbClr val="FF0000"/>
                      </a:solidFill>
                      <a:prstDash val="solid"/>
                    </a:lnT>
                    <a:lnB w="28575">
                      <a:solidFill>
                        <a:srgbClr val="000000"/>
                      </a:solidFill>
                      <a:prstDash val="solid"/>
                    </a:lnB>
                  </a:tcPr>
                </a:tc>
                <a:extLst>
                  <a:ext uri="{0D108BD9-81ED-4DB2-BD59-A6C34878D82A}">
                    <a16:rowId xmlns:a16="http://schemas.microsoft.com/office/drawing/2014/main" val="10006"/>
                  </a:ext>
                </a:extLst>
              </a:tr>
              <a:tr h="240807">
                <a:tc>
                  <a:txBody>
                    <a:bodyPr/>
                    <a:lstStyle/>
                    <a:p>
                      <a:pPr marL="100330">
                        <a:lnSpc>
                          <a:spcPts val="1440"/>
                        </a:lnSpc>
                      </a:pPr>
                      <a:r>
                        <a:rPr sz="1250" spc="15" dirty="0">
                          <a:latin typeface="Arial"/>
                          <a:cs typeface="Arial"/>
                        </a:rPr>
                        <a:t>Corrected</a:t>
                      </a:r>
                      <a:r>
                        <a:rPr sz="1250" spc="5" dirty="0">
                          <a:latin typeface="Arial"/>
                          <a:cs typeface="Arial"/>
                        </a:rPr>
                        <a:t> </a:t>
                      </a:r>
                      <a:r>
                        <a:rPr sz="1250" spc="15" dirty="0">
                          <a:latin typeface="Arial"/>
                          <a:cs typeface="Arial"/>
                        </a:rPr>
                        <a:t>Total</a:t>
                      </a:r>
                      <a:endParaRPr sz="1250">
                        <a:latin typeface="Arial"/>
                        <a:cs typeface="Arial"/>
                      </a:endParaRPr>
                    </a:p>
                  </a:txBody>
                  <a:tcPr marL="0" marR="0" marT="0" marB="0">
                    <a:lnL w="28575">
                      <a:solidFill>
                        <a:srgbClr val="FF0000"/>
                      </a:solidFill>
                      <a:prstDash val="solid"/>
                    </a:lnL>
                    <a:lnR w="28575">
                      <a:solidFill>
                        <a:srgbClr val="000000"/>
                      </a:solidFill>
                      <a:prstDash val="solid"/>
                    </a:lnR>
                    <a:lnT w="28575">
                      <a:solidFill>
                        <a:srgbClr val="FF0000"/>
                      </a:solidFill>
                      <a:prstDash val="solid"/>
                    </a:lnT>
                    <a:lnB w="53975">
                      <a:solidFill>
                        <a:srgbClr val="FF0000"/>
                      </a:solidFill>
                      <a:prstDash val="solid"/>
                    </a:lnB>
                  </a:tcPr>
                </a:tc>
                <a:tc>
                  <a:txBody>
                    <a:bodyPr/>
                    <a:lstStyle/>
                    <a:p>
                      <a:pPr marR="118110" algn="r">
                        <a:lnSpc>
                          <a:spcPct val="100000"/>
                        </a:lnSpc>
                        <a:spcBef>
                          <a:spcPts val="30"/>
                        </a:spcBef>
                      </a:pPr>
                      <a:r>
                        <a:rPr sz="1250" spc="5" dirty="0">
                          <a:latin typeface="Arial"/>
                          <a:cs typeface="Arial"/>
                        </a:rPr>
                        <a:t>400</a:t>
                      </a:r>
                      <a:r>
                        <a:rPr sz="1250" dirty="0">
                          <a:latin typeface="Arial"/>
                          <a:cs typeface="Arial"/>
                        </a:rPr>
                        <a:t>.</a:t>
                      </a:r>
                      <a:r>
                        <a:rPr sz="1250" spc="5" dirty="0">
                          <a:latin typeface="Arial"/>
                          <a:cs typeface="Arial"/>
                        </a:rPr>
                        <a:t>19</a:t>
                      </a:r>
                      <a:r>
                        <a:rPr sz="1250" dirty="0">
                          <a:latin typeface="Arial"/>
                          <a:cs typeface="Arial"/>
                        </a:rPr>
                        <a:t>0</a:t>
                      </a:r>
                      <a:endParaRPr sz="1250">
                        <a:latin typeface="Arial"/>
                        <a:cs typeface="Arial"/>
                      </a:endParaRPr>
                    </a:p>
                  </a:txBody>
                  <a:tcPr marL="0" marR="0" marT="3810" marB="0">
                    <a:lnL w="28575">
                      <a:solidFill>
                        <a:srgbClr val="000000"/>
                      </a:solidFill>
                      <a:prstDash val="solid"/>
                    </a:lnL>
                    <a:lnR w="12700">
                      <a:solidFill>
                        <a:srgbClr val="000000"/>
                      </a:solidFill>
                      <a:prstDash val="solid"/>
                    </a:lnR>
                    <a:lnT w="28575">
                      <a:solidFill>
                        <a:srgbClr val="FF0000"/>
                      </a:solidFill>
                      <a:prstDash val="solid"/>
                    </a:lnT>
                    <a:lnB w="53975">
                      <a:solidFill>
                        <a:srgbClr val="FF0000"/>
                      </a:solidFill>
                      <a:prstDash val="solid"/>
                    </a:lnB>
                  </a:tcPr>
                </a:tc>
                <a:tc>
                  <a:txBody>
                    <a:bodyPr/>
                    <a:lstStyle/>
                    <a:p>
                      <a:pPr marR="116839" algn="r">
                        <a:lnSpc>
                          <a:spcPct val="100000"/>
                        </a:lnSpc>
                        <a:spcBef>
                          <a:spcPts val="30"/>
                        </a:spcBef>
                      </a:pPr>
                      <a:r>
                        <a:rPr sz="1250" spc="5" dirty="0">
                          <a:latin typeface="Arial"/>
                          <a:cs typeface="Arial"/>
                        </a:rPr>
                        <a:t>9</a:t>
                      </a:r>
                      <a:r>
                        <a:rPr sz="1250" dirty="0">
                          <a:latin typeface="Arial"/>
                          <a:cs typeface="Arial"/>
                        </a:rPr>
                        <a:t>9</a:t>
                      </a:r>
                      <a:endParaRPr sz="1250">
                        <a:latin typeface="Arial"/>
                        <a:cs typeface="Arial"/>
                      </a:endParaRPr>
                    </a:p>
                  </a:txBody>
                  <a:tcPr marL="0" marR="0" marT="3810" marB="0">
                    <a:lnL w="12700">
                      <a:solidFill>
                        <a:srgbClr val="000000"/>
                      </a:solidFill>
                      <a:prstDash val="solid"/>
                    </a:lnL>
                    <a:lnR w="12700">
                      <a:solidFill>
                        <a:srgbClr val="000000"/>
                      </a:solidFill>
                      <a:prstDash val="solid"/>
                    </a:lnR>
                    <a:lnT w="28575">
                      <a:solidFill>
                        <a:srgbClr val="FF0000"/>
                      </a:solidFill>
                      <a:prstDash val="solid"/>
                    </a:lnT>
                    <a:lnB w="53975">
                      <a:solidFill>
                        <a:srgbClr val="FF0000"/>
                      </a:solidFill>
                      <a:prstDash val="solid"/>
                    </a:lnB>
                  </a:tcPr>
                </a:tc>
                <a:tc>
                  <a:txBody>
                    <a:bodyPr/>
                    <a:lstStyle/>
                    <a:p>
                      <a:pPr>
                        <a:lnSpc>
                          <a:spcPct val="100000"/>
                        </a:lnSpc>
                      </a:pPr>
                      <a:endParaRPr sz="1400" dirty="0">
                        <a:latin typeface="Times New Roman"/>
                        <a:cs typeface="Times New Roman"/>
                      </a:endParaRPr>
                    </a:p>
                  </a:txBody>
                  <a:tcPr marL="0" marR="0" marT="0" marB="0">
                    <a:lnL w="12700">
                      <a:solidFill>
                        <a:srgbClr val="000000"/>
                      </a:solidFill>
                      <a:prstDash val="solid"/>
                    </a:lnL>
                    <a:lnR w="12700">
                      <a:solidFill>
                        <a:srgbClr val="FF0000"/>
                      </a:solidFill>
                      <a:prstDash val="solid"/>
                    </a:lnR>
                    <a:lnT w="28575">
                      <a:solidFill>
                        <a:srgbClr val="FF0000"/>
                      </a:solidFill>
                      <a:prstDash val="solid"/>
                    </a:lnT>
                    <a:lnB w="53975">
                      <a:solidFill>
                        <a:srgbClr val="FF0000"/>
                      </a:solidFill>
                      <a:prstDash val="solid"/>
                    </a:lnB>
                  </a:tcPr>
                </a:tc>
                <a:tc vMerge="1">
                  <a:txBody>
                    <a:bodyPr/>
                    <a:lstStyle/>
                    <a:p>
                      <a:endParaRPr/>
                    </a:p>
                  </a:txBody>
                  <a:tcPr marL="0" marR="0" marT="0" marB="0">
                    <a:lnL w="12700">
                      <a:solidFill>
                        <a:srgbClr val="FF0000"/>
                      </a:solidFill>
                      <a:prstDash val="solid"/>
                    </a:lnL>
                    <a:lnR w="12700">
                      <a:solidFill>
                        <a:srgbClr val="000000"/>
                      </a:solidFill>
                      <a:prstDash val="solid"/>
                    </a:lnR>
                    <a:lnT w="28575">
                      <a:solidFill>
                        <a:srgbClr val="FF0000"/>
                      </a:solidFill>
                      <a:prstDash val="solid"/>
                    </a:lnT>
                    <a:lnB w="53975">
                      <a:solidFill>
                        <a:srgbClr val="FF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FF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FF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FF0000"/>
                      </a:solidFill>
                      <a:prstDash val="solid"/>
                    </a:lnT>
                    <a:lnB w="28575">
                      <a:solidFill>
                        <a:srgbClr val="000000"/>
                      </a:solidFill>
                      <a:prstDash val="solid"/>
                    </a:lnB>
                  </a:tcPr>
                </a:tc>
                <a:extLst>
                  <a:ext uri="{0D108BD9-81ED-4DB2-BD59-A6C34878D82A}">
                    <a16:rowId xmlns:a16="http://schemas.microsoft.com/office/drawing/2014/main" val="10007"/>
                  </a:ext>
                </a:extLst>
              </a:tr>
            </a:tbl>
          </a:graphicData>
        </a:graphic>
      </p:graphicFrame>
      <p:sp>
        <p:nvSpPr>
          <p:cNvPr id="9" name="object 9"/>
          <p:cNvSpPr txBox="1"/>
          <p:nvPr/>
        </p:nvSpPr>
        <p:spPr>
          <a:xfrm>
            <a:off x="1281683" y="4835680"/>
            <a:ext cx="3683000" cy="574040"/>
          </a:xfrm>
          <a:prstGeom prst="rect">
            <a:avLst/>
          </a:prstGeom>
        </p:spPr>
        <p:txBody>
          <a:bodyPr vert="horz" wrap="square" lIns="0" tIns="95250" rIns="0" bIns="0" rtlCol="0">
            <a:spAutoFit/>
          </a:bodyPr>
          <a:lstStyle/>
          <a:p>
            <a:pPr marL="225425" indent="-187960">
              <a:lnSpc>
                <a:spcPct val="100000"/>
              </a:lnSpc>
              <a:spcBef>
                <a:spcPts val="750"/>
              </a:spcBef>
              <a:buAutoNum type="alphaLcPeriod"/>
              <a:tabLst>
                <a:tab pos="226060" algn="l"/>
              </a:tabLst>
            </a:pPr>
            <a:r>
              <a:rPr sz="1250" spc="20" dirty="0">
                <a:latin typeface="Arial"/>
                <a:cs typeface="Arial"/>
              </a:rPr>
              <a:t>Computed </a:t>
            </a:r>
            <a:r>
              <a:rPr sz="1250" spc="15" dirty="0">
                <a:latin typeface="Arial"/>
                <a:cs typeface="Arial"/>
              </a:rPr>
              <a:t>using alpha =</a:t>
            </a:r>
            <a:r>
              <a:rPr sz="1250" spc="5" dirty="0">
                <a:latin typeface="Arial"/>
                <a:cs typeface="Arial"/>
              </a:rPr>
              <a:t> </a:t>
            </a:r>
            <a:r>
              <a:rPr sz="1250" spc="15" dirty="0">
                <a:latin typeface="Arial"/>
                <a:cs typeface="Arial"/>
              </a:rPr>
              <a:t>.05</a:t>
            </a:r>
            <a:endParaRPr sz="1250">
              <a:latin typeface="Arial"/>
              <a:cs typeface="Arial"/>
            </a:endParaRPr>
          </a:p>
          <a:p>
            <a:pPr marL="225425" indent="-187960">
              <a:lnSpc>
                <a:spcPct val="100000"/>
              </a:lnSpc>
              <a:spcBef>
                <a:spcPts val="660"/>
              </a:spcBef>
              <a:buAutoNum type="alphaLcPeriod"/>
              <a:tabLst>
                <a:tab pos="226060" algn="l"/>
              </a:tabLst>
            </a:pPr>
            <a:r>
              <a:rPr sz="1250" spc="20" dirty="0">
                <a:latin typeface="Arial"/>
                <a:cs typeface="Arial"/>
              </a:rPr>
              <a:t>R </a:t>
            </a:r>
            <a:r>
              <a:rPr sz="1250" spc="15" dirty="0">
                <a:latin typeface="Arial"/>
                <a:cs typeface="Arial"/>
              </a:rPr>
              <a:t>Squared = .498 (Adjusted </a:t>
            </a:r>
            <a:r>
              <a:rPr sz="1250" spc="20" dirty="0">
                <a:latin typeface="Arial"/>
                <a:cs typeface="Arial"/>
              </a:rPr>
              <a:t>R </a:t>
            </a:r>
            <a:r>
              <a:rPr sz="1250" spc="15" dirty="0">
                <a:latin typeface="Arial"/>
                <a:cs typeface="Arial"/>
              </a:rPr>
              <a:t>Squared =</a:t>
            </a:r>
            <a:r>
              <a:rPr sz="1250" spc="5" dirty="0">
                <a:latin typeface="Arial"/>
                <a:cs typeface="Arial"/>
              </a:rPr>
              <a:t> </a:t>
            </a:r>
            <a:r>
              <a:rPr sz="1250" spc="15" dirty="0">
                <a:latin typeface="Arial"/>
                <a:cs typeface="Arial"/>
              </a:rPr>
              <a:t>.387)</a:t>
            </a:r>
            <a:endParaRPr sz="1250">
              <a:latin typeface="Arial"/>
              <a:cs typeface="Arial"/>
            </a:endParaRPr>
          </a:p>
        </p:txBody>
      </p:sp>
      <p:sp>
        <p:nvSpPr>
          <p:cNvPr id="10" name="object 10"/>
          <p:cNvSpPr txBox="1"/>
          <p:nvPr/>
        </p:nvSpPr>
        <p:spPr>
          <a:xfrm>
            <a:off x="7182611" y="2075688"/>
            <a:ext cx="1016635" cy="376555"/>
          </a:xfrm>
          <a:prstGeom prst="rect">
            <a:avLst/>
          </a:prstGeom>
          <a:ln w="9524">
            <a:solidFill>
              <a:srgbClr val="0000FF"/>
            </a:solidFill>
          </a:ln>
        </p:spPr>
        <p:txBody>
          <a:bodyPr vert="horz" wrap="square" lIns="0" tIns="43815" rIns="0" bIns="0" rtlCol="0">
            <a:spAutoFit/>
          </a:bodyPr>
          <a:lstStyle/>
          <a:p>
            <a:pPr marL="97155">
              <a:lnSpc>
                <a:spcPct val="100000"/>
              </a:lnSpc>
              <a:spcBef>
                <a:spcPts val="345"/>
              </a:spcBef>
            </a:pPr>
            <a:r>
              <a:rPr sz="1800" b="1" i="1" spc="-5" dirty="0">
                <a:latin typeface="Times New Roman"/>
                <a:cs typeface="Times New Roman"/>
              </a:rPr>
              <a:t>P</a:t>
            </a:r>
            <a:r>
              <a:rPr sz="1800" b="1" spc="-5" dirty="0">
                <a:latin typeface="Times New Roman"/>
                <a:cs typeface="Times New Roman"/>
              </a:rPr>
              <a:t>-value</a:t>
            </a:r>
            <a:endParaRPr sz="1800">
              <a:latin typeface="Times New Roman"/>
              <a:cs typeface="Times New Roman"/>
            </a:endParaRPr>
          </a:p>
        </p:txBody>
      </p:sp>
      <p:sp>
        <p:nvSpPr>
          <p:cNvPr id="11" name="object 11"/>
          <p:cNvSpPr/>
          <p:nvPr/>
        </p:nvSpPr>
        <p:spPr>
          <a:xfrm>
            <a:off x="7095744" y="2470404"/>
            <a:ext cx="647700" cy="492759"/>
          </a:xfrm>
          <a:custGeom>
            <a:avLst/>
            <a:gdLst/>
            <a:ahLst/>
            <a:cxnLst/>
            <a:rect l="l" t="t" r="r" b="b"/>
            <a:pathLst>
              <a:path w="647700" h="492760">
                <a:moveTo>
                  <a:pt x="60304" y="428720"/>
                </a:moveTo>
                <a:lnTo>
                  <a:pt x="42672" y="405384"/>
                </a:lnTo>
                <a:lnTo>
                  <a:pt x="0" y="492252"/>
                </a:lnTo>
                <a:lnTo>
                  <a:pt x="48768" y="482813"/>
                </a:lnTo>
                <a:lnTo>
                  <a:pt x="48768" y="437388"/>
                </a:lnTo>
                <a:lnTo>
                  <a:pt x="60304" y="428720"/>
                </a:lnTo>
                <a:close/>
              </a:path>
              <a:path w="647700" h="492760">
                <a:moveTo>
                  <a:pt x="77392" y="451337"/>
                </a:moveTo>
                <a:lnTo>
                  <a:pt x="60304" y="428720"/>
                </a:lnTo>
                <a:lnTo>
                  <a:pt x="48768" y="437388"/>
                </a:lnTo>
                <a:lnTo>
                  <a:pt x="65532" y="460248"/>
                </a:lnTo>
                <a:lnTo>
                  <a:pt x="77392" y="451337"/>
                </a:lnTo>
                <a:close/>
              </a:path>
              <a:path w="647700" h="492760">
                <a:moveTo>
                  <a:pt x="94488" y="473964"/>
                </a:moveTo>
                <a:lnTo>
                  <a:pt x="77392" y="451337"/>
                </a:lnTo>
                <a:lnTo>
                  <a:pt x="65532" y="460248"/>
                </a:lnTo>
                <a:lnTo>
                  <a:pt x="48768" y="437388"/>
                </a:lnTo>
                <a:lnTo>
                  <a:pt x="48768" y="482813"/>
                </a:lnTo>
                <a:lnTo>
                  <a:pt x="94488" y="473964"/>
                </a:lnTo>
                <a:close/>
              </a:path>
              <a:path w="647700" h="492760">
                <a:moveTo>
                  <a:pt x="647700" y="22860"/>
                </a:moveTo>
                <a:lnTo>
                  <a:pt x="630936" y="0"/>
                </a:lnTo>
                <a:lnTo>
                  <a:pt x="60304" y="428720"/>
                </a:lnTo>
                <a:lnTo>
                  <a:pt x="77392" y="451337"/>
                </a:lnTo>
                <a:lnTo>
                  <a:pt x="647700" y="22860"/>
                </a:lnTo>
                <a:close/>
              </a:path>
            </a:pathLst>
          </a:custGeom>
          <a:solidFill>
            <a:srgbClr val="0000FF"/>
          </a:solidFill>
        </p:spPr>
        <p:txBody>
          <a:bodyPr wrap="square" lIns="0" tIns="0" rIns="0" bIns="0" rtlCol="0"/>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algn="ctr">
              <a:lnSpc>
                <a:spcPct val="100000"/>
              </a:lnSpc>
              <a:spcBef>
                <a:spcPts val="100"/>
              </a:spcBef>
            </a:pPr>
            <a:r>
              <a:rPr b="1" spc="5" dirty="0">
                <a:solidFill>
                  <a:srgbClr val="000000"/>
                </a:solidFill>
                <a:latin typeface="Arial"/>
                <a:cs typeface="Arial"/>
              </a:rPr>
              <a:t>Αποτελέσµατα </a:t>
            </a:r>
            <a:r>
              <a:rPr b="1" spc="55" dirty="0">
                <a:solidFill>
                  <a:srgbClr val="000000"/>
                </a:solidFill>
                <a:latin typeface="Arial"/>
                <a:cs typeface="Arial"/>
              </a:rPr>
              <a:t>µε </a:t>
            </a:r>
            <a:r>
              <a:rPr b="1" spc="-5" dirty="0">
                <a:solidFill>
                  <a:srgbClr val="000000"/>
                </a:solidFill>
                <a:latin typeface="Arial"/>
                <a:cs typeface="Arial"/>
              </a:rPr>
              <a:t>το </a:t>
            </a:r>
            <a:r>
              <a:rPr b="1" dirty="0">
                <a:solidFill>
                  <a:srgbClr val="000000"/>
                </a:solidFill>
                <a:latin typeface="Arial"/>
                <a:cs typeface="Arial"/>
              </a:rPr>
              <a:t>SPSS</a:t>
            </a:r>
            <a:r>
              <a:rPr b="1" spc="-130" dirty="0">
                <a:solidFill>
                  <a:srgbClr val="000000"/>
                </a:solidFill>
                <a:latin typeface="Arial"/>
                <a:cs typeface="Arial"/>
              </a:rPr>
              <a:t> </a:t>
            </a:r>
            <a:r>
              <a:rPr b="1" spc="-5" dirty="0">
                <a:solidFill>
                  <a:srgbClr val="000000"/>
                </a:solidFill>
                <a:latin typeface="Arial"/>
                <a:cs typeface="Arial"/>
              </a:rPr>
              <a:t>(3)</a:t>
            </a:r>
          </a:p>
          <a:p>
            <a:pPr algn="ctr">
              <a:lnSpc>
                <a:spcPct val="100000"/>
              </a:lnSpc>
              <a:spcBef>
                <a:spcPts val="5"/>
              </a:spcBef>
            </a:pPr>
            <a:r>
              <a:rPr b="1" i="1" spc="-5" dirty="0">
                <a:solidFill>
                  <a:srgbClr val="0000FF"/>
                </a:solidFill>
                <a:latin typeface="Arial"/>
                <a:cs typeface="Arial"/>
              </a:rPr>
              <a:t>Mixed </a:t>
            </a:r>
            <a:r>
              <a:rPr b="1" i="1" spc="-10" dirty="0">
                <a:solidFill>
                  <a:srgbClr val="0000FF"/>
                </a:solidFill>
                <a:latin typeface="Arial"/>
                <a:cs typeface="Arial"/>
              </a:rPr>
              <a:t>Effects</a:t>
            </a:r>
            <a:r>
              <a:rPr b="1" i="1" spc="-20" dirty="0">
                <a:solidFill>
                  <a:srgbClr val="0000FF"/>
                </a:solidFill>
                <a:latin typeface="Arial"/>
                <a:cs typeface="Arial"/>
              </a:rPr>
              <a:t> </a:t>
            </a:r>
            <a:r>
              <a:rPr b="1" i="1" spc="-5" dirty="0">
                <a:solidFill>
                  <a:srgbClr val="0000FF"/>
                </a:solidFill>
                <a:latin typeface="Arial"/>
                <a:cs typeface="Arial"/>
              </a:rPr>
              <a:t>Model</a:t>
            </a:r>
          </a:p>
        </p:txBody>
      </p:sp>
      <p:sp>
        <p:nvSpPr>
          <p:cNvPr id="3" name="object 3"/>
          <p:cNvSpPr txBox="1"/>
          <p:nvPr/>
        </p:nvSpPr>
        <p:spPr>
          <a:xfrm>
            <a:off x="4079238" y="2185585"/>
            <a:ext cx="2635250" cy="217170"/>
          </a:xfrm>
          <a:prstGeom prst="rect">
            <a:avLst/>
          </a:prstGeom>
        </p:spPr>
        <p:txBody>
          <a:bodyPr vert="horz" wrap="square" lIns="0" tIns="13335" rIns="0" bIns="0" rtlCol="0">
            <a:spAutoFit/>
          </a:bodyPr>
          <a:lstStyle/>
          <a:p>
            <a:pPr marL="12700">
              <a:lnSpc>
                <a:spcPct val="100000"/>
              </a:lnSpc>
              <a:spcBef>
                <a:spcPts val="105"/>
              </a:spcBef>
            </a:pPr>
            <a:r>
              <a:rPr sz="1250" b="1" dirty="0">
                <a:latin typeface="Arial"/>
                <a:cs typeface="Arial"/>
              </a:rPr>
              <a:t>Tests of Between-Subjects</a:t>
            </a:r>
            <a:r>
              <a:rPr sz="1250" b="1" spc="-55" dirty="0">
                <a:latin typeface="Arial"/>
                <a:cs typeface="Arial"/>
              </a:rPr>
              <a:t> </a:t>
            </a:r>
            <a:r>
              <a:rPr sz="1250" b="1" dirty="0">
                <a:latin typeface="Arial"/>
                <a:cs typeface="Arial"/>
              </a:rPr>
              <a:t>Effects</a:t>
            </a:r>
            <a:endParaRPr sz="1250">
              <a:latin typeface="Arial"/>
              <a:cs typeface="Arial"/>
            </a:endParaRPr>
          </a:p>
        </p:txBody>
      </p:sp>
      <p:sp>
        <p:nvSpPr>
          <p:cNvPr id="4" name="object 4"/>
          <p:cNvSpPr txBox="1"/>
          <p:nvPr/>
        </p:nvSpPr>
        <p:spPr>
          <a:xfrm>
            <a:off x="1086103" y="2514768"/>
            <a:ext cx="3016885" cy="217170"/>
          </a:xfrm>
          <a:prstGeom prst="rect">
            <a:avLst/>
          </a:prstGeom>
        </p:spPr>
        <p:txBody>
          <a:bodyPr vert="horz" wrap="square" lIns="0" tIns="13335" rIns="0" bIns="0" rtlCol="0">
            <a:spAutoFit/>
          </a:bodyPr>
          <a:lstStyle/>
          <a:p>
            <a:pPr marL="12700">
              <a:lnSpc>
                <a:spcPct val="100000"/>
              </a:lnSpc>
              <a:spcBef>
                <a:spcPts val="105"/>
              </a:spcBef>
            </a:pPr>
            <a:r>
              <a:rPr sz="1250" spc="-5" dirty="0">
                <a:latin typeface="Arial"/>
                <a:cs typeface="Arial"/>
              </a:rPr>
              <a:t>Dependent Variable: </a:t>
            </a:r>
            <a:r>
              <a:rPr sz="1250" dirty="0">
                <a:latin typeface="Arial"/>
                <a:cs typeface="Arial"/>
              </a:rPr>
              <a:t>Πρωϊµότητα</a:t>
            </a:r>
            <a:r>
              <a:rPr sz="1250" spc="10" dirty="0">
                <a:latin typeface="Arial"/>
                <a:cs typeface="Arial"/>
              </a:rPr>
              <a:t> </a:t>
            </a:r>
            <a:r>
              <a:rPr sz="1250" dirty="0">
                <a:latin typeface="Arial"/>
                <a:cs typeface="Arial"/>
              </a:rPr>
              <a:t>(ηµέρες)</a:t>
            </a:r>
            <a:endParaRPr sz="1250">
              <a:latin typeface="Arial"/>
              <a:cs typeface="Arial"/>
            </a:endParaRPr>
          </a:p>
        </p:txBody>
      </p:sp>
      <p:graphicFrame>
        <p:nvGraphicFramePr>
          <p:cNvPr id="5" name="object 5"/>
          <p:cNvGraphicFramePr>
            <a:graphicFrameLocks noGrp="1"/>
          </p:cNvGraphicFramePr>
          <p:nvPr/>
        </p:nvGraphicFramePr>
        <p:xfrm>
          <a:off x="999613" y="2723326"/>
          <a:ext cx="8801096" cy="1837949"/>
        </p:xfrm>
        <a:graphic>
          <a:graphicData uri="http://schemas.openxmlformats.org/drawingml/2006/table">
            <a:tbl>
              <a:tblPr firstRow="1" bandRow="1">
                <a:tableStyleId>{2D5ABB26-0587-4C30-8999-92F81FD0307C}</a:tableStyleId>
              </a:tblPr>
              <a:tblGrid>
                <a:gridCol w="1653539">
                  <a:extLst>
                    <a:ext uri="{9D8B030D-6E8A-4147-A177-3AD203B41FA5}">
                      <a16:colId xmlns:a16="http://schemas.microsoft.com/office/drawing/2014/main" val="20000"/>
                    </a:ext>
                  </a:extLst>
                </a:gridCol>
                <a:gridCol w="982980">
                  <a:extLst>
                    <a:ext uri="{9D8B030D-6E8A-4147-A177-3AD203B41FA5}">
                      <a16:colId xmlns:a16="http://schemas.microsoft.com/office/drawing/2014/main" val="20001"/>
                    </a:ext>
                  </a:extLst>
                </a:gridCol>
                <a:gridCol w="808990">
                  <a:extLst>
                    <a:ext uri="{9D8B030D-6E8A-4147-A177-3AD203B41FA5}">
                      <a16:colId xmlns:a16="http://schemas.microsoft.com/office/drawing/2014/main" val="20002"/>
                    </a:ext>
                  </a:extLst>
                </a:gridCol>
                <a:gridCol w="1026794">
                  <a:extLst>
                    <a:ext uri="{9D8B030D-6E8A-4147-A177-3AD203B41FA5}">
                      <a16:colId xmlns:a16="http://schemas.microsoft.com/office/drawing/2014/main" val="20003"/>
                    </a:ext>
                  </a:extLst>
                </a:gridCol>
                <a:gridCol w="808989">
                  <a:extLst>
                    <a:ext uri="{9D8B030D-6E8A-4147-A177-3AD203B41FA5}">
                      <a16:colId xmlns:a16="http://schemas.microsoft.com/office/drawing/2014/main" val="20004"/>
                    </a:ext>
                  </a:extLst>
                </a:gridCol>
                <a:gridCol w="810260">
                  <a:extLst>
                    <a:ext uri="{9D8B030D-6E8A-4147-A177-3AD203B41FA5}">
                      <a16:colId xmlns:a16="http://schemas.microsoft.com/office/drawing/2014/main" val="20005"/>
                    </a:ext>
                  </a:extLst>
                </a:gridCol>
                <a:gridCol w="906145">
                  <a:extLst>
                    <a:ext uri="{9D8B030D-6E8A-4147-A177-3AD203B41FA5}">
                      <a16:colId xmlns:a16="http://schemas.microsoft.com/office/drawing/2014/main" val="20006"/>
                    </a:ext>
                  </a:extLst>
                </a:gridCol>
                <a:gridCol w="906145">
                  <a:extLst>
                    <a:ext uri="{9D8B030D-6E8A-4147-A177-3AD203B41FA5}">
                      <a16:colId xmlns:a16="http://schemas.microsoft.com/office/drawing/2014/main" val="20007"/>
                    </a:ext>
                  </a:extLst>
                </a:gridCol>
                <a:gridCol w="897254">
                  <a:extLst>
                    <a:ext uri="{9D8B030D-6E8A-4147-A177-3AD203B41FA5}">
                      <a16:colId xmlns:a16="http://schemas.microsoft.com/office/drawing/2014/main" val="20008"/>
                    </a:ext>
                  </a:extLst>
                </a:gridCol>
              </a:tblGrid>
              <a:tr h="440436">
                <a:tc>
                  <a:txBody>
                    <a:bodyPr/>
                    <a:lstStyle/>
                    <a:p>
                      <a:pPr>
                        <a:lnSpc>
                          <a:spcPct val="100000"/>
                        </a:lnSpc>
                        <a:spcBef>
                          <a:spcPts val="5"/>
                        </a:spcBef>
                      </a:pPr>
                      <a:endParaRPr sz="1600">
                        <a:latin typeface="Times New Roman"/>
                        <a:cs typeface="Times New Roman"/>
                      </a:endParaRPr>
                    </a:p>
                    <a:p>
                      <a:pPr marL="88265">
                        <a:lnSpc>
                          <a:spcPct val="100000"/>
                        </a:lnSpc>
                      </a:pPr>
                      <a:r>
                        <a:rPr sz="1250" dirty="0">
                          <a:latin typeface="Arial"/>
                          <a:cs typeface="Arial"/>
                        </a:rPr>
                        <a:t>Source</a:t>
                      </a:r>
                      <a:endParaRPr sz="1250">
                        <a:latin typeface="Arial"/>
                        <a:cs typeface="Arial"/>
                      </a:endParaRPr>
                    </a:p>
                  </a:txBody>
                  <a:tcPr marL="0" marR="0" marT="63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89535" marR="48260" indent="-64135">
                        <a:lnSpc>
                          <a:spcPct val="103200"/>
                        </a:lnSpc>
                        <a:spcBef>
                          <a:spcPts val="250"/>
                        </a:spcBef>
                      </a:pPr>
                      <a:r>
                        <a:rPr sz="1250" spc="-5" dirty="0">
                          <a:latin typeface="Arial"/>
                          <a:cs typeface="Arial"/>
                        </a:rPr>
                        <a:t>Type III</a:t>
                      </a:r>
                      <a:r>
                        <a:rPr sz="1250" spc="-75" dirty="0">
                          <a:latin typeface="Arial"/>
                          <a:cs typeface="Arial"/>
                        </a:rPr>
                        <a:t> </a:t>
                      </a:r>
                      <a:r>
                        <a:rPr sz="1250" dirty="0">
                          <a:latin typeface="Arial"/>
                          <a:cs typeface="Arial"/>
                        </a:rPr>
                        <a:t>Sum  </a:t>
                      </a:r>
                      <a:r>
                        <a:rPr sz="1250" spc="-5" dirty="0">
                          <a:latin typeface="Arial"/>
                          <a:cs typeface="Arial"/>
                        </a:rPr>
                        <a:t>of</a:t>
                      </a:r>
                      <a:r>
                        <a:rPr sz="1250" spc="-25" dirty="0">
                          <a:latin typeface="Arial"/>
                          <a:cs typeface="Arial"/>
                        </a:rPr>
                        <a:t> </a:t>
                      </a:r>
                      <a:r>
                        <a:rPr sz="1250" spc="-5" dirty="0">
                          <a:latin typeface="Arial"/>
                          <a:cs typeface="Arial"/>
                        </a:rPr>
                        <a:t>Squares</a:t>
                      </a:r>
                      <a:endParaRPr sz="1250">
                        <a:latin typeface="Arial"/>
                        <a:cs typeface="Arial"/>
                      </a:endParaRPr>
                    </a:p>
                  </a:txBody>
                  <a:tcPr marL="0" marR="0" marT="3175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spcBef>
                          <a:spcPts val="5"/>
                        </a:spcBef>
                      </a:pPr>
                      <a:endParaRPr sz="1600">
                        <a:latin typeface="Times New Roman"/>
                        <a:cs typeface="Times New Roman"/>
                      </a:endParaRPr>
                    </a:p>
                    <a:p>
                      <a:pPr marR="22225" algn="ctr">
                        <a:lnSpc>
                          <a:spcPct val="100000"/>
                        </a:lnSpc>
                      </a:pPr>
                      <a:r>
                        <a:rPr sz="1250" spc="-5" dirty="0">
                          <a:latin typeface="Arial"/>
                          <a:cs typeface="Arial"/>
                        </a:rPr>
                        <a:t>df</a:t>
                      </a:r>
                      <a:endParaRPr sz="1250">
                        <a:latin typeface="Arial"/>
                        <a:cs typeface="Arial"/>
                      </a:endParaRPr>
                    </a:p>
                  </a:txBody>
                  <a:tcPr marL="0" marR="0" marT="635"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spcBef>
                          <a:spcPts val="5"/>
                        </a:spcBef>
                      </a:pPr>
                      <a:endParaRPr sz="1600">
                        <a:latin typeface="Times New Roman"/>
                        <a:cs typeface="Times New Roman"/>
                      </a:endParaRPr>
                    </a:p>
                    <a:p>
                      <a:pPr marR="43815" algn="r">
                        <a:lnSpc>
                          <a:spcPct val="100000"/>
                        </a:lnSpc>
                      </a:pPr>
                      <a:r>
                        <a:rPr sz="1250" spc="-5" dirty="0">
                          <a:latin typeface="Arial"/>
                          <a:cs typeface="Arial"/>
                        </a:rPr>
                        <a:t>Mean</a:t>
                      </a:r>
                      <a:r>
                        <a:rPr sz="1250" spc="-65" dirty="0">
                          <a:latin typeface="Arial"/>
                          <a:cs typeface="Arial"/>
                        </a:rPr>
                        <a:t> </a:t>
                      </a:r>
                      <a:r>
                        <a:rPr sz="1250" spc="-5" dirty="0">
                          <a:latin typeface="Arial"/>
                          <a:cs typeface="Arial"/>
                        </a:rPr>
                        <a:t>Square</a:t>
                      </a:r>
                      <a:endParaRPr sz="1250">
                        <a:latin typeface="Arial"/>
                        <a:cs typeface="Arial"/>
                      </a:endParaRPr>
                    </a:p>
                  </a:txBody>
                  <a:tcPr marL="0" marR="0" marT="635"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spcBef>
                          <a:spcPts val="5"/>
                        </a:spcBef>
                      </a:pPr>
                      <a:endParaRPr sz="1600">
                        <a:latin typeface="Times New Roman"/>
                        <a:cs typeface="Times New Roman"/>
                      </a:endParaRPr>
                    </a:p>
                    <a:p>
                      <a:pPr marR="24130" algn="ctr">
                        <a:lnSpc>
                          <a:spcPct val="100000"/>
                        </a:lnSpc>
                      </a:pPr>
                      <a:r>
                        <a:rPr sz="1250" dirty="0">
                          <a:latin typeface="Arial"/>
                          <a:cs typeface="Arial"/>
                        </a:rPr>
                        <a:t>F</a:t>
                      </a:r>
                      <a:endParaRPr sz="1250">
                        <a:latin typeface="Arial"/>
                        <a:cs typeface="Arial"/>
                      </a:endParaRPr>
                    </a:p>
                  </a:txBody>
                  <a:tcPr marL="0" marR="0" marT="635"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spcBef>
                          <a:spcPts val="5"/>
                        </a:spcBef>
                      </a:pPr>
                      <a:endParaRPr sz="1600">
                        <a:latin typeface="Times New Roman"/>
                        <a:cs typeface="Times New Roman"/>
                      </a:endParaRPr>
                    </a:p>
                    <a:p>
                      <a:pPr marL="252729">
                        <a:lnSpc>
                          <a:spcPct val="100000"/>
                        </a:lnSpc>
                      </a:pPr>
                      <a:r>
                        <a:rPr sz="1250" spc="-5" dirty="0">
                          <a:latin typeface="Arial"/>
                          <a:cs typeface="Arial"/>
                        </a:rPr>
                        <a:t>Sig.</a:t>
                      </a:r>
                      <a:endParaRPr sz="1250">
                        <a:latin typeface="Arial"/>
                        <a:cs typeface="Arial"/>
                      </a:endParaRPr>
                    </a:p>
                  </a:txBody>
                  <a:tcPr marL="0" marR="0" marT="635"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141605" marR="87630" indent="-66040">
                        <a:lnSpc>
                          <a:spcPct val="103200"/>
                        </a:lnSpc>
                        <a:spcBef>
                          <a:spcPts val="250"/>
                        </a:spcBef>
                      </a:pPr>
                      <a:r>
                        <a:rPr sz="1250" spc="-5" dirty="0">
                          <a:latin typeface="Arial"/>
                          <a:cs typeface="Arial"/>
                        </a:rPr>
                        <a:t>Partial</a:t>
                      </a:r>
                      <a:r>
                        <a:rPr sz="1250" spc="-70" dirty="0">
                          <a:latin typeface="Arial"/>
                          <a:cs typeface="Arial"/>
                        </a:rPr>
                        <a:t> </a:t>
                      </a:r>
                      <a:r>
                        <a:rPr sz="1250" dirty="0">
                          <a:latin typeface="Arial"/>
                          <a:cs typeface="Arial"/>
                        </a:rPr>
                        <a:t>Eta  </a:t>
                      </a:r>
                      <a:r>
                        <a:rPr sz="1250" spc="-5" dirty="0">
                          <a:latin typeface="Arial"/>
                          <a:cs typeface="Arial"/>
                        </a:rPr>
                        <a:t>Squared</a:t>
                      </a:r>
                      <a:endParaRPr sz="1250">
                        <a:latin typeface="Arial"/>
                        <a:cs typeface="Arial"/>
                      </a:endParaRPr>
                    </a:p>
                  </a:txBody>
                  <a:tcPr marL="0" marR="0" marT="3175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71120" marR="83820" indent="53340">
                        <a:lnSpc>
                          <a:spcPct val="103200"/>
                        </a:lnSpc>
                        <a:spcBef>
                          <a:spcPts val="250"/>
                        </a:spcBef>
                      </a:pPr>
                      <a:r>
                        <a:rPr sz="1250" dirty="0">
                          <a:latin typeface="Arial"/>
                          <a:cs typeface="Arial"/>
                        </a:rPr>
                        <a:t>Noncent.  P</a:t>
                      </a:r>
                      <a:r>
                        <a:rPr sz="1250" spc="-5" dirty="0">
                          <a:latin typeface="Arial"/>
                          <a:cs typeface="Arial"/>
                        </a:rPr>
                        <a:t>a</a:t>
                      </a:r>
                      <a:r>
                        <a:rPr sz="1250" dirty="0">
                          <a:latin typeface="Arial"/>
                          <a:cs typeface="Arial"/>
                        </a:rPr>
                        <a:t>r</a:t>
                      </a:r>
                      <a:r>
                        <a:rPr sz="1250" spc="-5" dirty="0">
                          <a:latin typeface="Arial"/>
                          <a:cs typeface="Arial"/>
                        </a:rPr>
                        <a:t>amete</a:t>
                      </a:r>
                      <a:r>
                        <a:rPr sz="1250" dirty="0">
                          <a:latin typeface="Arial"/>
                          <a:cs typeface="Arial"/>
                        </a:rPr>
                        <a:t>r</a:t>
                      </a:r>
                      <a:endParaRPr sz="1250">
                        <a:latin typeface="Arial"/>
                        <a:cs typeface="Arial"/>
                      </a:endParaRPr>
                    </a:p>
                  </a:txBody>
                  <a:tcPr marL="0" marR="0" marT="3175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207010" marR="109220" indent="-120650">
                        <a:lnSpc>
                          <a:spcPct val="103200"/>
                        </a:lnSpc>
                        <a:spcBef>
                          <a:spcPts val="250"/>
                        </a:spcBef>
                      </a:pPr>
                      <a:r>
                        <a:rPr sz="1250" spc="5" dirty="0">
                          <a:latin typeface="Arial"/>
                          <a:cs typeface="Arial"/>
                        </a:rPr>
                        <a:t>O</a:t>
                      </a:r>
                      <a:r>
                        <a:rPr sz="1250" spc="-5" dirty="0">
                          <a:latin typeface="Arial"/>
                          <a:cs typeface="Arial"/>
                        </a:rPr>
                        <a:t>b</a:t>
                      </a:r>
                      <a:r>
                        <a:rPr sz="1250" spc="5" dirty="0">
                          <a:latin typeface="Arial"/>
                          <a:cs typeface="Arial"/>
                        </a:rPr>
                        <a:t>s</a:t>
                      </a:r>
                      <a:r>
                        <a:rPr sz="1250" spc="-5" dirty="0">
                          <a:latin typeface="Arial"/>
                          <a:cs typeface="Arial"/>
                        </a:rPr>
                        <a:t>e</a:t>
                      </a:r>
                      <a:r>
                        <a:rPr sz="1250" dirty="0">
                          <a:latin typeface="Arial"/>
                          <a:cs typeface="Arial"/>
                        </a:rPr>
                        <a:t>r</a:t>
                      </a:r>
                      <a:r>
                        <a:rPr sz="1250" spc="5" dirty="0">
                          <a:latin typeface="Arial"/>
                          <a:cs typeface="Arial"/>
                        </a:rPr>
                        <a:t>v</a:t>
                      </a:r>
                      <a:r>
                        <a:rPr sz="1250" spc="-5" dirty="0">
                          <a:latin typeface="Arial"/>
                          <a:cs typeface="Arial"/>
                        </a:rPr>
                        <a:t>e</a:t>
                      </a:r>
                      <a:r>
                        <a:rPr sz="1250" dirty="0">
                          <a:latin typeface="Arial"/>
                          <a:cs typeface="Arial"/>
                        </a:rPr>
                        <a:t>d  </a:t>
                      </a:r>
                      <a:r>
                        <a:rPr sz="1250" spc="-45" dirty="0">
                          <a:latin typeface="Arial"/>
                          <a:cs typeface="Arial"/>
                        </a:rPr>
                        <a:t>Power</a:t>
                      </a:r>
                      <a:r>
                        <a:rPr sz="1425" spc="-67" baseline="40935" dirty="0">
                          <a:latin typeface="Arial"/>
                          <a:cs typeface="Arial"/>
                        </a:rPr>
                        <a:t>a</a:t>
                      </a:r>
                      <a:endParaRPr sz="1425" baseline="40935">
                        <a:latin typeface="Arial"/>
                        <a:cs typeface="Arial"/>
                      </a:endParaRPr>
                    </a:p>
                  </a:txBody>
                  <a:tcPr marL="0" marR="0" marT="3175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0"/>
                  </a:ext>
                </a:extLst>
              </a:tr>
              <a:tr h="206005">
                <a:tc>
                  <a:txBody>
                    <a:bodyPr/>
                    <a:lstStyle/>
                    <a:p>
                      <a:pPr marL="88265">
                        <a:lnSpc>
                          <a:spcPts val="1390"/>
                        </a:lnSpc>
                      </a:pPr>
                      <a:r>
                        <a:rPr sz="1250" spc="-5" dirty="0">
                          <a:latin typeface="Arial"/>
                          <a:cs typeface="Arial"/>
                        </a:rPr>
                        <a:t>Intercept</a:t>
                      </a:r>
                      <a:r>
                        <a:rPr sz="1250" spc="185" dirty="0">
                          <a:latin typeface="Arial"/>
                          <a:cs typeface="Arial"/>
                        </a:rPr>
                        <a:t> </a:t>
                      </a:r>
                      <a:r>
                        <a:rPr sz="1250" spc="-5" dirty="0">
                          <a:latin typeface="Arial"/>
                          <a:cs typeface="Arial"/>
                        </a:rPr>
                        <a:t>Hypothesis</a:t>
                      </a:r>
                      <a:endParaRPr sz="1250">
                        <a:latin typeface="Arial"/>
                        <a:cs typeface="Arial"/>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tcPr>
                </a:tc>
                <a:tc>
                  <a:txBody>
                    <a:bodyPr/>
                    <a:lstStyle/>
                    <a:p>
                      <a:pPr marR="100330" algn="r">
                        <a:lnSpc>
                          <a:spcPts val="1485"/>
                        </a:lnSpc>
                      </a:pPr>
                      <a:r>
                        <a:rPr sz="1250" spc="-5" dirty="0">
                          <a:latin typeface="Arial"/>
                          <a:cs typeface="Arial"/>
                        </a:rPr>
                        <a:t>1288.81</a:t>
                      </a:r>
                      <a:r>
                        <a:rPr sz="1250" dirty="0">
                          <a:latin typeface="Arial"/>
                          <a:cs typeface="Arial"/>
                        </a:rPr>
                        <a:t>0</a:t>
                      </a:r>
                      <a:endParaRPr sz="1250">
                        <a:latin typeface="Arial"/>
                        <a:cs typeface="Arial"/>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tcPr>
                </a:tc>
                <a:tc>
                  <a:txBody>
                    <a:bodyPr/>
                    <a:lstStyle/>
                    <a:p>
                      <a:pPr marR="98425" algn="r">
                        <a:lnSpc>
                          <a:spcPts val="1485"/>
                        </a:lnSpc>
                      </a:pPr>
                      <a:r>
                        <a:rPr sz="1250" dirty="0">
                          <a:latin typeface="Arial"/>
                          <a:cs typeface="Arial"/>
                        </a:rPr>
                        <a:t>1</a:t>
                      </a:r>
                      <a:endParaRPr sz="1250">
                        <a:latin typeface="Arial"/>
                        <a:cs typeface="Arial"/>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tcPr>
                </a:tc>
                <a:tc>
                  <a:txBody>
                    <a:bodyPr/>
                    <a:lstStyle/>
                    <a:p>
                      <a:pPr marL="255904">
                        <a:lnSpc>
                          <a:spcPts val="1485"/>
                        </a:lnSpc>
                      </a:pPr>
                      <a:r>
                        <a:rPr sz="1250" spc="-5" dirty="0">
                          <a:latin typeface="Arial"/>
                          <a:cs typeface="Arial"/>
                        </a:rPr>
                        <a:t>1288.810</a:t>
                      </a:r>
                      <a:endParaRPr sz="1250">
                        <a:latin typeface="Arial"/>
                        <a:cs typeface="Arial"/>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tcPr>
                </a:tc>
                <a:tc>
                  <a:txBody>
                    <a:bodyPr/>
                    <a:lstStyle/>
                    <a:p>
                      <a:pPr marR="98425" algn="r">
                        <a:lnSpc>
                          <a:spcPts val="1485"/>
                        </a:lnSpc>
                      </a:pPr>
                      <a:r>
                        <a:rPr sz="1250" spc="-5" dirty="0">
                          <a:latin typeface="Arial"/>
                          <a:cs typeface="Arial"/>
                        </a:rPr>
                        <a:t>78.43</a:t>
                      </a:r>
                      <a:r>
                        <a:rPr sz="1250" dirty="0">
                          <a:latin typeface="Arial"/>
                          <a:cs typeface="Arial"/>
                        </a:rPr>
                        <a:t>2</a:t>
                      </a:r>
                      <a:endParaRPr sz="1250">
                        <a:latin typeface="Arial"/>
                        <a:cs typeface="Arial"/>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tcPr>
                </a:tc>
                <a:tc>
                  <a:txBody>
                    <a:bodyPr/>
                    <a:lstStyle/>
                    <a:p>
                      <a:pPr marR="100330" algn="r">
                        <a:lnSpc>
                          <a:spcPts val="1485"/>
                        </a:lnSpc>
                      </a:pPr>
                      <a:r>
                        <a:rPr sz="1250" spc="-5" dirty="0">
                          <a:latin typeface="Arial"/>
                          <a:cs typeface="Arial"/>
                        </a:rPr>
                        <a:t>.00</a:t>
                      </a:r>
                      <a:r>
                        <a:rPr sz="1250" dirty="0">
                          <a:latin typeface="Arial"/>
                          <a:cs typeface="Arial"/>
                        </a:rPr>
                        <a:t>0</a:t>
                      </a:r>
                      <a:endParaRPr sz="1250">
                        <a:latin typeface="Arial"/>
                        <a:cs typeface="Arial"/>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tcPr>
                </a:tc>
                <a:tc>
                  <a:txBody>
                    <a:bodyPr/>
                    <a:lstStyle/>
                    <a:p>
                      <a:pPr marR="98425" algn="r">
                        <a:lnSpc>
                          <a:spcPts val="1485"/>
                        </a:lnSpc>
                      </a:pPr>
                      <a:r>
                        <a:rPr sz="1250" spc="-5" dirty="0">
                          <a:latin typeface="Arial"/>
                          <a:cs typeface="Arial"/>
                        </a:rPr>
                        <a:t>.89</a:t>
                      </a:r>
                      <a:r>
                        <a:rPr sz="1250" dirty="0">
                          <a:latin typeface="Arial"/>
                          <a:cs typeface="Arial"/>
                        </a:rPr>
                        <a:t>7</a:t>
                      </a:r>
                      <a:endParaRPr sz="1250">
                        <a:latin typeface="Arial"/>
                        <a:cs typeface="Arial"/>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tcPr>
                </a:tc>
                <a:tc>
                  <a:txBody>
                    <a:bodyPr/>
                    <a:lstStyle/>
                    <a:p>
                      <a:pPr marR="98425" algn="r">
                        <a:lnSpc>
                          <a:spcPts val="1485"/>
                        </a:lnSpc>
                      </a:pPr>
                      <a:r>
                        <a:rPr sz="1250" spc="-5" dirty="0">
                          <a:latin typeface="Arial"/>
                          <a:cs typeface="Arial"/>
                        </a:rPr>
                        <a:t>78.43</a:t>
                      </a:r>
                      <a:r>
                        <a:rPr sz="1250" dirty="0">
                          <a:latin typeface="Arial"/>
                          <a:cs typeface="Arial"/>
                        </a:rPr>
                        <a:t>2</a:t>
                      </a:r>
                      <a:endParaRPr sz="1250">
                        <a:latin typeface="Arial"/>
                        <a:cs typeface="Arial"/>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tcPr>
                </a:tc>
                <a:tc>
                  <a:txBody>
                    <a:bodyPr/>
                    <a:lstStyle/>
                    <a:p>
                      <a:pPr marR="111125" algn="r">
                        <a:lnSpc>
                          <a:spcPts val="1485"/>
                        </a:lnSpc>
                      </a:pPr>
                      <a:r>
                        <a:rPr sz="1250" spc="-5" dirty="0">
                          <a:latin typeface="Arial"/>
                          <a:cs typeface="Arial"/>
                        </a:rPr>
                        <a:t>1.00</a:t>
                      </a:r>
                      <a:r>
                        <a:rPr sz="1250" dirty="0">
                          <a:latin typeface="Arial"/>
                          <a:cs typeface="Arial"/>
                        </a:rPr>
                        <a:t>0</a:t>
                      </a:r>
                    </a:p>
                  </a:txBody>
                  <a:tcPr marL="0" marR="0" marT="0" marB="0">
                    <a:lnL w="12700">
                      <a:solidFill>
                        <a:srgbClr val="000000"/>
                      </a:solidFill>
                      <a:prstDash val="solid"/>
                    </a:lnL>
                    <a:lnR w="28575">
                      <a:solidFill>
                        <a:srgbClr val="000000"/>
                      </a:solidFill>
                      <a:prstDash val="solid"/>
                    </a:lnR>
                    <a:lnT w="28575">
                      <a:solidFill>
                        <a:srgbClr val="000000"/>
                      </a:solidFill>
                      <a:prstDash val="solid"/>
                    </a:lnT>
                  </a:tcPr>
                </a:tc>
                <a:extLst>
                  <a:ext uri="{0D108BD9-81ED-4DB2-BD59-A6C34878D82A}">
                    <a16:rowId xmlns:a16="http://schemas.microsoft.com/office/drawing/2014/main" val="10001"/>
                  </a:ext>
                </a:extLst>
              </a:tr>
              <a:tr h="239387">
                <a:tc>
                  <a:txBody>
                    <a:bodyPr/>
                    <a:lstStyle/>
                    <a:p>
                      <a:pPr marL="822325">
                        <a:lnSpc>
                          <a:spcPct val="100000"/>
                        </a:lnSpc>
                        <a:spcBef>
                          <a:spcPts val="100"/>
                        </a:spcBef>
                      </a:pPr>
                      <a:r>
                        <a:rPr sz="1250" dirty="0">
                          <a:latin typeface="Arial"/>
                          <a:cs typeface="Arial"/>
                        </a:rPr>
                        <a:t>Error</a:t>
                      </a:r>
                      <a:endParaRPr sz="1250">
                        <a:latin typeface="Arial"/>
                        <a:cs typeface="Arial"/>
                      </a:endParaRPr>
                    </a:p>
                  </a:txBody>
                  <a:tcPr marL="0" marR="0" marT="12700" marB="0">
                    <a:lnL w="28575">
                      <a:solidFill>
                        <a:srgbClr val="000000"/>
                      </a:solidFill>
                      <a:prstDash val="solid"/>
                    </a:lnL>
                    <a:lnR w="28575">
                      <a:solidFill>
                        <a:srgbClr val="000000"/>
                      </a:solidFill>
                      <a:prstDash val="solid"/>
                    </a:lnR>
                  </a:tcPr>
                </a:tc>
                <a:tc>
                  <a:txBody>
                    <a:bodyPr/>
                    <a:lstStyle/>
                    <a:p>
                      <a:pPr marR="100330" algn="r">
                        <a:lnSpc>
                          <a:spcPct val="100000"/>
                        </a:lnSpc>
                        <a:spcBef>
                          <a:spcPts val="200"/>
                        </a:spcBef>
                      </a:pPr>
                      <a:r>
                        <a:rPr sz="1250" spc="-5" dirty="0">
                          <a:latin typeface="Arial"/>
                          <a:cs typeface="Arial"/>
                        </a:rPr>
                        <a:t>147.89</a:t>
                      </a:r>
                      <a:r>
                        <a:rPr sz="1250" dirty="0">
                          <a:latin typeface="Arial"/>
                          <a:cs typeface="Arial"/>
                        </a:rPr>
                        <a:t>0</a:t>
                      </a:r>
                      <a:endParaRPr sz="1250">
                        <a:latin typeface="Arial"/>
                        <a:cs typeface="Arial"/>
                      </a:endParaRPr>
                    </a:p>
                  </a:txBody>
                  <a:tcPr marL="0" marR="0" marT="25400" marB="0">
                    <a:lnL w="28575">
                      <a:solidFill>
                        <a:srgbClr val="000000"/>
                      </a:solidFill>
                      <a:prstDash val="solid"/>
                    </a:lnL>
                    <a:lnR w="12700">
                      <a:solidFill>
                        <a:srgbClr val="000000"/>
                      </a:solidFill>
                      <a:prstDash val="solid"/>
                    </a:lnR>
                  </a:tcPr>
                </a:tc>
                <a:tc>
                  <a:txBody>
                    <a:bodyPr/>
                    <a:lstStyle/>
                    <a:p>
                      <a:pPr marR="98425" algn="r">
                        <a:lnSpc>
                          <a:spcPct val="100000"/>
                        </a:lnSpc>
                        <a:spcBef>
                          <a:spcPts val="200"/>
                        </a:spcBef>
                      </a:pPr>
                      <a:r>
                        <a:rPr sz="1250" dirty="0">
                          <a:latin typeface="Arial"/>
                          <a:cs typeface="Arial"/>
                        </a:rPr>
                        <a:t>9</a:t>
                      </a:r>
                      <a:endParaRPr sz="1250">
                        <a:latin typeface="Arial"/>
                        <a:cs typeface="Arial"/>
                      </a:endParaRPr>
                    </a:p>
                  </a:txBody>
                  <a:tcPr marL="0" marR="0" marT="25400" marB="0">
                    <a:lnL w="12700">
                      <a:solidFill>
                        <a:srgbClr val="000000"/>
                      </a:solidFill>
                      <a:prstDash val="solid"/>
                    </a:lnL>
                    <a:lnR w="12700">
                      <a:solidFill>
                        <a:srgbClr val="000000"/>
                      </a:solidFill>
                      <a:prstDash val="solid"/>
                    </a:lnR>
                  </a:tcPr>
                </a:tc>
                <a:tc>
                  <a:txBody>
                    <a:bodyPr/>
                    <a:lstStyle/>
                    <a:p>
                      <a:pPr marR="32384" algn="r">
                        <a:lnSpc>
                          <a:spcPct val="100000"/>
                        </a:lnSpc>
                        <a:spcBef>
                          <a:spcPts val="200"/>
                        </a:spcBef>
                      </a:pPr>
                      <a:r>
                        <a:rPr sz="1250" spc="-5" dirty="0">
                          <a:latin typeface="Arial"/>
                          <a:cs typeface="Arial"/>
                        </a:rPr>
                        <a:t>16.432</a:t>
                      </a:r>
                      <a:r>
                        <a:rPr sz="1425" baseline="26315" dirty="0">
                          <a:latin typeface="Arial"/>
                          <a:cs typeface="Arial"/>
                        </a:rPr>
                        <a:t>b</a:t>
                      </a:r>
                      <a:endParaRPr sz="1425" baseline="26315">
                        <a:latin typeface="Arial"/>
                        <a:cs typeface="Arial"/>
                      </a:endParaRPr>
                    </a:p>
                  </a:txBody>
                  <a:tcPr marL="0" marR="0" marT="25400" marB="0">
                    <a:lnL w="12700">
                      <a:solidFill>
                        <a:srgbClr val="000000"/>
                      </a:solidFill>
                      <a:prstDash val="solid"/>
                    </a:lnL>
                    <a:lnR w="12700">
                      <a:solidFill>
                        <a:srgbClr val="000000"/>
                      </a:solidFill>
                      <a:prstDash val="solid"/>
                    </a:lnR>
                  </a:tcPr>
                </a:tc>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28575">
                      <a:solidFill>
                        <a:srgbClr val="000000"/>
                      </a:solidFill>
                      <a:prstDash val="solid"/>
                    </a:lnR>
                  </a:tcPr>
                </a:tc>
                <a:extLst>
                  <a:ext uri="{0D108BD9-81ED-4DB2-BD59-A6C34878D82A}">
                    <a16:rowId xmlns:a16="http://schemas.microsoft.com/office/drawing/2014/main" val="10002"/>
                  </a:ext>
                </a:extLst>
              </a:tr>
              <a:tr h="226194">
                <a:tc>
                  <a:txBody>
                    <a:bodyPr/>
                    <a:lstStyle/>
                    <a:p>
                      <a:pPr marL="88265">
                        <a:lnSpc>
                          <a:spcPct val="100000"/>
                        </a:lnSpc>
                        <a:spcBef>
                          <a:spcPts val="55"/>
                        </a:spcBef>
                        <a:tabLst>
                          <a:tab pos="822325" algn="l"/>
                        </a:tabLst>
                      </a:pPr>
                      <a:r>
                        <a:rPr sz="1250" dirty="0">
                          <a:latin typeface="Arial"/>
                          <a:cs typeface="Arial"/>
                        </a:rPr>
                        <a:t>Genot	</a:t>
                      </a:r>
                      <a:r>
                        <a:rPr sz="1250" spc="-5" dirty="0">
                          <a:latin typeface="Arial"/>
                          <a:cs typeface="Arial"/>
                        </a:rPr>
                        <a:t>Hypothesis</a:t>
                      </a:r>
                      <a:endParaRPr sz="1250">
                        <a:latin typeface="Arial"/>
                        <a:cs typeface="Arial"/>
                      </a:endParaRPr>
                    </a:p>
                  </a:txBody>
                  <a:tcPr marL="0" marR="0" marT="6985" marB="0">
                    <a:lnL w="28575">
                      <a:solidFill>
                        <a:srgbClr val="000000"/>
                      </a:solidFill>
                      <a:prstDash val="solid"/>
                    </a:lnL>
                    <a:lnR w="28575">
                      <a:solidFill>
                        <a:srgbClr val="000000"/>
                      </a:solidFill>
                      <a:prstDash val="solid"/>
                    </a:lnR>
                  </a:tcPr>
                </a:tc>
                <a:tc>
                  <a:txBody>
                    <a:bodyPr/>
                    <a:lstStyle/>
                    <a:p>
                      <a:pPr marR="100330" algn="r">
                        <a:lnSpc>
                          <a:spcPct val="100000"/>
                        </a:lnSpc>
                        <a:spcBef>
                          <a:spcPts val="150"/>
                        </a:spcBef>
                      </a:pPr>
                      <a:r>
                        <a:rPr sz="1250" spc="-5" dirty="0">
                          <a:latin typeface="Arial"/>
                          <a:cs typeface="Arial"/>
                        </a:rPr>
                        <a:t>51.49</a:t>
                      </a:r>
                      <a:r>
                        <a:rPr sz="1250" dirty="0">
                          <a:latin typeface="Arial"/>
                          <a:cs typeface="Arial"/>
                        </a:rPr>
                        <a:t>0</a:t>
                      </a:r>
                      <a:endParaRPr sz="1250">
                        <a:latin typeface="Arial"/>
                        <a:cs typeface="Arial"/>
                      </a:endParaRPr>
                    </a:p>
                  </a:txBody>
                  <a:tcPr marL="0" marR="0" marT="19050" marB="0">
                    <a:lnL w="28575">
                      <a:solidFill>
                        <a:srgbClr val="000000"/>
                      </a:solidFill>
                      <a:prstDash val="solid"/>
                    </a:lnL>
                    <a:lnR w="12700">
                      <a:solidFill>
                        <a:srgbClr val="000000"/>
                      </a:solidFill>
                      <a:prstDash val="solid"/>
                    </a:lnR>
                  </a:tcPr>
                </a:tc>
                <a:tc>
                  <a:txBody>
                    <a:bodyPr/>
                    <a:lstStyle/>
                    <a:p>
                      <a:pPr marR="98425" algn="r">
                        <a:lnSpc>
                          <a:spcPct val="100000"/>
                        </a:lnSpc>
                        <a:spcBef>
                          <a:spcPts val="150"/>
                        </a:spcBef>
                      </a:pPr>
                      <a:r>
                        <a:rPr sz="1250" dirty="0">
                          <a:latin typeface="Arial"/>
                          <a:cs typeface="Arial"/>
                        </a:rPr>
                        <a:t>9</a:t>
                      </a:r>
                      <a:endParaRPr sz="1250">
                        <a:latin typeface="Arial"/>
                        <a:cs typeface="Arial"/>
                      </a:endParaRPr>
                    </a:p>
                  </a:txBody>
                  <a:tcPr marL="0" marR="0" marT="19050" marB="0">
                    <a:lnL w="12700">
                      <a:solidFill>
                        <a:srgbClr val="000000"/>
                      </a:solidFill>
                      <a:prstDash val="solid"/>
                    </a:lnL>
                    <a:lnR w="12700">
                      <a:solidFill>
                        <a:srgbClr val="000000"/>
                      </a:solidFill>
                      <a:prstDash val="solid"/>
                    </a:lnR>
                  </a:tcPr>
                </a:tc>
                <a:tc>
                  <a:txBody>
                    <a:bodyPr/>
                    <a:lstStyle/>
                    <a:p>
                      <a:pPr marR="100330" algn="r">
                        <a:lnSpc>
                          <a:spcPct val="100000"/>
                        </a:lnSpc>
                        <a:spcBef>
                          <a:spcPts val="150"/>
                        </a:spcBef>
                      </a:pPr>
                      <a:r>
                        <a:rPr sz="1250" spc="-5" dirty="0">
                          <a:latin typeface="Arial"/>
                          <a:cs typeface="Arial"/>
                        </a:rPr>
                        <a:t>5.72</a:t>
                      </a:r>
                      <a:r>
                        <a:rPr sz="1250" dirty="0">
                          <a:latin typeface="Arial"/>
                          <a:cs typeface="Arial"/>
                        </a:rPr>
                        <a:t>1</a:t>
                      </a:r>
                      <a:endParaRPr sz="1250">
                        <a:latin typeface="Arial"/>
                        <a:cs typeface="Arial"/>
                      </a:endParaRPr>
                    </a:p>
                  </a:txBody>
                  <a:tcPr marL="0" marR="0" marT="19050" marB="0">
                    <a:lnL w="12700">
                      <a:solidFill>
                        <a:srgbClr val="000000"/>
                      </a:solidFill>
                      <a:prstDash val="solid"/>
                    </a:lnL>
                    <a:lnR w="12700">
                      <a:solidFill>
                        <a:srgbClr val="000000"/>
                      </a:solidFill>
                      <a:prstDash val="solid"/>
                    </a:lnR>
                  </a:tcPr>
                </a:tc>
                <a:tc>
                  <a:txBody>
                    <a:bodyPr/>
                    <a:lstStyle/>
                    <a:p>
                      <a:pPr marR="98425" algn="r">
                        <a:lnSpc>
                          <a:spcPct val="100000"/>
                        </a:lnSpc>
                        <a:spcBef>
                          <a:spcPts val="150"/>
                        </a:spcBef>
                      </a:pPr>
                      <a:r>
                        <a:rPr sz="1250" spc="-5" dirty="0">
                          <a:latin typeface="Arial"/>
                          <a:cs typeface="Arial"/>
                        </a:rPr>
                        <a:t>2.30</a:t>
                      </a:r>
                      <a:r>
                        <a:rPr sz="1250" dirty="0">
                          <a:latin typeface="Arial"/>
                          <a:cs typeface="Arial"/>
                        </a:rPr>
                        <a:t>8</a:t>
                      </a:r>
                      <a:endParaRPr sz="1250">
                        <a:latin typeface="Arial"/>
                        <a:cs typeface="Arial"/>
                      </a:endParaRPr>
                    </a:p>
                  </a:txBody>
                  <a:tcPr marL="0" marR="0" marT="19050" marB="0">
                    <a:lnL w="12700">
                      <a:solidFill>
                        <a:srgbClr val="000000"/>
                      </a:solidFill>
                      <a:prstDash val="solid"/>
                    </a:lnL>
                    <a:lnR w="12700">
                      <a:solidFill>
                        <a:srgbClr val="000000"/>
                      </a:solidFill>
                      <a:prstDash val="solid"/>
                    </a:lnR>
                  </a:tcPr>
                </a:tc>
                <a:tc>
                  <a:txBody>
                    <a:bodyPr/>
                    <a:lstStyle/>
                    <a:p>
                      <a:pPr marR="100330" algn="r">
                        <a:lnSpc>
                          <a:spcPct val="100000"/>
                        </a:lnSpc>
                        <a:spcBef>
                          <a:spcPts val="150"/>
                        </a:spcBef>
                      </a:pPr>
                      <a:r>
                        <a:rPr sz="1250" spc="-5" dirty="0">
                          <a:latin typeface="Arial"/>
                          <a:cs typeface="Arial"/>
                        </a:rPr>
                        <a:t>.02</a:t>
                      </a:r>
                      <a:r>
                        <a:rPr sz="1250" dirty="0">
                          <a:latin typeface="Arial"/>
                          <a:cs typeface="Arial"/>
                        </a:rPr>
                        <a:t>3</a:t>
                      </a:r>
                      <a:endParaRPr sz="1250">
                        <a:latin typeface="Arial"/>
                        <a:cs typeface="Arial"/>
                      </a:endParaRPr>
                    </a:p>
                  </a:txBody>
                  <a:tcPr marL="0" marR="0" marT="19050" marB="0">
                    <a:lnL w="12700">
                      <a:solidFill>
                        <a:srgbClr val="000000"/>
                      </a:solidFill>
                      <a:prstDash val="solid"/>
                    </a:lnL>
                    <a:lnR w="12700">
                      <a:solidFill>
                        <a:srgbClr val="000000"/>
                      </a:solidFill>
                      <a:prstDash val="solid"/>
                    </a:lnR>
                  </a:tcPr>
                </a:tc>
                <a:tc>
                  <a:txBody>
                    <a:bodyPr/>
                    <a:lstStyle/>
                    <a:p>
                      <a:pPr marR="98425" algn="r">
                        <a:lnSpc>
                          <a:spcPct val="100000"/>
                        </a:lnSpc>
                        <a:spcBef>
                          <a:spcPts val="150"/>
                        </a:spcBef>
                      </a:pPr>
                      <a:r>
                        <a:rPr sz="1250" spc="-5" dirty="0">
                          <a:latin typeface="Arial"/>
                          <a:cs typeface="Arial"/>
                        </a:rPr>
                        <a:t>.20</a:t>
                      </a:r>
                      <a:r>
                        <a:rPr sz="1250" dirty="0">
                          <a:latin typeface="Arial"/>
                          <a:cs typeface="Arial"/>
                        </a:rPr>
                        <a:t>4</a:t>
                      </a:r>
                      <a:endParaRPr sz="1250">
                        <a:latin typeface="Arial"/>
                        <a:cs typeface="Arial"/>
                      </a:endParaRPr>
                    </a:p>
                  </a:txBody>
                  <a:tcPr marL="0" marR="0" marT="19050" marB="0">
                    <a:lnL w="12700">
                      <a:solidFill>
                        <a:srgbClr val="000000"/>
                      </a:solidFill>
                      <a:prstDash val="solid"/>
                    </a:lnL>
                    <a:lnR w="12700">
                      <a:solidFill>
                        <a:srgbClr val="000000"/>
                      </a:solidFill>
                      <a:prstDash val="solid"/>
                    </a:lnR>
                  </a:tcPr>
                </a:tc>
                <a:tc>
                  <a:txBody>
                    <a:bodyPr/>
                    <a:lstStyle/>
                    <a:p>
                      <a:pPr marR="98425" algn="r">
                        <a:lnSpc>
                          <a:spcPct val="100000"/>
                        </a:lnSpc>
                        <a:spcBef>
                          <a:spcPts val="150"/>
                        </a:spcBef>
                      </a:pPr>
                      <a:r>
                        <a:rPr sz="1250" spc="-5" dirty="0">
                          <a:latin typeface="Arial"/>
                          <a:cs typeface="Arial"/>
                        </a:rPr>
                        <a:t>20.76</a:t>
                      </a:r>
                      <a:r>
                        <a:rPr sz="1250" dirty="0">
                          <a:latin typeface="Arial"/>
                          <a:cs typeface="Arial"/>
                        </a:rPr>
                        <a:t>9</a:t>
                      </a:r>
                      <a:endParaRPr sz="1250">
                        <a:latin typeface="Arial"/>
                        <a:cs typeface="Arial"/>
                      </a:endParaRPr>
                    </a:p>
                  </a:txBody>
                  <a:tcPr marL="0" marR="0" marT="19050" marB="0">
                    <a:lnL w="12700">
                      <a:solidFill>
                        <a:srgbClr val="000000"/>
                      </a:solidFill>
                      <a:prstDash val="solid"/>
                    </a:lnL>
                    <a:lnR w="12700">
                      <a:solidFill>
                        <a:srgbClr val="000000"/>
                      </a:solidFill>
                      <a:prstDash val="solid"/>
                    </a:lnR>
                  </a:tcPr>
                </a:tc>
                <a:tc>
                  <a:txBody>
                    <a:bodyPr/>
                    <a:lstStyle/>
                    <a:p>
                      <a:pPr marR="110489" algn="r">
                        <a:lnSpc>
                          <a:spcPct val="100000"/>
                        </a:lnSpc>
                        <a:spcBef>
                          <a:spcPts val="150"/>
                        </a:spcBef>
                      </a:pPr>
                      <a:r>
                        <a:rPr sz="1250" spc="-5" dirty="0">
                          <a:latin typeface="Arial"/>
                          <a:cs typeface="Arial"/>
                        </a:rPr>
                        <a:t>.88</a:t>
                      </a:r>
                      <a:r>
                        <a:rPr sz="1250" dirty="0">
                          <a:latin typeface="Arial"/>
                          <a:cs typeface="Arial"/>
                        </a:rPr>
                        <a:t>0</a:t>
                      </a:r>
                      <a:endParaRPr sz="1250">
                        <a:latin typeface="Arial"/>
                        <a:cs typeface="Arial"/>
                      </a:endParaRPr>
                    </a:p>
                  </a:txBody>
                  <a:tcPr marL="0" marR="0" marT="19050" marB="0">
                    <a:lnL w="12700">
                      <a:solidFill>
                        <a:srgbClr val="000000"/>
                      </a:solidFill>
                      <a:prstDash val="solid"/>
                    </a:lnL>
                    <a:lnR w="28575">
                      <a:solidFill>
                        <a:srgbClr val="000000"/>
                      </a:solidFill>
                      <a:prstDash val="solid"/>
                    </a:lnR>
                  </a:tcPr>
                </a:tc>
                <a:extLst>
                  <a:ext uri="{0D108BD9-81ED-4DB2-BD59-A6C34878D82A}">
                    <a16:rowId xmlns:a16="http://schemas.microsoft.com/office/drawing/2014/main" val="10003"/>
                  </a:ext>
                </a:extLst>
              </a:tr>
              <a:tr h="238625">
                <a:tc>
                  <a:txBody>
                    <a:bodyPr/>
                    <a:lstStyle/>
                    <a:p>
                      <a:pPr marL="822325">
                        <a:lnSpc>
                          <a:spcPct val="100000"/>
                        </a:lnSpc>
                        <a:spcBef>
                          <a:spcPts val="95"/>
                        </a:spcBef>
                      </a:pPr>
                      <a:r>
                        <a:rPr sz="1250" dirty="0">
                          <a:latin typeface="Arial"/>
                          <a:cs typeface="Arial"/>
                        </a:rPr>
                        <a:t>Error</a:t>
                      </a:r>
                      <a:endParaRPr sz="1250">
                        <a:latin typeface="Arial"/>
                        <a:cs typeface="Arial"/>
                      </a:endParaRPr>
                    </a:p>
                  </a:txBody>
                  <a:tcPr marL="0" marR="0" marT="12065" marB="0">
                    <a:lnL w="28575">
                      <a:solidFill>
                        <a:srgbClr val="000000"/>
                      </a:solidFill>
                      <a:prstDash val="solid"/>
                    </a:lnL>
                    <a:lnR w="28575">
                      <a:solidFill>
                        <a:srgbClr val="000000"/>
                      </a:solidFill>
                      <a:prstDash val="solid"/>
                    </a:lnR>
                  </a:tcPr>
                </a:tc>
                <a:tc>
                  <a:txBody>
                    <a:bodyPr/>
                    <a:lstStyle/>
                    <a:p>
                      <a:pPr marR="100330" algn="r">
                        <a:lnSpc>
                          <a:spcPct val="100000"/>
                        </a:lnSpc>
                        <a:spcBef>
                          <a:spcPts val="190"/>
                        </a:spcBef>
                      </a:pPr>
                      <a:r>
                        <a:rPr sz="1250" spc="-5" dirty="0">
                          <a:latin typeface="Arial"/>
                          <a:cs typeface="Arial"/>
                        </a:rPr>
                        <a:t>200.81</a:t>
                      </a:r>
                      <a:r>
                        <a:rPr sz="1250" dirty="0">
                          <a:latin typeface="Arial"/>
                          <a:cs typeface="Arial"/>
                        </a:rPr>
                        <a:t>0</a:t>
                      </a:r>
                      <a:endParaRPr sz="1250">
                        <a:latin typeface="Arial"/>
                        <a:cs typeface="Arial"/>
                      </a:endParaRPr>
                    </a:p>
                  </a:txBody>
                  <a:tcPr marL="0" marR="0" marT="24130" marB="0">
                    <a:lnL w="28575">
                      <a:solidFill>
                        <a:srgbClr val="000000"/>
                      </a:solidFill>
                      <a:prstDash val="solid"/>
                    </a:lnL>
                    <a:lnR w="12700">
                      <a:solidFill>
                        <a:srgbClr val="000000"/>
                      </a:solidFill>
                      <a:prstDash val="solid"/>
                    </a:lnR>
                  </a:tcPr>
                </a:tc>
                <a:tc>
                  <a:txBody>
                    <a:bodyPr/>
                    <a:lstStyle/>
                    <a:p>
                      <a:pPr marR="98425" algn="r">
                        <a:lnSpc>
                          <a:spcPct val="100000"/>
                        </a:lnSpc>
                        <a:spcBef>
                          <a:spcPts val="190"/>
                        </a:spcBef>
                      </a:pPr>
                      <a:r>
                        <a:rPr sz="1250" spc="-5" dirty="0">
                          <a:latin typeface="Arial"/>
                          <a:cs typeface="Arial"/>
                        </a:rPr>
                        <a:t>8</a:t>
                      </a:r>
                      <a:r>
                        <a:rPr sz="1250" dirty="0">
                          <a:latin typeface="Arial"/>
                          <a:cs typeface="Arial"/>
                        </a:rPr>
                        <a:t>1</a:t>
                      </a:r>
                      <a:endParaRPr sz="1250">
                        <a:latin typeface="Arial"/>
                        <a:cs typeface="Arial"/>
                      </a:endParaRPr>
                    </a:p>
                  </a:txBody>
                  <a:tcPr marL="0" marR="0" marT="24130" marB="0">
                    <a:lnL w="12700">
                      <a:solidFill>
                        <a:srgbClr val="000000"/>
                      </a:solidFill>
                      <a:prstDash val="solid"/>
                    </a:lnL>
                    <a:lnR w="12700">
                      <a:solidFill>
                        <a:srgbClr val="000000"/>
                      </a:solidFill>
                      <a:prstDash val="solid"/>
                    </a:lnR>
                  </a:tcPr>
                </a:tc>
                <a:tc>
                  <a:txBody>
                    <a:bodyPr/>
                    <a:lstStyle/>
                    <a:p>
                      <a:pPr marR="38735" algn="r">
                        <a:lnSpc>
                          <a:spcPct val="100000"/>
                        </a:lnSpc>
                        <a:spcBef>
                          <a:spcPts val="190"/>
                        </a:spcBef>
                      </a:pPr>
                      <a:r>
                        <a:rPr sz="1250" spc="-5" dirty="0">
                          <a:latin typeface="Arial"/>
                          <a:cs typeface="Arial"/>
                        </a:rPr>
                        <a:t>2.479</a:t>
                      </a:r>
                      <a:r>
                        <a:rPr sz="1425" baseline="26315" dirty="0">
                          <a:latin typeface="Arial"/>
                          <a:cs typeface="Arial"/>
                        </a:rPr>
                        <a:t>c</a:t>
                      </a:r>
                      <a:endParaRPr sz="1425" baseline="26315">
                        <a:latin typeface="Arial"/>
                        <a:cs typeface="Arial"/>
                      </a:endParaRPr>
                    </a:p>
                  </a:txBody>
                  <a:tcPr marL="0" marR="0" marT="24130" marB="0">
                    <a:lnL w="12700">
                      <a:solidFill>
                        <a:srgbClr val="000000"/>
                      </a:solidFill>
                      <a:prstDash val="solid"/>
                    </a:lnL>
                    <a:lnR w="12700">
                      <a:solidFill>
                        <a:srgbClr val="000000"/>
                      </a:solidFill>
                      <a:prstDash val="solid"/>
                    </a:lnR>
                  </a:tcPr>
                </a:tc>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28575">
                      <a:solidFill>
                        <a:srgbClr val="000000"/>
                      </a:solidFill>
                      <a:prstDash val="solid"/>
                    </a:lnR>
                  </a:tcPr>
                </a:tc>
                <a:extLst>
                  <a:ext uri="{0D108BD9-81ED-4DB2-BD59-A6C34878D82A}">
                    <a16:rowId xmlns:a16="http://schemas.microsoft.com/office/drawing/2014/main" val="10004"/>
                  </a:ext>
                </a:extLst>
              </a:tr>
              <a:tr h="226956">
                <a:tc>
                  <a:txBody>
                    <a:bodyPr/>
                    <a:lstStyle/>
                    <a:p>
                      <a:pPr marL="88265">
                        <a:lnSpc>
                          <a:spcPct val="100000"/>
                        </a:lnSpc>
                        <a:spcBef>
                          <a:spcPts val="55"/>
                        </a:spcBef>
                        <a:tabLst>
                          <a:tab pos="822325" algn="l"/>
                        </a:tabLst>
                      </a:pPr>
                      <a:r>
                        <a:rPr sz="1250" dirty="0">
                          <a:latin typeface="Arial"/>
                          <a:cs typeface="Arial"/>
                        </a:rPr>
                        <a:t>Block	</a:t>
                      </a:r>
                      <a:r>
                        <a:rPr sz="1250" spc="-5" dirty="0">
                          <a:latin typeface="Arial"/>
                          <a:cs typeface="Arial"/>
                        </a:rPr>
                        <a:t>Hypothesis</a:t>
                      </a:r>
                      <a:endParaRPr sz="1250">
                        <a:latin typeface="Arial"/>
                        <a:cs typeface="Arial"/>
                      </a:endParaRPr>
                    </a:p>
                  </a:txBody>
                  <a:tcPr marL="0" marR="0" marT="6985" marB="0">
                    <a:lnL w="28575">
                      <a:solidFill>
                        <a:srgbClr val="000000"/>
                      </a:solidFill>
                      <a:prstDash val="solid"/>
                    </a:lnL>
                    <a:lnR w="28575">
                      <a:solidFill>
                        <a:srgbClr val="000000"/>
                      </a:solidFill>
                      <a:prstDash val="solid"/>
                    </a:lnR>
                  </a:tcPr>
                </a:tc>
                <a:tc>
                  <a:txBody>
                    <a:bodyPr/>
                    <a:lstStyle/>
                    <a:p>
                      <a:pPr marR="100330" algn="r">
                        <a:lnSpc>
                          <a:spcPct val="100000"/>
                        </a:lnSpc>
                        <a:spcBef>
                          <a:spcPts val="150"/>
                        </a:spcBef>
                      </a:pPr>
                      <a:r>
                        <a:rPr sz="1250" spc="-5" dirty="0">
                          <a:latin typeface="Arial"/>
                          <a:cs typeface="Arial"/>
                        </a:rPr>
                        <a:t>147.89</a:t>
                      </a:r>
                      <a:r>
                        <a:rPr sz="1250" dirty="0">
                          <a:latin typeface="Arial"/>
                          <a:cs typeface="Arial"/>
                        </a:rPr>
                        <a:t>0</a:t>
                      </a:r>
                      <a:endParaRPr sz="1250">
                        <a:latin typeface="Arial"/>
                        <a:cs typeface="Arial"/>
                      </a:endParaRPr>
                    </a:p>
                  </a:txBody>
                  <a:tcPr marL="0" marR="0" marT="19050" marB="0">
                    <a:lnL w="28575">
                      <a:solidFill>
                        <a:srgbClr val="000000"/>
                      </a:solidFill>
                      <a:prstDash val="solid"/>
                    </a:lnL>
                    <a:lnR w="12700">
                      <a:solidFill>
                        <a:srgbClr val="000000"/>
                      </a:solidFill>
                      <a:prstDash val="solid"/>
                    </a:lnR>
                  </a:tcPr>
                </a:tc>
                <a:tc>
                  <a:txBody>
                    <a:bodyPr/>
                    <a:lstStyle/>
                    <a:p>
                      <a:pPr marR="98425" algn="r">
                        <a:lnSpc>
                          <a:spcPct val="100000"/>
                        </a:lnSpc>
                        <a:spcBef>
                          <a:spcPts val="150"/>
                        </a:spcBef>
                      </a:pPr>
                      <a:r>
                        <a:rPr sz="1250" dirty="0">
                          <a:latin typeface="Arial"/>
                          <a:cs typeface="Arial"/>
                        </a:rPr>
                        <a:t>9</a:t>
                      </a:r>
                      <a:endParaRPr sz="1250">
                        <a:latin typeface="Arial"/>
                        <a:cs typeface="Arial"/>
                      </a:endParaRPr>
                    </a:p>
                  </a:txBody>
                  <a:tcPr marL="0" marR="0" marT="19050" marB="0">
                    <a:lnL w="12700">
                      <a:solidFill>
                        <a:srgbClr val="000000"/>
                      </a:solidFill>
                      <a:prstDash val="solid"/>
                    </a:lnL>
                    <a:lnR w="12700">
                      <a:solidFill>
                        <a:srgbClr val="000000"/>
                      </a:solidFill>
                      <a:prstDash val="solid"/>
                    </a:lnR>
                  </a:tcPr>
                </a:tc>
                <a:tc>
                  <a:txBody>
                    <a:bodyPr/>
                    <a:lstStyle/>
                    <a:p>
                      <a:pPr marR="100330" algn="r">
                        <a:lnSpc>
                          <a:spcPct val="100000"/>
                        </a:lnSpc>
                        <a:spcBef>
                          <a:spcPts val="150"/>
                        </a:spcBef>
                      </a:pPr>
                      <a:r>
                        <a:rPr sz="1250" spc="-5" dirty="0">
                          <a:latin typeface="Arial"/>
                          <a:cs typeface="Arial"/>
                        </a:rPr>
                        <a:t>16.43</a:t>
                      </a:r>
                      <a:r>
                        <a:rPr sz="1250" dirty="0">
                          <a:latin typeface="Arial"/>
                          <a:cs typeface="Arial"/>
                        </a:rPr>
                        <a:t>2</a:t>
                      </a:r>
                      <a:endParaRPr sz="1250">
                        <a:latin typeface="Arial"/>
                        <a:cs typeface="Arial"/>
                      </a:endParaRPr>
                    </a:p>
                  </a:txBody>
                  <a:tcPr marL="0" marR="0" marT="19050" marB="0">
                    <a:lnL w="12700">
                      <a:solidFill>
                        <a:srgbClr val="000000"/>
                      </a:solidFill>
                      <a:prstDash val="solid"/>
                    </a:lnL>
                    <a:lnR w="12700">
                      <a:solidFill>
                        <a:srgbClr val="000000"/>
                      </a:solidFill>
                      <a:prstDash val="solid"/>
                    </a:lnR>
                  </a:tcPr>
                </a:tc>
                <a:tc>
                  <a:txBody>
                    <a:bodyPr/>
                    <a:lstStyle/>
                    <a:p>
                      <a:pPr marR="98425" algn="r">
                        <a:lnSpc>
                          <a:spcPct val="100000"/>
                        </a:lnSpc>
                        <a:spcBef>
                          <a:spcPts val="150"/>
                        </a:spcBef>
                      </a:pPr>
                      <a:r>
                        <a:rPr sz="1250" spc="-5" dirty="0">
                          <a:latin typeface="Arial"/>
                          <a:cs typeface="Arial"/>
                        </a:rPr>
                        <a:t>6.62</a:t>
                      </a:r>
                      <a:r>
                        <a:rPr sz="1250" dirty="0">
                          <a:latin typeface="Arial"/>
                          <a:cs typeface="Arial"/>
                        </a:rPr>
                        <a:t>8</a:t>
                      </a:r>
                      <a:endParaRPr sz="1250">
                        <a:latin typeface="Arial"/>
                        <a:cs typeface="Arial"/>
                      </a:endParaRPr>
                    </a:p>
                  </a:txBody>
                  <a:tcPr marL="0" marR="0" marT="19050" marB="0">
                    <a:lnL w="12700">
                      <a:solidFill>
                        <a:srgbClr val="000000"/>
                      </a:solidFill>
                      <a:prstDash val="solid"/>
                    </a:lnL>
                    <a:lnR w="12700">
                      <a:solidFill>
                        <a:srgbClr val="000000"/>
                      </a:solidFill>
                      <a:prstDash val="solid"/>
                    </a:lnR>
                  </a:tcPr>
                </a:tc>
                <a:tc>
                  <a:txBody>
                    <a:bodyPr/>
                    <a:lstStyle/>
                    <a:p>
                      <a:pPr marR="100330" algn="r">
                        <a:lnSpc>
                          <a:spcPct val="100000"/>
                        </a:lnSpc>
                        <a:spcBef>
                          <a:spcPts val="150"/>
                        </a:spcBef>
                      </a:pPr>
                      <a:r>
                        <a:rPr sz="1250" spc="-5" dirty="0">
                          <a:latin typeface="Arial"/>
                          <a:cs typeface="Arial"/>
                        </a:rPr>
                        <a:t>.00</a:t>
                      </a:r>
                      <a:r>
                        <a:rPr sz="1250" dirty="0">
                          <a:latin typeface="Arial"/>
                          <a:cs typeface="Arial"/>
                        </a:rPr>
                        <a:t>0</a:t>
                      </a:r>
                      <a:endParaRPr sz="1250">
                        <a:latin typeface="Arial"/>
                        <a:cs typeface="Arial"/>
                      </a:endParaRPr>
                    </a:p>
                  </a:txBody>
                  <a:tcPr marL="0" marR="0" marT="19050" marB="0">
                    <a:lnL w="12700">
                      <a:solidFill>
                        <a:srgbClr val="000000"/>
                      </a:solidFill>
                      <a:prstDash val="solid"/>
                    </a:lnL>
                    <a:lnR w="12700">
                      <a:solidFill>
                        <a:srgbClr val="000000"/>
                      </a:solidFill>
                      <a:prstDash val="solid"/>
                    </a:lnR>
                  </a:tcPr>
                </a:tc>
                <a:tc>
                  <a:txBody>
                    <a:bodyPr/>
                    <a:lstStyle/>
                    <a:p>
                      <a:pPr marR="98425" algn="r">
                        <a:lnSpc>
                          <a:spcPct val="100000"/>
                        </a:lnSpc>
                        <a:spcBef>
                          <a:spcPts val="150"/>
                        </a:spcBef>
                      </a:pPr>
                      <a:r>
                        <a:rPr sz="1250" spc="-5" dirty="0">
                          <a:latin typeface="Arial"/>
                          <a:cs typeface="Arial"/>
                        </a:rPr>
                        <a:t>.42</a:t>
                      </a:r>
                      <a:r>
                        <a:rPr sz="1250" dirty="0">
                          <a:latin typeface="Arial"/>
                          <a:cs typeface="Arial"/>
                        </a:rPr>
                        <a:t>4</a:t>
                      </a:r>
                      <a:endParaRPr sz="1250">
                        <a:latin typeface="Arial"/>
                        <a:cs typeface="Arial"/>
                      </a:endParaRPr>
                    </a:p>
                  </a:txBody>
                  <a:tcPr marL="0" marR="0" marT="19050" marB="0">
                    <a:lnL w="12700">
                      <a:solidFill>
                        <a:srgbClr val="000000"/>
                      </a:solidFill>
                      <a:prstDash val="solid"/>
                    </a:lnL>
                    <a:lnR w="12700">
                      <a:solidFill>
                        <a:srgbClr val="000000"/>
                      </a:solidFill>
                      <a:prstDash val="solid"/>
                    </a:lnR>
                  </a:tcPr>
                </a:tc>
                <a:tc>
                  <a:txBody>
                    <a:bodyPr/>
                    <a:lstStyle/>
                    <a:p>
                      <a:pPr marR="98425" algn="r">
                        <a:lnSpc>
                          <a:spcPct val="100000"/>
                        </a:lnSpc>
                        <a:spcBef>
                          <a:spcPts val="150"/>
                        </a:spcBef>
                      </a:pPr>
                      <a:r>
                        <a:rPr sz="1250" spc="-5" dirty="0">
                          <a:latin typeface="Arial"/>
                          <a:cs typeface="Arial"/>
                        </a:rPr>
                        <a:t>59.65</a:t>
                      </a:r>
                      <a:r>
                        <a:rPr sz="1250" dirty="0">
                          <a:latin typeface="Arial"/>
                          <a:cs typeface="Arial"/>
                        </a:rPr>
                        <a:t>4</a:t>
                      </a:r>
                      <a:endParaRPr sz="1250">
                        <a:latin typeface="Arial"/>
                        <a:cs typeface="Arial"/>
                      </a:endParaRPr>
                    </a:p>
                  </a:txBody>
                  <a:tcPr marL="0" marR="0" marT="19050" marB="0">
                    <a:lnL w="12700">
                      <a:solidFill>
                        <a:srgbClr val="000000"/>
                      </a:solidFill>
                      <a:prstDash val="solid"/>
                    </a:lnL>
                    <a:lnR w="12700">
                      <a:solidFill>
                        <a:srgbClr val="000000"/>
                      </a:solidFill>
                      <a:prstDash val="solid"/>
                    </a:lnR>
                  </a:tcPr>
                </a:tc>
                <a:tc>
                  <a:txBody>
                    <a:bodyPr/>
                    <a:lstStyle/>
                    <a:p>
                      <a:pPr marR="111125" algn="r">
                        <a:lnSpc>
                          <a:spcPct val="100000"/>
                        </a:lnSpc>
                        <a:spcBef>
                          <a:spcPts val="150"/>
                        </a:spcBef>
                      </a:pPr>
                      <a:r>
                        <a:rPr sz="1250" spc="-5" dirty="0">
                          <a:latin typeface="Arial"/>
                          <a:cs typeface="Arial"/>
                        </a:rPr>
                        <a:t>1.00</a:t>
                      </a:r>
                      <a:r>
                        <a:rPr sz="1250" dirty="0">
                          <a:latin typeface="Arial"/>
                          <a:cs typeface="Arial"/>
                        </a:rPr>
                        <a:t>0</a:t>
                      </a:r>
                      <a:endParaRPr sz="1250">
                        <a:latin typeface="Arial"/>
                        <a:cs typeface="Arial"/>
                      </a:endParaRPr>
                    </a:p>
                  </a:txBody>
                  <a:tcPr marL="0" marR="0" marT="19050" marB="0">
                    <a:lnL w="12700">
                      <a:solidFill>
                        <a:srgbClr val="000000"/>
                      </a:solidFill>
                      <a:prstDash val="solid"/>
                    </a:lnL>
                    <a:lnR w="28575">
                      <a:solidFill>
                        <a:srgbClr val="000000"/>
                      </a:solidFill>
                      <a:prstDash val="solid"/>
                    </a:lnR>
                  </a:tcPr>
                </a:tc>
                <a:extLst>
                  <a:ext uri="{0D108BD9-81ED-4DB2-BD59-A6C34878D82A}">
                    <a16:rowId xmlns:a16="http://schemas.microsoft.com/office/drawing/2014/main" val="10005"/>
                  </a:ext>
                </a:extLst>
              </a:tr>
              <a:tr h="260346">
                <a:tc>
                  <a:txBody>
                    <a:bodyPr/>
                    <a:lstStyle/>
                    <a:p>
                      <a:pPr marL="822325">
                        <a:lnSpc>
                          <a:spcPct val="100000"/>
                        </a:lnSpc>
                        <a:spcBef>
                          <a:spcPts val="100"/>
                        </a:spcBef>
                      </a:pPr>
                      <a:r>
                        <a:rPr sz="1250" dirty="0">
                          <a:latin typeface="Arial"/>
                          <a:cs typeface="Arial"/>
                        </a:rPr>
                        <a:t>Error</a:t>
                      </a:r>
                      <a:endParaRPr sz="1250">
                        <a:latin typeface="Arial"/>
                        <a:cs typeface="Arial"/>
                      </a:endParaRPr>
                    </a:p>
                  </a:txBody>
                  <a:tcPr marL="0" marR="0" marT="12700" marB="0">
                    <a:lnL w="28575">
                      <a:solidFill>
                        <a:srgbClr val="000000"/>
                      </a:solidFill>
                      <a:prstDash val="solid"/>
                    </a:lnL>
                    <a:lnR w="28575">
                      <a:solidFill>
                        <a:srgbClr val="000000"/>
                      </a:solidFill>
                      <a:prstDash val="solid"/>
                    </a:lnR>
                    <a:lnB w="28575">
                      <a:solidFill>
                        <a:srgbClr val="000000"/>
                      </a:solidFill>
                      <a:prstDash val="solid"/>
                    </a:lnB>
                  </a:tcPr>
                </a:tc>
                <a:tc>
                  <a:txBody>
                    <a:bodyPr/>
                    <a:lstStyle/>
                    <a:p>
                      <a:pPr marR="100330" algn="r">
                        <a:lnSpc>
                          <a:spcPct val="100000"/>
                        </a:lnSpc>
                        <a:spcBef>
                          <a:spcPts val="200"/>
                        </a:spcBef>
                      </a:pPr>
                      <a:r>
                        <a:rPr sz="1250" spc="-5" dirty="0">
                          <a:latin typeface="Arial"/>
                          <a:cs typeface="Arial"/>
                        </a:rPr>
                        <a:t>200.81</a:t>
                      </a:r>
                      <a:r>
                        <a:rPr sz="1250" dirty="0">
                          <a:latin typeface="Arial"/>
                          <a:cs typeface="Arial"/>
                        </a:rPr>
                        <a:t>0</a:t>
                      </a:r>
                      <a:endParaRPr sz="1250">
                        <a:latin typeface="Arial"/>
                        <a:cs typeface="Arial"/>
                      </a:endParaRPr>
                    </a:p>
                  </a:txBody>
                  <a:tcPr marL="0" marR="0" marT="25400" marB="0">
                    <a:lnL w="28575">
                      <a:solidFill>
                        <a:srgbClr val="000000"/>
                      </a:solidFill>
                      <a:prstDash val="solid"/>
                    </a:lnL>
                    <a:lnR w="12700">
                      <a:solidFill>
                        <a:srgbClr val="000000"/>
                      </a:solidFill>
                      <a:prstDash val="solid"/>
                    </a:lnR>
                    <a:lnB w="28575">
                      <a:solidFill>
                        <a:srgbClr val="000000"/>
                      </a:solidFill>
                      <a:prstDash val="solid"/>
                    </a:lnB>
                  </a:tcPr>
                </a:tc>
                <a:tc>
                  <a:txBody>
                    <a:bodyPr/>
                    <a:lstStyle/>
                    <a:p>
                      <a:pPr marR="98425" algn="r">
                        <a:lnSpc>
                          <a:spcPct val="100000"/>
                        </a:lnSpc>
                        <a:spcBef>
                          <a:spcPts val="200"/>
                        </a:spcBef>
                      </a:pPr>
                      <a:r>
                        <a:rPr sz="1250" spc="-5" dirty="0">
                          <a:latin typeface="Arial"/>
                          <a:cs typeface="Arial"/>
                        </a:rPr>
                        <a:t>8</a:t>
                      </a:r>
                      <a:r>
                        <a:rPr sz="1250" dirty="0">
                          <a:latin typeface="Arial"/>
                          <a:cs typeface="Arial"/>
                        </a:rPr>
                        <a:t>1</a:t>
                      </a:r>
                      <a:endParaRPr sz="1250">
                        <a:latin typeface="Arial"/>
                        <a:cs typeface="Arial"/>
                      </a:endParaRPr>
                    </a:p>
                  </a:txBody>
                  <a:tcPr marL="0" marR="0" marT="25400" marB="0">
                    <a:lnL w="12700">
                      <a:solidFill>
                        <a:srgbClr val="000000"/>
                      </a:solidFill>
                      <a:prstDash val="solid"/>
                    </a:lnL>
                    <a:lnR w="12700">
                      <a:solidFill>
                        <a:srgbClr val="000000"/>
                      </a:solidFill>
                      <a:prstDash val="solid"/>
                    </a:lnR>
                    <a:lnB w="28575">
                      <a:solidFill>
                        <a:srgbClr val="000000"/>
                      </a:solidFill>
                      <a:prstDash val="solid"/>
                    </a:lnB>
                  </a:tcPr>
                </a:tc>
                <a:tc>
                  <a:txBody>
                    <a:bodyPr/>
                    <a:lstStyle/>
                    <a:p>
                      <a:pPr marR="38735" algn="r">
                        <a:lnSpc>
                          <a:spcPct val="100000"/>
                        </a:lnSpc>
                        <a:spcBef>
                          <a:spcPts val="200"/>
                        </a:spcBef>
                      </a:pPr>
                      <a:r>
                        <a:rPr sz="1250" spc="-5" dirty="0">
                          <a:latin typeface="Arial"/>
                          <a:cs typeface="Arial"/>
                        </a:rPr>
                        <a:t>2.479</a:t>
                      </a:r>
                      <a:r>
                        <a:rPr sz="1425" baseline="26315" dirty="0">
                          <a:latin typeface="Arial"/>
                          <a:cs typeface="Arial"/>
                        </a:rPr>
                        <a:t>c</a:t>
                      </a:r>
                      <a:endParaRPr sz="1425" baseline="26315">
                        <a:latin typeface="Arial"/>
                        <a:cs typeface="Arial"/>
                      </a:endParaRPr>
                    </a:p>
                  </a:txBody>
                  <a:tcPr marL="0" marR="0" marT="25400" marB="0">
                    <a:lnL w="12700">
                      <a:solidFill>
                        <a:srgbClr val="000000"/>
                      </a:solidFill>
                      <a:prstDash val="solid"/>
                    </a:lnL>
                    <a:lnR w="12700">
                      <a:solidFill>
                        <a:srgbClr val="000000"/>
                      </a:solidFill>
                      <a:prstDash val="solid"/>
                    </a:lnR>
                    <a:lnB w="2857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B w="2857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B w="2857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B w="2857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B w="28575">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2700">
                      <a:solidFill>
                        <a:srgbClr val="000000"/>
                      </a:solidFill>
                      <a:prstDash val="solid"/>
                    </a:lnL>
                    <a:lnR w="28575">
                      <a:solidFill>
                        <a:srgbClr val="000000"/>
                      </a:solidFill>
                      <a:prstDash val="solid"/>
                    </a:lnR>
                    <a:lnB w="28575">
                      <a:solidFill>
                        <a:srgbClr val="000000"/>
                      </a:solidFill>
                      <a:prstDash val="solid"/>
                    </a:lnB>
                  </a:tcPr>
                </a:tc>
                <a:extLst>
                  <a:ext uri="{0D108BD9-81ED-4DB2-BD59-A6C34878D82A}">
                    <a16:rowId xmlns:a16="http://schemas.microsoft.com/office/drawing/2014/main" val="10006"/>
                  </a:ext>
                </a:extLst>
              </a:tr>
            </a:tbl>
          </a:graphicData>
        </a:graphic>
      </p:graphicFrame>
      <p:sp>
        <p:nvSpPr>
          <p:cNvPr id="6" name="object 6"/>
          <p:cNvSpPr txBox="1"/>
          <p:nvPr/>
        </p:nvSpPr>
        <p:spPr>
          <a:xfrm>
            <a:off x="1232915" y="4521062"/>
            <a:ext cx="2232660" cy="835025"/>
          </a:xfrm>
          <a:prstGeom prst="rect">
            <a:avLst/>
          </a:prstGeom>
        </p:spPr>
        <p:txBody>
          <a:bodyPr vert="horz" wrap="square" lIns="0" tIns="91440" rIns="0" bIns="0" rtlCol="0">
            <a:spAutoFit/>
          </a:bodyPr>
          <a:lstStyle/>
          <a:p>
            <a:pPr marL="199390" indent="-161925">
              <a:lnSpc>
                <a:spcPct val="100000"/>
              </a:lnSpc>
              <a:spcBef>
                <a:spcPts val="720"/>
              </a:spcBef>
              <a:buAutoNum type="alphaLcPeriod"/>
              <a:tabLst>
                <a:tab pos="200025" algn="l"/>
              </a:tabLst>
            </a:pPr>
            <a:r>
              <a:rPr sz="1250" spc="-5" dirty="0">
                <a:latin typeface="Arial"/>
                <a:cs typeface="Arial"/>
              </a:rPr>
              <a:t>Computed using alpha </a:t>
            </a:r>
            <a:r>
              <a:rPr sz="1250" dirty="0">
                <a:latin typeface="Arial"/>
                <a:cs typeface="Arial"/>
              </a:rPr>
              <a:t>=</a:t>
            </a:r>
            <a:r>
              <a:rPr sz="1250" spc="-15" dirty="0">
                <a:latin typeface="Arial"/>
                <a:cs typeface="Arial"/>
              </a:rPr>
              <a:t> </a:t>
            </a:r>
            <a:r>
              <a:rPr sz="1250" spc="-5" dirty="0">
                <a:latin typeface="Arial"/>
                <a:cs typeface="Arial"/>
              </a:rPr>
              <a:t>.05</a:t>
            </a:r>
            <a:endParaRPr sz="1250" dirty="0">
              <a:latin typeface="Arial"/>
              <a:cs typeface="Arial"/>
            </a:endParaRPr>
          </a:p>
          <a:p>
            <a:pPr marL="243840" indent="-206375">
              <a:lnSpc>
                <a:spcPct val="100000"/>
              </a:lnSpc>
              <a:spcBef>
                <a:spcPts val="625"/>
              </a:spcBef>
              <a:buAutoNum type="alphaLcPeriod"/>
              <a:tabLst>
                <a:tab pos="244475" algn="l"/>
              </a:tabLst>
            </a:pPr>
            <a:r>
              <a:rPr sz="1250" dirty="0">
                <a:latin typeface="Arial"/>
                <a:cs typeface="Arial"/>
              </a:rPr>
              <a:t>MS(Block)</a:t>
            </a:r>
          </a:p>
          <a:p>
            <a:pPr marL="233045" indent="-195580">
              <a:lnSpc>
                <a:spcPct val="100000"/>
              </a:lnSpc>
              <a:spcBef>
                <a:spcPts val="625"/>
              </a:spcBef>
              <a:buAutoNum type="alphaLcPeriod"/>
              <a:tabLst>
                <a:tab pos="233679" algn="l"/>
              </a:tabLst>
            </a:pPr>
            <a:r>
              <a:rPr sz="1250" dirty="0">
                <a:latin typeface="Arial"/>
                <a:cs typeface="Arial"/>
              </a:rPr>
              <a:t>MS(Error)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2091943" y="618235"/>
            <a:ext cx="649478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FFFFFF"/>
                </a:solidFill>
                <a:latin typeface="Arial"/>
                <a:cs typeface="Arial"/>
              </a:rPr>
              <a:t>Αποτελέσµατα </a:t>
            </a:r>
            <a:r>
              <a:rPr sz="3600" b="1" spc="65" dirty="0">
                <a:solidFill>
                  <a:srgbClr val="FFFFFF"/>
                </a:solidFill>
                <a:latin typeface="Arial"/>
                <a:cs typeface="Arial"/>
              </a:rPr>
              <a:t>µε </a:t>
            </a:r>
            <a:r>
              <a:rPr sz="3600" b="1" dirty="0">
                <a:solidFill>
                  <a:srgbClr val="FFFFFF"/>
                </a:solidFill>
                <a:latin typeface="Arial"/>
                <a:cs typeface="Arial"/>
              </a:rPr>
              <a:t>το </a:t>
            </a:r>
            <a:r>
              <a:rPr sz="3600" b="1" spc="-5" dirty="0">
                <a:solidFill>
                  <a:srgbClr val="FFFFFF"/>
                </a:solidFill>
                <a:latin typeface="Arial"/>
                <a:cs typeface="Arial"/>
              </a:rPr>
              <a:t>SPSS</a:t>
            </a:r>
            <a:r>
              <a:rPr sz="3600" b="1" spc="-100" dirty="0">
                <a:solidFill>
                  <a:srgbClr val="FFFFFF"/>
                </a:solidFill>
                <a:latin typeface="Arial"/>
                <a:cs typeface="Arial"/>
              </a:rPr>
              <a:t> </a:t>
            </a:r>
            <a:r>
              <a:rPr sz="3600" b="1" spc="-5" dirty="0">
                <a:solidFill>
                  <a:srgbClr val="FFFFFF"/>
                </a:solidFill>
                <a:latin typeface="Arial"/>
                <a:cs typeface="Arial"/>
              </a:rPr>
              <a:t>(4)</a:t>
            </a:r>
            <a:endParaRPr sz="3600">
              <a:latin typeface="Arial"/>
              <a:cs typeface="Arial"/>
            </a:endParaRPr>
          </a:p>
        </p:txBody>
      </p:sp>
      <p:sp>
        <p:nvSpPr>
          <p:cNvPr id="10" name="object 10"/>
          <p:cNvSpPr/>
          <p:nvPr/>
        </p:nvSpPr>
        <p:spPr>
          <a:xfrm>
            <a:off x="2895600" y="1491996"/>
            <a:ext cx="4430395" cy="5468620"/>
          </a:xfrm>
          <a:custGeom>
            <a:avLst/>
            <a:gdLst/>
            <a:ahLst/>
            <a:cxnLst/>
            <a:rect l="l" t="t" r="r" b="b"/>
            <a:pathLst>
              <a:path w="4430395" h="5468620">
                <a:moveTo>
                  <a:pt x="0" y="5468112"/>
                </a:moveTo>
                <a:lnTo>
                  <a:pt x="4430268" y="5468112"/>
                </a:lnTo>
                <a:lnTo>
                  <a:pt x="4430268" y="0"/>
                </a:lnTo>
                <a:lnTo>
                  <a:pt x="0" y="0"/>
                </a:lnTo>
                <a:lnTo>
                  <a:pt x="0" y="5468112"/>
                </a:lnTo>
                <a:close/>
              </a:path>
            </a:pathLst>
          </a:custGeom>
          <a:solidFill>
            <a:srgbClr val="FFFFFF"/>
          </a:solidFill>
        </p:spPr>
        <p:txBody>
          <a:bodyPr wrap="square" lIns="0" tIns="0" rIns="0" bIns="0" rtlCol="0"/>
          <a:lstStyle/>
          <a:p>
            <a:endParaRPr/>
          </a:p>
        </p:txBody>
      </p:sp>
      <p:sp>
        <p:nvSpPr>
          <p:cNvPr id="11" name="object 11"/>
          <p:cNvSpPr/>
          <p:nvPr/>
        </p:nvSpPr>
        <p:spPr>
          <a:xfrm>
            <a:off x="2904744" y="1501140"/>
            <a:ext cx="4528185" cy="262255"/>
          </a:xfrm>
          <a:custGeom>
            <a:avLst/>
            <a:gdLst/>
            <a:ahLst/>
            <a:cxnLst/>
            <a:rect l="l" t="t" r="r" b="b"/>
            <a:pathLst>
              <a:path w="4528184" h="262255">
                <a:moveTo>
                  <a:pt x="0" y="0"/>
                </a:moveTo>
                <a:lnTo>
                  <a:pt x="0" y="262128"/>
                </a:lnTo>
                <a:lnTo>
                  <a:pt x="4527804" y="262128"/>
                </a:lnTo>
                <a:lnTo>
                  <a:pt x="4527804" y="0"/>
                </a:lnTo>
                <a:lnTo>
                  <a:pt x="0" y="0"/>
                </a:lnTo>
                <a:close/>
              </a:path>
            </a:pathLst>
          </a:custGeom>
          <a:solidFill>
            <a:srgbClr val="FFFFFF"/>
          </a:solidFill>
        </p:spPr>
        <p:txBody>
          <a:bodyPr wrap="square" lIns="0" tIns="0" rIns="0" bIns="0" rtlCol="0"/>
          <a:lstStyle/>
          <a:p>
            <a:endParaRPr/>
          </a:p>
        </p:txBody>
      </p:sp>
      <p:sp>
        <p:nvSpPr>
          <p:cNvPr id="12" name="object 12"/>
          <p:cNvSpPr txBox="1"/>
          <p:nvPr/>
        </p:nvSpPr>
        <p:spPr>
          <a:xfrm>
            <a:off x="4466334" y="1500852"/>
            <a:ext cx="1372870" cy="177165"/>
          </a:xfrm>
          <a:prstGeom prst="rect">
            <a:avLst/>
          </a:prstGeom>
        </p:spPr>
        <p:txBody>
          <a:bodyPr vert="horz" wrap="square" lIns="0" tIns="12065" rIns="0" bIns="0" rtlCol="0">
            <a:spAutoFit/>
          </a:bodyPr>
          <a:lstStyle/>
          <a:p>
            <a:pPr marL="12700">
              <a:lnSpc>
                <a:spcPct val="100000"/>
              </a:lnSpc>
              <a:spcBef>
                <a:spcPts val="95"/>
              </a:spcBef>
            </a:pPr>
            <a:r>
              <a:rPr sz="1000" b="1" spc="25" dirty="0">
                <a:latin typeface="Arial"/>
                <a:cs typeface="Arial"/>
              </a:rPr>
              <a:t>Πρωϊµότητα</a:t>
            </a:r>
            <a:r>
              <a:rPr sz="1000" b="1" spc="65" dirty="0">
                <a:latin typeface="Arial"/>
                <a:cs typeface="Arial"/>
              </a:rPr>
              <a:t> </a:t>
            </a:r>
            <a:r>
              <a:rPr sz="1000" b="1" spc="25" dirty="0">
                <a:latin typeface="Arial"/>
                <a:cs typeface="Arial"/>
              </a:rPr>
              <a:t>(ηµέρες)</a:t>
            </a:r>
            <a:endParaRPr sz="1000">
              <a:latin typeface="Arial"/>
              <a:cs typeface="Arial"/>
            </a:endParaRPr>
          </a:p>
        </p:txBody>
      </p:sp>
      <p:sp>
        <p:nvSpPr>
          <p:cNvPr id="13" name="object 13"/>
          <p:cNvSpPr/>
          <p:nvPr/>
        </p:nvSpPr>
        <p:spPr>
          <a:xfrm>
            <a:off x="4512564" y="2133600"/>
            <a:ext cx="719455" cy="173990"/>
          </a:xfrm>
          <a:custGeom>
            <a:avLst/>
            <a:gdLst/>
            <a:ahLst/>
            <a:cxnLst/>
            <a:rect l="l" t="t" r="r" b="b"/>
            <a:pathLst>
              <a:path w="719454" h="173989">
                <a:moveTo>
                  <a:pt x="0" y="173736"/>
                </a:moveTo>
                <a:lnTo>
                  <a:pt x="719328" y="173736"/>
                </a:lnTo>
                <a:lnTo>
                  <a:pt x="719328" y="0"/>
                </a:lnTo>
                <a:lnTo>
                  <a:pt x="0" y="0"/>
                </a:lnTo>
                <a:lnTo>
                  <a:pt x="0" y="173736"/>
                </a:lnTo>
                <a:close/>
              </a:path>
            </a:pathLst>
          </a:custGeom>
          <a:solidFill>
            <a:srgbClr val="FFFFFF"/>
          </a:solidFill>
        </p:spPr>
        <p:txBody>
          <a:bodyPr wrap="square" lIns="0" tIns="0" rIns="0" bIns="0" rtlCol="0"/>
          <a:lstStyle/>
          <a:p>
            <a:endParaRPr/>
          </a:p>
        </p:txBody>
      </p:sp>
      <p:sp>
        <p:nvSpPr>
          <p:cNvPr id="14" name="object 14"/>
          <p:cNvSpPr/>
          <p:nvPr/>
        </p:nvSpPr>
        <p:spPr>
          <a:xfrm>
            <a:off x="5231892" y="2133600"/>
            <a:ext cx="731520" cy="173990"/>
          </a:xfrm>
          <a:custGeom>
            <a:avLst/>
            <a:gdLst/>
            <a:ahLst/>
            <a:cxnLst/>
            <a:rect l="l" t="t" r="r" b="b"/>
            <a:pathLst>
              <a:path w="731520" h="173989">
                <a:moveTo>
                  <a:pt x="0" y="173736"/>
                </a:moveTo>
                <a:lnTo>
                  <a:pt x="731520" y="173736"/>
                </a:lnTo>
                <a:lnTo>
                  <a:pt x="731520" y="0"/>
                </a:lnTo>
                <a:lnTo>
                  <a:pt x="0" y="0"/>
                </a:lnTo>
                <a:lnTo>
                  <a:pt x="0" y="173736"/>
                </a:lnTo>
                <a:close/>
              </a:path>
            </a:pathLst>
          </a:custGeom>
          <a:solidFill>
            <a:srgbClr val="FFFFFF"/>
          </a:solidFill>
        </p:spPr>
        <p:txBody>
          <a:bodyPr wrap="square" lIns="0" tIns="0" rIns="0" bIns="0" rtlCol="0"/>
          <a:lstStyle/>
          <a:p>
            <a:endParaRPr/>
          </a:p>
        </p:txBody>
      </p:sp>
      <p:sp>
        <p:nvSpPr>
          <p:cNvPr id="15" name="object 15"/>
          <p:cNvSpPr/>
          <p:nvPr/>
        </p:nvSpPr>
        <p:spPr>
          <a:xfrm>
            <a:off x="5963412" y="2133600"/>
            <a:ext cx="730250" cy="173990"/>
          </a:xfrm>
          <a:custGeom>
            <a:avLst/>
            <a:gdLst/>
            <a:ahLst/>
            <a:cxnLst/>
            <a:rect l="l" t="t" r="r" b="b"/>
            <a:pathLst>
              <a:path w="730250" h="173989">
                <a:moveTo>
                  <a:pt x="0" y="173736"/>
                </a:moveTo>
                <a:lnTo>
                  <a:pt x="729996" y="173736"/>
                </a:lnTo>
                <a:lnTo>
                  <a:pt x="729996" y="0"/>
                </a:lnTo>
                <a:lnTo>
                  <a:pt x="0" y="0"/>
                </a:lnTo>
                <a:lnTo>
                  <a:pt x="0" y="173736"/>
                </a:lnTo>
                <a:close/>
              </a:path>
            </a:pathLst>
          </a:custGeom>
          <a:solidFill>
            <a:srgbClr val="FFFFFF"/>
          </a:solidFill>
        </p:spPr>
        <p:txBody>
          <a:bodyPr wrap="square" lIns="0" tIns="0" rIns="0" bIns="0" rtlCol="0"/>
          <a:lstStyle/>
          <a:p>
            <a:endParaRPr/>
          </a:p>
        </p:txBody>
      </p:sp>
      <p:sp>
        <p:nvSpPr>
          <p:cNvPr id="16" name="object 16"/>
          <p:cNvSpPr/>
          <p:nvPr/>
        </p:nvSpPr>
        <p:spPr>
          <a:xfrm>
            <a:off x="6693408" y="2133600"/>
            <a:ext cx="730250" cy="173990"/>
          </a:xfrm>
          <a:custGeom>
            <a:avLst/>
            <a:gdLst/>
            <a:ahLst/>
            <a:cxnLst/>
            <a:rect l="l" t="t" r="r" b="b"/>
            <a:pathLst>
              <a:path w="730250" h="173989">
                <a:moveTo>
                  <a:pt x="0" y="173736"/>
                </a:moveTo>
                <a:lnTo>
                  <a:pt x="729996" y="173736"/>
                </a:lnTo>
                <a:lnTo>
                  <a:pt x="729996" y="0"/>
                </a:lnTo>
                <a:lnTo>
                  <a:pt x="0" y="0"/>
                </a:lnTo>
                <a:lnTo>
                  <a:pt x="0" y="173736"/>
                </a:lnTo>
                <a:close/>
              </a:path>
            </a:pathLst>
          </a:custGeom>
          <a:solidFill>
            <a:srgbClr val="FFFFFF"/>
          </a:solidFill>
        </p:spPr>
        <p:txBody>
          <a:bodyPr wrap="square" lIns="0" tIns="0" rIns="0" bIns="0" rtlCol="0"/>
          <a:lstStyle/>
          <a:p>
            <a:endParaRPr/>
          </a:p>
        </p:txBody>
      </p:sp>
      <p:sp>
        <p:nvSpPr>
          <p:cNvPr id="17" name="object 17"/>
          <p:cNvSpPr/>
          <p:nvPr/>
        </p:nvSpPr>
        <p:spPr>
          <a:xfrm>
            <a:off x="4512564" y="2307336"/>
            <a:ext cx="719455" cy="184785"/>
          </a:xfrm>
          <a:custGeom>
            <a:avLst/>
            <a:gdLst/>
            <a:ahLst/>
            <a:cxnLst/>
            <a:rect l="l" t="t" r="r" b="b"/>
            <a:pathLst>
              <a:path w="719454" h="184785">
                <a:moveTo>
                  <a:pt x="0" y="184404"/>
                </a:moveTo>
                <a:lnTo>
                  <a:pt x="719328" y="184404"/>
                </a:lnTo>
                <a:lnTo>
                  <a:pt x="719328" y="0"/>
                </a:lnTo>
                <a:lnTo>
                  <a:pt x="0" y="0"/>
                </a:lnTo>
                <a:lnTo>
                  <a:pt x="0" y="184404"/>
                </a:lnTo>
                <a:close/>
              </a:path>
            </a:pathLst>
          </a:custGeom>
          <a:solidFill>
            <a:srgbClr val="FFFFFF"/>
          </a:solidFill>
        </p:spPr>
        <p:txBody>
          <a:bodyPr wrap="square" lIns="0" tIns="0" rIns="0" bIns="0" rtlCol="0"/>
          <a:lstStyle/>
          <a:p>
            <a:endParaRPr/>
          </a:p>
        </p:txBody>
      </p:sp>
      <p:sp>
        <p:nvSpPr>
          <p:cNvPr id="18" name="object 18"/>
          <p:cNvSpPr/>
          <p:nvPr/>
        </p:nvSpPr>
        <p:spPr>
          <a:xfrm>
            <a:off x="5231892" y="2307336"/>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19" name="object 19"/>
          <p:cNvSpPr/>
          <p:nvPr/>
        </p:nvSpPr>
        <p:spPr>
          <a:xfrm>
            <a:off x="5963412" y="2307336"/>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20" name="object 20"/>
          <p:cNvSpPr/>
          <p:nvPr/>
        </p:nvSpPr>
        <p:spPr>
          <a:xfrm>
            <a:off x="6693408" y="2307336"/>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21" name="object 21"/>
          <p:cNvSpPr/>
          <p:nvPr/>
        </p:nvSpPr>
        <p:spPr>
          <a:xfrm>
            <a:off x="4512564" y="2491740"/>
            <a:ext cx="719455" cy="184785"/>
          </a:xfrm>
          <a:custGeom>
            <a:avLst/>
            <a:gdLst/>
            <a:ahLst/>
            <a:cxnLst/>
            <a:rect l="l" t="t" r="r" b="b"/>
            <a:pathLst>
              <a:path w="719454" h="184785">
                <a:moveTo>
                  <a:pt x="0" y="184404"/>
                </a:moveTo>
                <a:lnTo>
                  <a:pt x="719328" y="184404"/>
                </a:lnTo>
                <a:lnTo>
                  <a:pt x="719328" y="0"/>
                </a:lnTo>
                <a:lnTo>
                  <a:pt x="0" y="0"/>
                </a:lnTo>
                <a:lnTo>
                  <a:pt x="0" y="184404"/>
                </a:lnTo>
                <a:close/>
              </a:path>
            </a:pathLst>
          </a:custGeom>
          <a:solidFill>
            <a:srgbClr val="FFFFFF"/>
          </a:solidFill>
        </p:spPr>
        <p:txBody>
          <a:bodyPr wrap="square" lIns="0" tIns="0" rIns="0" bIns="0" rtlCol="0"/>
          <a:lstStyle/>
          <a:p>
            <a:endParaRPr/>
          </a:p>
        </p:txBody>
      </p:sp>
      <p:sp>
        <p:nvSpPr>
          <p:cNvPr id="22" name="object 22"/>
          <p:cNvSpPr/>
          <p:nvPr/>
        </p:nvSpPr>
        <p:spPr>
          <a:xfrm>
            <a:off x="5231892" y="2491740"/>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23" name="object 23"/>
          <p:cNvSpPr/>
          <p:nvPr/>
        </p:nvSpPr>
        <p:spPr>
          <a:xfrm>
            <a:off x="5963412" y="2491740"/>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24" name="object 24"/>
          <p:cNvSpPr/>
          <p:nvPr/>
        </p:nvSpPr>
        <p:spPr>
          <a:xfrm>
            <a:off x="6693408" y="2491740"/>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25" name="object 25"/>
          <p:cNvSpPr/>
          <p:nvPr/>
        </p:nvSpPr>
        <p:spPr>
          <a:xfrm>
            <a:off x="4512564" y="2676144"/>
            <a:ext cx="719455" cy="186055"/>
          </a:xfrm>
          <a:custGeom>
            <a:avLst/>
            <a:gdLst/>
            <a:ahLst/>
            <a:cxnLst/>
            <a:rect l="l" t="t" r="r" b="b"/>
            <a:pathLst>
              <a:path w="719454" h="186055">
                <a:moveTo>
                  <a:pt x="0" y="185928"/>
                </a:moveTo>
                <a:lnTo>
                  <a:pt x="719328" y="185928"/>
                </a:lnTo>
                <a:lnTo>
                  <a:pt x="719328" y="0"/>
                </a:lnTo>
                <a:lnTo>
                  <a:pt x="0" y="0"/>
                </a:lnTo>
                <a:lnTo>
                  <a:pt x="0" y="185928"/>
                </a:lnTo>
                <a:close/>
              </a:path>
            </a:pathLst>
          </a:custGeom>
          <a:solidFill>
            <a:srgbClr val="FFFFFF"/>
          </a:solidFill>
        </p:spPr>
        <p:txBody>
          <a:bodyPr wrap="square" lIns="0" tIns="0" rIns="0" bIns="0" rtlCol="0"/>
          <a:lstStyle/>
          <a:p>
            <a:endParaRPr/>
          </a:p>
        </p:txBody>
      </p:sp>
      <p:sp>
        <p:nvSpPr>
          <p:cNvPr id="26" name="object 26"/>
          <p:cNvSpPr/>
          <p:nvPr/>
        </p:nvSpPr>
        <p:spPr>
          <a:xfrm>
            <a:off x="5231892" y="2676144"/>
            <a:ext cx="731520" cy="186055"/>
          </a:xfrm>
          <a:custGeom>
            <a:avLst/>
            <a:gdLst/>
            <a:ahLst/>
            <a:cxnLst/>
            <a:rect l="l" t="t" r="r" b="b"/>
            <a:pathLst>
              <a:path w="731520" h="186055">
                <a:moveTo>
                  <a:pt x="0" y="185928"/>
                </a:moveTo>
                <a:lnTo>
                  <a:pt x="731520" y="185928"/>
                </a:lnTo>
                <a:lnTo>
                  <a:pt x="731520" y="0"/>
                </a:lnTo>
                <a:lnTo>
                  <a:pt x="0" y="0"/>
                </a:lnTo>
                <a:lnTo>
                  <a:pt x="0" y="185928"/>
                </a:lnTo>
                <a:close/>
              </a:path>
            </a:pathLst>
          </a:custGeom>
          <a:solidFill>
            <a:srgbClr val="FFFFFF"/>
          </a:solidFill>
        </p:spPr>
        <p:txBody>
          <a:bodyPr wrap="square" lIns="0" tIns="0" rIns="0" bIns="0" rtlCol="0"/>
          <a:lstStyle/>
          <a:p>
            <a:endParaRPr/>
          </a:p>
        </p:txBody>
      </p:sp>
      <p:sp>
        <p:nvSpPr>
          <p:cNvPr id="27" name="object 27"/>
          <p:cNvSpPr/>
          <p:nvPr/>
        </p:nvSpPr>
        <p:spPr>
          <a:xfrm>
            <a:off x="5963412" y="2676144"/>
            <a:ext cx="730250" cy="186055"/>
          </a:xfrm>
          <a:custGeom>
            <a:avLst/>
            <a:gdLst/>
            <a:ahLst/>
            <a:cxnLst/>
            <a:rect l="l" t="t" r="r" b="b"/>
            <a:pathLst>
              <a:path w="730250" h="186055">
                <a:moveTo>
                  <a:pt x="0" y="185928"/>
                </a:moveTo>
                <a:lnTo>
                  <a:pt x="729996" y="185928"/>
                </a:lnTo>
                <a:lnTo>
                  <a:pt x="729996" y="0"/>
                </a:lnTo>
                <a:lnTo>
                  <a:pt x="0" y="0"/>
                </a:lnTo>
                <a:lnTo>
                  <a:pt x="0" y="185928"/>
                </a:lnTo>
                <a:close/>
              </a:path>
            </a:pathLst>
          </a:custGeom>
          <a:solidFill>
            <a:srgbClr val="FFFFFF"/>
          </a:solidFill>
        </p:spPr>
        <p:txBody>
          <a:bodyPr wrap="square" lIns="0" tIns="0" rIns="0" bIns="0" rtlCol="0"/>
          <a:lstStyle/>
          <a:p>
            <a:endParaRPr/>
          </a:p>
        </p:txBody>
      </p:sp>
      <p:sp>
        <p:nvSpPr>
          <p:cNvPr id="28" name="object 28"/>
          <p:cNvSpPr/>
          <p:nvPr/>
        </p:nvSpPr>
        <p:spPr>
          <a:xfrm>
            <a:off x="6693408" y="2676144"/>
            <a:ext cx="730250" cy="186055"/>
          </a:xfrm>
          <a:custGeom>
            <a:avLst/>
            <a:gdLst/>
            <a:ahLst/>
            <a:cxnLst/>
            <a:rect l="l" t="t" r="r" b="b"/>
            <a:pathLst>
              <a:path w="730250" h="186055">
                <a:moveTo>
                  <a:pt x="0" y="185928"/>
                </a:moveTo>
                <a:lnTo>
                  <a:pt x="729996" y="185928"/>
                </a:lnTo>
                <a:lnTo>
                  <a:pt x="729996" y="0"/>
                </a:lnTo>
                <a:lnTo>
                  <a:pt x="0" y="0"/>
                </a:lnTo>
                <a:lnTo>
                  <a:pt x="0" y="185928"/>
                </a:lnTo>
                <a:close/>
              </a:path>
            </a:pathLst>
          </a:custGeom>
          <a:solidFill>
            <a:srgbClr val="FFFFFF"/>
          </a:solidFill>
        </p:spPr>
        <p:txBody>
          <a:bodyPr wrap="square" lIns="0" tIns="0" rIns="0" bIns="0" rtlCol="0"/>
          <a:lstStyle/>
          <a:p>
            <a:endParaRPr/>
          </a:p>
        </p:txBody>
      </p:sp>
      <p:sp>
        <p:nvSpPr>
          <p:cNvPr id="29" name="object 29"/>
          <p:cNvSpPr/>
          <p:nvPr/>
        </p:nvSpPr>
        <p:spPr>
          <a:xfrm>
            <a:off x="4512564" y="2862072"/>
            <a:ext cx="719455" cy="184785"/>
          </a:xfrm>
          <a:custGeom>
            <a:avLst/>
            <a:gdLst/>
            <a:ahLst/>
            <a:cxnLst/>
            <a:rect l="l" t="t" r="r" b="b"/>
            <a:pathLst>
              <a:path w="719454" h="184785">
                <a:moveTo>
                  <a:pt x="0" y="184404"/>
                </a:moveTo>
                <a:lnTo>
                  <a:pt x="719328" y="184404"/>
                </a:lnTo>
                <a:lnTo>
                  <a:pt x="719328" y="0"/>
                </a:lnTo>
                <a:lnTo>
                  <a:pt x="0" y="0"/>
                </a:lnTo>
                <a:lnTo>
                  <a:pt x="0" y="184404"/>
                </a:lnTo>
                <a:close/>
              </a:path>
            </a:pathLst>
          </a:custGeom>
          <a:solidFill>
            <a:srgbClr val="FFFFFF"/>
          </a:solidFill>
        </p:spPr>
        <p:txBody>
          <a:bodyPr wrap="square" lIns="0" tIns="0" rIns="0" bIns="0" rtlCol="0"/>
          <a:lstStyle/>
          <a:p>
            <a:endParaRPr/>
          </a:p>
        </p:txBody>
      </p:sp>
      <p:sp>
        <p:nvSpPr>
          <p:cNvPr id="30" name="object 30"/>
          <p:cNvSpPr/>
          <p:nvPr/>
        </p:nvSpPr>
        <p:spPr>
          <a:xfrm>
            <a:off x="5231892" y="2862072"/>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31" name="object 31"/>
          <p:cNvSpPr/>
          <p:nvPr/>
        </p:nvSpPr>
        <p:spPr>
          <a:xfrm>
            <a:off x="5963412" y="2862072"/>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32" name="object 32"/>
          <p:cNvSpPr/>
          <p:nvPr/>
        </p:nvSpPr>
        <p:spPr>
          <a:xfrm>
            <a:off x="6693408" y="2862072"/>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33" name="object 33"/>
          <p:cNvSpPr/>
          <p:nvPr/>
        </p:nvSpPr>
        <p:spPr>
          <a:xfrm>
            <a:off x="4512564" y="3046476"/>
            <a:ext cx="719455" cy="184785"/>
          </a:xfrm>
          <a:custGeom>
            <a:avLst/>
            <a:gdLst/>
            <a:ahLst/>
            <a:cxnLst/>
            <a:rect l="l" t="t" r="r" b="b"/>
            <a:pathLst>
              <a:path w="719454" h="184785">
                <a:moveTo>
                  <a:pt x="0" y="184404"/>
                </a:moveTo>
                <a:lnTo>
                  <a:pt x="719328" y="184404"/>
                </a:lnTo>
                <a:lnTo>
                  <a:pt x="719328" y="0"/>
                </a:lnTo>
                <a:lnTo>
                  <a:pt x="0" y="0"/>
                </a:lnTo>
                <a:lnTo>
                  <a:pt x="0" y="184404"/>
                </a:lnTo>
                <a:close/>
              </a:path>
            </a:pathLst>
          </a:custGeom>
          <a:solidFill>
            <a:srgbClr val="FFFFFF"/>
          </a:solidFill>
        </p:spPr>
        <p:txBody>
          <a:bodyPr wrap="square" lIns="0" tIns="0" rIns="0" bIns="0" rtlCol="0"/>
          <a:lstStyle/>
          <a:p>
            <a:endParaRPr/>
          </a:p>
        </p:txBody>
      </p:sp>
      <p:sp>
        <p:nvSpPr>
          <p:cNvPr id="34" name="object 34"/>
          <p:cNvSpPr/>
          <p:nvPr/>
        </p:nvSpPr>
        <p:spPr>
          <a:xfrm>
            <a:off x="5231892" y="3046476"/>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35" name="object 35"/>
          <p:cNvSpPr/>
          <p:nvPr/>
        </p:nvSpPr>
        <p:spPr>
          <a:xfrm>
            <a:off x="5963412" y="3046476"/>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36" name="object 36"/>
          <p:cNvSpPr/>
          <p:nvPr/>
        </p:nvSpPr>
        <p:spPr>
          <a:xfrm>
            <a:off x="6693408" y="3046476"/>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37" name="object 37"/>
          <p:cNvSpPr/>
          <p:nvPr/>
        </p:nvSpPr>
        <p:spPr>
          <a:xfrm>
            <a:off x="4512564" y="3230880"/>
            <a:ext cx="719455" cy="184785"/>
          </a:xfrm>
          <a:custGeom>
            <a:avLst/>
            <a:gdLst/>
            <a:ahLst/>
            <a:cxnLst/>
            <a:rect l="l" t="t" r="r" b="b"/>
            <a:pathLst>
              <a:path w="719454" h="184785">
                <a:moveTo>
                  <a:pt x="0" y="184404"/>
                </a:moveTo>
                <a:lnTo>
                  <a:pt x="719328" y="184404"/>
                </a:lnTo>
                <a:lnTo>
                  <a:pt x="719328" y="0"/>
                </a:lnTo>
                <a:lnTo>
                  <a:pt x="0" y="0"/>
                </a:lnTo>
                <a:lnTo>
                  <a:pt x="0" y="184404"/>
                </a:lnTo>
                <a:close/>
              </a:path>
            </a:pathLst>
          </a:custGeom>
          <a:solidFill>
            <a:srgbClr val="FFFFFF"/>
          </a:solidFill>
        </p:spPr>
        <p:txBody>
          <a:bodyPr wrap="square" lIns="0" tIns="0" rIns="0" bIns="0" rtlCol="0"/>
          <a:lstStyle/>
          <a:p>
            <a:endParaRPr/>
          </a:p>
        </p:txBody>
      </p:sp>
      <p:sp>
        <p:nvSpPr>
          <p:cNvPr id="38" name="object 38"/>
          <p:cNvSpPr/>
          <p:nvPr/>
        </p:nvSpPr>
        <p:spPr>
          <a:xfrm>
            <a:off x="5231892" y="3230880"/>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39" name="object 39"/>
          <p:cNvSpPr/>
          <p:nvPr/>
        </p:nvSpPr>
        <p:spPr>
          <a:xfrm>
            <a:off x="5963412" y="3230880"/>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40" name="object 40"/>
          <p:cNvSpPr/>
          <p:nvPr/>
        </p:nvSpPr>
        <p:spPr>
          <a:xfrm>
            <a:off x="6693408" y="3230880"/>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41" name="object 41"/>
          <p:cNvSpPr/>
          <p:nvPr/>
        </p:nvSpPr>
        <p:spPr>
          <a:xfrm>
            <a:off x="4512564" y="3415284"/>
            <a:ext cx="719455" cy="184785"/>
          </a:xfrm>
          <a:custGeom>
            <a:avLst/>
            <a:gdLst/>
            <a:ahLst/>
            <a:cxnLst/>
            <a:rect l="l" t="t" r="r" b="b"/>
            <a:pathLst>
              <a:path w="719454" h="184785">
                <a:moveTo>
                  <a:pt x="0" y="184404"/>
                </a:moveTo>
                <a:lnTo>
                  <a:pt x="719328" y="184404"/>
                </a:lnTo>
                <a:lnTo>
                  <a:pt x="719328" y="0"/>
                </a:lnTo>
                <a:lnTo>
                  <a:pt x="0" y="0"/>
                </a:lnTo>
                <a:lnTo>
                  <a:pt x="0" y="184404"/>
                </a:lnTo>
                <a:close/>
              </a:path>
            </a:pathLst>
          </a:custGeom>
          <a:solidFill>
            <a:srgbClr val="FFFFFF"/>
          </a:solidFill>
        </p:spPr>
        <p:txBody>
          <a:bodyPr wrap="square" lIns="0" tIns="0" rIns="0" bIns="0" rtlCol="0"/>
          <a:lstStyle/>
          <a:p>
            <a:endParaRPr/>
          </a:p>
        </p:txBody>
      </p:sp>
      <p:sp>
        <p:nvSpPr>
          <p:cNvPr id="42" name="object 42"/>
          <p:cNvSpPr/>
          <p:nvPr/>
        </p:nvSpPr>
        <p:spPr>
          <a:xfrm>
            <a:off x="5231892" y="3415284"/>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43" name="object 43"/>
          <p:cNvSpPr/>
          <p:nvPr/>
        </p:nvSpPr>
        <p:spPr>
          <a:xfrm>
            <a:off x="5963412" y="3415284"/>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44" name="object 44"/>
          <p:cNvSpPr/>
          <p:nvPr/>
        </p:nvSpPr>
        <p:spPr>
          <a:xfrm>
            <a:off x="6693408" y="3415284"/>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45" name="object 45"/>
          <p:cNvSpPr/>
          <p:nvPr/>
        </p:nvSpPr>
        <p:spPr>
          <a:xfrm>
            <a:off x="4512564" y="3599688"/>
            <a:ext cx="719455" cy="184785"/>
          </a:xfrm>
          <a:custGeom>
            <a:avLst/>
            <a:gdLst/>
            <a:ahLst/>
            <a:cxnLst/>
            <a:rect l="l" t="t" r="r" b="b"/>
            <a:pathLst>
              <a:path w="719454" h="184785">
                <a:moveTo>
                  <a:pt x="0" y="184404"/>
                </a:moveTo>
                <a:lnTo>
                  <a:pt x="719328" y="184404"/>
                </a:lnTo>
                <a:lnTo>
                  <a:pt x="719328" y="0"/>
                </a:lnTo>
                <a:lnTo>
                  <a:pt x="0" y="0"/>
                </a:lnTo>
                <a:lnTo>
                  <a:pt x="0" y="184404"/>
                </a:lnTo>
                <a:close/>
              </a:path>
            </a:pathLst>
          </a:custGeom>
          <a:solidFill>
            <a:srgbClr val="FFFFFF"/>
          </a:solidFill>
        </p:spPr>
        <p:txBody>
          <a:bodyPr wrap="square" lIns="0" tIns="0" rIns="0" bIns="0" rtlCol="0"/>
          <a:lstStyle/>
          <a:p>
            <a:endParaRPr/>
          </a:p>
        </p:txBody>
      </p:sp>
      <p:sp>
        <p:nvSpPr>
          <p:cNvPr id="46" name="object 46"/>
          <p:cNvSpPr/>
          <p:nvPr/>
        </p:nvSpPr>
        <p:spPr>
          <a:xfrm>
            <a:off x="5231892" y="3599688"/>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47" name="object 47"/>
          <p:cNvSpPr/>
          <p:nvPr/>
        </p:nvSpPr>
        <p:spPr>
          <a:xfrm>
            <a:off x="5963412" y="3599688"/>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48" name="object 48"/>
          <p:cNvSpPr/>
          <p:nvPr/>
        </p:nvSpPr>
        <p:spPr>
          <a:xfrm>
            <a:off x="6693408" y="3599688"/>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49" name="object 49"/>
          <p:cNvSpPr/>
          <p:nvPr/>
        </p:nvSpPr>
        <p:spPr>
          <a:xfrm>
            <a:off x="4512564" y="3784092"/>
            <a:ext cx="719455" cy="184785"/>
          </a:xfrm>
          <a:custGeom>
            <a:avLst/>
            <a:gdLst/>
            <a:ahLst/>
            <a:cxnLst/>
            <a:rect l="l" t="t" r="r" b="b"/>
            <a:pathLst>
              <a:path w="719454" h="184785">
                <a:moveTo>
                  <a:pt x="0" y="184404"/>
                </a:moveTo>
                <a:lnTo>
                  <a:pt x="719328" y="184404"/>
                </a:lnTo>
                <a:lnTo>
                  <a:pt x="719328" y="0"/>
                </a:lnTo>
                <a:lnTo>
                  <a:pt x="0" y="0"/>
                </a:lnTo>
                <a:lnTo>
                  <a:pt x="0" y="184404"/>
                </a:lnTo>
                <a:close/>
              </a:path>
            </a:pathLst>
          </a:custGeom>
          <a:solidFill>
            <a:srgbClr val="FFFFFF"/>
          </a:solidFill>
        </p:spPr>
        <p:txBody>
          <a:bodyPr wrap="square" lIns="0" tIns="0" rIns="0" bIns="0" rtlCol="0"/>
          <a:lstStyle/>
          <a:p>
            <a:endParaRPr/>
          </a:p>
        </p:txBody>
      </p:sp>
      <p:sp>
        <p:nvSpPr>
          <p:cNvPr id="50" name="object 50"/>
          <p:cNvSpPr/>
          <p:nvPr/>
        </p:nvSpPr>
        <p:spPr>
          <a:xfrm>
            <a:off x="5231892" y="3784092"/>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51" name="object 51"/>
          <p:cNvSpPr/>
          <p:nvPr/>
        </p:nvSpPr>
        <p:spPr>
          <a:xfrm>
            <a:off x="5963412" y="3784092"/>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52" name="object 52"/>
          <p:cNvSpPr/>
          <p:nvPr/>
        </p:nvSpPr>
        <p:spPr>
          <a:xfrm>
            <a:off x="6693408" y="3784092"/>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53" name="object 53"/>
          <p:cNvSpPr/>
          <p:nvPr/>
        </p:nvSpPr>
        <p:spPr>
          <a:xfrm>
            <a:off x="4512564" y="3968496"/>
            <a:ext cx="719455" cy="184785"/>
          </a:xfrm>
          <a:custGeom>
            <a:avLst/>
            <a:gdLst/>
            <a:ahLst/>
            <a:cxnLst/>
            <a:rect l="l" t="t" r="r" b="b"/>
            <a:pathLst>
              <a:path w="719454" h="184785">
                <a:moveTo>
                  <a:pt x="0" y="184404"/>
                </a:moveTo>
                <a:lnTo>
                  <a:pt x="719328" y="184404"/>
                </a:lnTo>
                <a:lnTo>
                  <a:pt x="719328" y="0"/>
                </a:lnTo>
                <a:lnTo>
                  <a:pt x="0" y="0"/>
                </a:lnTo>
                <a:lnTo>
                  <a:pt x="0" y="184404"/>
                </a:lnTo>
                <a:close/>
              </a:path>
            </a:pathLst>
          </a:custGeom>
          <a:solidFill>
            <a:srgbClr val="FFFFFF"/>
          </a:solidFill>
        </p:spPr>
        <p:txBody>
          <a:bodyPr wrap="square" lIns="0" tIns="0" rIns="0" bIns="0" rtlCol="0"/>
          <a:lstStyle/>
          <a:p>
            <a:endParaRPr/>
          </a:p>
        </p:txBody>
      </p:sp>
      <p:sp>
        <p:nvSpPr>
          <p:cNvPr id="54" name="object 54"/>
          <p:cNvSpPr/>
          <p:nvPr/>
        </p:nvSpPr>
        <p:spPr>
          <a:xfrm>
            <a:off x="5231892" y="3968496"/>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55" name="object 55"/>
          <p:cNvSpPr/>
          <p:nvPr/>
        </p:nvSpPr>
        <p:spPr>
          <a:xfrm>
            <a:off x="5963412" y="3968496"/>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56" name="object 56"/>
          <p:cNvSpPr/>
          <p:nvPr/>
        </p:nvSpPr>
        <p:spPr>
          <a:xfrm>
            <a:off x="6693408" y="3968496"/>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57" name="object 57"/>
          <p:cNvSpPr/>
          <p:nvPr/>
        </p:nvSpPr>
        <p:spPr>
          <a:xfrm>
            <a:off x="4512564" y="4152900"/>
            <a:ext cx="719455" cy="184785"/>
          </a:xfrm>
          <a:custGeom>
            <a:avLst/>
            <a:gdLst/>
            <a:ahLst/>
            <a:cxnLst/>
            <a:rect l="l" t="t" r="r" b="b"/>
            <a:pathLst>
              <a:path w="719454" h="184785">
                <a:moveTo>
                  <a:pt x="0" y="184404"/>
                </a:moveTo>
                <a:lnTo>
                  <a:pt x="719328" y="184404"/>
                </a:lnTo>
                <a:lnTo>
                  <a:pt x="719328" y="0"/>
                </a:lnTo>
                <a:lnTo>
                  <a:pt x="0" y="0"/>
                </a:lnTo>
                <a:lnTo>
                  <a:pt x="0" y="184404"/>
                </a:lnTo>
                <a:close/>
              </a:path>
            </a:pathLst>
          </a:custGeom>
          <a:solidFill>
            <a:srgbClr val="FFFFFF"/>
          </a:solidFill>
        </p:spPr>
        <p:txBody>
          <a:bodyPr wrap="square" lIns="0" tIns="0" rIns="0" bIns="0" rtlCol="0"/>
          <a:lstStyle/>
          <a:p>
            <a:endParaRPr/>
          </a:p>
        </p:txBody>
      </p:sp>
      <p:sp>
        <p:nvSpPr>
          <p:cNvPr id="58" name="object 58"/>
          <p:cNvSpPr/>
          <p:nvPr/>
        </p:nvSpPr>
        <p:spPr>
          <a:xfrm>
            <a:off x="5231892" y="4152900"/>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59" name="object 59"/>
          <p:cNvSpPr/>
          <p:nvPr/>
        </p:nvSpPr>
        <p:spPr>
          <a:xfrm>
            <a:off x="5963412" y="4152900"/>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60" name="object 60"/>
          <p:cNvSpPr/>
          <p:nvPr/>
        </p:nvSpPr>
        <p:spPr>
          <a:xfrm>
            <a:off x="6693408" y="4152900"/>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61" name="object 61"/>
          <p:cNvSpPr/>
          <p:nvPr/>
        </p:nvSpPr>
        <p:spPr>
          <a:xfrm>
            <a:off x="4512564" y="4337304"/>
            <a:ext cx="719455" cy="184785"/>
          </a:xfrm>
          <a:custGeom>
            <a:avLst/>
            <a:gdLst/>
            <a:ahLst/>
            <a:cxnLst/>
            <a:rect l="l" t="t" r="r" b="b"/>
            <a:pathLst>
              <a:path w="719454" h="184785">
                <a:moveTo>
                  <a:pt x="0" y="184404"/>
                </a:moveTo>
                <a:lnTo>
                  <a:pt x="719328" y="184404"/>
                </a:lnTo>
                <a:lnTo>
                  <a:pt x="719328" y="0"/>
                </a:lnTo>
                <a:lnTo>
                  <a:pt x="0" y="0"/>
                </a:lnTo>
                <a:lnTo>
                  <a:pt x="0" y="184404"/>
                </a:lnTo>
                <a:close/>
              </a:path>
            </a:pathLst>
          </a:custGeom>
          <a:solidFill>
            <a:srgbClr val="FFFFFF"/>
          </a:solidFill>
        </p:spPr>
        <p:txBody>
          <a:bodyPr wrap="square" lIns="0" tIns="0" rIns="0" bIns="0" rtlCol="0"/>
          <a:lstStyle/>
          <a:p>
            <a:endParaRPr/>
          </a:p>
        </p:txBody>
      </p:sp>
      <p:sp>
        <p:nvSpPr>
          <p:cNvPr id="62" name="object 62"/>
          <p:cNvSpPr/>
          <p:nvPr/>
        </p:nvSpPr>
        <p:spPr>
          <a:xfrm>
            <a:off x="5231892" y="4337304"/>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63" name="object 63"/>
          <p:cNvSpPr/>
          <p:nvPr/>
        </p:nvSpPr>
        <p:spPr>
          <a:xfrm>
            <a:off x="5963412" y="4337304"/>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64" name="object 64"/>
          <p:cNvSpPr/>
          <p:nvPr/>
        </p:nvSpPr>
        <p:spPr>
          <a:xfrm>
            <a:off x="6693408" y="4337304"/>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65" name="object 65"/>
          <p:cNvSpPr/>
          <p:nvPr/>
        </p:nvSpPr>
        <p:spPr>
          <a:xfrm>
            <a:off x="4512564" y="4521708"/>
            <a:ext cx="719455" cy="186055"/>
          </a:xfrm>
          <a:custGeom>
            <a:avLst/>
            <a:gdLst/>
            <a:ahLst/>
            <a:cxnLst/>
            <a:rect l="l" t="t" r="r" b="b"/>
            <a:pathLst>
              <a:path w="719454" h="186054">
                <a:moveTo>
                  <a:pt x="0" y="185928"/>
                </a:moveTo>
                <a:lnTo>
                  <a:pt x="719328" y="185928"/>
                </a:lnTo>
                <a:lnTo>
                  <a:pt x="719328" y="0"/>
                </a:lnTo>
                <a:lnTo>
                  <a:pt x="0" y="0"/>
                </a:lnTo>
                <a:lnTo>
                  <a:pt x="0" y="185928"/>
                </a:lnTo>
                <a:close/>
              </a:path>
            </a:pathLst>
          </a:custGeom>
          <a:solidFill>
            <a:srgbClr val="FFFFFF"/>
          </a:solidFill>
        </p:spPr>
        <p:txBody>
          <a:bodyPr wrap="square" lIns="0" tIns="0" rIns="0" bIns="0" rtlCol="0"/>
          <a:lstStyle/>
          <a:p>
            <a:endParaRPr/>
          </a:p>
        </p:txBody>
      </p:sp>
      <p:sp>
        <p:nvSpPr>
          <p:cNvPr id="66" name="object 66"/>
          <p:cNvSpPr/>
          <p:nvPr/>
        </p:nvSpPr>
        <p:spPr>
          <a:xfrm>
            <a:off x="5231892" y="4521708"/>
            <a:ext cx="731520" cy="186055"/>
          </a:xfrm>
          <a:custGeom>
            <a:avLst/>
            <a:gdLst/>
            <a:ahLst/>
            <a:cxnLst/>
            <a:rect l="l" t="t" r="r" b="b"/>
            <a:pathLst>
              <a:path w="731520" h="186054">
                <a:moveTo>
                  <a:pt x="0" y="185928"/>
                </a:moveTo>
                <a:lnTo>
                  <a:pt x="731520" y="185928"/>
                </a:lnTo>
                <a:lnTo>
                  <a:pt x="731520" y="0"/>
                </a:lnTo>
                <a:lnTo>
                  <a:pt x="0" y="0"/>
                </a:lnTo>
                <a:lnTo>
                  <a:pt x="0" y="185928"/>
                </a:lnTo>
                <a:close/>
              </a:path>
            </a:pathLst>
          </a:custGeom>
          <a:solidFill>
            <a:srgbClr val="FFFFFF"/>
          </a:solidFill>
        </p:spPr>
        <p:txBody>
          <a:bodyPr wrap="square" lIns="0" tIns="0" rIns="0" bIns="0" rtlCol="0"/>
          <a:lstStyle/>
          <a:p>
            <a:endParaRPr/>
          </a:p>
        </p:txBody>
      </p:sp>
      <p:sp>
        <p:nvSpPr>
          <p:cNvPr id="67" name="object 67"/>
          <p:cNvSpPr/>
          <p:nvPr/>
        </p:nvSpPr>
        <p:spPr>
          <a:xfrm>
            <a:off x="5963412" y="4521708"/>
            <a:ext cx="730250" cy="186055"/>
          </a:xfrm>
          <a:custGeom>
            <a:avLst/>
            <a:gdLst/>
            <a:ahLst/>
            <a:cxnLst/>
            <a:rect l="l" t="t" r="r" b="b"/>
            <a:pathLst>
              <a:path w="730250" h="186054">
                <a:moveTo>
                  <a:pt x="0" y="185928"/>
                </a:moveTo>
                <a:lnTo>
                  <a:pt x="729996" y="185928"/>
                </a:lnTo>
                <a:lnTo>
                  <a:pt x="729996" y="0"/>
                </a:lnTo>
                <a:lnTo>
                  <a:pt x="0" y="0"/>
                </a:lnTo>
                <a:lnTo>
                  <a:pt x="0" y="185928"/>
                </a:lnTo>
                <a:close/>
              </a:path>
            </a:pathLst>
          </a:custGeom>
          <a:solidFill>
            <a:srgbClr val="FFFFFF"/>
          </a:solidFill>
        </p:spPr>
        <p:txBody>
          <a:bodyPr wrap="square" lIns="0" tIns="0" rIns="0" bIns="0" rtlCol="0"/>
          <a:lstStyle/>
          <a:p>
            <a:endParaRPr/>
          </a:p>
        </p:txBody>
      </p:sp>
      <p:sp>
        <p:nvSpPr>
          <p:cNvPr id="68" name="object 68"/>
          <p:cNvSpPr/>
          <p:nvPr/>
        </p:nvSpPr>
        <p:spPr>
          <a:xfrm>
            <a:off x="6693408" y="4521708"/>
            <a:ext cx="730250" cy="186055"/>
          </a:xfrm>
          <a:custGeom>
            <a:avLst/>
            <a:gdLst/>
            <a:ahLst/>
            <a:cxnLst/>
            <a:rect l="l" t="t" r="r" b="b"/>
            <a:pathLst>
              <a:path w="730250" h="186054">
                <a:moveTo>
                  <a:pt x="0" y="185928"/>
                </a:moveTo>
                <a:lnTo>
                  <a:pt x="729996" y="185928"/>
                </a:lnTo>
                <a:lnTo>
                  <a:pt x="729996" y="0"/>
                </a:lnTo>
                <a:lnTo>
                  <a:pt x="0" y="0"/>
                </a:lnTo>
                <a:lnTo>
                  <a:pt x="0" y="185928"/>
                </a:lnTo>
                <a:close/>
              </a:path>
            </a:pathLst>
          </a:custGeom>
          <a:solidFill>
            <a:srgbClr val="FFFFFF"/>
          </a:solidFill>
        </p:spPr>
        <p:txBody>
          <a:bodyPr wrap="square" lIns="0" tIns="0" rIns="0" bIns="0" rtlCol="0"/>
          <a:lstStyle/>
          <a:p>
            <a:endParaRPr/>
          </a:p>
        </p:txBody>
      </p:sp>
      <p:sp>
        <p:nvSpPr>
          <p:cNvPr id="69" name="object 69"/>
          <p:cNvSpPr/>
          <p:nvPr/>
        </p:nvSpPr>
        <p:spPr>
          <a:xfrm>
            <a:off x="4512564" y="4707636"/>
            <a:ext cx="719455" cy="184785"/>
          </a:xfrm>
          <a:custGeom>
            <a:avLst/>
            <a:gdLst/>
            <a:ahLst/>
            <a:cxnLst/>
            <a:rect l="l" t="t" r="r" b="b"/>
            <a:pathLst>
              <a:path w="719454" h="184785">
                <a:moveTo>
                  <a:pt x="0" y="184404"/>
                </a:moveTo>
                <a:lnTo>
                  <a:pt x="719328" y="184404"/>
                </a:lnTo>
                <a:lnTo>
                  <a:pt x="719328" y="0"/>
                </a:lnTo>
                <a:lnTo>
                  <a:pt x="0" y="0"/>
                </a:lnTo>
                <a:lnTo>
                  <a:pt x="0" y="184404"/>
                </a:lnTo>
                <a:close/>
              </a:path>
            </a:pathLst>
          </a:custGeom>
          <a:solidFill>
            <a:srgbClr val="FFFFFF"/>
          </a:solidFill>
        </p:spPr>
        <p:txBody>
          <a:bodyPr wrap="square" lIns="0" tIns="0" rIns="0" bIns="0" rtlCol="0"/>
          <a:lstStyle/>
          <a:p>
            <a:endParaRPr/>
          </a:p>
        </p:txBody>
      </p:sp>
      <p:sp>
        <p:nvSpPr>
          <p:cNvPr id="70" name="object 70"/>
          <p:cNvSpPr/>
          <p:nvPr/>
        </p:nvSpPr>
        <p:spPr>
          <a:xfrm>
            <a:off x="5231892" y="4707636"/>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71" name="object 71"/>
          <p:cNvSpPr/>
          <p:nvPr/>
        </p:nvSpPr>
        <p:spPr>
          <a:xfrm>
            <a:off x="5963412" y="4707636"/>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72" name="object 72"/>
          <p:cNvSpPr/>
          <p:nvPr/>
        </p:nvSpPr>
        <p:spPr>
          <a:xfrm>
            <a:off x="6693408" y="4707636"/>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73" name="object 73"/>
          <p:cNvSpPr/>
          <p:nvPr/>
        </p:nvSpPr>
        <p:spPr>
          <a:xfrm>
            <a:off x="4512564" y="4892040"/>
            <a:ext cx="719455" cy="184785"/>
          </a:xfrm>
          <a:custGeom>
            <a:avLst/>
            <a:gdLst/>
            <a:ahLst/>
            <a:cxnLst/>
            <a:rect l="l" t="t" r="r" b="b"/>
            <a:pathLst>
              <a:path w="719454" h="184785">
                <a:moveTo>
                  <a:pt x="0" y="184404"/>
                </a:moveTo>
                <a:lnTo>
                  <a:pt x="719328" y="184404"/>
                </a:lnTo>
                <a:lnTo>
                  <a:pt x="719328" y="0"/>
                </a:lnTo>
                <a:lnTo>
                  <a:pt x="0" y="0"/>
                </a:lnTo>
                <a:lnTo>
                  <a:pt x="0" y="184404"/>
                </a:lnTo>
                <a:close/>
              </a:path>
            </a:pathLst>
          </a:custGeom>
          <a:solidFill>
            <a:srgbClr val="FFFFFF"/>
          </a:solidFill>
        </p:spPr>
        <p:txBody>
          <a:bodyPr wrap="square" lIns="0" tIns="0" rIns="0" bIns="0" rtlCol="0"/>
          <a:lstStyle/>
          <a:p>
            <a:endParaRPr/>
          </a:p>
        </p:txBody>
      </p:sp>
      <p:sp>
        <p:nvSpPr>
          <p:cNvPr id="74" name="object 74"/>
          <p:cNvSpPr/>
          <p:nvPr/>
        </p:nvSpPr>
        <p:spPr>
          <a:xfrm>
            <a:off x="5231892" y="4892040"/>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75" name="object 75"/>
          <p:cNvSpPr/>
          <p:nvPr/>
        </p:nvSpPr>
        <p:spPr>
          <a:xfrm>
            <a:off x="5963412" y="4892040"/>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76" name="object 76"/>
          <p:cNvSpPr/>
          <p:nvPr/>
        </p:nvSpPr>
        <p:spPr>
          <a:xfrm>
            <a:off x="6693408" y="4892040"/>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77" name="object 77"/>
          <p:cNvSpPr/>
          <p:nvPr/>
        </p:nvSpPr>
        <p:spPr>
          <a:xfrm>
            <a:off x="4512564" y="5076444"/>
            <a:ext cx="719455" cy="184785"/>
          </a:xfrm>
          <a:custGeom>
            <a:avLst/>
            <a:gdLst/>
            <a:ahLst/>
            <a:cxnLst/>
            <a:rect l="l" t="t" r="r" b="b"/>
            <a:pathLst>
              <a:path w="719454" h="184785">
                <a:moveTo>
                  <a:pt x="0" y="184404"/>
                </a:moveTo>
                <a:lnTo>
                  <a:pt x="719328" y="184404"/>
                </a:lnTo>
                <a:lnTo>
                  <a:pt x="719328" y="0"/>
                </a:lnTo>
                <a:lnTo>
                  <a:pt x="0" y="0"/>
                </a:lnTo>
                <a:lnTo>
                  <a:pt x="0" y="184404"/>
                </a:lnTo>
                <a:close/>
              </a:path>
            </a:pathLst>
          </a:custGeom>
          <a:solidFill>
            <a:srgbClr val="FFFFFF"/>
          </a:solidFill>
        </p:spPr>
        <p:txBody>
          <a:bodyPr wrap="square" lIns="0" tIns="0" rIns="0" bIns="0" rtlCol="0"/>
          <a:lstStyle/>
          <a:p>
            <a:endParaRPr/>
          </a:p>
        </p:txBody>
      </p:sp>
      <p:sp>
        <p:nvSpPr>
          <p:cNvPr id="78" name="object 78"/>
          <p:cNvSpPr/>
          <p:nvPr/>
        </p:nvSpPr>
        <p:spPr>
          <a:xfrm>
            <a:off x="5231892" y="5076444"/>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79" name="object 79"/>
          <p:cNvSpPr/>
          <p:nvPr/>
        </p:nvSpPr>
        <p:spPr>
          <a:xfrm>
            <a:off x="5963412" y="5076444"/>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80" name="object 80"/>
          <p:cNvSpPr/>
          <p:nvPr/>
        </p:nvSpPr>
        <p:spPr>
          <a:xfrm>
            <a:off x="6693408" y="5076444"/>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81" name="object 81"/>
          <p:cNvSpPr/>
          <p:nvPr/>
        </p:nvSpPr>
        <p:spPr>
          <a:xfrm>
            <a:off x="4512564" y="5260848"/>
            <a:ext cx="719455" cy="184785"/>
          </a:xfrm>
          <a:custGeom>
            <a:avLst/>
            <a:gdLst/>
            <a:ahLst/>
            <a:cxnLst/>
            <a:rect l="l" t="t" r="r" b="b"/>
            <a:pathLst>
              <a:path w="719454" h="184785">
                <a:moveTo>
                  <a:pt x="0" y="184404"/>
                </a:moveTo>
                <a:lnTo>
                  <a:pt x="719328" y="184404"/>
                </a:lnTo>
                <a:lnTo>
                  <a:pt x="719328" y="0"/>
                </a:lnTo>
                <a:lnTo>
                  <a:pt x="0" y="0"/>
                </a:lnTo>
                <a:lnTo>
                  <a:pt x="0" y="184404"/>
                </a:lnTo>
                <a:close/>
              </a:path>
            </a:pathLst>
          </a:custGeom>
          <a:solidFill>
            <a:srgbClr val="FFFFFF"/>
          </a:solidFill>
        </p:spPr>
        <p:txBody>
          <a:bodyPr wrap="square" lIns="0" tIns="0" rIns="0" bIns="0" rtlCol="0"/>
          <a:lstStyle/>
          <a:p>
            <a:endParaRPr/>
          </a:p>
        </p:txBody>
      </p:sp>
      <p:sp>
        <p:nvSpPr>
          <p:cNvPr id="82" name="object 82"/>
          <p:cNvSpPr/>
          <p:nvPr/>
        </p:nvSpPr>
        <p:spPr>
          <a:xfrm>
            <a:off x="5231892" y="5260848"/>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83" name="object 83"/>
          <p:cNvSpPr/>
          <p:nvPr/>
        </p:nvSpPr>
        <p:spPr>
          <a:xfrm>
            <a:off x="5963412" y="5260848"/>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84" name="object 84"/>
          <p:cNvSpPr/>
          <p:nvPr/>
        </p:nvSpPr>
        <p:spPr>
          <a:xfrm>
            <a:off x="6693408" y="5260848"/>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85" name="object 85"/>
          <p:cNvSpPr/>
          <p:nvPr/>
        </p:nvSpPr>
        <p:spPr>
          <a:xfrm>
            <a:off x="4512564" y="5445252"/>
            <a:ext cx="719455" cy="184785"/>
          </a:xfrm>
          <a:custGeom>
            <a:avLst/>
            <a:gdLst/>
            <a:ahLst/>
            <a:cxnLst/>
            <a:rect l="l" t="t" r="r" b="b"/>
            <a:pathLst>
              <a:path w="719454" h="184785">
                <a:moveTo>
                  <a:pt x="0" y="184404"/>
                </a:moveTo>
                <a:lnTo>
                  <a:pt x="719328" y="184404"/>
                </a:lnTo>
                <a:lnTo>
                  <a:pt x="719328" y="0"/>
                </a:lnTo>
                <a:lnTo>
                  <a:pt x="0" y="0"/>
                </a:lnTo>
                <a:lnTo>
                  <a:pt x="0" y="184404"/>
                </a:lnTo>
                <a:close/>
              </a:path>
            </a:pathLst>
          </a:custGeom>
          <a:solidFill>
            <a:srgbClr val="FFFFFF"/>
          </a:solidFill>
        </p:spPr>
        <p:txBody>
          <a:bodyPr wrap="square" lIns="0" tIns="0" rIns="0" bIns="0" rtlCol="0"/>
          <a:lstStyle/>
          <a:p>
            <a:endParaRPr/>
          </a:p>
        </p:txBody>
      </p:sp>
      <p:sp>
        <p:nvSpPr>
          <p:cNvPr id="86" name="object 86"/>
          <p:cNvSpPr/>
          <p:nvPr/>
        </p:nvSpPr>
        <p:spPr>
          <a:xfrm>
            <a:off x="5231892" y="5445252"/>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87" name="object 87"/>
          <p:cNvSpPr/>
          <p:nvPr/>
        </p:nvSpPr>
        <p:spPr>
          <a:xfrm>
            <a:off x="5963412" y="5445252"/>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88" name="object 88"/>
          <p:cNvSpPr/>
          <p:nvPr/>
        </p:nvSpPr>
        <p:spPr>
          <a:xfrm>
            <a:off x="6693408" y="5445252"/>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89" name="object 89"/>
          <p:cNvSpPr/>
          <p:nvPr/>
        </p:nvSpPr>
        <p:spPr>
          <a:xfrm>
            <a:off x="4512564" y="5629655"/>
            <a:ext cx="719455" cy="184785"/>
          </a:xfrm>
          <a:custGeom>
            <a:avLst/>
            <a:gdLst/>
            <a:ahLst/>
            <a:cxnLst/>
            <a:rect l="l" t="t" r="r" b="b"/>
            <a:pathLst>
              <a:path w="719454" h="184785">
                <a:moveTo>
                  <a:pt x="0" y="184404"/>
                </a:moveTo>
                <a:lnTo>
                  <a:pt x="719328" y="184404"/>
                </a:lnTo>
                <a:lnTo>
                  <a:pt x="719328" y="0"/>
                </a:lnTo>
                <a:lnTo>
                  <a:pt x="0" y="0"/>
                </a:lnTo>
                <a:lnTo>
                  <a:pt x="0" y="184404"/>
                </a:lnTo>
                <a:close/>
              </a:path>
            </a:pathLst>
          </a:custGeom>
          <a:solidFill>
            <a:srgbClr val="FFFFFF"/>
          </a:solidFill>
        </p:spPr>
        <p:txBody>
          <a:bodyPr wrap="square" lIns="0" tIns="0" rIns="0" bIns="0" rtlCol="0"/>
          <a:lstStyle/>
          <a:p>
            <a:endParaRPr/>
          </a:p>
        </p:txBody>
      </p:sp>
      <p:sp>
        <p:nvSpPr>
          <p:cNvPr id="90" name="object 90"/>
          <p:cNvSpPr/>
          <p:nvPr/>
        </p:nvSpPr>
        <p:spPr>
          <a:xfrm>
            <a:off x="5231892" y="5629655"/>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91" name="object 91"/>
          <p:cNvSpPr/>
          <p:nvPr/>
        </p:nvSpPr>
        <p:spPr>
          <a:xfrm>
            <a:off x="5963412" y="5629655"/>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92" name="object 92"/>
          <p:cNvSpPr/>
          <p:nvPr/>
        </p:nvSpPr>
        <p:spPr>
          <a:xfrm>
            <a:off x="6693408" y="5629655"/>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93" name="object 93"/>
          <p:cNvSpPr/>
          <p:nvPr/>
        </p:nvSpPr>
        <p:spPr>
          <a:xfrm>
            <a:off x="4512564" y="5814060"/>
            <a:ext cx="719455" cy="184785"/>
          </a:xfrm>
          <a:custGeom>
            <a:avLst/>
            <a:gdLst/>
            <a:ahLst/>
            <a:cxnLst/>
            <a:rect l="l" t="t" r="r" b="b"/>
            <a:pathLst>
              <a:path w="719454" h="184785">
                <a:moveTo>
                  <a:pt x="0" y="184404"/>
                </a:moveTo>
                <a:lnTo>
                  <a:pt x="719328" y="184404"/>
                </a:lnTo>
                <a:lnTo>
                  <a:pt x="719328" y="0"/>
                </a:lnTo>
                <a:lnTo>
                  <a:pt x="0" y="0"/>
                </a:lnTo>
                <a:lnTo>
                  <a:pt x="0" y="184404"/>
                </a:lnTo>
                <a:close/>
              </a:path>
            </a:pathLst>
          </a:custGeom>
          <a:solidFill>
            <a:srgbClr val="FFFFFF"/>
          </a:solidFill>
        </p:spPr>
        <p:txBody>
          <a:bodyPr wrap="square" lIns="0" tIns="0" rIns="0" bIns="0" rtlCol="0"/>
          <a:lstStyle/>
          <a:p>
            <a:endParaRPr/>
          </a:p>
        </p:txBody>
      </p:sp>
      <p:sp>
        <p:nvSpPr>
          <p:cNvPr id="94" name="object 94"/>
          <p:cNvSpPr/>
          <p:nvPr/>
        </p:nvSpPr>
        <p:spPr>
          <a:xfrm>
            <a:off x="5231892" y="5814060"/>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95" name="object 95"/>
          <p:cNvSpPr/>
          <p:nvPr/>
        </p:nvSpPr>
        <p:spPr>
          <a:xfrm>
            <a:off x="5963412" y="5814060"/>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96" name="object 96"/>
          <p:cNvSpPr/>
          <p:nvPr/>
        </p:nvSpPr>
        <p:spPr>
          <a:xfrm>
            <a:off x="6693408" y="5814060"/>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97" name="object 97"/>
          <p:cNvSpPr/>
          <p:nvPr/>
        </p:nvSpPr>
        <p:spPr>
          <a:xfrm>
            <a:off x="4512564" y="5998464"/>
            <a:ext cx="719455" cy="184785"/>
          </a:xfrm>
          <a:custGeom>
            <a:avLst/>
            <a:gdLst/>
            <a:ahLst/>
            <a:cxnLst/>
            <a:rect l="l" t="t" r="r" b="b"/>
            <a:pathLst>
              <a:path w="719454" h="184785">
                <a:moveTo>
                  <a:pt x="0" y="184404"/>
                </a:moveTo>
                <a:lnTo>
                  <a:pt x="719328" y="184404"/>
                </a:lnTo>
                <a:lnTo>
                  <a:pt x="719328" y="0"/>
                </a:lnTo>
                <a:lnTo>
                  <a:pt x="0" y="0"/>
                </a:lnTo>
                <a:lnTo>
                  <a:pt x="0" y="184404"/>
                </a:lnTo>
                <a:close/>
              </a:path>
            </a:pathLst>
          </a:custGeom>
          <a:solidFill>
            <a:srgbClr val="FFFFFF"/>
          </a:solidFill>
        </p:spPr>
        <p:txBody>
          <a:bodyPr wrap="square" lIns="0" tIns="0" rIns="0" bIns="0" rtlCol="0"/>
          <a:lstStyle/>
          <a:p>
            <a:endParaRPr/>
          </a:p>
        </p:txBody>
      </p:sp>
      <p:sp>
        <p:nvSpPr>
          <p:cNvPr id="98" name="object 98"/>
          <p:cNvSpPr/>
          <p:nvPr/>
        </p:nvSpPr>
        <p:spPr>
          <a:xfrm>
            <a:off x="5231892" y="5998464"/>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99" name="object 99"/>
          <p:cNvSpPr/>
          <p:nvPr/>
        </p:nvSpPr>
        <p:spPr>
          <a:xfrm>
            <a:off x="5963412" y="5998464"/>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100" name="object 100"/>
          <p:cNvSpPr/>
          <p:nvPr/>
        </p:nvSpPr>
        <p:spPr>
          <a:xfrm>
            <a:off x="6693408" y="5998464"/>
            <a:ext cx="730250" cy="184785"/>
          </a:xfrm>
          <a:custGeom>
            <a:avLst/>
            <a:gdLst/>
            <a:ahLst/>
            <a:cxnLst/>
            <a:rect l="l" t="t" r="r" b="b"/>
            <a:pathLst>
              <a:path w="730250" h="184785">
                <a:moveTo>
                  <a:pt x="0" y="184404"/>
                </a:moveTo>
                <a:lnTo>
                  <a:pt x="729996" y="184404"/>
                </a:lnTo>
                <a:lnTo>
                  <a:pt x="729996" y="0"/>
                </a:lnTo>
                <a:lnTo>
                  <a:pt x="0" y="0"/>
                </a:lnTo>
                <a:lnTo>
                  <a:pt x="0" y="184404"/>
                </a:lnTo>
                <a:close/>
              </a:path>
            </a:pathLst>
          </a:custGeom>
          <a:solidFill>
            <a:srgbClr val="FFFFFF"/>
          </a:solidFill>
        </p:spPr>
        <p:txBody>
          <a:bodyPr wrap="square" lIns="0" tIns="0" rIns="0" bIns="0" rtlCol="0"/>
          <a:lstStyle/>
          <a:p>
            <a:endParaRPr/>
          </a:p>
        </p:txBody>
      </p:sp>
      <p:sp>
        <p:nvSpPr>
          <p:cNvPr id="101" name="object 101"/>
          <p:cNvSpPr/>
          <p:nvPr/>
        </p:nvSpPr>
        <p:spPr>
          <a:xfrm>
            <a:off x="3781044" y="1754124"/>
            <a:ext cx="721360" cy="368935"/>
          </a:xfrm>
          <a:custGeom>
            <a:avLst/>
            <a:gdLst/>
            <a:ahLst/>
            <a:cxnLst/>
            <a:rect l="l" t="t" r="r" b="b"/>
            <a:pathLst>
              <a:path w="721360" h="368935">
                <a:moveTo>
                  <a:pt x="0" y="368808"/>
                </a:moveTo>
                <a:lnTo>
                  <a:pt x="720852" y="368808"/>
                </a:lnTo>
                <a:lnTo>
                  <a:pt x="720852" y="0"/>
                </a:lnTo>
                <a:lnTo>
                  <a:pt x="0" y="0"/>
                </a:lnTo>
                <a:lnTo>
                  <a:pt x="0" y="368808"/>
                </a:lnTo>
                <a:close/>
              </a:path>
            </a:pathLst>
          </a:custGeom>
          <a:solidFill>
            <a:srgbClr val="FFFFFF"/>
          </a:solidFill>
        </p:spPr>
        <p:txBody>
          <a:bodyPr wrap="square" lIns="0" tIns="0" rIns="0" bIns="0" rtlCol="0"/>
          <a:lstStyle/>
          <a:p>
            <a:endParaRPr/>
          </a:p>
        </p:txBody>
      </p:sp>
      <p:sp>
        <p:nvSpPr>
          <p:cNvPr id="102" name="object 102"/>
          <p:cNvSpPr/>
          <p:nvPr/>
        </p:nvSpPr>
        <p:spPr>
          <a:xfrm>
            <a:off x="3781044" y="2122932"/>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103" name="object 103"/>
          <p:cNvSpPr/>
          <p:nvPr/>
        </p:nvSpPr>
        <p:spPr>
          <a:xfrm>
            <a:off x="3781044" y="2307336"/>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104" name="object 104"/>
          <p:cNvSpPr/>
          <p:nvPr/>
        </p:nvSpPr>
        <p:spPr>
          <a:xfrm>
            <a:off x="3781044" y="2491740"/>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105" name="object 105"/>
          <p:cNvSpPr/>
          <p:nvPr/>
        </p:nvSpPr>
        <p:spPr>
          <a:xfrm>
            <a:off x="3781044" y="2676144"/>
            <a:ext cx="731520" cy="186055"/>
          </a:xfrm>
          <a:custGeom>
            <a:avLst/>
            <a:gdLst/>
            <a:ahLst/>
            <a:cxnLst/>
            <a:rect l="l" t="t" r="r" b="b"/>
            <a:pathLst>
              <a:path w="731520" h="186055">
                <a:moveTo>
                  <a:pt x="0" y="185928"/>
                </a:moveTo>
                <a:lnTo>
                  <a:pt x="731520" y="185928"/>
                </a:lnTo>
                <a:lnTo>
                  <a:pt x="731520" y="0"/>
                </a:lnTo>
                <a:lnTo>
                  <a:pt x="0" y="0"/>
                </a:lnTo>
                <a:lnTo>
                  <a:pt x="0" y="185928"/>
                </a:lnTo>
                <a:close/>
              </a:path>
            </a:pathLst>
          </a:custGeom>
          <a:solidFill>
            <a:srgbClr val="FFFFFF"/>
          </a:solidFill>
        </p:spPr>
        <p:txBody>
          <a:bodyPr wrap="square" lIns="0" tIns="0" rIns="0" bIns="0" rtlCol="0"/>
          <a:lstStyle/>
          <a:p>
            <a:endParaRPr/>
          </a:p>
        </p:txBody>
      </p:sp>
      <p:sp>
        <p:nvSpPr>
          <p:cNvPr id="106" name="object 106"/>
          <p:cNvSpPr/>
          <p:nvPr/>
        </p:nvSpPr>
        <p:spPr>
          <a:xfrm>
            <a:off x="3781044" y="2862072"/>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107" name="object 107"/>
          <p:cNvSpPr/>
          <p:nvPr/>
        </p:nvSpPr>
        <p:spPr>
          <a:xfrm>
            <a:off x="3781044" y="3046476"/>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108" name="object 108"/>
          <p:cNvSpPr/>
          <p:nvPr/>
        </p:nvSpPr>
        <p:spPr>
          <a:xfrm>
            <a:off x="3781044" y="3230880"/>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109" name="object 109"/>
          <p:cNvSpPr/>
          <p:nvPr/>
        </p:nvSpPr>
        <p:spPr>
          <a:xfrm>
            <a:off x="3781044" y="3415284"/>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110" name="object 110"/>
          <p:cNvSpPr/>
          <p:nvPr/>
        </p:nvSpPr>
        <p:spPr>
          <a:xfrm>
            <a:off x="3781044" y="3599688"/>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111" name="object 111"/>
          <p:cNvSpPr/>
          <p:nvPr/>
        </p:nvSpPr>
        <p:spPr>
          <a:xfrm>
            <a:off x="3781044" y="3784092"/>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112" name="object 112"/>
          <p:cNvSpPr/>
          <p:nvPr/>
        </p:nvSpPr>
        <p:spPr>
          <a:xfrm>
            <a:off x="3781044" y="3968496"/>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113" name="object 113"/>
          <p:cNvSpPr/>
          <p:nvPr/>
        </p:nvSpPr>
        <p:spPr>
          <a:xfrm>
            <a:off x="3781044" y="4152900"/>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114" name="object 114"/>
          <p:cNvSpPr/>
          <p:nvPr/>
        </p:nvSpPr>
        <p:spPr>
          <a:xfrm>
            <a:off x="3781044" y="4337304"/>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115" name="object 115"/>
          <p:cNvSpPr/>
          <p:nvPr/>
        </p:nvSpPr>
        <p:spPr>
          <a:xfrm>
            <a:off x="3781044" y="4521708"/>
            <a:ext cx="731520" cy="186055"/>
          </a:xfrm>
          <a:custGeom>
            <a:avLst/>
            <a:gdLst/>
            <a:ahLst/>
            <a:cxnLst/>
            <a:rect l="l" t="t" r="r" b="b"/>
            <a:pathLst>
              <a:path w="731520" h="186054">
                <a:moveTo>
                  <a:pt x="0" y="185928"/>
                </a:moveTo>
                <a:lnTo>
                  <a:pt x="731520" y="185928"/>
                </a:lnTo>
                <a:lnTo>
                  <a:pt x="731520" y="0"/>
                </a:lnTo>
                <a:lnTo>
                  <a:pt x="0" y="0"/>
                </a:lnTo>
                <a:lnTo>
                  <a:pt x="0" y="185928"/>
                </a:lnTo>
                <a:close/>
              </a:path>
            </a:pathLst>
          </a:custGeom>
          <a:solidFill>
            <a:srgbClr val="FFFFFF"/>
          </a:solidFill>
        </p:spPr>
        <p:txBody>
          <a:bodyPr wrap="square" lIns="0" tIns="0" rIns="0" bIns="0" rtlCol="0"/>
          <a:lstStyle/>
          <a:p>
            <a:endParaRPr/>
          </a:p>
        </p:txBody>
      </p:sp>
      <p:sp>
        <p:nvSpPr>
          <p:cNvPr id="116" name="object 116"/>
          <p:cNvSpPr/>
          <p:nvPr/>
        </p:nvSpPr>
        <p:spPr>
          <a:xfrm>
            <a:off x="3781044" y="4707636"/>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117" name="object 117"/>
          <p:cNvSpPr/>
          <p:nvPr/>
        </p:nvSpPr>
        <p:spPr>
          <a:xfrm>
            <a:off x="3781044" y="4892040"/>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118" name="object 118"/>
          <p:cNvSpPr/>
          <p:nvPr/>
        </p:nvSpPr>
        <p:spPr>
          <a:xfrm>
            <a:off x="3781044" y="5076444"/>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119" name="object 119"/>
          <p:cNvSpPr/>
          <p:nvPr/>
        </p:nvSpPr>
        <p:spPr>
          <a:xfrm>
            <a:off x="3781044" y="5260848"/>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120" name="object 120"/>
          <p:cNvSpPr/>
          <p:nvPr/>
        </p:nvSpPr>
        <p:spPr>
          <a:xfrm>
            <a:off x="3781044" y="5445252"/>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121" name="object 121"/>
          <p:cNvSpPr/>
          <p:nvPr/>
        </p:nvSpPr>
        <p:spPr>
          <a:xfrm>
            <a:off x="3781044" y="5629655"/>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122" name="object 122"/>
          <p:cNvSpPr/>
          <p:nvPr/>
        </p:nvSpPr>
        <p:spPr>
          <a:xfrm>
            <a:off x="3781044" y="5814060"/>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123" name="object 123"/>
          <p:cNvSpPr/>
          <p:nvPr/>
        </p:nvSpPr>
        <p:spPr>
          <a:xfrm>
            <a:off x="3781044" y="5998464"/>
            <a:ext cx="731520" cy="184785"/>
          </a:xfrm>
          <a:custGeom>
            <a:avLst/>
            <a:gdLst/>
            <a:ahLst/>
            <a:cxnLst/>
            <a:rect l="l" t="t" r="r" b="b"/>
            <a:pathLst>
              <a:path w="731520" h="184785">
                <a:moveTo>
                  <a:pt x="0" y="184404"/>
                </a:moveTo>
                <a:lnTo>
                  <a:pt x="731520" y="184404"/>
                </a:lnTo>
                <a:lnTo>
                  <a:pt x="731520" y="0"/>
                </a:lnTo>
                <a:lnTo>
                  <a:pt x="0" y="0"/>
                </a:lnTo>
                <a:lnTo>
                  <a:pt x="0" y="184404"/>
                </a:lnTo>
                <a:close/>
              </a:path>
            </a:pathLst>
          </a:custGeom>
          <a:solidFill>
            <a:srgbClr val="FFFFFF"/>
          </a:solidFill>
        </p:spPr>
        <p:txBody>
          <a:bodyPr wrap="square" lIns="0" tIns="0" rIns="0" bIns="0" rtlCol="0"/>
          <a:lstStyle/>
          <a:p>
            <a:endParaRPr/>
          </a:p>
        </p:txBody>
      </p:sp>
      <p:sp>
        <p:nvSpPr>
          <p:cNvPr id="124" name="object 124"/>
          <p:cNvSpPr/>
          <p:nvPr/>
        </p:nvSpPr>
        <p:spPr>
          <a:xfrm>
            <a:off x="2904744" y="1754124"/>
            <a:ext cx="876300" cy="368935"/>
          </a:xfrm>
          <a:custGeom>
            <a:avLst/>
            <a:gdLst/>
            <a:ahLst/>
            <a:cxnLst/>
            <a:rect l="l" t="t" r="r" b="b"/>
            <a:pathLst>
              <a:path w="876300" h="368935">
                <a:moveTo>
                  <a:pt x="0" y="368808"/>
                </a:moveTo>
                <a:lnTo>
                  <a:pt x="876300" y="368808"/>
                </a:lnTo>
                <a:lnTo>
                  <a:pt x="876300" y="0"/>
                </a:lnTo>
                <a:lnTo>
                  <a:pt x="0" y="0"/>
                </a:lnTo>
                <a:lnTo>
                  <a:pt x="0" y="368808"/>
                </a:lnTo>
                <a:close/>
              </a:path>
            </a:pathLst>
          </a:custGeom>
          <a:solidFill>
            <a:srgbClr val="FFFFFF"/>
          </a:solidFill>
        </p:spPr>
        <p:txBody>
          <a:bodyPr wrap="square" lIns="0" tIns="0" rIns="0" bIns="0" rtlCol="0"/>
          <a:lstStyle/>
          <a:p>
            <a:endParaRPr/>
          </a:p>
        </p:txBody>
      </p:sp>
      <p:sp>
        <p:nvSpPr>
          <p:cNvPr id="125" name="object 125"/>
          <p:cNvSpPr/>
          <p:nvPr/>
        </p:nvSpPr>
        <p:spPr>
          <a:xfrm>
            <a:off x="2904744" y="2122932"/>
            <a:ext cx="876300" cy="2040889"/>
          </a:xfrm>
          <a:custGeom>
            <a:avLst/>
            <a:gdLst/>
            <a:ahLst/>
            <a:cxnLst/>
            <a:rect l="l" t="t" r="r" b="b"/>
            <a:pathLst>
              <a:path w="876300" h="2040889">
                <a:moveTo>
                  <a:pt x="0" y="0"/>
                </a:moveTo>
                <a:lnTo>
                  <a:pt x="0" y="2040636"/>
                </a:lnTo>
                <a:lnTo>
                  <a:pt x="876300" y="2040636"/>
                </a:lnTo>
                <a:lnTo>
                  <a:pt x="876300" y="0"/>
                </a:lnTo>
                <a:lnTo>
                  <a:pt x="0" y="0"/>
                </a:lnTo>
                <a:close/>
              </a:path>
            </a:pathLst>
          </a:custGeom>
          <a:solidFill>
            <a:srgbClr val="FFFFFF"/>
          </a:solidFill>
        </p:spPr>
        <p:txBody>
          <a:bodyPr wrap="square" lIns="0" tIns="0" rIns="0" bIns="0" rtlCol="0"/>
          <a:lstStyle/>
          <a:p>
            <a:endParaRPr/>
          </a:p>
        </p:txBody>
      </p:sp>
      <p:sp>
        <p:nvSpPr>
          <p:cNvPr id="126" name="object 126"/>
          <p:cNvSpPr/>
          <p:nvPr/>
        </p:nvSpPr>
        <p:spPr>
          <a:xfrm>
            <a:off x="2904744" y="4152900"/>
            <a:ext cx="876300" cy="2040889"/>
          </a:xfrm>
          <a:custGeom>
            <a:avLst/>
            <a:gdLst/>
            <a:ahLst/>
            <a:cxnLst/>
            <a:rect l="l" t="t" r="r" b="b"/>
            <a:pathLst>
              <a:path w="876300" h="2040889">
                <a:moveTo>
                  <a:pt x="0" y="0"/>
                </a:moveTo>
                <a:lnTo>
                  <a:pt x="0" y="2040636"/>
                </a:lnTo>
                <a:lnTo>
                  <a:pt x="876300" y="2040636"/>
                </a:lnTo>
                <a:lnTo>
                  <a:pt x="876300" y="0"/>
                </a:lnTo>
                <a:lnTo>
                  <a:pt x="0" y="0"/>
                </a:lnTo>
                <a:close/>
              </a:path>
            </a:pathLst>
          </a:custGeom>
          <a:solidFill>
            <a:srgbClr val="FFFFFF"/>
          </a:solidFill>
        </p:spPr>
        <p:txBody>
          <a:bodyPr wrap="square" lIns="0" tIns="0" rIns="0" bIns="0" rtlCol="0"/>
          <a:lstStyle/>
          <a:p>
            <a:endParaRPr/>
          </a:p>
        </p:txBody>
      </p:sp>
      <p:sp>
        <p:nvSpPr>
          <p:cNvPr id="127" name="object 127"/>
          <p:cNvSpPr/>
          <p:nvPr/>
        </p:nvSpPr>
        <p:spPr>
          <a:xfrm>
            <a:off x="4501896" y="1754124"/>
            <a:ext cx="741045" cy="379730"/>
          </a:xfrm>
          <a:custGeom>
            <a:avLst/>
            <a:gdLst/>
            <a:ahLst/>
            <a:cxnLst/>
            <a:rect l="l" t="t" r="r" b="b"/>
            <a:pathLst>
              <a:path w="741045" h="379730">
                <a:moveTo>
                  <a:pt x="0" y="0"/>
                </a:moveTo>
                <a:lnTo>
                  <a:pt x="0" y="379476"/>
                </a:lnTo>
                <a:lnTo>
                  <a:pt x="740664" y="379476"/>
                </a:lnTo>
                <a:lnTo>
                  <a:pt x="740664" y="0"/>
                </a:lnTo>
                <a:lnTo>
                  <a:pt x="0" y="0"/>
                </a:lnTo>
                <a:close/>
              </a:path>
            </a:pathLst>
          </a:custGeom>
          <a:solidFill>
            <a:srgbClr val="FFFFFF"/>
          </a:solidFill>
        </p:spPr>
        <p:txBody>
          <a:bodyPr wrap="square" lIns="0" tIns="0" rIns="0" bIns="0" rtlCol="0"/>
          <a:lstStyle/>
          <a:p>
            <a:endParaRPr/>
          </a:p>
        </p:txBody>
      </p:sp>
      <p:sp>
        <p:nvSpPr>
          <p:cNvPr id="128" name="object 128"/>
          <p:cNvSpPr/>
          <p:nvPr/>
        </p:nvSpPr>
        <p:spPr>
          <a:xfrm>
            <a:off x="5231892" y="1947672"/>
            <a:ext cx="731520" cy="186055"/>
          </a:xfrm>
          <a:custGeom>
            <a:avLst/>
            <a:gdLst/>
            <a:ahLst/>
            <a:cxnLst/>
            <a:rect l="l" t="t" r="r" b="b"/>
            <a:pathLst>
              <a:path w="731520" h="186055">
                <a:moveTo>
                  <a:pt x="0" y="185928"/>
                </a:moveTo>
                <a:lnTo>
                  <a:pt x="731520" y="185928"/>
                </a:lnTo>
                <a:lnTo>
                  <a:pt x="731520" y="0"/>
                </a:lnTo>
                <a:lnTo>
                  <a:pt x="0" y="0"/>
                </a:lnTo>
                <a:lnTo>
                  <a:pt x="0" y="185928"/>
                </a:lnTo>
                <a:close/>
              </a:path>
            </a:pathLst>
          </a:custGeom>
          <a:solidFill>
            <a:srgbClr val="FFFFFF"/>
          </a:solidFill>
        </p:spPr>
        <p:txBody>
          <a:bodyPr wrap="square" lIns="0" tIns="0" rIns="0" bIns="0" rtlCol="0"/>
          <a:lstStyle/>
          <a:p>
            <a:endParaRPr/>
          </a:p>
        </p:txBody>
      </p:sp>
      <p:sp>
        <p:nvSpPr>
          <p:cNvPr id="129" name="object 129"/>
          <p:cNvSpPr/>
          <p:nvPr/>
        </p:nvSpPr>
        <p:spPr>
          <a:xfrm>
            <a:off x="5963412" y="1947672"/>
            <a:ext cx="730250" cy="186055"/>
          </a:xfrm>
          <a:custGeom>
            <a:avLst/>
            <a:gdLst/>
            <a:ahLst/>
            <a:cxnLst/>
            <a:rect l="l" t="t" r="r" b="b"/>
            <a:pathLst>
              <a:path w="730250" h="186055">
                <a:moveTo>
                  <a:pt x="0" y="185928"/>
                </a:moveTo>
                <a:lnTo>
                  <a:pt x="729996" y="185928"/>
                </a:lnTo>
                <a:lnTo>
                  <a:pt x="729996" y="0"/>
                </a:lnTo>
                <a:lnTo>
                  <a:pt x="0" y="0"/>
                </a:lnTo>
                <a:lnTo>
                  <a:pt x="0" y="185928"/>
                </a:lnTo>
                <a:close/>
              </a:path>
            </a:pathLst>
          </a:custGeom>
          <a:solidFill>
            <a:srgbClr val="FFFFFF"/>
          </a:solidFill>
        </p:spPr>
        <p:txBody>
          <a:bodyPr wrap="square" lIns="0" tIns="0" rIns="0" bIns="0" rtlCol="0"/>
          <a:lstStyle/>
          <a:p>
            <a:endParaRPr/>
          </a:p>
        </p:txBody>
      </p:sp>
      <p:sp>
        <p:nvSpPr>
          <p:cNvPr id="130" name="object 130"/>
          <p:cNvSpPr/>
          <p:nvPr/>
        </p:nvSpPr>
        <p:spPr>
          <a:xfrm>
            <a:off x="6693408" y="1947672"/>
            <a:ext cx="730250" cy="186055"/>
          </a:xfrm>
          <a:custGeom>
            <a:avLst/>
            <a:gdLst/>
            <a:ahLst/>
            <a:cxnLst/>
            <a:rect l="l" t="t" r="r" b="b"/>
            <a:pathLst>
              <a:path w="730250" h="186055">
                <a:moveTo>
                  <a:pt x="0" y="185928"/>
                </a:moveTo>
                <a:lnTo>
                  <a:pt x="729996" y="185928"/>
                </a:lnTo>
                <a:lnTo>
                  <a:pt x="729996" y="0"/>
                </a:lnTo>
                <a:lnTo>
                  <a:pt x="0" y="0"/>
                </a:lnTo>
                <a:lnTo>
                  <a:pt x="0" y="185928"/>
                </a:lnTo>
                <a:close/>
              </a:path>
            </a:pathLst>
          </a:custGeom>
          <a:solidFill>
            <a:srgbClr val="FFFFFF"/>
          </a:solidFill>
        </p:spPr>
        <p:txBody>
          <a:bodyPr wrap="square" lIns="0" tIns="0" rIns="0" bIns="0" rtlCol="0"/>
          <a:lstStyle/>
          <a:p>
            <a:endParaRPr/>
          </a:p>
        </p:txBody>
      </p:sp>
      <p:sp>
        <p:nvSpPr>
          <p:cNvPr id="131" name="object 131"/>
          <p:cNvSpPr/>
          <p:nvPr/>
        </p:nvSpPr>
        <p:spPr>
          <a:xfrm>
            <a:off x="5231892" y="1754124"/>
            <a:ext cx="2200910" cy="193675"/>
          </a:xfrm>
          <a:custGeom>
            <a:avLst/>
            <a:gdLst/>
            <a:ahLst/>
            <a:cxnLst/>
            <a:rect l="l" t="t" r="r" b="b"/>
            <a:pathLst>
              <a:path w="2200909" h="193675">
                <a:moveTo>
                  <a:pt x="0" y="0"/>
                </a:moveTo>
                <a:lnTo>
                  <a:pt x="0" y="193548"/>
                </a:lnTo>
                <a:lnTo>
                  <a:pt x="2200656" y="193548"/>
                </a:lnTo>
                <a:lnTo>
                  <a:pt x="2200656" y="0"/>
                </a:lnTo>
                <a:lnTo>
                  <a:pt x="0" y="0"/>
                </a:lnTo>
                <a:close/>
              </a:path>
            </a:pathLst>
          </a:custGeom>
          <a:solidFill>
            <a:srgbClr val="FFFFFF"/>
          </a:solidFill>
        </p:spPr>
        <p:txBody>
          <a:bodyPr wrap="square" lIns="0" tIns="0" rIns="0" bIns="0" rtlCol="0"/>
          <a:lstStyle/>
          <a:p>
            <a:endParaRPr/>
          </a:p>
        </p:txBody>
      </p:sp>
      <p:sp>
        <p:nvSpPr>
          <p:cNvPr id="132" name="object 132"/>
          <p:cNvSpPr/>
          <p:nvPr/>
        </p:nvSpPr>
        <p:spPr>
          <a:xfrm>
            <a:off x="2895600" y="6182868"/>
            <a:ext cx="4537075" cy="495300"/>
          </a:xfrm>
          <a:custGeom>
            <a:avLst/>
            <a:gdLst/>
            <a:ahLst/>
            <a:cxnLst/>
            <a:rect l="l" t="t" r="r" b="b"/>
            <a:pathLst>
              <a:path w="4537075" h="495300">
                <a:moveTo>
                  <a:pt x="0" y="495300"/>
                </a:moveTo>
                <a:lnTo>
                  <a:pt x="4536948" y="495300"/>
                </a:lnTo>
                <a:lnTo>
                  <a:pt x="4536948" y="0"/>
                </a:lnTo>
                <a:lnTo>
                  <a:pt x="0" y="0"/>
                </a:lnTo>
                <a:lnTo>
                  <a:pt x="0" y="495300"/>
                </a:lnTo>
                <a:close/>
              </a:path>
            </a:pathLst>
          </a:custGeom>
          <a:solidFill>
            <a:srgbClr val="FFFFFF"/>
          </a:solidFill>
        </p:spPr>
        <p:txBody>
          <a:bodyPr wrap="square" lIns="0" tIns="0" rIns="0" bIns="0" rtlCol="0"/>
          <a:lstStyle/>
          <a:p>
            <a:endParaRPr/>
          </a:p>
        </p:txBody>
      </p:sp>
      <p:sp>
        <p:nvSpPr>
          <p:cNvPr id="133" name="object 133"/>
          <p:cNvSpPr/>
          <p:nvPr/>
        </p:nvSpPr>
        <p:spPr>
          <a:xfrm>
            <a:off x="2895600" y="6678168"/>
            <a:ext cx="146685" cy="215265"/>
          </a:xfrm>
          <a:custGeom>
            <a:avLst/>
            <a:gdLst/>
            <a:ahLst/>
            <a:cxnLst/>
            <a:rect l="l" t="t" r="r" b="b"/>
            <a:pathLst>
              <a:path w="146685" h="215265">
                <a:moveTo>
                  <a:pt x="0" y="214884"/>
                </a:moveTo>
                <a:lnTo>
                  <a:pt x="146304" y="214884"/>
                </a:lnTo>
                <a:lnTo>
                  <a:pt x="146304" y="0"/>
                </a:lnTo>
                <a:lnTo>
                  <a:pt x="0" y="0"/>
                </a:lnTo>
                <a:lnTo>
                  <a:pt x="0" y="214884"/>
                </a:lnTo>
                <a:close/>
              </a:path>
            </a:pathLst>
          </a:custGeom>
          <a:solidFill>
            <a:srgbClr val="FFFFFF"/>
          </a:solidFill>
        </p:spPr>
        <p:txBody>
          <a:bodyPr wrap="square" lIns="0" tIns="0" rIns="0" bIns="0" rtlCol="0"/>
          <a:lstStyle/>
          <a:p>
            <a:endParaRPr/>
          </a:p>
        </p:txBody>
      </p:sp>
      <p:sp>
        <p:nvSpPr>
          <p:cNvPr id="134" name="object 134"/>
          <p:cNvSpPr/>
          <p:nvPr/>
        </p:nvSpPr>
        <p:spPr>
          <a:xfrm>
            <a:off x="3041904" y="6678168"/>
            <a:ext cx="4391025" cy="215265"/>
          </a:xfrm>
          <a:custGeom>
            <a:avLst/>
            <a:gdLst/>
            <a:ahLst/>
            <a:cxnLst/>
            <a:rect l="l" t="t" r="r" b="b"/>
            <a:pathLst>
              <a:path w="4391025" h="215265">
                <a:moveTo>
                  <a:pt x="0" y="214884"/>
                </a:moveTo>
                <a:lnTo>
                  <a:pt x="4390644" y="214884"/>
                </a:lnTo>
                <a:lnTo>
                  <a:pt x="4390644" y="0"/>
                </a:lnTo>
                <a:lnTo>
                  <a:pt x="0" y="0"/>
                </a:lnTo>
                <a:lnTo>
                  <a:pt x="0" y="214884"/>
                </a:lnTo>
                <a:close/>
              </a:path>
            </a:pathLst>
          </a:custGeom>
          <a:solidFill>
            <a:srgbClr val="FFFFFF"/>
          </a:solidFill>
        </p:spPr>
        <p:txBody>
          <a:bodyPr wrap="square" lIns="0" tIns="0" rIns="0" bIns="0" rtlCol="0"/>
          <a:lstStyle/>
          <a:p>
            <a:endParaRPr/>
          </a:p>
        </p:txBody>
      </p:sp>
      <p:sp>
        <p:nvSpPr>
          <p:cNvPr id="135" name="object 135"/>
          <p:cNvSpPr/>
          <p:nvPr/>
        </p:nvSpPr>
        <p:spPr>
          <a:xfrm>
            <a:off x="2895600" y="6893052"/>
            <a:ext cx="146685" cy="213360"/>
          </a:xfrm>
          <a:custGeom>
            <a:avLst/>
            <a:gdLst/>
            <a:ahLst/>
            <a:cxnLst/>
            <a:rect l="l" t="t" r="r" b="b"/>
            <a:pathLst>
              <a:path w="146685" h="213359">
                <a:moveTo>
                  <a:pt x="0" y="213360"/>
                </a:moveTo>
                <a:lnTo>
                  <a:pt x="146304" y="213360"/>
                </a:lnTo>
                <a:lnTo>
                  <a:pt x="146304" y="0"/>
                </a:lnTo>
                <a:lnTo>
                  <a:pt x="0" y="0"/>
                </a:lnTo>
                <a:lnTo>
                  <a:pt x="0" y="213360"/>
                </a:lnTo>
                <a:close/>
              </a:path>
            </a:pathLst>
          </a:custGeom>
          <a:solidFill>
            <a:srgbClr val="FFFFFF"/>
          </a:solidFill>
        </p:spPr>
        <p:txBody>
          <a:bodyPr wrap="square" lIns="0" tIns="0" rIns="0" bIns="0" rtlCol="0"/>
          <a:lstStyle/>
          <a:p>
            <a:endParaRPr/>
          </a:p>
        </p:txBody>
      </p:sp>
      <p:sp>
        <p:nvSpPr>
          <p:cNvPr id="136" name="object 136"/>
          <p:cNvSpPr/>
          <p:nvPr/>
        </p:nvSpPr>
        <p:spPr>
          <a:xfrm>
            <a:off x="3041904" y="6893052"/>
            <a:ext cx="4391025" cy="213360"/>
          </a:xfrm>
          <a:custGeom>
            <a:avLst/>
            <a:gdLst/>
            <a:ahLst/>
            <a:cxnLst/>
            <a:rect l="l" t="t" r="r" b="b"/>
            <a:pathLst>
              <a:path w="4391025" h="213359">
                <a:moveTo>
                  <a:pt x="0" y="213360"/>
                </a:moveTo>
                <a:lnTo>
                  <a:pt x="4390644" y="213360"/>
                </a:lnTo>
                <a:lnTo>
                  <a:pt x="4390644" y="0"/>
                </a:lnTo>
                <a:lnTo>
                  <a:pt x="0" y="0"/>
                </a:lnTo>
                <a:lnTo>
                  <a:pt x="0" y="213360"/>
                </a:lnTo>
                <a:close/>
              </a:path>
            </a:pathLst>
          </a:custGeom>
          <a:solidFill>
            <a:srgbClr val="FFFFFF"/>
          </a:solidFill>
        </p:spPr>
        <p:txBody>
          <a:bodyPr wrap="square" lIns="0" tIns="0" rIns="0" bIns="0" rtlCol="0"/>
          <a:lstStyle/>
          <a:p>
            <a:endParaRPr/>
          </a:p>
        </p:txBody>
      </p:sp>
      <p:sp>
        <p:nvSpPr>
          <p:cNvPr id="137" name="object 137"/>
          <p:cNvSpPr txBox="1"/>
          <p:nvPr/>
        </p:nvSpPr>
        <p:spPr>
          <a:xfrm>
            <a:off x="2936746" y="6202390"/>
            <a:ext cx="3441700" cy="896619"/>
          </a:xfrm>
          <a:prstGeom prst="rect">
            <a:avLst/>
          </a:prstGeom>
        </p:spPr>
        <p:txBody>
          <a:bodyPr vert="horz" wrap="square" lIns="0" tIns="8890" rIns="0" bIns="0" rtlCol="0">
            <a:spAutoFit/>
          </a:bodyPr>
          <a:lstStyle/>
          <a:p>
            <a:pPr marL="38100" marR="30480">
              <a:lnSpc>
                <a:spcPct val="102000"/>
              </a:lnSpc>
              <a:spcBef>
                <a:spcPts val="70"/>
              </a:spcBef>
            </a:pPr>
            <a:r>
              <a:rPr sz="1000" spc="-15" dirty="0">
                <a:latin typeface="Arial"/>
                <a:cs typeface="Arial"/>
              </a:rPr>
              <a:t>Means </a:t>
            </a:r>
            <a:r>
              <a:rPr sz="1000" spc="25" dirty="0">
                <a:latin typeface="Arial"/>
                <a:cs typeface="Arial"/>
              </a:rPr>
              <a:t>for </a:t>
            </a:r>
            <a:r>
              <a:rPr sz="1000" dirty="0">
                <a:latin typeface="Arial"/>
                <a:cs typeface="Arial"/>
              </a:rPr>
              <a:t>groups in </a:t>
            </a:r>
            <a:r>
              <a:rPr sz="1000" spc="-5" dirty="0">
                <a:latin typeface="Arial"/>
                <a:cs typeface="Arial"/>
              </a:rPr>
              <a:t>homogeneous </a:t>
            </a:r>
            <a:r>
              <a:rPr sz="1000" spc="25" dirty="0">
                <a:latin typeface="Arial"/>
                <a:cs typeface="Arial"/>
              </a:rPr>
              <a:t>subsets </a:t>
            </a:r>
            <a:r>
              <a:rPr sz="1000" dirty="0">
                <a:latin typeface="Arial"/>
                <a:cs typeface="Arial"/>
              </a:rPr>
              <a:t>are </a:t>
            </a:r>
            <a:r>
              <a:rPr sz="1000" spc="10" dirty="0">
                <a:latin typeface="Arial"/>
                <a:cs typeface="Arial"/>
              </a:rPr>
              <a:t>displayed.  </a:t>
            </a:r>
            <a:r>
              <a:rPr sz="1000" spc="15" dirty="0">
                <a:latin typeface="Arial"/>
                <a:cs typeface="Arial"/>
              </a:rPr>
              <a:t>Based </a:t>
            </a:r>
            <a:r>
              <a:rPr sz="1000" spc="-15" dirty="0">
                <a:latin typeface="Arial"/>
                <a:cs typeface="Arial"/>
              </a:rPr>
              <a:t>on </a:t>
            </a:r>
            <a:r>
              <a:rPr sz="1000" dirty="0">
                <a:latin typeface="Arial"/>
                <a:cs typeface="Arial"/>
              </a:rPr>
              <a:t>Type </a:t>
            </a:r>
            <a:r>
              <a:rPr sz="1000" spc="-5" dirty="0">
                <a:latin typeface="Arial"/>
                <a:cs typeface="Arial"/>
              </a:rPr>
              <a:t>I </a:t>
            </a:r>
            <a:r>
              <a:rPr sz="1000" b="1" spc="-5" dirty="0">
                <a:latin typeface="Arial"/>
                <a:cs typeface="Arial"/>
              </a:rPr>
              <a:t>I </a:t>
            </a:r>
            <a:r>
              <a:rPr sz="1000" spc="-5" dirty="0">
                <a:latin typeface="Arial"/>
                <a:cs typeface="Arial"/>
              </a:rPr>
              <a:t>Sum </a:t>
            </a:r>
            <a:r>
              <a:rPr sz="1000" spc="-10" dirty="0">
                <a:latin typeface="Arial"/>
                <a:cs typeface="Arial"/>
              </a:rPr>
              <a:t>of</a:t>
            </a:r>
            <a:r>
              <a:rPr sz="1000" spc="-145" dirty="0">
                <a:latin typeface="Arial"/>
                <a:cs typeface="Arial"/>
              </a:rPr>
              <a:t> </a:t>
            </a:r>
            <a:r>
              <a:rPr sz="1000" spc="5" dirty="0">
                <a:latin typeface="Arial"/>
                <a:cs typeface="Arial"/>
              </a:rPr>
              <a:t>Squares</a:t>
            </a:r>
            <a:endParaRPr sz="1000">
              <a:latin typeface="Arial"/>
              <a:cs typeface="Arial"/>
            </a:endParaRPr>
          </a:p>
          <a:p>
            <a:pPr marL="38100">
              <a:lnSpc>
                <a:spcPct val="100000"/>
              </a:lnSpc>
              <a:spcBef>
                <a:spcPts val="25"/>
              </a:spcBef>
            </a:pPr>
            <a:r>
              <a:rPr sz="1000" spc="-15" dirty="0">
                <a:latin typeface="Arial"/>
                <a:cs typeface="Arial"/>
              </a:rPr>
              <a:t>The </a:t>
            </a:r>
            <a:r>
              <a:rPr sz="1000" spc="5" dirty="0">
                <a:latin typeface="Arial"/>
                <a:cs typeface="Arial"/>
              </a:rPr>
              <a:t>error </a:t>
            </a:r>
            <a:r>
              <a:rPr sz="1000" spc="10" dirty="0">
                <a:latin typeface="Arial"/>
                <a:cs typeface="Arial"/>
              </a:rPr>
              <a:t>term </a:t>
            </a:r>
            <a:r>
              <a:rPr sz="1000" dirty="0">
                <a:latin typeface="Arial"/>
                <a:cs typeface="Arial"/>
              </a:rPr>
              <a:t>is </a:t>
            </a:r>
            <a:r>
              <a:rPr sz="1000" spc="-10" dirty="0">
                <a:latin typeface="Arial"/>
                <a:cs typeface="Arial"/>
              </a:rPr>
              <a:t>Mean </a:t>
            </a:r>
            <a:r>
              <a:rPr sz="1000" spc="5" dirty="0">
                <a:latin typeface="Arial"/>
                <a:cs typeface="Arial"/>
              </a:rPr>
              <a:t>Square(Error) </a:t>
            </a:r>
            <a:r>
              <a:rPr sz="1000" spc="-5" dirty="0">
                <a:latin typeface="Arial"/>
                <a:cs typeface="Arial"/>
              </a:rPr>
              <a:t>=</a:t>
            </a:r>
            <a:r>
              <a:rPr sz="1000" spc="125" dirty="0">
                <a:latin typeface="Arial"/>
                <a:cs typeface="Arial"/>
              </a:rPr>
              <a:t> </a:t>
            </a:r>
            <a:r>
              <a:rPr sz="1000" dirty="0">
                <a:latin typeface="Arial"/>
                <a:cs typeface="Arial"/>
              </a:rPr>
              <a:t>2.479.</a:t>
            </a:r>
            <a:endParaRPr sz="1000">
              <a:latin typeface="Arial"/>
              <a:cs typeface="Arial"/>
            </a:endParaRPr>
          </a:p>
          <a:p>
            <a:pPr marL="348615" indent="-146685">
              <a:lnSpc>
                <a:spcPct val="100000"/>
              </a:lnSpc>
              <a:spcBef>
                <a:spcPts val="320"/>
              </a:spcBef>
              <a:buAutoNum type="alphaLcPeriod"/>
              <a:tabLst>
                <a:tab pos="349250" algn="l"/>
              </a:tabLst>
            </a:pPr>
            <a:r>
              <a:rPr sz="1000" spc="-10" dirty="0">
                <a:latin typeface="Arial"/>
                <a:cs typeface="Arial"/>
              </a:rPr>
              <a:t>Uses </a:t>
            </a:r>
            <a:r>
              <a:rPr sz="1000" spc="-15" dirty="0">
                <a:latin typeface="Arial"/>
                <a:cs typeface="Arial"/>
              </a:rPr>
              <a:t>Harmonic </a:t>
            </a:r>
            <a:r>
              <a:rPr sz="1000" spc="-10" dirty="0">
                <a:latin typeface="Arial"/>
                <a:cs typeface="Arial"/>
              </a:rPr>
              <a:t>Mean </a:t>
            </a:r>
            <a:r>
              <a:rPr sz="1000" spc="-15" dirty="0">
                <a:latin typeface="Arial"/>
                <a:cs typeface="Arial"/>
              </a:rPr>
              <a:t>Sample </a:t>
            </a:r>
            <a:r>
              <a:rPr sz="1000" spc="-10" dirty="0">
                <a:latin typeface="Arial"/>
                <a:cs typeface="Arial"/>
              </a:rPr>
              <a:t>Size </a:t>
            </a:r>
            <a:r>
              <a:rPr sz="1000" spc="-5" dirty="0">
                <a:latin typeface="Arial"/>
                <a:cs typeface="Arial"/>
              </a:rPr>
              <a:t>=</a:t>
            </a:r>
            <a:r>
              <a:rPr sz="1000" spc="190" dirty="0">
                <a:latin typeface="Arial"/>
                <a:cs typeface="Arial"/>
              </a:rPr>
              <a:t> </a:t>
            </a:r>
            <a:r>
              <a:rPr sz="1000" spc="5" dirty="0">
                <a:latin typeface="Arial"/>
                <a:cs typeface="Arial"/>
              </a:rPr>
              <a:t>10.000.</a:t>
            </a:r>
            <a:endParaRPr sz="1000">
              <a:latin typeface="Arial"/>
              <a:cs typeface="Arial"/>
            </a:endParaRPr>
          </a:p>
          <a:p>
            <a:pPr marL="348615" indent="-146685">
              <a:lnSpc>
                <a:spcPct val="100000"/>
              </a:lnSpc>
              <a:spcBef>
                <a:spcPts val="495"/>
              </a:spcBef>
              <a:buAutoNum type="alphaLcPeriod"/>
              <a:tabLst>
                <a:tab pos="349250" algn="l"/>
              </a:tabLst>
            </a:pPr>
            <a:r>
              <a:rPr sz="1000" spc="10" dirty="0">
                <a:latin typeface="Arial"/>
                <a:cs typeface="Arial"/>
              </a:rPr>
              <a:t>Alpha </a:t>
            </a:r>
            <a:r>
              <a:rPr sz="1000" spc="-5" dirty="0">
                <a:latin typeface="Arial"/>
                <a:cs typeface="Arial"/>
              </a:rPr>
              <a:t>=</a:t>
            </a:r>
            <a:r>
              <a:rPr sz="1000" spc="-30" dirty="0">
                <a:latin typeface="Arial"/>
                <a:cs typeface="Arial"/>
              </a:rPr>
              <a:t> </a:t>
            </a:r>
            <a:r>
              <a:rPr sz="1000" spc="15" dirty="0">
                <a:latin typeface="Arial"/>
                <a:cs typeface="Arial"/>
              </a:rPr>
              <a:t>.05.</a:t>
            </a:r>
            <a:endParaRPr sz="1000">
              <a:latin typeface="Arial"/>
              <a:cs typeface="Arial"/>
            </a:endParaRPr>
          </a:p>
        </p:txBody>
      </p:sp>
      <p:sp>
        <p:nvSpPr>
          <p:cNvPr id="138" name="object 138"/>
          <p:cNvSpPr/>
          <p:nvPr/>
        </p:nvSpPr>
        <p:spPr>
          <a:xfrm>
            <a:off x="2895600" y="1405128"/>
            <a:ext cx="4528185" cy="86995"/>
          </a:xfrm>
          <a:custGeom>
            <a:avLst/>
            <a:gdLst/>
            <a:ahLst/>
            <a:cxnLst/>
            <a:rect l="l" t="t" r="r" b="b"/>
            <a:pathLst>
              <a:path w="4528184" h="86994">
                <a:moveTo>
                  <a:pt x="0" y="86868"/>
                </a:moveTo>
                <a:lnTo>
                  <a:pt x="4527804" y="86868"/>
                </a:lnTo>
                <a:lnTo>
                  <a:pt x="4527804" y="0"/>
                </a:lnTo>
                <a:lnTo>
                  <a:pt x="0" y="0"/>
                </a:lnTo>
                <a:lnTo>
                  <a:pt x="0" y="86868"/>
                </a:lnTo>
                <a:close/>
              </a:path>
            </a:pathLst>
          </a:custGeom>
          <a:solidFill>
            <a:srgbClr val="FFFFFF"/>
          </a:solidFill>
        </p:spPr>
        <p:txBody>
          <a:bodyPr wrap="square" lIns="0" tIns="0" rIns="0" bIns="0" rtlCol="0"/>
          <a:lstStyle/>
          <a:p>
            <a:endParaRPr/>
          </a:p>
        </p:txBody>
      </p:sp>
      <p:sp>
        <p:nvSpPr>
          <p:cNvPr id="139" name="object 139"/>
          <p:cNvSpPr/>
          <p:nvPr/>
        </p:nvSpPr>
        <p:spPr>
          <a:xfrm>
            <a:off x="2808732" y="1405128"/>
            <a:ext cx="86995" cy="5701665"/>
          </a:xfrm>
          <a:custGeom>
            <a:avLst/>
            <a:gdLst/>
            <a:ahLst/>
            <a:cxnLst/>
            <a:rect l="l" t="t" r="r" b="b"/>
            <a:pathLst>
              <a:path w="86994" h="5701665">
                <a:moveTo>
                  <a:pt x="0" y="5701284"/>
                </a:moveTo>
                <a:lnTo>
                  <a:pt x="86868" y="5701284"/>
                </a:lnTo>
                <a:lnTo>
                  <a:pt x="86868" y="0"/>
                </a:lnTo>
                <a:lnTo>
                  <a:pt x="0" y="0"/>
                </a:lnTo>
                <a:lnTo>
                  <a:pt x="0" y="5701284"/>
                </a:lnTo>
                <a:close/>
              </a:path>
            </a:pathLst>
          </a:custGeom>
          <a:solidFill>
            <a:srgbClr val="FFFFFF"/>
          </a:solidFill>
        </p:spPr>
        <p:txBody>
          <a:bodyPr wrap="square" lIns="0" tIns="0" rIns="0" bIns="0" rtlCol="0"/>
          <a:lstStyle/>
          <a:p>
            <a:endParaRPr/>
          </a:p>
        </p:txBody>
      </p:sp>
      <p:sp>
        <p:nvSpPr>
          <p:cNvPr id="140" name="object 140"/>
          <p:cNvSpPr/>
          <p:nvPr/>
        </p:nvSpPr>
        <p:spPr>
          <a:xfrm>
            <a:off x="7423404" y="1405128"/>
            <a:ext cx="97790" cy="5788660"/>
          </a:xfrm>
          <a:custGeom>
            <a:avLst/>
            <a:gdLst/>
            <a:ahLst/>
            <a:cxnLst/>
            <a:rect l="l" t="t" r="r" b="b"/>
            <a:pathLst>
              <a:path w="97790" h="5788659">
                <a:moveTo>
                  <a:pt x="0" y="0"/>
                </a:moveTo>
                <a:lnTo>
                  <a:pt x="0" y="5788152"/>
                </a:lnTo>
                <a:lnTo>
                  <a:pt x="97536" y="5788152"/>
                </a:lnTo>
                <a:lnTo>
                  <a:pt x="97536" y="0"/>
                </a:lnTo>
                <a:lnTo>
                  <a:pt x="0" y="0"/>
                </a:lnTo>
                <a:close/>
              </a:path>
            </a:pathLst>
          </a:custGeom>
          <a:solidFill>
            <a:srgbClr val="FFFFFF"/>
          </a:solidFill>
        </p:spPr>
        <p:txBody>
          <a:bodyPr wrap="square" lIns="0" tIns="0" rIns="0" bIns="0" rtlCol="0"/>
          <a:lstStyle/>
          <a:p>
            <a:endParaRPr/>
          </a:p>
        </p:txBody>
      </p:sp>
      <p:sp>
        <p:nvSpPr>
          <p:cNvPr id="141" name="object 141"/>
          <p:cNvSpPr/>
          <p:nvPr/>
        </p:nvSpPr>
        <p:spPr>
          <a:xfrm>
            <a:off x="2808732" y="7106411"/>
            <a:ext cx="4703445" cy="97790"/>
          </a:xfrm>
          <a:custGeom>
            <a:avLst/>
            <a:gdLst/>
            <a:ahLst/>
            <a:cxnLst/>
            <a:rect l="l" t="t" r="r" b="b"/>
            <a:pathLst>
              <a:path w="4703445" h="97790">
                <a:moveTo>
                  <a:pt x="0" y="0"/>
                </a:moveTo>
                <a:lnTo>
                  <a:pt x="0" y="97536"/>
                </a:lnTo>
                <a:lnTo>
                  <a:pt x="4703064" y="97536"/>
                </a:lnTo>
                <a:lnTo>
                  <a:pt x="4703064" y="0"/>
                </a:lnTo>
                <a:lnTo>
                  <a:pt x="0" y="0"/>
                </a:lnTo>
                <a:close/>
              </a:path>
            </a:pathLst>
          </a:custGeom>
          <a:solidFill>
            <a:srgbClr val="FFFFFF"/>
          </a:solidFill>
        </p:spPr>
        <p:txBody>
          <a:bodyPr wrap="square" lIns="0" tIns="0" rIns="0" bIns="0" rtlCol="0"/>
          <a:lstStyle/>
          <a:p>
            <a:endParaRPr/>
          </a:p>
        </p:txBody>
      </p:sp>
      <p:graphicFrame>
        <p:nvGraphicFramePr>
          <p:cNvPr id="142" name="object 142"/>
          <p:cNvGraphicFramePr>
            <a:graphicFrameLocks noGrp="1"/>
          </p:cNvGraphicFramePr>
          <p:nvPr/>
        </p:nvGraphicFramePr>
        <p:xfrm>
          <a:off x="2894994" y="1744422"/>
          <a:ext cx="4528817" cy="4527030"/>
        </p:xfrm>
        <a:graphic>
          <a:graphicData uri="http://schemas.openxmlformats.org/drawingml/2006/table">
            <a:tbl>
              <a:tblPr firstRow="1" bandRow="1">
                <a:tableStyleId>{2D5ABB26-0587-4C30-8999-92F81FD0307C}</a:tableStyleId>
              </a:tblPr>
              <a:tblGrid>
                <a:gridCol w="682625">
                  <a:extLst>
                    <a:ext uri="{9D8B030D-6E8A-4147-A177-3AD203B41FA5}">
                      <a16:colId xmlns:a16="http://schemas.microsoft.com/office/drawing/2014/main" val="20000"/>
                    </a:ext>
                  </a:extLst>
                </a:gridCol>
                <a:gridCol w="205740">
                  <a:extLst>
                    <a:ext uri="{9D8B030D-6E8A-4147-A177-3AD203B41FA5}">
                      <a16:colId xmlns:a16="http://schemas.microsoft.com/office/drawing/2014/main" val="20001"/>
                    </a:ext>
                  </a:extLst>
                </a:gridCol>
                <a:gridCol w="719454">
                  <a:extLst>
                    <a:ext uri="{9D8B030D-6E8A-4147-A177-3AD203B41FA5}">
                      <a16:colId xmlns:a16="http://schemas.microsoft.com/office/drawing/2014/main" val="20002"/>
                    </a:ext>
                  </a:extLst>
                </a:gridCol>
                <a:gridCol w="719455">
                  <a:extLst>
                    <a:ext uri="{9D8B030D-6E8A-4147-A177-3AD203B41FA5}">
                      <a16:colId xmlns:a16="http://schemas.microsoft.com/office/drawing/2014/main" val="20003"/>
                    </a:ext>
                  </a:extLst>
                </a:gridCol>
                <a:gridCol w="731519">
                  <a:extLst>
                    <a:ext uri="{9D8B030D-6E8A-4147-A177-3AD203B41FA5}">
                      <a16:colId xmlns:a16="http://schemas.microsoft.com/office/drawing/2014/main" val="20004"/>
                    </a:ext>
                  </a:extLst>
                </a:gridCol>
                <a:gridCol w="730250">
                  <a:extLst>
                    <a:ext uri="{9D8B030D-6E8A-4147-A177-3AD203B41FA5}">
                      <a16:colId xmlns:a16="http://schemas.microsoft.com/office/drawing/2014/main" val="20005"/>
                    </a:ext>
                  </a:extLst>
                </a:gridCol>
                <a:gridCol w="247014">
                  <a:extLst>
                    <a:ext uri="{9D8B030D-6E8A-4147-A177-3AD203B41FA5}">
                      <a16:colId xmlns:a16="http://schemas.microsoft.com/office/drawing/2014/main" val="20006"/>
                    </a:ext>
                  </a:extLst>
                </a:gridCol>
                <a:gridCol w="407035">
                  <a:extLst>
                    <a:ext uri="{9D8B030D-6E8A-4147-A177-3AD203B41FA5}">
                      <a16:colId xmlns:a16="http://schemas.microsoft.com/office/drawing/2014/main" val="20007"/>
                    </a:ext>
                  </a:extLst>
                </a:gridCol>
                <a:gridCol w="85725">
                  <a:extLst>
                    <a:ext uri="{9D8B030D-6E8A-4147-A177-3AD203B41FA5}">
                      <a16:colId xmlns:a16="http://schemas.microsoft.com/office/drawing/2014/main" val="20008"/>
                    </a:ext>
                  </a:extLst>
                </a:gridCol>
              </a:tblGrid>
              <a:tr h="184401">
                <a:tc rowSpan="2" gridSpan="3">
                  <a:txBody>
                    <a:bodyPr/>
                    <a:lstStyle/>
                    <a:p>
                      <a:pPr>
                        <a:lnSpc>
                          <a:spcPct val="100000"/>
                        </a:lnSpc>
                        <a:spcBef>
                          <a:spcPts val="30"/>
                        </a:spcBef>
                      </a:pPr>
                      <a:endParaRPr sz="1450">
                        <a:latin typeface="Times New Roman"/>
                        <a:cs typeface="Times New Roman"/>
                      </a:endParaRPr>
                    </a:p>
                    <a:p>
                      <a:pPr marL="946150">
                        <a:lnSpc>
                          <a:spcPts val="1190"/>
                        </a:lnSpc>
                      </a:pPr>
                      <a:r>
                        <a:rPr sz="1000" spc="15" dirty="0">
                          <a:latin typeface="Arial"/>
                          <a:cs typeface="Arial"/>
                        </a:rPr>
                        <a:t>Γενότυπ</a:t>
                      </a:r>
                      <a:r>
                        <a:rPr sz="1000" spc="-145" dirty="0">
                          <a:latin typeface="Arial"/>
                          <a:cs typeface="Arial"/>
                        </a:rPr>
                        <a:t> </a:t>
                      </a:r>
                      <a:r>
                        <a:rPr sz="1000" spc="-10" dirty="0">
                          <a:latin typeface="Arial"/>
                          <a:cs typeface="Arial"/>
                        </a:rPr>
                        <a:t>οι</a:t>
                      </a:r>
                      <a:endParaRPr sz="1000">
                        <a:latin typeface="Arial"/>
                        <a:cs typeface="Arial"/>
                      </a:endParaRPr>
                    </a:p>
                  </a:txBody>
                  <a:tcPr marL="0" marR="0" marT="38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FFFF"/>
                    </a:solidFill>
                  </a:tcPr>
                </a:tc>
                <a:tc rowSpan="2" hMerge="1">
                  <a:txBody>
                    <a:bodyPr/>
                    <a:lstStyle/>
                    <a:p>
                      <a:endParaRPr/>
                    </a:p>
                  </a:txBody>
                  <a:tcPr marL="0" marR="0" marT="0" marB="0"/>
                </a:tc>
                <a:tc rowSpan="2" hMerge="1">
                  <a:txBody>
                    <a:bodyPr/>
                    <a:lstStyle/>
                    <a:p>
                      <a:endParaRPr/>
                    </a:p>
                  </a:txBody>
                  <a:tcPr marL="0" marR="0" marT="0" marB="0"/>
                </a:tc>
                <a:tc rowSpan="2">
                  <a:txBody>
                    <a:bodyPr/>
                    <a:lstStyle/>
                    <a:p>
                      <a:pPr>
                        <a:lnSpc>
                          <a:spcPct val="100000"/>
                        </a:lnSpc>
                        <a:spcBef>
                          <a:spcPts val="30"/>
                        </a:spcBef>
                      </a:pPr>
                      <a:endParaRPr sz="1450">
                        <a:latin typeface="Times New Roman"/>
                        <a:cs typeface="Times New Roman"/>
                      </a:endParaRPr>
                    </a:p>
                    <a:p>
                      <a:pPr marR="26034" algn="ctr">
                        <a:lnSpc>
                          <a:spcPts val="1190"/>
                        </a:lnSpc>
                      </a:pPr>
                      <a:r>
                        <a:rPr sz="1000" dirty="0">
                          <a:latin typeface="Arial"/>
                          <a:cs typeface="Arial"/>
                        </a:rPr>
                        <a:t>N</a:t>
                      </a:r>
                      <a:endParaRPr sz="1000">
                        <a:latin typeface="Arial"/>
                        <a:cs typeface="Arial"/>
                      </a:endParaRPr>
                    </a:p>
                  </a:txBody>
                  <a:tcPr marL="0" marR="0" marT="381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FFFFFF"/>
                    </a:solidFill>
                  </a:tcPr>
                </a:tc>
                <a:tc gridSpan="5">
                  <a:txBody>
                    <a:bodyPr/>
                    <a:lstStyle/>
                    <a:p>
                      <a:pPr marR="31750" algn="ctr">
                        <a:lnSpc>
                          <a:spcPts val="1105"/>
                        </a:lnSpc>
                        <a:spcBef>
                          <a:spcPts val="245"/>
                        </a:spcBef>
                      </a:pPr>
                      <a:r>
                        <a:rPr sz="1000" spc="10" dirty="0">
                          <a:latin typeface="Arial"/>
                          <a:cs typeface="Arial"/>
                        </a:rPr>
                        <a:t>Subset</a:t>
                      </a:r>
                      <a:endParaRPr sz="1000">
                        <a:latin typeface="Arial"/>
                        <a:cs typeface="Arial"/>
                      </a:endParaRPr>
                    </a:p>
                  </a:txBody>
                  <a:tcPr marL="0" marR="0" marT="31115"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95070">
                <a:tc gridSpan="3" vMerge="1">
                  <a:txBody>
                    <a:bodyPr/>
                    <a:lstStyle/>
                    <a:p>
                      <a:endParaRPr/>
                    </a:p>
                  </a:txBody>
                  <a:tcPr marL="0" marR="0" marT="38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FFFF"/>
                    </a:solidFill>
                  </a:tcPr>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381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FFFFFF"/>
                    </a:solidFill>
                  </a:tcPr>
                </a:tc>
                <a:tc>
                  <a:txBody>
                    <a:bodyPr/>
                    <a:lstStyle/>
                    <a:p>
                      <a:pPr marR="16510" algn="ctr">
                        <a:lnSpc>
                          <a:spcPts val="1190"/>
                        </a:lnSpc>
                        <a:spcBef>
                          <a:spcPts val="245"/>
                        </a:spcBef>
                      </a:pPr>
                      <a:r>
                        <a:rPr sz="1000" dirty="0">
                          <a:latin typeface="Arial"/>
                          <a:cs typeface="Arial"/>
                        </a:rPr>
                        <a:t>1</a:t>
                      </a:r>
                      <a:endParaRPr sz="10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FFFFFF"/>
                    </a:solidFill>
                  </a:tcPr>
                </a:tc>
                <a:tc>
                  <a:txBody>
                    <a:bodyPr/>
                    <a:lstStyle/>
                    <a:p>
                      <a:pPr marR="17780" algn="ctr">
                        <a:lnSpc>
                          <a:spcPts val="1190"/>
                        </a:lnSpc>
                        <a:spcBef>
                          <a:spcPts val="245"/>
                        </a:spcBef>
                      </a:pPr>
                      <a:r>
                        <a:rPr sz="1000" dirty="0">
                          <a:latin typeface="Arial"/>
                          <a:cs typeface="Arial"/>
                        </a:rPr>
                        <a:t>2</a:t>
                      </a:r>
                      <a:endParaRPr sz="10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FFFFFF"/>
                    </a:solidFill>
                  </a:tcPr>
                </a:tc>
                <a:tc gridSpan="3">
                  <a:txBody>
                    <a:bodyPr/>
                    <a:lstStyle/>
                    <a:p>
                      <a:pPr marR="26670" algn="ctr">
                        <a:lnSpc>
                          <a:spcPts val="1190"/>
                        </a:lnSpc>
                        <a:spcBef>
                          <a:spcPts val="245"/>
                        </a:spcBef>
                      </a:pPr>
                      <a:r>
                        <a:rPr sz="1000" dirty="0">
                          <a:latin typeface="Arial"/>
                          <a:cs typeface="Arial"/>
                        </a:rPr>
                        <a:t>3</a:t>
                      </a:r>
                      <a:endParaRPr sz="1000">
                        <a:latin typeface="Arial"/>
                        <a:cs typeface="Arial"/>
                      </a:endParaRPr>
                    </a:p>
                  </a:txBody>
                  <a:tcPr marL="0" marR="0" marT="31115"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815080">
                <a:tc gridSpan="3">
                  <a:txBody>
                    <a:bodyPr/>
                    <a:lstStyle/>
                    <a:p>
                      <a:pPr marL="78740" algn="just">
                        <a:lnSpc>
                          <a:spcPts val="1090"/>
                        </a:lnSpc>
                      </a:pPr>
                      <a:r>
                        <a:rPr sz="1000" spc="-20" dirty="0">
                          <a:latin typeface="Arial"/>
                          <a:cs typeface="Arial"/>
                        </a:rPr>
                        <a:t>Tukey </a:t>
                      </a:r>
                      <a:r>
                        <a:rPr sz="1000" spc="-50" dirty="0">
                          <a:latin typeface="Arial"/>
                          <a:cs typeface="Arial"/>
                        </a:rPr>
                        <a:t>HSD</a:t>
                      </a:r>
                      <a:r>
                        <a:rPr sz="1125" spc="-75" baseline="18518" dirty="0">
                          <a:latin typeface="Arial"/>
                          <a:cs typeface="Arial"/>
                        </a:rPr>
                        <a:t>a,b     </a:t>
                      </a:r>
                      <a:r>
                        <a:rPr sz="1125" spc="-52" baseline="18518" dirty="0">
                          <a:latin typeface="Arial"/>
                          <a:cs typeface="Arial"/>
                        </a:rPr>
                        <a:t> </a:t>
                      </a:r>
                      <a:r>
                        <a:rPr sz="1000" spc="-5" dirty="0">
                          <a:latin typeface="Arial"/>
                          <a:cs typeface="Arial"/>
                        </a:rPr>
                        <a:t>Β</a:t>
                      </a:r>
                      <a:endParaRPr sz="1000">
                        <a:latin typeface="Arial"/>
                        <a:cs typeface="Arial"/>
                      </a:endParaRPr>
                    </a:p>
                    <a:p>
                      <a:pPr marL="946150" marR="554990" algn="just">
                        <a:lnSpc>
                          <a:spcPct val="121000"/>
                        </a:lnSpc>
                      </a:pPr>
                      <a:r>
                        <a:rPr sz="1000" dirty="0">
                          <a:latin typeface="Arial"/>
                          <a:cs typeface="Arial"/>
                        </a:rPr>
                        <a:t>Θ  </a:t>
                      </a:r>
                      <a:r>
                        <a:rPr sz="1000" spc="-5" dirty="0">
                          <a:latin typeface="Arial"/>
                          <a:cs typeface="Arial"/>
                        </a:rPr>
                        <a:t>Γ  </a:t>
                      </a:r>
                      <a:r>
                        <a:rPr sz="1000" dirty="0">
                          <a:latin typeface="Arial"/>
                          <a:cs typeface="Arial"/>
                        </a:rPr>
                        <a:t>Η</a:t>
                      </a:r>
                      <a:endParaRPr sz="1000">
                        <a:latin typeface="Arial"/>
                        <a:cs typeface="Arial"/>
                      </a:endParaRPr>
                    </a:p>
                    <a:p>
                      <a:pPr marL="946150">
                        <a:lnSpc>
                          <a:spcPct val="100000"/>
                        </a:lnSpc>
                        <a:spcBef>
                          <a:spcPts val="250"/>
                        </a:spcBef>
                      </a:pPr>
                      <a:r>
                        <a:rPr sz="1000" dirty="0">
                          <a:latin typeface="Arial"/>
                          <a:cs typeface="Arial"/>
                        </a:rPr>
                        <a:t>∆</a:t>
                      </a:r>
                      <a:endParaRPr sz="1000">
                        <a:latin typeface="Arial"/>
                        <a:cs typeface="Arial"/>
                      </a:endParaRPr>
                    </a:p>
                    <a:p>
                      <a:pPr marL="946150" marR="568960">
                        <a:lnSpc>
                          <a:spcPct val="121000"/>
                        </a:lnSpc>
                        <a:spcBef>
                          <a:spcPts val="10"/>
                        </a:spcBef>
                      </a:pPr>
                      <a:r>
                        <a:rPr sz="1000" dirty="0">
                          <a:latin typeface="Arial"/>
                          <a:cs typeface="Arial"/>
                        </a:rPr>
                        <a:t>Κ  Ζ  Α   </a:t>
                      </a:r>
                      <a:r>
                        <a:rPr sz="1000" spc="-5" dirty="0">
                          <a:latin typeface="Arial"/>
                          <a:cs typeface="Arial"/>
                        </a:rPr>
                        <a:t>Ι  </a:t>
                      </a:r>
                      <a:r>
                        <a:rPr sz="1000" dirty="0">
                          <a:latin typeface="Arial"/>
                          <a:cs typeface="Arial"/>
                        </a:rPr>
                        <a:t>Ε</a:t>
                      </a:r>
                      <a:endParaRPr sz="1000">
                        <a:latin typeface="Arial"/>
                        <a:cs typeface="Arial"/>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solidFill>
                      <a:srgbClr val="FFFFFF"/>
                    </a:solidFill>
                  </a:tcPr>
                </a:tc>
                <a:tc hMerge="1">
                  <a:txBody>
                    <a:bodyPr/>
                    <a:lstStyle/>
                    <a:p>
                      <a:endParaRPr/>
                    </a:p>
                  </a:txBody>
                  <a:tcPr marL="0" marR="0" marT="0" marB="0"/>
                </a:tc>
                <a:tc hMerge="1">
                  <a:txBody>
                    <a:bodyPr/>
                    <a:lstStyle/>
                    <a:p>
                      <a:endParaRPr/>
                    </a:p>
                  </a:txBody>
                  <a:tcPr marL="0" marR="0" marT="0" marB="0"/>
                </a:tc>
                <a:tc>
                  <a:txBody>
                    <a:bodyPr/>
                    <a:lstStyle/>
                    <a:p>
                      <a:pPr marL="476884">
                        <a:lnSpc>
                          <a:spcPts val="1160"/>
                        </a:lnSpc>
                      </a:pPr>
                      <a:r>
                        <a:rPr sz="1000" spc="-15" dirty="0">
                          <a:latin typeface="Arial"/>
                          <a:cs typeface="Arial"/>
                        </a:rPr>
                        <a:t>10</a:t>
                      </a:r>
                      <a:endParaRPr sz="1000">
                        <a:latin typeface="Arial"/>
                        <a:cs typeface="Arial"/>
                      </a:endParaRPr>
                    </a:p>
                    <a:p>
                      <a:pPr marL="476884">
                        <a:lnSpc>
                          <a:spcPct val="100000"/>
                        </a:lnSpc>
                        <a:spcBef>
                          <a:spcPts val="265"/>
                        </a:spcBef>
                      </a:pPr>
                      <a:r>
                        <a:rPr sz="1000" spc="-15" dirty="0">
                          <a:latin typeface="Arial"/>
                          <a:cs typeface="Arial"/>
                        </a:rPr>
                        <a:t>10</a:t>
                      </a:r>
                      <a:endParaRPr sz="1000">
                        <a:latin typeface="Arial"/>
                        <a:cs typeface="Arial"/>
                      </a:endParaRPr>
                    </a:p>
                    <a:p>
                      <a:pPr marL="476884">
                        <a:lnSpc>
                          <a:spcPct val="100000"/>
                        </a:lnSpc>
                        <a:spcBef>
                          <a:spcPts val="250"/>
                        </a:spcBef>
                      </a:pPr>
                      <a:r>
                        <a:rPr sz="1000" spc="-15" dirty="0">
                          <a:latin typeface="Arial"/>
                          <a:cs typeface="Arial"/>
                        </a:rPr>
                        <a:t>10</a:t>
                      </a:r>
                      <a:endParaRPr sz="1000">
                        <a:latin typeface="Arial"/>
                        <a:cs typeface="Arial"/>
                      </a:endParaRPr>
                    </a:p>
                    <a:p>
                      <a:pPr marL="476884">
                        <a:lnSpc>
                          <a:spcPct val="100000"/>
                        </a:lnSpc>
                        <a:spcBef>
                          <a:spcPts val="250"/>
                        </a:spcBef>
                      </a:pPr>
                      <a:r>
                        <a:rPr sz="1000" spc="-15" dirty="0">
                          <a:latin typeface="Arial"/>
                          <a:cs typeface="Arial"/>
                        </a:rPr>
                        <a:t>10</a:t>
                      </a:r>
                      <a:endParaRPr sz="1000">
                        <a:latin typeface="Arial"/>
                        <a:cs typeface="Arial"/>
                      </a:endParaRPr>
                    </a:p>
                    <a:p>
                      <a:pPr marL="476884">
                        <a:lnSpc>
                          <a:spcPct val="100000"/>
                        </a:lnSpc>
                        <a:spcBef>
                          <a:spcPts val="254"/>
                        </a:spcBef>
                      </a:pPr>
                      <a:r>
                        <a:rPr sz="1000" spc="-15" dirty="0">
                          <a:latin typeface="Arial"/>
                          <a:cs typeface="Arial"/>
                        </a:rPr>
                        <a:t>10</a:t>
                      </a:r>
                      <a:endParaRPr sz="1000">
                        <a:latin typeface="Arial"/>
                        <a:cs typeface="Arial"/>
                      </a:endParaRPr>
                    </a:p>
                    <a:p>
                      <a:pPr marL="476884">
                        <a:lnSpc>
                          <a:spcPct val="100000"/>
                        </a:lnSpc>
                        <a:spcBef>
                          <a:spcPts val="250"/>
                        </a:spcBef>
                      </a:pPr>
                      <a:r>
                        <a:rPr sz="1000" spc="-15" dirty="0">
                          <a:latin typeface="Arial"/>
                          <a:cs typeface="Arial"/>
                        </a:rPr>
                        <a:t>10</a:t>
                      </a:r>
                      <a:endParaRPr sz="1000">
                        <a:latin typeface="Arial"/>
                        <a:cs typeface="Arial"/>
                      </a:endParaRPr>
                    </a:p>
                    <a:p>
                      <a:pPr marL="476884">
                        <a:lnSpc>
                          <a:spcPct val="100000"/>
                        </a:lnSpc>
                        <a:spcBef>
                          <a:spcPts val="250"/>
                        </a:spcBef>
                      </a:pPr>
                      <a:r>
                        <a:rPr sz="1000" spc="-15" dirty="0">
                          <a:latin typeface="Arial"/>
                          <a:cs typeface="Arial"/>
                        </a:rPr>
                        <a:t>10</a:t>
                      </a:r>
                      <a:endParaRPr sz="1000">
                        <a:latin typeface="Arial"/>
                        <a:cs typeface="Arial"/>
                      </a:endParaRPr>
                    </a:p>
                    <a:p>
                      <a:pPr marL="476884">
                        <a:lnSpc>
                          <a:spcPct val="100000"/>
                        </a:lnSpc>
                        <a:spcBef>
                          <a:spcPts val="254"/>
                        </a:spcBef>
                      </a:pPr>
                      <a:r>
                        <a:rPr sz="1000" spc="-15" dirty="0">
                          <a:latin typeface="Arial"/>
                          <a:cs typeface="Arial"/>
                        </a:rPr>
                        <a:t>10</a:t>
                      </a:r>
                      <a:endParaRPr sz="1000">
                        <a:latin typeface="Arial"/>
                        <a:cs typeface="Arial"/>
                      </a:endParaRPr>
                    </a:p>
                    <a:p>
                      <a:pPr marL="476884">
                        <a:lnSpc>
                          <a:spcPct val="100000"/>
                        </a:lnSpc>
                        <a:spcBef>
                          <a:spcPts val="250"/>
                        </a:spcBef>
                      </a:pPr>
                      <a:r>
                        <a:rPr sz="1000" spc="-15" dirty="0">
                          <a:latin typeface="Arial"/>
                          <a:cs typeface="Arial"/>
                        </a:rPr>
                        <a:t>10</a:t>
                      </a:r>
                      <a:endParaRPr sz="1000">
                        <a:latin typeface="Arial"/>
                        <a:cs typeface="Arial"/>
                      </a:endParaRPr>
                    </a:p>
                    <a:p>
                      <a:pPr marL="476884">
                        <a:lnSpc>
                          <a:spcPts val="1150"/>
                        </a:lnSpc>
                        <a:spcBef>
                          <a:spcPts val="254"/>
                        </a:spcBef>
                      </a:pPr>
                      <a:r>
                        <a:rPr sz="1000" spc="-15" dirty="0">
                          <a:latin typeface="Arial"/>
                          <a:cs typeface="Arial"/>
                        </a:rPr>
                        <a:t>10</a:t>
                      </a:r>
                      <a:endParaRPr sz="1000">
                        <a:latin typeface="Arial"/>
                        <a:cs typeface="Arial"/>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FF0000"/>
                      </a:solidFill>
                      <a:prstDash val="solid"/>
                    </a:lnB>
                    <a:solidFill>
                      <a:srgbClr val="FFFFFF"/>
                    </a:solidFill>
                  </a:tcPr>
                </a:tc>
                <a:tc>
                  <a:txBody>
                    <a:bodyPr/>
                    <a:lstStyle/>
                    <a:p>
                      <a:pPr marL="381000">
                        <a:lnSpc>
                          <a:spcPts val="1160"/>
                        </a:lnSpc>
                      </a:pPr>
                      <a:r>
                        <a:rPr sz="1000" spc="-10" dirty="0">
                          <a:latin typeface="Arial"/>
                          <a:cs typeface="Arial"/>
                        </a:rPr>
                        <a:t>2.50</a:t>
                      </a:r>
                      <a:endParaRPr sz="1000">
                        <a:latin typeface="Arial"/>
                        <a:cs typeface="Arial"/>
                      </a:endParaRPr>
                    </a:p>
                    <a:p>
                      <a:pPr marL="381000">
                        <a:lnSpc>
                          <a:spcPct val="100000"/>
                        </a:lnSpc>
                        <a:spcBef>
                          <a:spcPts val="265"/>
                        </a:spcBef>
                      </a:pPr>
                      <a:r>
                        <a:rPr sz="1000" spc="-10" dirty="0">
                          <a:latin typeface="Arial"/>
                          <a:cs typeface="Arial"/>
                        </a:rPr>
                        <a:t>2.90</a:t>
                      </a:r>
                      <a:endParaRPr sz="1000">
                        <a:latin typeface="Arial"/>
                        <a:cs typeface="Arial"/>
                      </a:endParaRPr>
                    </a:p>
                    <a:p>
                      <a:pPr marL="381000">
                        <a:lnSpc>
                          <a:spcPct val="100000"/>
                        </a:lnSpc>
                        <a:spcBef>
                          <a:spcPts val="250"/>
                        </a:spcBef>
                      </a:pPr>
                      <a:r>
                        <a:rPr sz="1000" spc="-10" dirty="0">
                          <a:latin typeface="Arial"/>
                          <a:cs typeface="Arial"/>
                        </a:rPr>
                        <a:t>3.20</a:t>
                      </a:r>
                      <a:endParaRPr sz="1000">
                        <a:latin typeface="Arial"/>
                        <a:cs typeface="Arial"/>
                      </a:endParaRPr>
                    </a:p>
                    <a:p>
                      <a:pPr marL="381000">
                        <a:lnSpc>
                          <a:spcPct val="100000"/>
                        </a:lnSpc>
                        <a:spcBef>
                          <a:spcPts val="250"/>
                        </a:spcBef>
                      </a:pPr>
                      <a:r>
                        <a:rPr sz="1000" spc="-10" dirty="0">
                          <a:latin typeface="Arial"/>
                          <a:cs typeface="Arial"/>
                        </a:rPr>
                        <a:t>3.40</a:t>
                      </a:r>
                      <a:endParaRPr sz="1000">
                        <a:latin typeface="Arial"/>
                        <a:cs typeface="Arial"/>
                      </a:endParaRPr>
                    </a:p>
                    <a:p>
                      <a:pPr marL="381000">
                        <a:lnSpc>
                          <a:spcPct val="100000"/>
                        </a:lnSpc>
                        <a:spcBef>
                          <a:spcPts val="254"/>
                        </a:spcBef>
                      </a:pPr>
                      <a:r>
                        <a:rPr sz="1000" spc="-10" dirty="0">
                          <a:latin typeface="Arial"/>
                          <a:cs typeface="Arial"/>
                        </a:rPr>
                        <a:t>3.40</a:t>
                      </a:r>
                      <a:endParaRPr sz="1000">
                        <a:latin typeface="Arial"/>
                        <a:cs typeface="Arial"/>
                      </a:endParaRPr>
                    </a:p>
                    <a:p>
                      <a:pPr marL="381000">
                        <a:lnSpc>
                          <a:spcPct val="100000"/>
                        </a:lnSpc>
                        <a:spcBef>
                          <a:spcPts val="250"/>
                        </a:spcBef>
                      </a:pPr>
                      <a:r>
                        <a:rPr sz="1000" spc="-10" dirty="0">
                          <a:latin typeface="Arial"/>
                          <a:cs typeface="Arial"/>
                        </a:rPr>
                        <a:t>3.40</a:t>
                      </a:r>
                      <a:endParaRPr sz="1000">
                        <a:latin typeface="Arial"/>
                        <a:cs typeface="Arial"/>
                      </a:endParaRPr>
                    </a:p>
                    <a:p>
                      <a:pPr marL="381000">
                        <a:lnSpc>
                          <a:spcPct val="100000"/>
                        </a:lnSpc>
                        <a:spcBef>
                          <a:spcPts val="250"/>
                        </a:spcBef>
                      </a:pPr>
                      <a:r>
                        <a:rPr sz="1000" spc="-10" dirty="0">
                          <a:latin typeface="Arial"/>
                          <a:cs typeface="Arial"/>
                        </a:rPr>
                        <a:t>3.60</a:t>
                      </a:r>
                      <a:endParaRPr sz="1000">
                        <a:latin typeface="Arial"/>
                        <a:cs typeface="Arial"/>
                      </a:endParaRPr>
                    </a:p>
                    <a:p>
                      <a:pPr marL="381000">
                        <a:lnSpc>
                          <a:spcPct val="100000"/>
                        </a:lnSpc>
                        <a:spcBef>
                          <a:spcPts val="254"/>
                        </a:spcBef>
                      </a:pPr>
                      <a:r>
                        <a:rPr sz="1000" spc="-10" dirty="0">
                          <a:latin typeface="Arial"/>
                          <a:cs typeface="Arial"/>
                        </a:rPr>
                        <a:t>4.10</a:t>
                      </a:r>
                      <a:endParaRPr sz="1000">
                        <a:latin typeface="Arial"/>
                        <a:cs typeface="Arial"/>
                      </a:endParaRPr>
                    </a:p>
                    <a:p>
                      <a:pPr marL="381000">
                        <a:lnSpc>
                          <a:spcPct val="100000"/>
                        </a:lnSpc>
                        <a:spcBef>
                          <a:spcPts val="250"/>
                        </a:spcBef>
                      </a:pPr>
                      <a:r>
                        <a:rPr sz="1000" spc="-10" dirty="0">
                          <a:latin typeface="Arial"/>
                          <a:cs typeface="Arial"/>
                        </a:rPr>
                        <a:t>4.20</a:t>
                      </a:r>
                      <a:endParaRPr sz="1000">
                        <a:latin typeface="Arial"/>
                        <a:cs typeface="Arial"/>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FF0000"/>
                      </a:solidFill>
                      <a:prstDash val="solid"/>
                    </a:lnB>
                    <a:solidFill>
                      <a:srgbClr val="FFFFFF"/>
                    </a:solidFill>
                  </a:tcPr>
                </a:tc>
                <a:tc>
                  <a:txBody>
                    <a:bodyPr/>
                    <a:lstStyle/>
                    <a:p>
                      <a:pPr>
                        <a:lnSpc>
                          <a:spcPct val="100000"/>
                        </a:lnSpc>
                      </a:pPr>
                      <a:endParaRPr sz="1100">
                        <a:latin typeface="Times New Roman"/>
                        <a:cs typeface="Times New Roman"/>
                      </a:endParaRPr>
                    </a:p>
                    <a:p>
                      <a:pPr>
                        <a:lnSpc>
                          <a:spcPct val="100000"/>
                        </a:lnSpc>
                      </a:pPr>
                      <a:endParaRPr sz="1400">
                        <a:latin typeface="Times New Roman"/>
                        <a:cs typeface="Times New Roman"/>
                      </a:endParaRPr>
                    </a:p>
                    <a:p>
                      <a:pPr marL="379095">
                        <a:lnSpc>
                          <a:spcPct val="100000"/>
                        </a:lnSpc>
                      </a:pPr>
                      <a:r>
                        <a:rPr sz="1000" spc="-10" dirty="0">
                          <a:latin typeface="Arial"/>
                          <a:cs typeface="Arial"/>
                        </a:rPr>
                        <a:t>3.20</a:t>
                      </a:r>
                      <a:endParaRPr sz="1000">
                        <a:latin typeface="Arial"/>
                        <a:cs typeface="Arial"/>
                      </a:endParaRPr>
                    </a:p>
                    <a:p>
                      <a:pPr marL="379095">
                        <a:lnSpc>
                          <a:spcPct val="100000"/>
                        </a:lnSpc>
                        <a:spcBef>
                          <a:spcPts val="250"/>
                        </a:spcBef>
                      </a:pPr>
                      <a:r>
                        <a:rPr sz="1000" spc="-10" dirty="0">
                          <a:latin typeface="Arial"/>
                          <a:cs typeface="Arial"/>
                        </a:rPr>
                        <a:t>3.40</a:t>
                      </a:r>
                      <a:endParaRPr sz="1000">
                        <a:latin typeface="Arial"/>
                        <a:cs typeface="Arial"/>
                      </a:endParaRPr>
                    </a:p>
                    <a:p>
                      <a:pPr marL="379095">
                        <a:lnSpc>
                          <a:spcPct val="100000"/>
                        </a:lnSpc>
                        <a:spcBef>
                          <a:spcPts val="254"/>
                        </a:spcBef>
                      </a:pPr>
                      <a:r>
                        <a:rPr sz="1000" spc="-10" dirty="0">
                          <a:latin typeface="Arial"/>
                          <a:cs typeface="Arial"/>
                        </a:rPr>
                        <a:t>3.40</a:t>
                      </a:r>
                      <a:endParaRPr sz="1000">
                        <a:latin typeface="Arial"/>
                        <a:cs typeface="Arial"/>
                      </a:endParaRPr>
                    </a:p>
                    <a:p>
                      <a:pPr marL="379095">
                        <a:lnSpc>
                          <a:spcPct val="100000"/>
                        </a:lnSpc>
                        <a:spcBef>
                          <a:spcPts val="250"/>
                        </a:spcBef>
                      </a:pPr>
                      <a:r>
                        <a:rPr sz="1000" spc="-10" dirty="0">
                          <a:latin typeface="Arial"/>
                          <a:cs typeface="Arial"/>
                        </a:rPr>
                        <a:t>3.40</a:t>
                      </a:r>
                      <a:endParaRPr sz="1000">
                        <a:latin typeface="Arial"/>
                        <a:cs typeface="Arial"/>
                      </a:endParaRPr>
                    </a:p>
                    <a:p>
                      <a:pPr marL="379095">
                        <a:lnSpc>
                          <a:spcPct val="100000"/>
                        </a:lnSpc>
                        <a:spcBef>
                          <a:spcPts val="254"/>
                        </a:spcBef>
                      </a:pPr>
                      <a:r>
                        <a:rPr sz="1000" spc="-10" dirty="0">
                          <a:latin typeface="Arial"/>
                          <a:cs typeface="Arial"/>
                        </a:rPr>
                        <a:t>3.60</a:t>
                      </a:r>
                      <a:endParaRPr sz="1000">
                        <a:latin typeface="Arial"/>
                        <a:cs typeface="Arial"/>
                      </a:endParaRPr>
                    </a:p>
                    <a:p>
                      <a:pPr marL="379095">
                        <a:lnSpc>
                          <a:spcPct val="100000"/>
                        </a:lnSpc>
                        <a:spcBef>
                          <a:spcPts val="250"/>
                        </a:spcBef>
                      </a:pPr>
                      <a:r>
                        <a:rPr sz="1000" spc="-10" dirty="0">
                          <a:latin typeface="Arial"/>
                          <a:cs typeface="Arial"/>
                        </a:rPr>
                        <a:t>4.10</a:t>
                      </a:r>
                      <a:endParaRPr sz="1000">
                        <a:latin typeface="Arial"/>
                        <a:cs typeface="Arial"/>
                      </a:endParaRPr>
                    </a:p>
                    <a:p>
                      <a:pPr marL="379095">
                        <a:lnSpc>
                          <a:spcPct val="100000"/>
                        </a:lnSpc>
                        <a:spcBef>
                          <a:spcPts val="250"/>
                        </a:spcBef>
                      </a:pPr>
                      <a:r>
                        <a:rPr sz="1000" spc="-10" dirty="0">
                          <a:latin typeface="Arial"/>
                          <a:cs typeface="Arial"/>
                        </a:rPr>
                        <a:t>4.20</a:t>
                      </a:r>
                      <a:endParaRPr sz="1000">
                        <a:latin typeface="Arial"/>
                        <a:cs typeface="Arial"/>
                      </a:endParaRPr>
                    </a:p>
                    <a:p>
                      <a:pPr marL="379095">
                        <a:lnSpc>
                          <a:spcPts val="1150"/>
                        </a:lnSpc>
                        <a:spcBef>
                          <a:spcPts val="254"/>
                        </a:spcBef>
                      </a:pPr>
                      <a:r>
                        <a:rPr sz="1000" spc="-10" dirty="0">
                          <a:latin typeface="Arial"/>
                          <a:cs typeface="Arial"/>
                        </a:rPr>
                        <a:t>5.20</a:t>
                      </a:r>
                      <a:endParaRPr sz="1000">
                        <a:latin typeface="Arial"/>
                        <a:cs typeface="Arial"/>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FF0000"/>
                      </a:solidFill>
                      <a:prstDash val="solid"/>
                    </a:lnB>
                    <a:solidFill>
                      <a:srgbClr val="FFFFFF"/>
                    </a:solidFill>
                  </a:tcPr>
                </a:tc>
                <a:tc gridSpan="3">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228599">
                <a:tc>
                  <a:txBody>
                    <a:bodyPr/>
                    <a:lstStyle/>
                    <a:p>
                      <a:pPr>
                        <a:lnSpc>
                          <a:spcPct val="100000"/>
                        </a:lnSpc>
                      </a:pPr>
                      <a:endParaRPr sz="1200">
                        <a:latin typeface="Times New Roman"/>
                        <a:cs typeface="Times New Roman"/>
                      </a:endParaRPr>
                    </a:p>
                  </a:txBody>
                  <a:tcPr marL="0" marR="0" marT="0" marB="0">
                    <a:lnL w="28575">
                      <a:solidFill>
                        <a:srgbClr val="000000"/>
                      </a:solidFill>
                      <a:prstDash val="solid"/>
                    </a:lnL>
                    <a:lnR w="28575">
                      <a:solidFill>
                        <a:srgbClr val="FF0000"/>
                      </a:solidFill>
                      <a:prstDash val="solid"/>
                    </a:lnR>
                    <a:solidFill>
                      <a:srgbClr val="FFFFFF"/>
                    </a:solidFill>
                  </a:tcPr>
                </a:tc>
                <a:tc gridSpan="2">
                  <a:txBody>
                    <a:bodyPr/>
                    <a:lstStyle/>
                    <a:p>
                      <a:pPr marL="263525">
                        <a:lnSpc>
                          <a:spcPct val="100000"/>
                        </a:lnSpc>
                        <a:spcBef>
                          <a:spcPts val="125"/>
                        </a:spcBef>
                      </a:pPr>
                      <a:r>
                        <a:rPr sz="1000" spc="-20" dirty="0">
                          <a:latin typeface="Arial"/>
                          <a:cs typeface="Arial"/>
                        </a:rPr>
                        <a:t>Sig.</a:t>
                      </a:r>
                      <a:endParaRPr sz="1000">
                        <a:latin typeface="Arial"/>
                        <a:cs typeface="Arial"/>
                      </a:endParaRPr>
                    </a:p>
                  </a:txBody>
                  <a:tcPr marL="0" marR="0" marT="15875" marB="0">
                    <a:lnL w="28575">
                      <a:solidFill>
                        <a:srgbClr val="FF0000"/>
                      </a:solidFill>
                      <a:prstDash val="solid"/>
                    </a:lnL>
                    <a:lnR w="28575">
                      <a:solidFill>
                        <a:srgbClr val="000000"/>
                      </a:solidFill>
                      <a:prstDash val="solid"/>
                    </a:lnR>
                    <a:lnT w="28575">
                      <a:solidFill>
                        <a:srgbClr val="FF0000"/>
                      </a:solidFill>
                      <a:prstDash val="solid"/>
                    </a:lnT>
                    <a:lnB w="28575">
                      <a:solidFill>
                        <a:srgbClr val="FF0000"/>
                      </a:solidFill>
                      <a:prstDash val="solid"/>
                    </a:lnB>
                    <a:solidFill>
                      <a:srgbClr val="FFFFFF"/>
                    </a:solidFill>
                  </a:tcPr>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28575">
                      <a:solidFill>
                        <a:srgbClr val="000000"/>
                      </a:solidFill>
                      <a:prstDash val="solid"/>
                    </a:lnL>
                    <a:lnR w="12700">
                      <a:solidFill>
                        <a:srgbClr val="000000"/>
                      </a:solidFill>
                      <a:prstDash val="solid"/>
                    </a:lnR>
                    <a:lnT w="28575">
                      <a:solidFill>
                        <a:srgbClr val="FF0000"/>
                      </a:solidFill>
                      <a:prstDash val="solid"/>
                    </a:lnT>
                    <a:lnB w="28575">
                      <a:solidFill>
                        <a:srgbClr val="FF0000"/>
                      </a:solidFill>
                      <a:prstDash val="solid"/>
                    </a:lnB>
                    <a:solidFill>
                      <a:srgbClr val="FFFFFF"/>
                    </a:solidFill>
                  </a:tcPr>
                </a:tc>
                <a:tc>
                  <a:txBody>
                    <a:bodyPr/>
                    <a:lstStyle/>
                    <a:p>
                      <a:pPr marR="97155" algn="r">
                        <a:lnSpc>
                          <a:spcPct val="100000"/>
                        </a:lnSpc>
                        <a:spcBef>
                          <a:spcPts val="200"/>
                        </a:spcBef>
                      </a:pPr>
                      <a:r>
                        <a:rPr sz="1000" spc="35" dirty="0">
                          <a:latin typeface="Arial"/>
                          <a:cs typeface="Arial"/>
                        </a:rPr>
                        <a:t>.</a:t>
                      </a:r>
                      <a:r>
                        <a:rPr sz="1000" spc="-30" dirty="0">
                          <a:latin typeface="Arial"/>
                          <a:cs typeface="Arial"/>
                        </a:rPr>
                        <a:t>3</a:t>
                      </a:r>
                      <a:r>
                        <a:rPr sz="1000" spc="-15" dirty="0">
                          <a:latin typeface="Arial"/>
                          <a:cs typeface="Arial"/>
                        </a:rPr>
                        <a:t>3</a:t>
                      </a:r>
                      <a:r>
                        <a:rPr sz="1000" dirty="0">
                          <a:latin typeface="Arial"/>
                          <a:cs typeface="Arial"/>
                        </a:rPr>
                        <a:t>1</a:t>
                      </a:r>
                      <a:endParaRPr sz="1000">
                        <a:latin typeface="Arial"/>
                        <a:cs typeface="Arial"/>
                      </a:endParaRPr>
                    </a:p>
                  </a:txBody>
                  <a:tcPr marL="0" marR="0" marT="25400" marB="0">
                    <a:lnL w="12700">
                      <a:solidFill>
                        <a:srgbClr val="000000"/>
                      </a:solidFill>
                      <a:prstDash val="solid"/>
                    </a:lnL>
                    <a:lnR w="12700">
                      <a:solidFill>
                        <a:srgbClr val="000000"/>
                      </a:solidFill>
                      <a:prstDash val="solid"/>
                    </a:lnR>
                    <a:lnT w="28575">
                      <a:solidFill>
                        <a:srgbClr val="FF0000"/>
                      </a:solidFill>
                      <a:prstDash val="solid"/>
                    </a:lnT>
                    <a:lnB w="28575">
                      <a:solidFill>
                        <a:srgbClr val="FF0000"/>
                      </a:solidFill>
                      <a:prstDash val="solid"/>
                    </a:lnB>
                    <a:solidFill>
                      <a:srgbClr val="FFFFFF"/>
                    </a:solidFill>
                  </a:tcPr>
                </a:tc>
                <a:tc>
                  <a:txBody>
                    <a:bodyPr/>
                    <a:lstStyle/>
                    <a:p>
                      <a:pPr marR="97155" algn="r">
                        <a:lnSpc>
                          <a:spcPct val="100000"/>
                        </a:lnSpc>
                        <a:spcBef>
                          <a:spcPts val="200"/>
                        </a:spcBef>
                      </a:pPr>
                      <a:r>
                        <a:rPr sz="1000" spc="35" dirty="0">
                          <a:latin typeface="Arial"/>
                          <a:cs typeface="Arial"/>
                        </a:rPr>
                        <a:t>.</a:t>
                      </a:r>
                      <a:r>
                        <a:rPr sz="1000" spc="-15" dirty="0">
                          <a:latin typeface="Arial"/>
                          <a:cs typeface="Arial"/>
                        </a:rPr>
                        <a:t>1</a:t>
                      </a:r>
                      <a:r>
                        <a:rPr sz="1000" spc="-30" dirty="0">
                          <a:latin typeface="Arial"/>
                          <a:cs typeface="Arial"/>
                        </a:rPr>
                        <a:t>4</a:t>
                      </a:r>
                      <a:r>
                        <a:rPr sz="1000" dirty="0">
                          <a:latin typeface="Arial"/>
                          <a:cs typeface="Arial"/>
                        </a:rPr>
                        <a:t>1</a:t>
                      </a:r>
                      <a:endParaRPr sz="1000">
                        <a:latin typeface="Arial"/>
                        <a:cs typeface="Arial"/>
                      </a:endParaRPr>
                    </a:p>
                  </a:txBody>
                  <a:tcPr marL="0" marR="0" marT="25400" marB="0">
                    <a:lnL w="12700">
                      <a:solidFill>
                        <a:srgbClr val="000000"/>
                      </a:solidFill>
                      <a:prstDash val="solid"/>
                    </a:lnL>
                    <a:lnR w="12700">
                      <a:solidFill>
                        <a:srgbClr val="000000"/>
                      </a:solidFill>
                      <a:prstDash val="solid"/>
                    </a:lnR>
                    <a:lnT w="28575">
                      <a:solidFill>
                        <a:srgbClr val="FF0000"/>
                      </a:solidFill>
                      <a:prstDash val="solid"/>
                    </a:lnT>
                    <a:lnB w="28575">
                      <a:solidFill>
                        <a:srgbClr val="FF0000"/>
                      </a:solidFill>
                      <a:prstDash val="solid"/>
                    </a:lnB>
                    <a:solidFill>
                      <a:srgbClr val="FFFFFF"/>
                    </a:solidFill>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28575">
                      <a:solidFill>
                        <a:srgbClr val="FF0000"/>
                      </a:solidFill>
                      <a:prstDash val="solid"/>
                    </a:lnR>
                    <a:lnB w="28575">
                      <a:solidFill>
                        <a:srgbClr val="FF0000"/>
                      </a:solidFill>
                      <a:prstDash val="solid"/>
                    </a:lnB>
                    <a:solidFill>
                      <a:srgbClr val="FFFFFF"/>
                    </a:solidFill>
                  </a:tcPr>
                </a:tc>
                <a:tc gridSpan="2">
                  <a:txBody>
                    <a:bodyPr/>
                    <a:lstStyle/>
                    <a:p>
                      <a:pPr>
                        <a:lnSpc>
                          <a:spcPct val="100000"/>
                        </a:lnSpc>
                      </a:pPr>
                      <a:endParaRPr sz="1200">
                        <a:latin typeface="Times New Roman"/>
                        <a:cs typeface="Times New Roman"/>
                      </a:endParaRPr>
                    </a:p>
                  </a:txBody>
                  <a:tcPr marL="0" marR="0" marT="0" marB="0">
                    <a:lnL w="28575">
                      <a:solidFill>
                        <a:srgbClr val="FF0000"/>
                      </a:solidFill>
                      <a:prstDash val="solid"/>
                    </a:lnL>
                    <a:lnR w="28575">
                      <a:solidFill>
                        <a:srgbClr val="000000"/>
                      </a:solidFill>
                      <a:prstDash val="solid"/>
                    </a:lnR>
                    <a:solidFill>
                      <a:srgbClr val="FFFFFF"/>
                    </a:solidFill>
                  </a:tcPr>
                </a:tc>
                <a:tc hMerge="1">
                  <a:txBody>
                    <a:bodyPr/>
                    <a:lstStyle/>
                    <a:p>
                      <a:endParaRPr/>
                    </a:p>
                  </a:txBody>
                  <a:tcPr marL="0" marR="0" marT="0" marB="0"/>
                </a:tc>
                <a:extLst>
                  <a:ext uri="{0D108BD9-81ED-4DB2-BD59-A6C34878D82A}">
                    <a16:rowId xmlns:a16="http://schemas.microsoft.com/office/drawing/2014/main" val="10003"/>
                  </a:ext>
                </a:extLst>
              </a:tr>
              <a:tr h="1807463">
                <a:tc gridSpan="3">
                  <a:txBody>
                    <a:bodyPr/>
                    <a:lstStyle/>
                    <a:p>
                      <a:pPr marL="78740">
                        <a:lnSpc>
                          <a:spcPts val="980"/>
                        </a:lnSpc>
                        <a:tabLst>
                          <a:tab pos="946150" algn="l"/>
                        </a:tabLst>
                      </a:pPr>
                      <a:r>
                        <a:rPr sz="1000" spc="-15" dirty="0">
                          <a:latin typeface="Arial"/>
                          <a:cs typeface="Arial"/>
                        </a:rPr>
                        <a:t>Duncan</a:t>
                      </a:r>
                      <a:r>
                        <a:rPr sz="1125" spc="-22" baseline="18518" dirty="0">
                          <a:latin typeface="Arial"/>
                          <a:cs typeface="Arial"/>
                        </a:rPr>
                        <a:t>a,b	</a:t>
                      </a:r>
                      <a:r>
                        <a:rPr sz="1000" spc="-5" dirty="0">
                          <a:latin typeface="Arial"/>
                          <a:cs typeface="Arial"/>
                        </a:rPr>
                        <a:t>Β</a:t>
                      </a:r>
                      <a:endParaRPr sz="1000">
                        <a:latin typeface="Arial"/>
                        <a:cs typeface="Arial"/>
                      </a:endParaRPr>
                    </a:p>
                    <a:p>
                      <a:pPr marL="946150" marR="554990" algn="just">
                        <a:lnSpc>
                          <a:spcPct val="121000"/>
                        </a:lnSpc>
                      </a:pPr>
                      <a:r>
                        <a:rPr sz="1000" dirty="0">
                          <a:latin typeface="Arial"/>
                          <a:cs typeface="Arial"/>
                        </a:rPr>
                        <a:t>Θ  </a:t>
                      </a:r>
                      <a:r>
                        <a:rPr sz="1000" spc="-5" dirty="0">
                          <a:latin typeface="Arial"/>
                          <a:cs typeface="Arial"/>
                        </a:rPr>
                        <a:t>Γ  </a:t>
                      </a:r>
                      <a:r>
                        <a:rPr sz="1000" dirty="0">
                          <a:latin typeface="Arial"/>
                          <a:cs typeface="Arial"/>
                        </a:rPr>
                        <a:t>Η</a:t>
                      </a:r>
                      <a:endParaRPr sz="1000">
                        <a:latin typeface="Arial"/>
                        <a:cs typeface="Arial"/>
                      </a:endParaRPr>
                    </a:p>
                    <a:p>
                      <a:pPr marL="946150" marR="568960">
                        <a:lnSpc>
                          <a:spcPct val="121000"/>
                        </a:lnSpc>
                        <a:spcBef>
                          <a:spcPts val="10"/>
                        </a:spcBef>
                      </a:pPr>
                      <a:r>
                        <a:rPr sz="1000" dirty="0">
                          <a:latin typeface="Arial"/>
                          <a:cs typeface="Arial"/>
                        </a:rPr>
                        <a:t>∆  Κ  Ζ  Α   </a:t>
                      </a:r>
                      <a:r>
                        <a:rPr sz="1000" spc="-5" dirty="0">
                          <a:latin typeface="Arial"/>
                          <a:cs typeface="Arial"/>
                        </a:rPr>
                        <a:t>Ι  </a:t>
                      </a:r>
                      <a:r>
                        <a:rPr sz="1000" dirty="0">
                          <a:latin typeface="Arial"/>
                          <a:cs typeface="Arial"/>
                        </a:rPr>
                        <a:t>Ε</a:t>
                      </a:r>
                      <a:endParaRPr sz="1000">
                        <a:latin typeface="Arial"/>
                        <a:cs typeface="Arial"/>
                      </a:endParaRPr>
                    </a:p>
                  </a:txBody>
                  <a:tcPr marL="0" marR="0" marT="0" marB="0">
                    <a:lnL w="28575">
                      <a:solidFill>
                        <a:srgbClr val="000000"/>
                      </a:solidFill>
                      <a:prstDash val="solid"/>
                    </a:lnL>
                    <a:lnR w="28575">
                      <a:solidFill>
                        <a:srgbClr val="000000"/>
                      </a:solidFill>
                      <a:prstDash val="solid"/>
                    </a:lnR>
                    <a:solidFill>
                      <a:srgbClr val="FFFFFF"/>
                    </a:solidFill>
                  </a:tcPr>
                </a:tc>
                <a:tc hMerge="1">
                  <a:txBody>
                    <a:bodyPr/>
                    <a:lstStyle/>
                    <a:p>
                      <a:endParaRPr/>
                    </a:p>
                  </a:txBody>
                  <a:tcPr marL="0" marR="0" marT="0" marB="0"/>
                </a:tc>
                <a:tc hMerge="1">
                  <a:txBody>
                    <a:bodyPr/>
                    <a:lstStyle/>
                    <a:p>
                      <a:endParaRPr/>
                    </a:p>
                  </a:txBody>
                  <a:tcPr marL="0" marR="0" marT="0" marB="0"/>
                </a:tc>
                <a:tc>
                  <a:txBody>
                    <a:bodyPr/>
                    <a:lstStyle/>
                    <a:p>
                      <a:pPr marL="476884">
                        <a:lnSpc>
                          <a:spcPts val="1065"/>
                        </a:lnSpc>
                      </a:pPr>
                      <a:r>
                        <a:rPr sz="1000" spc="-15" dirty="0">
                          <a:latin typeface="Arial"/>
                          <a:cs typeface="Arial"/>
                        </a:rPr>
                        <a:t>10</a:t>
                      </a:r>
                      <a:endParaRPr sz="1000">
                        <a:latin typeface="Arial"/>
                        <a:cs typeface="Arial"/>
                      </a:endParaRPr>
                    </a:p>
                    <a:p>
                      <a:pPr marL="476884">
                        <a:lnSpc>
                          <a:spcPct val="100000"/>
                        </a:lnSpc>
                        <a:spcBef>
                          <a:spcPts val="250"/>
                        </a:spcBef>
                      </a:pPr>
                      <a:r>
                        <a:rPr sz="1000" spc="-15" dirty="0">
                          <a:latin typeface="Arial"/>
                          <a:cs typeface="Arial"/>
                        </a:rPr>
                        <a:t>10</a:t>
                      </a:r>
                      <a:endParaRPr sz="1000">
                        <a:latin typeface="Arial"/>
                        <a:cs typeface="Arial"/>
                      </a:endParaRPr>
                    </a:p>
                    <a:p>
                      <a:pPr marL="476884">
                        <a:lnSpc>
                          <a:spcPct val="100000"/>
                        </a:lnSpc>
                        <a:spcBef>
                          <a:spcPts val="250"/>
                        </a:spcBef>
                      </a:pPr>
                      <a:r>
                        <a:rPr sz="1000" spc="-15" dirty="0">
                          <a:latin typeface="Arial"/>
                          <a:cs typeface="Arial"/>
                        </a:rPr>
                        <a:t>10</a:t>
                      </a:r>
                      <a:endParaRPr sz="1000">
                        <a:latin typeface="Arial"/>
                        <a:cs typeface="Arial"/>
                      </a:endParaRPr>
                    </a:p>
                    <a:p>
                      <a:pPr marL="476884">
                        <a:lnSpc>
                          <a:spcPct val="100000"/>
                        </a:lnSpc>
                        <a:spcBef>
                          <a:spcPts val="254"/>
                        </a:spcBef>
                      </a:pPr>
                      <a:r>
                        <a:rPr sz="1000" spc="-15" dirty="0">
                          <a:latin typeface="Arial"/>
                          <a:cs typeface="Arial"/>
                        </a:rPr>
                        <a:t>10</a:t>
                      </a:r>
                      <a:endParaRPr sz="1000">
                        <a:latin typeface="Arial"/>
                        <a:cs typeface="Arial"/>
                      </a:endParaRPr>
                    </a:p>
                    <a:p>
                      <a:pPr marL="476884">
                        <a:lnSpc>
                          <a:spcPct val="100000"/>
                        </a:lnSpc>
                        <a:spcBef>
                          <a:spcPts val="250"/>
                        </a:spcBef>
                      </a:pPr>
                      <a:r>
                        <a:rPr sz="1000" spc="-15" dirty="0">
                          <a:latin typeface="Arial"/>
                          <a:cs typeface="Arial"/>
                        </a:rPr>
                        <a:t>10</a:t>
                      </a:r>
                      <a:endParaRPr sz="1000">
                        <a:latin typeface="Arial"/>
                        <a:cs typeface="Arial"/>
                      </a:endParaRPr>
                    </a:p>
                    <a:p>
                      <a:pPr marL="476884">
                        <a:lnSpc>
                          <a:spcPct val="100000"/>
                        </a:lnSpc>
                        <a:spcBef>
                          <a:spcPts val="254"/>
                        </a:spcBef>
                      </a:pPr>
                      <a:r>
                        <a:rPr sz="1000" spc="-15" dirty="0">
                          <a:latin typeface="Arial"/>
                          <a:cs typeface="Arial"/>
                        </a:rPr>
                        <a:t>10</a:t>
                      </a:r>
                      <a:endParaRPr sz="1000">
                        <a:latin typeface="Arial"/>
                        <a:cs typeface="Arial"/>
                      </a:endParaRPr>
                    </a:p>
                    <a:p>
                      <a:pPr marL="476884">
                        <a:lnSpc>
                          <a:spcPct val="100000"/>
                        </a:lnSpc>
                        <a:spcBef>
                          <a:spcPts val="250"/>
                        </a:spcBef>
                      </a:pPr>
                      <a:r>
                        <a:rPr sz="1000" spc="-15" dirty="0">
                          <a:latin typeface="Arial"/>
                          <a:cs typeface="Arial"/>
                        </a:rPr>
                        <a:t>10</a:t>
                      </a:r>
                      <a:endParaRPr sz="1000">
                        <a:latin typeface="Arial"/>
                        <a:cs typeface="Arial"/>
                      </a:endParaRPr>
                    </a:p>
                    <a:p>
                      <a:pPr marL="476884">
                        <a:lnSpc>
                          <a:spcPct val="100000"/>
                        </a:lnSpc>
                        <a:spcBef>
                          <a:spcPts val="250"/>
                        </a:spcBef>
                      </a:pPr>
                      <a:r>
                        <a:rPr sz="1000" spc="-15" dirty="0">
                          <a:latin typeface="Arial"/>
                          <a:cs typeface="Arial"/>
                        </a:rPr>
                        <a:t>10</a:t>
                      </a:r>
                      <a:endParaRPr sz="1000">
                        <a:latin typeface="Arial"/>
                        <a:cs typeface="Arial"/>
                      </a:endParaRPr>
                    </a:p>
                    <a:p>
                      <a:pPr marL="476884">
                        <a:lnSpc>
                          <a:spcPct val="100000"/>
                        </a:lnSpc>
                        <a:spcBef>
                          <a:spcPts val="254"/>
                        </a:spcBef>
                      </a:pPr>
                      <a:r>
                        <a:rPr sz="1000" spc="-15" dirty="0">
                          <a:latin typeface="Arial"/>
                          <a:cs typeface="Arial"/>
                        </a:rPr>
                        <a:t>10</a:t>
                      </a:r>
                      <a:endParaRPr sz="1000">
                        <a:latin typeface="Arial"/>
                        <a:cs typeface="Arial"/>
                      </a:endParaRPr>
                    </a:p>
                    <a:p>
                      <a:pPr marL="476884">
                        <a:lnSpc>
                          <a:spcPct val="100000"/>
                        </a:lnSpc>
                        <a:spcBef>
                          <a:spcPts val="250"/>
                        </a:spcBef>
                      </a:pPr>
                      <a:r>
                        <a:rPr sz="1000" spc="-15" dirty="0">
                          <a:latin typeface="Arial"/>
                          <a:cs typeface="Arial"/>
                        </a:rPr>
                        <a:t>10</a:t>
                      </a:r>
                      <a:endParaRPr sz="1000">
                        <a:latin typeface="Arial"/>
                        <a:cs typeface="Arial"/>
                      </a:endParaRPr>
                    </a:p>
                  </a:txBody>
                  <a:tcPr marL="0" marR="0" marT="0" marB="0">
                    <a:lnL w="28575">
                      <a:solidFill>
                        <a:srgbClr val="000000"/>
                      </a:solidFill>
                      <a:prstDash val="solid"/>
                    </a:lnL>
                    <a:lnR w="12700">
                      <a:solidFill>
                        <a:srgbClr val="000000"/>
                      </a:solidFill>
                      <a:prstDash val="solid"/>
                    </a:lnR>
                    <a:lnT w="28575">
                      <a:solidFill>
                        <a:srgbClr val="FF0000"/>
                      </a:solidFill>
                      <a:prstDash val="solid"/>
                    </a:lnT>
                    <a:lnB w="28575">
                      <a:solidFill>
                        <a:srgbClr val="FF0000"/>
                      </a:solidFill>
                      <a:prstDash val="solid"/>
                    </a:lnB>
                    <a:solidFill>
                      <a:srgbClr val="FFFFFF"/>
                    </a:solidFill>
                  </a:tcPr>
                </a:tc>
                <a:tc>
                  <a:txBody>
                    <a:bodyPr/>
                    <a:lstStyle/>
                    <a:p>
                      <a:pPr marL="381000">
                        <a:lnSpc>
                          <a:spcPts val="1065"/>
                        </a:lnSpc>
                      </a:pPr>
                      <a:r>
                        <a:rPr sz="1000" spc="-10" dirty="0">
                          <a:latin typeface="Arial"/>
                          <a:cs typeface="Arial"/>
                        </a:rPr>
                        <a:t>2.50</a:t>
                      </a:r>
                      <a:endParaRPr sz="1000">
                        <a:latin typeface="Arial"/>
                        <a:cs typeface="Arial"/>
                      </a:endParaRPr>
                    </a:p>
                    <a:p>
                      <a:pPr marL="381000">
                        <a:lnSpc>
                          <a:spcPct val="100000"/>
                        </a:lnSpc>
                        <a:spcBef>
                          <a:spcPts val="250"/>
                        </a:spcBef>
                      </a:pPr>
                      <a:r>
                        <a:rPr sz="1000" spc="-10" dirty="0">
                          <a:latin typeface="Arial"/>
                          <a:cs typeface="Arial"/>
                        </a:rPr>
                        <a:t>2.90</a:t>
                      </a:r>
                      <a:endParaRPr sz="1000">
                        <a:latin typeface="Arial"/>
                        <a:cs typeface="Arial"/>
                      </a:endParaRPr>
                    </a:p>
                    <a:p>
                      <a:pPr marL="381000">
                        <a:lnSpc>
                          <a:spcPct val="100000"/>
                        </a:lnSpc>
                        <a:spcBef>
                          <a:spcPts val="250"/>
                        </a:spcBef>
                      </a:pPr>
                      <a:r>
                        <a:rPr sz="1000" spc="-10" dirty="0">
                          <a:latin typeface="Arial"/>
                          <a:cs typeface="Arial"/>
                        </a:rPr>
                        <a:t>3.20</a:t>
                      </a:r>
                      <a:endParaRPr sz="1000">
                        <a:latin typeface="Arial"/>
                        <a:cs typeface="Arial"/>
                      </a:endParaRPr>
                    </a:p>
                    <a:p>
                      <a:pPr marL="381000">
                        <a:lnSpc>
                          <a:spcPct val="100000"/>
                        </a:lnSpc>
                        <a:spcBef>
                          <a:spcPts val="254"/>
                        </a:spcBef>
                      </a:pPr>
                      <a:r>
                        <a:rPr sz="1000" spc="-10" dirty="0">
                          <a:latin typeface="Arial"/>
                          <a:cs typeface="Arial"/>
                        </a:rPr>
                        <a:t>3.40</a:t>
                      </a:r>
                      <a:endParaRPr sz="1000">
                        <a:latin typeface="Arial"/>
                        <a:cs typeface="Arial"/>
                      </a:endParaRPr>
                    </a:p>
                    <a:p>
                      <a:pPr marL="381000">
                        <a:lnSpc>
                          <a:spcPct val="100000"/>
                        </a:lnSpc>
                        <a:spcBef>
                          <a:spcPts val="250"/>
                        </a:spcBef>
                      </a:pPr>
                      <a:r>
                        <a:rPr sz="1000" spc="-10" dirty="0">
                          <a:latin typeface="Arial"/>
                          <a:cs typeface="Arial"/>
                        </a:rPr>
                        <a:t>3.40</a:t>
                      </a:r>
                      <a:endParaRPr sz="1000">
                        <a:latin typeface="Arial"/>
                        <a:cs typeface="Arial"/>
                      </a:endParaRPr>
                    </a:p>
                    <a:p>
                      <a:pPr marL="381000">
                        <a:lnSpc>
                          <a:spcPct val="100000"/>
                        </a:lnSpc>
                        <a:spcBef>
                          <a:spcPts val="254"/>
                        </a:spcBef>
                      </a:pPr>
                      <a:r>
                        <a:rPr sz="1000" spc="-10" dirty="0">
                          <a:latin typeface="Arial"/>
                          <a:cs typeface="Arial"/>
                        </a:rPr>
                        <a:t>3.40</a:t>
                      </a:r>
                      <a:endParaRPr sz="1000">
                        <a:latin typeface="Arial"/>
                        <a:cs typeface="Arial"/>
                      </a:endParaRPr>
                    </a:p>
                    <a:p>
                      <a:pPr marL="381000">
                        <a:lnSpc>
                          <a:spcPct val="100000"/>
                        </a:lnSpc>
                        <a:spcBef>
                          <a:spcPts val="250"/>
                        </a:spcBef>
                      </a:pPr>
                      <a:r>
                        <a:rPr sz="1000" spc="-10" dirty="0">
                          <a:latin typeface="Arial"/>
                          <a:cs typeface="Arial"/>
                        </a:rPr>
                        <a:t>3.60</a:t>
                      </a:r>
                      <a:endParaRPr sz="1000">
                        <a:latin typeface="Arial"/>
                        <a:cs typeface="Arial"/>
                      </a:endParaRPr>
                    </a:p>
                    <a:p>
                      <a:pPr marL="381000">
                        <a:lnSpc>
                          <a:spcPct val="100000"/>
                        </a:lnSpc>
                        <a:spcBef>
                          <a:spcPts val="250"/>
                        </a:spcBef>
                      </a:pPr>
                      <a:r>
                        <a:rPr sz="1000" spc="-10" dirty="0">
                          <a:latin typeface="Arial"/>
                          <a:cs typeface="Arial"/>
                        </a:rPr>
                        <a:t>4.10</a:t>
                      </a:r>
                      <a:endParaRPr sz="1000">
                        <a:latin typeface="Arial"/>
                        <a:cs typeface="Arial"/>
                      </a:endParaRPr>
                    </a:p>
                  </a:txBody>
                  <a:tcPr marL="0" marR="0" marT="0" marB="0">
                    <a:lnL w="12700">
                      <a:solidFill>
                        <a:srgbClr val="000000"/>
                      </a:solidFill>
                      <a:prstDash val="solid"/>
                    </a:lnL>
                    <a:lnR w="12700">
                      <a:solidFill>
                        <a:srgbClr val="000000"/>
                      </a:solidFill>
                      <a:prstDash val="solid"/>
                    </a:lnR>
                    <a:lnT w="28575">
                      <a:solidFill>
                        <a:srgbClr val="FF0000"/>
                      </a:solidFill>
                      <a:prstDash val="solid"/>
                    </a:lnT>
                    <a:lnB w="28575">
                      <a:solidFill>
                        <a:srgbClr val="FF0000"/>
                      </a:solidFill>
                      <a:prstDash val="solid"/>
                    </a:lnB>
                    <a:solidFill>
                      <a:srgbClr val="FFFFFF"/>
                    </a:solidFill>
                  </a:tcPr>
                </a:tc>
                <a:tc>
                  <a:txBody>
                    <a:bodyPr/>
                    <a:lstStyle/>
                    <a:p>
                      <a:pPr>
                        <a:lnSpc>
                          <a:spcPct val="100000"/>
                        </a:lnSpc>
                        <a:spcBef>
                          <a:spcPts val="50"/>
                        </a:spcBef>
                      </a:pPr>
                      <a:endParaRPr sz="1100">
                        <a:latin typeface="Times New Roman"/>
                        <a:cs typeface="Times New Roman"/>
                      </a:endParaRPr>
                    </a:p>
                    <a:p>
                      <a:pPr marL="379095">
                        <a:lnSpc>
                          <a:spcPct val="100000"/>
                        </a:lnSpc>
                      </a:pPr>
                      <a:r>
                        <a:rPr sz="1000" spc="-10" dirty="0">
                          <a:latin typeface="Arial"/>
                          <a:cs typeface="Arial"/>
                        </a:rPr>
                        <a:t>2.90</a:t>
                      </a:r>
                      <a:endParaRPr sz="1000">
                        <a:latin typeface="Arial"/>
                        <a:cs typeface="Arial"/>
                      </a:endParaRPr>
                    </a:p>
                    <a:p>
                      <a:pPr marL="379095">
                        <a:lnSpc>
                          <a:spcPct val="100000"/>
                        </a:lnSpc>
                        <a:spcBef>
                          <a:spcPts val="250"/>
                        </a:spcBef>
                      </a:pPr>
                      <a:r>
                        <a:rPr sz="1000" spc="-10" dirty="0">
                          <a:latin typeface="Arial"/>
                          <a:cs typeface="Arial"/>
                        </a:rPr>
                        <a:t>3.20</a:t>
                      </a:r>
                      <a:endParaRPr sz="1000">
                        <a:latin typeface="Arial"/>
                        <a:cs typeface="Arial"/>
                      </a:endParaRPr>
                    </a:p>
                    <a:p>
                      <a:pPr marL="379095">
                        <a:lnSpc>
                          <a:spcPct val="100000"/>
                        </a:lnSpc>
                        <a:spcBef>
                          <a:spcPts val="254"/>
                        </a:spcBef>
                      </a:pPr>
                      <a:r>
                        <a:rPr sz="1000" spc="-10" dirty="0">
                          <a:latin typeface="Arial"/>
                          <a:cs typeface="Arial"/>
                        </a:rPr>
                        <a:t>3.40</a:t>
                      </a:r>
                      <a:endParaRPr sz="1000">
                        <a:latin typeface="Arial"/>
                        <a:cs typeface="Arial"/>
                      </a:endParaRPr>
                    </a:p>
                    <a:p>
                      <a:pPr marL="379095">
                        <a:lnSpc>
                          <a:spcPct val="100000"/>
                        </a:lnSpc>
                        <a:spcBef>
                          <a:spcPts val="250"/>
                        </a:spcBef>
                      </a:pPr>
                      <a:r>
                        <a:rPr sz="1000" spc="-10" dirty="0">
                          <a:latin typeface="Arial"/>
                          <a:cs typeface="Arial"/>
                        </a:rPr>
                        <a:t>3.40</a:t>
                      </a:r>
                      <a:endParaRPr sz="1000">
                        <a:latin typeface="Arial"/>
                        <a:cs typeface="Arial"/>
                      </a:endParaRPr>
                    </a:p>
                    <a:p>
                      <a:pPr marL="379095">
                        <a:lnSpc>
                          <a:spcPct val="100000"/>
                        </a:lnSpc>
                        <a:spcBef>
                          <a:spcPts val="254"/>
                        </a:spcBef>
                      </a:pPr>
                      <a:r>
                        <a:rPr sz="1000" spc="-10" dirty="0">
                          <a:latin typeface="Arial"/>
                          <a:cs typeface="Arial"/>
                        </a:rPr>
                        <a:t>3.40</a:t>
                      </a:r>
                      <a:endParaRPr sz="1000">
                        <a:latin typeface="Arial"/>
                        <a:cs typeface="Arial"/>
                      </a:endParaRPr>
                    </a:p>
                    <a:p>
                      <a:pPr marL="379095">
                        <a:lnSpc>
                          <a:spcPct val="100000"/>
                        </a:lnSpc>
                        <a:spcBef>
                          <a:spcPts val="250"/>
                        </a:spcBef>
                      </a:pPr>
                      <a:r>
                        <a:rPr sz="1000" spc="-10" dirty="0">
                          <a:latin typeface="Arial"/>
                          <a:cs typeface="Arial"/>
                        </a:rPr>
                        <a:t>3.60</a:t>
                      </a:r>
                      <a:endParaRPr sz="1000">
                        <a:latin typeface="Arial"/>
                        <a:cs typeface="Arial"/>
                      </a:endParaRPr>
                    </a:p>
                    <a:p>
                      <a:pPr marL="379095">
                        <a:lnSpc>
                          <a:spcPct val="100000"/>
                        </a:lnSpc>
                        <a:spcBef>
                          <a:spcPts val="250"/>
                        </a:spcBef>
                      </a:pPr>
                      <a:r>
                        <a:rPr sz="1000" spc="-10" dirty="0">
                          <a:latin typeface="Arial"/>
                          <a:cs typeface="Arial"/>
                        </a:rPr>
                        <a:t>4.10</a:t>
                      </a:r>
                      <a:endParaRPr sz="1000">
                        <a:latin typeface="Arial"/>
                        <a:cs typeface="Arial"/>
                      </a:endParaRPr>
                    </a:p>
                    <a:p>
                      <a:pPr marL="379095">
                        <a:lnSpc>
                          <a:spcPct val="100000"/>
                        </a:lnSpc>
                        <a:spcBef>
                          <a:spcPts val="254"/>
                        </a:spcBef>
                      </a:pPr>
                      <a:r>
                        <a:rPr sz="1000" spc="-10" dirty="0">
                          <a:latin typeface="Arial"/>
                          <a:cs typeface="Arial"/>
                        </a:rPr>
                        <a:t>4.20</a:t>
                      </a:r>
                      <a:endParaRPr sz="1000">
                        <a:latin typeface="Arial"/>
                        <a:cs typeface="Arial"/>
                      </a:endParaRPr>
                    </a:p>
                  </a:txBody>
                  <a:tcPr marL="0" marR="0" marT="6350" marB="0">
                    <a:lnL w="12700">
                      <a:solidFill>
                        <a:srgbClr val="000000"/>
                      </a:solidFill>
                      <a:prstDash val="solid"/>
                    </a:lnL>
                    <a:lnR w="12700">
                      <a:solidFill>
                        <a:srgbClr val="000000"/>
                      </a:solidFill>
                      <a:prstDash val="solid"/>
                    </a:lnR>
                    <a:lnT w="28575">
                      <a:solidFill>
                        <a:srgbClr val="FF0000"/>
                      </a:solidFill>
                      <a:prstDash val="solid"/>
                    </a:lnT>
                    <a:lnB w="28575">
                      <a:solidFill>
                        <a:srgbClr val="FF0000"/>
                      </a:solidFill>
                      <a:prstDash val="solid"/>
                    </a:lnB>
                    <a:solidFill>
                      <a:srgbClr val="FFFFFF"/>
                    </a:solidFill>
                  </a:tcPr>
                </a:tc>
                <a:tc gridSpan="3">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20"/>
                        </a:spcBef>
                      </a:pPr>
                      <a:endParaRPr sz="1000">
                        <a:latin typeface="Times New Roman"/>
                        <a:cs typeface="Times New Roman"/>
                      </a:endParaRPr>
                    </a:p>
                    <a:p>
                      <a:pPr marL="381000">
                        <a:lnSpc>
                          <a:spcPct val="100000"/>
                        </a:lnSpc>
                      </a:pPr>
                      <a:r>
                        <a:rPr sz="1000" spc="-10" dirty="0">
                          <a:latin typeface="Arial"/>
                          <a:cs typeface="Arial"/>
                        </a:rPr>
                        <a:t>4.10</a:t>
                      </a:r>
                      <a:endParaRPr sz="1000">
                        <a:latin typeface="Arial"/>
                        <a:cs typeface="Arial"/>
                      </a:endParaRPr>
                    </a:p>
                    <a:p>
                      <a:pPr marL="381000">
                        <a:lnSpc>
                          <a:spcPct val="100000"/>
                        </a:lnSpc>
                        <a:spcBef>
                          <a:spcPts val="254"/>
                        </a:spcBef>
                      </a:pPr>
                      <a:r>
                        <a:rPr sz="1000" spc="-10" dirty="0">
                          <a:latin typeface="Arial"/>
                          <a:cs typeface="Arial"/>
                        </a:rPr>
                        <a:t>4.20</a:t>
                      </a:r>
                      <a:endParaRPr sz="1000">
                        <a:latin typeface="Arial"/>
                        <a:cs typeface="Arial"/>
                      </a:endParaRPr>
                    </a:p>
                    <a:p>
                      <a:pPr marL="381000">
                        <a:lnSpc>
                          <a:spcPct val="100000"/>
                        </a:lnSpc>
                        <a:spcBef>
                          <a:spcPts val="250"/>
                        </a:spcBef>
                      </a:pPr>
                      <a:r>
                        <a:rPr sz="1000" spc="-10" dirty="0">
                          <a:latin typeface="Arial"/>
                          <a:cs typeface="Arial"/>
                        </a:rPr>
                        <a:t>5.20</a:t>
                      </a:r>
                      <a:endParaRPr sz="1000">
                        <a:latin typeface="Arial"/>
                        <a:cs typeface="Arial"/>
                      </a:endParaRPr>
                    </a:p>
                  </a:txBody>
                  <a:tcPr marL="0" marR="0" marT="0" marB="0">
                    <a:lnL w="12700">
                      <a:solidFill>
                        <a:srgbClr val="000000"/>
                      </a:solidFill>
                      <a:prstDash val="solid"/>
                    </a:lnL>
                    <a:lnR w="28575">
                      <a:solidFill>
                        <a:srgbClr val="000000"/>
                      </a:solidFill>
                      <a:prstDash val="solid"/>
                    </a:lnR>
                    <a:lnT w="28575" cap="flat" cmpd="sng" algn="ctr">
                      <a:solidFill>
                        <a:srgbClr val="FF0000"/>
                      </a:solidFill>
                      <a:prstDash val="solid"/>
                      <a:round/>
                      <a:headEnd type="none" w="med" len="med"/>
                      <a:tailEnd type="none" w="med" len="med"/>
                    </a:lnT>
                    <a:lnB w="28575">
                      <a:solidFill>
                        <a:srgbClr val="FF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192780">
                <a:tc gridSpan="2">
                  <a:txBody>
                    <a:bodyPr/>
                    <a:lstStyle/>
                    <a:p>
                      <a:pPr>
                        <a:lnSpc>
                          <a:spcPct val="100000"/>
                        </a:lnSpc>
                      </a:pPr>
                      <a:endParaRPr sz="1100">
                        <a:latin typeface="Times New Roman"/>
                        <a:cs typeface="Times New Roman"/>
                      </a:endParaRPr>
                    </a:p>
                  </a:txBody>
                  <a:tcPr marL="0" marR="0" marT="0" marB="0">
                    <a:lnL w="28575">
                      <a:solidFill>
                        <a:srgbClr val="000000"/>
                      </a:solidFill>
                      <a:prstDash val="solid"/>
                    </a:lnL>
                    <a:lnR w="28575">
                      <a:solidFill>
                        <a:srgbClr val="FF0000"/>
                      </a:solidFill>
                      <a:prstDash val="solid"/>
                    </a:lnR>
                    <a:lnB w="28575">
                      <a:solidFill>
                        <a:srgbClr val="000000"/>
                      </a:solidFill>
                      <a:prstDash val="solid"/>
                    </a:lnB>
                    <a:solidFill>
                      <a:srgbClr val="FFFFFF"/>
                    </a:solidFill>
                  </a:tcPr>
                </a:tc>
                <a:tc hMerge="1">
                  <a:txBody>
                    <a:bodyPr/>
                    <a:lstStyle/>
                    <a:p>
                      <a:endParaRPr/>
                    </a:p>
                  </a:txBody>
                  <a:tcPr marL="0" marR="0" marT="0" marB="0"/>
                </a:tc>
                <a:tc>
                  <a:txBody>
                    <a:bodyPr/>
                    <a:lstStyle/>
                    <a:p>
                      <a:pPr marL="57785">
                        <a:lnSpc>
                          <a:spcPct val="100000"/>
                        </a:lnSpc>
                        <a:spcBef>
                          <a:spcPts val="80"/>
                        </a:spcBef>
                      </a:pPr>
                      <a:r>
                        <a:rPr sz="1000" spc="-20" dirty="0">
                          <a:latin typeface="Arial"/>
                          <a:cs typeface="Arial"/>
                        </a:rPr>
                        <a:t>Sig.</a:t>
                      </a:r>
                      <a:endParaRPr sz="1000">
                        <a:latin typeface="Arial"/>
                        <a:cs typeface="Arial"/>
                      </a:endParaRPr>
                    </a:p>
                  </a:txBody>
                  <a:tcPr marL="0" marR="0" marT="10160" marB="0">
                    <a:lnL w="28575">
                      <a:solidFill>
                        <a:srgbClr val="FF0000"/>
                      </a:solidFill>
                      <a:prstDash val="solid"/>
                    </a:lnL>
                    <a:lnR w="28575">
                      <a:solidFill>
                        <a:srgbClr val="000000"/>
                      </a:solidFill>
                      <a:prstDash val="solid"/>
                    </a:lnR>
                    <a:lnT w="28575">
                      <a:solidFill>
                        <a:srgbClr val="FF0000"/>
                      </a:solidFill>
                      <a:prstDash val="solid"/>
                    </a:lnT>
                    <a:lnB w="28575">
                      <a:solidFill>
                        <a:srgbClr val="FF0000"/>
                      </a:solidFill>
                      <a:prstDash val="solid"/>
                    </a:lnB>
                    <a:solidFill>
                      <a:srgbClr val="FFFFFF"/>
                    </a:solidFill>
                  </a:tcPr>
                </a:tc>
                <a:tc>
                  <a:txBody>
                    <a:bodyPr/>
                    <a:lstStyle/>
                    <a:p>
                      <a:pPr>
                        <a:lnSpc>
                          <a:spcPct val="100000"/>
                        </a:lnSpc>
                      </a:pPr>
                      <a:endParaRPr sz="1100">
                        <a:latin typeface="Times New Roman"/>
                        <a:cs typeface="Times New Roman"/>
                      </a:endParaRPr>
                    </a:p>
                  </a:txBody>
                  <a:tcPr marL="0" marR="0" marT="0" marB="0">
                    <a:lnL w="28575">
                      <a:solidFill>
                        <a:srgbClr val="000000"/>
                      </a:solidFill>
                      <a:prstDash val="solid"/>
                    </a:lnL>
                    <a:lnR w="12700">
                      <a:solidFill>
                        <a:srgbClr val="000000"/>
                      </a:solidFill>
                      <a:prstDash val="solid"/>
                    </a:lnR>
                    <a:lnT w="28575">
                      <a:solidFill>
                        <a:srgbClr val="FF0000"/>
                      </a:solidFill>
                      <a:prstDash val="solid"/>
                    </a:lnT>
                    <a:lnB w="28575">
                      <a:solidFill>
                        <a:srgbClr val="FF0000"/>
                      </a:solidFill>
                      <a:prstDash val="solid"/>
                    </a:lnB>
                    <a:solidFill>
                      <a:srgbClr val="FFFFFF"/>
                    </a:solidFill>
                  </a:tcPr>
                </a:tc>
                <a:tc>
                  <a:txBody>
                    <a:bodyPr/>
                    <a:lstStyle/>
                    <a:p>
                      <a:pPr marR="97155" algn="r">
                        <a:lnSpc>
                          <a:spcPct val="100000"/>
                        </a:lnSpc>
                        <a:spcBef>
                          <a:spcPts val="160"/>
                        </a:spcBef>
                      </a:pPr>
                      <a:r>
                        <a:rPr sz="1000" spc="35" dirty="0">
                          <a:latin typeface="Arial"/>
                          <a:cs typeface="Arial"/>
                        </a:rPr>
                        <a:t>.</a:t>
                      </a:r>
                      <a:r>
                        <a:rPr sz="1000" spc="-30" dirty="0">
                          <a:latin typeface="Arial"/>
                          <a:cs typeface="Arial"/>
                        </a:rPr>
                        <a:t>0</a:t>
                      </a:r>
                      <a:r>
                        <a:rPr sz="1000" spc="-15" dirty="0">
                          <a:latin typeface="Arial"/>
                          <a:cs typeface="Arial"/>
                        </a:rPr>
                        <a:t>5</a:t>
                      </a:r>
                      <a:r>
                        <a:rPr sz="1000" dirty="0">
                          <a:latin typeface="Arial"/>
                          <a:cs typeface="Arial"/>
                        </a:rPr>
                        <a:t>4</a:t>
                      </a:r>
                      <a:endParaRPr sz="1000">
                        <a:latin typeface="Arial"/>
                        <a:cs typeface="Arial"/>
                      </a:endParaRPr>
                    </a:p>
                  </a:txBody>
                  <a:tcPr marL="0" marR="0" marT="20320" marB="0">
                    <a:lnL w="12700">
                      <a:solidFill>
                        <a:srgbClr val="000000"/>
                      </a:solidFill>
                      <a:prstDash val="solid"/>
                    </a:lnL>
                    <a:lnR w="12700">
                      <a:solidFill>
                        <a:srgbClr val="000000"/>
                      </a:solidFill>
                      <a:prstDash val="solid"/>
                    </a:lnR>
                    <a:lnT w="28575">
                      <a:solidFill>
                        <a:srgbClr val="FF0000"/>
                      </a:solidFill>
                      <a:prstDash val="solid"/>
                    </a:lnT>
                    <a:lnB w="28575">
                      <a:solidFill>
                        <a:srgbClr val="FF0000"/>
                      </a:solidFill>
                      <a:prstDash val="solid"/>
                    </a:lnB>
                    <a:solidFill>
                      <a:srgbClr val="FFFFFF"/>
                    </a:solidFill>
                  </a:tcPr>
                </a:tc>
                <a:tc>
                  <a:txBody>
                    <a:bodyPr/>
                    <a:lstStyle/>
                    <a:p>
                      <a:pPr marR="97155" algn="r">
                        <a:lnSpc>
                          <a:spcPct val="100000"/>
                        </a:lnSpc>
                        <a:spcBef>
                          <a:spcPts val="160"/>
                        </a:spcBef>
                      </a:pPr>
                      <a:r>
                        <a:rPr sz="1000" spc="35" dirty="0">
                          <a:latin typeface="Arial"/>
                          <a:cs typeface="Arial"/>
                        </a:rPr>
                        <a:t>.</a:t>
                      </a:r>
                      <a:r>
                        <a:rPr sz="1000" spc="-15" dirty="0">
                          <a:latin typeface="Arial"/>
                          <a:cs typeface="Arial"/>
                        </a:rPr>
                        <a:t>1</a:t>
                      </a:r>
                      <a:r>
                        <a:rPr sz="1000" spc="-30" dirty="0">
                          <a:latin typeface="Arial"/>
                          <a:cs typeface="Arial"/>
                        </a:rPr>
                        <a:t>2</a:t>
                      </a:r>
                      <a:r>
                        <a:rPr sz="1000" dirty="0">
                          <a:latin typeface="Arial"/>
                          <a:cs typeface="Arial"/>
                        </a:rPr>
                        <a:t>0</a:t>
                      </a:r>
                      <a:endParaRPr sz="1000">
                        <a:latin typeface="Arial"/>
                        <a:cs typeface="Arial"/>
                      </a:endParaRPr>
                    </a:p>
                  </a:txBody>
                  <a:tcPr marL="0" marR="0" marT="20320" marB="0">
                    <a:lnL w="12700">
                      <a:solidFill>
                        <a:srgbClr val="000000"/>
                      </a:solidFill>
                      <a:prstDash val="solid"/>
                    </a:lnL>
                    <a:lnR w="12700">
                      <a:solidFill>
                        <a:srgbClr val="000000"/>
                      </a:solidFill>
                      <a:prstDash val="solid"/>
                    </a:lnR>
                    <a:lnT w="28575">
                      <a:solidFill>
                        <a:srgbClr val="FF0000"/>
                      </a:solidFill>
                      <a:prstDash val="solid"/>
                    </a:lnT>
                    <a:lnB w="28575">
                      <a:solidFill>
                        <a:srgbClr val="FF0000"/>
                      </a:solidFill>
                      <a:prstDash val="solid"/>
                    </a:lnB>
                    <a:solidFill>
                      <a:srgbClr val="FFFFFF"/>
                    </a:solidFill>
                  </a:tcPr>
                </a:tc>
                <a:tc gridSpan="2">
                  <a:txBody>
                    <a:bodyPr/>
                    <a:lstStyle/>
                    <a:p>
                      <a:pPr marL="381000">
                        <a:lnSpc>
                          <a:spcPct val="100000"/>
                        </a:lnSpc>
                        <a:spcBef>
                          <a:spcPts val="160"/>
                        </a:spcBef>
                      </a:pPr>
                      <a:r>
                        <a:rPr sz="1000" spc="-10" dirty="0">
                          <a:latin typeface="Arial"/>
                          <a:cs typeface="Arial"/>
                        </a:rPr>
                        <a:t>.144</a:t>
                      </a:r>
                      <a:endParaRPr sz="1000">
                        <a:latin typeface="Arial"/>
                        <a:cs typeface="Arial"/>
                      </a:endParaRPr>
                    </a:p>
                  </a:txBody>
                  <a:tcPr marL="0" marR="0" marT="20320" marB="0">
                    <a:lnL w="12700">
                      <a:solidFill>
                        <a:srgbClr val="000000"/>
                      </a:solidFill>
                      <a:prstDash val="solid"/>
                    </a:lnL>
                    <a:lnR w="28575">
                      <a:solidFill>
                        <a:srgbClr val="FF0000"/>
                      </a:solidFill>
                      <a:prstDash val="solid"/>
                    </a:lnR>
                    <a:lnT w="28575">
                      <a:solidFill>
                        <a:srgbClr val="FF0000"/>
                      </a:solidFill>
                      <a:prstDash val="solid"/>
                    </a:lnT>
                    <a:lnB w="28575">
                      <a:solidFill>
                        <a:srgbClr val="FF0000"/>
                      </a:solidFill>
                      <a:prstDash val="solid"/>
                    </a:lnB>
                    <a:solidFill>
                      <a:srgbClr val="FFFFFF"/>
                    </a:solidFill>
                  </a:tcPr>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lnL w="28575">
                      <a:solidFill>
                        <a:srgbClr val="FF0000"/>
                      </a:solidFill>
                      <a:prstDash val="solid"/>
                    </a:lnL>
                    <a:lnR w="28575">
                      <a:solidFill>
                        <a:srgbClr val="000000"/>
                      </a:solidFill>
                      <a:prstDash val="solid"/>
                    </a:lnR>
                    <a:lnB w="28575">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68095" y="348995"/>
            <a:ext cx="9144000" cy="6858000"/>
            <a:chOff x="768095" y="348995"/>
            <a:chExt cx="9144000" cy="6858000"/>
          </a:xfrm>
        </p:grpSpPr>
        <p:sp>
          <p:nvSpPr>
            <p:cNvPr id="3" name="object 3"/>
            <p:cNvSpPr/>
            <p:nvPr/>
          </p:nvSpPr>
          <p:spPr>
            <a:xfrm>
              <a:off x="1100327" y="4768595"/>
              <a:ext cx="135635" cy="13715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206495" y="6515099"/>
              <a:ext cx="146303" cy="146303"/>
            </a:xfrm>
            <a:prstGeom prst="rect">
              <a:avLst/>
            </a:prstGeom>
            <a:blipFill>
              <a:blip r:embed="rId3" cstate="print"/>
              <a:stretch>
                <a:fillRect/>
              </a:stretch>
            </a:blipFill>
          </p:spPr>
          <p:txBody>
            <a:bodyPr wrap="square" lIns="0" tIns="0" rIns="0" bIns="0" rtlCol="0"/>
            <a:lstStyle/>
            <a:p>
              <a:endParaRPr/>
            </a:p>
          </p:txBody>
        </p:sp>
      </p:grpSp>
      <p:grpSp>
        <p:nvGrpSpPr>
          <p:cNvPr id="5" name="object 5"/>
          <p:cNvGrpSpPr/>
          <p:nvPr/>
        </p:nvGrpSpPr>
        <p:grpSpPr>
          <a:xfrm>
            <a:off x="1225295" y="3025139"/>
            <a:ext cx="8229600" cy="3398520"/>
            <a:chOff x="1225295" y="3025139"/>
            <a:chExt cx="8229600" cy="3398520"/>
          </a:xfrm>
        </p:grpSpPr>
        <p:sp>
          <p:nvSpPr>
            <p:cNvPr id="6" name="object 6"/>
            <p:cNvSpPr/>
            <p:nvPr/>
          </p:nvSpPr>
          <p:spPr>
            <a:xfrm>
              <a:off x="2023871" y="4671059"/>
              <a:ext cx="192023" cy="19202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711695" y="5291327"/>
              <a:ext cx="2743199" cy="113233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968495" y="5291327"/>
              <a:ext cx="2743199" cy="1132331"/>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225295" y="5291327"/>
              <a:ext cx="2743199" cy="113233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6711695" y="4158995"/>
              <a:ext cx="2743199" cy="113233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3968495" y="4158995"/>
              <a:ext cx="2743199" cy="1132331"/>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225295" y="4158995"/>
              <a:ext cx="2743199" cy="1132331"/>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6711695" y="3025139"/>
              <a:ext cx="2743199" cy="1133855"/>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3968495" y="3025139"/>
              <a:ext cx="2743199" cy="1133855"/>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1225295" y="3025139"/>
              <a:ext cx="2743199" cy="1133855"/>
            </a:xfrm>
            <a:prstGeom prst="rect">
              <a:avLst/>
            </a:prstGeom>
            <a:blipFill>
              <a:blip r:embed="rId11" cstate="print"/>
              <a:stretch>
                <a:fillRect/>
              </a:stretch>
            </a:blipFill>
          </p:spPr>
          <p:txBody>
            <a:bodyPr wrap="square" lIns="0" tIns="0" rIns="0" bIns="0" rtlCol="0"/>
            <a:lstStyle/>
            <a:p>
              <a:endParaRPr/>
            </a:p>
          </p:txBody>
        </p:sp>
      </p:grpSp>
      <p:graphicFrame>
        <p:nvGraphicFramePr>
          <p:cNvPr id="17" name="object 17"/>
          <p:cNvGraphicFramePr>
            <a:graphicFrameLocks noGrp="1"/>
          </p:cNvGraphicFramePr>
          <p:nvPr/>
        </p:nvGraphicFramePr>
        <p:xfrm>
          <a:off x="1228597" y="2867025"/>
          <a:ext cx="8236206" cy="3556633"/>
        </p:xfrm>
        <a:graphic>
          <a:graphicData uri="http://schemas.openxmlformats.org/drawingml/2006/table">
            <a:tbl>
              <a:tblPr firstRow="1" bandRow="1">
                <a:tableStyleId>{2D5ABB26-0587-4C30-8999-92F81FD0307C}</a:tableStyleId>
              </a:tblPr>
              <a:tblGrid>
                <a:gridCol w="2682062">
                  <a:extLst>
                    <a:ext uri="{9D8B030D-6E8A-4147-A177-3AD203B41FA5}">
                      <a16:colId xmlns:a16="http://schemas.microsoft.com/office/drawing/2014/main" val="20000"/>
                    </a:ext>
                  </a:extLst>
                </a:gridCol>
                <a:gridCol w="2682062">
                  <a:extLst>
                    <a:ext uri="{9D8B030D-6E8A-4147-A177-3AD203B41FA5}">
                      <a16:colId xmlns:a16="http://schemas.microsoft.com/office/drawing/2014/main" val="20001"/>
                    </a:ext>
                  </a:extLst>
                </a:gridCol>
                <a:gridCol w="2872082">
                  <a:extLst>
                    <a:ext uri="{9D8B030D-6E8A-4147-A177-3AD203B41FA5}">
                      <a16:colId xmlns:a16="http://schemas.microsoft.com/office/drawing/2014/main" val="20002"/>
                    </a:ext>
                  </a:extLst>
                </a:gridCol>
              </a:tblGrid>
              <a:tr h="793049">
                <a:tc>
                  <a:txBody>
                    <a:bodyPr/>
                    <a:lstStyle/>
                    <a:p>
                      <a:pPr algn="ctr">
                        <a:lnSpc>
                          <a:spcPct val="100000"/>
                        </a:lnSpc>
                        <a:spcBef>
                          <a:spcPts val="315"/>
                        </a:spcBef>
                      </a:pPr>
                      <a:r>
                        <a:rPr sz="2000" b="1" spc="10" dirty="0" err="1">
                          <a:solidFill>
                            <a:srgbClr val="FFFFFF"/>
                          </a:solidFill>
                          <a:latin typeface="Arial"/>
                          <a:cs typeface="Arial"/>
                        </a:rPr>
                        <a:t>Οµάδ</a:t>
                      </a:r>
                      <a:r>
                        <a:rPr sz="2000" b="1" spc="10" dirty="0">
                          <a:solidFill>
                            <a:srgbClr val="FFFFFF"/>
                          </a:solidFill>
                          <a:latin typeface="Arial"/>
                          <a:cs typeface="Arial"/>
                        </a:rPr>
                        <a:t>α</a:t>
                      </a:r>
                      <a:r>
                        <a:rPr sz="2000" b="1" spc="-10" dirty="0">
                          <a:solidFill>
                            <a:srgbClr val="FFFFFF"/>
                          </a:solidFill>
                          <a:latin typeface="Arial"/>
                          <a:cs typeface="Arial"/>
                        </a:rPr>
                        <a:t> </a:t>
                      </a:r>
                      <a:r>
                        <a:rPr sz="2000" b="1" dirty="0">
                          <a:solidFill>
                            <a:srgbClr val="FFFFFF"/>
                          </a:solidFill>
                          <a:latin typeface="Arial"/>
                          <a:cs typeface="Arial"/>
                        </a:rPr>
                        <a:t>1</a:t>
                      </a:r>
                      <a:endParaRPr lang="el-GR" sz="2000" b="1" dirty="0">
                        <a:solidFill>
                          <a:srgbClr val="FFFFFF"/>
                        </a:solidFill>
                        <a:latin typeface="Arial"/>
                        <a:cs typeface="Arial"/>
                      </a:endParaRPr>
                    </a:p>
                    <a:p>
                      <a:pPr algn="ctr">
                        <a:lnSpc>
                          <a:spcPct val="100000"/>
                        </a:lnSpc>
                        <a:spcBef>
                          <a:spcPts val="315"/>
                        </a:spcBef>
                      </a:pPr>
                      <a:r>
                        <a:rPr lang="en-US" sz="2000" b="1" dirty="0">
                          <a:solidFill>
                            <a:srgbClr val="FFFFFF"/>
                          </a:solidFill>
                          <a:latin typeface="Arial"/>
                          <a:cs typeface="Arial"/>
                        </a:rPr>
                        <a:t>(Block- Replication) </a:t>
                      </a:r>
                      <a:endParaRPr sz="2000" dirty="0">
                        <a:latin typeface="Arial"/>
                        <a:cs typeface="Arial"/>
                      </a:endParaRPr>
                    </a:p>
                  </a:txBody>
                  <a:tcPr marL="0" marR="0" marT="40005" marB="0">
                    <a:lnL w="28575">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986532"/>
                    </a:solidFill>
                  </a:tcPr>
                </a:tc>
                <a:tc>
                  <a:txBody>
                    <a:bodyPr/>
                    <a:lstStyle/>
                    <a:p>
                      <a:pPr algn="ctr">
                        <a:lnSpc>
                          <a:spcPct val="100000"/>
                        </a:lnSpc>
                        <a:spcBef>
                          <a:spcPts val="315"/>
                        </a:spcBef>
                      </a:pPr>
                      <a:r>
                        <a:rPr sz="2000" b="1" spc="10" dirty="0" err="1">
                          <a:solidFill>
                            <a:srgbClr val="FFFFFF"/>
                          </a:solidFill>
                          <a:latin typeface="Arial"/>
                          <a:cs typeface="Arial"/>
                        </a:rPr>
                        <a:t>Οµάδ</a:t>
                      </a:r>
                      <a:r>
                        <a:rPr sz="2000" b="1" spc="10" dirty="0">
                          <a:solidFill>
                            <a:srgbClr val="FFFFFF"/>
                          </a:solidFill>
                          <a:latin typeface="Arial"/>
                          <a:cs typeface="Arial"/>
                        </a:rPr>
                        <a:t>α</a:t>
                      </a:r>
                      <a:r>
                        <a:rPr sz="2000" b="1" spc="-10" dirty="0">
                          <a:solidFill>
                            <a:srgbClr val="FFFFFF"/>
                          </a:solidFill>
                          <a:latin typeface="Arial"/>
                          <a:cs typeface="Arial"/>
                        </a:rPr>
                        <a:t> </a:t>
                      </a:r>
                      <a:r>
                        <a:rPr sz="2000" b="1" dirty="0">
                          <a:solidFill>
                            <a:srgbClr val="FFFFFF"/>
                          </a:solidFill>
                          <a:latin typeface="Arial"/>
                          <a:cs typeface="Arial"/>
                        </a:rPr>
                        <a:t>2</a:t>
                      </a:r>
                      <a:endParaRPr lang="en-US" sz="2000" b="1" dirty="0">
                        <a:solidFill>
                          <a:srgbClr val="FFFFFF"/>
                        </a:solidFill>
                        <a:latin typeface="Arial"/>
                        <a:cs typeface="Arial"/>
                      </a:endParaRPr>
                    </a:p>
                    <a:p>
                      <a:pPr marL="0" marR="0" lvl="0" indent="0" algn="ctr" defTabSz="914400" eaLnBrk="1" fontAlgn="auto" latinLnBrk="0" hangingPunct="1">
                        <a:lnSpc>
                          <a:spcPct val="100000"/>
                        </a:lnSpc>
                        <a:spcBef>
                          <a:spcPts val="315"/>
                        </a:spcBef>
                        <a:spcAft>
                          <a:spcPts val="0"/>
                        </a:spcAft>
                        <a:buClrTx/>
                        <a:buSzTx/>
                        <a:buFontTx/>
                        <a:buNone/>
                        <a:tabLst/>
                        <a:defRPr/>
                      </a:pPr>
                      <a:r>
                        <a:rPr lang="en-US" sz="2000" b="1" dirty="0">
                          <a:solidFill>
                            <a:srgbClr val="FFFFFF"/>
                          </a:solidFill>
                          <a:latin typeface="Arial"/>
                          <a:cs typeface="Arial"/>
                        </a:rPr>
                        <a:t>(Block- Replication) </a:t>
                      </a:r>
                      <a:endParaRPr lang="en-US" sz="2000" dirty="0">
                        <a:latin typeface="Arial"/>
                        <a:cs typeface="Arial"/>
                      </a:endParaRPr>
                    </a:p>
                  </a:txBody>
                  <a:tcPr marL="0" marR="0" marT="4000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986532"/>
                    </a:solidFill>
                  </a:tcPr>
                </a:tc>
                <a:tc>
                  <a:txBody>
                    <a:bodyPr/>
                    <a:lstStyle/>
                    <a:p>
                      <a:pPr algn="ctr">
                        <a:lnSpc>
                          <a:spcPct val="100000"/>
                        </a:lnSpc>
                        <a:spcBef>
                          <a:spcPts val="315"/>
                        </a:spcBef>
                      </a:pPr>
                      <a:r>
                        <a:rPr sz="2000" b="1" spc="10" dirty="0" err="1">
                          <a:solidFill>
                            <a:srgbClr val="FFFFFF"/>
                          </a:solidFill>
                          <a:latin typeface="Arial"/>
                          <a:cs typeface="Arial"/>
                        </a:rPr>
                        <a:t>Οµάδ</a:t>
                      </a:r>
                      <a:r>
                        <a:rPr sz="2000" b="1" spc="10" dirty="0">
                          <a:solidFill>
                            <a:srgbClr val="FFFFFF"/>
                          </a:solidFill>
                          <a:latin typeface="Arial"/>
                          <a:cs typeface="Arial"/>
                        </a:rPr>
                        <a:t>α</a:t>
                      </a:r>
                      <a:r>
                        <a:rPr sz="2000" b="1" spc="-10" dirty="0">
                          <a:solidFill>
                            <a:srgbClr val="FFFFFF"/>
                          </a:solidFill>
                          <a:latin typeface="Arial"/>
                          <a:cs typeface="Arial"/>
                        </a:rPr>
                        <a:t> </a:t>
                      </a:r>
                      <a:r>
                        <a:rPr sz="2000" b="1" dirty="0">
                          <a:solidFill>
                            <a:srgbClr val="FFFFFF"/>
                          </a:solidFill>
                          <a:latin typeface="Arial"/>
                          <a:cs typeface="Arial"/>
                        </a:rPr>
                        <a:t>3</a:t>
                      </a:r>
                      <a:endParaRPr lang="en-US" sz="2000" b="1" dirty="0">
                        <a:solidFill>
                          <a:srgbClr val="FFFFFF"/>
                        </a:solidFill>
                        <a:latin typeface="Arial"/>
                        <a:cs typeface="Arial"/>
                      </a:endParaRPr>
                    </a:p>
                    <a:p>
                      <a:pPr marL="0" marR="0" lvl="0" indent="0" algn="ctr" defTabSz="914400" eaLnBrk="1" fontAlgn="auto" latinLnBrk="0" hangingPunct="1">
                        <a:lnSpc>
                          <a:spcPct val="100000"/>
                        </a:lnSpc>
                        <a:spcBef>
                          <a:spcPts val="315"/>
                        </a:spcBef>
                        <a:spcAft>
                          <a:spcPts val="0"/>
                        </a:spcAft>
                        <a:buClrTx/>
                        <a:buSzTx/>
                        <a:buFontTx/>
                        <a:buNone/>
                        <a:tabLst/>
                        <a:defRPr/>
                      </a:pPr>
                      <a:r>
                        <a:rPr lang="en-US" sz="2000" b="1" dirty="0">
                          <a:solidFill>
                            <a:srgbClr val="FFFFFF"/>
                          </a:solidFill>
                          <a:latin typeface="Arial"/>
                          <a:cs typeface="Arial"/>
                        </a:rPr>
                        <a:t>(Block- Replication) </a:t>
                      </a:r>
                      <a:endParaRPr lang="en-US" sz="2000" dirty="0">
                        <a:latin typeface="Arial"/>
                        <a:cs typeface="Arial"/>
                      </a:endParaRPr>
                    </a:p>
                  </a:txBody>
                  <a:tcPr marL="0" marR="0" marT="40005" marB="0">
                    <a:lnL w="12700">
                      <a:solidFill>
                        <a:srgbClr val="FFFFFF"/>
                      </a:solidFill>
                      <a:prstDash val="solid"/>
                    </a:lnL>
                    <a:lnR w="28575">
                      <a:solidFill>
                        <a:srgbClr val="FFFFFF"/>
                      </a:solidFill>
                      <a:prstDash val="solid"/>
                    </a:lnR>
                    <a:lnT w="28575">
                      <a:solidFill>
                        <a:srgbClr val="FFFFFF"/>
                      </a:solidFill>
                      <a:prstDash val="solid"/>
                    </a:lnT>
                    <a:lnB w="12700">
                      <a:solidFill>
                        <a:srgbClr val="FFFFFF"/>
                      </a:solidFill>
                      <a:prstDash val="solid"/>
                    </a:lnB>
                    <a:solidFill>
                      <a:srgbClr val="986532"/>
                    </a:solidFill>
                  </a:tcPr>
                </a:tc>
                <a:extLst>
                  <a:ext uri="{0D108BD9-81ED-4DB2-BD59-A6C34878D82A}">
                    <a16:rowId xmlns:a16="http://schemas.microsoft.com/office/drawing/2014/main" val="10000"/>
                  </a:ext>
                </a:extLst>
              </a:tr>
              <a:tr h="922022">
                <a:tc>
                  <a:txBody>
                    <a:bodyPr/>
                    <a:lstStyle/>
                    <a:p>
                      <a:pPr algn="ctr">
                        <a:lnSpc>
                          <a:spcPct val="100000"/>
                        </a:lnSpc>
                        <a:spcBef>
                          <a:spcPts val="295"/>
                        </a:spcBef>
                      </a:pPr>
                      <a:r>
                        <a:rPr sz="2800" spc="-5" dirty="0">
                          <a:solidFill>
                            <a:srgbClr val="FFFFFF"/>
                          </a:solidFill>
                          <a:latin typeface="Arial"/>
                          <a:cs typeface="Arial"/>
                        </a:rPr>
                        <a:t>Ποικιλία</a:t>
                      </a:r>
                      <a:r>
                        <a:rPr sz="2800" spc="5" dirty="0">
                          <a:solidFill>
                            <a:srgbClr val="FFFFFF"/>
                          </a:solidFill>
                          <a:latin typeface="Arial"/>
                          <a:cs typeface="Arial"/>
                        </a:rPr>
                        <a:t> </a:t>
                      </a:r>
                      <a:r>
                        <a:rPr sz="2800" spc="-5" dirty="0">
                          <a:solidFill>
                            <a:srgbClr val="FFFFFF"/>
                          </a:solidFill>
                          <a:latin typeface="Arial"/>
                          <a:cs typeface="Arial"/>
                        </a:rPr>
                        <a:t>Β</a:t>
                      </a:r>
                      <a:endParaRPr sz="2800" dirty="0">
                        <a:latin typeface="Arial"/>
                        <a:cs typeface="Arial"/>
                      </a:endParaRPr>
                    </a:p>
                  </a:txBody>
                  <a:tcPr marL="0" marR="0" marT="37465" marB="0">
                    <a:lnL w="28575">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gn="ctr">
                        <a:lnSpc>
                          <a:spcPct val="100000"/>
                        </a:lnSpc>
                        <a:spcBef>
                          <a:spcPts val="295"/>
                        </a:spcBef>
                      </a:pPr>
                      <a:r>
                        <a:rPr sz="2800" spc="-5" dirty="0">
                          <a:solidFill>
                            <a:srgbClr val="FFFFFF"/>
                          </a:solidFill>
                          <a:latin typeface="Arial"/>
                          <a:cs typeface="Arial"/>
                        </a:rPr>
                        <a:t>Ποικιλία</a:t>
                      </a:r>
                      <a:r>
                        <a:rPr sz="2800" spc="5" dirty="0">
                          <a:solidFill>
                            <a:srgbClr val="FFFFFF"/>
                          </a:solidFill>
                          <a:latin typeface="Arial"/>
                          <a:cs typeface="Arial"/>
                        </a:rPr>
                        <a:t> </a:t>
                      </a:r>
                      <a:r>
                        <a:rPr sz="2800" spc="-5" dirty="0">
                          <a:solidFill>
                            <a:srgbClr val="FFFFFF"/>
                          </a:solidFill>
                          <a:latin typeface="Arial"/>
                          <a:cs typeface="Arial"/>
                        </a:rPr>
                        <a:t>Α</a:t>
                      </a:r>
                      <a:endParaRPr sz="2800">
                        <a:latin typeface="Arial"/>
                        <a:cs typeface="Arial"/>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gn="ctr">
                        <a:lnSpc>
                          <a:spcPct val="100000"/>
                        </a:lnSpc>
                        <a:spcBef>
                          <a:spcPts val="295"/>
                        </a:spcBef>
                      </a:pPr>
                      <a:r>
                        <a:rPr sz="2800" spc="-5" dirty="0">
                          <a:solidFill>
                            <a:srgbClr val="FFFFFF"/>
                          </a:solidFill>
                          <a:latin typeface="Arial"/>
                          <a:cs typeface="Arial"/>
                        </a:rPr>
                        <a:t>Ποικιλία Γ</a:t>
                      </a:r>
                      <a:endParaRPr sz="2800" dirty="0">
                        <a:latin typeface="Arial"/>
                        <a:cs typeface="Arial"/>
                      </a:endParaRPr>
                    </a:p>
                  </a:txBody>
                  <a:tcPr marL="0" marR="0" marT="37465" marB="0">
                    <a:lnL w="12700">
                      <a:solidFill>
                        <a:srgbClr val="FFFFFF"/>
                      </a:solidFill>
                      <a:prstDash val="solid"/>
                    </a:lnL>
                    <a:lnR w="28575">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1"/>
                  </a:ext>
                </a:extLst>
              </a:tr>
              <a:tr h="920781">
                <a:tc>
                  <a:txBody>
                    <a:bodyPr/>
                    <a:lstStyle/>
                    <a:p>
                      <a:pPr algn="ctr">
                        <a:lnSpc>
                          <a:spcPct val="100000"/>
                        </a:lnSpc>
                        <a:spcBef>
                          <a:spcPts val="280"/>
                        </a:spcBef>
                      </a:pPr>
                      <a:r>
                        <a:rPr sz="2800" spc="-5" dirty="0">
                          <a:solidFill>
                            <a:srgbClr val="FFFFFF"/>
                          </a:solidFill>
                          <a:latin typeface="Arial"/>
                          <a:cs typeface="Arial"/>
                        </a:rPr>
                        <a:t>Ποικιλία</a:t>
                      </a:r>
                      <a:r>
                        <a:rPr sz="2800" spc="5" dirty="0">
                          <a:solidFill>
                            <a:srgbClr val="FFFFFF"/>
                          </a:solidFill>
                          <a:latin typeface="Arial"/>
                          <a:cs typeface="Arial"/>
                        </a:rPr>
                        <a:t> </a:t>
                      </a:r>
                      <a:r>
                        <a:rPr sz="2800" spc="-5" dirty="0">
                          <a:solidFill>
                            <a:srgbClr val="FFFFFF"/>
                          </a:solidFill>
                          <a:latin typeface="Arial"/>
                          <a:cs typeface="Arial"/>
                        </a:rPr>
                        <a:t>Α</a:t>
                      </a:r>
                      <a:endParaRPr sz="2800" dirty="0">
                        <a:latin typeface="Arial"/>
                        <a:cs typeface="Arial"/>
                      </a:endParaRPr>
                    </a:p>
                  </a:txBody>
                  <a:tcPr marL="0" marR="0" marT="35560" marB="0">
                    <a:lnL w="28575">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gn="ctr">
                        <a:lnSpc>
                          <a:spcPct val="100000"/>
                        </a:lnSpc>
                        <a:spcBef>
                          <a:spcPts val="280"/>
                        </a:spcBef>
                      </a:pPr>
                      <a:r>
                        <a:rPr sz="2800" spc="-5" dirty="0">
                          <a:solidFill>
                            <a:srgbClr val="FFFFFF"/>
                          </a:solidFill>
                          <a:latin typeface="Arial"/>
                          <a:cs typeface="Arial"/>
                        </a:rPr>
                        <a:t>Ποικιλία Γ</a:t>
                      </a:r>
                      <a:endParaRPr sz="2800">
                        <a:latin typeface="Arial"/>
                        <a:cs typeface="Arial"/>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gn="ctr">
                        <a:lnSpc>
                          <a:spcPct val="100000"/>
                        </a:lnSpc>
                        <a:spcBef>
                          <a:spcPts val="280"/>
                        </a:spcBef>
                      </a:pPr>
                      <a:r>
                        <a:rPr sz="2800" spc="-5" dirty="0">
                          <a:solidFill>
                            <a:srgbClr val="FFFFFF"/>
                          </a:solidFill>
                          <a:latin typeface="Arial"/>
                          <a:cs typeface="Arial"/>
                        </a:rPr>
                        <a:t>Ποικιλία</a:t>
                      </a:r>
                      <a:r>
                        <a:rPr sz="2800" spc="5" dirty="0">
                          <a:solidFill>
                            <a:srgbClr val="FFFFFF"/>
                          </a:solidFill>
                          <a:latin typeface="Arial"/>
                          <a:cs typeface="Arial"/>
                        </a:rPr>
                        <a:t> </a:t>
                      </a:r>
                      <a:r>
                        <a:rPr sz="2800" spc="-5" dirty="0">
                          <a:solidFill>
                            <a:srgbClr val="FFFFFF"/>
                          </a:solidFill>
                          <a:latin typeface="Arial"/>
                          <a:cs typeface="Arial"/>
                        </a:rPr>
                        <a:t>Β</a:t>
                      </a:r>
                      <a:endParaRPr sz="2800">
                        <a:latin typeface="Arial"/>
                        <a:cs typeface="Arial"/>
                      </a:endParaRPr>
                    </a:p>
                  </a:txBody>
                  <a:tcPr marL="0" marR="0" marT="35560" marB="0">
                    <a:lnL w="12700">
                      <a:solidFill>
                        <a:srgbClr val="FFFFFF"/>
                      </a:solidFill>
                      <a:prstDash val="solid"/>
                    </a:lnL>
                    <a:lnR w="28575">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2"/>
                  </a:ext>
                </a:extLst>
              </a:tr>
              <a:tr h="920781">
                <a:tc>
                  <a:txBody>
                    <a:bodyPr/>
                    <a:lstStyle/>
                    <a:p>
                      <a:pPr algn="ctr">
                        <a:lnSpc>
                          <a:spcPct val="100000"/>
                        </a:lnSpc>
                        <a:spcBef>
                          <a:spcPts val="280"/>
                        </a:spcBef>
                      </a:pPr>
                      <a:r>
                        <a:rPr sz="2800" spc="-5" dirty="0">
                          <a:solidFill>
                            <a:srgbClr val="FFFFFF"/>
                          </a:solidFill>
                          <a:latin typeface="Arial"/>
                          <a:cs typeface="Arial"/>
                        </a:rPr>
                        <a:t>Ποικιλία Γ</a:t>
                      </a:r>
                      <a:endParaRPr sz="2800" dirty="0">
                        <a:latin typeface="Arial"/>
                        <a:cs typeface="Arial"/>
                      </a:endParaRPr>
                    </a:p>
                  </a:txBody>
                  <a:tcPr marL="0" marR="0" marT="35560" marB="0">
                    <a:lnL w="28575">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tcPr>
                </a:tc>
                <a:tc>
                  <a:txBody>
                    <a:bodyPr/>
                    <a:lstStyle/>
                    <a:p>
                      <a:pPr algn="ctr">
                        <a:lnSpc>
                          <a:spcPct val="100000"/>
                        </a:lnSpc>
                        <a:spcBef>
                          <a:spcPts val="280"/>
                        </a:spcBef>
                      </a:pPr>
                      <a:r>
                        <a:rPr sz="2800" spc="-5" dirty="0">
                          <a:solidFill>
                            <a:srgbClr val="FFFFFF"/>
                          </a:solidFill>
                          <a:latin typeface="Arial"/>
                          <a:cs typeface="Arial"/>
                        </a:rPr>
                        <a:t>Ποικιλία</a:t>
                      </a:r>
                      <a:r>
                        <a:rPr sz="2800" spc="5" dirty="0">
                          <a:solidFill>
                            <a:srgbClr val="FFFFFF"/>
                          </a:solidFill>
                          <a:latin typeface="Arial"/>
                          <a:cs typeface="Arial"/>
                        </a:rPr>
                        <a:t> </a:t>
                      </a:r>
                      <a:r>
                        <a:rPr sz="2800" spc="-5" dirty="0">
                          <a:solidFill>
                            <a:srgbClr val="FFFFFF"/>
                          </a:solidFill>
                          <a:latin typeface="Arial"/>
                          <a:cs typeface="Arial"/>
                        </a:rPr>
                        <a:t>Β</a:t>
                      </a:r>
                      <a:endParaRPr sz="2800">
                        <a:latin typeface="Arial"/>
                        <a:cs typeface="Arial"/>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tcPr>
                </a:tc>
                <a:tc>
                  <a:txBody>
                    <a:bodyPr/>
                    <a:lstStyle/>
                    <a:p>
                      <a:pPr algn="ctr">
                        <a:lnSpc>
                          <a:spcPct val="100000"/>
                        </a:lnSpc>
                        <a:spcBef>
                          <a:spcPts val="280"/>
                        </a:spcBef>
                      </a:pPr>
                      <a:r>
                        <a:rPr sz="2800" spc="-5" dirty="0">
                          <a:solidFill>
                            <a:srgbClr val="FFFFFF"/>
                          </a:solidFill>
                          <a:latin typeface="Arial"/>
                          <a:cs typeface="Arial"/>
                        </a:rPr>
                        <a:t>Ποικιλία</a:t>
                      </a:r>
                      <a:r>
                        <a:rPr sz="2800" spc="5" dirty="0">
                          <a:solidFill>
                            <a:srgbClr val="FFFFFF"/>
                          </a:solidFill>
                          <a:latin typeface="Arial"/>
                          <a:cs typeface="Arial"/>
                        </a:rPr>
                        <a:t> </a:t>
                      </a:r>
                      <a:r>
                        <a:rPr sz="2800" spc="-5" dirty="0">
                          <a:solidFill>
                            <a:srgbClr val="FFFFFF"/>
                          </a:solidFill>
                          <a:latin typeface="Arial"/>
                          <a:cs typeface="Arial"/>
                        </a:rPr>
                        <a:t>Α</a:t>
                      </a:r>
                      <a:endParaRPr sz="2800" dirty="0">
                        <a:latin typeface="Arial"/>
                        <a:cs typeface="Arial"/>
                      </a:endParaRPr>
                    </a:p>
                  </a:txBody>
                  <a:tcPr marL="0" marR="0" marT="35560" marB="0">
                    <a:lnL w="12700">
                      <a:solidFill>
                        <a:srgbClr val="FFFFFF"/>
                      </a:solidFill>
                      <a:prstDash val="solid"/>
                    </a:lnL>
                    <a:lnR w="28575">
                      <a:solidFill>
                        <a:srgbClr val="FFFFFF"/>
                      </a:solidFill>
                      <a:prstDash val="solid"/>
                    </a:lnR>
                    <a:lnT w="12700">
                      <a:solidFill>
                        <a:srgbClr val="FFFFFF"/>
                      </a:solidFill>
                      <a:prstDash val="solid"/>
                    </a:lnT>
                    <a:lnB w="28575">
                      <a:solidFill>
                        <a:srgbClr val="FFFFFF"/>
                      </a:solidFill>
                      <a:prstDash val="solid"/>
                    </a:lnB>
                  </a:tcPr>
                </a:tc>
                <a:extLst>
                  <a:ext uri="{0D108BD9-81ED-4DB2-BD59-A6C34878D82A}">
                    <a16:rowId xmlns:a16="http://schemas.microsoft.com/office/drawing/2014/main" val="10003"/>
                  </a:ext>
                </a:extLst>
              </a:tr>
            </a:tbl>
          </a:graphicData>
        </a:graphic>
      </p:graphicFrame>
      <p:graphicFrame>
        <p:nvGraphicFramePr>
          <p:cNvPr id="22" name="Διάγραμμα 21">
            <a:extLst>
              <a:ext uri="{FF2B5EF4-FFF2-40B4-BE49-F238E27FC236}">
                <a16:creationId xmlns:a16="http://schemas.microsoft.com/office/drawing/2014/main" id="{FCAB84E0-2D86-48AC-BABF-A42D83F824B5}"/>
              </a:ext>
            </a:extLst>
          </p:cNvPr>
          <p:cNvGraphicFramePr/>
          <p:nvPr/>
        </p:nvGraphicFramePr>
        <p:xfrm>
          <a:off x="1235962" y="412239"/>
          <a:ext cx="8693406" cy="1981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6" name="TextBox 15">
            <a:extLst>
              <a:ext uri="{FF2B5EF4-FFF2-40B4-BE49-F238E27FC236}">
                <a16:creationId xmlns:a16="http://schemas.microsoft.com/office/drawing/2014/main" id="{E75D4E5A-CCD9-462D-B949-1DE976AAFDD6}"/>
              </a:ext>
            </a:extLst>
          </p:cNvPr>
          <p:cNvSpPr txBox="1"/>
          <p:nvPr/>
        </p:nvSpPr>
        <p:spPr>
          <a:xfrm>
            <a:off x="2451100" y="6515099"/>
            <a:ext cx="5174994" cy="369332"/>
          </a:xfrm>
          <a:prstGeom prst="rect">
            <a:avLst/>
          </a:prstGeom>
          <a:solidFill>
            <a:srgbClr val="0070C0"/>
          </a:solidFill>
        </p:spPr>
        <p:txBody>
          <a:bodyPr wrap="square" rtlCol="0">
            <a:spAutoFit/>
          </a:bodyPr>
          <a:lstStyle/>
          <a:p>
            <a:r>
              <a:rPr lang="el-GR" dirty="0">
                <a:solidFill>
                  <a:schemeClr val="bg1"/>
                </a:solidFill>
              </a:rPr>
              <a:t>Οι ποικιλίες </a:t>
            </a:r>
            <a:r>
              <a:rPr lang="el-GR" dirty="0" err="1">
                <a:solidFill>
                  <a:schemeClr val="bg1"/>
                </a:solidFill>
              </a:rPr>
              <a:t>τυχαιοποιούνται</a:t>
            </a:r>
            <a:r>
              <a:rPr lang="el-GR" dirty="0">
                <a:solidFill>
                  <a:schemeClr val="bg1"/>
                </a:solidFill>
              </a:rPr>
              <a:t> μέσα σε κάθε ομάδα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p:nvPr/>
        </p:nvSpPr>
        <p:spPr>
          <a:xfrm>
            <a:off x="1646935" y="929131"/>
            <a:ext cx="7516495" cy="5309870"/>
          </a:xfrm>
          <a:prstGeom prst="rect">
            <a:avLst/>
          </a:prstGeom>
        </p:spPr>
        <p:txBody>
          <a:bodyPr vert="horz" wrap="square" lIns="0" tIns="12700" rIns="0" bIns="0" rtlCol="0">
            <a:spAutoFit/>
          </a:bodyPr>
          <a:lstStyle/>
          <a:p>
            <a:pPr marL="227329">
              <a:lnSpc>
                <a:spcPct val="100000"/>
              </a:lnSpc>
              <a:spcBef>
                <a:spcPts val="100"/>
              </a:spcBef>
            </a:pPr>
            <a:r>
              <a:rPr sz="3200" b="1" spc="-5" dirty="0">
                <a:solidFill>
                  <a:srgbClr val="B2B2B2"/>
                </a:solidFill>
                <a:latin typeface="Arial"/>
                <a:cs typeface="Arial"/>
              </a:rPr>
              <a:t>Παρουσίαση </a:t>
            </a:r>
            <a:r>
              <a:rPr sz="3200" b="1" spc="-10" dirty="0">
                <a:solidFill>
                  <a:srgbClr val="B2B2B2"/>
                </a:solidFill>
                <a:latin typeface="Arial"/>
                <a:cs typeface="Arial"/>
              </a:rPr>
              <a:t>των </a:t>
            </a:r>
            <a:r>
              <a:rPr sz="3200" b="1" spc="5" dirty="0">
                <a:solidFill>
                  <a:srgbClr val="B2B2B2"/>
                </a:solidFill>
                <a:latin typeface="Arial"/>
                <a:cs typeface="Arial"/>
              </a:rPr>
              <a:t>Αποτελεσµάτων</a:t>
            </a:r>
            <a:r>
              <a:rPr sz="3200" b="1" spc="-35" dirty="0">
                <a:solidFill>
                  <a:srgbClr val="B2B2B2"/>
                </a:solidFill>
                <a:latin typeface="Arial"/>
                <a:cs typeface="Arial"/>
              </a:rPr>
              <a:t> </a:t>
            </a:r>
            <a:r>
              <a:rPr sz="3200" b="1" dirty="0">
                <a:solidFill>
                  <a:srgbClr val="B2B2B2"/>
                </a:solidFill>
                <a:latin typeface="Arial"/>
                <a:cs typeface="Arial"/>
              </a:rPr>
              <a:t>1</a:t>
            </a:r>
            <a:endParaRPr sz="3200">
              <a:latin typeface="Arial"/>
              <a:cs typeface="Arial"/>
            </a:endParaRPr>
          </a:p>
          <a:p>
            <a:pPr>
              <a:lnSpc>
                <a:spcPct val="100000"/>
              </a:lnSpc>
              <a:spcBef>
                <a:spcPts val="20"/>
              </a:spcBef>
            </a:pPr>
            <a:endParaRPr sz="3850">
              <a:latin typeface="Times New Roman"/>
              <a:cs typeface="Times New Roman"/>
            </a:endParaRPr>
          </a:p>
          <a:p>
            <a:pPr marL="12700" marR="5080" indent="20955">
              <a:lnSpc>
                <a:spcPct val="89800"/>
              </a:lnSpc>
              <a:spcBef>
                <a:spcPts val="5"/>
              </a:spcBef>
            </a:pPr>
            <a:r>
              <a:rPr sz="3200" dirty="0">
                <a:solidFill>
                  <a:srgbClr val="FFFFFF"/>
                </a:solidFill>
                <a:latin typeface="Arial"/>
                <a:cs typeface="Arial"/>
              </a:rPr>
              <a:t>Η </a:t>
            </a:r>
            <a:r>
              <a:rPr sz="3200" spc="-5" dirty="0">
                <a:solidFill>
                  <a:srgbClr val="FFFFFF"/>
                </a:solidFill>
                <a:latin typeface="Arial"/>
                <a:cs typeface="Arial"/>
              </a:rPr>
              <a:t>ANOVA </a:t>
            </a:r>
            <a:r>
              <a:rPr sz="3200" dirty="0">
                <a:solidFill>
                  <a:srgbClr val="FFFFFF"/>
                </a:solidFill>
                <a:latin typeface="Arial"/>
                <a:cs typeface="Arial"/>
              </a:rPr>
              <a:t>έδειξε </a:t>
            </a:r>
            <a:r>
              <a:rPr sz="3200" spc="-5" dirty="0">
                <a:solidFill>
                  <a:srgbClr val="FFFFFF"/>
                </a:solidFill>
                <a:latin typeface="Arial"/>
                <a:cs typeface="Arial"/>
              </a:rPr>
              <a:t>ότι </a:t>
            </a:r>
            <a:r>
              <a:rPr sz="3200" spc="-5" dirty="0">
                <a:solidFill>
                  <a:srgbClr val="FFCC65"/>
                </a:solidFill>
                <a:latin typeface="Arial"/>
                <a:cs typeface="Arial"/>
              </a:rPr>
              <a:t>υπάρχουν </a:t>
            </a:r>
            <a:r>
              <a:rPr sz="3200" spc="-5" dirty="0">
                <a:solidFill>
                  <a:srgbClr val="FFFFFF"/>
                </a:solidFill>
                <a:latin typeface="Arial"/>
                <a:cs typeface="Arial"/>
              </a:rPr>
              <a:t>στατιστικά  σηµαντικές διαφορές, </a:t>
            </a:r>
            <a:r>
              <a:rPr sz="3200" dirty="0">
                <a:solidFill>
                  <a:srgbClr val="FFFFFF"/>
                </a:solidFill>
                <a:latin typeface="Arial"/>
                <a:cs typeface="Arial"/>
              </a:rPr>
              <a:t>σε επίπεδο  </a:t>
            </a:r>
            <a:r>
              <a:rPr sz="3200" spc="-5" dirty="0">
                <a:solidFill>
                  <a:srgbClr val="FFFFFF"/>
                </a:solidFill>
                <a:latin typeface="Arial"/>
                <a:cs typeface="Arial"/>
              </a:rPr>
              <a:t>σηµαντικότητας </a:t>
            </a:r>
            <a:r>
              <a:rPr sz="3200" i="1" spc="-5" dirty="0">
                <a:solidFill>
                  <a:srgbClr val="FFFFFF"/>
                </a:solidFill>
                <a:latin typeface="Arial"/>
                <a:cs typeface="Arial"/>
              </a:rPr>
              <a:t>α</a:t>
            </a:r>
            <a:r>
              <a:rPr sz="3200" spc="-5" dirty="0">
                <a:solidFill>
                  <a:srgbClr val="FFFFFF"/>
                </a:solidFill>
                <a:latin typeface="Arial"/>
                <a:cs typeface="Arial"/>
              </a:rPr>
              <a:t>=0,05, </a:t>
            </a:r>
            <a:r>
              <a:rPr sz="3200" dirty="0">
                <a:solidFill>
                  <a:srgbClr val="FFFFFF"/>
                </a:solidFill>
                <a:latin typeface="Arial"/>
                <a:cs typeface="Arial"/>
              </a:rPr>
              <a:t>µεταξύ </a:t>
            </a:r>
            <a:r>
              <a:rPr sz="3200" spc="-5" dirty="0">
                <a:solidFill>
                  <a:srgbClr val="FFFFFF"/>
                </a:solidFill>
                <a:latin typeface="Arial"/>
                <a:cs typeface="Arial"/>
              </a:rPr>
              <a:t>των 10  Γενοτύπων:</a:t>
            </a:r>
            <a:endParaRPr sz="3200">
              <a:latin typeface="Arial"/>
              <a:cs typeface="Arial"/>
            </a:endParaRPr>
          </a:p>
          <a:p>
            <a:pPr marL="33655">
              <a:lnSpc>
                <a:spcPct val="100000"/>
              </a:lnSpc>
              <a:spcBef>
                <a:spcPts val="359"/>
              </a:spcBef>
            </a:pPr>
            <a:r>
              <a:rPr sz="3200" spc="-5" dirty="0">
                <a:solidFill>
                  <a:srgbClr val="FFCC65"/>
                </a:solidFill>
                <a:latin typeface="Arial"/>
                <a:cs typeface="Arial"/>
              </a:rPr>
              <a:t>(</a:t>
            </a:r>
            <a:r>
              <a:rPr sz="3200" b="1" i="1" spc="-5" dirty="0">
                <a:solidFill>
                  <a:srgbClr val="FFCC65"/>
                </a:solidFill>
                <a:latin typeface="Times New Roman"/>
                <a:cs typeface="Times New Roman"/>
              </a:rPr>
              <a:t>F</a:t>
            </a:r>
            <a:r>
              <a:rPr sz="3200" b="1" spc="-5" dirty="0">
                <a:solidFill>
                  <a:srgbClr val="FFCC65"/>
                </a:solidFill>
                <a:latin typeface="Times New Roman"/>
                <a:cs typeface="Times New Roman"/>
              </a:rPr>
              <a:t>(9,81)=2.30,</a:t>
            </a:r>
            <a:r>
              <a:rPr sz="3200" b="1" spc="-15" dirty="0">
                <a:solidFill>
                  <a:srgbClr val="FFCC65"/>
                </a:solidFill>
                <a:latin typeface="Times New Roman"/>
                <a:cs typeface="Times New Roman"/>
              </a:rPr>
              <a:t> </a:t>
            </a:r>
            <a:r>
              <a:rPr sz="3200" b="1" i="1" spc="-5" dirty="0">
                <a:solidFill>
                  <a:srgbClr val="FFCC65"/>
                </a:solidFill>
                <a:latin typeface="Times New Roman"/>
                <a:cs typeface="Times New Roman"/>
              </a:rPr>
              <a:t>p</a:t>
            </a:r>
            <a:r>
              <a:rPr sz="3200" b="1" spc="-5" dirty="0">
                <a:solidFill>
                  <a:srgbClr val="FFCC65"/>
                </a:solidFill>
                <a:latin typeface="Times New Roman"/>
                <a:cs typeface="Times New Roman"/>
              </a:rPr>
              <a:t>=0,023&lt;0,05</a:t>
            </a:r>
            <a:r>
              <a:rPr sz="3200" spc="-5" dirty="0">
                <a:solidFill>
                  <a:srgbClr val="FFCC65"/>
                </a:solidFill>
                <a:latin typeface="Arial"/>
                <a:cs typeface="Arial"/>
              </a:rPr>
              <a:t>)</a:t>
            </a:r>
            <a:endParaRPr sz="3200">
              <a:latin typeface="Arial"/>
              <a:cs typeface="Arial"/>
            </a:endParaRPr>
          </a:p>
          <a:p>
            <a:pPr>
              <a:lnSpc>
                <a:spcPct val="100000"/>
              </a:lnSpc>
              <a:spcBef>
                <a:spcPts val="45"/>
              </a:spcBef>
            </a:pPr>
            <a:endParaRPr sz="4300">
              <a:latin typeface="Times New Roman"/>
              <a:cs typeface="Times New Roman"/>
            </a:endParaRPr>
          </a:p>
          <a:p>
            <a:pPr marL="12700" marR="283845" indent="20955">
              <a:lnSpc>
                <a:spcPct val="89700"/>
              </a:lnSpc>
            </a:pPr>
            <a:r>
              <a:rPr sz="3200" dirty="0">
                <a:solidFill>
                  <a:srgbClr val="FFFFFF"/>
                </a:solidFill>
                <a:latin typeface="Arial"/>
                <a:cs typeface="Arial"/>
              </a:rPr>
              <a:t>Η </a:t>
            </a:r>
            <a:r>
              <a:rPr sz="3200" spc="-5" dirty="0">
                <a:solidFill>
                  <a:srgbClr val="FFFFFF"/>
                </a:solidFill>
                <a:latin typeface="Arial"/>
                <a:cs typeface="Arial"/>
              </a:rPr>
              <a:t>ANOVA </a:t>
            </a:r>
            <a:r>
              <a:rPr sz="3200" dirty="0">
                <a:solidFill>
                  <a:srgbClr val="FFFFFF"/>
                </a:solidFill>
                <a:latin typeface="Arial"/>
                <a:cs typeface="Arial"/>
              </a:rPr>
              <a:t>έδειξε </a:t>
            </a:r>
            <a:r>
              <a:rPr sz="3200" spc="-5" dirty="0">
                <a:solidFill>
                  <a:srgbClr val="FFFFFF"/>
                </a:solidFill>
                <a:latin typeface="Arial"/>
                <a:cs typeface="Arial"/>
              </a:rPr>
              <a:t>ότι </a:t>
            </a:r>
            <a:r>
              <a:rPr sz="3200" dirty="0">
                <a:solidFill>
                  <a:srgbClr val="FFFFFF"/>
                </a:solidFill>
                <a:latin typeface="Arial"/>
                <a:cs typeface="Arial"/>
              </a:rPr>
              <a:t>η επίδραση </a:t>
            </a:r>
            <a:r>
              <a:rPr sz="3200" spc="-5" dirty="0">
                <a:solidFill>
                  <a:srgbClr val="FFFFFF"/>
                </a:solidFill>
                <a:latin typeface="Arial"/>
                <a:cs typeface="Arial"/>
              </a:rPr>
              <a:t>του  </a:t>
            </a:r>
            <a:r>
              <a:rPr sz="3200" spc="-5" dirty="0">
                <a:solidFill>
                  <a:srgbClr val="FFCC65"/>
                </a:solidFill>
                <a:latin typeface="Arial"/>
                <a:cs typeface="Arial"/>
              </a:rPr>
              <a:t>περιβάλλοντος </a:t>
            </a:r>
            <a:r>
              <a:rPr sz="3200" spc="-5" dirty="0">
                <a:solidFill>
                  <a:srgbClr val="FFFFFF"/>
                </a:solidFill>
                <a:latin typeface="Arial"/>
                <a:cs typeface="Arial"/>
              </a:rPr>
              <a:t>(οµάδες) είναι στατιστικά  σηµαντική</a:t>
            </a:r>
            <a:r>
              <a:rPr sz="3200" spc="-10" dirty="0">
                <a:solidFill>
                  <a:srgbClr val="FFFFFF"/>
                </a:solidFill>
                <a:latin typeface="Arial"/>
                <a:cs typeface="Arial"/>
              </a:rPr>
              <a:t> </a:t>
            </a:r>
            <a:r>
              <a:rPr sz="3200" spc="-5" dirty="0">
                <a:solidFill>
                  <a:srgbClr val="FFCC65"/>
                </a:solidFill>
                <a:latin typeface="Arial"/>
                <a:cs typeface="Arial"/>
              </a:rPr>
              <a:t>(</a:t>
            </a:r>
            <a:r>
              <a:rPr sz="3200" b="1" i="1" spc="-5" dirty="0">
                <a:solidFill>
                  <a:srgbClr val="FFCC65"/>
                </a:solidFill>
                <a:latin typeface="Times New Roman"/>
                <a:cs typeface="Times New Roman"/>
              </a:rPr>
              <a:t>p</a:t>
            </a:r>
            <a:r>
              <a:rPr sz="3200" b="1" spc="-5" dirty="0">
                <a:solidFill>
                  <a:srgbClr val="FFCC65"/>
                </a:solidFill>
                <a:latin typeface="Times New Roman"/>
                <a:cs typeface="Times New Roman"/>
              </a:rPr>
              <a:t>&lt;0,001</a:t>
            </a:r>
            <a:r>
              <a:rPr sz="3200" spc="-5" dirty="0">
                <a:solidFill>
                  <a:srgbClr val="FFCC65"/>
                </a:solidFill>
                <a:latin typeface="Arial"/>
                <a:cs typeface="Arial"/>
              </a:rPr>
              <a:t>)</a:t>
            </a:r>
            <a:endParaRPr sz="32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1819" y="929131"/>
            <a:ext cx="6955790" cy="513715"/>
          </a:xfrm>
          <a:prstGeom prst="rect">
            <a:avLst/>
          </a:prstGeom>
        </p:spPr>
        <p:txBody>
          <a:bodyPr vert="horz" wrap="square" lIns="0" tIns="12700" rIns="0" bIns="0" rtlCol="0">
            <a:spAutoFit/>
          </a:bodyPr>
          <a:lstStyle/>
          <a:p>
            <a:pPr marL="12700">
              <a:lnSpc>
                <a:spcPct val="100000"/>
              </a:lnSpc>
              <a:spcBef>
                <a:spcPts val="100"/>
              </a:spcBef>
            </a:pPr>
            <a:r>
              <a:rPr b="1" spc="-5" dirty="0">
                <a:solidFill>
                  <a:srgbClr val="000000"/>
                </a:solidFill>
                <a:latin typeface="Arial"/>
                <a:cs typeface="Arial"/>
              </a:rPr>
              <a:t>Παρουσίαση </a:t>
            </a:r>
            <a:r>
              <a:rPr b="1" spc="-10" dirty="0">
                <a:solidFill>
                  <a:srgbClr val="000000"/>
                </a:solidFill>
                <a:latin typeface="Arial"/>
                <a:cs typeface="Arial"/>
              </a:rPr>
              <a:t>των </a:t>
            </a:r>
            <a:r>
              <a:rPr b="1" spc="5" dirty="0">
                <a:solidFill>
                  <a:srgbClr val="000000"/>
                </a:solidFill>
                <a:latin typeface="Arial"/>
                <a:cs typeface="Arial"/>
              </a:rPr>
              <a:t>Αποτελεσµάτων</a:t>
            </a:r>
            <a:r>
              <a:rPr b="1" spc="-50" dirty="0">
                <a:solidFill>
                  <a:srgbClr val="000000"/>
                </a:solidFill>
                <a:latin typeface="Arial"/>
                <a:cs typeface="Arial"/>
              </a:rPr>
              <a:t> </a:t>
            </a:r>
            <a:r>
              <a:rPr b="1" dirty="0">
                <a:solidFill>
                  <a:srgbClr val="000000"/>
                </a:solidFill>
                <a:latin typeface="Arial"/>
                <a:cs typeface="Arial"/>
              </a:rPr>
              <a:t>2</a:t>
            </a:r>
          </a:p>
        </p:txBody>
      </p:sp>
      <p:sp>
        <p:nvSpPr>
          <p:cNvPr id="3" name="object 3"/>
          <p:cNvSpPr txBox="1"/>
          <p:nvPr/>
        </p:nvSpPr>
        <p:spPr>
          <a:xfrm>
            <a:off x="3439160" y="1811961"/>
            <a:ext cx="3006725" cy="316230"/>
          </a:xfrm>
          <a:prstGeom prst="rect">
            <a:avLst/>
          </a:prstGeom>
        </p:spPr>
        <p:txBody>
          <a:bodyPr vert="horz" wrap="square" lIns="0" tIns="13335" rIns="0" bIns="0" rtlCol="0">
            <a:spAutoFit/>
          </a:bodyPr>
          <a:lstStyle/>
          <a:p>
            <a:pPr marL="12700">
              <a:lnSpc>
                <a:spcPct val="100000"/>
              </a:lnSpc>
              <a:spcBef>
                <a:spcPts val="105"/>
              </a:spcBef>
              <a:tabLst>
                <a:tab pos="1464945" algn="l"/>
                <a:tab pos="2244725" algn="l"/>
                <a:tab pos="2818130" algn="l"/>
              </a:tabLst>
            </a:pPr>
            <a:r>
              <a:rPr sz="1900" u="sng" spc="155" dirty="0">
                <a:uFill>
                  <a:solidFill>
                    <a:srgbClr val="000000"/>
                  </a:solidFill>
                </a:uFill>
                <a:latin typeface="Times New Roman"/>
                <a:cs typeface="Times New Roman"/>
              </a:rPr>
              <a:t> </a:t>
            </a:r>
            <a:r>
              <a:rPr sz="1900" b="1" u="sng" spc="-5" dirty="0">
                <a:uFill>
                  <a:solidFill>
                    <a:srgbClr val="000000"/>
                  </a:solidFill>
                </a:uFill>
                <a:latin typeface="Times New Roman"/>
                <a:cs typeface="Times New Roman"/>
              </a:rPr>
              <a:t>Γ</a:t>
            </a:r>
            <a:r>
              <a:rPr sz="1900" b="1" u="sng" spc="-10" dirty="0">
                <a:uFill>
                  <a:solidFill>
                    <a:srgbClr val="000000"/>
                  </a:solidFill>
                </a:uFill>
                <a:latin typeface="Times New Roman"/>
                <a:cs typeface="Times New Roman"/>
              </a:rPr>
              <a:t>ε</a:t>
            </a:r>
            <a:r>
              <a:rPr sz="1900" b="1" u="sng" dirty="0">
                <a:uFill>
                  <a:solidFill>
                    <a:srgbClr val="000000"/>
                  </a:solidFill>
                </a:uFill>
                <a:latin typeface="Times New Roman"/>
                <a:cs typeface="Times New Roman"/>
              </a:rPr>
              <a:t>ν</a:t>
            </a:r>
            <a:r>
              <a:rPr sz="1900" b="1" u="sng" spc="5" dirty="0">
                <a:uFill>
                  <a:solidFill>
                    <a:srgbClr val="000000"/>
                  </a:solidFill>
                </a:uFill>
                <a:latin typeface="Times New Roman"/>
                <a:cs typeface="Times New Roman"/>
              </a:rPr>
              <a:t>ό</a:t>
            </a:r>
            <a:r>
              <a:rPr sz="1900" b="1" u="sng" spc="-5" dirty="0">
                <a:uFill>
                  <a:solidFill>
                    <a:srgbClr val="000000"/>
                  </a:solidFill>
                </a:uFill>
                <a:latin typeface="Times New Roman"/>
                <a:cs typeface="Times New Roman"/>
              </a:rPr>
              <a:t>τ</a:t>
            </a:r>
            <a:r>
              <a:rPr sz="1900" b="1" u="sng" spc="5" dirty="0">
                <a:uFill>
                  <a:solidFill>
                    <a:srgbClr val="000000"/>
                  </a:solidFill>
                </a:uFill>
                <a:latin typeface="Times New Roman"/>
                <a:cs typeface="Times New Roman"/>
              </a:rPr>
              <a:t>υ</a:t>
            </a:r>
            <a:r>
              <a:rPr sz="1900" b="1" u="sng" spc="-15" dirty="0">
                <a:uFill>
                  <a:solidFill>
                    <a:srgbClr val="000000"/>
                  </a:solidFill>
                </a:uFill>
                <a:latin typeface="Times New Roman"/>
                <a:cs typeface="Times New Roman"/>
              </a:rPr>
              <a:t>π</a:t>
            </a:r>
            <a:r>
              <a:rPr sz="1900" b="1" u="sng" spc="5" dirty="0">
                <a:uFill>
                  <a:solidFill>
                    <a:srgbClr val="000000"/>
                  </a:solidFill>
                </a:uFill>
                <a:latin typeface="Times New Roman"/>
                <a:cs typeface="Times New Roman"/>
              </a:rPr>
              <a:t>οι</a:t>
            </a:r>
            <a:r>
              <a:rPr sz="1900" b="1" u="sng" dirty="0">
                <a:uFill>
                  <a:solidFill>
                    <a:srgbClr val="000000"/>
                  </a:solidFill>
                </a:uFill>
                <a:latin typeface="Times New Roman"/>
                <a:cs typeface="Times New Roman"/>
              </a:rPr>
              <a:t>	</a:t>
            </a:r>
            <a:r>
              <a:rPr sz="1900" b="1" u="sng" spc="5" dirty="0">
                <a:uFill>
                  <a:solidFill>
                    <a:srgbClr val="000000"/>
                  </a:solidFill>
                </a:uFill>
                <a:latin typeface="Times New Roman"/>
                <a:cs typeface="Times New Roman"/>
              </a:rPr>
              <a:t>ΜΟ</a:t>
            </a:r>
            <a:r>
              <a:rPr sz="1900" b="1" u="sng" dirty="0">
                <a:uFill>
                  <a:solidFill>
                    <a:srgbClr val="000000"/>
                  </a:solidFill>
                </a:uFill>
                <a:latin typeface="Times New Roman"/>
                <a:cs typeface="Times New Roman"/>
              </a:rPr>
              <a:t>	Τ</a:t>
            </a:r>
            <a:r>
              <a:rPr sz="1900" b="1" u="sng" spc="5" dirty="0">
                <a:uFill>
                  <a:solidFill>
                    <a:srgbClr val="000000"/>
                  </a:solidFill>
                </a:uFill>
                <a:latin typeface="Times New Roman"/>
                <a:cs typeface="Times New Roman"/>
              </a:rPr>
              <a:t>Α</a:t>
            </a:r>
            <a:r>
              <a:rPr sz="1900" b="1" u="sng" dirty="0">
                <a:uFill>
                  <a:solidFill>
                    <a:srgbClr val="000000"/>
                  </a:solidFill>
                </a:uFill>
                <a:latin typeface="Times New Roman"/>
                <a:cs typeface="Times New Roman"/>
              </a:rPr>
              <a:t>	</a:t>
            </a:r>
            <a:r>
              <a:rPr sz="1900" b="1" i="1" u="sng" spc="5" dirty="0">
                <a:uFill>
                  <a:solidFill>
                    <a:srgbClr val="000000"/>
                  </a:solidFill>
                </a:uFill>
                <a:latin typeface="Times New Roman"/>
                <a:cs typeface="Times New Roman"/>
              </a:rPr>
              <a:t>N</a:t>
            </a:r>
            <a:endParaRPr sz="1900">
              <a:latin typeface="Times New Roman"/>
              <a:cs typeface="Times New Roman"/>
            </a:endParaRPr>
          </a:p>
        </p:txBody>
      </p:sp>
      <p:sp>
        <p:nvSpPr>
          <p:cNvPr id="4" name="object 4"/>
          <p:cNvSpPr/>
          <p:nvPr/>
        </p:nvSpPr>
        <p:spPr>
          <a:xfrm>
            <a:off x="3451860" y="1837182"/>
            <a:ext cx="1203960" cy="0"/>
          </a:xfrm>
          <a:custGeom>
            <a:avLst/>
            <a:gdLst/>
            <a:ahLst/>
            <a:cxnLst/>
            <a:rect l="l" t="t" r="r" b="b"/>
            <a:pathLst>
              <a:path w="1203960">
                <a:moveTo>
                  <a:pt x="0" y="0"/>
                </a:moveTo>
                <a:lnTo>
                  <a:pt x="1203960" y="0"/>
                </a:lnTo>
              </a:path>
            </a:pathLst>
          </a:custGeom>
          <a:ln w="7620">
            <a:solidFill>
              <a:srgbClr val="000000"/>
            </a:solidFill>
          </a:ln>
        </p:spPr>
        <p:txBody>
          <a:bodyPr wrap="square" lIns="0" tIns="0" rIns="0" bIns="0" rtlCol="0"/>
          <a:lstStyle/>
          <a:p>
            <a:endParaRPr/>
          </a:p>
        </p:txBody>
      </p:sp>
      <p:sp>
        <p:nvSpPr>
          <p:cNvPr id="5" name="object 5"/>
          <p:cNvSpPr/>
          <p:nvPr/>
        </p:nvSpPr>
        <p:spPr>
          <a:xfrm>
            <a:off x="4655820" y="1833372"/>
            <a:ext cx="9525" cy="7620"/>
          </a:xfrm>
          <a:custGeom>
            <a:avLst/>
            <a:gdLst/>
            <a:ahLst/>
            <a:cxnLst/>
            <a:rect l="l" t="t" r="r" b="b"/>
            <a:pathLst>
              <a:path w="9525" h="7619">
                <a:moveTo>
                  <a:pt x="0" y="0"/>
                </a:moveTo>
                <a:lnTo>
                  <a:pt x="0" y="7620"/>
                </a:lnTo>
                <a:lnTo>
                  <a:pt x="9144" y="7620"/>
                </a:lnTo>
                <a:lnTo>
                  <a:pt x="9144" y="0"/>
                </a:lnTo>
                <a:lnTo>
                  <a:pt x="0" y="0"/>
                </a:lnTo>
                <a:close/>
              </a:path>
            </a:pathLst>
          </a:custGeom>
          <a:solidFill>
            <a:srgbClr val="000000"/>
          </a:solidFill>
        </p:spPr>
        <p:txBody>
          <a:bodyPr wrap="square" lIns="0" tIns="0" rIns="0" bIns="0" rtlCol="0"/>
          <a:lstStyle/>
          <a:p>
            <a:endParaRPr/>
          </a:p>
        </p:txBody>
      </p:sp>
      <p:sp>
        <p:nvSpPr>
          <p:cNvPr id="6" name="object 6"/>
          <p:cNvSpPr/>
          <p:nvPr/>
        </p:nvSpPr>
        <p:spPr>
          <a:xfrm>
            <a:off x="4664964" y="1837182"/>
            <a:ext cx="890269" cy="0"/>
          </a:xfrm>
          <a:custGeom>
            <a:avLst/>
            <a:gdLst/>
            <a:ahLst/>
            <a:cxnLst/>
            <a:rect l="l" t="t" r="r" b="b"/>
            <a:pathLst>
              <a:path w="890270">
                <a:moveTo>
                  <a:pt x="0" y="0"/>
                </a:moveTo>
                <a:lnTo>
                  <a:pt x="890016" y="0"/>
                </a:lnTo>
              </a:path>
            </a:pathLst>
          </a:custGeom>
          <a:ln w="7620">
            <a:solidFill>
              <a:srgbClr val="000000"/>
            </a:solidFill>
          </a:ln>
        </p:spPr>
        <p:txBody>
          <a:bodyPr wrap="square" lIns="0" tIns="0" rIns="0" bIns="0" rtlCol="0"/>
          <a:lstStyle/>
          <a:p>
            <a:endParaRPr/>
          </a:p>
        </p:txBody>
      </p:sp>
      <p:sp>
        <p:nvSpPr>
          <p:cNvPr id="7" name="object 7"/>
          <p:cNvSpPr/>
          <p:nvPr/>
        </p:nvSpPr>
        <p:spPr>
          <a:xfrm>
            <a:off x="5554980" y="1833372"/>
            <a:ext cx="7620" cy="7620"/>
          </a:xfrm>
          <a:custGeom>
            <a:avLst/>
            <a:gdLst/>
            <a:ahLst/>
            <a:cxnLst/>
            <a:rect l="l" t="t" r="r" b="b"/>
            <a:pathLst>
              <a:path w="7620" h="7619">
                <a:moveTo>
                  <a:pt x="0" y="0"/>
                </a:moveTo>
                <a:lnTo>
                  <a:pt x="0" y="7620"/>
                </a:lnTo>
                <a:lnTo>
                  <a:pt x="7620" y="7620"/>
                </a:lnTo>
                <a:lnTo>
                  <a:pt x="7620" y="0"/>
                </a:lnTo>
                <a:lnTo>
                  <a:pt x="0" y="0"/>
                </a:lnTo>
                <a:close/>
              </a:path>
            </a:pathLst>
          </a:custGeom>
          <a:solidFill>
            <a:srgbClr val="000000"/>
          </a:solidFill>
        </p:spPr>
        <p:txBody>
          <a:bodyPr wrap="square" lIns="0" tIns="0" rIns="0" bIns="0" rtlCol="0"/>
          <a:lstStyle/>
          <a:p>
            <a:endParaRPr/>
          </a:p>
        </p:txBody>
      </p:sp>
      <p:sp>
        <p:nvSpPr>
          <p:cNvPr id="8" name="object 8"/>
          <p:cNvSpPr/>
          <p:nvPr/>
        </p:nvSpPr>
        <p:spPr>
          <a:xfrm>
            <a:off x="5562600" y="1837182"/>
            <a:ext cx="574675" cy="0"/>
          </a:xfrm>
          <a:custGeom>
            <a:avLst/>
            <a:gdLst/>
            <a:ahLst/>
            <a:cxnLst/>
            <a:rect l="l" t="t" r="r" b="b"/>
            <a:pathLst>
              <a:path w="574675">
                <a:moveTo>
                  <a:pt x="0" y="0"/>
                </a:moveTo>
                <a:lnTo>
                  <a:pt x="574548" y="0"/>
                </a:lnTo>
              </a:path>
            </a:pathLst>
          </a:custGeom>
          <a:ln w="7620">
            <a:solidFill>
              <a:srgbClr val="000000"/>
            </a:solidFill>
          </a:ln>
        </p:spPr>
        <p:txBody>
          <a:bodyPr wrap="square" lIns="0" tIns="0" rIns="0" bIns="0" rtlCol="0"/>
          <a:lstStyle/>
          <a:p>
            <a:endParaRPr/>
          </a:p>
        </p:txBody>
      </p:sp>
      <p:sp>
        <p:nvSpPr>
          <p:cNvPr id="9" name="object 9"/>
          <p:cNvSpPr/>
          <p:nvPr/>
        </p:nvSpPr>
        <p:spPr>
          <a:xfrm>
            <a:off x="6137148" y="1833372"/>
            <a:ext cx="9525" cy="7620"/>
          </a:xfrm>
          <a:custGeom>
            <a:avLst/>
            <a:gdLst/>
            <a:ahLst/>
            <a:cxnLst/>
            <a:rect l="l" t="t" r="r" b="b"/>
            <a:pathLst>
              <a:path w="9525" h="7619">
                <a:moveTo>
                  <a:pt x="0" y="0"/>
                </a:moveTo>
                <a:lnTo>
                  <a:pt x="0" y="7620"/>
                </a:lnTo>
                <a:lnTo>
                  <a:pt x="9144" y="7620"/>
                </a:lnTo>
                <a:lnTo>
                  <a:pt x="9144" y="0"/>
                </a:lnTo>
                <a:lnTo>
                  <a:pt x="0" y="0"/>
                </a:lnTo>
                <a:close/>
              </a:path>
            </a:pathLst>
          </a:custGeom>
          <a:solidFill>
            <a:srgbClr val="000000"/>
          </a:solidFill>
        </p:spPr>
        <p:txBody>
          <a:bodyPr wrap="square" lIns="0" tIns="0" rIns="0" bIns="0" rtlCol="0"/>
          <a:lstStyle/>
          <a:p>
            <a:endParaRPr/>
          </a:p>
        </p:txBody>
      </p:sp>
      <p:sp>
        <p:nvSpPr>
          <p:cNvPr id="10" name="object 10"/>
          <p:cNvSpPr/>
          <p:nvPr/>
        </p:nvSpPr>
        <p:spPr>
          <a:xfrm>
            <a:off x="6146292" y="1837182"/>
            <a:ext cx="393700" cy="0"/>
          </a:xfrm>
          <a:custGeom>
            <a:avLst/>
            <a:gdLst/>
            <a:ahLst/>
            <a:cxnLst/>
            <a:rect l="l" t="t" r="r" b="b"/>
            <a:pathLst>
              <a:path w="393700">
                <a:moveTo>
                  <a:pt x="0" y="0"/>
                </a:moveTo>
                <a:lnTo>
                  <a:pt x="393192" y="0"/>
                </a:lnTo>
              </a:path>
            </a:pathLst>
          </a:custGeom>
          <a:ln w="7620">
            <a:solidFill>
              <a:srgbClr val="000000"/>
            </a:solidFill>
          </a:ln>
        </p:spPr>
        <p:txBody>
          <a:bodyPr wrap="square" lIns="0" tIns="0" rIns="0" bIns="0" rtlCol="0"/>
          <a:lstStyle/>
          <a:p>
            <a:endParaRPr/>
          </a:p>
        </p:txBody>
      </p:sp>
      <p:graphicFrame>
        <p:nvGraphicFramePr>
          <p:cNvPr id="11" name="object 11"/>
          <p:cNvGraphicFramePr>
            <a:graphicFrameLocks noGrp="1"/>
          </p:cNvGraphicFramePr>
          <p:nvPr/>
        </p:nvGraphicFramePr>
        <p:xfrm>
          <a:off x="3500880" y="2134463"/>
          <a:ext cx="3000374" cy="2488325"/>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0000"/>
                    </a:ext>
                  </a:extLst>
                </a:gridCol>
                <a:gridCol w="1330960">
                  <a:extLst>
                    <a:ext uri="{9D8B030D-6E8A-4147-A177-3AD203B41FA5}">
                      <a16:colId xmlns:a16="http://schemas.microsoft.com/office/drawing/2014/main" val="20001"/>
                    </a:ext>
                  </a:extLst>
                </a:gridCol>
                <a:gridCol w="581659">
                  <a:extLst>
                    <a:ext uri="{9D8B030D-6E8A-4147-A177-3AD203B41FA5}">
                      <a16:colId xmlns:a16="http://schemas.microsoft.com/office/drawing/2014/main" val="20002"/>
                    </a:ext>
                  </a:extLst>
                </a:gridCol>
                <a:gridCol w="356235">
                  <a:extLst>
                    <a:ext uri="{9D8B030D-6E8A-4147-A177-3AD203B41FA5}">
                      <a16:colId xmlns:a16="http://schemas.microsoft.com/office/drawing/2014/main" val="20003"/>
                    </a:ext>
                  </a:extLst>
                </a:gridCol>
              </a:tblGrid>
              <a:tr h="273378">
                <a:tc>
                  <a:txBody>
                    <a:bodyPr/>
                    <a:lstStyle/>
                    <a:p>
                      <a:pPr marL="31750">
                        <a:lnSpc>
                          <a:spcPts val="2055"/>
                        </a:lnSpc>
                      </a:pPr>
                      <a:r>
                        <a:rPr sz="1900" b="1" dirty="0">
                          <a:latin typeface="Times New Roman"/>
                          <a:cs typeface="Times New Roman"/>
                        </a:rPr>
                        <a:t>Α</a:t>
                      </a:r>
                      <a:endParaRPr sz="1900">
                        <a:latin typeface="Times New Roman"/>
                        <a:cs typeface="Times New Roman"/>
                      </a:endParaRPr>
                    </a:p>
                  </a:txBody>
                  <a:tcPr marL="0" marR="0" marT="0" marB="0"/>
                </a:tc>
                <a:tc>
                  <a:txBody>
                    <a:bodyPr/>
                    <a:lstStyle/>
                    <a:p>
                      <a:pPr marR="71120" algn="r">
                        <a:lnSpc>
                          <a:spcPts val="2055"/>
                        </a:lnSpc>
                      </a:pPr>
                      <a:r>
                        <a:rPr sz="1900" b="1" dirty="0">
                          <a:latin typeface="Times New Roman"/>
                          <a:cs typeface="Times New Roman"/>
                        </a:rPr>
                        <a:t>4,10</a:t>
                      </a:r>
                      <a:r>
                        <a:rPr sz="1900" b="1" spc="-95" dirty="0">
                          <a:latin typeface="Times New Roman"/>
                          <a:cs typeface="Times New Roman"/>
                        </a:rPr>
                        <a:t> </a:t>
                      </a:r>
                      <a:r>
                        <a:rPr sz="1900" b="1" spc="5" dirty="0">
                          <a:solidFill>
                            <a:srgbClr val="FF0000"/>
                          </a:solidFill>
                          <a:latin typeface="Times New Roman"/>
                          <a:cs typeface="Times New Roman"/>
                        </a:rPr>
                        <a:t>ab</a:t>
                      </a:r>
                      <a:endParaRPr sz="1900">
                        <a:latin typeface="Times New Roman"/>
                        <a:cs typeface="Times New Roman"/>
                      </a:endParaRPr>
                    </a:p>
                  </a:txBody>
                  <a:tcPr marL="0" marR="0" marT="0" marB="0"/>
                </a:tc>
                <a:tc>
                  <a:txBody>
                    <a:bodyPr/>
                    <a:lstStyle/>
                    <a:p>
                      <a:pPr marL="78740">
                        <a:lnSpc>
                          <a:spcPts val="2055"/>
                        </a:lnSpc>
                      </a:pPr>
                      <a:r>
                        <a:rPr sz="1900" b="1" spc="-5" dirty="0">
                          <a:latin typeface="Times New Roman"/>
                          <a:cs typeface="Times New Roman"/>
                        </a:rPr>
                        <a:t>1,66</a:t>
                      </a:r>
                      <a:endParaRPr sz="1900">
                        <a:latin typeface="Times New Roman"/>
                        <a:cs typeface="Times New Roman"/>
                      </a:endParaRPr>
                    </a:p>
                  </a:txBody>
                  <a:tcPr marL="0" marR="0" marT="0" marB="0"/>
                </a:tc>
                <a:tc>
                  <a:txBody>
                    <a:bodyPr/>
                    <a:lstStyle/>
                    <a:p>
                      <a:pPr marR="24765" algn="r">
                        <a:lnSpc>
                          <a:spcPts val="2055"/>
                        </a:lnSpc>
                      </a:pPr>
                      <a:r>
                        <a:rPr sz="1900" b="1" spc="15" dirty="0">
                          <a:latin typeface="Times New Roman"/>
                          <a:cs typeface="Times New Roman"/>
                        </a:rPr>
                        <a:t>1</a:t>
                      </a:r>
                      <a:r>
                        <a:rPr sz="1900" b="1" dirty="0">
                          <a:latin typeface="Times New Roman"/>
                          <a:cs typeface="Times New Roman"/>
                        </a:rPr>
                        <a:t>0</a:t>
                      </a:r>
                      <a:endParaRPr sz="1900">
                        <a:latin typeface="Times New Roman"/>
                        <a:cs typeface="Times New Roman"/>
                      </a:endParaRPr>
                    </a:p>
                  </a:txBody>
                  <a:tcPr marL="0" marR="0" marT="0" marB="0"/>
                </a:tc>
                <a:extLst>
                  <a:ext uri="{0D108BD9-81ED-4DB2-BD59-A6C34878D82A}">
                    <a16:rowId xmlns:a16="http://schemas.microsoft.com/office/drawing/2014/main" val="10000"/>
                  </a:ext>
                </a:extLst>
              </a:tr>
              <a:tr h="278129">
                <a:tc>
                  <a:txBody>
                    <a:bodyPr/>
                    <a:lstStyle/>
                    <a:p>
                      <a:pPr marL="31750">
                        <a:lnSpc>
                          <a:spcPts val="2090"/>
                        </a:lnSpc>
                      </a:pPr>
                      <a:r>
                        <a:rPr sz="1900" b="1" dirty="0">
                          <a:latin typeface="Times New Roman"/>
                          <a:cs typeface="Times New Roman"/>
                        </a:rPr>
                        <a:t>Β</a:t>
                      </a:r>
                      <a:endParaRPr sz="1900">
                        <a:latin typeface="Times New Roman"/>
                        <a:cs typeface="Times New Roman"/>
                      </a:endParaRPr>
                    </a:p>
                  </a:txBody>
                  <a:tcPr marL="0" marR="0" marT="0" marB="0"/>
                </a:tc>
                <a:tc>
                  <a:txBody>
                    <a:bodyPr/>
                    <a:lstStyle/>
                    <a:p>
                      <a:pPr marR="72390" algn="r">
                        <a:lnSpc>
                          <a:spcPts val="2090"/>
                        </a:lnSpc>
                      </a:pPr>
                      <a:r>
                        <a:rPr sz="1900" b="1" spc="-5" dirty="0">
                          <a:latin typeface="Times New Roman"/>
                          <a:cs typeface="Times New Roman"/>
                        </a:rPr>
                        <a:t>2,50</a:t>
                      </a:r>
                      <a:r>
                        <a:rPr sz="1900" b="1" spc="-80" dirty="0">
                          <a:latin typeface="Times New Roman"/>
                          <a:cs typeface="Times New Roman"/>
                        </a:rPr>
                        <a:t> </a:t>
                      </a:r>
                      <a:r>
                        <a:rPr sz="1900" b="1" spc="5" dirty="0">
                          <a:solidFill>
                            <a:srgbClr val="FF0000"/>
                          </a:solidFill>
                          <a:latin typeface="Times New Roman"/>
                          <a:cs typeface="Times New Roman"/>
                        </a:rPr>
                        <a:t>b</a:t>
                      </a:r>
                      <a:endParaRPr sz="1900">
                        <a:latin typeface="Times New Roman"/>
                        <a:cs typeface="Times New Roman"/>
                      </a:endParaRPr>
                    </a:p>
                  </a:txBody>
                  <a:tcPr marL="0" marR="0" marT="0" marB="0"/>
                </a:tc>
                <a:tc>
                  <a:txBody>
                    <a:bodyPr/>
                    <a:lstStyle/>
                    <a:p>
                      <a:pPr marL="78740">
                        <a:lnSpc>
                          <a:spcPts val="2090"/>
                        </a:lnSpc>
                      </a:pPr>
                      <a:r>
                        <a:rPr sz="1900" b="1" spc="-5" dirty="0">
                          <a:latin typeface="Times New Roman"/>
                          <a:cs typeface="Times New Roman"/>
                        </a:rPr>
                        <a:t>0,53</a:t>
                      </a:r>
                      <a:endParaRPr sz="1900">
                        <a:latin typeface="Times New Roman"/>
                        <a:cs typeface="Times New Roman"/>
                      </a:endParaRPr>
                    </a:p>
                  </a:txBody>
                  <a:tcPr marL="0" marR="0" marT="0" marB="0"/>
                </a:tc>
                <a:tc>
                  <a:txBody>
                    <a:bodyPr/>
                    <a:lstStyle/>
                    <a:p>
                      <a:pPr marR="24765" algn="r">
                        <a:lnSpc>
                          <a:spcPts val="2090"/>
                        </a:lnSpc>
                      </a:pPr>
                      <a:r>
                        <a:rPr sz="1900" b="1" spc="15" dirty="0">
                          <a:latin typeface="Times New Roman"/>
                          <a:cs typeface="Times New Roman"/>
                        </a:rPr>
                        <a:t>1</a:t>
                      </a:r>
                      <a:r>
                        <a:rPr sz="1900" b="1" dirty="0">
                          <a:latin typeface="Times New Roman"/>
                          <a:cs typeface="Times New Roman"/>
                        </a:rPr>
                        <a:t>0</a:t>
                      </a:r>
                      <a:endParaRPr sz="1900">
                        <a:latin typeface="Times New Roman"/>
                        <a:cs typeface="Times New Roman"/>
                      </a:endParaRPr>
                    </a:p>
                  </a:txBody>
                  <a:tcPr marL="0" marR="0" marT="0" marB="0"/>
                </a:tc>
                <a:extLst>
                  <a:ext uri="{0D108BD9-81ED-4DB2-BD59-A6C34878D82A}">
                    <a16:rowId xmlns:a16="http://schemas.microsoft.com/office/drawing/2014/main" val="10001"/>
                  </a:ext>
                </a:extLst>
              </a:tr>
              <a:tr h="277367">
                <a:tc>
                  <a:txBody>
                    <a:bodyPr/>
                    <a:lstStyle/>
                    <a:p>
                      <a:pPr marL="31750">
                        <a:lnSpc>
                          <a:spcPts val="2085"/>
                        </a:lnSpc>
                      </a:pPr>
                      <a:r>
                        <a:rPr sz="1900" b="1" dirty="0">
                          <a:latin typeface="Times New Roman"/>
                          <a:cs typeface="Times New Roman"/>
                        </a:rPr>
                        <a:t>Γ</a:t>
                      </a:r>
                      <a:endParaRPr sz="1900">
                        <a:latin typeface="Times New Roman"/>
                        <a:cs typeface="Times New Roman"/>
                      </a:endParaRPr>
                    </a:p>
                  </a:txBody>
                  <a:tcPr marL="0" marR="0" marT="0" marB="0"/>
                </a:tc>
                <a:tc>
                  <a:txBody>
                    <a:bodyPr/>
                    <a:lstStyle/>
                    <a:p>
                      <a:pPr marR="71120" algn="r">
                        <a:lnSpc>
                          <a:spcPts val="2085"/>
                        </a:lnSpc>
                      </a:pPr>
                      <a:r>
                        <a:rPr sz="1900" b="1" dirty="0">
                          <a:latin typeface="Times New Roman"/>
                          <a:cs typeface="Times New Roman"/>
                        </a:rPr>
                        <a:t>3,20</a:t>
                      </a:r>
                      <a:r>
                        <a:rPr sz="1900" b="1" spc="-95" dirty="0">
                          <a:latin typeface="Times New Roman"/>
                          <a:cs typeface="Times New Roman"/>
                        </a:rPr>
                        <a:t> </a:t>
                      </a:r>
                      <a:r>
                        <a:rPr sz="1900" b="1" spc="5" dirty="0">
                          <a:solidFill>
                            <a:srgbClr val="FF0000"/>
                          </a:solidFill>
                          <a:latin typeface="Times New Roman"/>
                          <a:cs typeface="Times New Roman"/>
                        </a:rPr>
                        <a:t>ab</a:t>
                      </a:r>
                      <a:endParaRPr sz="1900">
                        <a:latin typeface="Times New Roman"/>
                        <a:cs typeface="Times New Roman"/>
                      </a:endParaRPr>
                    </a:p>
                  </a:txBody>
                  <a:tcPr marL="0" marR="0" marT="0" marB="0"/>
                </a:tc>
                <a:tc>
                  <a:txBody>
                    <a:bodyPr/>
                    <a:lstStyle/>
                    <a:p>
                      <a:pPr marL="78740">
                        <a:lnSpc>
                          <a:spcPts val="2085"/>
                        </a:lnSpc>
                      </a:pPr>
                      <a:r>
                        <a:rPr sz="1900" b="1" spc="-5" dirty="0">
                          <a:latin typeface="Times New Roman"/>
                          <a:cs typeface="Times New Roman"/>
                        </a:rPr>
                        <a:t>1,87</a:t>
                      </a:r>
                      <a:endParaRPr sz="1900">
                        <a:latin typeface="Times New Roman"/>
                        <a:cs typeface="Times New Roman"/>
                      </a:endParaRPr>
                    </a:p>
                  </a:txBody>
                  <a:tcPr marL="0" marR="0" marT="0" marB="0"/>
                </a:tc>
                <a:tc>
                  <a:txBody>
                    <a:bodyPr/>
                    <a:lstStyle/>
                    <a:p>
                      <a:pPr marR="24765" algn="r">
                        <a:lnSpc>
                          <a:spcPts val="2085"/>
                        </a:lnSpc>
                      </a:pPr>
                      <a:r>
                        <a:rPr sz="1900" b="1" spc="15" dirty="0">
                          <a:latin typeface="Times New Roman"/>
                          <a:cs typeface="Times New Roman"/>
                        </a:rPr>
                        <a:t>1</a:t>
                      </a:r>
                      <a:r>
                        <a:rPr sz="1900" b="1" dirty="0">
                          <a:latin typeface="Times New Roman"/>
                          <a:cs typeface="Times New Roman"/>
                        </a:rPr>
                        <a:t>0</a:t>
                      </a:r>
                      <a:endParaRPr sz="1900">
                        <a:latin typeface="Times New Roman"/>
                        <a:cs typeface="Times New Roman"/>
                      </a:endParaRPr>
                    </a:p>
                  </a:txBody>
                  <a:tcPr marL="0" marR="0" marT="0" marB="0"/>
                </a:tc>
                <a:extLst>
                  <a:ext uri="{0D108BD9-81ED-4DB2-BD59-A6C34878D82A}">
                    <a16:rowId xmlns:a16="http://schemas.microsoft.com/office/drawing/2014/main" val="10002"/>
                  </a:ext>
                </a:extLst>
              </a:tr>
              <a:tr h="277367">
                <a:tc>
                  <a:txBody>
                    <a:bodyPr/>
                    <a:lstStyle/>
                    <a:p>
                      <a:pPr marL="31750">
                        <a:lnSpc>
                          <a:spcPts val="2085"/>
                        </a:lnSpc>
                      </a:pPr>
                      <a:r>
                        <a:rPr sz="1900" b="1" dirty="0">
                          <a:latin typeface="Times New Roman"/>
                          <a:cs typeface="Times New Roman"/>
                        </a:rPr>
                        <a:t>∆</a:t>
                      </a:r>
                      <a:endParaRPr sz="1900">
                        <a:latin typeface="Times New Roman"/>
                        <a:cs typeface="Times New Roman"/>
                      </a:endParaRPr>
                    </a:p>
                  </a:txBody>
                  <a:tcPr marL="0" marR="0" marT="0" marB="0"/>
                </a:tc>
                <a:tc>
                  <a:txBody>
                    <a:bodyPr/>
                    <a:lstStyle/>
                    <a:p>
                      <a:pPr marR="71120" algn="r">
                        <a:lnSpc>
                          <a:spcPts val="2085"/>
                        </a:lnSpc>
                      </a:pPr>
                      <a:r>
                        <a:rPr sz="1900" b="1" dirty="0">
                          <a:latin typeface="Times New Roman"/>
                          <a:cs typeface="Times New Roman"/>
                        </a:rPr>
                        <a:t>3,40</a:t>
                      </a:r>
                      <a:r>
                        <a:rPr sz="1900" b="1" spc="-95" dirty="0">
                          <a:latin typeface="Times New Roman"/>
                          <a:cs typeface="Times New Roman"/>
                        </a:rPr>
                        <a:t> </a:t>
                      </a:r>
                      <a:r>
                        <a:rPr sz="1900" b="1" spc="5" dirty="0">
                          <a:solidFill>
                            <a:srgbClr val="FF0000"/>
                          </a:solidFill>
                          <a:latin typeface="Times New Roman"/>
                          <a:cs typeface="Times New Roman"/>
                        </a:rPr>
                        <a:t>ab</a:t>
                      </a:r>
                      <a:endParaRPr sz="1900">
                        <a:latin typeface="Times New Roman"/>
                        <a:cs typeface="Times New Roman"/>
                      </a:endParaRPr>
                    </a:p>
                  </a:txBody>
                  <a:tcPr marL="0" marR="0" marT="0" marB="0"/>
                </a:tc>
                <a:tc>
                  <a:txBody>
                    <a:bodyPr/>
                    <a:lstStyle/>
                    <a:p>
                      <a:pPr marL="78740">
                        <a:lnSpc>
                          <a:spcPts val="2085"/>
                        </a:lnSpc>
                      </a:pPr>
                      <a:r>
                        <a:rPr sz="1900" b="1" spc="-5" dirty="0">
                          <a:latin typeface="Times New Roman"/>
                          <a:cs typeface="Times New Roman"/>
                        </a:rPr>
                        <a:t>2,07</a:t>
                      </a:r>
                      <a:endParaRPr sz="1900">
                        <a:latin typeface="Times New Roman"/>
                        <a:cs typeface="Times New Roman"/>
                      </a:endParaRPr>
                    </a:p>
                  </a:txBody>
                  <a:tcPr marL="0" marR="0" marT="0" marB="0"/>
                </a:tc>
                <a:tc>
                  <a:txBody>
                    <a:bodyPr/>
                    <a:lstStyle/>
                    <a:p>
                      <a:pPr marR="24765" algn="r">
                        <a:lnSpc>
                          <a:spcPts val="2085"/>
                        </a:lnSpc>
                      </a:pPr>
                      <a:r>
                        <a:rPr sz="1900" b="1" spc="15" dirty="0">
                          <a:latin typeface="Times New Roman"/>
                          <a:cs typeface="Times New Roman"/>
                        </a:rPr>
                        <a:t>1</a:t>
                      </a:r>
                      <a:r>
                        <a:rPr sz="1900" b="1" dirty="0">
                          <a:latin typeface="Times New Roman"/>
                          <a:cs typeface="Times New Roman"/>
                        </a:rPr>
                        <a:t>0</a:t>
                      </a:r>
                      <a:endParaRPr sz="1900">
                        <a:latin typeface="Times New Roman"/>
                        <a:cs typeface="Times New Roman"/>
                      </a:endParaRPr>
                    </a:p>
                  </a:txBody>
                  <a:tcPr marL="0" marR="0" marT="0" marB="0"/>
                </a:tc>
                <a:extLst>
                  <a:ext uri="{0D108BD9-81ED-4DB2-BD59-A6C34878D82A}">
                    <a16:rowId xmlns:a16="http://schemas.microsoft.com/office/drawing/2014/main" val="10003"/>
                  </a:ext>
                </a:extLst>
              </a:tr>
              <a:tr h="276605">
                <a:tc>
                  <a:txBody>
                    <a:bodyPr/>
                    <a:lstStyle/>
                    <a:p>
                      <a:pPr marL="31750">
                        <a:lnSpc>
                          <a:spcPts val="2080"/>
                        </a:lnSpc>
                      </a:pPr>
                      <a:r>
                        <a:rPr sz="1900" b="1" dirty="0">
                          <a:latin typeface="Times New Roman"/>
                          <a:cs typeface="Times New Roman"/>
                        </a:rPr>
                        <a:t>Ε</a:t>
                      </a:r>
                      <a:endParaRPr sz="1900">
                        <a:latin typeface="Times New Roman"/>
                        <a:cs typeface="Times New Roman"/>
                      </a:endParaRPr>
                    </a:p>
                  </a:txBody>
                  <a:tcPr marL="0" marR="0" marT="0" marB="0"/>
                </a:tc>
                <a:tc>
                  <a:txBody>
                    <a:bodyPr/>
                    <a:lstStyle/>
                    <a:p>
                      <a:pPr marR="73660" algn="r">
                        <a:lnSpc>
                          <a:spcPts val="2080"/>
                        </a:lnSpc>
                      </a:pPr>
                      <a:r>
                        <a:rPr sz="1900" b="1" spc="-5" dirty="0">
                          <a:latin typeface="Times New Roman"/>
                          <a:cs typeface="Times New Roman"/>
                        </a:rPr>
                        <a:t>5,20</a:t>
                      </a:r>
                      <a:r>
                        <a:rPr sz="1900" b="1" spc="-80" dirty="0">
                          <a:latin typeface="Times New Roman"/>
                          <a:cs typeface="Times New Roman"/>
                        </a:rPr>
                        <a:t> </a:t>
                      </a:r>
                      <a:r>
                        <a:rPr sz="1900" b="1" spc="5" dirty="0">
                          <a:solidFill>
                            <a:srgbClr val="FF0000"/>
                          </a:solidFill>
                          <a:latin typeface="Times New Roman"/>
                          <a:cs typeface="Times New Roman"/>
                        </a:rPr>
                        <a:t>a</a:t>
                      </a:r>
                      <a:endParaRPr sz="1900">
                        <a:latin typeface="Times New Roman"/>
                        <a:cs typeface="Times New Roman"/>
                      </a:endParaRPr>
                    </a:p>
                  </a:txBody>
                  <a:tcPr marL="0" marR="0" marT="0" marB="0"/>
                </a:tc>
                <a:tc>
                  <a:txBody>
                    <a:bodyPr/>
                    <a:lstStyle/>
                    <a:p>
                      <a:pPr marL="78740">
                        <a:lnSpc>
                          <a:spcPts val="2080"/>
                        </a:lnSpc>
                      </a:pPr>
                      <a:r>
                        <a:rPr sz="1900" b="1" spc="-5" dirty="0">
                          <a:latin typeface="Times New Roman"/>
                          <a:cs typeface="Times New Roman"/>
                        </a:rPr>
                        <a:t>1,93</a:t>
                      </a:r>
                      <a:endParaRPr sz="1900">
                        <a:latin typeface="Times New Roman"/>
                        <a:cs typeface="Times New Roman"/>
                      </a:endParaRPr>
                    </a:p>
                  </a:txBody>
                  <a:tcPr marL="0" marR="0" marT="0" marB="0"/>
                </a:tc>
                <a:tc>
                  <a:txBody>
                    <a:bodyPr/>
                    <a:lstStyle/>
                    <a:p>
                      <a:pPr marR="24765" algn="r">
                        <a:lnSpc>
                          <a:spcPts val="2080"/>
                        </a:lnSpc>
                      </a:pPr>
                      <a:r>
                        <a:rPr sz="1900" b="1" spc="15" dirty="0">
                          <a:latin typeface="Times New Roman"/>
                          <a:cs typeface="Times New Roman"/>
                        </a:rPr>
                        <a:t>1</a:t>
                      </a:r>
                      <a:r>
                        <a:rPr sz="1900" b="1" dirty="0">
                          <a:latin typeface="Times New Roman"/>
                          <a:cs typeface="Times New Roman"/>
                        </a:rPr>
                        <a:t>0</a:t>
                      </a:r>
                      <a:endParaRPr sz="1900">
                        <a:latin typeface="Times New Roman"/>
                        <a:cs typeface="Times New Roman"/>
                      </a:endParaRPr>
                    </a:p>
                  </a:txBody>
                  <a:tcPr marL="0" marR="0" marT="0" marB="0"/>
                </a:tc>
                <a:extLst>
                  <a:ext uri="{0D108BD9-81ED-4DB2-BD59-A6C34878D82A}">
                    <a16:rowId xmlns:a16="http://schemas.microsoft.com/office/drawing/2014/main" val="10004"/>
                  </a:ext>
                </a:extLst>
              </a:tr>
              <a:tr h="276605">
                <a:tc>
                  <a:txBody>
                    <a:bodyPr/>
                    <a:lstStyle/>
                    <a:p>
                      <a:pPr marL="31750">
                        <a:lnSpc>
                          <a:spcPts val="2080"/>
                        </a:lnSpc>
                      </a:pPr>
                      <a:r>
                        <a:rPr sz="1900" b="1" dirty="0">
                          <a:latin typeface="Times New Roman"/>
                          <a:cs typeface="Times New Roman"/>
                        </a:rPr>
                        <a:t>Ζ</a:t>
                      </a:r>
                      <a:endParaRPr sz="1900">
                        <a:latin typeface="Times New Roman"/>
                        <a:cs typeface="Times New Roman"/>
                      </a:endParaRPr>
                    </a:p>
                  </a:txBody>
                  <a:tcPr marL="0" marR="0" marT="0" marB="0"/>
                </a:tc>
                <a:tc>
                  <a:txBody>
                    <a:bodyPr/>
                    <a:lstStyle/>
                    <a:p>
                      <a:pPr marR="71120" algn="r">
                        <a:lnSpc>
                          <a:spcPts val="2080"/>
                        </a:lnSpc>
                      </a:pPr>
                      <a:r>
                        <a:rPr sz="1900" b="1" dirty="0">
                          <a:latin typeface="Times New Roman"/>
                          <a:cs typeface="Times New Roman"/>
                        </a:rPr>
                        <a:t>3,60</a:t>
                      </a:r>
                      <a:r>
                        <a:rPr sz="1900" b="1" spc="-95" dirty="0">
                          <a:latin typeface="Times New Roman"/>
                          <a:cs typeface="Times New Roman"/>
                        </a:rPr>
                        <a:t> </a:t>
                      </a:r>
                      <a:r>
                        <a:rPr sz="1900" b="1" spc="5" dirty="0">
                          <a:solidFill>
                            <a:srgbClr val="FF0000"/>
                          </a:solidFill>
                          <a:latin typeface="Times New Roman"/>
                          <a:cs typeface="Times New Roman"/>
                        </a:rPr>
                        <a:t>ab</a:t>
                      </a:r>
                      <a:endParaRPr sz="1900">
                        <a:latin typeface="Times New Roman"/>
                        <a:cs typeface="Times New Roman"/>
                      </a:endParaRPr>
                    </a:p>
                  </a:txBody>
                  <a:tcPr marL="0" marR="0" marT="0" marB="0"/>
                </a:tc>
                <a:tc>
                  <a:txBody>
                    <a:bodyPr/>
                    <a:lstStyle/>
                    <a:p>
                      <a:pPr marL="78740">
                        <a:lnSpc>
                          <a:spcPts val="2080"/>
                        </a:lnSpc>
                      </a:pPr>
                      <a:r>
                        <a:rPr sz="1900" b="1" spc="-5" dirty="0">
                          <a:latin typeface="Times New Roman"/>
                          <a:cs typeface="Times New Roman"/>
                        </a:rPr>
                        <a:t>2,55</a:t>
                      </a:r>
                      <a:endParaRPr sz="1900">
                        <a:latin typeface="Times New Roman"/>
                        <a:cs typeface="Times New Roman"/>
                      </a:endParaRPr>
                    </a:p>
                  </a:txBody>
                  <a:tcPr marL="0" marR="0" marT="0" marB="0"/>
                </a:tc>
                <a:tc>
                  <a:txBody>
                    <a:bodyPr/>
                    <a:lstStyle/>
                    <a:p>
                      <a:pPr marR="24765" algn="r">
                        <a:lnSpc>
                          <a:spcPts val="2080"/>
                        </a:lnSpc>
                      </a:pPr>
                      <a:r>
                        <a:rPr sz="1900" b="1" spc="15" dirty="0">
                          <a:latin typeface="Times New Roman"/>
                          <a:cs typeface="Times New Roman"/>
                        </a:rPr>
                        <a:t>1</a:t>
                      </a:r>
                      <a:r>
                        <a:rPr sz="1900" b="1" dirty="0">
                          <a:latin typeface="Times New Roman"/>
                          <a:cs typeface="Times New Roman"/>
                        </a:rPr>
                        <a:t>0</a:t>
                      </a:r>
                      <a:endParaRPr sz="1900">
                        <a:latin typeface="Times New Roman"/>
                        <a:cs typeface="Times New Roman"/>
                      </a:endParaRPr>
                    </a:p>
                  </a:txBody>
                  <a:tcPr marL="0" marR="0" marT="0" marB="0"/>
                </a:tc>
                <a:extLst>
                  <a:ext uri="{0D108BD9-81ED-4DB2-BD59-A6C34878D82A}">
                    <a16:rowId xmlns:a16="http://schemas.microsoft.com/office/drawing/2014/main" val="10005"/>
                  </a:ext>
                </a:extLst>
              </a:tr>
              <a:tr h="278129">
                <a:tc>
                  <a:txBody>
                    <a:bodyPr/>
                    <a:lstStyle/>
                    <a:p>
                      <a:pPr marL="31750">
                        <a:lnSpc>
                          <a:spcPts val="2090"/>
                        </a:lnSpc>
                      </a:pPr>
                      <a:r>
                        <a:rPr sz="1900" b="1" dirty="0">
                          <a:latin typeface="Times New Roman"/>
                          <a:cs typeface="Times New Roman"/>
                        </a:rPr>
                        <a:t>Η</a:t>
                      </a:r>
                      <a:endParaRPr sz="1900">
                        <a:latin typeface="Times New Roman"/>
                        <a:cs typeface="Times New Roman"/>
                      </a:endParaRPr>
                    </a:p>
                  </a:txBody>
                  <a:tcPr marL="0" marR="0" marT="0" marB="0"/>
                </a:tc>
                <a:tc>
                  <a:txBody>
                    <a:bodyPr/>
                    <a:lstStyle/>
                    <a:p>
                      <a:pPr marR="71120" algn="r">
                        <a:lnSpc>
                          <a:spcPts val="2090"/>
                        </a:lnSpc>
                      </a:pPr>
                      <a:r>
                        <a:rPr sz="1900" b="1" dirty="0">
                          <a:latin typeface="Times New Roman"/>
                          <a:cs typeface="Times New Roman"/>
                        </a:rPr>
                        <a:t>3,40</a:t>
                      </a:r>
                      <a:r>
                        <a:rPr sz="1900" b="1" spc="-95" dirty="0">
                          <a:latin typeface="Times New Roman"/>
                          <a:cs typeface="Times New Roman"/>
                        </a:rPr>
                        <a:t> </a:t>
                      </a:r>
                      <a:r>
                        <a:rPr sz="1900" b="1" spc="5" dirty="0">
                          <a:solidFill>
                            <a:srgbClr val="FF0000"/>
                          </a:solidFill>
                          <a:latin typeface="Times New Roman"/>
                          <a:cs typeface="Times New Roman"/>
                        </a:rPr>
                        <a:t>ab</a:t>
                      </a:r>
                      <a:endParaRPr sz="1900">
                        <a:latin typeface="Times New Roman"/>
                        <a:cs typeface="Times New Roman"/>
                      </a:endParaRPr>
                    </a:p>
                  </a:txBody>
                  <a:tcPr marL="0" marR="0" marT="0" marB="0"/>
                </a:tc>
                <a:tc>
                  <a:txBody>
                    <a:bodyPr/>
                    <a:lstStyle/>
                    <a:p>
                      <a:pPr marL="78740">
                        <a:lnSpc>
                          <a:spcPts val="2090"/>
                        </a:lnSpc>
                      </a:pPr>
                      <a:r>
                        <a:rPr sz="1900" b="1" spc="-5" dirty="0">
                          <a:latin typeface="Times New Roman"/>
                          <a:cs typeface="Times New Roman"/>
                        </a:rPr>
                        <a:t>2,67</a:t>
                      </a:r>
                      <a:endParaRPr sz="1900">
                        <a:latin typeface="Times New Roman"/>
                        <a:cs typeface="Times New Roman"/>
                      </a:endParaRPr>
                    </a:p>
                  </a:txBody>
                  <a:tcPr marL="0" marR="0" marT="0" marB="0"/>
                </a:tc>
                <a:tc>
                  <a:txBody>
                    <a:bodyPr/>
                    <a:lstStyle/>
                    <a:p>
                      <a:pPr marR="24765" algn="r">
                        <a:lnSpc>
                          <a:spcPts val="2090"/>
                        </a:lnSpc>
                      </a:pPr>
                      <a:r>
                        <a:rPr sz="1900" b="1" spc="15" dirty="0">
                          <a:latin typeface="Times New Roman"/>
                          <a:cs typeface="Times New Roman"/>
                        </a:rPr>
                        <a:t>1</a:t>
                      </a:r>
                      <a:r>
                        <a:rPr sz="1900" b="1" dirty="0">
                          <a:latin typeface="Times New Roman"/>
                          <a:cs typeface="Times New Roman"/>
                        </a:rPr>
                        <a:t>0</a:t>
                      </a:r>
                      <a:endParaRPr sz="1900">
                        <a:latin typeface="Times New Roman"/>
                        <a:cs typeface="Times New Roman"/>
                      </a:endParaRPr>
                    </a:p>
                  </a:txBody>
                  <a:tcPr marL="0" marR="0" marT="0" marB="0"/>
                </a:tc>
                <a:extLst>
                  <a:ext uri="{0D108BD9-81ED-4DB2-BD59-A6C34878D82A}">
                    <a16:rowId xmlns:a16="http://schemas.microsoft.com/office/drawing/2014/main" val="10006"/>
                  </a:ext>
                </a:extLst>
              </a:tr>
              <a:tr h="278129">
                <a:tc>
                  <a:txBody>
                    <a:bodyPr/>
                    <a:lstStyle/>
                    <a:p>
                      <a:pPr marL="31750">
                        <a:lnSpc>
                          <a:spcPts val="2090"/>
                        </a:lnSpc>
                      </a:pPr>
                      <a:r>
                        <a:rPr sz="1900" b="1" dirty="0">
                          <a:latin typeface="Times New Roman"/>
                          <a:cs typeface="Times New Roman"/>
                        </a:rPr>
                        <a:t>Θ</a:t>
                      </a:r>
                      <a:endParaRPr sz="1900">
                        <a:latin typeface="Times New Roman"/>
                        <a:cs typeface="Times New Roman"/>
                      </a:endParaRPr>
                    </a:p>
                  </a:txBody>
                  <a:tcPr marL="0" marR="0" marT="0" marB="0"/>
                </a:tc>
                <a:tc>
                  <a:txBody>
                    <a:bodyPr/>
                    <a:lstStyle/>
                    <a:p>
                      <a:pPr marR="72390" algn="r">
                        <a:lnSpc>
                          <a:spcPts val="2090"/>
                        </a:lnSpc>
                      </a:pPr>
                      <a:r>
                        <a:rPr sz="1900" b="1" spc="-5" dirty="0">
                          <a:latin typeface="Times New Roman"/>
                          <a:cs typeface="Times New Roman"/>
                        </a:rPr>
                        <a:t>2,90</a:t>
                      </a:r>
                      <a:r>
                        <a:rPr sz="1900" b="1" spc="-80" dirty="0">
                          <a:latin typeface="Times New Roman"/>
                          <a:cs typeface="Times New Roman"/>
                        </a:rPr>
                        <a:t> </a:t>
                      </a:r>
                      <a:r>
                        <a:rPr sz="1900" b="1" spc="5" dirty="0">
                          <a:solidFill>
                            <a:srgbClr val="FF0000"/>
                          </a:solidFill>
                          <a:latin typeface="Times New Roman"/>
                          <a:cs typeface="Times New Roman"/>
                        </a:rPr>
                        <a:t>b</a:t>
                      </a:r>
                      <a:endParaRPr sz="1900">
                        <a:latin typeface="Times New Roman"/>
                        <a:cs typeface="Times New Roman"/>
                      </a:endParaRPr>
                    </a:p>
                  </a:txBody>
                  <a:tcPr marL="0" marR="0" marT="0" marB="0"/>
                </a:tc>
                <a:tc>
                  <a:txBody>
                    <a:bodyPr/>
                    <a:lstStyle/>
                    <a:p>
                      <a:pPr marL="78740">
                        <a:lnSpc>
                          <a:spcPts val="2090"/>
                        </a:lnSpc>
                      </a:pPr>
                      <a:r>
                        <a:rPr sz="1900" b="1" spc="-5" dirty="0">
                          <a:latin typeface="Times New Roman"/>
                          <a:cs typeface="Times New Roman"/>
                        </a:rPr>
                        <a:t>1,66</a:t>
                      </a:r>
                      <a:endParaRPr sz="1900">
                        <a:latin typeface="Times New Roman"/>
                        <a:cs typeface="Times New Roman"/>
                      </a:endParaRPr>
                    </a:p>
                  </a:txBody>
                  <a:tcPr marL="0" marR="0" marT="0" marB="0"/>
                </a:tc>
                <a:tc>
                  <a:txBody>
                    <a:bodyPr/>
                    <a:lstStyle/>
                    <a:p>
                      <a:pPr marR="24765" algn="r">
                        <a:lnSpc>
                          <a:spcPts val="2090"/>
                        </a:lnSpc>
                      </a:pPr>
                      <a:r>
                        <a:rPr sz="1900" b="1" spc="15" dirty="0">
                          <a:latin typeface="Times New Roman"/>
                          <a:cs typeface="Times New Roman"/>
                        </a:rPr>
                        <a:t>1</a:t>
                      </a:r>
                      <a:r>
                        <a:rPr sz="1900" b="1" dirty="0">
                          <a:latin typeface="Times New Roman"/>
                          <a:cs typeface="Times New Roman"/>
                        </a:rPr>
                        <a:t>0</a:t>
                      </a:r>
                      <a:endParaRPr sz="1900">
                        <a:latin typeface="Times New Roman"/>
                        <a:cs typeface="Times New Roman"/>
                      </a:endParaRPr>
                    </a:p>
                  </a:txBody>
                  <a:tcPr marL="0" marR="0" marT="0" marB="0"/>
                </a:tc>
                <a:extLst>
                  <a:ext uri="{0D108BD9-81ED-4DB2-BD59-A6C34878D82A}">
                    <a16:rowId xmlns:a16="http://schemas.microsoft.com/office/drawing/2014/main" val="10007"/>
                  </a:ext>
                </a:extLst>
              </a:tr>
              <a:tr h="272616">
                <a:tc>
                  <a:txBody>
                    <a:bodyPr/>
                    <a:lstStyle/>
                    <a:p>
                      <a:pPr marL="31750">
                        <a:lnSpc>
                          <a:spcPts val="2045"/>
                        </a:lnSpc>
                      </a:pPr>
                      <a:r>
                        <a:rPr sz="1900" b="1" dirty="0">
                          <a:latin typeface="Times New Roman"/>
                          <a:cs typeface="Times New Roman"/>
                        </a:rPr>
                        <a:t>Ι</a:t>
                      </a:r>
                      <a:endParaRPr sz="1900">
                        <a:latin typeface="Times New Roman"/>
                        <a:cs typeface="Times New Roman"/>
                      </a:endParaRPr>
                    </a:p>
                  </a:txBody>
                  <a:tcPr marL="0" marR="0" marT="0" marB="0"/>
                </a:tc>
                <a:tc>
                  <a:txBody>
                    <a:bodyPr/>
                    <a:lstStyle/>
                    <a:p>
                      <a:pPr marR="71120" algn="r">
                        <a:lnSpc>
                          <a:spcPts val="2045"/>
                        </a:lnSpc>
                      </a:pPr>
                      <a:r>
                        <a:rPr sz="1900" b="1" dirty="0">
                          <a:latin typeface="Times New Roman"/>
                          <a:cs typeface="Times New Roman"/>
                        </a:rPr>
                        <a:t>4,20</a:t>
                      </a:r>
                      <a:r>
                        <a:rPr sz="1900" b="1" spc="-95" dirty="0">
                          <a:latin typeface="Times New Roman"/>
                          <a:cs typeface="Times New Roman"/>
                        </a:rPr>
                        <a:t> </a:t>
                      </a:r>
                      <a:r>
                        <a:rPr sz="1900" b="1" spc="5" dirty="0">
                          <a:solidFill>
                            <a:srgbClr val="FF0000"/>
                          </a:solidFill>
                          <a:latin typeface="Times New Roman"/>
                          <a:cs typeface="Times New Roman"/>
                        </a:rPr>
                        <a:t>ab</a:t>
                      </a:r>
                      <a:endParaRPr sz="1900">
                        <a:latin typeface="Times New Roman"/>
                        <a:cs typeface="Times New Roman"/>
                      </a:endParaRPr>
                    </a:p>
                  </a:txBody>
                  <a:tcPr marL="0" marR="0" marT="0" marB="0"/>
                </a:tc>
                <a:tc>
                  <a:txBody>
                    <a:bodyPr/>
                    <a:lstStyle/>
                    <a:p>
                      <a:pPr marL="78740">
                        <a:lnSpc>
                          <a:spcPts val="2045"/>
                        </a:lnSpc>
                      </a:pPr>
                      <a:r>
                        <a:rPr sz="1900" b="1" spc="-5" dirty="0">
                          <a:latin typeface="Times New Roman"/>
                          <a:cs typeface="Times New Roman"/>
                        </a:rPr>
                        <a:t>2,62</a:t>
                      </a:r>
                      <a:endParaRPr sz="1900">
                        <a:latin typeface="Times New Roman"/>
                        <a:cs typeface="Times New Roman"/>
                      </a:endParaRPr>
                    </a:p>
                  </a:txBody>
                  <a:tcPr marL="0" marR="0" marT="0" marB="0"/>
                </a:tc>
                <a:tc>
                  <a:txBody>
                    <a:bodyPr/>
                    <a:lstStyle/>
                    <a:p>
                      <a:pPr marR="24765" algn="r">
                        <a:lnSpc>
                          <a:spcPts val="2045"/>
                        </a:lnSpc>
                      </a:pPr>
                      <a:r>
                        <a:rPr sz="1900" b="1" spc="15" dirty="0">
                          <a:latin typeface="Times New Roman"/>
                          <a:cs typeface="Times New Roman"/>
                        </a:rPr>
                        <a:t>1</a:t>
                      </a:r>
                      <a:r>
                        <a:rPr sz="1900" b="1" dirty="0">
                          <a:latin typeface="Times New Roman"/>
                          <a:cs typeface="Times New Roman"/>
                        </a:rPr>
                        <a:t>0</a:t>
                      </a:r>
                      <a:endParaRPr sz="1900">
                        <a:latin typeface="Times New Roman"/>
                        <a:cs typeface="Times New Roman"/>
                      </a:endParaRPr>
                    </a:p>
                  </a:txBody>
                  <a:tcPr marL="0" marR="0" marT="0" marB="0"/>
                </a:tc>
                <a:extLst>
                  <a:ext uri="{0D108BD9-81ED-4DB2-BD59-A6C34878D82A}">
                    <a16:rowId xmlns:a16="http://schemas.microsoft.com/office/drawing/2014/main" val="10008"/>
                  </a:ext>
                </a:extLst>
              </a:tr>
            </a:tbl>
          </a:graphicData>
        </a:graphic>
      </p:graphicFrame>
      <p:sp>
        <p:nvSpPr>
          <p:cNvPr id="12" name="object 12"/>
          <p:cNvSpPr txBox="1"/>
          <p:nvPr/>
        </p:nvSpPr>
        <p:spPr>
          <a:xfrm>
            <a:off x="2998722" y="4593260"/>
            <a:ext cx="4680585" cy="2266950"/>
          </a:xfrm>
          <a:prstGeom prst="rect">
            <a:avLst/>
          </a:prstGeom>
        </p:spPr>
        <p:txBody>
          <a:bodyPr vert="horz" wrap="square" lIns="0" tIns="13335" rIns="0" bIns="0" rtlCol="0">
            <a:spAutoFit/>
          </a:bodyPr>
          <a:lstStyle/>
          <a:p>
            <a:pPr marL="440690">
              <a:lnSpc>
                <a:spcPct val="100000"/>
              </a:lnSpc>
              <a:spcBef>
                <a:spcPts val="105"/>
              </a:spcBef>
              <a:tabLst>
                <a:tab pos="1743710" algn="l"/>
                <a:tab pos="2642870" algn="l"/>
                <a:tab pos="3225165" algn="l"/>
              </a:tabLst>
            </a:pPr>
            <a:r>
              <a:rPr sz="1900" u="sng" dirty="0">
                <a:uFill>
                  <a:solidFill>
                    <a:srgbClr val="000000"/>
                  </a:solidFill>
                </a:uFill>
                <a:latin typeface="Times New Roman"/>
                <a:cs typeface="Times New Roman"/>
              </a:rPr>
              <a:t> </a:t>
            </a:r>
            <a:r>
              <a:rPr sz="1900" u="sng" spc="-225" dirty="0">
                <a:uFill>
                  <a:solidFill>
                    <a:srgbClr val="000000"/>
                  </a:solidFill>
                </a:uFill>
                <a:latin typeface="Times New Roman"/>
                <a:cs typeface="Times New Roman"/>
              </a:rPr>
              <a:t> </a:t>
            </a:r>
            <a:r>
              <a:rPr sz="1900" b="1" u="sng" spc="5" dirty="0">
                <a:uFill>
                  <a:solidFill>
                    <a:srgbClr val="000000"/>
                  </a:solidFill>
                </a:uFill>
                <a:latin typeface="Times New Roman"/>
                <a:cs typeface="Times New Roman"/>
              </a:rPr>
              <a:t>Κ	</a:t>
            </a:r>
            <a:r>
              <a:rPr sz="1900" b="1" u="sng" dirty="0">
                <a:uFill>
                  <a:solidFill>
                    <a:srgbClr val="000000"/>
                  </a:solidFill>
                </a:uFill>
                <a:latin typeface="Times New Roman"/>
                <a:cs typeface="Times New Roman"/>
              </a:rPr>
              <a:t>3,40</a:t>
            </a:r>
            <a:r>
              <a:rPr sz="1900" b="1" u="sng" spc="-5" dirty="0">
                <a:uFill>
                  <a:solidFill>
                    <a:srgbClr val="000000"/>
                  </a:solidFill>
                </a:uFill>
                <a:latin typeface="Times New Roman"/>
                <a:cs typeface="Times New Roman"/>
              </a:rPr>
              <a:t> </a:t>
            </a:r>
            <a:r>
              <a:rPr sz="1900" b="1" u="sng" spc="5" dirty="0">
                <a:solidFill>
                  <a:srgbClr val="FF0000"/>
                </a:solidFill>
                <a:uFill>
                  <a:solidFill>
                    <a:srgbClr val="000000"/>
                  </a:solidFill>
                </a:uFill>
                <a:latin typeface="Times New Roman"/>
                <a:cs typeface="Times New Roman"/>
              </a:rPr>
              <a:t>ab	</a:t>
            </a:r>
            <a:r>
              <a:rPr sz="1900" b="1" u="sng" spc="-5" dirty="0">
                <a:uFill>
                  <a:solidFill>
                    <a:srgbClr val="000000"/>
                  </a:solidFill>
                </a:uFill>
                <a:latin typeface="Times New Roman"/>
                <a:cs typeface="Times New Roman"/>
              </a:rPr>
              <a:t>0,97	</a:t>
            </a:r>
            <a:r>
              <a:rPr sz="1900" b="1" u="sng" spc="10" dirty="0">
                <a:uFill>
                  <a:solidFill>
                    <a:srgbClr val="000000"/>
                  </a:solidFill>
                </a:uFill>
                <a:latin typeface="Times New Roman"/>
                <a:cs typeface="Times New Roman"/>
              </a:rPr>
              <a:t>10</a:t>
            </a:r>
            <a:endParaRPr sz="1900" dirty="0">
              <a:latin typeface="Times New Roman"/>
              <a:cs typeface="Times New Roman"/>
            </a:endParaRPr>
          </a:p>
          <a:p>
            <a:pPr>
              <a:lnSpc>
                <a:spcPct val="100000"/>
              </a:lnSpc>
            </a:pPr>
            <a:endParaRPr sz="2100" dirty="0">
              <a:latin typeface="Times New Roman"/>
              <a:cs typeface="Times New Roman"/>
            </a:endParaRPr>
          </a:p>
          <a:p>
            <a:pPr>
              <a:lnSpc>
                <a:spcPct val="100000"/>
              </a:lnSpc>
              <a:spcBef>
                <a:spcPts val="5"/>
              </a:spcBef>
            </a:pPr>
            <a:endParaRPr sz="1850" dirty="0">
              <a:latin typeface="Times New Roman"/>
              <a:cs typeface="Times New Roman"/>
            </a:endParaRPr>
          </a:p>
          <a:p>
            <a:pPr marL="12065" marR="5080" indent="635" algn="ctr">
              <a:lnSpc>
                <a:spcPct val="100099"/>
              </a:lnSpc>
            </a:pPr>
            <a:r>
              <a:rPr sz="1800" b="1" dirty="0">
                <a:latin typeface="Arial"/>
                <a:cs typeface="Arial"/>
              </a:rPr>
              <a:t>Μέσοι όροι </a:t>
            </a:r>
            <a:r>
              <a:rPr sz="1800" b="1" spc="-5" dirty="0">
                <a:latin typeface="Arial"/>
                <a:cs typeface="Arial"/>
              </a:rPr>
              <a:t>που ακολουθούνται από  διαφορετικό </a:t>
            </a:r>
            <a:r>
              <a:rPr sz="1800" b="1" spc="15" dirty="0">
                <a:latin typeface="Arial"/>
                <a:cs typeface="Arial"/>
              </a:rPr>
              <a:t>γράµµα </a:t>
            </a:r>
            <a:r>
              <a:rPr sz="1800" b="1" spc="-5" dirty="0">
                <a:latin typeface="Arial"/>
                <a:cs typeface="Arial"/>
              </a:rPr>
              <a:t>διαφέρουν </a:t>
            </a:r>
            <a:r>
              <a:rPr sz="1800" b="1" dirty="0">
                <a:latin typeface="Arial"/>
                <a:cs typeface="Arial"/>
              </a:rPr>
              <a:t>στατιστικά  σηµαντικά, σε </a:t>
            </a:r>
            <a:r>
              <a:rPr sz="1800" b="1" spc="-10" dirty="0">
                <a:latin typeface="Arial"/>
                <a:cs typeface="Arial"/>
              </a:rPr>
              <a:t>επίπεδο </a:t>
            </a:r>
            <a:r>
              <a:rPr sz="1800" b="1" dirty="0">
                <a:latin typeface="Arial"/>
                <a:cs typeface="Arial"/>
              </a:rPr>
              <a:t>σηµαντικότητας  </a:t>
            </a:r>
            <a:r>
              <a:rPr sz="1800" b="1" i="1" spc="-5" dirty="0">
                <a:latin typeface="Arial"/>
                <a:cs typeface="Arial"/>
              </a:rPr>
              <a:t>α</a:t>
            </a:r>
            <a:r>
              <a:rPr sz="1800" b="1" spc="-5" dirty="0">
                <a:latin typeface="Arial"/>
                <a:cs typeface="Arial"/>
              </a:rPr>
              <a:t>=0,05, </a:t>
            </a:r>
            <a:r>
              <a:rPr sz="1800" b="1" spc="5" dirty="0">
                <a:latin typeface="Arial"/>
                <a:cs typeface="Arial"/>
              </a:rPr>
              <a:t>σύµφωνα </a:t>
            </a:r>
            <a:r>
              <a:rPr sz="1800" b="1" spc="30" dirty="0">
                <a:latin typeface="Arial"/>
                <a:cs typeface="Arial"/>
              </a:rPr>
              <a:t>µε </a:t>
            </a:r>
            <a:r>
              <a:rPr sz="1800" b="1" spc="-5" dirty="0">
                <a:latin typeface="Arial"/>
                <a:cs typeface="Arial"/>
              </a:rPr>
              <a:t>τα </a:t>
            </a:r>
            <a:r>
              <a:rPr sz="1800" b="1" dirty="0">
                <a:latin typeface="Arial"/>
                <a:cs typeface="Arial"/>
              </a:rPr>
              <a:t>αποτελέσµατα </a:t>
            </a:r>
            <a:r>
              <a:rPr sz="1800" b="1" spc="-5" dirty="0">
                <a:latin typeface="Arial"/>
                <a:cs typeface="Arial"/>
              </a:rPr>
              <a:t>του  ελέγχου </a:t>
            </a:r>
            <a:r>
              <a:rPr sz="1800" b="1" spc="-5" dirty="0">
                <a:solidFill>
                  <a:srgbClr val="0000FF"/>
                </a:solidFill>
                <a:latin typeface="Arial"/>
                <a:cs typeface="Arial"/>
              </a:rPr>
              <a:t>Tukey</a:t>
            </a:r>
            <a:r>
              <a:rPr sz="1800" b="1" spc="-25" dirty="0">
                <a:solidFill>
                  <a:srgbClr val="0000FF"/>
                </a:solidFill>
                <a:latin typeface="Arial"/>
                <a:cs typeface="Arial"/>
              </a:rPr>
              <a:t> </a:t>
            </a:r>
            <a:r>
              <a:rPr sz="1800" b="1" dirty="0">
                <a:solidFill>
                  <a:srgbClr val="0000FF"/>
                </a:solidFill>
                <a:latin typeface="Arial"/>
                <a:cs typeface="Arial"/>
              </a:rPr>
              <a:t>HSD</a:t>
            </a:r>
            <a:endParaRPr sz="1800" dirty="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1819" y="929131"/>
            <a:ext cx="6955790" cy="513715"/>
          </a:xfrm>
          <a:prstGeom prst="rect">
            <a:avLst/>
          </a:prstGeom>
        </p:spPr>
        <p:txBody>
          <a:bodyPr vert="horz" wrap="square" lIns="0" tIns="12700" rIns="0" bIns="0" rtlCol="0">
            <a:spAutoFit/>
          </a:bodyPr>
          <a:lstStyle/>
          <a:p>
            <a:pPr marL="12700">
              <a:lnSpc>
                <a:spcPct val="100000"/>
              </a:lnSpc>
              <a:spcBef>
                <a:spcPts val="100"/>
              </a:spcBef>
            </a:pPr>
            <a:r>
              <a:rPr b="1" spc="-5" dirty="0">
                <a:solidFill>
                  <a:srgbClr val="000000"/>
                </a:solidFill>
                <a:latin typeface="Arial"/>
                <a:cs typeface="Arial"/>
              </a:rPr>
              <a:t>Παρουσίαση </a:t>
            </a:r>
            <a:r>
              <a:rPr b="1" spc="-10" dirty="0">
                <a:solidFill>
                  <a:srgbClr val="000000"/>
                </a:solidFill>
                <a:latin typeface="Arial"/>
                <a:cs typeface="Arial"/>
              </a:rPr>
              <a:t>των </a:t>
            </a:r>
            <a:r>
              <a:rPr b="1" spc="5" dirty="0">
                <a:solidFill>
                  <a:srgbClr val="000000"/>
                </a:solidFill>
                <a:latin typeface="Arial"/>
                <a:cs typeface="Arial"/>
              </a:rPr>
              <a:t>Αποτελεσµάτων</a:t>
            </a:r>
            <a:r>
              <a:rPr b="1" spc="-50" dirty="0">
                <a:solidFill>
                  <a:srgbClr val="000000"/>
                </a:solidFill>
                <a:latin typeface="Arial"/>
                <a:cs typeface="Arial"/>
              </a:rPr>
              <a:t> </a:t>
            </a:r>
            <a:r>
              <a:rPr b="1" dirty="0">
                <a:solidFill>
                  <a:srgbClr val="000000"/>
                </a:solidFill>
                <a:latin typeface="Arial"/>
                <a:cs typeface="Arial"/>
              </a:rPr>
              <a:t>3</a:t>
            </a:r>
          </a:p>
        </p:txBody>
      </p:sp>
      <p:graphicFrame>
        <p:nvGraphicFramePr>
          <p:cNvPr id="3" name="object 3"/>
          <p:cNvGraphicFramePr>
            <a:graphicFrameLocks noGrp="1"/>
          </p:cNvGraphicFramePr>
          <p:nvPr/>
        </p:nvGraphicFramePr>
        <p:xfrm>
          <a:off x="3183636" y="1680972"/>
          <a:ext cx="3651884" cy="3185555"/>
        </p:xfrm>
        <a:graphic>
          <a:graphicData uri="http://schemas.openxmlformats.org/drawingml/2006/table">
            <a:tbl>
              <a:tblPr firstRow="1" bandRow="1">
                <a:tableStyleId>{2D5ABB26-0587-4C30-8999-92F81FD0307C}</a:tableStyleId>
              </a:tblPr>
              <a:tblGrid>
                <a:gridCol w="1384935">
                  <a:extLst>
                    <a:ext uri="{9D8B030D-6E8A-4147-A177-3AD203B41FA5}">
                      <a16:colId xmlns:a16="http://schemas.microsoft.com/office/drawing/2014/main" val="20000"/>
                    </a:ext>
                  </a:extLst>
                </a:gridCol>
                <a:gridCol w="1149350">
                  <a:extLst>
                    <a:ext uri="{9D8B030D-6E8A-4147-A177-3AD203B41FA5}">
                      <a16:colId xmlns:a16="http://schemas.microsoft.com/office/drawing/2014/main" val="20001"/>
                    </a:ext>
                  </a:extLst>
                </a:gridCol>
                <a:gridCol w="665480">
                  <a:extLst>
                    <a:ext uri="{9D8B030D-6E8A-4147-A177-3AD203B41FA5}">
                      <a16:colId xmlns:a16="http://schemas.microsoft.com/office/drawing/2014/main" val="20002"/>
                    </a:ext>
                  </a:extLst>
                </a:gridCol>
                <a:gridCol w="452119">
                  <a:extLst>
                    <a:ext uri="{9D8B030D-6E8A-4147-A177-3AD203B41FA5}">
                      <a16:colId xmlns:a16="http://schemas.microsoft.com/office/drawing/2014/main" val="20003"/>
                    </a:ext>
                  </a:extLst>
                </a:gridCol>
              </a:tblGrid>
              <a:tr h="326136">
                <a:tc>
                  <a:txBody>
                    <a:bodyPr/>
                    <a:lstStyle/>
                    <a:p>
                      <a:pPr marL="90805">
                        <a:lnSpc>
                          <a:spcPts val="2470"/>
                        </a:lnSpc>
                      </a:pPr>
                      <a:r>
                        <a:rPr sz="2150" b="1" spc="10" dirty="0">
                          <a:latin typeface="Times New Roman"/>
                          <a:cs typeface="Times New Roman"/>
                        </a:rPr>
                        <a:t>Γενότυποι</a:t>
                      </a:r>
                      <a:endParaRPr sz="2150">
                        <a:latin typeface="Times New Roman"/>
                        <a:cs typeface="Times New Roman"/>
                      </a:endParaRPr>
                    </a:p>
                  </a:txBody>
                  <a:tcPr marL="0" marR="0" marT="0" marB="0">
                    <a:lnT w="9525">
                      <a:solidFill>
                        <a:srgbClr val="000000"/>
                      </a:solidFill>
                      <a:prstDash val="solid"/>
                    </a:lnT>
                    <a:lnB w="9525">
                      <a:solidFill>
                        <a:srgbClr val="000000"/>
                      </a:solidFill>
                      <a:prstDash val="solid"/>
                    </a:lnB>
                  </a:tcPr>
                </a:tc>
                <a:tc>
                  <a:txBody>
                    <a:bodyPr/>
                    <a:lstStyle/>
                    <a:p>
                      <a:pPr marL="334010">
                        <a:lnSpc>
                          <a:spcPts val="2470"/>
                        </a:lnSpc>
                      </a:pPr>
                      <a:r>
                        <a:rPr sz="2150" b="1" spc="20" dirty="0">
                          <a:latin typeface="Times New Roman"/>
                          <a:cs typeface="Times New Roman"/>
                        </a:rPr>
                        <a:t>ΜΟ</a:t>
                      </a:r>
                      <a:endParaRPr sz="2150">
                        <a:latin typeface="Times New Roman"/>
                        <a:cs typeface="Times New Roman"/>
                      </a:endParaRPr>
                    </a:p>
                  </a:txBody>
                  <a:tcPr marL="0" marR="0" marT="0" marB="0">
                    <a:lnT w="9525">
                      <a:solidFill>
                        <a:srgbClr val="000000"/>
                      </a:solidFill>
                      <a:prstDash val="solid"/>
                    </a:lnT>
                    <a:lnB w="9525">
                      <a:solidFill>
                        <a:srgbClr val="000000"/>
                      </a:solidFill>
                      <a:prstDash val="solid"/>
                    </a:lnB>
                  </a:tcPr>
                </a:tc>
                <a:tc>
                  <a:txBody>
                    <a:bodyPr/>
                    <a:lstStyle/>
                    <a:p>
                      <a:pPr algn="ctr">
                        <a:lnSpc>
                          <a:spcPts val="2470"/>
                        </a:lnSpc>
                      </a:pPr>
                      <a:r>
                        <a:rPr sz="2150" b="1" spc="20" dirty="0">
                          <a:latin typeface="Times New Roman"/>
                          <a:cs typeface="Times New Roman"/>
                        </a:rPr>
                        <a:t>ΤΑ</a:t>
                      </a:r>
                      <a:endParaRPr sz="2150">
                        <a:latin typeface="Times New Roman"/>
                        <a:cs typeface="Times New Roman"/>
                      </a:endParaRPr>
                    </a:p>
                  </a:txBody>
                  <a:tcPr marL="0" marR="0" marT="0" marB="0">
                    <a:lnT w="9525">
                      <a:solidFill>
                        <a:srgbClr val="000000"/>
                      </a:solidFill>
                      <a:prstDash val="solid"/>
                    </a:lnT>
                    <a:lnB w="9525">
                      <a:solidFill>
                        <a:srgbClr val="000000"/>
                      </a:solidFill>
                      <a:prstDash val="solid"/>
                    </a:lnB>
                  </a:tcPr>
                </a:tc>
                <a:tc>
                  <a:txBody>
                    <a:bodyPr/>
                    <a:lstStyle/>
                    <a:p>
                      <a:pPr marR="116205" algn="r">
                        <a:lnSpc>
                          <a:spcPts val="2470"/>
                        </a:lnSpc>
                      </a:pPr>
                      <a:r>
                        <a:rPr sz="2150" b="1" i="1" dirty="0">
                          <a:latin typeface="Times New Roman"/>
                          <a:cs typeface="Times New Roman"/>
                        </a:rPr>
                        <a:t>N</a:t>
                      </a:r>
                      <a:endParaRPr sz="2150">
                        <a:latin typeface="Times New Roman"/>
                        <a:cs typeface="Times New Roman"/>
                      </a:endParaRPr>
                    </a:p>
                  </a:txBody>
                  <a:tcPr marL="0" marR="0" marT="0" marB="0">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326521">
                <a:tc>
                  <a:txBody>
                    <a:bodyPr/>
                    <a:lstStyle/>
                    <a:p>
                      <a:pPr marL="90805">
                        <a:lnSpc>
                          <a:spcPts val="2470"/>
                        </a:lnSpc>
                      </a:pPr>
                      <a:r>
                        <a:rPr sz="2150" b="1" dirty="0">
                          <a:latin typeface="Times New Roman"/>
                          <a:cs typeface="Times New Roman"/>
                        </a:rPr>
                        <a:t>Α</a:t>
                      </a:r>
                      <a:endParaRPr sz="2150">
                        <a:latin typeface="Times New Roman"/>
                        <a:cs typeface="Times New Roman"/>
                      </a:endParaRPr>
                    </a:p>
                  </a:txBody>
                  <a:tcPr marL="0" marR="0" marT="0" marB="0">
                    <a:lnT w="9525">
                      <a:solidFill>
                        <a:srgbClr val="000000"/>
                      </a:solidFill>
                      <a:prstDash val="solid"/>
                    </a:lnT>
                  </a:tcPr>
                </a:tc>
                <a:tc>
                  <a:txBody>
                    <a:bodyPr/>
                    <a:lstStyle/>
                    <a:p>
                      <a:pPr marR="83820" algn="r">
                        <a:lnSpc>
                          <a:spcPts val="2470"/>
                        </a:lnSpc>
                      </a:pPr>
                      <a:r>
                        <a:rPr sz="2150" b="1" spc="10" dirty="0">
                          <a:latin typeface="Times New Roman"/>
                          <a:cs typeface="Times New Roman"/>
                        </a:rPr>
                        <a:t>4,10</a:t>
                      </a:r>
                      <a:r>
                        <a:rPr sz="2150" b="1" spc="-90" dirty="0">
                          <a:latin typeface="Times New Roman"/>
                          <a:cs typeface="Times New Roman"/>
                        </a:rPr>
                        <a:t> </a:t>
                      </a:r>
                      <a:r>
                        <a:rPr sz="2150" b="1" spc="10" dirty="0">
                          <a:solidFill>
                            <a:srgbClr val="FF0000"/>
                          </a:solidFill>
                          <a:latin typeface="Times New Roman"/>
                          <a:cs typeface="Times New Roman"/>
                        </a:rPr>
                        <a:t>abc</a:t>
                      </a:r>
                      <a:endParaRPr sz="2150">
                        <a:latin typeface="Times New Roman"/>
                        <a:cs typeface="Times New Roman"/>
                      </a:endParaRPr>
                    </a:p>
                  </a:txBody>
                  <a:tcPr marL="0" marR="0" marT="0" marB="0">
                    <a:lnT w="9525">
                      <a:solidFill>
                        <a:srgbClr val="000000"/>
                      </a:solidFill>
                      <a:prstDash val="solid"/>
                    </a:lnT>
                  </a:tcPr>
                </a:tc>
                <a:tc>
                  <a:txBody>
                    <a:bodyPr/>
                    <a:lstStyle/>
                    <a:p>
                      <a:pPr marL="635" algn="ctr">
                        <a:lnSpc>
                          <a:spcPts val="2470"/>
                        </a:lnSpc>
                      </a:pPr>
                      <a:r>
                        <a:rPr sz="2150" b="1" spc="5" dirty="0">
                          <a:latin typeface="Times New Roman"/>
                          <a:cs typeface="Times New Roman"/>
                        </a:rPr>
                        <a:t>1,66</a:t>
                      </a:r>
                      <a:endParaRPr sz="2150">
                        <a:latin typeface="Times New Roman"/>
                        <a:cs typeface="Times New Roman"/>
                      </a:endParaRPr>
                    </a:p>
                  </a:txBody>
                  <a:tcPr marL="0" marR="0" marT="0" marB="0">
                    <a:lnT w="9525">
                      <a:solidFill>
                        <a:srgbClr val="000000"/>
                      </a:solidFill>
                      <a:prstDash val="solid"/>
                    </a:lnT>
                  </a:tcPr>
                </a:tc>
                <a:tc>
                  <a:txBody>
                    <a:bodyPr/>
                    <a:lstStyle/>
                    <a:p>
                      <a:pPr marR="75565" algn="r">
                        <a:lnSpc>
                          <a:spcPts val="2470"/>
                        </a:lnSpc>
                      </a:pPr>
                      <a:r>
                        <a:rPr sz="2150" b="1" spc="-5" dirty="0">
                          <a:latin typeface="Times New Roman"/>
                          <a:cs typeface="Times New Roman"/>
                        </a:rPr>
                        <a:t>1</a:t>
                      </a:r>
                      <a:r>
                        <a:rPr sz="2150" b="1" dirty="0">
                          <a:latin typeface="Times New Roman"/>
                          <a:cs typeface="Times New Roman"/>
                        </a:rPr>
                        <a:t>0</a:t>
                      </a:r>
                      <a:endParaRPr sz="2150">
                        <a:latin typeface="Times New Roman"/>
                        <a:cs typeface="Times New Roman"/>
                      </a:endParaRPr>
                    </a:p>
                  </a:txBody>
                  <a:tcPr marL="0" marR="0" marT="0" marB="0">
                    <a:lnT w="9525">
                      <a:solidFill>
                        <a:srgbClr val="000000"/>
                      </a:solidFill>
                      <a:prstDash val="solid"/>
                    </a:lnT>
                  </a:tcPr>
                </a:tc>
                <a:extLst>
                  <a:ext uri="{0D108BD9-81ED-4DB2-BD59-A6C34878D82A}">
                    <a16:rowId xmlns:a16="http://schemas.microsoft.com/office/drawing/2014/main" val="10001"/>
                  </a:ext>
                </a:extLst>
              </a:tr>
              <a:tr h="317753">
                <a:tc>
                  <a:txBody>
                    <a:bodyPr/>
                    <a:lstStyle/>
                    <a:p>
                      <a:pPr marL="90805">
                        <a:lnSpc>
                          <a:spcPts val="2400"/>
                        </a:lnSpc>
                      </a:pPr>
                      <a:r>
                        <a:rPr sz="2150" b="1" dirty="0">
                          <a:latin typeface="Times New Roman"/>
                          <a:cs typeface="Times New Roman"/>
                        </a:rPr>
                        <a:t>Β</a:t>
                      </a:r>
                      <a:endParaRPr sz="2150">
                        <a:latin typeface="Times New Roman"/>
                        <a:cs typeface="Times New Roman"/>
                      </a:endParaRPr>
                    </a:p>
                  </a:txBody>
                  <a:tcPr marL="0" marR="0" marT="0" marB="0"/>
                </a:tc>
                <a:tc>
                  <a:txBody>
                    <a:bodyPr/>
                    <a:lstStyle/>
                    <a:p>
                      <a:pPr marR="85090" algn="r">
                        <a:lnSpc>
                          <a:spcPts val="2400"/>
                        </a:lnSpc>
                      </a:pPr>
                      <a:r>
                        <a:rPr sz="2150" b="1" spc="5" dirty="0">
                          <a:latin typeface="Times New Roman"/>
                          <a:cs typeface="Times New Roman"/>
                        </a:rPr>
                        <a:t>2,50</a:t>
                      </a:r>
                      <a:r>
                        <a:rPr sz="2150" b="1" spc="-80" dirty="0">
                          <a:latin typeface="Times New Roman"/>
                          <a:cs typeface="Times New Roman"/>
                        </a:rPr>
                        <a:t> </a:t>
                      </a:r>
                      <a:r>
                        <a:rPr sz="2150" b="1" spc="15" dirty="0">
                          <a:solidFill>
                            <a:srgbClr val="FF0000"/>
                          </a:solidFill>
                          <a:latin typeface="Times New Roman"/>
                          <a:cs typeface="Times New Roman"/>
                        </a:rPr>
                        <a:t>c</a:t>
                      </a:r>
                      <a:endParaRPr sz="2150">
                        <a:latin typeface="Times New Roman"/>
                        <a:cs typeface="Times New Roman"/>
                      </a:endParaRPr>
                    </a:p>
                  </a:txBody>
                  <a:tcPr marL="0" marR="0" marT="0" marB="0"/>
                </a:tc>
                <a:tc>
                  <a:txBody>
                    <a:bodyPr/>
                    <a:lstStyle/>
                    <a:p>
                      <a:pPr marL="635" algn="ctr">
                        <a:lnSpc>
                          <a:spcPts val="2400"/>
                        </a:lnSpc>
                      </a:pPr>
                      <a:r>
                        <a:rPr sz="2150" b="1" spc="5" dirty="0">
                          <a:latin typeface="Times New Roman"/>
                          <a:cs typeface="Times New Roman"/>
                        </a:rPr>
                        <a:t>0,53</a:t>
                      </a:r>
                      <a:endParaRPr sz="2150">
                        <a:latin typeface="Times New Roman"/>
                        <a:cs typeface="Times New Roman"/>
                      </a:endParaRPr>
                    </a:p>
                  </a:txBody>
                  <a:tcPr marL="0" marR="0" marT="0" marB="0"/>
                </a:tc>
                <a:tc>
                  <a:txBody>
                    <a:bodyPr/>
                    <a:lstStyle/>
                    <a:p>
                      <a:pPr marR="75565" algn="r">
                        <a:lnSpc>
                          <a:spcPts val="2400"/>
                        </a:lnSpc>
                      </a:pPr>
                      <a:r>
                        <a:rPr sz="2150" b="1" spc="-5" dirty="0">
                          <a:latin typeface="Times New Roman"/>
                          <a:cs typeface="Times New Roman"/>
                        </a:rPr>
                        <a:t>1</a:t>
                      </a:r>
                      <a:r>
                        <a:rPr sz="2150" b="1" dirty="0">
                          <a:latin typeface="Times New Roman"/>
                          <a:cs typeface="Times New Roman"/>
                        </a:rPr>
                        <a:t>0</a:t>
                      </a:r>
                      <a:endParaRPr sz="2150">
                        <a:latin typeface="Times New Roman"/>
                        <a:cs typeface="Times New Roman"/>
                      </a:endParaRPr>
                    </a:p>
                  </a:txBody>
                  <a:tcPr marL="0" marR="0" marT="0" marB="0"/>
                </a:tc>
                <a:extLst>
                  <a:ext uri="{0D108BD9-81ED-4DB2-BD59-A6C34878D82A}">
                    <a16:rowId xmlns:a16="http://schemas.microsoft.com/office/drawing/2014/main" val="10002"/>
                  </a:ext>
                </a:extLst>
              </a:tr>
              <a:tr h="316991">
                <a:tc>
                  <a:txBody>
                    <a:bodyPr/>
                    <a:lstStyle/>
                    <a:p>
                      <a:pPr marL="90805">
                        <a:lnSpc>
                          <a:spcPts val="2395"/>
                        </a:lnSpc>
                      </a:pPr>
                      <a:r>
                        <a:rPr sz="2150" b="1" dirty="0">
                          <a:latin typeface="Times New Roman"/>
                          <a:cs typeface="Times New Roman"/>
                        </a:rPr>
                        <a:t>Γ</a:t>
                      </a:r>
                      <a:endParaRPr sz="2150">
                        <a:latin typeface="Times New Roman"/>
                        <a:cs typeface="Times New Roman"/>
                      </a:endParaRPr>
                    </a:p>
                  </a:txBody>
                  <a:tcPr marL="0" marR="0" marT="0" marB="0"/>
                </a:tc>
                <a:tc>
                  <a:txBody>
                    <a:bodyPr/>
                    <a:lstStyle/>
                    <a:p>
                      <a:pPr marR="85090" algn="r">
                        <a:lnSpc>
                          <a:spcPts val="2395"/>
                        </a:lnSpc>
                      </a:pPr>
                      <a:r>
                        <a:rPr sz="2150" b="1" spc="5" dirty="0">
                          <a:latin typeface="Times New Roman"/>
                          <a:cs typeface="Times New Roman"/>
                        </a:rPr>
                        <a:t>3,20</a:t>
                      </a:r>
                      <a:r>
                        <a:rPr sz="2150" b="1" spc="-80" dirty="0">
                          <a:latin typeface="Times New Roman"/>
                          <a:cs typeface="Times New Roman"/>
                        </a:rPr>
                        <a:t> </a:t>
                      </a:r>
                      <a:r>
                        <a:rPr sz="2150" b="1" spc="15" dirty="0">
                          <a:solidFill>
                            <a:srgbClr val="FF0000"/>
                          </a:solidFill>
                          <a:latin typeface="Times New Roman"/>
                          <a:cs typeface="Times New Roman"/>
                        </a:rPr>
                        <a:t>bc</a:t>
                      </a:r>
                      <a:endParaRPr sz="2150">
                        <a:latin typeface="Times New Roman"/>
                        <a:cs typeface="Times New Roman"/>
                      </a:endParaRPr>
                    </a:p>
                  </a:txBody>
                  <a:tcPr marL="0" marR="0" marT="0" marB="0"/>
                </a:tc>
                <a:tc>
                  <a:txBody>
                    <a:bodyPr/>
                    <a:lstStyle/>
                    <a:p>
                      <a:pPr marL="635" algn="ctr">
                        <a:lnSpc>
                          <a:spcPts val="2395"/>
                        </a:lnSpc>
                      </a:pPr>
                      <a:r>
                        <a:rPr sz="2150" b="1" spc="5" dirty="0">
                          <a:latin typeface="Times New Roman"/>
                          <a:cs typeface="Times New Roman"/>
                        </a:rPr>
                        <a:t>1,87</a:t>
                      </a:r>
                      <a:endParaRPr sz="2150">
                        <a:latin typeface="Times New Roman"/>
                        <a:cs typeface="Times New Roman"/>
                      </a:endParaRPr>
                    </a:p>
                  </a:txBody>
                  <a:tcPr marL="0" marR="0" marT="0" marB="0"/>
                </a:tc>
                <a:tc>
                  <a:txBody>
                    <a:bodyPr/>
                    <a:lstStyle/>
                    <a:p>
                      <a:pPr marR="75565" algn="r">
                        <a:lnSpc>
                          <a:spcPts val="2395"/>
                        </a:lnSpc>
                      </a:pPr>
                      <a:r>
                        <a:rPr sz="2150" b="1" spc="-5" dirty="0">
                          <a:latin typeface="Times New Roman"/>
                          <a:cs typeface="Times New Roman"/>
                        </a:rPr>
                        <a:t>1</a:t>
                      </a:r>
                      <a:r>
                        <a:rPr sz="2150" b="1" dirty="0">
                          <a:latin typeface="Times New Roman"/>
                          <a:cs typeface="Times New Roman"/>
                        </a:rPr>
                        <a:t>0</a:t>
                      </a:r>
                      <a:endParaRPr sz="2150">
                        <a:latin typeface="Times New Roman"/>
                        <a:cs typeface="Times New Roman"/>
                      </a:endParaRPr>
                    </a:p>
                  </a:txBody>
                  <a:tcPr marL="0" marR="0" marT="0" marB="0"/>
                </a:tc>
                <a:extLst>
                  <a:ext uri="{0D108BD9-81ED-4DB2-BD59-A6C34878D82A}">
                    <a16:rowId xmlns:a16="http://schemas.microsoft.com/office/drawing/2014/main" val="10003"/>
                  </a:ext>
                </a:extLst>
              </a:tr>
              <a:tr h="316991">
                <a:tc>
                  <a:txBody>
                    <a:bodyPr/>
                    <a:lstStyle/>
                    <a:p>
                      <a:pPr marL="90805">
                        <a:lnSpc>
                          <a:spcPts val="2395"/>
                        </a:lnSpc>
                      </a:pPr>
                      <a:r>
                        <a:rPr sz="2150" b="1" dirty="0">
                          <a:latin typeface="Times New Roman"/>
                          <a:cs typeface="Times New Roman"/>
                        </a:rPr>
                        <a:t>∆</a:t>
                      </a:r>
                      <a:endParaRPr sz="2150">
                        <a:latin typeface="Times New Roman"/>
                        <a:cs typeface="Times New Roman"/>
                      </a:endParaRPr>
                    </a:p>
                  </a:txBody>
                  <a:tcPr marL="0" marR="0" marT="0" marB="0"/>
                </a:tc>
                <a:tc>
                  <a:txBody>
                    <a:bodyPr/>
                    <a:lstStyle/>
                    <a:p>
                      <a:pPr marR="85090" algn="r">
                        <a:lnSpc>
                          <a:spcPts val="2395"/>
                        </a:lnSpc>
                      </a:pPr>
                      <a:r>
                        <a:rPr sz="2150" b="1" spc="5" dirty="0">
                          <a:latin typeface="Times New Roman"/>
                          <a:cs typeface="Times New Roman"/>
                        </a:rPr>
                        <a:t>3,40</a:t>
                      </a:r>
                      <a:r>
                        <a:rPr sz="2150" b="1" spc="-80" dirty="0">
                          <a:latin typeface="Times New Roman"/>
                          <a:cs typeface="Times New Roman"/>
                        </a:rPr>
                        <a:t> </a:t>
                      </a:r>
                      <a:r>
                        <a:rPr sz="2150" b="1" spc="15" dirty="0">
                          <a:solidFill>
                            <a:srgbClr val="FF0000"/>
                          </a:solidFill>
                          <a:latin typeface="Times New Roman"/>
                          <a:cs typeface="Times New Roman"/>
                        </a:rPr>
                        <a:t>bc</a:t>
                      </a:r>
                      <a:endParaRPr sz="2150">
                        <a:latin typeface="Times New Roman"/>
                        <a:cs typeface="Times New Roman"/>
                      </a:endParaRPr>
                    </a:p>
                  </a:txBody>
                  <a:tcPr marL="0" marR="0" marT="0" marB="0"/>
                </a:tc>
                <a:tc>
                  <a:txBody>
                    <a:bodyPr/>
                    <a:lstStyle/>
                    <a:p>
                      <a:pPr marL="635" algn="ctr">
                        <a:lnSpc>
                          <a:spcPts val="2395"/>
                        </a:lnSpc>
                      </a:pPr>
                      <a:r>
                        <a:rPr sz="2150" b="1" spc="5" dirty="0">
                          <a:latin typeface="Times New Roman"/>
                          <a:cs typeface="Times New Roman"/>
                        </a:rPr>
                        <a:t>2,07</a:t>
                      </a:r>
                      <a:endParaRPr sz="2150">
                        <a:latin typeface="Times New Roman"/>
                        <a:cs typeface="Times New Roman"/>
                      </a:endParaRPr>
                    </a:p>
                  </a:txBody>
                  <a:tcPr marL="0" marR="0" marT="0" marB="0"/>
                </a:tc>
                <a:tc>
                  <a:txBody>
                    <a:bodyPr/>
                    <a:lstStyle/>
                    <a:p>
                      <a:pPr marR="75565" algn="r">
                        <a:lnSpc>
                          <a:spcPts val="2395"/>
                        </a:lnSpc>
                      </a:pPr>
                      <a:r>
                        <a:rPr sz="2150" b="1" spc="-5" dirty="0">
                          <a:latin typeface="Times New Roman"/>
                          <a:cs typeface="Times New Roman"/>
                        </a:rPr>
                        <a:t>1</a:t>
                      </a:r>
                      <a:r>
                        <a:rPr sz="2150" b="1" dirty="0">
                          <a:latin typeface="Times New Roman"/>
                          <a:cs typeface="Times New Roman"/>
                        </a:rPr>
                        <a:t>0</a:t>
                      </a:r>
                      <a:endParaRPr sz="2150">
                        <a:latin typeface="Times New Roman"/>
                        <a:cs typeface="Times New Roman"/>
                      </a:endParaRPr>
                    </a:p>
                  </a:txBody>
                  <a:tcPr marL="0" marR="0" marT="0" marB="0"/>
                </a:tc>
                <a:extLst>
                  <a:ext uri="{0D108BD9-81ED-4DB2-BD59-A6C34878D82A}">
                    <a16:rowId xmlns:a16="http://schemas.microsoft.com/office/drawing/2014/main" val="10004"/>
                  </a:ext>
                </a:extLst>
              </a:tr>
              <a:tr h="316991">
                <a:tc>
                  <a:txBody>
                    <a:bodyPr/>
                    <a:lstStyle/>
                    <a:p>
                      <a:pPr marL="90805">
                        <a:lnSpc>
                          <a:spcPts val="2395"/>
                        </a:lnSpc>
                      </a:pPr>
                      <a:r>
                        <a:rPr sz="2150" b="1" dirty="0">
                          <a:latin typeface="Times New Roman"/>
                          <a:cs typeface="Times New Roman"/>
                        </a:rPr>
                        <a:t>Ε</a:t>
                      </a:r>
                      <a:endParaRPr sz="2150">
                        <a:latin typeface="Times New Roman"/>
                        <a:cs typeface="Times New Roman"/>
                      </a:endParaRPr>
                    </a:p>
                  </a:txBody>
                  <a:tcPr marL="0" marR="0" marT="0" marB="0"/>
                </a:tc>
                <a:tc>
                  <a:txBody>
                    <a:bodyPr/>
                    <a:lstStyle/>
                    <a:p>
                      <a:pPr marR="86360" algn="r">
                        <a:lnSpc>
                          <a:spcPts val="2395"/>
                        </a:lnSpc>
                      </a:pPr>
                      <a:r>
                        <a:rPr sz="2150" b="1" spc="5" dirty="0">
                          <a:latin typeface="Times New Roman"/>
                          <a:cs typeface="Times New Roman"/>
                        </a:rPr>
                        <a:t>5,20</a:t>
                      </a:r>
                      <a:r>
                        <a:rPr sz="2150" b="1" spc="-75" dirty="0">
                          <a:latin typeface="Times New Roman"/>
                          <a:cs typeface="Times New Roman"/>
                        </a:rPr>
                        <a:t> </a:t>
                      </a:r>
                      <a:r>
                        <a:rPr sz="2150" b="1" spc="15" dirty="0">
                          <a:solidFill>
                            <a:srgbClr val="FF0000"/>
                          </a:solidFill>
                          <a:latin typeface="Times New Roman"/>
                          <a:cs typeface="Times New Roman"/>
                        </a:rPr>
                        <a:t>a</a:t>
                      </a:r>
                      <a:endParaRPr sz="2150">
                        <a:latin typeface="Times New Roman"/>
                        <a:cs typeface="Times New Roman"/>
                      </a:endParaRPr>
                    </a:p>
                  </a:txBody>
                  <a:tcPr marL="0" marR="0" marT="0" marB="0"/>
                </a:tc>
                <a:tc>
                  <a:txBody>
                    <a:bodyPr/>
                    <a:lstStyle/>
                    <a:p>
                      <a:pPr marL="635" algn="ctr">
                        <a:lnSpc>
                          <a:spcPts val="2395"/>
                        </a:lnSpc>
                      </a:pPr>
                      <a:r>
                        <a:rPr sz="2150" b="1" spc="5" dirty="0">
                          <a:latin typeface="Times New Roman"/>
                          <a:cs typeface="Times New Roman"/>
                        </a:rPr>
                        <a:t>1,93</a:t>
                      </a:r>
                      <a:endParaRPr sz="2150">
                        <a:latin typeface="Times New Roman"/>
                        <a:cs typeface="Times New Roman"/>
                      </a:endParaRPr>
                    </a:p>
                  </a:txBody>
                  <a:tcPr marL="0" marR="0" marT="0" marB="0"/>
                </a:tc>
                <a:tc>
                  <a:txBody>
                    <a:bodyPr/>
                    <a:lstStyle/>
                    <a:p>
                      <a:pPr marR="75565" algn="r">
                        <a:lnSpc>
                          <a:spcPts val="2395"/>
                        </a:lnSpc>
                      </a:pPr>
                      <a:r>
                        <a:rPr sz="2150" b="1" spc="-5" dirty="0">
                          <a:latin typeface="Times New Roman"/>
                          <a:cs typeface="Times New Roman"/>
                        </a:rPr>
                        <a:t>1</a:t>
                      </a:r>
                      <a:r>
                        <a:rPr sz="2150" b="1" dirty="0">
                          <a:latin typeface="Times New Roman"/>
                          <a:cs typeface="Times New Roman"/>
                        </a:rPr>
                        <a:t>0</a:t>
                      </a:r>
                      <a:endParaRPr sz="2150">
                        <a:latin typeface="Times New Roman"/>
                        <a:cs typeface="Times New Roman"/>
                      </a:endParaRPr>
                    </a:p>
                  </a:txBody>
                  <a:tcPr marL="0" marR="0" marT="0" marB="0"/>
                </a:tc>
                <a:extLst>
                  <a:ext uri="{0D108BD9-81ED-4DB2-BD59-A6C34878D82A}">
                    <a16:rowId xmlns:a16="http://schemas.microsoft.com/office/drawing/2014/main" val="10005"/>
                  </a:ext>
                </a:extLst>
              </a:tr>
              <a:tr h="316991">
                <a:tc>
                  <a:txBody>
                    <a:bodyPr/>
                    <a:lstStyle/>
                    <a:p>
                      <a:pPr marL="90805">
                        <a:lnSpc>
                          <a:spcPts val="2395"/>
                        </a:lnSpc>
                      </a:pPr>
                      <a:r>
                        <a:rPr sz="2150" b="1" dirty="0">
                          <a:latin typeface="Times New Roman"/>
                          <a:cs typeface="Times New Roman"/>
                        </a:rPr>
                        <a:t>Ζ</a:t>
                      </a:r>
                      <a:endParaRPr sz="2150">
                        <a:latin typeface="Times New Roman"/>
                        <a:cs typeface="Times New Roman"/>
                      </a:endParaRPr>
                    </a:p>
                  </a:txBody>
                  <a:tcPr marL="0" marR="0" marT="0" marB="0"/>
                </a:tc>
                <a:tc>
                  <a:txBody>
                    <a:bodyPr/>
                    <a:lstStyle/>
                    <a:p>
                      <a:pPr marR="85090" algn="r">
                        <a:lnSpc>
                          <a:spcPts val="2395"/>
                        </a:lnSpc>
                      </a:pPr>
                      <a:r>
                        <a:rPr sz="2150" b="1" spc="5" dirty="0">
                          <a:latin typeface="Times New Roman"/>
                          <a:cs typeface="Times New Roman"/>
                        </a:rPr>
                        <a:t>3,60</a:t>
                      </a:r>
                      <a:r>
                        <a:rPr sz="2150" b="1" spc="-80" dirty="0">
                          <a:latin typeface="Times New Roman"/>
                          <a:cs typeface="Times New Roman"/>
                        </a:rPr>
                        <a:t> </a:t>
                      </a:r>
                      <a:r>
                        <a:rPr sz="2150" b="1" spc="15" dirty="0">
                          <a:solidFill>
                            <a:srgbClr val="FF0000"/>
                          </a:solidFill>
                          <a:latin typeface="Times New Roman"/>
                          <a:cs typeface="Times New Roman"/>
                        </a:rPr>
                        <a:t>bc</a:t>
                      </a:r>
                      <a:endParaRPr sz="2150">
                        <a:latin typeface="Times New Roman"/>
                        <a:cs typeface="Times New Roman"/>
                      </a:endParaRPr>
                    </a:p>
                  </a:txBody>
                  <a:tcPr marL="0" marR="0" marT="0" marB="0"/>
                </a:tc>
                <a:tc>
                  <a:txBody>
                    <a:bodyPr/>
                    <a:lstStyle/>
                    <a:p>
                      <a:pPr marL="635" algn="ctr">
                        <a:lnSpc>
                          <a:spcPts val="2395"/>
                        </a:lnSpc>
                      </a:pPr>
                      <a:r>
                        <a:rPr sz="2150" b="1" spc="5" dirty="0">
                          <a:latin typeface="Times New Roman"/>
                          <a:cs typeface="Times New Roman"/>
                        </a:rPr>
                        <a:t>2,55</a:t>
                      </a:r>
                      <a:endParaRPr sz="2150">
                        <a:latin typeface="Times New Roman"/>
                        <a:cs typeface="Times New Roman"/>
                      </a:endParaRPr>
                    </a:p>
                  </a:txBody>
                  <a:tcPr marL="0" marR="0" marT="0" marB="0"/>
                </a:tc>
                <a:tc>
                  <a:txBody>
                    <a:bodyPr/>
                    <a:lstStyle/>
                    <a:p>
                      <a:pPr marR="75565" algn="r">
                        <a:lnSpc>
                          <a:spcPts val="2395"/>
                        </a:lnSpc>
                      </a:pPr>
                      <a:r>
                        <a:rPr sz="2150" b="1" spc="-5" dirty="0">
                          <a:latin typeface="Times New Roman"/>
                          <a:cs typeface="Times New Roman"/>
                        </a:rPr>
                        <a:t>1</a:t>
                      </a:r>
                      <a:r>
                        <a:rPr sz="2150" b="1" dirty="0">
                          <a:latin typeface="Times New Roman"/>
                          <a:cs typeface="Times New Roman"/>
                        </a:rPr>
                        <a:t>0</a:t>
                      </a:r>
                      <a:endParaRPr sz="2150">
                        <a:latin typeface="Times New Roman"/>
                        <a:cs typeface="Times New Roman"/>
                      </a:endParaRPr>
                    </a:p>
                  </a:txBody>
                  <a:tcPr marL="0" marR="0" marT="0" marB="0"/>
                </a:tc>
                <a:extLst>
                  <a:ext uri="{0D108BD9-81ED-4DB2-BD59-A6C34878D82A}">
                    <a16:rowId xmlns:a16="http://schemas.microsoft.com/office/drawing/2014/main" val="10006"/>
                  </a:ext>
                </a:extLst>
              </a:tr>
              <a:tr h="317753">
                <a:tc>
                  <a:txBody>
                    <a:bodyPr/>
                    <a:lstStyle/>
                    <a:p>
                      <a:pPr marL="90805">
                        <a:lnSpc>
                          <a:spcPts val="2400"/>
                        </a:lnSpc>
                      </a:pPr>
                      <a:r>
                        <a:rPr sz="2150" b="1" dirty="0">
                          <a:latin typeface="Times New Roman"/>
                          <a:cs typeface="Times New Roman"/>
                        </a:rPr>
                        <a:t>Η</a:t>
                      </a:r>
                      <a:endParaRPr sz="2150">
                        <a:latin typeface="Times New Roman"/>
                        <a:cs typeface="Times New Roman"/>
                      </a:endParaRPr>
                    </a:p>
                  </a:txBody>
                  <a:tcPr marL="0" marR="0" marT="0" marB="0"/>
                </a:tc>
                <a:tc>
                  <a:txBody>
                    <a:bodyPr/>
                    <a:lstStyle/>
                    <a:p>
                      <a:pPr marR="85090" algn="r">
                        <a:lnSpc>
                          <a:spcPts val="2400"/>
                        </a:lnSpc>
                      </a:pPr>
                      <a:r>
                        <a:rPr sz="2150" b="1" spc="5" dirty="0">
                          <a:latin typeface="Times New Roman"/>
                          <a:cs typeface="Times New Roman"/>
                        </a:rPr>
                        <a:t>3,40</a:t>
                      </a:r>
                      <a:r>
                        <a:rPr sz="2150" b="1" spc="-80" dirty="0">
                          <a:latin typeface="Times New Roman"/>
                          <a:cs typeface="Times New Roman"/>
                        </a:rPr>
                        <a:t> </a:t>
                      </a:r>
                      <a:r>
                        <a:rPr sz="2150" b="1" spc="15" dirty="0">
                          <a:solidFill>
                            <a:srgbClr val="FF0000"/>
                          </a:solidFill>
                          <a:latin typeface="Times New Roman"/>
                          <a:cs typeface="Times New Roman"/>
                        </a:rPr>
                        <a:t>bc</a:t>
                      </a:r>
                      <a:endParaRPr sz="2150">
                        <a:latin typeface="Times New Roman"/>
                        <a:cs typeface="Times New Roman"/>
                      </a:endParaRPr>
                    </a:p>
                  </a:txBody>
                  <a:tcPr marL="0" marR="0" marT="0" marB="0"/>
                </a:tc>
                <a:tc>
                  <a:txBody>
                    <a:bodyPr/>
                    <a:lstStyle/>
                    <a:p>
                      <a:pPr marL="635" algn="ctr">
                        <a:lnSpc>
                          <a:spcPts val="2400"/>
                        </a:lnSpc>
                      </a:pPr>
                      <a:r>
                        <a:rPr sz="2150" b="1" spc="5" dirty="0">
                          <a:latin typeface="Times New Roman"/>
                          <a:cs typeface="Times New Roman"/>
                        </a:rPr>
                        <a:t>2,67</a:t>
                      </a:r>
                      <a:endParaRPr sz="2150">
                        <a:latin typeface="Times New Roman"/>
                        <a:cs typeface="Times New Roman"/>
                      </a:endParaRPr>
                    </a:p>
                  </a:txBody>
                  <a:tcPr marL="0" marR="0" marT="0" marB="0"/>
                </a:tc>
                <a:tc>
                  <a:txBody>
                    <a:bodyPr/>
                    <a:lstStyle/>
                    <a:p>
                      <a:pPr marR="75565" algn="r">
                        <a:lnSpc>
                          <a:spcPts val="2400"/>
                        </a:lnSpc>
                      </a:pPr>
                      <a:r>
                        <a:rPr sz="2150" b="1" spc="-5" dirty="0">
                          <a:latin typeface="Times New Roman"/>
                          <a:cs typeface="Times New Roman"/>
                        </a:rPr>
                        <a:t>1</a:t>
                      </a:r>
                      <a:r>
                        <a:rPr sz="2150" b="1" dirty="0">
                          <a:latin typeface="Times New Roman"/>
                          <a:cs typeface="Times New Roman"/>
                        </a:rPr>
                        <a:t>0</a:t>
                      </a:r>
                      <a:endParaRPr sz="2150">
                        <a:latin typeface="Times New Roman"/>
                        <a:cs typeface="Times New Roman"/>
                      </a:endParaRPr>
                    </a:p>
                  </a:txBody>
                  <a:tcPr marL="0" marR="0" marT="0" marB="0"/>
                </a:tc>
                <a:extLst>
                  <a:ext uri="{0D108BD9-81ED-4DB2-BD59-A6C34878D82A}">
                    <a16:rowId xmlns:a16="http://schemas.microsoft.com/office/drawing/2014/main" val="10007"/>
                  </a:ext>
                </a:extLst>
              </a:tr>
              <a:tr h="317753">
                <a:tc>
                  <a:txBody>
                    <a:bodyPr/>
                    <a:lstStyle/>
                    <a:p>
                      <a:pPr marL="90805">
                        <a:lnSpc>
                          <a:spcPts val="2400"/>
                        </a:lnSpc>
                      </a:pPr>
                      <a:r>
                        <a:rPr sz="2150" b="1" dirty="0">
                          <a:latin typeface="Times New Roman"/>
                          <a:cs typeface="Times New Roman"/>
                        </a:rPr>
                        <a:t>Θ</a:t>
                      </a:r>
                      <a:endParaRPr sz="2150">
                        <a:latin typeface="Times New Roman"/>
                        <a:cs typeface="Times New Roman"/>
                      </a:endParaRPr>
                    </a:p>
                  </a:txBody>
                  <a:tcPr marL="0" marR="0" marT="0" marB="0"/>
                </a:tc>
                <a:tc>
                  <a:txBody>
                    <a:bodyPr/>
                    <a:lstStyle/>
                    <a:p>
                      <a:pPr marR="85090" algn="r">
                        <a:lnSpc>
                          <a:spcPts val="2400"/>
                        </a:lnSpc>
                      </a:pPr>
                      <a:r>
                        <a:rPr sz="2150" b="1" spc="5" dirty="0">
                          <a:latin typeface="Times New Roman"/>
                          <a:cs typeface="Times New Roman"/>
                        </a:rPr>
                        <a:t>2,90</a:t>
                      </a:r>
                      <a:r>
                        <a:rPr sz="2150" b="1" spc="-80" dirty="0">
                          <a:latin typeface="Times New Roman"/>
                          <a:cs typeface="Times New Roman"/>
                        </a:rPr>
                        <a:t> </a:t>
                      </a:r>
                      <a:r>
                        <a:rPr sz="2150" b="1" spc="15" dirty="0">
                          <a:solidFill>
                            <a:srgbClr val="FF0000"/>
                          </a:solidFill>
                          <a:latin typeface="Times New Roman"/>
                          <a:cs typeface="Times New Roman"/>
                        </a:rPr>
                        <a:t>bc</a:t>
                      </a:r>
                      <a:endParaRPr sz="2150">
                        <a:latin typeface="Times New Roman"/>
                        <a:cs typeface="Times New Roman"/>
                      </a:endParaRPr>
                    </a:p>
                  </a:txBody>
                  <a:tcPr marL="0" marR="0" marT="0" marB="0"/>
                </a:tc>
                <a:tc>
                  <a:txBody>
                    <a:bodyPr/>
                    <a:lstStyle/>
                    <a:p>
                      <a:pPr marL="635" algn="ctr">
                        <a:lnSpc>
                          <a:spcPts val="2400"/>
                        </a:lnSpc>
                      </a:pPr>
                      <a:r>
                        <a:rPr sz="2150" b="1" spc="5" dirty="0">
                          <a:latin typeface="Times New Roman"/>
                          <a:cs typeface="Times New Roman"/>
                        </a:rPr>
                        <a:t>1,66</a:t>
                      </a:r>
                      <a:endParaRPr sz="2150">
                        <a:latin typeface="Times New Roman"/>
                        <a:cs typeface="Times New Roman"/>
                      </a:endParaRPr>
                    </a:p>
                  </a:txBody>
                  <a:tcPr marL="0" marR="0" marT="0" marB="0"/>
                </a:tc>
                <a:tc>
                  <a:txBody>
                    <a:bodyPr/>
                    <a:lstStyle/>
                    <a:p>
                      <a:pPr marR="75565" algn="r">
                        <a:lnSpc>
                          <a:spcPts val="2400"/>
                        </a:lnSpc>
                      </a:pPr>
                      <a:r>
                        <a:rPr sz="2150" b="1" spc="-5" dirty="0">
                          <a:latin typeface="Times New Roman"/>
                          <a:cs typeface="Times New Roman"/>
                        </a:rPr>
                        <a:t>1</a:t>
                      </a:r>
                      <a:r>
                        <a:rPr sz="2150" b="1" dirty="0">
                          <a:latin typeface="Times New Roman"/>
                          <a:cs typeface="Times New Roman"/>
                        </a:rPr>
                        <a:t>0</a:t>
                      </a:r>
                      <a:endParaRPr sz="2150">
                        <a:latin typeface="Times New Roman"/>
                        <a:cs typeface="Times New Roman"/>
                      </a:endParaRPr>
                    </a:p>
                  </a:txBody>
                  <a:tcPr marL="0" marR="0" marT="0" marB="0"/>
                </a:tc>
                <a:extLst>
                  <a:ext uri="{0D108BD9-81ED-4DB2-BD59-A6C34878D82A}">
                    <a16:rowId xmlns:a16="http://schemas.microsoft.com/office/drawing/2014/main" val="10008"/>
                  </a:ext>
                </a:extLst>
              </a:tr>
              <a:tr h="311675">
                <a:tc>
                  <a:txBody>
                    <a:bodyPr/>
                    <a:lstStyle/>
                    <a:p>
                      <a:pPr marL="90805">
                        <a:lnSpc>
                          <a:spcPts val="2355"/>
                        </a:lnSpc>
                      </a:pPr>
                      <a:r>
                        <a:rPr sz="2150" b="1" dirty="0">
                          <a:latin typeface="Times New Roman"/>
                          <a:cs typeface="Times New Roman"/>
                        </a:rPr>
                        <a:t>Ι</a:t>
                      </a:r>
                      <a:endParaRPr sz="2150">
                        <a:latin typeface="Times New Roman"/>
                        <a:cs typeface="Times New Roman"/>
                      </a:endParaRPr>
                    </a:p>
                  </a:txBody>
                  <a:tcPr marL="0" marR="0" marT="0" marB="0"/>
                </a:tc>
                <a:tc>
                  <a:txBody>
                    <a:bodyPr/>
                    <a:lstStyle/>
                    <a:p>
                      <a:pPr marR="84455" algn="r">
                        <a:lnSpc>
                          <a:spcPts val="2355"/>
                        </a:lnSpc>
                      </a:pPr>
                      <a:r>
                        <a:rPr sz="2150" b="1" spc="5" dirty="0">
                          <a:latin typeface="Times New Roman"/>
                          <a:cs typeface="Times New Roman"/>
                        </a:rPr>
                        <a:t>4,20</a:t>
                      </a:r>
                      <a:r>
                        <a:rPr sz="2150" b="1" spc="-70" dirty="0">
                          <a:latin typeface="Times New Roman"/>
                          <a:cs typeface="Times New Roman"/>
                        </a:rPr>
                        <a:t> </a:t>
                      </a:r>
                      <a:r>
                        <a:rPr sz="2150" b="1" spc="20" dirty="0">
                          <a:solidFill>
                            <a:srgbClr val="FF0000"/>
                          </a:solidFill>
                          <a:latin typeface="Times New Roman"/>
                          <a:cs typeface="Times New Roman"/>
                        </a:rPr>
                        <a:t>ab</a:t>
                      </a:r>
                      <a:endParaRPr sz="2150">
                        <a:latin typeface="Times New Roman"/>
                        <a:cs typeface="Times New Roman"/>
                      </a:endParaRPr>
                    </a:p>
                  </a:txBody>
                  <a:tcPr marL="0" marR="0" marT="0" marB="0"/>
                </a:tc>
                <a:tc>
                  <a:txBody>
                    <a:bodyPr/>
                    <a:lstStyle/>
                    <a:p>
                      <a:pPr marL="635" algn="ctr">
                        <a:lnSpc>
                          <a:spcPts val="2355"/>
                        </a:lnSpc>
                      </a:pPr>
                      <a:r>
                        <a:rPr sz="2150" b="1" spc="5" dirty="0">
                          <a:latin typeface="Times New Roman"/>
                          <a:cs typeface="Times New Roman"/>
                        </a:rPr>
                        <a:t>2,62</a:t>
                      </a:r>
                      <a:endParaRPr sz="2150">
                        <a:latin typeface="Times New Roman"/>
                        <a:cs typeface="Times New Roman"/>
                      </a:endParaRPr>
                    </a:p>
                  </a:txBody>
                  <a:tcPr marL="0" marR="0" marT="0" marB="0"/>
                </a:tc>
                <a:tc>
                  <a:txBody>
                    <a:bodyPr/>
                    <a:lstStyle/>
                    <a:p>
                      <a:pPr marR="75565" algn="r">
                        <a:lnSpc>
                          <a:spcPts val="2355"/>
                        </a:lnSpc>
                      </a:pPr>
                      <a:r>
                        <a:rPr sz="2150" b="1" spc="-5" dirty="0">
                          <a:latin typeface="Times New Roman"/>
                          <a:cs typeface="Times New Roman"/>
                        </a:rPr>
                        <a:t>1</a:t>
                      </a:r>
                      <a:r>
                        <a:rPr sz="2150" b="1" dirty="0">
                          <a:latin typeface="Times New Roman"/>
                          <a:cs typeface="Times New Roman"/>
                        </a:rPr>
                        <a:t>0</a:t>
                      </a:r>
                      <a:endParaRPr sz="2150">
                        <a:latin typeface="Times New Roman"/>
                        <a:cs typeface="Times New Roman"/>
                      </a:endParaRPr>
                    </a:p>
                  </a:txBody>
                  <a:tcPr marL="0" marR="0" marT="0" marB="0"/>
                </a:tc>
                <a:extLst>
                  <a:ext uri="{0D108BD9-81ED-4DB2-BD59-A6C34878D82A}">
                    <a16:rowId xmlns:a16="http://schemas.microsoft.com/office/drawing/2014/main" val="10009"/>
                  </a:ext>
                </a:extLst>
              </a:tr>
            </a:tbl>
          </a:graphicData>
        </a:graphic>
      </p:graphicFrame>
      <p:sp>
        <p:nvSpPr>
          <p:cNvPr id="4" name="object 4"/>
          <p:cNvSpPr txBox="1"/>
          <p:nvPr/>
        </p:nvSpPr>
        <p:spPr>
          <a:xfrm>
            <a:off x="2998722" y="4834344"/>
            <a:ext cx="4680585" cy="2026285"/>
          </a:xfrm>
          <a:prstGeom prst="rect">
            <a:avLst/>
          </a:prstGeom>
        </p:spPr>
        <p:txBody>
          <a:bodyPr vert="horz" wrap="square" lIns="0" tIns="15875" rIns="0" bIns="0" rtlCol="0">
            <a:spAutoFit/>
          </a:bodyPr>
          <a:lstStyle/>
          <a:p>
            <a:pPr marL="170815">
              <a:lnSpc>
                <a:spcPct val="100000"/>
              </a:lnSpc>
              <a:spcBef>
                <a:spcPts val="125"/>
              </a:spcBef>
              <a:tabLst>
                <a:tab pos="1795145" algn="l"/>
                <a:tab pos="2810510" algn="l"/>
                <a:tab pos="3474720" algn="l"/>
              </a:tabLst>
            </a:pPr>
            <a:r>
              <a:rPr sz="2150" u="sng" spc="5" dirty="0">
                <a:uFill>
                  <a:solidFill>
                    <a:srgbClr val="000000"/>
                  </a:solidFill>
                </a:uFill>
                <a:latin typeface="Times New Roman"/>
                <a:cs typeface="Times New Roman"/>
              </a:rPr>
              <a:t> </a:t>
            </a:r>
            <a:r>
              <a:rPr sz="2150" u="sng" spc="-260" dirty="0">
                <a:uFill>
                  <a:solidFill>
                    <a:srgbClr val="000000"/>
                  </a:solidFill>
                </a:uFill>
                <a:latin typeface="Times New Roman"/>
                <a:cs typeface="Times New Roman"/>
              </a:rPr>
              <a:t> </a:t>
            </a:r>
            <a:r>
              <a:rPr sz="2150" b="1" u="sng" spc="25" dirty="0">
                <a:uFill>
                  <a:solidFill>
                    <a:srgbClr val="000000"/>
                  </a:solidFill>
                </a:uFill>
                <a:latin typeface="Times New Roman"/>
                <a:cs typeface="Times New Roman"/>
              </a:rPr>
              <a:t>Κ	</a:t>
            </a:r>
            <a:r>
              <a:rPr sz="2150" b="1" u="sng" spc="5" dirty="0">
                <a:uFill>
                  <a:solidFill>
                    <a:srgbClr val="000000"/>
                  </a:solidFill>
                </a:uFill>
                <a:latin typeface="Times New Roman"/>
                <a:cs typeface="Times New Roman"/>
              </a:rPr>
              <a:t>3,40</a:t>
            </a:r>
            <a:r>
              <a:rPr sz="2150" b="1" u="sng" spc="10" dirty="0">
                <a:uFill>
                  <a:solidFill>
                    <a:srgbClr val="000000"/>
                  </a:solidFill>
                </a:uFill>
                <a:latin typeface="Times New Roman"/>
                <a:cs typeface="Times New Roman"/>
              </a:rPr>
              <a:t> </a:t>
            </a:r>
            <a:r>
              <a:rPr sz="2150" b="1" u="sng" spc="15" dirty="0">
                <a:solidFill>
                  <a:srgbClr val="FF0000"/>
                </a:solidFill>
                <a:uFill>
                  <a:solidFill>
                    <a:srgbClr val="000000"/>
                  </a:solidFill>
                </a:uFill>
                <a:latin typeface="Times New Roman"/>
                <a:cs typeface="Times New Roman"/>
              </a:rPr>
              <a:t>bc	</a:t>
            </a:r>
            <a:r>
              <a:rPr sz="2150" b="1" u="sng" spc="5" dirty="0">
                <a:uFill>
                  <a:solidFill>
                    <a:srgbClr val="000000"/>
                  </a:solidFill>
                </a:uFill>
                <a:latin typeface="Times New Roman"/>
                <a:cs typeface="Times New Roman"/>
              </a:rPr>
              <a:t>0,97	</a:t>
            </a:r>
            <a:r>
              <a:rPr sz="2150" b="1" u="sng" spc="15" dirty="0">
                <a:uFill>
                  <a:solidFill>
                    <a:srgbClr val="000000"/>
                  </a:solidFill>
                </a:uFill>
                <a:latin typeface="Times New Roman"/>
                <a:cs typeface="Times New Roman"/>
              </a:rPr>
              <a:t>10</a:t>
            </a:r>
            <a:endParaRPr sz="2150" dirty="0">
              <a:latin typeface="Times New Roman"/>
              <a:cs typeface="Times New Roman"/>
            </a:endParaRPr>
          </a:p>
          <a:p>
            <a:pPr>
              <a:lnSpc>
                <a:spcPct val="100000"/>
              </a:lnSpc>
              <a:spcBef>
                <a:spcPts val="30"/>
              </a:spcBef>
            </a:pPr>
            <a:endParaRPr sz="2000" dirty="0">
              <a:latin typeface="Times New Roman"/>
              <a:cs typeface="Times New Roman"/>
            </a:endParaRPr>
          </a:p>
          <a:p>
            <a:pPr marL="12065" marR="5080" indent="635" algn="ctr">
              <a:lnSpc>
                <a:spcPct val="100099"/>
              </a:lnSpc>
            </a:pPr>
            <a:r>
              <a:rPr sz="1800" b="1" dirty="0">
                <a:latin typeface="Arial"/>
                <a:cs typeface="Arial"/>
              </a:rPr>
              <a:t>Μέσοι όροι </a:t>
            </a:r>
            <a:r>
              <a:rPr sz="1800" b="1" spc="-5" dirty="0">
                <a:latin typeface="Arial"/>
                <a:cs typeface="Arial"/>
              </a:rPr>
              <a:t>που ακολουθούνται από  διαφορετικό </a:t>
            </a:r>
            <a:r>
              <a:rPr sz="1800" b="1" spc="15" dirty="0">
                <a:latin typeface="Arial"/>
                <a:cs typeface="Arial"/>
              </a:rPr>
              <a:t>γράµµα </a:t>
            </a:r>
            <a:r>
              <a:rPr sz="1800" b="1" spc="-5" dirty="0">
                <a:latin typeface="Arial"/>
                <a:cs typeface="Arial"/>
              </a:rPr>
              <a:t>διαφέρουν </a:t>
            </a:r>
            <a:r>
              <a:rPr sz="1800" b="1" dirty="0">
                <a:latin typeface="Arial"/>
                <a:cs typeface="Arial"/>
              </a:rPr>
              <a:t>στατιστικά  σηµαντικά, σε </a:t>
            </a:r>
            <a:r>
              <a:rPr sz="1800" b="1" spc="-10" dirty="0">
                <a:latin typeface="Arial"/>
                <a:cs typeface="Arial"/>
              </a:rPr>
              <a:t>επίπεδο </a:t>
            </a:r>
            <a:r>
              <a:rPr sz="1800" b="1" dirty="0">
                <a:latin typeface="Arial"/>
                <a:cs typeface="Arial"/>
              </a:rPr>
              <a:t>σηµαντικότητας  </a:t>
            </a:r>
            <a:r>
              <a:rPr sz="1800" b="1" i="1" spc="-5" dirty="0">
                <a:latin typeface="Arial"/>
                <a:cs typeface="Arial"/>
              </a:rPr>
              <a:t>α</a:t>
            </a:r>
            <a:r>
              <a:rPr sz="1800" b="1" spc="-5" dirty="0">
                <a:latin typeface="Arial"/>
                <a:cs typeface="Arial"/>
              </a:rPr>
              <a:t>=0,05, </a:t>
            </a:r>
            <a:r>
              <a:rPr sz="1800" b="1" spc="5" dirty="0">
                <a:latin typeface="Arial"/>
                <a:cs typeface="Arial"/>
              </a:rPr>
              <a:t>σύµφωνα </a:t>
            </a:r>
            <a:r>
              <a:rPr sz="1800" b="1" spc="30" dirty="0">
                <a:latin typeface="Arial"/>
                <a:cs typeface="Arial"/>
              </a:rPr>
              <a:t>µε </a:t>
            </a:r>
            <a:r>
              <a:rPr sz="1800" b="1" spc="-5" dirty="0">
                <a:latin typeface="Arial"/>
                <a:cs typeface="Arial"/>
              </a:rPr>
              <a:t>τα </a:t>
            </a:r>
            <a:r>
              <a:rPr sz="1800" b="1" dirty="0">
                <a:latin typeface="Arial"/>
                <a:cs typeface="Arial"/>
              </a:rPr>
              <a:t>αποτελέσµατα </a:t>
            </a:r>
            <a:r>
              <a:rPr sz="1800" b="1" spc="-5" dirty="0">
                <a:latin typeface="Arial"/>
                <a:cs typeface="Arial"/>
              </a:rPr>
              <a:t>του  ελέγχου</a:t>
            </a:r>
            <a:r>
              <a:rPr sz="1800" b="1" spc="-10" dirty="0">
                <a:latin typeface="Arial"/>
                <a:cs typeface="Arial"/>
              </a:rPr>
              <a:t> </a:t>
            </a:r>
            <a:r>
              <a:rPr sz="1800" b="1" spc="-5" dirty="0">
                <a:solidFill>
                  <a:srgbClr val="0000FF"/>
                </a:solidFill>
                <a:latin typeface="Arial"/>
                <a:cs typeface="Arial"/>
              </a:rPr>
              <a:t>Duncan</a:t>
            </a:r>
            <a:endParaRPr sz="1800" dirty="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465376" y="863599"/>
            <a:ext cx="7748270" cy="513715"/>
          </a:xfrm>
          <a:prstGeom prst="rect">
            <a:avLst/>
          </a:prstGeom>
        </p:spPr>
        <p:txBody>
          <a:bodyPr vert="horz" wrap="square" lIns="0" tIns="12700" rIns="0" bIns="0" rtlCol="0">
            <a:spAutoFit/>
          </a:bodyPr>
          <a:lstStyle/>
          <a:p>
            <a:pPr marL="12700">
              <a:lnSpc>
                <a:spcPct val="100000"/>
              </a:lnSpc>
              <a:spcBef>
                <a:spcPts val="100"/>
              </a:spcBef>
            </a:pPr>
            <a:r>
              <a:rPr spc="-5" dirty="0">
                <a:solidFill>
                  <a:srgbClr val="B2B2B2"/>
                </a:solidFill>
              </a:rPr>
              <a:t>Αποτελεσµατικότητα Πειραµατικού</a:t>
            </a:r>
            <a:r>
              <a:rPr spc="-10" dirty="0">
                <a:solidFill>
                  <a:srgbClr val="B2B2B2"/>
                </a:solidFill>
              </a:rPr>
              <a:t> </a:t>
            </a:r>
            <a:r>
              <a:rPr spc="-5" dirty="0">
                <a:solidFill>
                  <a:srgbClr val="B2B2B2"/>
                </a:solidFill>
              </a:rPr>
              <a:t>Σχεδίου</a:t>
            </a:r>
          </a:p>
        </p:txBody>
      </p:sp>
      <p:sp>
        <p:nvSpPr>
          <p:cNvPr id="10" name="object 10"/>
          <p:cNvSpPr txBox="1"/>
          <p:nvPr/>
        </p:nvSpPr>
        <p:spPr>
          <a:xfrm>
            <a:off x="1304035" y="1986787"/>
            <a:ext cx="8052434" cy="3823335"/>
          </a:xfrm>
          <a:prstGeom prst="rect">
            <a:avLst/>
          </a:prstGeom>
        </p:spPr>
        <p:txBody>
          <a:bodyPr vert="horz" wrap="square" lIns="0" tIns="12700" rIns="0" bIns="0" rtlCol="0">
            <a:spAutoFit/>
          </a:bodyPr>
          <a:lstStyle/>
          <a:p>
            <a:pPr marL="354965" marR="5080" indent="-342900">
              <a:lnSpc>
                <a:spcPct val="99900"/>
              </a:lnSpc>
              <a:spcBef>
                <a:spcPts val="100"/>
              </a:spcBef>
              <a:buClr>
                <a:srgbClr val="000000"/>
              </a:buClr>
              <a:buChar char=""/>
              <a:tabLst>
                <a:tab pos="354965" algn="l"/>
                <a:tab pos="355600" algn="l"/>
              </a:tabLst>
            </a:pPr>
            <a:r>
              <a:rPr sz="2400" spc="-5" dirty="0">
                <a:solidFill>
                  <a:srgbClr val="FFFFFF"/>
                </a:solidFill>
                <a:latin typeface="Arial"/>
                <a:cs typeface="Arial"/>
              </a:rPr>
              <a:t>Σκοπός </a:t>
            </a:r>
            <a:r>
              <a:rPr sz="2400" dirty="0">
                <a:solidFill>
                  <a:srgbClr val="FFFFFF"/>
                </a:solidFill>
                <a:latin typeface="Arial"/>
                <a:cs typeface="Arial"/>
              </a:rPr>
              <a:t>του </a:t>
            </a:r>
            <a:r>
              <a:rPr sz="2400" spc="-5" dirty="0">
                <a:solidFill>
                  <a:srgbClr val="FFFFFF"/>
                </a:solidFill>
                <a:latin typeface="Arial"/>
                <a:cs typeface="Arial"/>
              </a:rPr>
              <a:t>Γεωργικού Πειραµατισµού </a:t>
            </a:r>
            <a:r>
              <a:rPr sz="2400" dirty="0">
                <a:solidFill>
                  <a:srgbClr val="FFFFFF"/>
                </a:solidFill>
                <a:latin typeface="Arial"/>
                <a:cs typeface="Arial"/>
              </a:rPr>
              <a:t>είναι </a:t>
            </a:r>
            <a:r>
              <a:rPr sz="2400" spc="-5" dirty="0">
                <a:solidFill>
                  <a:srgbClr val="FFFFFF"/>
                </a:solidFill>
                <a:latin typeface="Arial"/>
                <a:cs typeface="Arial"/>
              </a:rPr>
              <a:t>να  καταλήξουµε </a:t>
            </a:r>
            <a:r>
              <a:rPr sz="2400" dirty="0">
                <a:solidFill>
                  <a:srgbClr val="FFFFFF"/>
                </a:solidFill>
                <a:latin typeface="Arial"/>
                <a:cs typeface="Arial"/>
              </a:rPr>
              <a:t>σε</a:t>
            </a:r>
            <a:r>
              <a:rPr sz="2400" dirty="0">
                <a:solidFill>
                  <a:srgbClr val="FFCC65"/>
                </a:solidFill>
                <a:latin typeface="Arial"/>
                <a:cs typeface="Arial"/>
              </a:rPr>
              <a:t> </a:t>
            </a:r>
            <a:r>
              <a:rPr sz="2400" spc="-5" dirty="0">
                <a:solidFill>
                  <a:srgbClr val="FFCC65"/>
                </a:solidFill>
                <a:latin typeface="Arial"/>
                <a:cs typeface="Arial"/>
              </a:rPr>
              <a:t>αµερόληπτα</a:t>
            </a:r>
            <a:r>
              <a:rPr sz="2400" spc="-5" dirty="0">
                <a:solidFill>
                  <a:srgbClr val="FFFFFF"/>
                </a:solidFill>
                <a:latin typeface="Arial"/>
                <a:cs typeface="Arial"/>
              </a:rPr>
              <a:t> συµπεράσµατα σχετικά µε  </a:t>
            </a:r>
            <a:r>
              <a:rPr sz="2400" dirty="0">
                <a:solidFill>
                  <a:srgbClr val="FFFFFF"/>
                </a:solidFill>
                <a:latin typeface="Arial"/>
                <a:cs typeface="Arial"/>
              </a:rPr>
              <a:t>τις διαφορές </a:t>
            </a:r>
            <a:r>
              <a:rPr sz="2400" spc="-5" dirty="0">
                <a:solidFill>
                  <a:srgbClr val="FFFFFF"/>
                </a:solidFill>
                <a:latin typeface="Arial"/>
                <a:cs typeface="Arial"/>
              </a:rPr>
              <a:t>των </a:t>
            </a:r>
            <a:r>
              <a:rPr sz="2400" dirty="0">
                <a:solidFill>
                  <a:srgbClr val="FFFFFF"/>
                </a:solidFill>
                <a:latin typeface="Arial"/>
                <a:cs typeface="Arial"/>
              </a:rPr>
              <a:t>µέσων </a:t>
            </a:r>
            <a:r>
              <a:rPr sz="2400" spc="-5" dirty="0">
                <a:solidFill>
                  <a:srgbClr val="FFFFFF"/>
                </a:solidFill>
                <a:latin typeface="Arial"/>
                <a:cs typeface="Arial"/>
              </a:rPr>
              <a:t>όρων διαφόρων επεµβάσεων µε  τη λιγότερη δυνατή </a:t>
            </a:r>
            <a:r>
              <a:rPr sz="2400" dirty="0">
                <a:solidFill>
                  <a:srgbClr val="FFFFFF"/>
                </a:solidFill>
                <a:latin typeface="Arial"/>
                <a:cs typeface="Arial"/>
              </a:rPr>
              <a:t>δαπάνη </a:t>
            </a:r>
            <a:r>
              <a:rPr sz="2400" spc="-5" dirty="0">
                <a:solidFill>
                  <a:srgbClr val="FFFFFF"/>
                </a:solidFill>
                <a:latin typeface="Arial"/>
                <a:cs typeface="Arial"/>
              </a:rPr>
              <a:t>σε</a:t>
            </a:r>
            <a:r>
              <a:rPr sz="2400" spc="25" dirty="0">
                <a:solidFill>
                  <a:srgbClr val="FFFFFF"/>
                </a:solidFill>
                <a:latin typeface="Arial"/>
                <a:cs typeface="Arial"/>
              </a:rPr>
              <a:t> </a:t>
            </a:r>
            <a:r>
              <a:rPr sz="2400" spc="-5" dirty="0">
                <a:solidFill>
                  <a:srgbClr val="FFFFFF"/>
                </a:solidFill>
                <a:latin typeface="Arial"/>
                <a:cs typeface="Arial"/>
              </a:rPr>
              <a:t>πόρους.</a:t>
            </a:r>
            <a:endParaRPr sz="2400" dirty="0">
              <a:latin typeface="Arial"/>
              <a:cs typeface="Arial"/>
            </a:endParaRPr>
          </a:p>
          <a:p>
            <a:pPr marL="354965" marR="353695">
              <a:lnSpc>
                <a:spcPct val="100000"/>
              </a:lnSpc>
              <a:spcBef>
                <a:spcPts val="565"/>
              </a:spcBef>
            </a:pPr>
            <a:r>
              <a:rPr sz="2400" spc="-5" dirty="0">
                <a:solidFill>
                  <a:srgbClr val="FFFFFF"/>
                </a:solidFill>
                <a:latin typeface="Arial"/>
                <a:cs typeface="Arial"/>
              </a:rPr>
              <a:t>Η </a:t>
            </a:r>
            <a:r>
              <a:rPr sz="2400" spc="-5" dirty="0">
                <a:solidFill>
                  <a:srgbClr val="FFCC65"/>
                </a:solidFill>
                <a:latin typeface="Arial"/>
                <a:cs typeface="Arial"/>
              </a:rPr>
              <a:t>Ευαισθησία </a:t>
            </a:r>
            <a:r>
              <a:rPr sz="2400" spc="-5" dirty="0">
                <a:solidFill>
                  <a:srgbClr val="FFFFFF"/>
                </a:solidFill>
                <a:latin typeface="Arial"/>
                <a:cs typeface="Arial"/>
              </a:rPr>
              <a:t>ενός Π. Σχεδίου </a:t>
            </a:r>
            <a:r>
              <a:rPr sz="2400" dirty="0">
                <a:solidFill>
                  <a:srgbClr val="FFFFFF"/>
                </a:solidFill>
                <a:latin typeface="Arial"/>
                <a:cs typeface="Arial"/>
              </a:rPr>
              <a:t>µετριέται </a:t>
            </a:r>
            <a:r>
              <a:rPr sz="2400" spc="-5" dirty="0">
                <a:solidFill>
                  <a:srgbClr val="FFFFFF"/>
                </a:solidFill>
                <a:latin typeface="Arial"/>
                <a:cs typeface="Arial"/>
              </a:rPr>
              <a:t>µέσω του  </a:t>
            </a:r>
            <a:r>
              <a:rPr sz="2400" dirty="0">
                <a:solidFill>
                  <a:srgbClr val="FFCC65"/>
                </a:solidFill>
                <a:latin typeface="Arial"/>
                <a:cs typeface="Arial"/>
              </a:rPr>
              <a:t>Πειραµατικού </a:t>
            </a:r>
            <a:r>
              <a:rPr sz="2400" spc="-5" dirty="0">
                <a:solidFill>
                  <a:srgbClr val="FFCC65"/>
                </a:solidFill>
                <a:latin typeface="Arial"/>
                <a:cs typeface="Arial"/>
              </a:rPr>
              <a:t>Σφάλµατος </a:t>
            </a:r>
            <a:r>
              <a:rPr sz="2400" dirty="0">
                <a:solidFill>
                  <a:srgbClr val="FFFFFF"/>
                </a:solidFill>
                <a:latin typeface="Arial"/>
                <a:cs typeface="Arial"/>
              </a:rPr>
              <a:t>(διασπορά </a:t>
            </a:r>
            <a:r>
              <a:rPr sz="2400" spc="-5" dirty="0">
                <a:solidFill>
                  <a:srgbClr val="FFFFFF"/>
                </a:solidFill>
                <a:latin typeface="Arial"/>
                <a:cs typeface="Arial"/>
              </a:rPr>
              <a:t>κατά</a:t>
            </a:r>
            <a:r>
              <a:rPr sz="2400" dirty="0">
                <a:solidFill>
                  <a:srgbClr val="FFFFFF"/>
                </a:solidFill>
                <a:latin typeface="Arial"/>
                <a:cs typeface="Arial"/>
              </a:rPr>
              <a:t> </a:t>
            </a:r>
            <a:r>
              <a:rPr sz="2400" spc="-5" dirty="0">
                <a:solidFill>
                  <a:srgbClr val="FFFFFF"/>
                </a:solidFill>
                <a:latin typeface="Arial"/>
                <a:cs typeface="Arial"/>
              </a:rPr>
              <a:t>πειραµατική</a:t>
            </a:r>
            <a:endParaRPr sz="2400" dirty="0">
              <a:latin typeface="Arial"/>
              <a:cs typeface="Arial"/>
            </a:endParaRPr>
          </a:p>
          <a:p>
            <a:pPr marL="354965" marR="106680">
              <a:lnSpc>
                <a:spcPts val="2870"/>
              </a:lnSpc>
              <a:spcBef>
                <a:spcPts val="105"/>
              </a:spcBef>
            </a:pPr>
            <a:r>
              <a:rPr sz="2400" spc="-5" dirty="0">
                <a:solidFill>
                  <a:srgbClr val="FFFFFF"/>
                </a:solidFill>
                <a:latin typeface="Arial"/>
                <a:cs typeface="Arial"/>
              </a:rPr>
              <a:t>µονάδα). </a:t>
            </a:r>
            <a:r>
              <a:rPr sz="2400" spc="-10" dirty="0">
                <a:solidFill>
                  <a:srgbClr val="FFFFFF"/>
                </a:solidFill>
                <a:latin typeface="Arial"/>
                <a:cs typeface="Arial"/>
              </a:rPr>
              <a:t>Όσο </a:t>
            </a:r>
            <a:r>
              <a:rPr sz="2400" dirty="0">
                <a:solidFill>
                  <a:srgbClr val="FFFFFF"/>
                </a:solidFill>
                <a:latin typeface="Arial"/>
                <a:cs typeface="Arial"/>
              </a:rPr>
              <a:t>πιο </a:t>
            </a:r>
            <a:r>
              <a:rPr sz="2400" spc="-5" dirty="0">
                <a:solidFill>
                  <a:srgbClr val="FFFFFF"/>
                </a:solidFill>
                <a:latin typeface="Arial"/>
                <a:cs typeface="Arial"/>
              </a:rPr>
              <a:t>µικρή </a:t>
            </a:r>
            <a:r>
              <a:rPr sz="2400" dirty="0">
                <a:solidFill>
                  <a:srgbClr val="FFFFFF"/>
                </a:solidFill>
                <a:latin typeface="Arial"/>
                <a:cs typeface="Arial"/>
              </a:rPr>
              <a:t>είναι </a:t>
            </a:r>
            <a:r>
              <a:rPr sz="2400" spc="-5" dirty="0">
                <a:solidFill>
                  <a:srgbClr val="FFFFFF"/>
                </a:solidFill>
                <a:latin typeface="Arial"/>
                <a:cs typeface="Arial"/>
              </a:rPr>
              <a:t>η διασπορά αυτή τόσο </a:t>
            </a:r>
            <a:r>
              <a:rPr sz="2400" dirty="0">
                <a:solidFill>
                  <a:srgbClr val="FFFFFF"/>
                </a:solidFill>
                <a:latin typeface="Arial"/>
                <a:cs typeface="Arial"/>
              </a:rPr>
              <a:t>πιο  </a:t>
            </a:r>
            <a:r>
              <a:rPr sz="2400" dirty="0">
                <a:solidFill>
                  <a:srgbClr val="FFCC65"/>
                </a:solidFill>
                <a:latin typeface="Arial"/>
                <a:cs typeface="Arial"/>
              </a:rPr>
              <a:t>αποτελεσµατικό </a:t>
            </a:r>
            <a:r>
              <a:rPr sz="2400" spc="-5" dirty="0">
                <a:solidFill>
                  <a:srgbClr val="FFFFFF"/>
                </a:solidFill>
                <a:latin typeface="Arial"/>
                <a:cs typeface="Arial"/>
              </a:rPr>
              <a:t>το αντίστοιχο </a:t>
            </a:r>
            <a:r>
              <a:rPr sz="2400" dirty="0">
                <a:solidFill>
                  <a:srgbClr val="FFFFFF"/>
                </a:solidFill>
                <a:latin typeface="Arial"/>
                <a:cs typeface="Arial"/>
              </a:rPr>
              <a:t>πειραµατικό</a:t>
            </a:r>
            <a:r>
              <a:rPr sz="2400" spc="5" dirty="0">
                <a:solidFill>
                  <a:srgbClr val="FFFFFF"/>
                </a:solidFill>
                <a:latin typeface="Arial"/>
                <a:cs typeface="Arial"/>
              </a:rPr>
              <a:t> </a:t>
            </a:r>
            <a:r>
              <a:rPr sz="2400" spc="-5" dirty="0">
                <a:solidFill>
                  <a:srgbClr val="FFFFFF"/>
                </a:solidFill>
                <a:latin typeface="Arial"/>
                <a:cs typeface="Arial"/>
              </a:rPr>
              <a:t>σχέδιο.</a:t>
            </a:r>
            <a:endParaRPr sz="2400" dirty="0">
              <a:latin typeface="Arial"/>
              <a:cs typeface="Arial"/>
            </a:endParaRPr>
          </a:p>
          <a:p>
            <a:pPr marL="354965" marR="186690">
              <a:lnSpc>
                <a:spcPts val="2870"/>
              </a:lnSpc>
              <a:spcBef>
                <a:spcPts val="585"/>
              </a:spcBef>
            </a:pPr>
            <a:r>
              <a:rPr sz="2400" spc="-5" dirty="0">
                <a:solidFill>
                  <a:srgbClr val="FFFFFF"/>
                </a:solidFill>
                <a:latin typeface="Arial"/>
                <a:cs typeface="Arial"/>
              </a:rPr>
              <a:t>Για να συγκρίνουµε </a:t>
            </a:r>
            <a:r>
              <a:rPr sz="2400" dirty="0">
                <a:solidFill>
                  <a:srgbClr val="FFFFFF"/>
                </a:solidFill>
                <a:latin typeface="Arial"/>
                <a:cs typeface="Arial"/>
              </a:rPr>
              <a:t>την αποτελεσµατικότητα </a:t>
            </a:r>
            <a:r>
              <a:rPr sz="2400" spc="-5" dirty="0">
                <a:solidFill>
                  <a:srgbClr val="FFFFFF"/>
                </a:solidFill>
                <a:latin typeface="Arial"/>
                <a:cs typeface="Arial"/>
              </a:rPr>
              <a:t>δύο  σχεδίων χρησιµοποιούµε το </a:t>
            </a:r>
            <a:r>
              <a:rPr sz="2400" spc="-5" dirty="0">
                <a:solidFill>
                  <a:srgbClr val="FFCC65"/>
                </a:solidFill>
                <a:latin typeface="Arial"/>
                <a:cs typeface="Arial"/>
              </a:rPr>
              <a:t>λόγο των διασπορών</a:t>
            </a:r>
            <a:r>
              <a:rPr sz="2400" spc="85" dirty="0">
                <a:solidFill>
                  <a:srgbClr val="FFCC65"/>
                </a:solidFill>
                <a:latin typeface="Arial"/>
                <a:cs typeface="Arial"/>
              </a:rPr>
              <a:t> </a:t>
            </a:r>
            <a:r>
              <a:rPr sz="2400" spc="-5" dirty="0">
                <a:solidFill>
                  <a:srgbClr val="FFFFFF"/>
                </a:solidFill>
                <a:latin typeface="Arial"/>
                <a:cs typeface="Arial"/>
              </a:rPr>
              <a:t>τους.</a:t>
            </a:r>
            <a:endParaRPr sz="2400" dirty="0">
              <a:latin typeface="Arial"/>
              <a:cs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427479" y="929131"/>
            <a:ext cx="7823834" cy="513715"/>
          </a:xfrm>
          <a:prstGeom prst="rect">
            <a:avLst/>
          </a:prstGeom>
        </p:spPr>
        <p:txBody>
          <a:bodyPr vert="horz" wrap="square" lIns="0" tIns="12700" rIns="0" bIns="0" rtlCol="0">
            <a:spAutoFit/>
          </a:bodyPr>
          <a:lstStyle/>
          <a:p>
            <a:pPr marL="12700">
              <a:lnSpc>
                <a:spcPct val="100000"/>
              </a:lnSpc>
              <a:spcBef>
                <a:spcPts val="100"/>
              </a:spcBef>
            </a:pPr>
            <a:r>
              <a:rPr spc="-5" dirty="0">
                <a:solidFill>
                  <a:srgbClr val="B2B2B2"/>
                </a:solidFill>
              </a:rPr>
              <a:t>Σχετική Αποτελεσµατικότητα </a:t>
            </a:r>
            <a:r>
              <a:rPr dirty="0">
                <a:solidFill>
                  <a:srgbClr val="B2B2B2"/>
                </a:solidFill>
              </a:rPr>
              <a:t>(για </a:t>
            </a:r>
            <a:r>
              <a:rPr spc="-5" dirty="0">
                <a:solidFill>
                  <a:srgbClr val="B2B2B2"/>
                </a:solidFill>
              </a:rPr>
              <a:t>το</a:t>
            </a:r>
            <a:r>
              <a:rPr spc="-45" dirty="0">
                <a:solidFill>
                  <a:srgbClr val="B2B2B2"/>
                </a:solidFill>
              </a:rPr>
              <a:t> </a:t>
            </a:r>
            <a:r>
              <a:rPr dirty="0">
                <a:solidFill>
                  <a:srgbClr val="B2B2B2"/>
                </a:solidFill>
              </a:rPr>
              <a:t>RCBD)</a:t>
            </a:r>
          </a:p>
        </p:txBody>
      </p:sp>
      <p:sp>
        <p:nvSpPr>
          <p:cNvPr id="10" name="object 10"/>
          <p:cNvSpPr/>
          <p:nvPr/>
        </p:nvSpPr>
        <p:spPr>
          <a:xfrm>
            <a:off x="1836420" y="4866132"/>
            <a:ext cx="3927475" cy="745490"/>
          </a:xfrm>
          <a:custGeom>
            <a:avLst/>
            <a:gdLst/>
            <a:ahLst/>
            <a:cxnLst/>
            <a:rect l="l" t="t" r="r" b="b"/>
            <a:pathLst>
              <a:path w="3927475" h="745489">
                <a:moveTo>
                  <a:pt x="0" y="0"/>
                </a:moveTo>
                <a:lnTo>
                  <a:pt x="0" y="745236"/>
                </a:lnTo>
                <a:lnTo>
                  <a:pt x="3927348" y="745236"/>
                </a:lnTo>
                <a:lnTo>
                  <a:pt x="3927348" y="0"/>
                </a:lnTo>
                <a:lnTo>
                  <a:pt x="0" y="0"/>
                </a:lnTo>
                <a:close/>
              </a:path>
            </a:pathLst>
          </a:custGeom>
          <a:solidFill>
            <a:srgbClr val="FFFFFF"/>
          </a:solidFill>
        </p:spPr>
        <p:txBody>
          <a:bodyPr wrap="square" lIns="0" tIns="0" rIns="0" bIns="0" rtlCol="0"/>
          <a:lstStyle/>
          <a:p>
            <a:endParaRPr/>
          </a:p>
        </p:txBody>
      </p:sp>
      <p:sp>
        <p:nvSpPr>
          <p:cNvPr id="11" name="object 11"/>
          <p:cNvSpPr/>
          <p:nvPr/>
        </p:nvSpPr>
        <p:spPr>
          <a:xfrm>
            <a:off x="1894332" y="1859280"/>
            <a:ext cx="6944995" cy="719455"/>
          </a:xfrm>
          <a:custGeom>
            <a:avLst/>
            <a:gdLst/>
            <a:ahLst/>
            <a:cxnLst/>
            <a:rect l="l" t="t" r="r" b="b"/>
            <a:pathLst>
              <a:path w="6944995" h="719455">
                <a:moveTo>
                  <a:pt x="0" y="0"/>
                </a:moveTo>
                <a:lnTo>
                  <a:pt x="0" y="719328"/>
                </a:lnTo>
                <a:lnTo>
                  <a:pt x="6944868" y="719328"/>
                </a:lnTo>
                <a:lnTo>
                  <a:pt x="6944868" y="0"/>
                </a:lnTo>
                <a:lnTo>
                  <a:pt x="0" y="0"/>
                </a:lnTo>
                <a:close/>
              </a:path>
            </a:pathLst>
          </a:custGeom>
          <a:solidFill>
            <a:srgbClr val="FFFFFF"/>
          </a:solidFill>
        </p:spPr>
        <p:txBody>
          <a:bodyPr wrap="square" lIns="0" tIns="0" rIns="0" bIns="0" rtlCol="0"/>
          <a:lstStyle/>
          <a:p>
            <a:endParaRPr/>
          </a:p>
        </p:txBody>
      </p:sp>
      <p:sp>
        <p:nvSpPr>
          <p:cNvPr id="12" name="object 12"/>
          <p:cNvSpPr txBox="1"/>
          <p:nvPr/>
        </p:nvSpPr>
        <p:spPr>
          <a:xfrm>
            <a:off x="1515871" y="1798539"/>
            <a:ext cx="7489825" cy="5020945"/>
          </a:xfrm>
          <a:prstGeom prst="rect">
            <a:avLst/>
          </a:prstGeom>
        </p:spPr>
        <p:txBody>
          <a:bodyPr vert="horz" wrap="square" lIns="0" tIns="12065" rIns="0" bIns="0" rtlCol="0">
            <a:spAutoFit/>
          </a:bodyPr>
          <a:lstStyle/>
          <a:p>
            <a:pPr marL="184785" algn="ctr">
              <a:lnSpc>
                <a:spcPts val="2810"/>
              </a:lnSpc>
              <a:spcBef>
                <a:spcPts val="95"/>
              </a:spcBef>
            </a:pPr>
            <a:r>
              <a:rPr sz="3375" i="1" spc="7" baseline="-29629" dirty="0">
                <a:latin typeface="Times New Roman"/>
                <a:cs typeface="Times New Roman"/>
              </a:rPr>
              <a:t>RE</a:t>
            </a:r>
            <a:r>
              <a:rPr sz="3375" i="1" spc="-37" baseline="-29629" dirty="0">
                <a:latin typeface="Times New Roman"/>
                <a:cs typeface="Times New Roman"/>
              </a:rPr>
              <a:t> </a:t>
            </a:r>
            <a:r>
              <a:rPr sz="3375" spc="7" baseline="-29629" dirty="0">
                <a:latin typeface="Symbol"/>
                <a:cs typeface="Symbol"/>
              </a:rPr>
              <a:t></a:t>
            </a:r>
            <a:r>
              <a:rPr sz="3375" spc="-15" baseline="-29629" dirty="0">
                <a:latin typeface="Times New Roman"/>
                <a:cs typeface="Times New Roman"/>
              </a:rPr>
              <a:t> </a:t>
            </a:r>
            <a:r>
              <a:rPr sz="2250" u="sng" spc="5" dirty="0">
                <a:uFill>
                  <a:solidFill>
                    <a:srgbClr val="000000"/>
                  </a:solidFill>
                </a:uFill>
                <a:latin typeface="Times New Roman"/>
                <a:cs typeface="Times New Roman"/>
              </a:rPr>
              <a:t>(</a:t>
            </a:r>
            <a:r>
              <a:rPr sz="2250" i="1" u="sng" spc="5" dirty="0">
                <a:uFill>
                  <a:solidFill>
                    <a:srgbClr val="000000"/>
                  </a:solidFill>
                </a:uFill>
                <a:latin typeface="Times New Roman"/>
                <a:cs typeface="Times New Roman"/>
              </a:rPr>
              <a:t>o</a:t>
            </a:r>
            <a:r>
              <a:rPr sz="2250" i="1" u="sng" spc="-245" dirty="0">
                <a:uFill>
                  <a:solidFill>
                    <a:srgbClr val="000000"/>
                  </a:solidFill>
                </a:uFill>
                <a:latin typeface="Times New Roman"/>
                <a:cs typeface="Times New Roman"/>
              </a:rPr>
              <a:t> </a:t>
            </a:r>
            <a:r>
              <a:rPr sz="2250" u="sng" spc="-15" dirty="0">
                <a:uFill>
                  <a:solidFill>
                    <a:srgbClr val="000000"/>
                  </a:solidFill>
                </a:uFill>
                <a:latin typeface="Symbol"/>
                <a:cs typeface="Symbol"/>
              </a:rPr>
              <a:t></a:t>
            </a:r>
            <a:r>
              <a:rPr sz="2250" u="sng" spc="-15" dirty="0">
                <a:uFill>
                  <a:solidFill>
                    <a:srgbClr val="000000"/>
                  </a:solidFill>
                </a:uFill>
                <a:latin typeface="Times New Roman"/>
                <a:cs typeface="Times New Roman"/>
              </a:rPr>
              <a:t>1)</a:t>
            </a:r>
            <a:r>
              <a:rPr sz="2250" u="sng" spc="-15" dirty="0">
                <a:uFill>
                  <a:solidFill>
                    <a:srgbClr val="000000"/>
                  </a:solidFill>
                </a:uFill>
                <a:latin typeface="Symbol"/>
                <a:cs typeface="Symbol"/>
              </a:rPr>
              <a:t></a:t>
            </a:r>
            <a:r>
              <a:rPr sz="2250" u="sng" spc="-250" dirty="0">
                <a:uFill>
                  <a:solidFill>
                    <a:srgbClr val="000000"/>
                  </a:solidFill>
                </a:uFill>
                <a:latin typeface="Times New Roman"/>
                <a:cs typeface="Times New Roman"/>
              </a:rPr>
              <a:t> </a:t>
            </a:r>
            <a:r>
              <a:rPr sz="2250" u="sng" spc="5" dirty="0">
                <a:uFill>
                  <a:solidFill>
                    <a:srgbClr val="000000"/>
                  </a:solidFill>
                </a:uFill>
                <a:latin typeface="Symbol"/>
                <a:cs typeface="Symbol"/>
              </a:rPr>
              <a:t></a:t>
            </a:r>
            <a:r>
              <a:rPr sz="2250" u="sng" spc="-250" dirty="0">
                <a:uFill>
                  <a:solidFill>
                    <a:srgbClr val="000000"/>
                  </a:solidFill>
                </a:uFill>
                <a:latin typeface="Times New Roman"/>
                <a:cs typeface="Times New Roman"/>
              </a:rPr>
              <a:t> </a:t>
            </a:r>
            <a:r>
              <a:rPr sz="2250" i="1" u="sng" spc="-60" dirty="0">
                <a:uFill>
                  <a:solidFill>
                    <a:srgbClr val="000000"/>
                  </a:solidFill>
                </a:uFill>
                <a:latin typeface="Times New Roman"/>
                <a:cs typeface="Times New Roman"/>
              </a:rPr>
              <a:t>o</a:t>
            </a:r>
            <a:r>
              <a:rPr sz="2250" u="sng" spc="-60" dirty="0">
                <a:uFill>
                  <a:solidFill>
                    <a:srgbClr val="000000"/>
                  </a:solidFill>
                </a:uFill>
                <a:latin typeface="Times New Roman"/>
                <a:cs typeface="Times New Roman"/>
              </a:rPr>
              <a:t>(</a:t>
            </a:r>
            <a:r>
              <a:rPr sz="2400" i="1" u="sng" spc="-60" dirty="0">
                <a:uFill>
                  <a:solidFill>
                    <a:srgbClr val="000000"/>
                  </a:solidFill>
                </a:uFill>
                <a:latin typeface="Symbol"/>
                <a:cs typeface="Symbol"/>
              </a:rPr>
              <a:t></a:t>
            </a:r>
            <a:r>
              <a:rPr sz="2400" i="1" u="sng" spc="40" dirty="0">
                <a:uFill>
                  <a:solidFill>
                    <a:srgbClr val="000000"/>
                  </a:solidFill>
                </a:uFill>
                <a:latin typeface="Times New Roman"/>
                <a:cs typeface="Times New Roman"/>
              </a:rPr>
              <a:t> </a:t>
            </a:r>
            <a:r>
              <a:rPr sz="2250" u="sng" spc="-15" dirty="0">
                <a:uFill>
                  <a:solidFill>
                    <a:srgbClr val="000000"/>
                  </a:solidFill>
                </a:uFill>
                <a:latin typeface="Symbol"/>
                <a:cs typeface="Symbol"/>
              </a:rPr>
              <a:t></a:t>
            </a:r>
            <a:r>
              <a:rPr sz="2250" u="sng" spc="-15" dirty="0">
                <a:uFill>
                  <a:solidFill>
                    <a:srgbClr val="000000"/>
                  </a:solidFill>
                </a:uFill>
                <a:latin typeface="Times New Roman"/>
                <a:cs typeface="Times New Roman"/>
              </a:rPr>
              <a:t>1)</a:t>
            </a:r>
            <a:r>
              <a:rPr sz="2250" u="sng" spc="-15" dirty="0">
                <a:uFill>
                  <a:solidFill>
                    <a:srgbClr val="000000"/>
                  </a:solidFill>
                </a:uFill>
                <a:latin typeface="Symbol"/>
                <a:cs typeface="Symbol"/>
              </a:rPr>
              <a:t></a:t>
            </a:r>
            <a:r>
              <a:rPr sz="2250" spc="45" dirty="0">
                <a:latin typeface="Times New Roman"/>
                <a:cs typeface="Times New Roman"/>
              </a:rPr>
              <a:t> </a:t>
            </a:r>
            <a:r>
              <a:rPr sz="3375" spc="7" baseline="-29629" dirty="0">
                <a:latin typeface="Symbol"/>
                <a:cs typeface="Symbol"/>
              </a:rPr>
              <a:t></a:t>
            </a:r>
            <a:r>
              <a:rPr sz="3375" spc="-30" baseline="-29629" dirty="0">
                <a:latin typeface="Times New Roman"/>
                <a:cs typeface="Times New Roman"/>
              </a:rPr>
              <a:t> </a:t>
            </a:r>
            <a:r>
              <a:rPr sz="2250" u="sng" spc="5" dirty="0">
                <a:uFill>
                  <a:solidFill>
                    <a:srgbClr val="000000"/>
                  </a:solidFill>
                </a:uFill>
                <a:latin typeface="Times New Roman"/>
                <a:cs typeface="Times New Roman"/>
              </a:rPr>
              <a:t>(</a:t>
            </a:r>
            <a:r>
              <a:rPr sz="2250" i="1" u="sng" spc="5" dirty="0">
                <a:uFill>
                  <a:solidFill>
                    <a:srgbClr val="000000"/>
                  </a:solidFill>
                </a:uFill>
                <a:latin typeface="Times New Roman"/>
                <a:cs typeface="Times New Roman"/>
              </a:rPr>
              <a:t>o</a:t>
            </a:r>
            <a:r>
              <a:rPr sz="2250" i="1" u="sng" spc="-245" dirty="0">
                <a:uFill>
                  <a:solidFill>
                    <a:srgbClr val="000000"/>
                  </a:solidFill>
                </a:uFill>
                <a:latin typeface="Times New Roman"/>
                <a:cs typeface="Times New Roman"/>
              </a:rPr>
              <a:t> </a:t>
            </a:r>
            <a:r>
              <a:rPr sz="2250" u="sng" spc="-10" dirty="0">
                <a:uFill>
                  <a:solidFill>
                    <a:srgbClr val="000000"/>
                  </a:solidFill>
                </a:uFill>
                <a:latin typeface="Symbol"/>
                <a:cs typeface="Symbol"/>
              </a:rPr>
              <a:t></a:t>
            </a:r>
            <a:r>
              <a:rPr sz="2250" u="sng" spc="-10" dirty="0">
                <a:uFill>
                  <a:solidFill>
                    <a:srgbClr val="000000"/>
                  </a:solidFill>
                </a:uFill>
                <a:latin typeface="Times New Roman"/>
                <a:cs typeface="Times New Roman"/>
              </a:rPr>
              <a:t>1)</a:t>
            </a:r>
            <a:r>
              <a:rPr sz="2250" i="1" u="sng" spc="-10" dirty="0">
                <a:uFill>
                  <a:solidFill>
                    <a:srgbClr val="000000"/>
                  </a:solidFill>
                </a:uFill>
                <a:latin typeface="Times New Roman"/>
                <a:cs typeface="Times New Roman"/>
              </a:rPr>
              <a:t>MSB</a:t>
            </a:r>
            <a:r>
              <a:rPr sz="2250" i="1" u="sng" spc="-215" dirty="0">
                <a:uFill>
                  <a:solidFill>
                    <a:srgbClr val="000000"/>
                  </a:solidFill>
                </a:uFill>
                <a:latin typeface="Times New Roman"/>
                <a:cs typeface="Times New Roman"/>
              </a:rPr>
              <a:t> </a:t>
            </a:r>
            <a:r>
              <a:rPr sz="2250" u="sng" spc="5" dirty="0">
                <a:uFill>
                  <a:solidFill>
                    <a:srgbClr val="000000"/>
                  </a:solidFill>
                </a:uFill>
                <a:latin typeface="Symbol"/>
                <a:cs typeface="Symbol"/>
              </a:rPr>
              <a:t></a:t>
            </a:r>
            <a:r>
              <a:rPr sz="2250" u="sng" spc="-245" dirty="0">
                <a:uFill>
                  <a:solidFill>
                    <a:srgbClr val="000000"/>
                  </a:solidFill>
                </a:uFill>
                <a:latin typeface="Times New Roman"/>
                <a:cs typeface="Times New Roman"/>
              </a:rPr>
              <a:t> </a:t>
            </a:r>
            <a:r>
              <a:rPr sz="2250" i="1" u="sng" spc="-60" dirty="0">
                <a:uFill>
                  <a:solidFill>
                    <a:srgbClr val="000000"/>
                  </a:solidFill>
                </a:uFill>
                <a:latin typeface="Times New Roman"/>
                <a:cs typeface="Times New Roman"/>
              </a:rPr>
              <a:t>o</a:t>
            </a:r>
            <a:r>
              <a:rPr sz="2250" u="sng" spc="-60" dirty="0">
                <a:uFill>
                  <a:solidFill>
                    <a:srgbClr val="000000"/>
                  </a:solidFill>
                </a:uFill>
                <a:latin typeface="Times New Roman"/>
                <a:cs typeface="Times New Roman"/>
              </a:rPr>
              <a:t>(</a:t>
            </a:r>
            <a:r>
              <a:rPr sz="2400" i="1" u="sng" spc="-60" dirty="0">
                <a:uFill>
                  <a:solidFill>
                    <a:srgbClr val="000000"/>
                  </a:solidFill>
                </a:uFill>
                <a:latin typeface="Symbol"/>
                <a:cs typeface="Symbol"/>
              </a:rPr>
              <a:t></a:t>
            </a:r>
            <a:r>
              <a:rPr sz="2400" i="1" u="sng" spc="40" dirty="0">
                <a:uFill>
                  <a:solidFill>
                    <a:srgbClr val="000000"/>
                  </a:solidFill>
                </a:uFill>
                <a:latin typeface="Times New Roman"/>
                <a:cs typeface="Times New Roman"/>
              </a:rPr>
              <a:t> </a:t>
            </a:r>
            <a:r>
              <a:rPr sz="2250" u="sng" spc="-10" dirty="0">
                <a:uFill>
                  <a:solidFill>
                    <a:srgbClr val="000000"/>
                  </a:solidFill>
                </a:uFill>
                <a:latin typeface="Symbol"/>
                <a:cs typeface="Symbol"/>
              </a:rPr>
              <a:t></a:t>
            </a:r>
            <a:r>
              <a:rPr sz="2250" u="sng" spc="-10" dirty="0">
                <a:uFill>
                  <a:solidFill>
                    <a:srgbClr val="000000"/>
                  </a:solidFill>
                </a:uFill>
                <a:latin typeface="Times New Roman"/>
                <a:cs typeface="Times New Roman"/>
              </a:rPr>
              <a:t>1)</a:t>
            </a:r>
            <a:r>
              <a:rPr sz="2250" i="1" u="sng" spc="-10" dirty="0">
                <a:uFill>
                  <a:solidFill>
                    <a:srgbClr val="000000"/>
                  </a:solidFill>
                </a:uFill>
                <a:latin typeface="Times New Roman"/>
                <a:cs typeface="Times New Roman"/>
              </a:rPr>
              <a:t>MSE</a:t>
            </a:r>
            <a:endParaRPr sz="2250" dirty="0">
              <a:latin typeface="Times New Roman"/>
              <a:cs typeface="Times New Roman"/>
            </a:endParaRPr>
          </a:p>
          <a:p>
            <a:pPr marL="1838325">
              <a:lnSpc>
                <a:spcPts val="2810"/>
              </a:lnSpc>
              <a:tabLst>
                <a:tab pos="5099685" algn="l"/>
              </a:tabLst>
            </a:pPr>
            <a:r>
              <a:rPr sz="2250" spc="-100" dirty="0">
                <a:latin typeface="Times New Roman"/>
                <a:cs typeface="Times New Roman"/>
              </a:rPr>
              <a:t>(</a:t>
            </a:r>
            <a:r>
              <a:rPr sz="2400" i="1" spc="-100" dirty="0">
                <a:latin typeface="Symbol"/>
                <a:cs typeface="Symbol"/>
              </a:rPr>
              <a:t></a:t>
            </a:r>
            <a:r>
              <a:rPr sz="2400" i="1" spc="45" dirty="0">
                <a:latin typeface="Times New Roman"/>
                <a:cs typeface="Times New Roman"/>
              </a:rPr>
              <a:t> </a:t>
            </a:r>
            <a:r>
              <a:rPr sz="2250" spc="-15" dirty="0">
                <a:latin typeface="Symbol"/>
                <a:cs typeface="Symbol"/>
              </a:rPr>
              <a:t></a:t>
            </a:r>
            <a:r>
              <a:rPr sz="2250" spc="-15" dirty="0">
                <a:latin typeface="Times New Roman"/>
                <a:cs typeface="Times New Roman"/>
              </a:rPr>
              <a:t>1)</a:t>
            </a:r>
            <a:r>
              <a:rPr sz="2250" spc="-15" dirty="0">
                <a:latin typeface="Symbol"/>
                <a:cs typeface="Symbol"/>
              </a:rPr>
              <a:t></a:t>
            </a:r>
            <a:r>
              <a:rPr sz="2250" spc="-15" dirty="0">
                <a:latin typeface="Times New Roman"/>
                <a:cs typeface="Times New Roman"/>
              </a:rPr>
              <a:t>	</a:t>
            </a:r>
            <a:r>
              <a:rPr sz="2250" spc="-100" dirty="0">
                <a:latin typeface="Times New Roman"/>
                <a:cs typeface="Times New Roman"/>
              </a:rPr>
              <a:t>(</a:t>
            </a:r>
            <a:r>
              <a:rPr sz="2400" i="1" spc="-100" dirty="0">
                <a:latin typeface="Symbol"/>
                <a:cs typeface="Symbol"/>
              </a:rPr>
              <a:t></a:t>
            </a:r>
            <a:r>
              <a:rPr sz="2400" i="1" spc="20" dirty="0">
                <a:latin typeface="Times New Roman"/>
                <a:cs typeface="Times New Roman"/>
              </a:rPr>
              <a:t> </a:t>
            </a:r>
            <a:r>
              <a:rPr sz="2250" spc="-10" dirty="0">
                <a:latin typeface="Symbol"/>
                <a:cs typeface="Symbol"/>
              </a:rPr>
              <a:t></a:t>
            </a:r>
            <a:r>
              <a:rPr sz="2250" spc="-10" dirty="0">
                <a:latin typeface="Times New Roman"/>
                <a:cs typeface="Times New Roman"/>
              </a:rPr>
              <a:t>1)</a:t>
            </a:r>
            <a:r>
              <a:rPr sz="2250" i="1" spc="-10" dirty="0">
                <a:latin typeface="Times New Roman"/>
                <a:cs typeface="Times New Roman"/>
              </a:rPr>
              <a:t>MSE</a:t>
            </a:r>
            <a:endParaRPr sz="2250" dirty="0">
              <a:latin typeface="Times New Roman"/>
              <a:cs typeface="Times New Roman"/>
            </a:endParaRPr>
          </a:p>
          <a:p>
            <a:pPr algn="ctr">
              <a:lnSpc>
                <a:spcPct val="100000"/>
              </a:lnSpc>
              <a:spcBef>
                <a:spcPts val="1860"/>
              </a:spcBef>
            </a:pPr>
            <a:r>
              <a:rPr sz="2400" b="1" spc="-5" dirty="0">
                <a:solidFill>
                  <a:srgbClr val="FFCC65"/>
                </a:solidFill>
                <a:latin typeface="Arial"/>
                <a:cs typeface="Arial"/>
              </a:rPr>
              <a:t>Relative Efficiency:</a:t>
            </a:r>
            <a:r>
              <a:rPr sz="2400" b="1" spc="10" dirty="0">
                <a:solidFill>
                  <a:srgbClr val="FFCC65"/>
                </a:solidFill>
                <a:latin typeface="Arial"/>
                <a:cs typeface="Arial"/>
              </a:rPr>
              <a:t> </a:t>
            </a:r>
            <a:r>
              <a:rPr sz="2400" b="1" i="1" spc="-5" dirty="0">
                <a:solidFill>
                  <a:srgbClr val="FFCC65"/>
                </a:solidFill>
                <a:latin typeface="Arial"/>
                <a:cs typeface="Arial"/>
              </a:rPr>
              <a:t>RE</a:t>
            </a:r>
            <a:endParaRPr sz="2400" dirty="0">
              <a:latin typeface="Arial"/>
              <a:cs typeface="Arial"/>
            </a:endParaRPr>
          </a:p>
          <a:p>
            <a:pPr marL="88265" marR="81280" algn="ctr">
              <a:lnSpc>
                <a:spcPts val="2870"/>
              </a:lnSpc>
              <a:spcBef>
                <a:spcPts val="1540"/>
              </a:spcBef>
            </a:pPr>
            <a:r>
              <a:rPr sz="2400" b="1" i="1" spc="-5" dirty="0">
                <a:solidFill>
                  <a:srgbClr val="FFFFFF"/>
                </a:solidFill>
                <a:latin typeface="Arial"/>
                <a:cs typeface="Arial"/>
              </a:rPr>
              <a:t>Στη </a:t>
            </a:r>
            <a:r>
              <a:rPr sz="2400" b="1" i="1" spc="5" dirty="0">
                <a:solidFill>
                  <a:srgbClr val="FFFFFF"/>
                </a:solidFill>
                <a:latin typeface="Arial"/>
                <a:cs typeface="Arial"/>
              </a:rPr>
              <a:t>µαθηµατική </a:t>
            </a:r>
            <a:r>
              <a:rPr sz="2400" b="1" i="1" spc="-5" dirty="0">
                <a:solidFill>
                  <a:srgbClr val="FFFFFF"/>
                </a:solidFill>
                <a:latin typeface="Arial"/>
                <a:cs typeface="Arial"/>
              </a:rPr>
              <a:t>σχέση ο </a:t>
            </a:r>
            <a:r>
              <a:rPr sz="2400" b="1" i="1" dirty="0">
                <a:solidFill>
                  <a:srgbClr val="FFCC65"/>
                </a:solidFill>
                <a:latin typeface="Arial"/>
                <a:cs typeface="Arial"/>
              </a:rPr>
              <a:t>αριθµητής </a:t>
            </a:r>
            <a:r>
              <a:rPr sz="2400" b="1" i="1" spc="-5" dirty="0">
                <a:solidFill>
                  <a:srgbClr val="FFFFFF"/>
                </a:solidFill>
                <a:latin typeface="Arial"/>
                <a:cs typeface="Arial"/>
              </a:rPr>
              <a:t>αντιστοιχεί </a:t>
            </a:r>
            <a:r>
              <a:rPr sz="2400" b="1" i="1" dirty="0">
                <a:solidFill>
                  <a:srgbClr val="FFFFFF"/>
                </a:solidFill>
                <a:latin typeface="Arial"/>
                <a:cs typeface="Arial"/>
              </a:rPr>
              <a:t>στο  </a:t>
            </a:r>
            <a:r>
              <a:rPr sz="2400" b="1" i="1" spc="-5" dirty="0">
                <a:solidFill>
                  <a:srgbClr val="FFCC65"/>
                </a:solidFill>
                <a:latin typeface="Arial"/>
                <a:cs typeface="Arial"/>
              </a:rPr>
              <a:t>CRD </a:t>
            </a:r>
            <a:r>
              <a:rPr sz="2400" b="1" i="1" spc="-5" dirty="0">
                <a:solidFill>
                  <a:srgbClr val="FFFFFF"/>
                </a:solidFill>
                <a:latin typeface="Arial"/>
                <a:cs typeface="Arial"/>
              </a:rPr>
              <a:t>ενώ ο </a:t>
            </a:r>
            <a:r>
              <a:rPr sz="2400" b="1" i="1" dirty="0">
                <a:solidFill>
                  <a:srgbClr val="FFCC65"/>
                </a:solidFill>
                <a:latin typeface="Arial"/>
                <a:cs typeface="Arial"/>
              </a:rPr>
              <a:t>παρονοµαστής </a:t>
            </a:r>
            <a:r>
              <a:rPr sz="2400" b="1" i="1" spc="-10" dirty="0">
                <a:solidFill>
                  <a:srgbClr val="FFFFFF"/>
                </a:solidFill>
                <a:latin typeface="Arial"/>
                <a:cs typeface="Arial"/>
              </a:rPr>
              <a:t>στο </a:t>
            </a:r>
            <a:r>
              <a:rPr sz="2400" b="1" i="1" spc="-5" dirty="0">
                <a:solidFill>
                  <a:srgbClr val="FFCC65"/>
                </a:solidFill>
                <a:latin typeface="Arial"/>
                <a:cs typeface="Arial"/>
              </a:rPr>
              <a:t>RCBD</a:t>
            </a:r>
            <a:endParaRPr sz="2400" dirty="0">
              <a:latin typeface="Arial"/>
              <a:cs typeface="Arial"/>
            </a:endParaRPr>
          </a:p>
          <a:p>
            <a:pPr marL="156845">
              <a:lnSpc>
                <a:spcPct val="100000"/>
              </a:lnSpc>
              <a:spcBef>
                <a:spcPts val="2365"/>
              </a:spcBef>
            </a:pPr>
            <a:r>
              <a:rPr sz="1800" b="1" spc="-5" dirty="0">
                <a:solidFill>
                  <a:srgbClr val="FFFFFF"/>
                </a:solidFill>
                <a:latin typeface="Arial"/>
                <a:cs typeface="Arial"/>
              </a:rPr>
              <a:t>Στο</a:t>
            </a:r>
            <a:r>
              <a:rPr sz="1800" b="1" spc="-10" dirty="0">
                <a:solidFill>
                  <a:srgbClr val="FFFFFF"/>
                </a:solidFill>
                <a:latin typeface="Arial"/>
                <a:cs typeface="Arial"/>
              </a:rPr>
              <a:t> </a:t>
            </a:r>
            <a:r>
              <a:rPr sz="1800" b="1" dirty="0">
                <a:solidFill>
                  <a:srgbClr val="FFFFFF"/>
                </a:solidFill>
                <a:latin typeface="Arial"/>
                <a:cs typeface="Arial"/>
              </a:rPr>
              <a:t>παράδειγµα:</a:t>
            </a:r>
            <a:endParaRPr sz="1800" dirty="0">
              <a:latin typeface="Arial"/>
              <a:cs typeface="Arial"/>
            </a:endParaRPr>
          </a:p>
          <a:p>
            <a:pPr marL="1701164" marR="3258820" indent="-1332230">
              <a:lnSpc>
                <a:spcPct val="101699"/>
              </a:lnSpc>
              <a:spcBef>
                <a:spcPts val="1595"/>
              </a:spcBef>
            </a:pPr>
            <a:r>
              <a:rPr sz="3600" i="1" spc="7" baseline="-30092" dirty="0">
                <a:latin typeface="Times New Roman"/>
                <a:cs typeface="Times New Roman"/>
              </a:rPr>
              <a:t>RE</a:t>
            </a:r>
            <a:r>
              <a:rPr sz="3600" i="1" spc="-52" baseline="-30092" dirty="0">
                <a:latin typeface="Times New Roman"/>
                <a:cs typeface="Times New Roman"/>
              </a:rPr>
              <a:t> </a:t>
            </a:r>
            <a:r>
              <a:rPr sz="3600" spc="7" baseline="-30092" dirty="0">
                <a:latin typeface="Symbol"/>
                <a:cs typeface="Symbol"/>
              </a:rPr>
              <a:t></a:t>
            </a:r>
            <a:r>
              <a:rPr sz="3600" spc="-75" baseline="-30092" dirty="0">
                <a:latin typeface="Times New Roman"/>
                <a:cs typeface="Times New Roman"/>
              </a:rPr>
              <a:t> </a:t>
            </a:r>
            <a:r>
              <a:rPr sz="2400" u="heavy" spc="20" dirty="0">
                <a:uFill>
                  <a:solidFill>
                    <a:srgbClr val="000000"/>
                  </a:solidFill>
                </a:uFill>
                <a:latin typeface="Times New Roman"/>
                <a:cs typeface="Times New Roman"/>
              </a:rPr>
              <a:t>9</a:t>
            </a:r>
            <a:r>
              <a:rPr sz="2400" u="heavy" spc="20" dirty="0">
                <a:uFill>
                  <a:solidFill>
                    <a:srgbClr val="000000"/>
                  </a:solidFill>
                </a:uFill>
                <a:latin typeface="Symbol"/>
                <a:cs typeface="Symbol"/>
              </a:rPr>
              <a:t></a:t>
            </a:r>
            <a:r>
              <a:rPr sz="2400" u="heavy" spc="20" dirty="0">
                <a:uFill>
                  <a:solidFill>
                    <a:srgbClr val="000000"/>
                  </a:solidFill>
                </a:uFill>
                <a:latin typeface="Times New Roman"/>
                <a:cs typeface="Times New Roman"/>
              </a:rPr>
              <a:t>16,</a:t>
            </a:r>
            <a:r>
              <a:rPr sz="2400" spc="-370" dirty="0">
                <a:latin typeface="Times New Roman"/>
                <a:cs typeface="Times New Roman"/>
              </a:rPr>
              <a:t> </a:t>
            </a:r>
            <a:r>
              <a:rPr sz="2400" u="heavy" dirty="0">
                <a:uFill>
                  <a:solidFill>
                    <a:srgbClr val="000000"/>
                  </a:solidFill>
                </a:uFill>
                <a:latin typeface="Times New Roman"/>
                <a:cs typeface="Times New Roman"/>
              </a:rPr>
              <a:t>43</a:t>
            </a:r>
            <a:r>
              <a:rPr sz="2400" spc="-375" dirty="0">
                <a:latin typeface="Times New Roman"/>
                <a:cs typeface="Times New Roman"/>
              </a:rPr>
              <a:t> </a:t>
            </a:r>
            <a:r>
              <a:rPr sz="2400" u="heavy" spc="5" dirty="0">
                <a:uFill>
                  <a:solidFill>
                    <a:srgbClr val="000000"/>
                  </a:solidFill>
                </a:uFill>
                <a:latin typeface="Symbol"/>
                <a:cs typeface="Symbol"/>
              </a:rPr>
              <a:t></a:t>
            </a:r>
            <a:r>
              <a:rPr sz="2400" u="heavy" spc="-295" dirty="0">
                <a:uFill>
                  <a:solidFill>
                    <a:srgbClr val="000000"/>
                  </a:solidFill>
                </a:uFill>
                <a:latin typeface="Times New Roman"/>
                <a:cs typeface="Times New Roman"/>
              </a:rPr>
              <a:t> </a:t>
            </a:r>
            <a:r>
              <a:rPr sz="2400" u="heavy" spc="55" dirty="0">
                <a:uFill>
                  <a:solidFill>
                    <a:srgbClr val="000000"/>
                  </a:solidFill>
                </a:uFill>
                <a:latin typeface="Times New Roman"/>
                <a:cs typeface="Times New Roman"/>
              </a:rPr>
              <a:t>90</a:t>
            </a:r>
            <a:r>
              <a:rPr sz="2400" u="heavy" spc="55" dirty="0">
                <a:uFill>
                  <a:solidFill>
                    <a:srgbClr val="000000"/>
                  </a:solidFill>
                </a:uFill>
                <a:latin typeface="Symbol"/>
                <a:cs typeface="Symbol"/>
              </a:rPr>
              <a:t></a:t>
            </a:r>
            <a:r>
              <a:rPr sz="2400" spc="-350" dirty="0">
                <a:latin typeface="Times New Roman"/>
                <a:cs typeface="Times New Roman"/>
              </a:rPr>
              <a:t> </a:t>
            </a:r>
            <a:r>
              <a:rPr sz="2400" u="heavy" spc="-30" dirty="0">
                <a:uFill>
                  <a:solidFill>
                    <a:srgbClr val="000000"/>
                  </a:solidFill>
                </a:uFill>
                <a:latin typeface="Times New Roman"/>
                <a:cs typeface="Times New Roman"/>
              </a:rPr>
              <a:t>2,</a:t>
            </a:r>
            <a:r>
              <a:rPr sz="2400" u="heavy" spc="-360" dirty="0">
                <a:uFill>
                  <a:solidFill>
                    <a:srgbClr val="000000"/>
                  </a:solidFill>
                </a:uFill>
                <a:latin typeface="Times New Roman"/>
                <a:cs typeface="Times New Roman"/>
              </a:rPr>
              <a:t> </a:t>
            </a:r>
            <a:r>
              <a:rPr sz="2400" u="heavy" dirty="0">
                <a:uFill>
                  <a:solidFill>
                    <a:srgbClr val="000000"/>
                  </a:solidFill>
                </a:uFill>
                <a:latin typeface="Times New Roman"/>
                <a:cs typeface="Times New Roman"/>
              </a:rPr>
              <a:t>48</a:t>
            </a:r>
            <a:r>
              <a:rPr sz="2400" spc="-50" dirty="0">
                <a:latin typeface="Times New Roman"/>
                <a:cs typeface="Times New Roman"/>
              </a:rPr>
              <a:t> </a:t>
            </a:r>
            <a:r>
              <a:rPr sz="3600" spc="37" baseline="-30092" dirty="0">
                <a:latin typeface="Symbol"/>
                <a:cs typeface="Symbol"/>
              </a:rPr>
              <a:t></a:t>
            </a:r>
            <a:r>
              <a:rPr sz="3600" spc="37" baseline="-30092" dirty="0">
                <a:latin typeface="Times New Roman"/>
                <a:cs typeface="Times New Roman"/>
              </a:rPr>
              <a:t>1,51  </a:t>
            </a:r>
            <a:r>
              <a:rPr sz="2400" spc="55" dirty="0">
                <a:latin typeface="Times New Roman"/>
                <a:cs typeface="Times New Roman"/>
              </a:rPr>
              <a:t>99</a:t>
            </a:r>
            <a:r>
              <a:rPr sz="2400" spc="55" dirty="0">
                <a:latin typeface="Symbol"/>
                <a:cs typeface="Symbol"/>
              </a:rPr>
              <a:t></a:t>
            </a:r>
            <a:r>
              <a:rPr sz="2400" spc="-350" dirty="0">
                <a:latin typeface="Times New Roman"/>
                <a:cs typeface="Times New Roman"/>
              </a:rPr>
              <a:t> </a:t>
            </a:r>
            <a:r>
              <a:rPr sz="2400" spc="-30" dirty="0">
                <a:latin typeface="Times New Roman"/>
                <a:cs typeface="Times New Roman"/>
              </a:rPr>
              <a:t>2,</a:t>
            </a:r>
            <a:r>
              <a:rPr sz="2400" spc="-355" dirty="0">
                <a:latin typeface="Times New Roman"/>
                <a:cs typeface="Times New Roman"/>
              </a:rPr>
              <a:t> </a:t>
            </a:r>
            <a:r>
              <a:rPr sz="2400" dirty="0">
                <a:latin typeface="Times New Roman"/>
                <a:cs typeface="Times New Roman"/>
              </a:rPr>
              <a:t>48</a:t>
            </a:r>
          </a:p>
          <a:p>
            <a:pPr>
              <a:lnSpc>
                <a:spcPct val="100000"/>
              </a:lnSpc>
              <a:spcBef>
                <a:spcPts val="50"/>
              </a:spcBef>
            </a:pPr>
            <a:endParaRPr sz="3400" dirty="0">
              <a:latin typeface="Times New Roman"/>
              <a:cs typeface="Times New Roman"/>
            </a:endParaRPr>
          </a:p>
          <a:p>
            <a:pPr marL="255904" marR="104139" algn="ctr">
              <a:lnSpc>
                <a:spcPct val="100000"/>
              </a:lnSpc>
            </a:pPr>
            <a:r>
              <a:rPr sz="2400" spc="-5" dirty="0">
                <a:solidFill>
                  <a:srgbClr val="FFFFFF"/>
                </a:solidFill>
                <a:latin typeface="Arial"/>
                <a:cs typeface="Arial"/>
              </a:rPr>
              <a:t>Το RCBD </a:t>
            </a:r>
            <a:r>
              <a:rPr sz="2400" dirty="0">
                <a:solidFill>
                  <a:srgbClr val="FFFFFF"/>
                </a:solidFill>
                <a:latin typeface="Arial"/>
                <a:cs typeface="Arial"/>
              </a:rPr>
              <a:t>αύξησε </a:t>
            </a:r>
            <a:r>
              <a:rPr sz="2400" spc="-5" dirty="0">
                <a:solidFill>
                  <a:srgbClr val="FFFFFF"/>
                </a:solidFill>
                <a:latin typeface="Arial"/>
                <a:cs typeface="Arial"/>
              </a:rPr>
              <a:t>την αποτελεσµατικότητα </a:t>
            </a:r>
            <a:r>
              <a:rPr sz="2400" dirty="0">
                <a:solidFill>
                  <a:srgbClr val="FFFFFF"/>
                </a:solidFill>
                <a:latin typeface="Arial"/>
                <a:cs typeface="Arial"/>
              </a:rPr>
              <a:t>κατά </a:t>
            </a:r>
            <a:r>
              <a:rPr sz="2400" spc="-5" dirty="0">
                <a:solidFill>
                  <a:srgbClr val="FFCC65"/>
                </a:solidFill>
                <a:latin typeface="Arial"/>
                <a:cs typeface="Arial"/>
              </a:rPr>
              <a:t>51%  </a:t>
            </a:r>
            <a:r>
              <a:rPr sz="2400" dirty="0">
                <a:solidFill>
                  <a:srgbClr val="FFFFFF"/>
                </a:solidFill>
                <a:latin typeface="Arial"/>
                <a:cs typeface="Arial"/>
              </a:rPr>
              <a:t>σε σχέση µε </a:t>
            </a:r>
            <a:r>
              <a:rPr sz="2400" spc="-5" dirty="0">
                <a:solidFill>
                  <a:srgbClr val="FFFFFF"/>
                </a:solidFill>
                <a:latin typeface="Arial"/>
                <a:cs typeface="Arial"/>
              </a:rPr>
              <a:t>το</a:t>
            </a:r>
            <a:r>
              <a:rPr sz="2400" spc="-10" dirty="0">
                <a:solidFill>
                  <a:srgbClr val="FFFFFF"/>
                </a:solidFill>
                <a:latin typeface="Arial"/>
                <a:cs typeface="Arial"/>
              </a:rPr>
              <a:t> </a:t>
            </a:r>
            <a:r>
              <a:rPr sz="2400" spc="-5" dirty="0">
                <a:solidFill>
                  <a:srgbClr val="FFFFFF"/>
                </a:solidFill>
                <a:latin typeface="Arial"/>
                <a:cs typeface="Arial"/>
              </a:rPr>
              <a:t>CRD</a:t>
            </a:r>
            <a:endParaRPr sz="2400" dirty="0">
              <a:latin typeface="Arial"/>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2582429" y="2535427"/>
            <a:ext cx="5513070" cy="635000"/>
          </a:xfrm>
          <a:prstGeom prst="rect">
            <a:avLst/>
          </a:prstGeom>
        </p:spPr>
        <p:txBody>
          <a:bodyPr vert="horz" wrap="square" lIns="0" tIns="12065" rIns="0" bIns="0" rtlCol="0">
            <a:spAutoFit/>
          </a:bodyPr>
          <a:lstStyle/>
          <a:p>
            <a:pPr marL="12700">
              <a:lnSpc>
                <a:spcPct val="100000"/>
              </a:lnSpc>
              <a:spcBef>
                <a:spcPts val="95"/>
              </a:spcBef>
            </a:pPr>
            <a:r>
              <a:rPr sz="4000" spc="-5" dirty="0"/>
              <a:t>Έλεγχοι</a:t>
            </a:r>
            <a:r>
              <a:rPr sz="4000" spc="-20" dirty="0"/>
              <a:t> </a:t>
            </a:r>
            <a:r>
              <a:rPr sz="4000" spc="-5" dirty="0"/>
              <a:t>Προϋποθέσεων</a:t>
            </a:r>
            <a:endParaRPr sz="40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2959098" y="543559"/>
            <a:ext cx="4759960" cy="878840"/>
          </a:xfrm>
          <a:prstGeom prst="rect">
            <a:avLst/>
          </a:prstGeom>
        </p:spPr>
        <p:txBody>
          <a:bodyPr vert="horz" wrap="square" lIns="0" tIns="12065" rIns="0" bIns="0" rtlCol="0">
            <a:spAutoFit/>
          </a:bodyPr>
          <a:lstStyle/>
          <a:p>
            <a:pPr marL="12700" marR="5080" indent="488950">
              <a:lnSpc>
                <a:spcPct val="100000"/>
              </a:lnSpc>
              <a:spcBef>
                <a:spcPts val="95"/>
              </a:spcBef>
            </a:pPr>
            <a:r>
              <a:rPr sz="2800" spc="-5" dirty="0"/>
              <a:t>Έλεγχος Κανονικότητας  </a:t>
            </a:r>
            <a:r>
              <a:rPr sz="2800" spc="-5" dirty="0">
                <a:solidFill>
                  <a:srgbClr val="B2B2B2"/>
                </a:solidFill>
              </a:rPr>
              <a:t>Κατανοµή των Σφαλµάτων</a:t>
            </a:r>
            <a:r>
              <a:rPr sz="2800" spc="-35" dirty="0">
                <a:solidFill>
                  <a:srgbClr val="B2B2B2"/>
                </a:solidFill>
              </a:rPr>
              <a:t> </a:t>
            </a:r>
            <a:r>
              <a:rPr sz="2800" dirty="0">
                <a:solidFill>
                  <a:srgbClr val="B2B2B2"/>
                </a:solidFill>
              </a:rPr>
              <a:t>(1)</a:t>
            </a:r>
            <a:endParaRPr sz="2800"/>
          </a:p>
        </p:txBody>
      </p:sp>
      <p:sp>
        <p:nvSpPr>
          <p:cNvPr id="10" name="object 10"/>
          <p:cNvSpPr/>
          <p:nvPr/>
        </p:nvSpPr>
        <p:spPr>
          <a:xfrm>
            <a:off x="2305811" y="1687067"/>
            <a:ext cx="6473952" cy="5178552"/>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2622294" y="929131"/>
            <a:ext cx="5435600" cy="513715"/>
          </a:xfrm>
          <a:prstGeom prst="rect">
            <a:avLst/>
          </a:prstGeom>
        </p:spPr>
        <p:txBody>
          <a:bodyPr vert="horz" wrap="square" lIns="0" tIns="12700" rIns="0" bIns="0" rtlCol="0">
            <a:spAutoFit/>
          </a:bodyPr>
          <a:lstStyle/>
          <a:p>
            <a:pPr marL="12700">
              <a:lnSpc>
                <a:spcPct val="100000"/>
              </a:lnSpc>
              <a:spcBef>
                <a:spcPts val="100"/>
              </a:spcBef>
            </a:pPr>
            <a:r>
              <a:rPr spc="-5" dirty="0">
                <a:solidFill>
                  <a:srgbClr val="B2B2B2"/>
                </a:solidFill>
              </a:rPr>
              <a:t>Κατανοµή των Σφαλµάτων</a:t>
            </a:r>
            <a:r>
              <a:rPr spc="-20" dirty="0">
                <a:solidFill>
                  <a:srgbClr val="B2B2B2"/>
                </a:solidFill>
              </a:rPr>
              <a:t> </a:t>
            </a:r>
            <a:r>
              <a:rPr spc="-5" dirty="0">
                <a:solidFill>
                  <a:srgbClr val="B2B2B2"/>
                </a:solidFill>
              </a:rPr>
              <a:t>(2)</a:t>
            </a:r>
          </a:p>
        </p:txBody>
      </p:sp>
      <p:sp>
        <p:nvSpPr>
          <p:cNvPr id="10" name="object 10"/>
          <p:cNvSpPr/>
          <p:nvPr/>
        </p:nvSpPr>
        <p:spPr>
          <a:xfrm>
            <a:off x="2964180" y="3058668"/>
            <a:ext cx="4686300" cy="2702560"/>
          </a:xfrm>
          <a:custGeom>
            <a:avLst/>
            <a:gdLst/>
            <a:ahLst/>
            <a:cxnLst/>
            <a:rect l="l" t="t" r="r" b="b"/>
            <a:pathLst>
              <a:path w="4686300" h="2702560">
                <a:moveTo>
                  <a:pt x="0" y="2702052"/>
                </a:moveTo>
                <a:lnTo>
                  <a:pt x="4686300" y="2702052"/>
                </a:lnTo>
                <a:lnTo>
                  <a:pt x="4686300" y="0"/>
                </a:lnTo>
                <a:lnTo>
                  <a:pt x="0" y="0"/>
                </a:lnTo>
                <a:lnTo>
                  <a:pt x="0" y="2702052"/>
                </a:lnTo>
                <a:close/>
              </a:path>
            </a:pathLst>
          </a:custGeom>
          <a:solidFill>
            <a:srgbClr val="FFFFFF"/>
          </a:solidFill>
        </p:spPr>
        <p:txBody>
          <a:bodyPr wrap="square" lIns="0" tIns="0" rIns="0" bIns="0" rtlCol="0"/>
          <a:lstStyle/>
          <a:p>
            <a:endParaRPr/>
          </a:p>
        </p:txBody>
      </p:sp>
      <p:sp>
        <p:nvSpPr>
          <p:cNvPr id="11" name="object 11"/>
          <p:cNvSpPr/>
          <p:nvPr/>
        </p:nvSpPr>
        <p:spPr>
          <a:xfrm>
            <a:off x="2982468" y="3075432"/>
            <a:ext cx="4737100" cy="464820"/>
          </a:xfrm>
          <a:custGeom>
            <a:avLst/>
            <a:gdLst/>
            <a:ahLst/>
            <a:cxnLst/>
            <a:rect l="l" t="t" r="r" b="b"/>
            <a:pathLst>
              <a:path w="4737100" h="464820">
                <a:moveTo>
                  <a:pt x="0" y="0"/>
                </a:moveTo>
                <a:lnTo>
                  <a:pt x="0" y="464820"/>
                </a:lnTo>
                <a:lnTo>
                  <a:pt x="4736592" y="464820"/>
                </a:lnTo>
                <a:lnTo>
                  <a:pt x="4736592" y="0"/>
                </a:lnTo>
                <a:lnTo>
                  <a:pt x="0" y="0"/>
                </a:lnTo>
                <a:close/>
              </a:path>
            </a:pathLst>
          </a:custGeom>
          <a:solidFill>
            <a:srgbClr val="FFFFFF"/>
          </a:solidFill>
        </p:spPr>
        <p:txBody>
          <a:bodyPr wrap="square" lIns="0" tIns="0" rIns="0" bIns="0" rtlCol="0"/>
          <a:lstStyle/>
          <a:p>
            <a:endParaRPr/>
          </a:p>
        </p:txBody>
      </p:sp>
      <p:sp>
        <p:nvSpPr>
          <p:cNvPr id="12" name="object 12"/>
          <p:cNvSpPr txBox="1"/>
          <p:nvPr/>
        </p:nvSpPr>
        <p:spPr>
          <a:xfrm>
            <a:off x="4080762" y="3082899"/>
            <a:ext cx="2458720" cy="294005"/>
          </a:xfrm>
          <a:prstGeom prst="rect">
            <a:avLst/>
          </a:prstGeom>
        </p:spPr>
        <p:txBody>
          <a:bodyPr vert="horz" wrap="square" lIns="0" tIns="13970" rIns="0" bIns="0" rtlCol="0">
            <a:spAutoFit/>
          </a:bodyPr>
          <a:lstStyle/>
          <a:p>
            <a:pPr marL="12700">
              <a:lnSpc>
                <a:spcPct val="100000"/>
              </a:lnSpc>
              <a:spcBef>
                <a:spcPts val="110"/>
              </a:spcBef>
            </a:pPr>
            <a:r>
              <a:rPr sz="1750" b="1" spc="20" dirty="0">
                <a:latin typeface="Arial"/>
                <a:cs typeface="Arial"/>
              </a:rPr>
              <a:t>Des</a:t>
            </a:r>
            <a:r>
              <a:rPr sz="1750" b="1" spc="-254" dirty="0">
                <a:latin typeface="Arial"/>
                <a:cs typeface="Arial"/>
              </a:rPr>
              <a:t> </a:t>
            </a:r>
            <a:r>
              <a:rPr sz="1750" b="1" spc="50" dirty="0">
                <a:latin typeface="Arial"/>
                <a:cs typeface="Arial"/>
              </a:rPr>
              <a:t>criptive</a:t>
            </a:r>
            <a:r>
              <a:rPr sz="1750" b="1" spc="150" dirty="0">
                <a:latin typeface="Arial"/>
                <a:cs typeface="Arial"/>
              </a:rPr>
              <a:t> </a:t>
            </a:r>
            <a:r>
              <a:rPr sz="1750" b="1" spc="20" dirty="0">
                <a:latin typeface="Arial"/>
                <a:cs typeface="Arial"/>
              </a:rPr>
              <a:t>Statis</a:t>
            </a:r>
            <a:r>
              <a:rPr sz="1750" b="1" spc="-250" dirty="0">
                <a:latin typeface="Arial"/>
                <a:cs typeface="Arial"/>
              </a:rPr>
              <a:t> </a:t>
            </a:r>
            <a:r>
              <a:rPr sz="1750" b="1" spc="30" dirty="0">
                <a:latin typeface="Arial"/>
                <a:cs typeface="Arial"/>
              </a:rPr>
              <a:t>tics</a:t>
            </a:r>
            <a:endParaRPr sz="1750">
              <a:latin typeface="Arial"/>
              <a:cs typeface="Arial"/>
            </a:endParaRPr>
          </a:p>
        </p:txBody>
      </p:sp>
      <p:sp>
        <p:nvSpPr>
          <p:cNvPr id="13" name="object 13"/>
          <p:cNvSpPr/>
          <p:nvPr/>
        </p:nvSpPr>
        <p:spPr>
          <a:xfrm>
            <a:off x="5893308" y="4142232"/>
            <a:ext cx="1826260" cy="311150"/>
          </a:xfrm>
          <a:custGeom>
            <a:avLst/>
            <a:gdLst/>
            <a:ahLst/>
            <a:cxnLst/>
            <a:rect l="l" t="t" r="r" b="b"/>
            <a:pathLst>
              <a:path w="1826259" h="311150">
                <a:moveTo>
                  <a:pt x="0" y="310896"/>
                </a:moveTo>
                <a:lnTo>
                  <a:pt x="1825752" y="310896"/>
                </a:lnTo>
                <a:lnTo>
                  <a:pt x="1825752" y="0"/>
                </a:lnTo>
                <a:lnTo>
                  <a:pt x="0" y="0"/>
                </a:lnTo>
                <a:lnTo>
                  <a:pt x="0" y="310896"/>
                </a:lnTo>
                <a:close/>
              </a:path>
            </a:pathLst>
          </a:custGeom>
          <a:solidFill>
            <a:srgbClr val="FFFFFF"/>
          </a:solidFill>
        </p:spPr>
        <p:txBody>
          <a:bodyPr wrap="square" lIns="0" tIns="0" rIns="0" bIns="0" rtlCol="0"/>
          <a:lstStyle/>
          <a:p>
            <a:endParaRPr/>
          </a:p>
        </p:txBody>
      </p:sp>
      <p:sp>
        <p:nvSpPr>
          <p:cNvPr id="14" name="object 14"/>
          <p:cNvSpPr/>
          <p:nvPr/>
        </p:nvSpPr>
        <p:spPr>
          <a:xfrm>
            <a:off x="5893308" y="4453128"/>
            <a:ext cx="1826260" cy="326390"/>
          </a:xfrm>
          <a:custGeom>
            <a:avLst/>
            <a:gdLst/>
            <a:ahLst/>
            <a:cxnLst/>
            <a:rect l="l" t="t" r="r" b="b"/>
            <a:pathLst>
              <a:path w="1826259" h="326389">
                <a:moveTo>
                  <a:pt x="0" y="326136"/>
                </a:moveTo>
                <a:lnTo>
                  <a:pt x="1825752" y="326136"/>
                </a:lnTo>
                <a:lnTo>
                  <a:pt x="1825752" y="0"/>
                </a:lnTo>
                <a:lnTo>
                  <a:pt x="0" y="0"/>
                </a:lnTo>
                <a:lnTo>
                  <a:pt x="0" y="326136"/>
                </a:lnTo>
                <a:close/>
              </a:path>
            </a:pathLst>
          </a:custGeom>
          <a:solidFill>
            <a:srgbClr val="FFFFFF"/>
          </a:solidFill>
        </p:spPr>
        <p:txBody>
          <a:bodyPr wrap="square" lIns="0" tIns="0" rIns="0" bIns="0" rtlCol="0"/>
          <a:lstStyle/>
          <a:p>
            <a:endParaRPr/>
          </a:p>
        </p:txBody>
      </p:sp>
      <p:sp>
        <p:nvSpPr>
          <p:cNvPr id="15" name="object 15"/>
          <p:cNvSpPr/>
          <p:nvPr/>
        </p:nvSpPr>
        <p:spPr>
          <a:xfrm>
            <a:off x="5893308" y="4779264"/>
            <a:ext cx="1826260" cy="327660"/>
          </a:xfrm>
          <a:custGeom>
            <a:avLst/>
            <a:gdLst/>
            <a:ahLst/>
            <a:cxnLst/>
            <a:rect l="l" t="t" r="r" b="b"/>
            <a:pathLst>
              <a:path w="1826259" h="327660">
                <a:moveTo>
                  <a:pt x="0" y="327660"/>
                </a:moveTo>
                <a:lnTo>
                  <a:pt x="1825752" y="327660"/>
                </a:lnTo>
                <a:lnTo>
                  <a:pt x="1825752" y="0"/>
                </a:lnTo>
                <a:lnTo>
                  <a:pt x="0" y="0"/>
                </a:lnTo>
                <a:lnTo>
                  <a:pt x="0" y="327660"/>
                </a:lnTo>
                <a:close/>
              </a:path>
            </a:pathLst>
          </a:custGeom>
          <a:solidFill>
            <a:srgbClr val="FFFFFF"/>
          </a:solidFill>
        </p:spPr>
        <p:txBody>
          <a:bodyPr wrap="square" lIns="0" tIns="0" rIns="0" bIns="0" rtlCol="0"/>
          <a:lstStyle/>
          <a:p>
            <a:endParaRPr/>
          </a:p>
        </p:txBody>
      </p:sp>
      <p:sp>
        <p:nvSpPr>
          <p:cNvPr id="16" name="object 16"/>
          <p:cNvSpPr/>
          <p:nvPr/>
        </p:nvSpPr>
        <p:spPr>
          <a:xfrm>
            <a:off x="5893308" y="5106924"/>
            <a:ext cx="1826260" cy="326390"/>
          </a:xfrm>
          <a:custGeom>
            <a:avLst/>
            <a:gdLst/>
            <a:ahLst/>
            <a:cxnLst/>
            <a:rect l="l" t="t" r="r" b="b"/>
            <a:pathLst>
              <a:path w="1826259" h="326389">
                <a:moveTo>
                  <a:pt x="0" y="326136"/>
                </a:moveTo>
                <a:lnTo>
                  <a:pt x="1825752" y="326136"/>
                </a:lnTo>
                <a:lnTo>
                  <a:pt x="1825752" y="0"/>
                </a:lnTo>
                <a:lnTo>
                  <a:pt x="0" y="0"/>
                </a:lnTo>
                <a:lnTo>
                  <a:pt x="0" y="326136"/>
                </a:lnTo>
                <a:close/>
              </a:path>
            </a:pathLst>
          </a:custGeom>
          <a:solidFill>
            <a:srgbClr val="FFFFFF"/>
          </a:solidFill>
        </p:spPr>
        <p:txBody>
          <a:bodyPr wrap="square" lIns="0" tIns="0" rIns="0" bIns="0" rtlCol="0"/>
          <a:lstStyle/>
          <a:p>
            <a:endParaRPr/>
          </a:p>
        </p:txBody>
      </p:sp>
      <p:sp>
        <p:nvSpPr>
          <p:cNvPr id="17" name="object 17"/>
          <p:cNvSpPr/>
          <p:nvPr/>
        </p:nvSpPr>
        <p:spPr>
          <a:xfrm>
            <a:off x="5893308" y="5433060"/>
            <a:ext cx="1826260" cy="327660"/>
          </a:xfrm>
          <a:custGeom>
            <a:avLst/>
            <a:gdLst/>
            <a:ahLst/>
            <a:cxnLst/>
            <a:rect l="l" t="t" r="r" b="b"/>
            <a:pathLst>
              <a:path w="1826259" h="327660">
                <a:moveTo>
                  <a:pt x="0" y="327660"/>
                </a:moveTo>
                <a:lnTo>
                  <a:pt x="1825752" y="327660"/>
                </a:lnTo>
                <a:lnTo>
                  <a:pt x="1825752" y="0"/>
                </a:lnTo>
                <a:lnTo>
                  <a:pt x="0" y="0"/>
                </a:lnTo>
                <a:lnTo>
                  <a:pt x="0" y="327660"/>
                </a:lnTo>
                <a:close/>
              </a:path>
            </a:pathLst>
          </a:custGeom>
          <a:solidFill>
            <a:srgbClr val="FFFFFF"/>
          </a:solidFill>
        </p:spPr>
        <p:txBody>
          <a:bodyPr wrap="square" lIns="0" tIns="0" rIns="0" bIns="0" rtlCol="0"/>
          <a:lstStyle/>
          <a:p>
            <a:endParaRPr/>
          </a:p>
        </p:txBody>
      </p:sp>
      <p:sp>
        <p:nvSpPr>
          <p:cNvPr id="18" name="object 18"/>
          <p:cNvSpPr/>
          <p:nvPr/>
        </p:nvSpPr>
        <p:spPr>
          <a:xfrm>
            <a:off x="4669536" y="3523488"/>
            <a:ext cx="1224280" cy="601980"/>
          </a:xfrm>
          <a:custGeom>
            <a:avLst/>
            <a:gdLst/>
            <a:ahLst/>
            <a:cxnLst/>
            <a:rect l="l" t="t" r="r" b="b"/>
            <a:pathLst>
              <a:path w="1224279" h="601979">
                <a:moveTo>
                  <a:pt x="0" y="601980"/>
                </a:moveTo>
                <a:lnTo>
                  <a:pt x="1223772" y="601980"/>
                </a:lnTo>
                <a:lnTo>
                  <a:pt x="1223772" y="0"/>
                </a:lnTo>
                <a:lnTo>
                  <a:pt x="0" y="0"/>
                </a:lnTo>
                <a:lnTo>
                  <a:pt x="0" y="601980"/>
                </a:lnTo>
                <a:close/>
              </a:path>
            </a:pathLst>
          </a:custGeom>
          <a:solidFill>
            <a:srgbClr val="FFFFFF"/>
          </a:solidFill>
        </p:spPr>
        <p:txBody>
          <a:bodyPr wrap="square" lIns="0" tIns="0" rIns="0" bIns="0" rtlCol="0"/>
          <a:lstStyle/>
          <a:p>
            <a:endParaRPr/>
          </a:p>
        </p:txBody>
      </p:sp>
      <p:sp>
        <p:nvSpPr>
          <p:cNvPr id="19" name="object 19"/>
          <p:cNvSpPr/>
          <p:nvPr/>
        </p:nvSpPr>
        <p:spPr>
          <a:xfrm>
            <a:off x="4669536" y="4125467"/>
            <a:ext cx="1240790" cy="327660"/>
          </a:xfrm>
          <a:custGeom>
            <a:avLst/>
            <a:gdLst/>
            <a:ahLst/>
            <a:cxnLst/>
            <a:rect l="l" t="t" r="r" b="b"/>
            <a:pathLst>
              <a:path w="1240789" h="327660">
                <a:moveTo>
                  <a:pt x="0" y="327660"/>
                </a:moveTo>
                <a:lnTo>
                  <a:pt x="1240536" y="327660"/>
                </a:lnTo>
                <a:lnTo>
                  <a:pt x="1240536" y="0"/>
                </a:lnTo>
                <a:lnTo>
                  <a:pt x="0" y="0"/>
                </a:lnTo>
                <a:lnTo>
                  <a:pt x="0" y="327660"/>
                </a:lnTo>
                <a:close/>
              </a:path>
            </a:pathLst>
          </a:custGeom>
          <a:solidFill>
            <a:srgbClr val="FFFFFF"/>
          </a:solidFill>
        </p:spPr>
        <p:txBody>
          <a:bodyPr wrap="square" lIns="0" tIns="0" rIns="0" bIns="0" rtlCol="0"/>
          <a:lstStyle/>
          <a:p>
            <a:endParaRPr/>
          </a:p>
        </p:txBody>
      </p:sp>
      <p:sp>
        <p:nvSpPr>
          <p:cNvPr id="20" name="object 20"/>
          <p:cNvSpPr/>
          <p:nvPr/>
        </p:nvSpPr>
        <p:spPr>
          <a:xfrm>
            <a:off x="4669536" y="4453128"/>
            <a:ext cx="1240790" cy="326390"/>
          </a:xfrm>
          <a:custGeom>
            <a:avLst/>
            <a:gdLst/>
            <a:ahLst/>
            <a:cxnLst/>
            <a:rect l="l" t="t" r="r" b="b"/>
            <a:pathLst>
              <a:path w="1240789" h="326389">
                <a:moveTo>
                  <a:pt x="0" y="326136"/>
                </a:moveTo>
                <a:lnTo>
                  <a:pt x="1240536" y="326136"/>
                </a:lnTo>
                <a:lnTo>
                  <a:pt x="1240536" y="0"/>
                </a:lnTo>
                <a:lnTo>
                  <a:pt x="0" y="0"/>
                </a:lnTo>
                <a:lnTo>
                  <a:pt x="0" y="326136"/>
                </a:lnTo>
                <a:close/>
              </a:path>
            </a:pathLst>
          </a:custGeom>
          <a:solidFill>
            <a:srgbClr val="FFFFFF"/>
          </a:solidFill>
        </p:spPr>
        <p:txBody>
          <a:bodyPr wrap="square" lIns="0" tIns="0" rIns="0" bIns="0" rtlCol="0"/>
          <a:lstStyle/>
          <a:p>
            <a:endParaRPr/>
          </a:p>
        </p:txBody>
      </p:sp>
      <p:sp>
        <p:nvSpPr>
          <p:cNvPr id="21" name="object 21"/>
          <p:cNvSpPr/>
          <p:nvPr/>
        </p:nvSpPr>
        <p:spPr>
          <a:xfrm>
            <a:off x="4669536" y="4779264"/>
            <a:ext cx="1240790" cy="327660"/>
          </a:xfrm>
          <a:custGeom>
            <a:avLst/>
            <a:gdLst/>
            <a:ahLst/>
            <a:cxnLst/>
            <a:rect l="l" t="t" r="r" b="b"/>
            <a:pathLst>
              <a:path w="1240789" h="327660">
                <a:moveTo>
                  <a:pt x="0" y="327660"/>
                </a:moveTo>
                <a:lnTo>
                  <a:pt x="1240536" y="327660"/>
                </a:lnTo>
                <a:lnTo>
                  <a:pt x="1240536" y="0"/>
                </a:lnTo>
                <a:lnTo>
                  <a:pt x="0" y="0"/>
                </a:lnTo>
                <a:lnTo>
                  <a:pt x="0" y="327660"/>
                </a:lnTo>
                <a:close/>
              </a:path>
            </a:pathLst>
          </a:custGeom>
          <a:solidFill>
            <a:srgbClr val="FFFFFF"/>
          </a:solidFill>
        </p:spPr>
        <p:txBody>
          <a:bodyPr wrap="square" lIns="0" tIns="0" rIns="0" bIns="0" rtlCol="0"/>
          <a:lstStyle/>
          <a:p>
            <a:endParaRPr/>
          </a:p>
        </p:txBody>
      </p:sp>
      <p:sp>
        <p:nvSpPr>
          <p:cNvPr id="22" name="object 22"/>
          <p:cNvSpPr/>
          <p:nvPr/>
        </p:nvSpPr>
        <p:spPr>
          <a:xfrm>
            <a:off x="4669536" y="5106924"/>
            <a:ext cx="1240790" cy="326390"/>
          </a:xfrm>
          <a:custGeom>
            <a:avLst/>
            <a:gdLst/>
            <a:ahLst/>
            <a:cxnLst/>
            <a:rect l="l" t="t" r="r" b="b"/>
            <a:pathLst>
              <a:path w="1240789" h="326389">
                <a:moveTo>
                  <a:pt x="0" y="326136"/>
                </a:moveTo>
                <a:lnTo>
                  <a:pt x="1240536" y="326136"/>
                </a:lnTo>
                <a:lnTo>
                  <a:pt x="1240536" y="0"/>
                </a:lnTo>
                <a:lnTo>
                  <a:pt x="0" y="0"/>
                </a:lnTo>
                <a:lnTo>
                  <a:pt x="0" y="326136"/>
                </a:lnTo>
                <a:close/>
              </a:path>
            </a:pathLst>
          </a:custGeom>
          <a:solidFill>
            <a:srgbClr val="FFFFFF"/>
          </a:solidFill>
        </p:spPr>
        <p:txBody>
          <a:bodyPr wrap="square" lIns="0" tIns="0" rIns="0" bIns="0" rtlCol="0"/>
          <a:lstStyle/>
          <a:p>
            <a:endParaRPr/>
          </a:p>
        </p:txBody>
      </p:sp>
      <p:sp>
        <p:nvSpPr>
          <p:cNvPr id="23" name="object 23"/>
          <p:cNvSpPr/>
          <p:nvPr/>
        </p:nvSpPr>
        <p:spPr>
          <a:xfrm>
            <a:off x="4669536" y="5433060"/>
            <a:ext cx="1240790" cy="327660"/>
          </a:xfrm>
          <a:custGeom>
            <a:avLst/>
            <a:gdLst/>
            <a:ahLst/>
            <a:cxnLst/>
            <a:rect l="l" t="t" r="r" b="b"/>
            <a:pathLst>
              <a:path w="1240789" h="327660">
                <a:moveTo>
                  <a:pt x="0" y="327660"/>
                </a:moveTo>
                <a:lnTo>
                  <a:pt x="1240536" y="327660"/>
                </a:lnTo>
                <a:lnTo>
                  <a:pt x="1240536" y="0"/>
                </a:lnTo>
                <a:lnTo>
                  <a:pt x="0" y="0"/>
                </a:lnTo>
                <a:lnTo>
                  <a:pt x="0" y="327660"/>
                </a:lnTo>
                <a:close/>
              </a:path>
            </a:pathLst>
          </a:custGeom>
          <a:solidFill>
            <a:srgbClr val="FFFFFF"/>
          </a:solidFill>
        </p:spPr>
        <p:txBody>
          <a:bodyPr wrap="square" lIns="0" tIns="0" rIns="0" bIns="0" rtlCol="0"/>
          <a:lstStyle/>
          <a:p>
            <a:endParaRPr/>
          </a:p>
        </p:txBody>
      </p:sp>
      <p:sp>
        <p:nvSpPr>
          <p:cNvPr id="24" name="object 24"/>
          <p:cNvSpPr/>
          <p:nvPr/>
        </p:nvSpPr>
        <p:spPr>
          <a:xfrm>
            <a:off x="2982468" y="3523488"/>
            <a:ext cx="1687195" cy="601980"/>
          </a:xfrm>
          <a:custGeom>
            <a:avLst/>
            <a:gdLst/>
            <a:ahLst/>
            <a:cxnLst/>
            <a:rect l="l" t="t" r="r" b="b"/>
            <a:pathLst>
              <a:path w="1687195" h="601979">
                <a:moveTo>
                  <a:pt x="0" y="601980"/>
                </a:moveTo>
                <a:lnTo>
                  <a:pt x="1687068" y="601980"/>
                </a:lnTo>
                <a:lnTo>
                  <a:pt x="1687068" y="0"/>
                </a:lnTo>
                <a:lnTo>
                  <a:pt x="0" y="0"/>
                </a:lnTo>
                <a:lnTo>
                  <a:pt x="0" y="601980"/>
                </a:lnTo>
                <a:close/>
              </a:path>
            </a:pathLst>
          </a:custGeom>
          <a:solidFill>
            <a:srgbClr val="FFFFFF"/>
          </a:solidFill>
        </p:spPr>
        <p:txBody>
          <a:bodyPr wrap="square" lIns="0" tIns="0" rIns="0" bIns="0" rtlCol="0"/>
          <a:lstStyle/>
          <a:p>
            <a:endParaRPr/>
          </a:p>
        </p:txBody>
      </p:sp>
      <p:sp>
        <p:nvSpPr>
          <p:cNvPr id="25" name="object 25"/>
          <p:cNvSpPr/>
          <p:nvPr/>
        </p:nvSpPr>
        <p:spPr>
          <a:xfrm>
            <a:off x="2982468" y="4125467"/>
            <a:ext cx="1687195" cy="327660"/>
          </a:xfrm>
          <a:custGeom>
            <a:avLst/>
            <a:gdLst/>
            <a:ahLst/>
            <a:cxnLst/>
            <a:rect l="l" t="t" r="r" b="b"/>
            <a:pathLst>
              <a:path w="1687195" h="327660">
                <a:moveTo>
                  <a:pt x="0" y="327660"/>
                </a:moveTo>
                <a:lnTo>
                  <a:pt x="1687068" y="327660"/>
                </a:lnTo>
                <a:lnTo>
                  <a:pt x="1687068" y="0"/>
                </a:lnTo>
                <a:lnTo>
                  <a:pt x="0" y="0"/>
                </a:lnTo>
                <a:lnTo>
                  <a:pt x="0" y="327660"/>
                </a:lnTo>
                <a:close/>
              </a:path>
            </a:pathLst>
          </a:custGeom>
          <a:solidFill>
            <a:srgbClr val="FFFFFF"/>
          </a:solidFill>
        </p:spPr>
        <p:txBody>
          <a:bodyPr wrap="square" lIns="0" tIns="0" rIns="0" bIns="0" rtlCol="0"/>
          <a:lstStyle/>
          <a:p>
            <a:endParaRPr/>
          </a:p>
        </p:txBody>
      </p:sp>
      <p:sp>
        <p:nvSpPr>
          <p:cNvPr id="26" name="object 26"/>
          <p:cNvSpPr/>
          <p:nvPr/>
        </p:nvSpPr>
        <p:spPr>
          <a:xfrm>
            <a:off x="2982468" y="4453128"/>
            <a:ext cx="1687195" cy="654050"/>
          </a:xfrm>
          <a:custGeom>
            <a:avLst/>
            <a:gdLst/>
            <a:ahLst/>
            <a:cxnLst/>
            <a:rect l="l" t="t" r="r" b="b"/>
            <a:pathLst>
              <a:path w="1687195" h="654050">
                <a:moveTo>
                  <a:pt x="0" y="653796"/>
                </a:moveTo>
                <a:lnTo>
                  <a:pt x="1687068" y="653796"/>
                </a:lnTo>
                <a:lnTo>
                  <a:pt x="1687068" y="0"/>
                </a:lnTo>
                <a:lnTo>
                  <a:pt x="0" y="0"/>
                </a:lnTo>
                <a:lnTo>
                  <a:pt x="0" y="653796"/>
                </a:lnTo>
                <a:close/>
              </a:path>
            </a:pathLst>
          </a:custGeom>
          <a:solidFill>
            <a:srgbClr val="FFFFFF"/>
          </a:solidFill>
        </p:spPr>
        <p:txBody>
          <a:bodyPr wrap="square" lIns="0" tIns="0" rIns="0" bIns="0" rtlCol="0"/>
          <a:lstStyle/>
          <a:p>
            <a:endParaRPr/>
          </a:p>
        </p:txBody>
      </p:sp>
      <p:sp>
        <p:nvSpPr>
          <p:cNvPr id="27" name="object 27"/>
          <p:cNvSpPr/>
          <p:nvPr/>
        </p:nvSpPr>
        <p:spPr>
          <a:xfrm>
            <a:off x="2982468" y="5106924"/>
            <a:ext cx="1687195" cy="654050"/>
          </a:xfrm>
          <a:custGeom>
            <a:avLst/>
            <a:gdLst/>
            <a:ahLst/>
            <a:cxnLst/>
            <a:rect l="l" t="t" r="r" b="b"/>
            <a:pathLst>
              <a:path w="1687195" h="654050">
                <a:moveTo>
                  <a:pt x="0" y="653796"/>
                </a:moveTo>
                <a:lnTo>
                  <a:pt x="1687068" y="653796"/>
                </a:lnTo>
                <a:lnTo>
                  <a:pt x="1687068" y="0"/>
                </a:lnTo>
                <a:lnTo>
                  <a:pt x="0" y="0"/>
                </a:lnTo>
                <a:lnTo>
                  <a:pt x="0" y="653796"/>
                </a:lnTo>
                <a:close/>
              </a:path>
            </a:pathLst>
          </a:custGeom>
          <a:solidFill>
            <a:srgbClr val="FFFFFF"/>
          </a:solidFill>
        </p:spPr>
        <p:txBody>
          <a:bodyPr wrap="square" lIns="0" tIns="0" rIns="0" bIns="0" rtlCol="0"/>
          <a:lstStyle/>
          <a:p>
            <a:endParaRPr/>
          </a:p>
        </p:txBody>
      </p:sp>
      <p:sp>
        <p:nvSpPr>
          <p:cNvPr id="28" name="object 28"/>
          <p:cNvSpPr/>
          <p:nvPr/>
        </p:nvSpPr>
        <p:spPr>
          <a:xfrm>
            <a:off x="5893308" y="3523488"/>
            <a:ext cx="1826260" cy="619125"/>
          </a:xfrm>
          <a:custGeom>
            <a:avLst/>
            <a:gdLst/>
            <a:ahLst/>
            <a:cxnLst/>
            <a:rect l="l" t="t" r="r" b="b"/>
            <a:pathLst>
              <a:path w="1826259" h="619125">
                <a:moveTo>
                  <a:pt x="0" y="0"/>
                </a:moveTo>
                <a:lnTo>
                  <a:pt x="0" y="618744"/>
                </a:lnTo>
                <a:lnTo>
                  <a:pt x="1825752" y="618744"/>
                </a:lnTo>
                <a:lnTo>
                  <a:pt x="1825752" y="0"/>
                </a:lnTo>
                <a:lnTo>
                  <a:pt x="0" y="0"/>
                </a:lnTo>
                <a:close/>
              </a:path>
            </a:pathLst>
          </a:custGeom>
          <a:solidFill>
            <a:srgbClr val="FFFFFF"/>
          </a:solidFill>
        </p:spPr>
        <p:txBody>
          <a:bodyPr wrap="square" lIns="0" tIns="0" rIns="0" bIns="0" rtlCol="0"/>
          <a:lstStyle/>
          <a:p>
            <a:endParaRPr/>
          </a:p>
        </p:txBody>
      </p:sp>
      <p:sp>
        <p:nvSpPr>
          <p:cNvPr id="29" name="object 29"/>
          <p:cNvSpPr/>
          <p:nvPr/>
        </p:nvSpPr>
        <p:spPr>
          <a:xfrm>
            <a:off x="2964180" y="2904744"/>
            <a:ext cx="4738370" cy="154305"/>
          </a:xfrm>
          <a:custGeom>
            <a:avLst/>
            <a:gdLst/>
            <a:ahLst/>
            <a:cxnLst/>
            <a:rect l="l" t="t" r="r" b="b"/>
            <a:pathLst>
              <a:path w="4738370" h="154305">
                <a:moveTo>
                  <a:pt x="0" y="153924"/>
                </a:moveTo>
                <a:lnTo>
                  <a:pt x="4738116" y="153924"/>
                </a:lnTo>
                <a:lnTo>
                  <a:pt x="4738116" y="0"/>
                </a:lnTo>
                <a:lnTo>
                  <a:pt x="0" y="0"/>
                </a:lnTo>
                <a:lnTo>
                  <a:pt x="0" y="153924"/>
                </a:lnTo>
                <a:close/>
              </a:path>
            </a:pathLst>
          </a:custGeom>
          <a:solidFill>
            <a:srgbClr val="FFFFFF"/>
          </a:solidFill>
        </p:spPr>
        <p:txBody>
          <a:bodyPr wrap="square" lIns="0" tIns="0" rIns="0" bIns="0" rtlCol="0"/>
          <a:lstStyle/>
          <a:p>
            <a:endParaRPr/>
          </a:p>
        </p:txBody>
      </p:sp>
      <p:sp>
        <p:nvSpPr>
          <p:cNvPr id="30" name="object 30"/>
          <p:cNvSpPr/>
          <p:nvPr/>
        </p:nvSpPr>
        <p:spPr>
          <a:xfrm>
            <a:off x="2810256" y="2904744"/>
            <a:ext cx="154305" cy="2856230"/>
          </a:xfrm>
          <a:custGeom>
            <a:avLst/>
            <a:gdLst/>
            <a:ahLst/>
            <a:cxnLst/>
            <a:rect l="l" t="t" r="r" b="b"/>
            <a:pathLst>
              <a:path w="154305" h="2856229">
                <a:moveTo>
                  <a:pt x="0" y="2855976"/>
                </a:moveTo>
                <a:lnTo>
                  <a:pt x="153924" y="2855976"/>
                </a:lnTo>
                <a:lnTo>
                  <a:pt x="153924" y="0"/>
                </a:lnTo>
                <a:lnTo>
                  <a:pt x="0" y="0"/>
                </a:lnTo>
                <a:lnTo>
                  <a:pt x="0" y="2855976"/>
                </a:lnTo>
                <a:close/>
              </a:path>
            </a:pathLst>
          </a:custGeom>
          <a:solidFill>
            <a:srgbClr val="FFFFFF"/>
          </a:solidFill>
        </p:spPr>
        <p:txBody>
          <a:bodyPr wrap="square" lIns="0" tIns="0" rIns="0" bIns="0" rtlCol="0"/>
          <a:lstStyle/>
          <a:p>
            <a:endParaRPr/>
          </a:p>
        </p:txBody>
      </p:sp>
      <p:sp>
        <p:nvSpPr>
          <p:cNvPr id="31" name="object 31"/>
          <p:cNvSpPr/>
          <p:nvPr/>
        </p:nvSpPr>
        <p:spPr>
          <a:xfrm>
            <a:off x="7702296" y="2904744"/>
            <a:ext cx="169545" cy="3009900"/>
          </a:xfrm>
          <a:custGeom>
            <a:avLst/>
            <a:gdLst/>
            <a:ahLst/>
            <a:cxnLst/>
            <a:rect l="l" t="t" r="r" b="b"/>
            <a:pathLst>
              <a:path w="169545" h="3009900">
                <a:moveTo>
                  <a:pt x="169163" y="3009900"/>
                </a:moveTo>
                <a:lnTo>
                  <a:pt x="169163" y="0"/>
                </a:lnTo>
                <a:lnTo>
                  <a:pt x="0" y="0"/>
                </a:lnTo>
                <a:lnTo>
                  <a:pt x="0" y="3009900"/>
                </a:lnTo>
                <a:lnTo>
                  <a:pt x="169163" y="3009900"/>
                </a:lnTo>
                <a:close/>
              </a:path>
            </a:pathLst>
          </a:custGeom>
          <a:solidFill>
            <a:srgbClr val="FFFFFF"/>
          </a:solidFill>
        </p:spPr>
        <p:txBody>
          <a:bodyPr wrap="square" lIns="0" tIns="0" rIns="0" bIns="0" rtlCol="0"/>
          <a:lstStyle/>
          <a:p>
            <a:endParaRPr/>
          </a:p>
        </p:txBody>
      </p:sp>
      <p:sp>
        <p:nvSpPr>
          <p:cNvPr id="32" name="object 32"/>
          <p:cNvSpPr/>
          <p:nvPr/>
        </p:nvSpPr>
        <p:spPr>
          <a:xfrm>
            <a:off x="2810256" y="5760720"/>
            <a:ext cx="5047615" cy="172720"/>
          </a:xfrm>
          <a:custGeom>
            <a:avLst/>
            <a:gdLst/>
            <a:ahLst/>
            <a:cxnLst/>
            <a:rect l="l" t="t" r="r" b="b"/>
            <a:pathLst>
              <a:path w="5047615" h="172720">
                <a:moveTo>
                  <a:pt x="0" y="0"/>
                </a:moveTo>
                <a:lnTo>
                  <a:pt x="0" y="172212"/>
                </a:lnTo>
                <a:lnTo>
                  <a:pt x="5047488" y="172212"/>
                </a:lnTo>
                <a:lnTo>
                  <a:pt x="5047488" y="0"/>
                </a:lnTo>
                <a:lnTo>
                  <a:pt x="0" y="0"/>
                </a:lnTo>
                <a:close/>
              </a:path>
            </a:pathLst>
          </a:custGeom>
          <a:solidFill>
            <a:srgbClr val="FFFFFF"/>
          </a:solidFill>
        </p:spPr>
        <p:txBody>
          <a:bodyPr wrap="square" lIns="0" tIns="0" rIns="0" bIns="0" rtlCol="0"/>
          <a:lstStyle/>
          <a:p>
            <a:endParaRPr/>
          </a:p>
        </p:txBody>
      </p:sp>
      <p:graphicFrame>
        <p:nvGraphicFramePr>
          <p:cNvPr id="33" name="object 33"/>
          <p:cNvGraphicFramePr>
            <a:graphicFrameLocks noGrp="1"/>
          </p:cNvGraphicFramePr>
          <p:nvPr/>
        </p:nvGraphicFramePr>
        <p:xfrm>
          <a:off x="2965240" y="3506285"/>
          <a:ext cx="4735829" cy="2253984"/>
        </p:xfrm>
        <a:graphic>
          <a:graphicData uri="http://schemas.openxmlformats.org/drawingml/2006/table">
            <a:tbl>
              <a:tblPr firstRow="1" bandRow="1">
                <a:tableStyleId>{2D5ABB26-0587-4C30-8999-92F81FD0307C}</a:tableStyleId>
              </a:tblPr>
              <a:tblGrid>
                <a:gridCol w="1520190">
                  <a:extLst>
                    <a:ext uri="{9D8B030D-6E8A-4147-A177-3AD203B41FA5}">
                      <a16:colId xmlns:a16="http://schemas.microsoft.com/office/drawing/2014/main" val="20000"/>
                    </a:ext>
                  </a:extLst>
                </a:gridCol>
                <a:gridCol w="1407160">
                  <a:extLst>
                    <a:ext uri="{9D8B030D-6E8A-4147-A177-3AD203B41FA5}">
                      <a16:colId xmlns:a16="http://schemas.microsoft.com/office/drawing/2014/main" val="20001"/>
                    </a:ext>
                  </a:extLst>
                </a:gridCol>
                <a:gridCol w="488950">
                  <a:extLst>
                    <a:ext uri="{9D8B030D-6E8A-4147-A177-3AD203B41FA5}">
                      <a16:colId xmlns:a16="http://schemas.microsoft.com/office/drawing/2014/main" val="20002"/>
                    </a:ext>
                  </a:extLst>
                </a:gridCol>
                <a:gridCol w="1319529">
                  <a:extLst>
                    <a:ext uri="{9D8B030D-6E8A-4147-A177-3AD203B41FA5}">
                      <a16:colId xmlns:a16="http://schemas.microsoft.com/office/drawing/2014/main" val="20003"/>
                    </a:ext>
                  </a:extLst>
                </a:gridCol>
              </a:tblGrid>
              <a:tr h="618735">
                <a:tc gridSpan="2">
                  <a:txBody>
                    <a:bodyPr/>
                    <a:lstStyle/>
                    <a:p>
                      <a:pPr>
                        <a:lnSpc>
                          <a:spcPct val="100000"/>
                        </a:lnSpc>
                      </a:pPr>
                      <a:endParaRPr sz="21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solidFill>
                      <a:srgbClr val="FFFFFF"/>
                    </a:solidFill>
                  </a:tcPr>
                </a:tc>
                <a:tc hMerge="1">
                  <a:txBody>
                    <a:bodyPr/>
                    <a:lstStyle/>
                    <a:p>
                      <a:endParaRPr/>
                    </a:p>
                  </a:txBody>
                  <a:tcPr marL="0" marR="0" marT="0" marB="0"/>
                </a:tc>
                <a:tc gridSpan="2">
                  <a:txBody>
                    <a:bodyPr/>
                    <a:lstStyle/>
                    <a:p>
                      <a:pPr marL="156845" marR="241300" indent="25400">
                        <a:lnSpc>
                          <a:spcPct val="103400"/>
                        </a:lnSpc>
                        <a:spcBef>
                          <a:spcPts val="360"/>
                        </a:spcBef>
                      </a:pPr>
                      <a:r>
                        <a:rPr sz="1750" spc="20" dirty="0">
                          <a:latin typeface="Arial"/>
                          <a:cs typeface="Arial"/>
                        </a:rPr>
                        <a:t>Standardized  </a:t>
                      </a:r>
                      <a:r>
                        <a:rPr sz="1750" spc="5" dirty="0">
                          <a:latin typeface="Arial"/>
                          <a:cs typeface="Arial"/>
                        </a:rPr>
                        <a:t>Residual </a:t>
                      </a:r>
                      <a:r>
                        <a:rPr sz="1750" spc="55" dirty="0">
                          <a:latin typeface="Arial"/>
                          <a:cs typeface="Arial"/>
                        </a:rPr>
                        <a:t>for</a:t>
                      </a:r>
                      <a:r>
                        <a:rPr sz="1750" spc="-5" dirty="0">
                          <a:latin typeface="Arial"/>
                          <a:cs typeface="Arial"/>
                        </a:rPr>
                        <a:t> </a:t>
                      </a:r>
                      <a:r>
                        <a:rPr sz="1750" spc="5" dirty="0">
                          <a:latin typeface="Arial"/>
                          <a:cs typeface="Arial"/>
                        </a:rPr>
                        <a:t>y</a:t>
                      </a:r>
                      <a:endParaRPr sz="1750">
                        <a:latin typeface="Arial"/>
                        <a:cs typeface="Arial"/>
                      </a:endParaRPr>
                    </a:p>
                  </a:txBody>
                  <a:tcPr marL="0" marR="0"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0"/>
                  </a:ext>
                </a:extLst>
              </a:tr>
              <a:tr h="313950">
                <a:tc>
                  <a:txBody>
                    <a:bodyPr/>
                    <a:lstStyle/>
                    <a:p>
                      <a:pPr marL="138430">
                        <a:lnSpc>
                          <a:spcPts val="1945"/>
                        </a:lnSpc>
                      </a:pPr>
                      <a:r>
                        <a:rPr sz="1750" spc="-10" dirty="0">
                          <a:latin typeface="Arial"/>
                          <a:cs typeface="Arial"/>
                        </a:rPr>
                        <a:t>Mean</a:t>
                      </a:r>
                      <a:endParaRPr sz="1750">
                        <a:latin typeface="Arial"/>
                        <a:cs typeface="Arial"/>
                      </a:endParaRPr>
                    </a:p>
                  </a:txBody>
                  <a:tcPr marL="0" marR="0" marT="0" marB="0">
                    <a:lnL w="38100">
                      <a:solidFill>
                        <a:srgbClr val="000000"/>
                      </a:solidFill>
                      <a:prstDash val="solid"/>
                    </a:lnL>
                    <a:lnT w="38100">
                      <a:solidFill>
                        <a:srgbClr val="000000"/>
                      </a:solidFill>
                      <a:prstDash val="solid"/>
                    </a:lnT>
                    <a:solidFill>
                      <a:srgbClr val="FFFFFF"/>
                    </a:solidFill>
                  </a:tcPr>
                </a:tc>
                <a:tc>
                  <a:txBody>
                    <a:bodyPr/>
                    <a:lstStyle/>
                    <a:p>
                      <a:pPr marL="288290">
                        <a:lnSpc>
                          <a:spcPts val="1945"/>
                        </a:lnSpc>
                      </a:pPr>
                      <a:r>
                        <a:rPr sz="1750" dirty="0">
                          <a:latin typeface="Arial"/>
                          <a:cs typeface="Arial"/>
                        </a:rPr>
                        <a:t>Statistic</a:t>
                      </a:r>
                      <a:endParaRPr sz="1750">
                        <a:latin typeface="Arial"/>
                        <a:cs typeface="Arial"/>
                      </a:endParaRPr>
                    </a:p>
                  </a:txBody>
                  <a:tcPr marL="0" marR="0" marT="0" marB="0">
                    <a:lnR w="38100">
                      <a:solidFill>
                        <a:srgbClr val="000000"/>
                      </a:solidFill>
                      <a:prstDash val="solid"/>
                    </a:lnR>
                    <a:lnT w="38100">
                      <a:solidFill>
                        <a:srgbClr val="000000"/>
                      </a:solidFill>
                      <a:prstDash val="solid"/>
                    </a:lnT>
                    <a:solidFill>
                      <a:srgbClr val="FFFFFF"/>
                    </a:solidFill>
                  </a:tcPr>
                </a:tc>
                <a:tc gridSpan="2">
                  <a:txBody>
                    <a:bodyPr/>
                    <a:lstStyle/>
                    <a:p>
                      <a:pPr marR="177165" algn="r">
                        <a:lnSpc>
                          <a:spcPts val="2080"/>
                        </a:lnSpc>
                      </a:pPr>
                      <a:r>
                        <a:rPr sz="1750" spc="50" dirty="0">
                          <a:latin typeface="Arial"/>
                          <a:cs typeface="Arial"/>
                        </a:rPr>
                        <a:t>.</a:t>
                      </a:r>
                      <a:r>
                        <a:rPr sz="1750" spc="-35" dirty="0">
                          <a:latin typeface="Arial"/>
                          <a:cs typeface="Arial"/>
                        </a:rPr>
                        <a:t>0</a:t>
                      </a:r>
                      <a:r>
                        <a:rPr sz="1750" dirty="0">
                          <a:latin typeface="Arial"/>
                          <a:cs typeface="Arial"/>
                        </a:rPr>
                        <a:t>0</a:t>
                      </a:r>
                      <a:endParaRPr sz="1750">
                        <a:latin typeface="Arial"/>
                        <a:cs typeface="Arial"/>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solidFill>
                      <a:srgbClr val="FFFFFF"/>
                    </a:solidFill>
                  </a:tcPr>
                </a:tc>
                <a:tc hMerge="1">
                  <a:txBody>
                    <a:bodyPr/>
                    <a:lstStyle/>
                    <a:p>
                      <a:endParaRPr/>
                    </a:p>
                  </a:txBody>
                  <a:tcPr marL="0" marR="0" marT="0" marB="0"/>
                </a:tc>
                <a:extLst>
                  <a:ext uri="{0D108BD9-81ED-4DB2-BD59-A6C34878D82A}">
                    <a16:rowId xmlns:a16="http://schemas.microsoft.com/office/drawing/2014/main" val="10001"/>
                  </a:ext>
                </a:extLst>
              </a:tr>
              <a:tr h="310313">
                <a:tc>
                  <a:txBody>
                    <a:bodyPr/>
                    <a:lstStyle/>
                    <a:p>
                      <a:pPr marL="138430">
                        <a:lnSpc>
                          <a:spcPts val="2039"/>
                        </a:lnSpc>
                      </a:pPr>
                      <a:r>
                        <a:rPr sz="1750" spc="-10" dirty="0">
                          <a:latin typeface="Arial"/>
                          <a:cs typeface="Arial"/>
                        </a:rPr>
                        <a:t>Skew</a:t>
                      </a:r>
                      <a:r>
                        <a:rPr sz="1750" spc="-145" dirty="0">
                          <a:latin typeface="Arial"/>
                          <a:cs typeface="Arial"/>
                        </a:rPr>
                        <a:t> </a:t>
                      </a:r>
                      <a:r>
                        <a:rPr sz="1750" spc="70" dirty="0">
                          <a:latin typeface="Arial"/>
                          <a:cs typeface="Arial"/>
                        </a:rPr>
                        <a:t>ness</a:t>
                      </a:r>
                      <a:endParaRPr sz="1750">
                        <a:latin typeface="Arial"/>
                        <a:cs typeface="Arial"/>
                      </a:endParaRPr>
                    </a:p>
                  </a:txBody>
                  <a:tcPr marL="0" marR="0" marT="0" marB="0">
                    <a:lnL w="38100">
                      <a:solidFill>
                        <a:srgbClr val="000000"/>
                      </a:solidFill>
                      <a:prstDash val="solid"/>
                    </a:lnL>
                    <a:solidFill>
                      <a:srgbClr val="FFFFFF"/>
                    </a:solidFill>
                  </a:tcPr>
                </a:tc>
                <a:tc>
                  <a:txBody>
                    <a:bodyPr/>
                    <a:lstStyle/>
                    <a:p>
                      <a:pPr marL="288290">
                        <a:lnSpc>
                          <a:spcPts val="2039"/>
                        </a:lnSpc>
                      </a:pPr>
                      <a:r>
                        <a:rPr sz="1750" dirty="0">
                          <a:latin typeface="Arial"/>
                          <a:cs typeface="Arial"/>
                        </a:rPr>
                        <a:t>Statistic</a:t>
                      </a:r>
                      <a:endParaRPr sz="1750">
                        <a:latin typeface="Arial"/>
                        <a:cs typeface="Arial"/>
                      </a:endParaRPr>
                    </a:p>
                  </a:txBody>
                  <a:tcPr marL="0" marR="0" marT="0" marB="0">
                    <a:lnR w="38100">
                      <a:solidFill>
                        <a:srgbClr val="000000"/>
                      </a:solidFill>
                      <a:prstDash val="solid"/>
                    </a:lnR>
                    <a:solidFill>
                      <a:srgbClr val="FFFFFF"/>
                    </a:solidFill>
                  </a:tcPr>
                </a:tc>
                <a:tc rowSpan="4">
                  <a:txBody>
                    <a:bodyPr/>
                    <a:lstStyle/>
                    <a:p>
                      <a:pPr>
                        <a:lnSpc>
                          <a:spcPct val="100000"/>
                        </a:lnSpc>
                      </a:pPr>
                      <a:endParaRPr sz="2100">
                        <a:latin typeface="Times New Roman"/>
                        <a:cs typeface="Times New Roman"/>
                      </a:endParaRPr>
                    </a:p>
                  </a:txBody>
                  <a:tcPr marL="0" marR="0" marT="0" marB="0">
                    <a:lnL w="38100">
                      <a:solidFill>
                        <a:srgbClr val="000000"/>
                      </a:solidFill>
                      <a:prstDash val="solid"/>
                    </a:lnL>
                    <a:lnR w="28575">
                      <a:solidFill>
                        <a:srgbClr val="FF0000"/>
                      </a:solidFill>
                      <a:prstDash val="solid"/>
                    </a:lnR>
                    <a:lnB w="38100">
                      <a:solidFill>
                        <a:srgbClr val="000000"/>
                      </a:solidFill>
                      <a:prstDash val="solid"/>
                    </a:lnB>
                    <a:solidFill>
                      <a:srgbClr val="FFFFFF"/>
                    </a:solidFill>
                  </a:tcPr>
                </a:tc>
                <a:tc>
                  <a:txBody>
                    <a:bodyPr/>
                    <a:lstStyle/>
                    <a:p>
                      <a:pPr marR="177165" algn="r">
                        <a:lnSpc>
                          <a:spcPct val="100000"/>
                        </a:lnSpc>
                        <a:spcBef>
                          <a:spcPts val="85"/>
                        </a:spcBef>
                      </a:pPr>
                      <a:r>
                        <a:rPr sz="1750" spc="95" dirty="0">
                          <a:latin typeface="Arial"/>
                          <a:cs typeface="Arial"/>
                        </a:rPr>
                        <a:t>-</a:t>
                      </a:r>
                      <a:r>
                        <a:rPr sz="1750" spc="50" dirty="0">
                          <a:latin typeface="Arial"/>
                          <a:cs typeface="Arial"/>
                        </a:rPr>
                        <a:t>.</a:t>
                      </a:r>
                      <a:r>
                        <a:rPr sz="1750" spc="-35" dirty="0">
                          <a:latin typeface="Arial"/>
                          <a:cs typeface="Arial"/>
                        </a:rPr>
                        <a:t>0</a:t>
                      </a:r>
                      <a:r>
                        <a:rPr sz="1750" dirty="0">
                          <a:latin typeface="Arial"/>
                          <a:cs typeface="Arial"/>
                        </a:rPr>
                        <a:t>1</a:t>
                      </a:r>
                      <a:endParaRPr sz="1750">
                        <a:latin typeface="Arial"/>
                        <a:cs typeface="Arial"/>
                      </a:endParaRPr>
                    </a:p>
                  </a:txBody>
                  <a:tcPr marL="0" marR="0" marT="10795" marB="0">
                    <a:lnL w="28575">
                      <a:solidFill>
                        <a:srgbClr val="FF0000"/>
                      </a:solidFill>
                      <a:prstDash val="solid"/>
                    </a:lnL>
                    <a:lnR w="38100">
                      <a:solidFill>
                        <a:srgbClr val="000000"/>
                      </a:solidFill>
                      <a:prstDash val="solid"/>
                    </a:lnR>
                    <a:lnT w="28575">
                      <a:solidFill>
                        <a:srgbClr val="FF0000"/>
                      </a:solidFill>
                      <a:prstDash val="solid"/>
                    </a:lnT>
                    <a:solidFill>
                      <a:srgbClr val="FFFFFF"/>
                    </a:solidFill>
                  </a:tcPr>
                </a:tc>
                <a:extLst>
                  <a:ext uri="{0D108BD9-81ED-4DB2-BD59-A6C34878D82A}">
                    <a16:rowId xmlns:a16="http://schemas.microsoft.com/office/drawing/2014/main" val="10002"/>
                  </a:ext>
                </a:extLst>
              </a:tr>
              <a:tr h="326135">
                <a:tc>
                  <a:txBody>
                    <a:bodyPr/>
                    <a:lstStyle/>
                    <a:p>
                      <a:pPr>
                        <a:lnSpc>
                          <a:spcPct val="100000"/>
                        </a:lnSpc>
                      </a:pPr>
                      <a:endParaRPr sz="2000">
                        <a:latin typeface="Times New Roman"/>
                        <a:cs typeface="Times New Roman"/>
                      </a:endParaRPr>
                    </a:p>
                  </a:txBody>
                  <a:tcPr marL="0" marR="0" marT="0" marB="0">
                    <a:lnL w="38100">
                      <a:solidFill>
                        <a:srgbClr val="000000"/>
                      </a:solidFill>
                      <a:prstDash val="solid"/>
                    </a:lnL>
                    <a:solidFill>
                      <a:srgbClr val="FFFFFF"/>
                    </a:solidFill>
                  </a:tcPr>
                </a:tc>
                <a:tc>
                  <a:txBody>
                    <a:bodyPr/>
                    <a:lstStyle/>
                    <a:p>
                      <a:pPr marL="288290">
                        <a:lnSpc>
                          <a:spcPct val="100000"/>
                        </a:lnSpc>
                        <a:spcBef>
                          <a:spcPts val="75"/>
                        </a:spcBef>
                      </a:pPr>
                      <a:r>
                        <a:rPr sz="1750" spc="15" dirty="0">
                          <a:latin typeface="Arial"/>
                          <a:cs typeface="Arial"/>
                        </a:rPr>
                        <a:t>Std.</a:t>
                      </a:r>
                      <a:r>
                        <a:rPr sz="1750" spc="-50" dirty="0">
                          <a:latin typeface="Arial"/>
                          <a:cs typeface="Arial"/>
                        </a:rPr>
                        <a:t> </a:t>
                      </a:r>
                      <a:r>
                        <a:rPr sz="1750" spc="15" dirty="0">
                          <a:latin typeface="Arial"/>
                          <a:cs typeface="Arial"/>
                        </a:rPr>
                        <a:t>Error</a:t>
                      </a:r>
                      <a:endParaRPr sz="1750">
                        <a:latin typeface="Arial"/>
                        <a:cs typeface="Arial"/>
                      </a:endParaRPr>
                    </a:p>
                  </a:txBody>
                  <a:tcPr marL="0" marR="0" marT="9525" marB="0">
                    <a:lnR w="38100">
                      <a:solidFill>
                        <a:srgbClr val="000000"/>
                      </a:solidFill>
                      <a:prstDash val="solid"/>
                    </a:lnR>
                    <a:solidFill>
                      <a:srgbClr val="FFFFFF"/>
                    </a:solidFill>
                  </a:tcPr>
                </a:tc>
                <a:tc vMerge="1">
                  <a:txBody>
                    <a:bodyPr/>
                    <a:lstStyle/>
                    <a:p>
                      <a:endParaRPr/>
                    </a:p>
                  </a:txBody>
                  <a:tcPr marL="0" marR="0" marT="0" marB="0">
                    <a:lnL w="38100">
                      <a:solidFill>
                        <a:srgbClr val="000000"/>
                      </a:solidFill>
                      <a:prstDash val="solid"/>
                    </a:lnL>
                    <a:lnR w="28575">
                      <a:solidFill>
                        <a:srgbClr val="FF0000"/>
                      </a:solidFill>
                      <a:prstDash val="solid"/>
                    </a:lnR>
                    <a:lnB w="38100">
                      <a:solidFill>
                        <a:srgbClr val="000000"/>
                      </a:solidFill>
                      <a:prstDash val="solid"/>
                    </a:lnB>
                    <a:solidFill>
                      <a:srgbClr val="FFFFFF"/>
                    </a:solidFill>
                  </a:tcPr>
                </a:tc>
                <a:tc>
                  <a:txBody>
                    <a:bodyPr/>
                    <a:lstStyle/>
                    <a:p>
                      <a:pPr marR="177165" algn="r">
                        <a:lnSpc>
                          <a:spcPct val="100000"/>
                        </a:lnSpc>
                        <a:spcBef>
                          <a:spcPts val="210"/>
                        </a:spcBef>
                      </a:pPr>
                      <a:r>
                        <a:rPr sz="1750" spc="50" dirty="0">
                          <a:latin typeface="Arial"/>
                          <a:cs typeface="Arial"/>
                        </a:rPr>
                        <a:t>.</a:t>
                      </a:r>
                      <a:r>
                        <a:rPr sz="1750" spc="-35" dirty="0">
                          <a:latin typeface="Arial"/>
                          <a:cs typeface="Arial"/>
                        </a:rPr>
                        <a:t>2</a:t>
                      </a:r>
                      <a:r>
                        <a:rPr sz="1750" dirty="0">
                          <a:latin typeface="Arial"/>
                          <a:cs typeface="Arial"/>
                        </a:rPr>
                        <a:t>4</a:t>
                      </a:r>
                      <a:endParaRPr sz="1750">
                        <a:latin typeface="Arial"/>
                        <a:cs typeface="Arial"/>
                      </a:endParaRPr>
                    </a:p>
                  </a:txBody>
                  <a:tcPr marL="0" marR="0" marT="26670" marB="0">
                    <a:lnL w="28575">
                      <a:solidFill>
                        <a:srgbClr val="FF0000"/>
                      </a:solidFill>
                      <a:prstDash val="solid"/>
                    </a:lnL>
                    <a:lnR w="38100">
                      <a:solidFill>
                        <a:srgbClr val="000000"/>
                      </a:solidFill>
                      <a:prstDash val="solid"/>
                    </a:lnR>
                    <a:solidFill>
                      <a:srgbClr val="FFFFFF"/>
                    </a:solidFill>
                  </a:tcPr>
                </a:tc>
                <a:extLst>
                  <a:ext uri="{0D108BD9-81ED-4DB2-BD59-A6C34878D82A}">
                    <a16:rowId xmlns:a16="http://schemas.microsoft.com/office/drawing/2014/main" val="10003"/>
                  </a:ext>
                </a:extLst>
              </a:tr>
              <a:tr h="327659">
                <a:tc>
                  <a:txBody>
                    <a:bodyPr/>
                    <a:lstStyle/>
                    <a:p>
                      <a:pPr marL="138430">
                        <a:lnSpc>
                          <a:spcPct val="100000"/>
                        </a:lnSpc>
                        <a:spcBef>
                          <a:spcPts val="75"/>
                        </a:spcBef>
                      </a:pPr>
                      <a:r>
                        <a:rPr sz="1750" spc="25" dirty="0">
                          <a:latin typeface="Arial"/>
                          <a:cs typeface="Arial"/>
                        </a:rPr>
                        <a:t>Kurtosis</a:t>
                      </a:r>
                      <a:endParaRPr sz="1750">
                        <a:latin typeface="Arial"/>
                        <a:cs typeface="Arial"/>
                      </a:endParaRPr>
                    </a:p>
                  </a:txBody>
                  <a:tcPr marL="0" marR="0" marT="9525" marB="0">
                    <a:lnL w="38100">
                      <a:solidFill>
                        <a:srgbClr val="000000"/>
                      </a:solidFill>
                      <a:prstDash val="solid"/>
                    </a:lnL>
                    <a:solidFill>
                      <a:srgbClr val="FFFFFF"/>
                    </a:solidFill>
                  </a:tcPr>
                </a:tc>
                <a:tc>
                  <a:txBody>
                    <a:bodyPr/>
                    <a:lstStyle/>
                    <a:p>
                      <a:pPr marL="288290">
                        <a:lnSpc>
                          <a:spcPct val="100000"/>
                        </a:lnSpc>
                        <a:spcBef>
                          <a:spcPts val="75"/>
                        </a:spcBef>
                      </a:pPr>
                      <a:r>
                        <a:rPr sz="1750" dirty="0">
                          <a:latin typeface="Arial"/>
                          <a:cs typeface="Arial"/>
                        </a:rPr>
                        <a:t>Statistic</a:t>
                      </a:r>
                      <a:endParaRPr sz="1750">
                        <a:latin typeface="Arial"/>
                        <a:cs typeface="Arial"/>
                      </a:endParaRPr>
                    </a:p>
                  </a:txBody>
                  <a:tcPr marL="0" marR="0" marT="9525" marB="0">
                    <a:lnR w="38100">
                      <a:solidFill>
                        <a:srgbClr val="000000"/>
                      </a:solidFill>
                      <a:prstDash val="solid"/>
                    </a:lnR>
                    <a:solidFill>
                      <a:srgbClr val="FFFFFF"/>
                    </a:solidFill>
                  </a:tcPr>
                </a:tc>
                <a:tc vMerge="1">
                  <a:txBody>
                    <a:bodyPr/>
                    <a:lstStyle/>
                    <a:p>
                      <a:endParaRPr/>
                    </a:p>
                  </a:txBody>
                  <a:tcPr marL="0" marR="0" marT="0" marB="0">
                    <a:lnL w="38100">
                      <a:solidFill>
                        <a:srgbClr val="000000"/>
                      </a:solidFill>
                      <a:prstDash val="solid"/>
                    </a:lnL>
                    <a:lnR w="28575">
                      <a:solidFill>
                        <a:srgbClr val="FF0000"/>
                      </a:solidFill>
                      <a:prstDash val="solid"/>
                    </a:lnR>
                    <a:lnB w="38100">
                      <a:solidFill>
                        <a:srgbClr val="000000"/>
                      </a:solidFill>
                      <a:prstDash val="solid"/>
                    </a:lnB>
                    <a:solidFill>
                      <a:srgbClr val="FFFFFF"/>
                    </a:solidFill>
                  </a:tcPr>
                </a:tc>
                <a:tc>
                  <a:txBody>
                    <a:bodyPr/>
                    <a:lstStyle/>
                    <a:p>
                      <a:pPr marR="193675" algn="r">
                        <a:lnSpc>
                          <a:spcPct val="100000"/>
                        </a:lnSpc>
                        <a:spcBef>
                          <a:spcPts val="220"/>
                        </a:spcBef>
                      </a:pPr>
                      <a:r>
                        <a:rPr sz="1750" spc="-25" dirty="0">
                          <a:latin typeface="Arial"/>
                          <a:cs typeface="Arial"/>
                        </a:rPr>
                        <a:t>1</a:t>
                      </a:r>
                      <a:r>
                        <a:rPr sz="1750" spc="50" dirty="0">
                          <a:latin typeface="Arial"/>
                          <a:cs typeface="Arial"/>
                        </a:rPr>
                        <a:t>.</a:t>
                      </a:r>
                      <a:r>
                        <a:rPr sz="1750" spc="-35" dirty="0">
                          <a:latin typeface="Arial"/>
                          <a:cs typeface="Arial"/>
                        </a:rPr>
                        <a:t>2</a:t>
                      </a:r>
                      <a:r>
                        <a:rPr sz="1750" dirty="0">
                          <a:latin typeface="Arial"/>
                          <a:cs typeface="Arial"/>
                        </a:rPr>
                        <a:t>7</a:t>
                      </a:r>
                      <a:endParaRPr sz="1750">
                        <a:latin typeface="Arial"/>
                        <a:cs typeface="Arial"/>
                      </a:endParaRPr>
                    </a:p>
                  </a:txBody>
                  <a:tcPr marL="0" marR="0" marT="27940" marB="0">
                    <a:lnL w="28575">
                      <a:solidFill>
                        <a:srgbClr val="FF0000"/>
                      </a:solidFill>
                      <a:prstDash val="solid"/>
                    </a:lnL>
                    <a:lnR w="38100">
                      <a:solidFill>
                        <a:srgbClr val="000000"/>
                      </a:solidFill>
                      <a:prstDash val="solid"/>
                    </a:lnR>
                    <a:solidFill>
                      <a:srgbClr val="FFFFFF"/>
                    </a:solidFill>
                  </a:tcPr>
                </a:tc>
                <a:extLst>
                  <a:ext uri="{0D108BD9-81ED-4DB2-BD59-A6C34878D82A}">
                    <a16:rowId xmlns:a16="http://schemas.microsoft.com/office/drawing/2014/main" val="10004"/>
                  </a:ext>
                </a:extLst>
              </a:tr>
              <a:tr h="357192">
                <a:tc>
                  <a:txBody>
                    <a:bodyPr/>
                    <a:lstStyle/>
                    <a:p>
                      <a:pPr>
                        <a:lnSpc>
                          <a:spcPct val="100000"/>
                        </a:lnSpc>
                      </a:pPr>
                      <a:endParaRPr sz="2100">
                        <a:latin typeface="Times New Roman"/>
                        <a:cs typeface="Times New Roman"/>
                      </a:endParaRPr>
                    </a:p>
                  </a:txBody>
                  <a:tcPr marL="0" marR="0" marT="0" marB="0">
                    <a:lnL w="38100">
                      <a:solidFill>
                        <a:srgbClr val="000000"/>
                      </a:solidFill>
                      <a:prstDash val="solid"/>
                    </a:lnL>
                    <a:lnB w="38100">
                      <a:solidFill>
                        <a:srgbClr val="000000"/>
                      </a:solidFill>
                      <a:prstDash val="solid"/>
                    </a:lnB>
                    <a:solidFill>
                      <a:srgbClr val="FFFFFF"/>
                    </a:solidFill>
                  </a:tcPr>
                </a:tc>
                <a:tc>
                  <a:txBody>
                    <a:bodyPr/>
                    <a:lstStyle/>
                    <a:p>
                      <a:pPr marL="288290">
                        <a:lnSpc>
                          <a:spcPct val="100000"/>
                        </a:lnSpc>
                        <a:spcBef>
                          <a:spcPts val="75"/>
                        </a:spcBef>
                      </a:pPr>
                      <a:r>
                        <a:rPr sz="1750" spc="15" dirty="0">
                          <a:latin typeface="Arial"/>
                          <a:cs typeface="Arial"/>
                        </a:rPr>
                        <a:t>Std.</a:t>
                      </a:r>
                      <a:r>
                        <a:rPr sz="1750" spc="-50" dirty="0">
                          <a:latin typeface="Arial"/>
                          <a:cs typeface="Arial"/>
                        </a:rPr>
                        <a:t> </a:t>
                      </a:r>
                      <a:r>
                        <a:rPr sz="1750" spc="15" dirty="0">
                          <a:latin typeface="Arial"/>
                          <a:cs typeface="Arial"/>
                        </a:rPr>
                        <a:t>Error</a:t>
                      </a:r>
                      <a:endParaRPr sz="1750">
                        <a:latin typeface="Arial"/>
                        <a:cs typeface="Arial"/>
                      </a:endParaRPr>
                    </a:p>
                  </a:txBody>
                  <a:tcPr marL="0" marR="0" marT="9525" marB="0">
                    <a:lnR w="38100">
                      <a:solidFill>
                        <a:srgbClr val="000000"/>
                      </a:solidFill>
                      <a:prstDash val="solid"/>
                    </a:lnR>
                    <a:lnB w="38100">
                      <a:solidFill>
                        <a:srgbClr val="000000"/>
                      </a:solidFill>
                      <a:prstDash val="solid"/>
                    </a:lnB>
                    <a:solidFill>
                      <a:srgbClr val="FFFFFF"/>
                    </a:solidFill>
                  </a:tcPr>
                </a:tc>
                <a:tc vMerge="1">
                  <a:txBody>
                    <a:bodyPr/>
                    <a:lstStyle/>
                    <a:p>
                      <a:endParaRPr/>
                    </a:p>
                  </a:txBody>
                  <a:tcPr marL="0" marR="0" marT="0" marB="0">
                    <a:lnL w="38100">
                      <a:solidFill>
                        <a:srgbClr val="000000"/>
                      </a:solidFill>
                      <a:prstDash val="solid"/>
                    </a:lnL>
                    <a:lnR w="28575">
                      <a:solidFill>
                        <a:srgbClr val="FF0000"/>
                      </a:solidFill>
                      <a:prstDash val="solid"/>
                    </a:lnR>
                    <a:lnB w="38100">
                      <a:solidFill>
                        <a:srgbClr val="000000"/>
                      </a:solidFill>
                      <a:prstDash val="solid"/>
                    </a:lnB>
                    <a:solidFill>
                      <a:srgbClr val="FFFFFF"/>
                    </a:solidFill>
                  </a:tcPr>
                </a:tc>
                <a:tc>
                  <a:txBody>
                    <a:bodyPr/>
                    <a:lstStyle/>
                    <a:p>
                      <a:pPr marR="177165" algn="r">
                        <a:lnSpc>
                          <a:spcPct val="100000"/>
                        </a:lnSpc>
                        <a:spcBef>
                          <a:spcPts val="210"/>
                        </a:spcBef>
                      </a:pPr>
                      <a:r>
                        <a:rPr sz="1750" spc="50" dirty="0">
                          <a:latin typeface="Arial"/>
                          <a:cs typeface="Arial"/>
                        </a:rPr>
                        <a:t>.</a:t>
                      </a:r>
                      <a:r>
                        <a:rPr sz="1750" spc="-35" dirty="0">
                          <a:latin typeface="Arial"/>
                          <a:cs typeface="Arial"/>
                        </a:rPr>
                        <a:t>4</a:t>
                      </a:r>
                      <a:r>
                        <a:rPr sz="1750" dirty="0">
                          <a:latin typeface="Arial"/>
                          <a:cs typeface="Arial"/>
                        </a:rPr>
                        <a:t>8</a:t>
                      </a:r>
                      <a:endParaRPr sz="1750">
                        <a:latin typeface="Arial"/>
                        <a:cs typeface="Arial"/>
                      </a:endParaRPr>
                    </a:p>
                  </a:txBody>
                  <a:tcPr marL="0" marR="0" marT="26670" marB="0">
                    <a:lnL w="28575">
                      <a:solidFill>
                        <a:srgbClr val="FF0000"/>
                      </a:solidFill>
                      <a:prstDash val="solid"/>
                    </a:lnL>
                    <a:lnR w="38100">
                      <a:solidFill>
                        <a:srgbClr val="000000"/>
                      </a:solidFill>
                      <a:prstDash val="solid"/>
                    </a:lnR>
                    <a:lnB w="38100">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2622294" y="863599"/>
            <a:ext cx="5435600" cy="513715"/>
          </a:xfrm>
          <a:prstGeom prst="rect">
            <a:avLst/>
          </a:prstGeom>
        </p:spPr>
        <p:txBody>
          <a:bodyPr vert="horz" wrap="square" lIns="0" tIns="12700" rIns="0" bIns="0" rtlCol="0">
            <a:spAutoFit/>
          </a:bodyPr>
          <a:lstStyle/>
          <a:p>
            <a:pPr marL="12700">
              <a:lnSpc>
                <a:spcPct val="100000"/>
              </a:lnSpc>
              <a:spcBef>
                <a:spcPts val="100"/>
              </a:spcBef>
            </a:pPr>
            <a:r>
              <a:rPr spc="-5" dirty="0">
                <a:solidFill>
                  <a:srgbClr val="B2B2B2"/>
                </a:solidFill>
              </a:rPr>
              <a:t>Κατανοµή των Σφαλµάτων</a:t>
            </a:r>
            <a:r>
              <a:rPr spc="-20" dirty="0">
                <a:solidFill>
                  <a:srgbClr val="B2B2B2"/>
                </a:solidFill>
              </a:rPr>
              <a:t> </a:t>
            </a:r>
            <a:r>
              <a:rPr spc="-5" dirty="0">
                <a:solidFill>
                  <a:srgbClr val="B2B2B2"/>
                </a:solidFill>
              </a:rPr>
              <a:t>(3)</a:t>
            </a:r>
          </a:p>
        </p:txBody>
      </p:sp>
      <p:sp>
        <p:nvSpPr>
          <p:cNvPr id="10" name="object 10"/>
          <p:cNvSpPr/>
          <p:nvPr/>
        </p:nvSpPr>
        <p:spPr>
          <a:xfrm>
            <a:off x="1938527" y="2103120"/>
            <a:ext cx="6624955" cy="4244340"/>
          </a:xfrm>
          <a:custGeom>
            <a:avLst/>
            <a:gdLst/>
            <a:ahLst/>
            <a:cxnLst/>
            <a:rect l="l" t="t" r="r" b="b"/>
            <a:pathLst>
              <a:path w="6624955" h="4244340">
                <a:moveTo>
                  <a:pt x="0" y="4244340"/>
                </a:moveTo>
                <a:lnTo>
                  <a:pt x="6624828" y="4244340"/>
                </a:lnTo>
                <a:lnTo>
                  <a:pt x="6624828" y="0"/>
                </a:lnTo>
                <a:lnTo>
                  <a:pt x="0" y="0"/>
                </a:lnTo>
                <a:lnTo>
                  <a:pt x="0" y="4244340"/>
                </a:lnTo>
                <a:close/>
              </a:path>
            </a:pathLst>
          </a:custGeom>
          <a:solidFill>
            <a:srgbClr val="FFFFFF"/>
          </a:solidFill>
        </p:spPr>
        <p:txBody>
          <a:bodyPr wrap="square" lIns="0" tIns="0" rIns="0" bIns="0" rtlCol="0"/>
          <a:lstStyle/>
          <a:p>
            <a:endParaRPr/>
          </a:p>
        </p:txBody>
      </p:sp>
      <p:sp>
        <p:nvSpPr>
          <p:cNvPr id="11" name="object 11"/>
          <p:cNvSpPr/>
          <p:nvPr/>
        </p:nvSpPr>
        <p:spPr>
          <a:xfrm>
            <a:off x="1950720" y="2115312"/>
            <a:ext cx="6791325" cy="346075"/>
          </a:xfrm>
          <a:custGeom>
            <a:avLst/>
            <a:gdLst/>
            <a:ahLst/>
            <a:cxnLst/>
            <a:rect l="l" t="t" r="r" b="b"/>
            <a:pathLst>
              <a:path w="6791325" h="346075">
                <a:moveTo>
                  <a:pt x="0" y="0"/>
                </a:moveTo>
                <a:lnTo>
                  <a:pt x="0" y="345948"/>
                </a:lnTo>
                <a:lnTo>
                  <a:pt x="6790944" y="345948"/>
                </a:lnTo>
                <a:lnTo>
                  <a:pt x="6790944" y="0"/>
                </a:lnTo>
                <a:lnTo>
                  <a:pt x="0" y="0"/>
                </a:lnTo>
                <a:close/>
              </a:path>
            </a:pathLst>
          </a:custGeom>
          <a:solidFill>
            <a:srgbClr val="FFFFFF"/>
          </a:solidFill>
        </p:spPr>
        <p:txBody>
          <a:bodyPr wrap="square" lIns="0" tIns="0" rIns="0" bIns="0" rtlCol="0"/>
          <a:lstStyle/>
          <a:p>
            <a:endParaRPr/>
          </a:p>
        </p:txBody>
      </p:sp>
      <p:sp>
        <p:nvSpPr>
          <p:cNvPr id="12" name="object 12"/>
          <p:cNvSpPr txBox="1"/>
          <p:nvPr/>
        </p:nvSpPr>
        <p:spPr>
          <a:xfrm>
            <a:off x="3625086" y="2117810"/>
            <a:ext cx="3399154" cy="224790"/>
          </a:xfrm>
          <a:prstGeom prst="rect">
            <a:avLst/>
          </a:prstGeom>
        </p:spPr>
        <p:txBody>
          <a:bodyPr vert="horz" wrap="square" lIns="0" tIns="13335" rIns="0" bIns="0" rtlCol="0">
            <a:spAutoFit/>
          </a:bodyPr>
          <a:lstStyle/>
          <a:p>
            <a:pPr marL="12700">
              <a:lnSpc>
                <a:spcPct val="100000"/>
              </a:lnSpc>
              <a:spcBef>
                <a:spcPts val="105"/>
              </a:spcBef>
            </a:pPr>
            <a:r>
              <a:rPr sz="1300" b="1" spc="-5" dirty="0">
                <a:latin typeface="Arial"/>
                <a:cs typeface="Arial"/>
              </a:rPr>
              <a:t>One</a:t>
            </a:r>
            <a:r>
              <a:rPr sz="1300" b="1" spc="-185" dirty="0">
                <a:latin typeface="Arial"/>
                <a:cs typeface="Arial"/>
              </a:rPr>
              <a:t> </a:t>
            </a:r>
            <a:r>
              <a:rPr sz="1300" b="1" spc="50" dirty="0">
                <a:latin typeface="Arial"/>
                <a:cs typeface="Arial"/>
              </a:rPr>
              <a:t>-Sample</a:t>
            </a:r>
            <a:r>
              <a:rPr sz="1300" b="1" spc="114" dirty="0">
                <a:latin typeface="Arial"/>
                <a:cs typeface="Arial"/>
              </a:rPr>
              <a:t> </a:t>
            </a:r>
            <a:r>
              <a:rPr sz="1300" b="1" dirty="0">
                <a:latin typeface="Arial"/>
                <a:cs typeface="Arial"/>
              </a:rPr>
              <a:t>Kolm</a:t>
            </a:r>
            <a:r>
              <a:rPr sz="1300" b="1" spc="-130" dirty="0">
                <a:latin typeface="Arial"/>
                <a:cs typeface="Arial"/>
              </a:rPr>
              <a:t> </a:t>
            </a:r>
            <a:r>
              <a:rPr sz="1300" b="1" spc="30" dirty="0">
                <a:latin typeface="Arial"/>
                <a:cs typeface="Arial"/>
              </a:rPr>
              <a:t>ogor</a:t>
            </a:r>
            <a:r>
              <a:rPr sz="1300" b="1" spc="-165" dirty="0">
                <a:latin typeface="Arial"/>
                <a:cs typeface="Arial"/>
              </a:rPr>
              <a:t> </a:t>
            </a:r>
            <a:r>
              <a:rPr sz="1300" b="1" spc="15" dirty="0">
                <a:latin typeface="Arial"/>
                <a:cs typeface="Arial"/>
              </a:rPr>
              <a:t>ov-Sm</a:t>
            </a:r>
            <a:r>
              <a:rPr sz="1300" b="1" spc="-130" dirty="0">
                <a:latin typeface="Arial"/>
                <a:cs typeface="Arial"/>
              </a:rPr>
              <a:t> </a:t>
            </a:r>
            <a:r>
              <a:rPr sz="1300" b="1" spc="50" dirty="0">
                <a:latin typeface="Arial"/>
                <a:cs typeface="Arial"/>
              </a:rPr>
              <a:t>irnov</a:t>
            </a:r>
            <a:r>
              <a:rPr sz="1300" b="1" spc="20" dirty="0">
                <a:latin typeface="Arial"/>
                <a:cs typeface="Arial"/>
              </a:rPr>
              <a:t> </a:t>
            </a:r>
            <a:r>
              <a:rPr sz="1300" b="1" spc="5" dirty="0">
                <a:latin typeface="Arial"/>
                <a:cs typeface="Arial"/>
              </a:rPr>
              <a:t>Te</a:t>
            </a:r>
            <a:r>
              <a:rPr sz="1300" b="1" spc="-195" dirty="0">
                <a:latin typeface="Arial"/>
                <a:cs typeface="Arial"/>
              </a:rPr>
              <a:t> </a:t>
            </a:r>
            <a:r>
              <a:rPr sz="1300" b="1" spc="5" dirty="0">
                <a:latin typeface="Arial"/>
                <a:cs typeface="Arial"/>
              </a:rPr>
              <a:t>s</a:t>
            </a:r>
            <a:r>
              <a:rPr sz="1300" b="1" spc="-190" dirty="0">
                <a:latin typeface="Arial"/>
                <a:cs typeface="Arial"/>
              </a:rPr>
              <a:t> </a:t>
            </a:r>
            <a:r>
              <a:rPr sz="1300" b="1" dirty="0">
                <a:latin typeface="Arial"/>
                <a:cs typeface="Arial"/>
              </a:rPr>
              <a:t>t</a:t>
            </a:r>
            <a:endParaRPr sz="1300">
              <a:latin typeface="Arial"/>
              <a:cs typeface="Arial"/>
            </a:endParaRPr>
          </a:p>
        </p:txBody>
      </p:sp>
      <p:sp>
        <p:nvSpPr>
          <p:cNvPr id="13" name="object 13"/>
          <p:cNvSpPr/>
          <p:nvPr/>
        </p:nvSpPr>
        <p:spPr>
          <a:xfrm>
            <a:off x="7466076" y="2907792"/>
            <a:ext cx="1275715" cy="230504"/>
          </a:xfrm>
          <a:custGeom>
            <a:avLst/>
            <a:gdLst/>
            <a:ahLst/>
            <a:cxnLst/>
            <a:rect l="l" t="t" r="r" b="b"/>
            <a:pathLst>
              <a:path w="1275715" h="230505">
                <a:moveTo>
                  <a:pt x="0" y="230124"/>
                </a:moveTo>
                <a:lnTo>
                  <a:pt x="1275588" y="230124"/>
                </a:lnTo>
                <a:lnTo>
                  <a:pt x="1275588" y="0"/>
                </a:lnTo>
                <a:lnTo>
                  <a:pt x="0" y="0"/>
                </a:lnTo>
                <a:lnTo>
                  <a:pt x="0" y="230124"/>
                </a:lnTo>
                <a:close/>
              </a:path>
            </a:pathLst>
          </a:custGeom>
          <a:solidFill>
            <a:srgbClr val="FFFFFF"/>
          </a:solidFill>
        </p:spPr>
        <p:txBody>
          <a:bodyPr wrap="square" lIns="0" tIns="0" rIns="0" bIns="0" rtlCol="0"/>
          <a:lstStyle/>
          <a:p>
            <a:endParaRPr/>
          </a:p>
        </p:txBody>
      </p:sp>
      <p:sp>
        <p:nvSpPr>
          <p:cNvPr id="14" name="object 14"/>
          <p:cNvSpPr/>
          <p:nvPr/>
        </p:nvSpPr>
        <p:spPr>
          <a:xfrm>
            <a:off x="7466076" y="3137916"/>
            <a:ext cx="1275715" cy="243840"/>
          </a:xfrm>
          <a:custGeom>
            <a:avLst/>
            <a:gdLst/>
            <a:ahLst/>
            <a:cxnLst/>
            <a:rect l="l" t="t" r="r" b="b"/>
            <a:pathLst>
              <a:path w="1275715" h="243839">
                <a:moveTo>
                  <a:pt x="0" y="243840"/>
                </a:moveTo>
                <a:lnTo>
                  <a:pt x="1275588" y="243840"/>
                </a:lnTo>
                <a:lnTo>
                  <a:pt x="1275588" y="0"/>
                </a:lnTo>
                <a:lnTo>
                  <a:pt x="0" y="0"/>
                </a:lnTo>
                <a:lnTo>
                  <a:pt x="0" y="243840"/>
                </a:lnTo>
                <a:close/>
              </a:path>
            </a:pathLst>
          </a:custGeom>
          <a:solidFill>
            <a:srgbClr val="FFFFFF"/>
          </a:solidFill>
        </p:spPr>
        <p:txBody>
          <a:bodyPr wrap="square" lIns="0" tIns="0" rIns="0" bIns="0" rtlCol="0"/>
          <a:lstStyle/>
          <a:p>
            <a:endParaRPr/>
          </a:p>
        </p:txBody>
      </p:sp>
      <p:sp>
        <p:nvSpPr>
          <p:cNvPr id="15" name="object 15"/>
          <p:cNvSpPr/>
          <p:nvPr/>
        </p:nvSpPr>
        <p:spPr>
          <a:xfrm>
            <a:off x="7466076" y="3381755"/>
            <a:ext cx="1275715" cy="242570"/>
          </a:xfrm>
          <a:custGeom>
            <a:avLst/>
            <a:gdLst/>
            <a:ahLst/>
            <a:cxnLst/>
            <a:rect l="l" t="t" r="r" b="b"/>
            <a:pathLst>
              <a:path w="1275715" h="242570">
                <a:moveTo>
                  <a:pt x="0" y="242316"/>
                </a:moveTo>
                <a:lnTo>
                  <a:pt x="1275588" y="242316"/>
                </a:lnTo>
                <a:lnTo>
                  <a:pt x="1275588" y="0"/>
                </a:lnTo>
                <a:lnTo>
                  <a:pt x="0" y="0"/>
                </a:lnTo>
                <a:lnTo>
                  <a:pt x="0" y="242316"/>
                </a:lnTo>
                <a:close/>
              </a:path>
            </a:pathLst>
          </a:custGeom>
          <a:solidFill>
            <a:srgbClr val="FFFFFF"/>
          </a:solidFill>
        </p:spPr>
        <p:txBody>
          <a:bodyPr wrap="square" lIns="0" tIns="0" rIns="0" bIns="0" rtlCol="0"/>
          <a:lstStyle/>
          <a:p>
            <a:endParaRPr/>
          </a:p>
        </p:txBody>
      </p:sp>
      <p:sp>
        <p:nvSpPr>
          <p:cNvPr id="16" name="object 16"/>
          <p:cNvSpPr/>
          <p:nvPr/>
        </p:nvSpPr>
        <p:spPr>
          <a:xfrm>
            <a:off x="7466076" y="3624072"/>
            <a:ext cx="1275715" cy="242570"/>
          </a:xfrm>
          <a:custGeom>
            <a:avLst/>
            <a:gdLst/>
            <a:ahLst/>
            <a:cxnLst/>
            <a:rect l="l" t="t" r="r" b="b"/>
            <a:pathLst>
              <a:path w="1275715" h="242570">
                <a:moveTo>
                  <a:pt x="0" y="242316"/>
                </a:moveTo>
                <a:lnTo>
                  <a:pt x="1275588" y="242316"/>
                </a:lnTo>
                <a:lnTo>
                  <a:pt x="1275588" y="0"/>
                </a:lnTo>
                <a:lnTo>
                  <a:pt x="0" y="0"/>
                </a:lnTo>
                <a:lnTo>
                  <a:pt x="0" y="242316"/>
                </a:lnTo>
                <a:close/>
              </a:path>
            </a:pathLst>
          </a:custGeom>
          <a:solidFill>
            <a:srgbClr val="FFFFFF"/>
          </a:solidFill>
        </p:spPr>
        <p:txBody>
          <a:bodyPr wrap="square" lIns="0" tIns="0" rIns="0" bIns="0" rtlCol="0"/>
          <a:lstStyle/>
          <a:p>
            <a:endParaRPr/>
          </a:p>
        </p:txBody>
      </p:sp>
      <p:sp>
        <p:nvSpPr>
          <p:cNvPr id="17" name="object 17"/>
          <p:cNvSpPr/>
          <p:nvPr/>
        </p:nvSpPr>
        <p:spPr>
          <a:xfrm>
            <a:off x="7466076" y="3866388"/>
            <a:ext cx="1275715" cy="243840"/>
          </a:xfrm>
          <a:custGeom>
            <a:avLst/>
            <a:gdLst/>
            <a:ahLst/>
            <a:cxnLst/>
            <a:rect l="l" t="t" r="r" b="b"/>
            <a:pathLst>
              <a:path w="1275715" h="243839">
                <a:moveTo>
                  <a:pt x="0" y="243840"/>
                </a:moveTo>
                <a:lnTo>
                  <a:pt x="1275588" y="243840"/>
                </a:lnTo>
                <a:lnTo>
                  <a:pt x="1275588" y="0"/>
                </a:lnTo>
                <a:lnTo>
                  <a:pt x="0" y="0"/>
                </a:lnTo>
                <a:lnTo>
                  <a:pt x="0" y="243840"/>
                </a:lnTo>
                <a:close/>
              </a:path>
            </a:pathLst>
          </a:custGeom>
          <a:solidFill>
            <a:srgbClr val="FFFFFF"/>
          </a:solidFill>
        </p:spPr>
        <p:txBody>
          <a:bodyPr wrap="square" lIns="0" tIns="0" rIns="0" bIns="0" rtlCol="0"/>
          <a:lstStyle/>
          <a:p>
            <a:endParaRPr/>
          </a:p>
        </p:txBody>
      </p:sp>
      <p:sp>
        <p:nvSpPr>
          <p:cNvPr id="18" name="object 18"/>
          <p:cNvSpPr/>
          <p:nvPr/>
        </p:nvSpPr>
        <p:spPr>
          <a:xfrm>
            <a:off x="7466076" y="4110228"/>
            <a:ext cx="1275715" cy="242570"/>
          </a:xfrm>
          <a:custGeom>
            <a:avLst/>
            <a:gdLst/>
            <a:ahLst/>
            <a:cxnLst/>
            <a:rect l="l" t="t" r="r" b="b"/>
            <a:pathLst>
              <a:path w="1275715" h="242570">
                <a:moveTo>
                  <a:pt x="0" y="242316"/>
                </a:moveTo>
                <a:lnTo>
                  <a:pt x="1275588" y="242316"/>
                </a:lnTo>
                <a:lnTo>
                  <a:pt x="1275588" y="0"/>
                </a:lnTo>
                <a:lnTo>
                  <a:pt x="0" y="0"/>
                </a:lnTo>
                <a:lnTo>
                  <a:pt x="0" y="242316"/>
                </a:lnTo>
                <a:close/>
              </a:path>
            </a:pathLst>
          </a:custGeom>
          <a:solidFill>
            <a:srgbClr val="FFFFFF"/>
          </a:solidFill>
        </p:spPr>
        <p:txBody>
          <a:bodyPr wrap="square" lIns="0" tIns="0" rIns="0" bIns="0" rtlCol="0"/>
          <a:lstStyle/>
          <a:p>
            <a:endParaRPr/>
          </a:p>
        </p:txBody>
      </p:sp>
      <p:sp>
        <p:nvSpPr>
          <p:cNvPr id="19" name="object 19"/>
          <p:cNvSpPr/>
          <p:nvPr/>
        </p:nvSpPr>
        <p:spPr>
          <a:xfrm>
            <a:off x="7466076" y="4352544"/>
            <a:ext cx="1275715" cy="242570"/>
          </a:xfrm>
          <a:custGeom>
            <a:avLst/>
            <a:gdLst/>
            <a:ahLst/>
            <a:cxnLst/>
            <a:rect l="l" t="t" r="r" b="b"/>
            <a:pathLst>
              <a:path w="1275715" h="242570">
                <a:moveTo>
                  <a:pt x="0" y="242316"/>
                </a:moveTo>
                <a:lnTo>
                  <a:pt x="1275588" y="242316"/>
                </a:lnTo>
                <a:lnTo>
                  <a:pt x="1275588" y="0"/>
                </a:lnTo>
                <a:lnTo>
                  <a:pt x="0" y="0"/>
                </a:lnTo>
                <a:lnTo>
                  <a:pt x="0" y="242316"/>
                </a:lnTo>
                <a:close/>
              </a:path>
            </a:pathLst>
          </a:custGeom>
          <a:solidFill>
            <a:srgbClr val="FFFFFF"/>
          </a:solidFill>
        </p:spPr>
        <p:txBody>
          <a:bodyPr wrap="square" lIns="0" tIns="0" rIns="0" bIns="0" rtlCol="0"/>
          <a:lstStyle/>
          <a:p>
            <a:endParaRPr/>
          </a:p>
        </p:txBody>
      </p:sp>
      <p:sp>
        <p:nvSpPr>
          <p:cNvPr id="20" name="object 20"/>
          <p:cNvSpPr/>
          <p:nvPr/>
        </p:nvSpPr>
        <p:spPr>
          <a:xfrm>
            <a:off x="7466076" y="4594860"/>
            <a:ext cx="1275715" cy="243840"/>
          </a:xfrm>
          <a:custGeom>
            <a:avLst/>
            <a:gdLst/>
            <a:ahLst/>
            <a:cxnLst/>
            <a:rect l="l" t="t" r="r" b="b"/>
            <a:pathLst>
              <a:path w="1275715" h="243839">
                <a:moveTo>
                  <a:pt x="0" y="243840"/>
                </a:moveTo>
                <a:lnTo>
                  <a:pt x="1275588" y="243840"/>
                </a:lnTo>
                <a:lnTo>
                  <a:pt x="1275588" y="0"/>
                </a:lnTo>
                <a:lnTo>
                  <a:pt x="0" y="0"/>
                </a:lnTo>
                <a:lnTo>
                  <a:pt x="0" y="243840"/>
                </a:lnTo>
                <a:close/>
              </a:path>
            </a:pathLst>
          </a:custGeom>
          <a:solidFill>
            <a:srgbClr val="FFFFFF"/>
          </a:solidFill>
        </p:spPr>
        <p:txBody>
          <a:bodyPr wrap="square" lIns="0" tIns="0" rIns="0" bIns="0" rtlCol="0"/>
          <a:lstStyle/>
          <a:p>
            <a:endParaRPr/>
          </a:p>
        </p:txBody>
      </p:sp>
      <p:sp>
        <p:nvSpPr>
          <p:cNvPr id="21" name="object 21"/>
          <p:cNvSpPr/>
          <p:nvPr/>
        </p:nvSpPr>
        <p:spPr>
          <a:xfrm>
            <a:off x="7466076" y="4838700"/>
            <a:ext cx="1275715" cy="242570"/>
          </a:xfrm>
          <a:custGeom>
            <a:avLst/>
            <a:gdLst/>
            <a:ahLst/>
            <a:cxnLst/>
            <a:rect l="l" t="t" r="r" b="b"/>
            <a:pathLst>
              <a:path w="1275715" h="242570">
                <a:moveTo>
                  <a:pt x="0" y="242316"/>
                </a:moveTo>
                <a:lnTo>
                  <a:pt x="1275588" y="242316"/>
                </a:lnTo>
                <a:lnTo>
                  <a:pt x="1275588" y="0"/>
                </a:lnTo>
                <a:lnTo>
                  <a:pt x="0" y="0"/>
                </a:lnTo>
                <a:lnTo>
                  <a:pt x="0" y="242316"/>
                </a:lnTo>
                <a:close/>
              </a:path>
            </a:pathLst>
          </a:custGeom>
          <a:solidFill>
            <a:srgbClr val="FFFFFF"/>
          </a:solidFill>
        </p:spPr>
        <p:txBody>
          <a:bodyPr wrap="square" lIns="0" tIns="0" rIns="0" bIns="0" rtlCol="0"/>
          <a:lstStyle/>
          <a:p>
            <a:endParaRPr/>
          </a:p>
        </p:txBody>
      </p:sp>
      <p:sp>
        <p:nvSpPr>
          <p:cNvPr id="22" name="object 22"/>
          <p:cNvSpPr/>
          <p:nvPr/>
        </p:nvSpPr>
        <p:spPr>
          <a:xfrm>
            <a:off x="7466076" y="5081016"/>
            <a:ext cx="1275715" cy="243840"/>
          </a:xfrm>
          <a:custGeom>
            <a:avLst/>
            <a:gdLst/>
            <a:ahLst/>
            <a:cxnLst/>
            <a:rect l="l" t="t" r="r" b="b"/>
            <a:pathLst>
              <a:path w="1275715" h="243839">
                <a:moveTo>
                  <a:pt x="0" y="243840"/>
                </a:moveTo>
                <a:lnTo>
                  <a:pt x="1275588" y="243840"/>
                </a:lnTo>
                <a:lnTo>
                  <a:pt x="1275588" y="0"/>
                </a:lnTo>
                <a:lnTo>
                  <a:pt x="0" y="0"/>
                </a:lnTo>
                <a:lnTo>
                  <a:pt x="0" y="243840"/>
                </a:lnTo>
                <a:close/>
              </a:path>
            </a:pathLst>
          </a:custGeom>
          <a:solidFill>
            <a:srgbClr val="FFFFFF"/>
          </a:solidFill>
        </p:spPr>
        <p:txBody>
          <a:bodyPr wrap="square" lIns="0" tIns="0" rIns="0" bIns="0" rtlCol="0"/>
          <a:lstStyle/>
          <a:p>
            <a:endParaRPr/>
          </a:p>
        </p:txBody>
      </p:sp>
      <p:sp>
        <p:nvSpPr>
          <p:cNvPr id="23" name="object 23"/>
          <p:cNvSpPr/>
          <p:nvPr/>
        </p:nvSpPr>
        <p:spPr>
          <a:xfrm>
            <a:off x="7466076" y="5324855"/>
            <a:ext cx="1275715" cy="242570"/>
          </a:xfrm>
          <a:custGeom>
            <a:avLst/>
            <a:gdLst/>
            <a:ahLst/>
            <a:cxnLst/>
            <a:rect l="l" t="t" r="r" b="b"/>
            <a:pathLst>
              <a:path w="1275715" h="242570">
                <a:moveTo>
                  <a:pt x="0" y="242316"/>
                </a:moveTo>
                <a:lnTo>
                  <a:pt x="1275588" y="242316"/>
                </a:lnTo>
                <a:lnTo>
                  <a:pt x="1275588" y="0"/>
                </a:lnTo>
                <a:lnTo>
                  <a:pt x="0" y="0"/>
                </a:lnTo>
                <a:lnTo>
                  <a:pt x="0" y="242316"/>
                </a:lnTo>
                <a:close/>
              </a:path>
            </a:pathLst>
          </a:custGeom>
          <a:solidFill>
            <a:srgbClr val="FFFFFF"/>
          </a:solidFill>
        </p:spPr>
        <p:txBody>
          <a:bodyPr wrap="square" lIns="0" tIns="0" rIns="0" bIns="0" rtlCol="0"/>
          <a:lstStyle/>
          <a:p>
            <a:endParaRPr/>
          </a:p>
        </p:txBody>
      </p:sp>
      <p:sp>
        <p:nvSpPr>
          <p:cNvPr id="24" name="object 24"/>
          <p:cNvSpPr/>
          <p:nvPr/>
        </p:nvSpPr>
        <p:spPr>
          <a:xfrm>
            <a:off x="1950720" y="2447544"/>
            <a:ext cx="5515610" cy="448309"/>
          </a:xfrm>
          <a:custGeom>
            <a:avLst/>
            <a:gdLst/>
            <a:ahLst/>
            <a:cxnLst/>
            <a:rect l="l" t="t" r="r" b="b"/>
            <a:pathLst>
              <a:path w="5515609" h="448310">
                <a:moveTo>
                  <a:pt x="0" y="448056"/>
                </a:moveTo>
                <a:lnTo>
                  <a:pt x="5515356" y="448056"/>
                </a:lnTo>
                <a:lnTo>
                  <a:pt x="5515356" y="0"/>
                </a:lnTo>
                <a:lnTo>
                  <a:pt x="0" y="0"/>
                </a:lnTo>
                <a:lnTo>
                  <a:pt x="0" y="448056"/>
                </a:lnTo>
                <a:close/>
              </a:path>
            </a:pathLst>
          </a:custGeom>
          <a:solidFill>
            <a:srgbClr val="FFFFFF"/>
          </a:solidFill>
        </p:spPr>
        <p:txBody>
          <a:bodyPr wrap="square" lIns="0" tIns="0" rIns="0" bIns="0" rtlCol="0"/>
          <a:lstStyle/>
          <a:p>
            <a:endParaRPr/>
          </a:p>
        </p:txBody>
      </p:sp>
      <p:sp>
        <p:nvSpPr>
          <p:cNvPr id="25" name="object 25"/>
          <p:cNvSpPr/>
          <p:nvPr/>
        </p:nvSpPr>
        <p:spPr>
          <a:xfrm>
            <a:off x="1950720" y="2895600"/>
            <a:ext cx="5515610" cy="256540"/>
          </a:xfrm>
          <a:custGeom>
            <a:avLst/>
            <a:gdLst/>
            <a:ahLst/>
            <a:cxnLst/>
            <a:rect l="l" t="t" r="r" b="b"/>
            <a:pathLst>
              <a:path w="5515609" h="256539">
                <a:moveTo>
                  <a:pt x="0" y="0"/>
                </a:moveTo>
                <a:lnTo>
                  <a:pt x="0" y="256032"/>
                </a:lnTo>
                <a:lnTo>
                  <a:pt x="5515356" y="256032"/>
                </a:lnTo>
                <a:lnTo>
                  <a:pt x="5515356" y="0"/>
                </a:lnTo>
                <a:lnTo>
                  <a:pt x="0" y="0"/>
                </a:lnTo>
                <a:close/>
              </a:path>
            </a:pathLst>
          </a:custGeom>
          <a:solidFill>
            <a:srgbClr val="FFFFFF"/>
          </a:solidFill>
        </p:spPr>
        <p:txBody>
          <a:bodyPr wrap="square" lIns="0" tIns="0" rIns="0" bIns="0" rtlCol="0"/>
          <a:lstStyle/>
          <a:p>
            <a:endParaRPr/>
          </a:p>
        </p:txBody>
      </p:sp>
      <p:sp>
        <p:nvSpPr>
          <p:cNvPr id="26" name="object 26"/>
          <p:cNvSpPr/>
          <p:nvPr/>
        </p:nvSpPr>
        <p:spPr>
          <a:xfrm>
            <a:off x="4056888" y="3137916"/>
            <a:ext cx="3409315" cy="243840"/>
          </a:xfrm>
          <a:custGeom>
            <a:avLst/>
            <a:gdLst/>
            <a:ahLst/>
            <a:cxnLst/>
            <a:rect l="l" t="t" r="r" b="b"/>
            <a:pathLst>
              <a:path w="3409315" h="243839">
                <a:moveTo>
                  <a:pt x="0" y="243840"/>
                </a:moveTo>
                <a:lnTo>
                  <a:pt x="3409188" y="243840"/>
                </a:lnTo>
                <a:lnTo>
                  <a:pt x="3409188" y="0"/>
                </a:lnTo>
                <a:lnTo>
                  <a:pt x="0" y="0"/>
                </a:lnTo>
                <a:lnTo>
                  <a:pt x="0" y="243840"/>
                </a:lnTo>
                <a:close/>
              </a:path>
            </a:pathLst>
          </a:custGeom>
          <a:solidFill>
            <a:srgbClr val="FFFFFF"/>
          </a:solidFill>
        </p:spPr>
        <p:txBody>
          <a:bodyPr wrap="square" lIns="0" tIns="0" rIns="0" bIns="0" rtlCol="0"/>
          <a:lstStyle/>
          <a:p>
            <a:endParaRPr/>
          </a:p>
        </p:txBody>
      </p:sp>
      <p:sp>
        <p:nvSpPr>
          <p:cNvPr id="27" name="object 27"/>
          <p:cNvSpPr/>
          <p:nvPr/>
        </p:nvSpPr>
        <p:spPr>
          <a:xfrm>
            <a:off x="4056888" y="3381755"/>
            <a:ext cx="3409315" cy="242570"/>
          </a:xfrm>
          <a:custGeom>
            <a:avLst/>
            <a:gdLst/>
            <a:ahLst/>
            <a:cxnLst/>
            <a:rect l="l" t="t" r="r" b="b"/>
            <a:pathLst>
              <a:path w="3409315" h="242570">
                <a:moveTo>
                  <a:pt x="0" y="242316"/>
                </a:moveTo>
                <a:lnTo>
                  <a:pt x="3409188" y="242316"/>
                </a:lnTo>
                <a:lnTo>
                  <a:pt x="3409188" y="0"/>
                </a:lnTo>
                <a:lnTo>
                  <a:pt x="0" y="0"/>
                </a:lnTo>
                <a:lnTo>
                  <a:pt x="0" y="242316"/>
                </a:lnTo>
                <a:close/>
              </a:path>
            </a:pathLst>
          </a:custGeom>
          <a:solidFill>
            <a:srgbClr val="FFFFFF"/>
          </a:solidFill>
        </p:spPr>
        <p:txBody>
          <a:bodyPr wrap="square" lIns="0" tIns="0" rIns="0" bIns="0" rtlCol="0"/>
          <a:lstStyle/>
          <a:p>
            <a:endParaRPr/>
          </a:p>
        </p:txBody>
      </p:sp>
      <p:sp>
        <p:nvSpPr>
          <p:cNvPr id="28" name="object 28"/>
          <p:cNvSpPr/>
          <p:nvPr/>
        </p:nvSpPr>
        <p:spPr>
          <a:xfrm>
            <a:off x="1950720" y="3137916"/>
            <a:ext cx="2120265" cy="486409"/>
          </a:xfrm>
          <a:custGeom>
            <a:avLst/>
            <a:gdLst/>
            <a:ahLst/>
            <a:cxnLst/>
            <a:rect l="l" t="t" r="r" b="b"/>
            <a:pathLst>
              <a:path w="2120265" h="486410">
                <a:moveTo>
                  <a:pt x="0" y="486156"/>
                </a:moveTo>
                <a:lnTo>
                  <a:pt x="2119884" y="486156"/>
                </a:lnTo>
                <a:lnTo>
                  <a:pt x="2119884" y="0"/>
                </a:lnTo>
                <a:lnTo>
                  <a:pt x="0" y="0"/>
                </a:lnTo>
                <a:lnTo>
                  <a:pt x="0" y="486156"/>
                </a:lnTo>
                <a:close/>
              </a:path>
            </a:pathLst>
          </a:custGeom>
          <a:solidFill>
            <a:srgbClr val="FFFFFF"/>
          </a:solidFill>
        </p:spPr>
        <p:txBody>
          <a:bodyPr wrap="square" lIns="0" tIns="0" rIns="0" bIns="0" rtlCol="0"/>
          <a:lstStyle/>
          <a:p>
            <a:endParaRPr/>
          </a:p>
        </p:txBody>
      </p:sp>
      <p:sp>
        <p:nvSpPr>
          <p:cNvPr id="29" name="object 29"/>
          <p:cNvSpPr/>
          <p:nvPr/>
        </p:nvSpPr>
        <p:spPr>
          <a:xfrm>
            <a:off x="4056888" y="3624072"/>
            <a:ext cx="3409315" cy="242570"/>
          </a:xfrm>
          <a:custGeom>
            <a:avLst/>
            <a:gdLst/>
            <a:ahLst/>
            <a:cxnLst/>
            <a:rect l="l" t="t" r="r" b="b"/>
            <a:pathLst>
              <a:path w="3409315" h="242570">
                <a:moveTo>
                  <a:pt x="0" y="242316"/>
                </a:moveTo>
                <a:lnTo>
                  <a:pt x="3409188" y="242316"/>
                </a:lnTo>
                <a:lnTo>
                  <a:pt x="3409188" y="0"/>
                </a:lnTo>
                <a:lnTo>
                  <a:pt x="0" y="0"/>
                </a:lnTo>
                <a:lnTo>
                  <a:pt x="0" y="242316"/>
                </a:lnTo>
                <a:close/>
              </a:path>
            </a:pathLst>
          </a:custGeom>
          <a:solidFill>
            <a:srgbClr val="FFFFFF"/>
          </a:solidFill>
        </p:spPr>
        <p:txBody>
          <a:bodyPr wrap="square" lIns="0" tIns="0" rIns="0" bIns="0" rtlCol="0"/>
          <a:lstStyle/>
          <a:p>
            <a:endParaRPr/>
          </a:p>
        </p:txBody>
      </p:sp>
      <p:sp>
        <p:nvSpPr>
          <p:cNvPr id="30" name="object 30"/>
          <p:cNvSpPr/>
          <p:nvPr/>
        </p:nvSpPr>
        <p:spPr>
          <a:xfrm>
            <a:off x="4056888" y="3866388"/>
            <a:ext cx="3409315" cy="243840"/>
          </a:xfrm>
          <a:custGeom>
            <a:avLst/>
            <a:gdLst/>
            <a:ahLst/>
            <a:cxnLst/>
            <a:rect l="l" t="t" r="r" b="b"/>
            <a:pathLst>
              <a:path w="3409315" h="243839">
                <a:moveTo>
                  <a:pt x="0" y="243840"/>
                </a:moveTo>
                <a:lnTo>
                  <a:pt x="3409188" y="243840"/>
                </a:lnTo>
                <a:lnTo>
                  <a:pt x="3409188" y="0"/>
                </a:lnTo>
                <a:lnTo>
                  <a:pt x="0" y="0"/>
                </a:lnTo>
                <a:lnTo>
                  <a:pt x="0" y="243840"/>
                </a:lnTo>
                <a:close/>
              </a:path>
            </a:pathLst>
          </a:custGeom>
          <a:solidFill>
            <a:srgbClr val="FFFFFF"/>
          </a:solidFill>
        </p:spPr>
        <p:txBody>
          <a:bodyPr wrap="square" lIns="0" tIns="0" rIns="0" bIns="0" rtlCol="0"/>
          <a:lstStyle/>
          <a:p>
            <a:endParaRPr/>
          </a:p>
        </p:txBody>
      </p:sp>
      <p:sp>
        <p:nvSpPr>
          <p:cNvPr id="31" name="object 31"/>
          <p:cNvSpPr/>
          <p:nvPr/>
        </p:nvSpPr>
        <p:spPr>
          <a:xfrm>
            <a:off x="4056888" y="4110228"/>
            <a:ext cx="3409315" cy="242570"/>
          </a:xfrm>
          <a:custGeom>
            <a:avLst/>
            <a:gdLst/>
            <a:ahLst/>
            <a:cxnLst/>
            <a:rect l="l" t="t" r="r" b="b"/>
            <a:pathLst>
              <a:path w="3409315" h="242570">
                <a:moveTo>
                  <a:pt x="0" y="242316"/>
                </a:moveTo>
                <a:lnTo>
                  <a:pt x="3409188" y="242316"/>
                </a:lnTo>
                <a:lnTo>
                  <a:pt x="3409188" y="0"/>
                </a:lnTo>
                <a:lnTo>
                  <a:pt x="0" y="0"/>
                </a:lnTo>
                <a:lnTo>
                  <a:pt x="0" y="242316"/>
                </a:lnTo>
                <a:close/>
              </a:path>
            </a:pathLst>
          </a:custGeom>
          <a:solidFill>
            <a:srgbClr val="FFFFFF"/>
          </a:solidFill>
        </p:spPr>
        <p:txBody>
          <a:bodyPr wrap="square" lIns="0" tIns="0" rIns="0" bIns="0" rtlCol="0"/>
          <a:lstStyle/>
          <a:p>
            <a:endParaRPr/>
          </a:p>
        </p:txBody>
      </p:sp>
      <p:sp>
        <p:nvSpPr>
          <p:cNvPr id="32" name="object 32"/>
          <p:cNvSpPr/>
          <p:nvPr/>
        </p:nvSpPr>
        <p:spPr>
          <a:xfrm>
            <a:off x="1950720" y="3624072"/>
            <a:ext cx="2120265" cy="728980"/>
          </a:xfrm>
          <a:custGeom>
            <a:avLst/>
            <a:gdLst/>
            <a:ahLst/>
            <a:cxnLst/>
            <a:rect l="l" t="t" r="r" b="b"/>
            <a:pathLst>
              <a:path w="2120265" h="728979">
                <a:moveTo>
                  <a:pt x="0" y="728472"/>
                </a:moveTo>
                <a:lnTo>
                  <a:pt x="2119884" y="728472"/>
                </a:lnTo>
                <a:lnTo>
                  <a:pt x="2119884" y="0"/>
                </a:lnTo>
                <a:lnTo>
                  <a:pt x="0" y="0"/>
                </a:lnTo>
                <a:lnTo>
                  <a:pt x="0" y="728472"/>
                </a:lnTo>
                <a:close/>
              </a:path>
            </a:pathLst>
          </a:custGeom>
          <a:solidFill>
            <a:srgbClr val="FFFFFF"/>
          </a:solidFill>
        </p:spPr>
        <p:txBody>
          <a:bodyPr wrap="square" lIns="0" tIns="0" rIns="0" bIns="0" rtlCol="0"/>
          <a:lstStyle/>
          <a:p>
            <a:endParaRPr/>
          </a:p>
        </p:txBody>
      </p:sp>
      <p:sp>
        <p:nvSpPr>
          <p:cNvPr id="33" name="object 33"/>
          <p:cNvSpPr/>
          <p:nvPr/>
        </p:nvSpPr>
        <p:spPr>
          <a:xfrm>
            <a:off x="1950720" y="4352544"/>
            <a:ext cx="5515610" cy="242570"/>
          </a:xfrm>
          <a:custGeom>
            <a:avLst/>
            <a:gdLst/>
            <a:ahLst/>
            <a:cxnLst/>
            <a:rect l="l" t="t" r="r" b="b"/>
            <a:pathLst>
              <a:path w="5515609" h="242570">
                <a:moveTo>
                  <a:pt x="0" y="242316"/>
                </a:moveTo>
                <a:lnTo>
                  <a:pt x="5515356" y="242316"/>
                </a:lnTo>
                <a:lnTo>
                  <a:pt x="5515356" y="0"/>
                </a:lnTo>
                <a:lnTo>
                  <a:pt x="0" y="0"/>
                </a:lnTo>
                <a:lnTo>
                  <a:pt x="0" y="242316"/>
                </a:lnTo>
                <a:close/>
              </a:path>
            </a:pathLst>
          </a:custGeom>
          <a:solidFill>
            <a:srgbClr val="FFFFFF"/>
          </a:solidFill>
        </p:spPr>
        <p:txBody>
          <a:bodyPr wrap="square" lIns="0" tIns="0" rIns="0" bIns="0" rtlCol="0"/>
          <a:lstStyle/>
          <a:p>
            <a:endParaRPr/>
          </a:p>
        </p:txBody>
      </p:sp>
      <p:sp>
        <p:nvSpPr>
          <p:cNvPr id="34" name="object 34"/>
          <p:cNvSpPr/>
          <p:nvPr/>
        </p:nvSpPr>
        <p:spPr>
          <a:xfrm>
            <a:off x="1950720" y="4594860"/>
            <a:ext cx="5515610" cy="256540"/>
          </a:xfrm>
          <a:custGeom>
            <a:avLst/>
            <a:gdLst/>
            <a:ahLst/>
            <a:cxnLst/>
            <a:rect l="l" t="t" r="r" b="b"/>
            <a:pathLst>
              <a:path w="5515609" h="256539">
                <a:moveTo>
                  <a:pt x="0" y="0"/>
                </a:moveTo>
                <a:lnTo>
                  <a:pt x="0" y="256032"/>
                </a:lnTo>
                <a:lnTo>
                  <a:pt x="5515356" y="256032"/>
                </a:lnTo>
                <a:lnTo>
                  <a:pt x="5515356" y="0"/>
                </a:lnTo>
                <a:lnTo>
                  <a:pt x="0" y="0"/>
                </a:lnTo>
                <a:close/>
              </a:path>
            </a:pathLst>
          </a:custGeom>
          <a:solidFill>
            <a:srgbClr val="FFFFFF"/>
          </a:solidFill>
        </p:spPr>
        <p:txBody>
          <a:bodyPr wrap="square" lIns="0" tIns="0" rIns="0" bIns="0" rtlCol="0"/>
          <a:lstStyle/>
          <a:p>
            <a:endParaRPr/>
          </a:p>
        </p:txBody>
      </p:sp>
      <p:sp>
        <p:nvSpPr>
          <p:cNvPr id="35" name="object 35"/>
          <p:cNvSpPr/>
          <p:nvPr/>
        </p:nvSpPr>
        <p:spPr>
          <a:xfrm>
            <a:off x="4056888" y="4838700"/>
            <a:ext cx="3409315" cy="256540"/>
          </a:xfrm>
          <a:custGeom>
            <a:avLst/>
            <a:gdLst/>
            <a:ahLst/>
            <a:cxnLst/>
            <a:rect l="l" t="t" r="r" b="b"/>
            <a:pathLst>
              <a:path w="3409315" h="256539">
                <a:moveTo>
                  <a:pt x="0" y="0"/>
                </a:moveTo>
                <a:lnTo>
                  <a:pt x="0" y="256032"/>
                </a:lnTo>
                <a:lnTo>
                  <a:pt x="3409188" y="256032"/>
                </a:lnTo>
                <a:lnTo>
                  <a:pt x="3409188" y="0"/>
                </a:lnTo>
                <a:lnTo>
                  <a:pt x="0" y="0"/>
                </a:lnTo>
                <a:close/>
              </a:path>
            </a:pathLst>
          </a:custGeom>
          <a:solidFill>
            <a:srgbClr val="FFFFFF"/>
          </a:solidFill>
        </p:spPr>
        <p:txBody>
          <a:bodyPr wrap="square" lIns="0" tIns="0" rIns="0" bIns="0" rtlCol="0"/>
          <a:lstStyle/>
          <a:p>
            <a:endParaRPr/>
          </a:p>
        </p:txBody>
      </p:sp>
      <p:sp>
        <p:nvSpPr>
          <p:cNvPr id="36" name="object 36"/>
          <p:cNvSpPr/>
          <p:nvPr/>
        </p:nvSpPr>
        <p:spPr>
          <a:xfrm>
            <a:off x="5550408" y="5081016"/>
            <a:ext cx="1915795" cy="243840"/>
          </a:xfrm>
          <a:custGeom>
            <a:avLst/>
            <a:gdLst/>
            <a:ahLst/>
            <a:cxnLst/>
            <a:rect l="l" t="t" r="r" b="b"/>
            <a:pathLst>
              <a:path w="1915795" h="243839">
                <a:moveTo>
                  <a:pt x="0" y="243840"/>
                </a:moveTo>
                <a:lnTo>
                  <a:pt x="1915668" y="243840"/>
                </a:lnTo>
                <a:lnTo>
                  <a:pt x="1915668" y="0"/>
                </a:lnTo>
                <a:lnTo>
                  <a:pt x="0" y="0"/>
                </a:lnTo>
                <a:lnTo>
                  <a:pt x="0" y="243840"/>
                </a:lnTo>
                <a:close/>
              </a:path>
            </a:pathLst>
          </a:custGeom>
          <a:solidFill>
            <a:srgbClr val="FFFFFF"/>
          </a:solidFill>
        </p:spPr>
        <p:txBody>
          <a:bodyPr wrap="square" lIns="0" tIns="0" rIns="0" bIns="0" rtlCol="0"/>
          <a:lstStyle/>
          <a:p>
            <a:endParaRPr/>
          </a:p>
        </p:txBody>
      </p:sp>
      <p:sp>
        <p:nvSpPr>
          <p:cNvPr id="37" name="object 37"/>
          <p:cNvSpPr/>
          <p:nvPr/>
        </p:nvSpPr>
        <p:spPr>
          <a:xfrm>
            <a:off x="5550408" y="5324855"/>
            <a:ext cx="1915795" cy="242570"/>
          </a:xfrm>
          <a:custGeom>
            <a:avLst/>
            <a:gdLst/>
            <a:ahLst/>
            <a:cxnLst/>
            <a:rect l="l" t="t" r="r" b="b"/>
            <a:pathLst>
              <a:path w="1915795" h="242570">
                <a:moveTo>
                  <a:pt x="0" y="242316"/>
                </a:moveTo>
                <a:lnTo>
                  <a:pt x="1915668" y="242316"/>
                </a:lnTo>
                <a:lnTo>
                  <a:pt x="1915668" y="0"/>
                </a:lnTo>
                <a:lnTo>
                  <a:pt x="0" y="0"/>
                </a:lnTo>
                <a:lnTo>
                  <a:pt x="0" y="242316"/>
                </a:lnTo>
                <a:close/>
              </a:path>
            </a:pathLst>
          </a:custGeom>
          <a:solidFill>
            <a:srgbClr val="FFFFFF"/>
          </a:solidFill>
        </p:spPr>
        <p:txBody>
          <a:bodyPr wrap="square" lIns="0" tIns="0" rIns="0" bIns="0" rtlCol="0"/>
          <a:lstStyle/>
          <a:p>
            <a:endParaRPr/>
          </a:p>
        </p:txBody>
      </p:sp>
      <p:sp>
        <p:nvSpPr>
          <p:cNvPr id="38" name="object 38"/>
          <p:cNvSpPr/>
          <p:nvPr/>
        </p:nvSpPr>
        <p:spPr>
          <a:xfrm>
            <a:off x="4056888" y="5081016"/>
            <a:ext cx="1507490" cy="486409"/>
          </a:xfrm>
          <a:custGeom>
            <a:avLst/>
            <a:gdLst/>
            <a:ahLst/>
            <a:cxnLst/>
            <a:rect l="l" t="t" r="r" b="b"/>
            <a:pathLst>
              <a:path w="1507489" h="486410">
                <a:moveTo>
                  <a:pt x="0" y="486156"/>
                </a:moveTo>
                <a:lnTo>
                  <a:pt x="1507236" y="486156"/>
                </a:lnTo>
                <a:lnTo>
                  <a:pt x="1507236" y="0"/>
                </a:lnTo>
                <a:lnTo>
                  <a:pt x="0" y="0"/>
                </a:lnTo>
                <a:lnTo>
                  <a:pt x="0" y="486156"/>
                </a:lnTo>
                <a:close/>
              </a:path>
            </a:pathLst>
          </a:custGeom>
          <a:solidFill>
            <a:srgbClr val="FFFFFF"/>
          </a:solidFill>
        </p:spPr>
        <p:txBody>
          <a:bodyPr wrap="square" lIns="0" tIns="0" rIns="0" bIns="0" rtlCol="0"/>
          <a:lstStyle/>
          <a:p>
            <a:endParaRPr/>
          </a:p>
        </p:txBody>
      </p:sp>
      <p:sp>
        <p:nvSpPr>
          <p:cNvPr id="39" name="object 39"/>
          <p:cNvSpPr/>
          <p:nvPr/>
        </p:nvSpPr>
        <p:spPr>
          <a:xfrm>
            <a:off x="1950720" y="4838700"/>
            <a:ext cx="2120265" cy="728980"/>
          </a:xfrm>
          <a:custGeom>
            <a:avLst/>
            <a:gdLst/>
            <a:ahLst/>
            <a:cxnLst/>
            <a:rect l="l" t="t" r="r" b="b"/>
            <a:pathLst>
              <a:path w="2120265" h="728979">
                <a:moveTo>
                  <a:pt x="0" y="728472"/>
                </a:moveTo>
                <a:lnTo>
                  <a:pt x="2119884" y="728472"/>
                </a:lnTo>
                <a:lnTo>
                  <a:pt x="2119884" y="0"/>
                </a:lnTo>
                <a:lnTo>
                  <a:pt x="0" y="0"/>
                </a:lnTo>
                <a:lnTo>
                  <a:pt x="0" y="728472"/>
                </a:lnTo>
                <a:close/>
              </a:path>
            </a:pathLst>
          </a:custGeom>
          <a:solidFill>
            <a:srgbClr val="FFFFFF"/>
          </a:solidFill>
        </p:spPr>
        <p:txBody>
          <a:bodyPr wrap="square" lIns="0" tIns="0" rIns="0" bIns="0" rtlCol="0"/>
          <a:lstStyle/>
          <a:p>
            <a:endParaRPr/>
          </a:p>
        </p:txBody>
      </p:sp>
      <p:sp>
        <p:nvSpPr>
          <p:cNvPr id="40" name="object 40"/>
          <p:cNvSpPr/>
          <p:nvPr/>
        </p:nvSpPr>
        <p:spPr>
          <a:xfrm>
            <a:off x="7452360" y="2447544"/>
            <a:ext cx="1289685" cy="460375"/>
          </a:xfrm>
          <a:custGeom>
            <a:avLst/>
            <a:gdLst/>
            <a:ahLst/>
            <a:cxnLst/>
            <a:rect l="l" t="t" r="r" b="b"/>
            <a:pathLst>
              <a:path w="1289684" h="460375">
                <a:moveTo>
                  <a:pt x="0" y="0"/>
                </a:moveTo>
                <a:lnTo>
                  <a:pt x="0" y="460248"/>
                </a:lnTo>
                <a:lnTo>
                  <a:pt x="1289304" y="460248"/>
                </a:lnTo>
                <a:lnTo>
                  <a:pt x="1289304" y="0"/>
                </a:lnTo>
                <a:lnTo>
                  <a:pt x="0" y="0"/>
                </a:lnTo>
                <a:close/>
              </a:path>
            </a:pathLst>
          </a:custGeom>
          <a:solidFill>
            <a:srgbClr val="FFFFFF"/>
          </a:solidFill>
        </p:spPr>
        <p:txBody>
          <a:bodyPr wrap="square" lIns="0" tIns="0" rIns="0" bIns="0" rtlCol="0"/>
          <a:lstStyle/>
          <a:p>
            <a:endParaRPr/>
          </a:p>
        </p:txBody>
      </p:sp>
      <p:sp>
        <p:nvSpPr>
          <p:cNvPr id="41" name="object 41"/>
          <p:cNvSpPr/>
          <p:nvPr/>
        </p:nvSpPr>
        <p:spPr>
          <a:xfrm>
            <a:off x="1938527" y="5567172"/>
            <a:ext cx="192405" cy="280670"/>
          </a:xfrm>
          <a:custGeom>
            <a:avLst/>
            <a:gdLst/>
            <a:ahLst/>
            <a:cxnLst/>
            <a:rect l="l" t="t" r="r" b="b"/>
            <a:pathLst>
              <a:path w="192405" h="280670">
                <a:moveTo>
                  <a:pt x="0" y="280416"/>
                </a:moveTo>
                <a:lnTo>
                  <a:pt x="192024" y="280416"/>
                </a:lnTo>
                <a:lnTo>
                  <a:pt x="192024" y="0"/>
                </a:lnTo>
                <a:lnTo>
                  <a:pt x="0" y="0"/>
                </a:lnTo>
                <a:lnTo>
                  <a:pt x="0" y="280416"/>
                </a:lnTo>
                <a:close/>
              </a:path>
            </a:pathLst>
          </a:custGeom>
          <a:solidFill>
            <a:srgbClr val="FFFFFF"/>
          </a:solidFill>
        </p:spPr>
        <p:txBody>
          <a:bodyPr wrap="square" lIns="0" tIns="0" rIns="0" bIns="0" rtlCol="0"/>
          <a:lstStyle/>
          <a:p>
            <a:endParaRPr/>
          </a:p>
        </p:txBody>
      </p:sp>
      <p:sp>
        <p:nvSpPr>
          <p:cNvPr id="42" name="object 42"/>
          <p:cNvSpPr/>
          <p:nvPr/>
        </p:nvSpPr>
        <p:spPr>
          <a:xfrm>
            <a:off x="2130552" y="5567172"/>
            <a:ext cx="6611620" cy="280670"/>
          </a:xfrm>
          <a:custGeom>
            <a:avLst/>
            <a:gdLst/>
            <a:ahLst/>
            <a:cxnLst/>
            <a:rect l="l" t="t" r="r" b="b"/>
            <a:pathLst>
              <a:path w="6611620" h="280670">
                <a:moveTo>
                  <a:pt x="0" y="280416"/>
                </a:moveTo>
                <a:lnTo>
                  <a:pt x="6611112" y="280416"/>
                </a:lnTo>
                <a:lnTo>
                  <a:pt x="6611112" y="0"/>
                </a:lnTo>
                <a:lnTo>
                  <a:pt x="0" y="0"/>
                </a:lnTo>
                <a:lnTo>
                  <a:pt x="0" y="280416"/>
                </a:lnTo>
                <a:close/>
              </a:path>
            </a:pathLst>
          </a:custGeom>
          <a:solidFill>
            <a:srgbClr val="FFFFFF"/>
          </a:solidFill>
        </p:spPr>
        <p:txBody>
          <a:bodyPr wrap="square" lIns="0" tIns="0" rIns="0" bIns="0" rtlCol="0"/>
          <a:lstStyle/>
          <a:p>
            <a:endParaRPr/>
          </a:p>
        </p:txBody>
      </p:sp>
      <p:sp>
        <p:nvSpPr>
          <p:cNvPr id="43" name="object 43"/>
          <p:cNvSpPr/>
          <p:nvPr/>
        </p:nvSpPr>
        <p:spPr>
          <a:xfrm>
            <a:off x="1938527" y="5847588"/>
            <a:ext cx="192405" cy="281940"/>
          </a:xfrm>
          <a:custGeom>
            <a:avLst/>
            <a:gdLst/>
            <a:ahLst/>
            <a:cxnLst/>
            <a:rect l="l" t="t" r="r" b="b"/>
            <a:pathLst>
              <a:path w="192405" h="281939">
                <a:moveTo>
                  <a:pt x="0" y="281940"/>
                </a:moveTo>
                <a:lnTo>
                  <a:pt x="192024" y="281940"/>
                </a:lnTo>
                <a:lnTo>
                  <a:pt x="192024" y="0"/>
                </a:lnTo>
                <a:lnTo>
                  <a:pt x="0" y="0"/>
                </a:lnTo>
                <a:lnTo>
                  <a:pt x="0" y="281940"/>
                </a:lnTo>
                <a:close/>
              </a:path>
            </a:pathLst>
          </a:custGeom>
          <a:solidFill>
            <a:srgbClr val="FFFFFF"/>
          </a:solidFill>
        </p:spPr>
        <p:txBody>
          <a:bodyPr wrap="square" lIns="0" tIns="0" rIns="0" bIns="0" rtlCol="0"/>
          <a:lstStyle/>
          <a:p>
            <a:endParaRPr/>
          </a:p>
        </p:txBody>
      </p:sp>
      <p:sp>
        <p:nvSpPr>
          <p:cNvPr id="44" name="object 44"/>
          <p:cNvSpPr/>
          <p:nvPr/>
        </p:nvSpPr>
        <p:spPr>
          <a:xfrm>
            <a:off x="2130552" y="5847588"/>
            <a:ext cx="6611620" cy="281940"/>
          </a:xfrm>
          <a:custGeom>
            <a:avLst/>
            <a:gdLst/>
            <a:ahLst/>
            <a:cxnLst/>
            <a:rect l="l" t="t" r="r" b="b"/>
            <a:pathLst>
              <a:path w="6611620" h="281939">
                <a:moveTo>
                  <a:pt x="0" y="281940"/>
                </a:moveTo>
                <a:lnTo>
                  <a:pt x="6611112" y="281940"/>
                </a:lnTo>
                <a:lnTo>
                  <a:pt x="6611112" y="0"/>
                </a:lnTo>
                <a:lnTo>
                  <a:pt x="0" y="0"/>
                </a:lnTo>
                <a:lnTo>
                  <a:pt x="0" y="281940"/>
                </a:lnTo>
                <a:close/>
              </a:path>
            </a:pathLst>
          </a:custGeom>
          <a:solidFill>
            <a:srgbClr val="FFFFFF"/>
          </a:solidFill>
        </p:spPr>
        <p:txBody>
          <a:bodyPr wrap="square" lIns="0" tIns="0" rIns="0" bIns="0" rtlCol="0"/>
          <a:lstStyle/>
          <a:p>
            <a:endParaRPr/>
          </a:p>
        </p:txBody>
      </p:sp>
      <p:sp>
        <p:nvSpPr>
          <p:cNvPr id="45" name="object 45"/>
          <p:cNvSpPr/>
          <p:nvPr/>
        </p:nvSpPr>
        <p:spPr>
          <a:xfrm>
            <a:off x="1938527" y="6129528"/>
            <a:ext cx="178435" cy="280670"/>
          </a:xfrm>
          <a:custGeom>
            <a:avLst/>
            <a:gdLst/>
            <a:ahLst/>
            <a:cxnLst/>
            <a:rect l="l" t="t" r="r" b="b"/>
            <a:pathLst>
              <a:path w="178435" h="280670">
                <a:moveTo>
                  <a:pt x="0" y="280416"/>
                </a:moveTo>
                <a:lnTo>
                  <a:pt x="178308" y="280416"/>
                </a:lnTo>
                <a:lnTo>
                  <a:pt x="178308" y="0"/>
                </a:lnTo>
                <a:lnTo>
                  <a:pt x="0" y="0"/>
                </a:lnTo>
                <a:lnTo>
                  <a:pt x="0" y="280416"/>
                </a:lnTo>
                <a:close/>
              </a:path>
            </a:pathLst>
          </a:custGeom>
          <a:solidFill>
            <a:srgbClr val="FFFFFF"/>
          </a:solidFill>
        </p:spPr>
        <p:txBody>
          <a:bodyPr wrap="square" lIns="0" tIns="0" rIns="0" bIns="0" rtlCol="0"/>
          <a:lstStyle/>
          <a:p>
            <a:endParaRPr/>
          </a:p>
        </p:txBody>
      </p:sp>
      <p:sp>
        <p:nvSpPr>
          <p:cNvPr id="46" name="object 46"/>
          <p:cNvSpPr/>
          <p:nvPr/>
        </p:nvSpPr>
        <p:spPr>
          <a:xfrm>
            <a:off x="2116836" y="6129528"/>
            <a:ext cx="6624955" cy="280670"/>
          </a:xfrm>
          <a:custGeom>
            <a:avLst/>
            <a:gdLst/>
            <a:ahLst/>
            <a:cxnLst/>
            <a:rect l="l" t="t" r="r" b="b"/>
            <a:pathLst>
              <a:path w="6624955" h="280670">
                <a:moveTo>
                  <a:pt x="0" y="280416"/>
                </a:moveTo>
                <a:lnTo>
                  <a:pt x="6624828" y="280416"/>
                </a:lnTo>
                <a:lnTo>
                  <a:pt x="6624828" y="0"/>
                </a:lnTo>
                <a:lnTo>
                  <a:pt x="0" y="0"/>
                </a:lnTo>
                <a:lnTo>
                  <a:pt x="0" y="280416"/>
                </a:lnTo>
                <a:close/>
              </a:path>
            </a:pathLst>
          </a:custGeom>
          <a:solidFill>
            <a:srgbClr val="FFFFFF"/>
          </a:solidFill>
        </p:spPr>
        <p:txBody>
          <a:bodyPr wrap="square" lIns="0" tIns="0" rIns="0" bIns="0" rtlCol="0"/>
          <a:lstStyle/>
          <a:p>
            <a:endParaRPr/>
          </a:p>
        </p:txBody>
      </p:sp>
      <p:sp>
        <p:nvSpPr>
          <p:cNvPr id="47" name="object 47"/>
          <p:cNvSpPr txBox="1"/>
          <p:nvPr/>
        </p:nvSpPr>
        <p:spPr>
          <a:xfrm>
            <a:off x="2220467" y="5525217"/>
            <a:ext cx="4832985" cy="869950"/>
          </a:xfrm>
          <a:prstGeom prst="rect">
            <a:avLst/>
          </a:prstGeom>
        </p:spPr>
        <p:txBody>
          <a:bodyPr vert="horz" wrap="square" lIns="0" tIns="95885" rIns="0" bIns="0" rtlCol="0">
            <a:spAutoFit/>
          </a:bodyPr>
          <a:lstStyle/>
          <a:p>
            <a:pPr marL="228600" indent="-190500">
              <a:lnSpc>
                <a:spcPct val="100000"/>
              </a:lnSpc>
              <a:spcBef>
                <a:spcPts val="755"/>
              </a:spcBef>
              <a:buAutoNum type="alphaLcPeriod"/>
              <a:tabLst>
                <a:tab pos="228600" algn="l"/>
              </a:tabLst>
            </a:pPr>
            <a:r>
              <a:rPr sz="1300" spc="10" dirty="0">
                <a:latin typeface="Arial"/>
                <a:cs typeface="Arial"/>
              </a:rPr>
              <a:t>Test </a:t>
            </a:r>
            <a:r>
              <a:rPr sz="1300" dirty="0">
                <a:latin typeface="Arial"/>
                <a:cs typeface="Arial"/>
              </a:rPr>
              <a:t>distribution </a:t>
            </a:r>
            <a:r>
              <a:rPr sz="1300" spc="5" dirty="0">
                <a:latin typeface="Arial"/>
                <a:cs typeface="Arial"/>
              </a:rPr>
              <a:t>is</a:t>
            </a:r>
            <a:r>
              <a:rPr sz="1300" spc="155" dirty="0">
                <a:latin typeface="Arial"/>
                <a:cs typeface="Arial"/>
              </a:rPr>
              <a:t> </a:t>
            </a:r>
            <a:r>
              <a:rPr sz="1300" spc="-30" dirty="0">
                <a:latin typeface="Arial"/>
                <a:cs typeface="Arial"/>
              </a:rPr>
              <a:t>Normal.</a:t>
            </a:r>
            <a:endParaRPr sz="1300">
              <a:latin typeface="Arial"/>
              <a:cs typeface="Arial"/>
            </a:endParaRPr>
          </a:p>
          <a:p>
            <a:pPr marL="228600" indent="-190500">
              <a:lnSpc>
                <a:spcPct val="100000"/>
              </a:lnSpc>
              <a:spcBef>
                <a:spcPts val="660"/>
              </a:spcBef>
              <a:buAutoNum type="alphaLcPeriod"/>
              <a:tabLst>
                <a:tab pos="228600" algn="l"/>
              </a:tabLst>
            </a:pPr>
            <a:r>
              <a:rPr sz="1300" spc="-5" dirty="0">
                <a:latin typeface="Arial"/>
                <a:cs typeface="Arial"/>
              </a:rPr>
              <a:t>Calculated </a:t>
            </a:r>
            <a:r>
              <a:rPr sz="1300" dirty="0">
                <a:latin typeface="Arial"/>
                <a:cs typeface="Arial"/>
              </a:rPr>
              <a:t>f </a:t>
            </a:r>
            <a:r>
              <a:rPr sz="1300" spc="15" dirty="0">
                <a:latin typeface="Arial"/>
                <a:cs typeface="Arial"/>
              </a:rPr>
              <a:t>rom</a:t>
            </a:r>
            <a:r>
              <a:rPr sz="1300" spc="-254" dirty="0">
                <a:latin typeface="Arial"/>
                <a:cs typeface="Arial"/>
              </a:rPr>
              <a:t> </a:t>
            </a:r>
            <a:r>
              <a:rPr sz="1300" spc="10" dirty="0">
                <a:latin typeface="Arial"/>
                <a:cs typeface="Arial"/>
              </a:rPr>
              <a:t>data.</a:t>
            </a:r>
            <a:endParaRPr sz="1300">
              <a:latin typeface="Arial"/>
              <a:cs typeface="Arial"/>
            </a:endParaRPr>
          </a:p>
          <a:p>
            <a:pPr marL="215900" indent="-178435">
              <a:lnSpc>
                <a:spcPct val="100000"/>
              </a:lnSpc>
              <a:spcBef>
                <a:spcPts val="650"/>
              </a:spcBef>
              <a:buAutoNum type="alphaLcPeriod"/>
              <a:tabLst>
                <a:tab pos="216535" algn="l"/>
              </a:tabLst>
            </a:pPr>
            <a:r>
              <a:rPr sz="1300" spc="30" dirty="0">
                <a:latin typeface="Arial"/>
                <a:cs typeface="Arial"/>
              </a:rPr>
              <a:t>Based </a:t>
            </a:r>
            <a:r>
              <a:rPr sz="1300" spc="-10" dirty="0">
                <a:latin typeface="Arial"/>
                <a:cs typeface="Arial"/>
              </a:rPr>
              <a:t>on </a:t>
            </a:r>
            <a:r>
              <a:rPr sz="1300" spc="20" dirty="0">
                <a:latin typeface="Arial"/>
                <a:cs typeface="Arial"/>
              </a:rPr>
              <a:t>10000 </a:t>
            </a:r>
            <a:r>
              <a:rPr sz="1300" dirty="0">
                <a:latin typeface="Arial"/>
                <a:cs typeface="Arial"/>
              </a:rPr>
              <a:t>sampled </a:t>
            </a:r>
            <a:r>
              <a:rPr sz="1300" spc="-5" dirty="0">
                <a:latin typeface="Arial"/>
                <a:cs typeface="Arial"/>
              </a:rPr>
              <a:t>tables </a:t>
            </a:r>
            <a:r>
              <a:rPr sz="1300" spc="5" dirty="0">
                <a:latin typeface="Arial"/>
                <a:cs typeface="Arial"/>
              </a:rPr>
              <a:t>w </a:t>
            </a:r>
            <a:r>
              <a:rPr sz="1300" spc="15" dirty="0">
                <a:latin typeface="Arial"/>
                <a:cs typeface="Arial"/>
              </a:rPr>
              <a:t>ith </a:t>
            </a:r>
            <a:r>
              <a:rPr sz="1300" spc="20" dirty="0">
                <a:latin typeface="Arial"/>
                <a:cs typeface="Arial"/>
              </a:rPr>
              <a:t>starting </a:t>
            </a:r>
            <a:r>
              <a:rPr sz="1300" spc="25" dirty="0">
                <a:latin typeface="Arial"/>
                <a:cs typeface="Arial"/>
              </a:rPr>
              <a:t>seed</a:t>
            </a:r>
            <a:r>
              <a:rPr sz="1300" spc="-30" dirty="0">
                <a:latin typeface="Arial"/>
                <a:cs typeface="Arial"/>
              </a:rPr>
              <a:t> </a:t>
            </a:r>
            <a:r>
              <a:rPr sz="1300" spc="5" dirty="0">
                <a:latin typeface="Arial"/>
                <a:cs typeface="Arial"/>
              </a:rPr>
              <a:t>2000000.</a:t>
            </a:r>
            <a:endParaRPr sz="1300">
              <a:latin typeface="Arial"/>
              <a:cs typeface="Arial"/>
            </a:endParaRPr>
          </a:p>
        </p:txBody>
      </p:sp>
      <p:sp>
        <p:nvSpPr>
          <p:cNvPr id="48" name="object 48"/>
          <p:cNvSpPr/>
          <p:nvPr/>
        </p:nvSpPr>
        <p:spPr>
          <a:xfrm>
            <a:off x="1938527" y="1988820"/>
            <a:ext cx="6791325" cy="114300"/>
          </a:xfrm>
          <a:custGeom>
            <a:avLst/>
            <a:gdLst/>
            <a:ahLst/>
            <a:cxnLst/>
            <a:rect l="l" t="t" r="r" b="b"/>
            <a:pathLst>
              <a:path w="6791325" h="114300">
                <a:moveTo>
                  <a:pt x="0" y="114300"/>
                </a:moveTo>
                <a:lnTo>
                  <a:pt x="6790944" y="114300"/>
                </a:lnTo>
                <a:lnTo>
                  <a:pt x="6790944" y="0"/>
                </a:lnTo>
                <a:lnTo>
                  <a:pt x="0" y="0"/>
                </a:lnTo>
                <a:lnTo>
                  <a:pt x="0" y="114300"/>
                </a:lnTo>
                <a:close/>
              </a:path>
            </a:pathLst>
          </a:custGeom>
          <a:solidFill>
            <a:srgbClr val="FFFFFF"/>
          </a:solidFill>
        </p:spPr>
        <p:txBody>
          <a:bodyPr wrap="square" lIns="0" tIns="0" rIns="0" bIns="0" rtlCol="0"/>
          <a:lstStyle/>
          <a:p>
            <a:endParaRPr/>
          </a:p>
        </p:txBody>
      </p:sp>
      <p:sp>
        <p:nvSpPr>
          <p:cNvPr id="49" name="object 49"/>
          <p:cNvSpPr/>
          <p:nvPr/>
        </p:nvSpPr>
        <p:spPr>
          <a:xfrm>
            <a:off x="1824227" y="1988820"/>
            <a:ext cx="114300" cy="4421505"/>
          </a:xfrm>
          <a:custGeom>
            <a:avLst/>
            <a:gdLst/>
            <a:ahLst/>
            <a:cxnLst/>
            <a:rect l="l" t="t" r="r" b="b"/>
            <a:pathLst>
              <a:path w="114300" h="4421505">
                <a:moveTo>
                  <a:pt x="0" y="4421124"/>
                </a:moveTo>
                <a:lnTo>
                  <a:pt x="114300" y="4421124"/>
                </a:lnTo>
                <a:lnTo>
                  <a:pt x="114300" y="0"/>
                </a:lnTo>
                <a:lnTo>
                  <a:pt x="0" y="0"/>
                </a:lnTo>
                <a:lnTo>
                  <a:pt x="0" y="4421124"/>
                </a:lnTo>
                <a:close/>
              </a:path>
            </a:pathLst>
          </a:custGeom>
          <a:solidFill>
            <a:srgbClr val="FFFFFF"/>
          </a:solidFill>
        </p:spPr>
        <p:txBody>
          <a:bodyPr wrap="square" lIns="0" tIns="0" rIns="0" bIns="0" rtlCol="0"/>
          <a:lstStyle/>
          <a:p>
            <a:endParaRPr/>
          </a:p>
        </p:txBody>
      </p:sp>
      <p:sp>
        <p:nvSpPr>
          <p:cNvPr id="50" name="object 50"/>
          <p:cNvSpPr/>
          <p:nvPr/>
        </p:nvSpPr>
        <p:spPr>
          <a:xfrm>
            <a:off x="8729472" y="1988820"/>
            <a:ext cx="128270" cy="4537075"/>
          </a:xfrm>
          <a:custGeom>
            <a:avLst/>
            <a:gdLst/>
            <a:ahLst/>
            <a:cxnLst/>
            <a:rect l="l" t="t" r="r" b="b"/>
            <a:pathLst>
              <a:path w="128270" h="4537075">
                <a:moveTo>
                  <a:pt x="0" y="0"/>
                </a:moveTo>
                <a:lnTo>
                  <a:pt x="0" y="4536948"/>
                </a:lnTo>
                <a:lnTo>
                  <a:pt x="128016" y="4536948"/>
                </a:lnTo>
                <a:lnTo>
                  <a:pt x="128016" y="0"/>
                </a:lnTo>
                <a:lnTo>
                  <a:pt x="0" y="0"/>
                </a:lnTo>
                <a:close/>
              </a:path>
            </a:pathLst>
          </a:custGeom>
          <a:solidFill>
            <a:srgbClr val="FFFFFF"/>
          </a:solidFill>
        </p:spPr>
        <p:txBody>
          <a:bodyPr wrap="square" lIns="0" tIns="0" rIns="0" bIns="0" rtlCol="0"/>
          <a:lstStyle/>
          <a:p>
            <a:endParaRPr/>
          </a:p>
        </p:txBody>
      </p:sp>
      <p:sp>
        <p:nvSpPr>
          <p:cNvPr id="51" name="object 51"/>
          <p:cNvSpPr/>
          <p:nvPr/>
        </p:nvSpPr>
        <p:spPr>
          <a:xfrm>
            <a:off x="1824227" y="6409944"/>
            <a:ext cx="7019925" cy="123825"/>
          </a:xfrm>
          <a:custGeom>
            <a:avLst/>
            <a:gdLst/>
            <a:ahLst/>
            <a:cxnLst/>
            <a:rect l="l" t="t" r="r" b="b"/>
            <a:pathLst>
              <a:path w="7019925" h="123825">
                <a:moveTo>
                  <a:pt x="0" y="0"/>
                </a:moveTo>
                <a:lnTo>
                  <a:pt x="0" y="123443"/>
                </a:lnTo>
                <a:lnTo>
                  <a:pt x="7019544" y="123443"/>
                </a:lnTo>
                <a:lnTo>
                  <a:pt x="7019544" y="0"/>
                </a:lnTo>
                <a:lnTo>
                  <a:pt x="0" y="0"/>
                </a:lnTo>
                <a:close/>
              </a:path>
            </a:pathLst>
          </a:custGeom>
          <a:solidFill>
            <a:srgbClr val="FFFFFF"/>
          </a:solidFill>
        </p:spPr>
        <p:txBody>
          <a:bodyPr wrap="square" lIns="0" tIns="0" rIns="0" bIns="0" rtlCol="0"/>
          <a:lstStyle/>
          <a:p>
            <a:endParaRPr/>
          </a:p>
        </p:txBody>
      </p:sp>
      <p:graphicFrame>
        <p:nvGraphicFramePr>
          <p:cNvPr id="52" name="object 52"/>
          <p:cNvGraphicFramePr>
            <a:graphicFrameLocks noGrp="1"/>
          </p:cNvGraphicFramePr>
          <p:nvPr/>
        </p:nvGraphicFramePr>
        <p:xfrm>
          <a:off x="1937960" y="2434770"/>
          <a:ext cx="6791323" cy="3144758"/>
        </p:xfrm>
        <a:graphic>
          <a:graphicData uri="http://schemas.openxmlformats.org/drawingml/2006/table">
            <a:tbl>
              <a:tblPr firstRow="1" bandRow="1">
                <a:tableStyleId>{2D5ABB26-0587-4C30-8999-92F81FD0307C}</a:tableStyleId>
              </a:tblPr>
              <a:tblGrid>
                <a:gridCol w="3583304">
                  <a:extLst>
                    <a:ext uri="{9D8B030D-6E8A-4147-A177-3AD203B41FA5}">
                      <a16:colId xmlns:a16="http://schemas.microsoft.com/office/drawing/2014/main" val="20000"/>
                    </a:ext>
                  </a:extLst>
                </a:gridCol>
                <a:gridCol w="1932304">
                  <a:extLst>
                    <a:ext uri="{9D8B030D-6E8A-4147-A177-3AD203B41FA5}">
                      <a16:colId xmlns:a16="http://schemas.microsoft.com/office/drawing/2014/main" val="20001"/>
                    </a:ext>
                  </a:extLst>
                </a:gridCol>
                <a:gridCol w="1275715">
                  <a:extLst>
                    <a:ext uri="{9D8B030D-6E8A-4147-A177-3AD203B41FA5}">
                      <a16:colId xmlns:a16="http://schemas.microsoft.com/office/drawing/2014/main" val="20002"/>
                    </a:ext>
                  </a:extLst>
                </a:gridCol>
              </a:tblGrid>
              <a:tr h="460259">
                <a:tc gridSpan="2">
                  <a:txBody>
                    <a:bodyPr/>
                    <a:lstStyle/>
                    <a:p>
                      <a:pPr>
                        <a:lnSpc>
                          <a:spcPct val="100000"/>
                        </a:lnSpc>
                      </a:pPr>
                      <a:endParaRPr sz="15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FFFF"/>
                    </a:solidFill>
                  </a:tcPr>
                </a:tc>
                <a:tc hMerge="1">
                  <a:txBody>
                    <a:bodyPr/>
                    <a:lstStyle/>
                    <a:p>
                      <a:endParaRPr/>
                    </a:p>
                  </a:txBody>
                  <a:tcPr marL="0" marR="0" marT="0" marB="0"/>
                </a:tc>
                <a:tc>
                  <a:txBody>
                    <a:bodyPr/>
                    <a:lstStyle/>
                    <a:p>
                      <a:pPr marL="89535" marR="137795" indent="19685">
                        <a:lnSpc>
                          <a:spcPct val="103800"/>
                        </a:lnSpc>
                        <a:spcBef>
                          <a:spcPts val="270"/>
                        </a:spcBef>
                      </a:pPr>
                      <a:r>
                        <a:rPr sz="1300" spc="10" dirty="0">
                          <a:latin typeface="Arial"/>
                          <a:cs typeface="Arial"/>
                        </a:rPr>
                        <a:t>Standardized  </a:t>
                      </a:r>
                      <a:r>
                        <a:rPr sz="1300" dirty="0">
                          <a:latin typeface="Arial"/>
                          <a:cs typeface="Arial"/>
                        </a:rPr>
                        <a:t>Residual </a:t>
                      </a:r>
                      <a:r>
                        <a:rPr sz="1300" spc="40" dirty="0">
                          <a:latin typeface="Arial"/>
                          <a:cs typeface="Arial"/>
                        </a:rPr>
                        <a:t>for</a:t>
                      </a:r>
                      <a:r>
                        <a:rPr sz="1300" spc="-15" dirty="0">
                          <a:latin typeface="Arial"/>
                          <a:cs typeface="Arial"/>
                        </a:rPr>
                        <a:t> </a:t>
                      </a:r>
                      <a:r>
                        <a:rPr sz="1300" dirty="0">
                          <a:latin typeface="Arial"/>
                          <a:cs typeface="Arial"/>
                        </a:rPr>
                        <a:t>y</a:t>
                      </a:r>
                      <a:endParaRPr sz="1300">
                        <a:latin typeface="Arial"/>
                        <a:cs typeface="Arial"/>
                      </a:endParaRPr>
                    </a:p>
                  </a:txBody>
                  <a:tcPr marL="0" marR="0" marT="3429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FFFF"/>
                    </a:solidFill>
                  </a:tcPr>
                </a:tc>
                <a:extLst>
                  <a:ext uri="{0D108BD9-81ED-4DB2-BD59-A6C34878D82A}">
                    <a16:rowId xmlns:a16="http://schemas.microsoft.com/office/drawing/2014/main" val="10000"/>
                  </a:ext>
                </a:extLst>
              </a:tr>
              <a:tr h="214239">
                <a:tc gridSpan="2">
                  <a:txBody>
                    <a:bodyPr/>
                    <a:lstStyle/>
                    <a:p>
                      <a:pPr marL="103505">
                        <a:lnSpc>
                          <a:spcPts val="1450"/>
                        </a:lnSpc>
                      </a:pPr>
                      <a:r>
                        <a:rPr sz="1300" dirty="0">
                          <a:latin typeface="Arial"/>
                          <a:cs typeface="Arial"/>
                        </a:rPr>
                        <a:t>N</a:t>
                      </a:r>
                      <a:endParaRPr sz="1300">
                        <a:latin typeface="Arial"/>
                        <a:cs typeface="Arial"/>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solidFill>
                      <a:srgbClr val="FFFFFF"/>
                    </a:solidFill>
                  </a:tcPr>
                </a:tc>
                <a:tc hMerge="1">
                  <a:txBody>
                    <a:bodyPr/>
                    <a:lstStyle/>
                    <a:p>
                      <a:endParaRPr/>
                    </a:p>
                  </a:txBody>
                  <a:tcPr marL="0" marR="0" marT="0" marB="0"/>
                </a:tc>
                <a:tc>
                  <a:txBody>
                    <a:bodyPr/>
                    <a:lstStyle/>
                    <a:p>
                      <a:pPr marR="128270" algn="r">
                        <a:lnSpc>
                          <a:spcPts val="1545"/>
                        </a:lnSpc>
                      </a:pPr>
                      <a:r>
                        <a:rPr sz="1300" spc="-35" dirty="0">
                          <a:latin typeface="Arial"/>
                          <a:cs typeface="Arial"/>
                        </a:rPr>
                        <a:t>1</a:t>
                      </a:r>
                      <a:r>
                        <a:rPr sz="1300" spc="75" dirty="0">
                          <a:latin typeface="Arial"/>
                          <a:cs typeface="Arial"/>
                        </a:rPr>
                        <a:t>0</a:t>
                      </a:r>
                      <a:r>
                        <a:rPr sz="1300" dirty="0">
                          <a:latin typeface="Arial"/>
                          <a:cs typeface="Arial"/>
                        </a:rPr>
                        <a:t>0</a:t>
                      </a:r>
                      <a:endParaRPr sz="1300">
                        <a:latin typeface="Arial"/>
                        <a:cs typeface="Arial"/>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solidFill>
                      <a:srgbClr val="FFFFFF"/>
                    </a:solidFill>
                  </a:tcPr>
                </a:tc>
                <a:extLst>
                  <a:ext uri="{0D108BD9-81ED-4DB2-BD59-A6C34878D82A}">
                    <a16:rowId xmlns:a16="http://schemas.microsoft.com/office/drawing/2014/main" val="10001"/>
                  </a:ext>
                </a:extLst>
              </a:tr>
              <a:tr h="250106">
                <a:tc gridSpan="2">
                  <a:txBody>
                    <a:bodyPr/>
                    <a:lstStyle/>
                    <a:p>
                      <a:pPr marL="103505">
                        <a:lnSpc>
                          <a:spcPct val="100000"/>
                        </a:lnSpc>
                        <a:spcBef>
                          <a:spcPts val="105"/>
                        </a:spcBef>
                        <a:tabLst>
                          <a:tab pos="2209165" algn="l"/>
                        </a:tabLst>
                      </a:pPr>
                      <a:r>
                        <a:rPr sz="1300" spc="-20" dirty="0">
                          <a:latin typeface="Arial"/>
                          <a:cs typeface="Arial"/>
                        </a:rPr>
                        <a:t>Normal</a:t>
                      </a:r>
                      <a:r>
                        <a:rPr sz="1300" spc="-40" dirty="0">
                          <a:latin typeface="Arial"/>
                          <a:cs typeface="Arial"/>
                        </a:rPr>
                        <a:t> </a:t>
                      </a:r>
                      <a:r>
                        <a:rPr sz="1300" dirty="0">
                          <a:latin typeface="Arial"/>
                          <a:cs typeface="Arial"/>
                        </a:rPr>
                        <a:t>Parameters</a:t>
                      </a:r>
                      <a:r>
                        <a:rPr sz="1300" spc="-90" dirty="0">
                          <a:latin typeface="Arial"/>
                          <a:cs typeface="Arial"/>
                        </a:rPr>
                        <a:t> </a:t>
                      </a:r>
                      <a:r>
                        <a:rPr sz="1500" spc="-75" baseline="19444" dirty="0">
                          <a:latin typeface="Arial"/>
                          <a:cs typeface="Arial"/>
                        </a:rPr>
                        <a:t>a,b	</a:t>
                      </a:r>
                      <a:r>
                        <a:rPr sz="1300" spc="-10" dirty="0">
                          <a:latin typeface="Arial"/>
                          <a:cs typeface="Arial"/>
                        </a:rPr>
                        <a:t>Mean</a:t>
                      </a:r>
                      <a:endParaRPr sz="1300">
                        <a:latin typeface="Arial"/>
                        <a:cs typeface="Arial"/>
                      </a:endParaRPr>
                    </a:p>
                  </a:txBody>
                  <a:tcPr marL="0" marR="0" marT="13335" marB="0">
                    <a:lnL w="28575">
                      <a:solidFill>
                        <a:srgbClr val="000000"/>
                      </a:solidFill>
                      <a:prstDash val="solid"/>
                    </a:lnL>
                    <a:lnR w="28575">
                      <a:solidFill>
                        <a:srgbClr val="000000"/>
                      </a:solidFill>
                      <a:prstDash val="solid"/>
                    </a:lnR>
                    <a:solidFill>
                      <a:srgbClr val="FFFFFF"/>
                    </a:solidFill>
                  </a:tcPr>
                </a:tc>
                <a:tc hMerge="1">
                  <a:txBody>
                    <a:bodyPr/>
                    <a:lstStyle/>
                    <a:p>
                      <a:endParaRPr/>
                    </a:p>
                  </a:txBody>
                  <a:tcPr marL="0" marR="0" marT="0" marB="0"/>
                </a:tc>
                <a:tc>
                  <a:txBody>
                    <a:bodyPr/>
                    <a:lstStyle/>
                    <a:p>
                      <a:pPr marL="714375">
                        <a:lnSpc>
                          <a:spcPct val="100000"/>
                        </a:lnSpc>
                        <a:spcBef>
                          <a:spcPts val="215"/>
                        </a:spcBef>
                      </a:pPr>
                      <a:r>
                        <a:rPr sz="1300" spc="15" dirty="0">
                          <a:latin typeface="Arial"/>
                          <a:cs typeface="Arial"/>
                        </a:rPr>
                        <a:t>.0000</a:t>
                      </a:r>
                      <a:endParaRPr sz="1300">
                        <a:latin typeface="Arial"/>
                        <a:cs typeface="Arial"/>
                      </a:endParaRPr>
                    </a:p>
                  </a:txBody>
                  <a:tcPr marL="0" marR="0" marT="27305" marB="0">
                    <a:lnL w="28575">
                      <a:solidFill>
                        <a:srgbClr val="000000"/>
                      </a:solidFill>
                      <a:prstDash val="solid"/>
                    </a:lnL>
                    <a:lnR w="28575">
                      <a:solidFill>
                        <a:srgbClr val="000000"/>
                      </a:solidFill>
                      <a:prstDash val="solid"/>
                    </a:lnR>
                    <a:solidFill>
                      <a:srgbClr val="FFFFFF"/>
                    </a:solidFill>
                  </a:tcPr>
                </a:tc>
                <a:extLst>
                  <a:ext uri="{0D108BD9-81ED-4DB2-BD59-A6C34878D82A}">
                    <a16:rowId xmlns:a16="http://schemas.microsoft.com/office/drawing/2014/main" val="10002"/>
                  </a:ext>
                </a:extLst>
              </a:tr>
              <a:tr h="242315">
                <a:tc gridSpan="2">
                  <a:txBody>
                    <a:bodyPr/>
                    <a:lstStyle/>
                    <a:p>
                      <a:pPr marR="50800" algn="ctr">
                        <a:lnSpc>
                          <a:spcPct val="100000"/>
                        </a:lnSpc>
                        <a:spcBef>
                          <a:spcPts val="60"/>
                        </a:spcBef>
                      </a:pPr>
                      <a:r>
                        <a:rPr sz="1300" spc="10" dirty="0">
                          <a:latin typeface="Arial"/>
                          <a:cs typeface="Arial"/>
                        </a:rPr>
                        <a:t>Std.</a:t>
                      </a:r>
                      <a:r>
                        <a:rPr sz="1300" spc="-25" dirty="0">
                          <a:latin typeface="Arial"/>
                          <a:cs typeface="Arial"/>
                        </a:rPr>
                        <a:t> </a:t>
                      </a:r>
                      <a:r>
                        <a:rPr sz="1300" dirty="0">
                          <a:latin typeface="Arial"/>
                          <a:cs typeface="Arial"/>
                        </a:rPr>
                        <a:t>Deviation</a:t>
                      </a:r>
                      <a:endParaRPr sz="1300">
                        <a:latin typeface="Arial"/>
                        <a:cs typeface="Arial"/>
                      </a:endParaRPr>
                    </a:p>
                  </a:txBody>
                  <a:tcPr marL="0" marR="0" marT="7620" marB="0">
                    <a:lnL w="28575">
                      <a:solidFill>
                        <a:srgbClr val="000000"/>
                      </a:solidFill>
                      <a:prstDash val="solid"/>
                    </a:lnL>
                    <a:lnR w="28575">
                      <a:solidFill>
                        <a:srgbClr val="000000"/>
                      </a:solidFill>
                      <a:prstDash val="solid"/>
                    </a:lnR>
                    <a:solidFill>
                      <a:srgbClr val="FFFFFF"/>
                    </a:solidFill>
                  </a:tcPr>
                </a:tc>
                <a:tc hMerge="1">
                  <a:txBody>
                    <a:bodyPr/>
                    <a:lstStyle/>
                    <a:p>
                      <a:endParaRPr/>
                    </a:p>
                  </a:txBody>
                  <a:tcPr marL="0" marR="0" marT="0" marB="0"/>
                </a:tc>
                <a:tc>
                  <a:txBody>
                    <a:bodyPr/>
                    <a:lstStyle/>
                    <a:p>
                      <a:pPr marL="612140">
                        <a:lnSpc>
                          <a:spcPct val="100000"/>
                        </a:lnSpc>
                        <a:spcBef>
                          <a:spcPts val="155"/>
                        </a:spcBef>
                      </a:pPr>
                      <a:r>
                        <a:rPr sz="1300" spc="5" dirty="0">
                          <a:latin typeface="Arial"/>
                          <a:cs typeface="Arial"/>
                        </a:rPr>
                        <a:t>.90453</a:t>
                      </a:r>
                      <a:endParaRPr sz="1300">
                        <a:latin typeface="Arial"/>
                        <a:cs typeface="Arial"/>
                      </a:endParaRPr>
                    </a:p>
                  </a:txBody>
                  <a:tcPr marL="0" marR="0" marT="19685" marB="0">
                    <a:lnL w="28575">
                      <a:solidFill>
                        <a:srgbClr val="000000"/>
                      </a:solidFill>
                      <a:prstDash val="solid"/>
                    </a:lnL>
                    <a:lnR w="28575">
                      <a:solidFill>
                        <a:srgbClr val="000000"/>
                      </a:solidFill>
                      <a:prstDash val="solid"/>
                    </a:lnR>
                    <a:solidFill>
                      <a:srgbClr val="FFFFFF"/>
                    </a:solidFill>
                  </a:tcPr>
                </a:tc>
                <a:extLst>
                  <a:ext uri="{0D108BD9-81ED-4DB2-BD59-A6C34878D82A}">
                    <a16:rowId xmlns:a16="http://schemas.microsoft.com/office/drawing/2014/main" val="10003"/>
                  </a:ext>
                </a:extLst>
              </a:tr>
              <a:tr h="242315">
                <a:tc gridSpan="2">
                  <a:txBody>
                    <a:bodyPr/>
                    <a:lstStyle/>
                    <a:p>
                      <a:pPr marL="103505">
                        <a:lnSpc>
                          <a:spcPct val="100000"/>
                        </a:lnSpc>
                        <a:spcBef>
                          <a:spcPts val="60"/>
                        </a:spcBef>
                        <a:tabLst>
                          <a:tab pos="2209165" algn="l"/>
                        </a:tabLst>
                      </a:pPr>
                      <a:r>
                        <a:rPr sz="1300" spc="10" dirty="0">
                          <a:latin typeface="Arial"/>
                          <a:cs typeface="Arial"/>
                        </a:rPr>
                        <a:t>Most </a:t>
                      </a:r>
                      <a:r>
                        <a:rPr sz="1300" spc="-85" dirty="0">
                          <a:latin typeface="Arial"/>
                          <a:cs typeface="Arial"/>
                        </a:rPr>
                        <a:t>Ex </a:t>
                      </a:r>
                      <a:r>
                        <a:rPr sz="1300" dirty="0">
                          <a:latin typeface="Arial"/>
                          <a:cs typeface="Arial"/>
                        </a:rPr>
                        <a:t>treme</a:t>
                      </a:r>
                      <a:r>
                        <a:rPr sz="1300" spc="-140" dirty="0">
                          <a:latin typeface="Arial"/>
                          <a:cs typeface="Arial"/>
                        </a:rPr>
                        <a:t> </a:t>
                      </a:r>
                      <a:r>
                        <a:rPr sz="1300" spc="-40" dirty="0">
                          <a:latin typeface="Arial"/>
                          <a:cs typeface="Arial"/>
                        </a:rPr>
                        <a:t>Dif</a:t>
                      </a:r>
                      <a:r>
                        <a:rPr sz="1300" spc="-235" dirty="0">
                          <a:latin typeface="Arial"/>
                          <a:cs typeface="Arial"/>
                        </a:rPr>
                        <a:t> </a:t>
                      </a:r>
                      <a:r>
                        <a:rPr sz="1300" spc="35" dirty="0">
                          <a:latin typeface="Arial"/>
                          <a:cs typeface="Arial"/>
                        </a:rPr>
                        <a:t>ferences	</a:t>
                      </a:r>
                      <a:r>
                        <a:rPr sz="1300" spc="30" dirty="0">
                          <a:latin typeface="Arial"/>
                          <a:cs typeface="Arial"/>
                        </a:rPr>
                        <a:t>Absolute</a:t>
                      </a:r>
                      <a:endParaRPr sz="1300">
                        <a:latin typeface="Arial"/>
                        <a:cs typeface="Arial"/>
                      </a:endParaRPr>
                    </a:p>
                  </a:txBody>
                  <a:tcPr marL="0" marR="0" marT="7620" marB="0">
                    <a:lnL w="28575">
                      <a:solidFill>
                        <a:srgbClr val="000000"/>
                      </a:solidFill>
                      <a:prstDash val="solid"/>
                    </a:lnL>
                    <a:lnR w="28575">
                      <a:solidFill>
                        <a:srgbClr val="000000"/>
                      </a:solidFill>
                      <a:prstDash val="solid"/>
                    </a:lnR>
                    <a:solidFill>
                      <a:srgbClr val="FFFFFF"/>
                    </a:solidFill>
                  </a:tcPr>
                </a:tc>
                <a:tc hMerge="1">
                  <a:txBody>
                    <a:bodyPr/>
                    <a:lstStyle/>
                    <a:p>
                      <a:endParaRPr/>
                    </a:p>
                  </a:txBody>
                  <a:tcPr marL="0" marR="0" marT="0" marB="0"/>
                </a:tc>
                <a:tc>
                  <a:txBody>
                    <a:bodyPr/>
                    <a:lstStyle/>
                    <a:p>
                      <a:pPr marL="804545">
                        <a:lnSpc>
                          <a:spcPct val="100000"/>
                        </a:lnSpc>
                        <a:spcBef>
                          <a:spcPts val="155"/>
                        </a:spcBef>
                      </a:pPr>
                      <a:r>
                        <a:rPr sz="1300" spc="-5" dirty="0">
                          <a:latin typeface="Arial"/>
                          <a:cs typeface="Arial"/>
                        </a:rPr>
                        <a:t>.105</a:t>
                      </a:r>
                      <a:endParaRPr sz="1300">
                        <a:latin typeface="Arial"/>
                        <a:cs typeface="Arial"/>
                      </a:endParaRPr>
                    </a:p>
                  </a:txBody>
                  <a:tcPr marL="0" marR="0" marT="19685" marB="0">
                    <a:lnL w="28575">
                      <a:solidFill>
                        <a:srgbClr val="000000"/>
                      </a:solidFill>
                      <a:prstDash val="solid"/>
                    </a:lnL>
                    <a:lnR w="28575">
                      <a:solidFill>
                        <a:srgbClr val="000000"/>
                      </a:solidFill>
                      <a:prstDash val="solid"/>
                    </a:lnR>
                    <a:solidFill>
                      <a:srgbClr val="FFFFFF"/>
                    </a:solidFill>
                  </a:tcPr>
                </a:tc>
                <a:extLst>
                  <a:ext uri="{0D108BD9-81ED-4DB2-BD59-A6C34878D82A}">
                    <a16:rowId xmlns:a16="http://schemas.microsoft.com/office/drawing/2014/main" val="10004"/>
                  </a:ext>
                </a:extLst>
              </a:tr>
              <a:tr h="243839">
                <a:tc gridSpan="2">
                  <a:txBody>
                    <a:bodyPr/>
                    <a:lstStyle/>
                    <a:p>
                      <a:pPr marR="510540" algn="ctr">
                        <a:lnSpc>
                          <a:spcPct val="100000"/>
                        </a:lnSpc>
                        <a:spcBef>
                          <a:spcPts val="60"/>
                        </a:spcBef>
                      </a:pPr>
                      <a:r>
                        <a:rPr sz="1300" spc="-5" dirty="0">
                          <a:latin typeface="Arial"/>
                          <a:cs typeface="Arial"/>
                        </a:rPr>
                        <a:t>Positive</a:t>
                      </a:r>
                      <a:endParaRPr sz="1300">
                        <a:latin typeface="Arial"/>
                        <a:cs typeface="Arial"/>
                      </a:endParaRPr>
                    </a:p>
                  </a:txBody>
                  <a:tcPr marL="0" marR="0" marT="7620" marB="0">
                    <a:lnL w="28575">
                      <a:solidFill>
                        <a:srgbClr val="000000"/>
                      </a:solidFill>
                      <a:prstDash val="solid"/>
                    </a:lnL>
                    <a:lnR w="28575">
                      <a:solidFill>
                        <a:srgbClr val="000000"/>
                      </a:solidFill>
                      <a:prstDash val="solid"/>
                    </a:lnR>
                    <a:solidFill>
                      <a:srgbClr val="FFFFFF"/>
                    </a:solidFill>
                  </a:tcPr>
                </a:tc>
                <a:tc hMerge="1">
                  <a:txBody>
                    <a:bodyPr/>
                    <a:lstStyle/>
                    <a:p>
                      <a:endParaRPr/>
                    </a:p>
                  </a:txBody>
                  <a:tcPr marL="0" marR="0" marT="0" marB="0"/>
                </a:tc>
                <a:tc>
                  <a:txBody>
                    <a:bodyPr/>
                    <a:lstStyle/>
                    <a:p>
                      <a:pPr marL="804545">
                        <a:lnSpc>
                          <a:spcPct val="100000"/>
                        </a:lnSpc>
                        <a:spcBef>
                          <a:spcPts val="165"/>
                        </a:spcBef>
                      </a:pPr>
                      <a:r>
                        <a:rPr sz="1300" spc="-5" dirty="0">
                          <a:latin typeface="Arial"/>
                          <a:cs typeface="Arial"/>
                        </a:rPr>
                        <a:t>.105</a:t>
                      </a:r>
                      <a:endParaRPr sz="1300">
                        <a:latin typeface="Arial"/>
                        <a:cs typeface="Arial"/>
                      </a:endParaRPr>
                    </a:p>
                  </a:txBody>
                  <a:tcPr marL="0" marR="0" marT="20955" marB="0">
                    <a:lnL w="28575">
                      <a:solidFill>
                        <a:srgbClr val="000000"/>
                      </a:solidFill>
                      <a:prstDash val="solid"/>
                    </a:lnL>
                    <a:lnR w="28575">
                      <a:solidFill>
                        <a:srgbClr val="000000"/>
                      </a:solidFill>
                      <a:prstDash val="solid"/>
                    </a:lnR>
                    <a:solidFill>
                      <a:srgbClr val="FFFFFF"/>
                    </a:solidFill>
                  </a:tcPr>
                </a:tc>
                <a:extLst>
                  <a:ext uri="{0D108BD9-81ED-4DB2-BD59-A6C34878D82A}">
                    <a16:rowId xmlns:a16="http://schemas.microsoft.com/office/drawing/2014/main" val="10005"/>
                  </a:ext>
                </a:extLst>
              </a:tr>
              <a:tr h="242315">
                <a:tc gridSpan="2">
                  <a:txBody>
                    <a:bodyPr/>
                    <a:lstStyle/>
                    <a:p>
                      <a:pPr marR="434340" algn="ctr">
                        <a:lnSpc>
                          <a:spcPct val="100000"/>
                        </a:lnSpc>
                        <a:spcBef>
                          <a:spcPts val="60"/>
                        </a:spcBef>
                      </a:pPr>
                      <a:r>
                        <a:rPr sz="1300" spc="-5" dirty="0">
                          <a:latin typeface="Arial"/>
                          <a:cs typeface="Arial"/>
                        </a:rPr>
                        <a:t>Negative</a:t>
                      </a:r>
                      <a:endParaRPr sz="1300">
                        <a:latin typeface="Arial"/>
                        <a:cs typeface="Arial"/>
                      </a:endParaRPr>
                    </a:p>
                  </a:txBody>
                  <a:tcPr marL="0" marR="0" marT="7620" marB="0">
                    <a:lnL w="28575">
                      <a:solidFill>
                        <a:srgbClr val="000000"/>
                      </a:solidFill>
                      <a:prstDash val="solid"/>
                    </a:lnL>
                    <a:lnR w="28575">
                      <a:solidFill>
                        <a:srgbClr val="000000"/>
                      </a:solidFill>
                      <a:prstDash val="solid"/>
                    </a:lnR>
                    <a:solidFill>
                      <a:srgbClr val="FFFFFF"/>
                    </a:solidFill>
                  </a:tcPr>
                </a:tc>
                <a:tc hMerge="1">
                  <a:txBody>
                    <a:bodyPr/>
                    <a:lstStyle/>
                    <a:p>
                      <a:endParaRPr/>
                    </a:p>
                  </a:txBody>
                  <a:tcPr marL="0" marR="0" marT="0" marB="0"/>
                </a:tc>
                <a:tc>
                  <a:txBody>
                    <a:bodyPr/>
                    <a:lstStyle/>
                    <a:p>
                      <a:pPr marL="740410">
                        <a:lnSpc>
                          <a:spcPct val="100000"/>
                        </a:lnSpc>
                        <a:spcBef>
                          <a:spcPts val="155"/>
                        </a:spcBef>
                      </a:pPr>
                      <a:r>
                        <a:rPr sz="1300" spc="10" dirty="0">
                          <a:latin typeface="Arial"/>
                          <a:cs typeface="Arial"/>
                        </a:rPr>
                        <a:t>-.058</a:t>
                      </a:r>
                      <a:endParaRPr sz="1300">
                        <a:latin typeface="Arial"/>
                        <a:cs typeface="Arial"/>
                      </a:endParaRPr>
                    </a:p>
                  </a:txBody>
                  <a:tcPr marL="0" marR="0" marT="19685" marB="0">
                    <a:lnL w="28575">
                      <a:solidFill>
                        <a:srgbClr val="000000"/>
                      </a:solidFill>
                      <a:prstDash val="solid"/>
                    </a:lnL>
                    <a:lnR w="28575">
                      <a:solidFill>
                        <a:srgbClr val="000000"/>
                      </a:solidFill>
                      <a:prstDash val="solid"/>
                    </a:lnR>
                    <a:solidFill>
                      <a:srgbClr val="FFFFFF"/>
                    </a:solidFill>
                  </a:tcPr>
                </a:tc>
                <a:extLst>
                  <a:ext uri="{0D108BD9-81ED-4DB2-BD59-A6C34878D82A}">
                    <a16:rowId xmlns:a16="http://schemas.microsoft.com/office/drawing/2014/main" val="10006"/>
                  </a:ext>
                </a:extLst>
              </a:tr>
              <a:tr h="242315">
                <a:tc gridSpan="2">
                  <a:txBody>
                    <a:bodyPr/>
                    <a:lstStyle/>
                    <a:p>
                      <a:pPr marL="103505">
                        <a:lnSpc>
                          <a:spcPct val="100000"/>
                        </a:lnSpc>
                        <a:spcBef>
                          <a:spcPts val="60"/>
                        </a:spcBef>
                      </a:pPr>
                      <a:r>
                        <a:rPr sz="1300" spc="5" dirty="0">
                          <a:latin typeface="Arial"/>
                          <a:cs typeface="Arial"/>
                        </a:rPr>
                        <a:t>Kolmogorov-Smirnov</a:t>
                      </a:r>
                      <a:r>
                        <a:rPr sz="1300" spc="95" dirty="0">
                          <a:latin typeface="Arial"/>
                          <a:cs typeface="Arial"/>
                        </a:rPr>
                        <a:t> </a:t>
                      </a:r>
                      <a:r>
                        <a:rPr sz="1300" spc="5" dirty="0">
                          <a:latin typeface="Arial"/>
                          <a:cs typeface="Arial"/>
                        </a:rPr>
                        <a:t>Z</a:t>
                      </a:r>
                      <a:endParaRPr sz="1300">
                        <a:latin typeface="Arial"/>
                        <a:cs typeface="Arial"/>
                      </a:endParaRPr>
                    </a:p>
                  </a:txBody>
                  <a:tcPr marL="0" marR="0" marT="7620" marB="0">
                    <a:lnL w="28575">
                      <a:solidFill>
                        <a:srgbClr val="000000"/>
                      </a:solidFill>
                      <a:prstDash val="solid"/>
                    </a:lnL>
                    <a:lnR w="28575">
                      <a:solidFill>
                        <a:srgbClr val="000000"/>
                      </a:solidFill>
                      <a:prstDash val="solid"/>
                    </a:lnR>
                    <a:solidFill>
                      <a:srgbClr val="FFFFFF"/>
                    </a:solidFill>
                  </a:tcPr>
                </a:tc>
                <a:tc hMerge="1">
                  <a:txBody>
                    <a:bodyPr/>
                    <a:lstStyle/>
                    <a:p>
                      <a:endParaRPr/>
                    </a:p>
                  </a:txBody>
                  <a:tcPr marL="0" marR="0" marT="0" marB="0"/>
                </a:tc>
                <a:tc>
                  <a:txBody>
                    <a:bodyPr/>
                    <a:lstStyle/>
                    <a:p>
                      <a:pPr marL="714375">
                        <a:lnSpc>
                          <a:spcPct val="100000"/>
                        </a:lnSpc>
                        <a:spcBef>
                          <a:spcPts val="155"/>
                        </a:spcBef>
                      </a:pPr>
                      <a:r>
                        <a:rPr sz="1300" spc="15" dirty="0">
                          <a:latin typeface="Arial"/>
                          <a:cs typeface="Arial"/>
                        </a:rPr>
                        <a:t>1.054</a:t>
                      </a:r>
                      <a:endParaRPr sz="1300">
                        <a:latin typeface="Arial"/>
                        <a:cs typeface="Arial"/>
                      </a:endParaRPr>
                    </a:p>
                  </a:txBody>
                  <a:tcPr marL="0" marR="0" marT="19685" marB="0">
                    <a:lnL w="28575">
                      <a:solidFill>
                        <a:srgbClr val="000000"/>
                      </a:solidFill>
                      <a:prstDash val="solid"/>
                    </a:lnL>
                    <a:lnR w="28575">
                      <a:solidFill>
                        <a:srgbClr val="000000"/>
                      </a:solidFill>
                      <a:prstDash val="solid"/>
                    </a:lnR>
                    <a:solidFill>
                      <a:srgbClr val="FFFFFF"/>
                    </a:solidFill>
                  </a:tcPr>
                </a:tc>
                <a:extLst>
                  <a:ext uri="{0D108BD9-81ED-4DB2-BD59-A6C34878D82A}">
                    <a16:rowId xmlns:a16="http://schemas.microsoft.com/office/drawing/2014/main" val="10007"/>
                  </a:ext>
                </a:extLst>
              </a:tr>
              <a:tr h="233626">
                <a:tc gridSpan="2">
                  <a:txBody>
                    <a:bodyPr/>
                    <a:lstStyle/>
                    <a:p>
                      <a:pPr marL="103505">
                        <a:lnSpc>
                          <a:spcPct val="100000"/>
                        </a:lnSpc>
                        <a:spcBef>
                          <a:spcPts val="60"/>
                        </a:spcBef>
                      </a:pPr>
                      <a:r>
                        <a:rPr sz="1300" spc="60" dirty="0">
                          <a:latin typeface="Arial"/>
                          <a:cs typeface="Arial"/>
                        </a:rPr>
                        <a:t>Asy</a:t>
                      </a:r>
                      <a:r>
                        <a:rPr sz="1300" spc="-245" dirty="0">
                          <a:latin typeface="Arial"/>
                          <a:cs typeface="Arial"/>
                        </a:rPr>
                        <a:t> </a:t>
                      </a:r>
                      <a:r>
                        <a:rPr sz="1300" spc="-30" dirty="0">
                          <a:latin typeface="Arial"/>
                          <a:cs typeface="Arial"/>
                        </a:rPr>
                        <a:t>mp. </a:t>
                      </a:r>
                      <a:r>
                        <a:rPr sz="1300" spc="5" dirty="0">
                          <a:latin typeface="Arial"/>
                          <a:cs typeface="Arial"/>
                        </a:rPr>
                        <a:t>Sig. </a:t>
                      </a:r>
                      <a:r>
                        <a:rPr sz="1300" spc="10" dirty="0">
                          <a:latin typeface="Arial"/>
                          <a:cs typeface="Arial"/>
                        </a:rPr>
                        <a:t>(2-tailed)</a:t>
                      </a:r>
                      <a:endParaRPr sz="1300">
                        <a:latin typeface="Arial"/>
                        <a:cs typeface="Arial"/>
                      </a:endParaRPr>
                    </a:p>
                  </a:txBody>
                  <a:tcPr marL="0" marR="0" marT="7620" marB="0">
                    <a:lnL w="28575">
                      <a:solidFill>
                        <a:srgbClr val="000000"/>
                      </a:solidFill>
                      <a:prstDash val="solid"/>
                    </a:lnL>
                    <a:lnR w="28575">
                      <a:solidFill>
                        <a:srgbClr val="000000"/>
                      </a:solidFill>
                      <a:prstDash val="solid"/>
                    </a:lnR>
                    <a:lnB w="28575">
                      <a:solidFill>
                        <a:srgbClr val="FF0000"/>
                      </a:solidFill>
                      <a:prstDash val="solid"/>
                    </a:lnB>
                    <a:solidFill>
                      <a:srgbClr val="FFFFFF"/>
                    </a:solidFill>
                  </a:tcPr>
                </a:tc>
                <a:tc hMerge="1">
                  <a:txBody>
                    <a:bodyPr/>
                    <a:lstStyle/>
                    <a:p>
                      <a:endParaRPr/>
                    </a:p>
                  </a:txBody>
                  <a:tcPr marL="0" marR="0" marT="0" marB="0"/>
                </a:tc>
                <a:tc>
                  <a:txBody>
                    <a:bodyPr/>
                    <a:lstStyle/>
                    <a:p>
                      <a:pPr marL="804545">
                        <a:lnSpc>
                          <a:spcPct val="100000"/>
                        </a:lnSpc>
                        <a:spcBef>
                          <a:spcPts val="165"/>
                        </a:spcBef>
                      </a:pPr>
                      <a:r>
                        <a:rPr sz="1300" spc="-5" dirty="0">
                          <a:latin typeface="Arial"/>
                          <a:cs typeface="Arial"/>
                        </a:rPr>
                        <a:t>.217</a:t>
                      </a:r>
                      <a:endParaRPr sz="1300">
                        <a:latin typeface="Arial"/>
                        <a:cs typeface="Arial"/>
                      </a:endParaRPr>
                    </a:p>
                  </a:txBody>
                  <a:tcPr marL="0" marR="0" marT="20955" marB="0">
                    <a:lnL w="28575">
                      <a:solidFill>
                        <a:srgbClr val="000000"/>
                      </a:solidFill>
                      <a:prstDash val="solid"/>
                    </a:lnL>
                    <a:lnR w="28575">
                      <a:solidFill>
                        <a:srgbClr val="000000"/>
                      </a:solidFill>
                      <a:prstDash val="solid"/>
                    </a:lnR>
                    <a:lnB w="28575">
                      <a:solidFill>
                        <a:srgbClr val="FF0000"/>
                      </a:solidFill>
                      <a:prstDash val="solid"/>
                    </a:lnB>
                    <a:solidFill>
                      <a:srgbClr val="FFFFFF"/>
                    </a:solidFill>
                  </a:tcPr>
                </a:tc>
                <a:extLst>
                  <a:ext uri="{0D108BD9-81ED-4DB2-BD59-A6C34878D82A}">
                    <a16:rowId xmlns:a16="http://schemas.microsoft.com/office/drawing/2014/main" val="10008"/>
                  </a:ext>
                </a:extLst>
              </a:tr>
              <a:tr h="233478">
                <a:tc>
                  <a:txBody>
                    <a:bodyPr/>
                    <a:lstStyle/>
                    <a:p>
                      <a:pPr marL="103505">
                        <a:lnSpc>
                          <a:spcPct val="100000"/>
                        </a:lnSpc>
                        <a:spcBef>
                          <a:spcPts val="140"/>
                        </a:spcBef>
                        <a:tabLst>
                          <a:tab pos="2209165" algn="l"/>
                        </a:tabLst>
                      </a:pPr>
                      <a:r>
                        <a:rPr sz="1300" spc="-20" dirty="0">
                          <a:latin typeface="Arial"/>
                          <a:cs typeface="Arial"/>
                        </a:rPr>
                        <a:t>Monte</a:t>
                      </a:r>
                      <a:r>
                        <a:rPr sz="1300" spc="20" dirty="0">
                          <a:latin typeface="Arial"/>
                          <a:cs typeface="Arial"/>
                        </a:rPr>
                        <a:t> </a:t>
                      </a:r>
                      <a:r>
                        <a:rPr sz="1300" dirty="0">
                          <a:latin typeface="Arial"/>
                          <a:cs typeface="Arial"/>
                        </a:rPr>
                        <a:t>Carlo</a:t>
                      </a:r>
                      <a:r>
                        <a:rPr sz="1300" spc="40" dirty="0">
                          <a:latin typeface="Arial"/>
                          <a:cs typeface="Arial"/>
                        </a:rPr>
                        <a:t> </a:t>
                      </a:r>
                      <a:r>
                        <a:rPr sz="1300" spc="-25" dirty="0">
                          <a:latin typeface="Arial"/>
                          <a:cs typeface="Arial"/>
                        </a:rPr>
                        <a:t>Sig.	</a:t>
                      </a:r>
                      <a:r>
                        <a:rPr sz="1300" spc="-20" dirty="0">
                          <a:latin typeface="Arial"/>
                          <a:cs typeface="Arial"/>
                        </a:rPr>
                        <a:t>Sig.</a:t>
                      </a:r>
                      <a:endParaRPr sz="1300">
                        <a:latin typeface="Arial"/>
                        <a:cs typeface="Arial"/>
                      </a:endParaRPr>
                    </a:p>
                  </a:txBody>
                  <a:tcPr marL="0" marR="0" marT="17780" marB="0">
                    <a:lnL w="28575">
                      <a:solidFill>
                        <a:srgbClr val="FF0000"/>
                      </a:solidFill>
                      <a:prstDash val="solid"/>
                    </a:lnL>
                    <a:lnT w="28575">
                      <a:solidFill>
                        <a:srgbClr val="FF0000"/>
                      </a:solidFill>
                      <a:prstDash val="solid"/>
                    </a:lnT>
                    <a:solidFill>
                      <a:srgbClr val="FFFFFF"/>
                    </a:solidFill>
                  </a:tcPr>
                </a:tc>
                <a:tc>
                  <a:txBody>
                    <a:bodyPr/>
                    <a:lstStyle/>
                    <a:p>
                      <a:pPr>
                        <a:lnSpc>
                          <a:spcPct val="100000"/>
                        </a:lnSpc>
                      </a:pPr>
                      <a:endParaRPr sz="1400">
                        <a:latin typeface="Times New Roman"/>
                        <a:cs typeface="Times New Roman"/>
                      </a:endParaRPr>
                    </a:p>
                  </a:txBody>
                  <a:tcPr marL="0" marR="0" marT="0" marB="0">
                    <a:lnR w="28575">
                      <a:solidFill>
                        <a:srgbClr val="000000"/>
                      </a:solidFill>
                      <a:prstDash val="solid"/>
                    </a:lnR>
                    <a:lnT w="28575">
                      <a:solidFill>
                        <a:srgbClr val="FF0000"/>
                      </a:solidFill>
                      <a:prstDash val="solid"/>
                    </a:lnT>
                    <a:solidFill>
                      <a:srgbClr val="FFFFFF"/>
                    </a:solidFill>
                  </a:tcPr>
                </a:tc>
                <a:tc>
                  <a:txBody>
                    <a:bodyPr/>
                    <a:lstStyle/>
                    <a:p>
                      <a:pPr marL="804545">
                        <a:lnSpc>
                          <a:spcPts val="1500"/>
                        </a:lnSpc>
                        <a:spcBef>
                          <a:spcPts val="235"/>
                        </a:spcBef>
                      </a:pPr>
                      <a:r>
                        <a:rPr sz="1300" spc="15" dirty="0">
                          <a:latin typeface="Arial"/>
                          <a:cs typeface="Arial"/>
                        </a:rPr>
                        <a:t>.204</a:t>
                      </a:r>
                      <a:r>
                        <a:rPr sz="1500" spc="22" baseline="27777" dirty="0">
                          <a:latin typeface="Arial"/>
                          <a:cs typeface="Arial"/>
                        </a:rPr>
                        <a:t>c</a:t>
                      </a:r>
                      <a:endParaRPr sz="1500" baseline="27777">
                        <a:latin typeface="Arial"/>
                        <a:cs typeface="Arial"/>
                      </a:endParaRPr>
                    </a:p>
                  </a:txBody>
                  <a:tcPr marL="0" marR="0" marT="29845" marB="0">
                    <a:lnL w="28575">
                      <a:solidFill>
                        <a:srgbClr val="000000"/>
                      </a:solidFill>
                      <a:prstDash val="solid"/>
                    </a:lnL>
                    <a:lnR w="38100">
                      <a:solidFill>
                        <a:srgbClr val="FF0000"/>
                      </a:solidFill>
                      <a:prstDash val="solid"/>
                    </a:lnR>
                    <a:lnT w="28575">
                      <a:solidFill>
                        <a:srgbClr val="FF0000"/>
                      </a:solidFill>
                      <a:prstDash val="solid"/>
                    </a:lnT>
                    <a:solidFill>
                      <a:srgbClr val="FFFFFF"/>
                    </a:solidFill>
                  </a:tcPr>
                </a:tc>
                <a:extLst>
                  <a:ext uri="{0D108BD9-81ED-4DB2-BD59-A6C34878D82A}">
                    <a16:rowId xmlns:a16="http://schemas.microsoft.com/office/drawing/2014/main" val="10009"/>
                  </a:ext>
                </a:extLst>
              </a:tr>
              <a:tr h="242315">
                <a:tc>
                  <a:txBody>
                    <a:bodyPr/>
                    <a:lstStyle/>
                    <a:p>
                      <a:pPr marL="103505">
                        <a:lnSpc>
                          <a:spcPct val="100000"/>
                        </a:lnSpc>
                        <a:spcBef>
                          <a:spcPts val="209"/>
                        </a:spcBef>
                        <a:tabLst>
                          <a:tab pos="2209165" algn="l"/>
                        </a:tabLst>
                      </a:pPr>
                      <a:r>
                        <a:rPr sz="1950" spc="15" baseline="12820" dirty="0">
                          <a:latin typeface="Arial"/>
                          <a:cs typeface="Arial"/>
                        </a:rPr>
                        <a:t>(2-tailed)	</a:t>
                      </a:r>
                      <a:r>
                        <a:rPr sz="1300" spc="20" dirty="0">
                          <a:latin typeface="Arial"/>
                          <a:cs typeface="Arial"/>
                        </a:rPr>
                        <a:t>99% </a:t>
                      </a:r>
                      <a:r>
                        <a:rPr sz="1300" spc="-25" dirty="0">
                          <a:latin typeface="Arial"/>
                          <a:cs typeface="Arial"/>
                        </a:rPr>
                        <a:t>Conf</a:t>
                      </a:r>
                      <a:r>
                        <a:rPr sz="1300" spc="-190" dirty="0">
                          <a:latin typeface="Arial"/>
                          <a:cs typeface="Arial"/>
                        </a:rPr>
                        <a:t> </a:t>
                      </a:r>
                      <a:r>
                        <a:rPr sz="1300" spc="15" dirty="0">
                          <a:latin typeface="Arial"/>
                          <a:cs typeface="Arial"/>
                        </a:rPr>
                        <a:t>idence</a:t>
                      </a:r>
                      <a:endParaRPr sz="1300">
                        <a:latin typeface="Arial"/>
                        <a:cs typeface="Arial"/>
                      </a:endParaRPr>
                    </a:p>
                  </a:txBody>
                  <a:tcPr marL="0" marR="0" marT="26669" marB="0">
                    <a:lnL w="28575">
                      <a:solidFill>
                        <a:srgbClr val="FF0000"/>
                      </a:solidFill>
                      <a:prstDash val="solid"/>
                    </a:lnL>
                    <a:solidFill>
                      <a:srgbClr val="FFFFFF"/>
                    </a:solidFill>
                  </a:tcPr>
                </a:tc>
                <a:tc>
                  <a:txBody>
                    <a:bodyPr/>
                    <a:lstStyle/>
                    <a:p>
                      <a:pPr marL="119380">
                        <a:lnSpc>
                          <a:spcPct val="100000"/>
                        </a:lnSpc>
                        <a:spcBef>
                          <a:spcPts val="209"/>
                        </a:spcBef>
                      </a:pPr>
                      <a:r>
                        <a:rPr sz="1300" spc="20" dirty="0">
                          <a:latin typeface="Arial"/>
                          <a:cs typeface="Arial"/>
                        </a:rPr>
                        <a:t>Low </a:t>
                      </a:r>
                      <a:r>
                        <a:rPr sz="1300" spc="-10" dirty="0">
                          <a:latin typeface="Arial"/>
                          <a:cs typeface="Arial"/>
                        </a:rPr>
                        <a:t>er</a:t>
                      </a:r>
                      <a:r>
                        <a:rPr sz="1300" spc="-40" dirty="0">
                          <a:latin typeface="Arial"/>
                          <a:cs typeface="Arial"/>
                        </a:rPr>
                        <a:t> </a:t>
                      </a:r>
                      <a:r>
                        <a:rPr sz="1300" spc="15" dirty="0">
                          <a:latin typeface="Arial"/>
                          <a:cs typeface="Arial"/>
                        </a:rPr>
                        <a:t>Bound</a:t>
                      </a:r>
                      <a:endParaRPr sz="1300">
                        <a:latin typeface="Arial"/>
                        <a:cs typeface="Arial"/>
                      </a:endParaRPr>
                    </a:p>
                  </a:txBody>
                  <a:tcPr marL="0" marR="0" marT="26669" marB="0">
                    <a:lnR w="28575">
                      <a:solidFill>
                        <a:srgbClr val="000000"/>
                      </a:solidFill>
                      <a:prstDash val="solid"/>
                    </a:lnR>
                    <a:solidFill>
                      <a:srgbClr val="FFFFFF"/>
                    </a:solidFill>
                  </a:tcPr>
                </a:tc>
                <a:tc>
                  <a:txBody>
                    <a:bodyPr/>
                    <a:lstStyle/>
                    <a:p>
                      <a:pPr marL="804545">
                        <a:lnSpc>
                          <a:spcPts val="1500"/>
                        </a:lnSpc>
                        <a:spcBef>
                          <a:spcPts val="305"/>
                        </a:spcBef>
                      </a:pPr>
                      <a:r>
                        <a:rPr sz="1300" spc="-5" dirty="0">
                          <a:latin typeface="Arial"/>
                          <a:cs typeface="Arial"/>
                        </a:rPr>
                        <a:t>.194</a:t>
                      </a:r>
                      <a:endParaRPr sz="1300">
                        <a:latin typeface="Arial"/>
                        <a:cs typeface="Arial"/>
                      </a:endParaRPr>
                    </a:p>
                  </a:txBody>
                  <a:tcPr marL="0" marR="0" marT="38735" marB="0">
                    <a:lnL w="28575">
                      <a:solidFill>
                        <a:srgbClr val="000000"/>
                      </a:solidFill>
                      <a:prstDash val="solid"/>
                    </a:lnL>
                    <a:lnR w="38100">
                      <a:solidFill>
                        <a:srgbClr val="FF0000"/>
                      </a:solidFill>
                      <a:prstDash val="solid"/>
                    </a:lnR>
                    <a:solidFill>
                      <a:srgbClr val="FFFFFF"/>
                    </a:solidFill>
                  </a:tcPr>
                </a:tc>
                <a:extLst>
                  <a:ext uri="{0D108BD9-81ED-4DB2-BD59-A6C34878D82A}">
                    <a16:rowId xmlns:a16="http://schemas.microsoft.com/office/drawing/2014/main" val="10010"/>
                  </a:ext>
                </a:extLst>
              </a:tr>
              <a:tr h="297636">
                <a:tc>
                  <a:txBody>
                    <a:bodyPr/>
                    <a:lstStyle/>
                    <a:p>
                      <a:pPr marL="2209165">
                        <a:lnSpc>
                          <a:spcPts val="1470"/>
                        </a:lnSpc>
                      </a:pPr>
                      <a:r>
                        <a:rPr sz="1300" spc="15" dirty="0">
                          <a:latin typeface="Arial"/>
                          <a:cs typeface="Arial"/>
                        </a:rPr>
                        <a:t>Interval</a:t>
                      </a:r>
                      <a:endParaRPr sz="1300">
                        <a:latin typeface="Arial"/>
                        <a:cs typeface="Arial"/>
                      </a:endParaRPr>
                    </a:p>
                  </a:txBody>
                  <a:tcPr marL="0" marR="0" marT="0" marB="0">
                    <a:lnL w="28575">
                      <a:solidFill>
                        <a:srgbClr val="FF0000"/>
                      </a:solidFill>
                      <a:prstDash val="solid"/>
                    </a:lnL>
                    <a:lnB w="53975">
                      <a:solidFill>
                        <a:srgbClr val="FF0000"/>
                      </a:solidFill>
                      <a:prstDash val="solid"/>
                    </a:lnB>
                    <a:solidFill>
                      <a:srgbClr val="FFFFFF"/>
                    </a:solidFill>
                  </a:tcPr>
                </a:tc>
                <a:tc>
                  <a:txBody>
                    <a:bodyPr/>
                    <a:lstStyle/>
                    <a:p>
                      <a:pPr marL="119380">
                        <a:lnSpc>
                          <a:spcPct val="100000"/>
                        </a:lnSpc>
                        <a:spcBef>
                          <a:spcPts val="209"/>
                        </a:spcBef>
                      </a:pPr>
                      <a:r>
                        <a:rPr sz="1300" dirty="0">
                          <a:latin typeface="Arial"/>
                          <a:cs typeface="Arial"/>
                        </a:rPr>
                        <a:t>Upper </a:t>
                      </a:r>
                      <a:r>
                        <a:rPr sz="1300" spc="10" dirty="0">
                          <a:latin typeface="Arial"/>
                          <a:cs typeface="Arial"/>
                        </a:rPr>
                        <a:t>Bound</a:t>
                      </a:r>
                      <a:endParaRPr sz="1300">
                        <a:latin typeface="Arial"/>
                        <a:cs typeface="Arial"/>
                      </a:endParaRPr>
                    </a:p>
                  </a:txBody>
                  <a:tcPr marL="0" marR="0" marT="26669" marB="0">
                    <a:lnR w="28575">
                      <a:solidFill>
                        <a:srgbClr val="000000"/>
                      </a:solidFill>
                      <a:prstDash val="solid"/>
                    </a:lnR>
                    <a:lnB w="53975">
                      <a:solidFill>
                        <a:srgbClr val="FF0000"/>
                      </a:solidFill>
                      <a:prstDash val="solid"/>
                    </a:lnB>
                    <a:solidFill>
                      <a:srgbClr val="FFFFFF"/>
                    </a:solidFill>
                  </a:tcPr>
                </a:tc>
                <a:tc>
                  <a:txBody>
                    <a:bodyPr/>
                    <a:lstStyle/>
                    <a:p>
                      <a:pPr marL="804545">
                        <a:lnSpc>
                          <a:spcPct val="100000"/>
                        </a:lnSpc>
                        <a:spcBef>
                          <a:spcPts val="315"/>
                        </a:spcBef>
                      </a:pPr>
                      <a:r>
                        <a:rPr sz="1300" spc="-5" dirty="0">
                          <a:latin typeface="Arial"/>
                          <a:cs typeface="Arial"/>
                        </a:rPr>
                        <a:t>.215</a:t>
                      </a:r>
                      <a:endParaRPr sz="1300">
                        <a:latin typeface="Arial"/>
                        <a:cs typeface="Arial"/>
                      </a:endParaRPr>
                    </a:p>
                  </a:txBody>
                  <a:tcPr marL="0" marR="0" marT="40005" marB="0">
                    <a:lnL w="28575">
                      <a:solidFill>
                        <a:srgbClr val="000000"/>
                      </a:solidFill>
                      <a:prstDash val="solid"/>
                    </a:lnL>
                    <a:lnR w="38100">
                      <a:solidFill>
                        <a:srgbClr val="FF0000"/>
                      </a:solidFill>
                      <a:prstDash val="solid"/>
                    </a:lnR>
                    <a:lnB w="53975">
                      <a:solidFill>
                        <a:srgbClr val="FF0000"/>
                      </a:solidFill>
                      <a:prstDash val="solid"/>
                    </a:lnB>
                    <a:solidFill>
                      <a:srgbClr val="FFFFFF"/>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2305099" y="820927"/>
            <a:ext cx="6066790" cy="513715"/>
          </a:xfrm>
          <a:prstGeom prst="rect">
            <a:avLst/>
          </a:prstGeom>
        </p:spPr>
        <p:txBody>
          <a:bodyPr vert="horz" wrap="square" lIns="0" tIns="12700" rIns="0" bIns="0" rtlCol="0">
            <a:spAutoFit/>
          </a:bodyPr>
          <a:lstStyle/>
          <a:p>
            <a:pPr marL="12700">
              <a:lnSpc>
                <a:spcPct val="100000"/>
              </a:lnSpc>
              <a:spcBef>
                <a:spcPts val="100"/>
              </a:spcBef>
            </a:pPr>
            <a:r>
              <a:rPr spc="-5" dirty="0"/>
              <a:t>Έλεγχος Οµοσκεδαστικότητας</a:t>
            </a:r>
            <a:r>
              <a:rPr spc="-35" dirty="0"/>
              <a:t> </a:t>
            </a:r>
            <a:r>
              <a:rPr spc="-10" dirty="0"/>
              <a:t>(1)</a:t>
            </a:r>
          </a:p>
        </p:txBody>
      </p:sp>
      <p:sp>
        <p:nvSpPr>
          <p:cNvPr id="10" name="object 10"/>
          <p:cNvSpPr/>
          <p:nvPr/>
        </p:nvSpPr>
        <p:spPr>
          <a:xfrm>
            <a:off x="2391155" y="1941576"/>
            <a:ext cx="5899785" cy="4741545"/>
          </a:xfrm>
          <a:custGeom>
            <a:avLst/>
            <a:gdLst/>
            <a:ahLst/>
            <a:cxnLst/>
            <a:rect l="l" t="t" r="r" b="b"/>
            <a:pathLst>
              <a:path w="5899784" h="4741545">
                <a:moveTo>
                  <a:pt x="0" y="0"/>
                </a:moveTo>
                <a:lnTo>
                  <a:pt x="0" y="4741163"/>
                </a:lnTo>
                <a:lnTo>
                  <a:pt x="5899403" y="4741163"/>
                </a:lnTo>
              </a:path>
            </a:pathLst>
          </a:custGeom>
          <a:ln w="12382">
            <a:solidFill>
              <a:srgbClr val="FFFFFF"/>
            </a:solidFill>
          </a:ln>
        </p:spPr>
        <p:txBody>
          <a:bodyPr wrap="square" lIns="0" tIns="0" rIns="0" bIns="0" rtlCol="0"/>
          <a:lstStyle/>
          <a:p>
            <a:endParaRPr/>
          </a:p>
        </p:txBody>
      </p:sp>
      <p:sp>
        <p:nvSpPr>
          <p:cNvPr id="11" name="object 11"/>
          <p:cNvSpPr/>
          <p:nvPr/>
        </p:nvSpPr>
        <p:spPr>
          <a:xfrm>
            <a:off x="2391155" y="1941576"/>
            <a:ext cx="5899785" cy="4741545"/>
          </a:xfrm>
          <a:custGeom>
            <a:avLst/>
            <a:gdLst/>
            <a:ahLst/>
            <a:cxnLst/>
            <a:rect l="l" t="t" r="r" b="b"/>
            <a:pathLst>
              <a:path w="5899784" h="4741545">
                <a:moveTo>
                  <a:pt x="5899403" y="4741164"/>
                </a:moveTo>
                <a:lnTo>
                  <a:pt x="5899403" y="0"/>
                </a:lnTo>
                <a:lnTo>
                  <a:pt x="0" y="0"/>
                </a:lnTo>
                <a:lnTo>
                  <a:pt x="0" y="4741164"/>
                </a:lnTo>
                <a:lnTo>
                  <a:pt x="5899403" y="4741164"/>
                </a:lnTo>
                <a:close/>
              </a:path>
            </a:pathLst>
          </a:custGeom>
          <a:solidFill>
            <a:srgbClr val="FFFFFF"/>
          </a:solidFill>
        </p:spPr>
        <p:txBody>
          <a:bodyPr wrap="square" lIns="0" tIns="0" rIns="0" bIns="0" rtlCol="0"/>
          <a:lstStyle/>
          <a:p>
            <a:endParaRPr/>
          </a:p>
        </p:txBody>
      </p:sp>
      <p:sp>
        <p:nvSpPr>
          <p:cNvPr id="12" name="object 12"/>
          <p:cNvSpPr/>
          <p:nvPr/>
        </p:nvSpPr>
        <p:spPr>
          <a:xfrm>
            <a:off x="2391155" y="1941576"/>
            <a:ext cx="5899785" cy="4741545"/>
          </a:xfrm>
          <a:custGeom>
            <a:avLst/>
            <a:gdLst/>
            <a:ahLst/>
            <a:cxnLst/>
            <a:rect l="l" t="t" r="r" b="b"/>
            <a:pathLst>
              <a:path w="5899784" h="4741545">
                <a:moveTo>
                  <a:pt x="0" y="0"/>
                </a:moveTo>
                <a:lnTo>
                  <a:pt x="0" y="4741163"/>
                </a:lnTo>
                <a:lnTo>
                  <a:pt x="5899403" y="4741163"/>
                </a:lnTo>
              </a:path>
            </a:pathLst>
          </a:custGeom>
          <a:ln w="12382">
            <a:solidFill>
              <a:srgbClr val="FFFFFF"/>
            </a:solidFill>
          </a:ln>
        </p:spPr>
        <p:txBody>
          <a:bodyPr wrap="square" lIns="0" tIns="0" rIns="0" bIns="0" rtlCol="0"/>
          <a:lstStyle/>
          <a:p>
            <a:endParaRPr/>
          </a:p>
        </p:txBody>
      </p:sp>
      <p:sp>
        <p:nvSpPr>
          <p:cNvPr id="13" name="object 13"/>
          <p:cNvSpPr txBox="1"/>
          <p:nvPr/>
        </p:nvSpPr>
        <p:spPr>
          <a:xfrm>
            <a:off x="3134866" y="2074410"/>
            <a:ext cx="4578985" cy="323215"/>
          </a:xfrm>
          <a:prstGeom prst="rect">
            <a:avLst/>
          </a:prstGeom>
        </p:spPr>
        <p:txBody>
          <a:bodyPr vert="horz" wrap="square" lIns="0" tIns="12700" rIns="0" bIns="0" rtlCol="0">
            <a:spAutoFit/>
          </a:bodyPr>
          <a:lstStyle/>
          <a:p>
            <a:pPr>
              <a:lnSpc>
                <a:spcPct val="100000"/>
              </a:lnSpc>
              <a:spcBef>
                <a:spcPts val="100"/>
              </a:spcBef>
            </a:pPr>
            <a:r>
              <a:rPr sz="1950" spc="-40" dirty="0">
                <a:latin typeface="Arial"/>
                <a:cs typeface="Arial"/>
              </a:rPr>
              <a:t>Dependent </a:t>
            </a:r>
            <a:r>
              <a:rPr sz="1950" spc="-20" dirty="0">
                <a:latin typeface="Arial"/>
                <a:cs typeface="Arial"/>
              </a:rPr>
              <a:t>Variable: </a:t>
            </a:r>
            <a:r>
              <a:rPr sz="1950" spc="-40" dirty="0">
                <a:latin typeface="Arial"/>
                <a:cs typeface="Arial"/>
              </a:rPr>
              <a:t>Πρωϊµότητα</a:t>
            </a:r>
            <a:r>
              <a:rPr sz="1950" spc="305" dirty="0">
                <a:latin typeface="Arial"/>
                <a:cs typeface="Arial"/>
              </a:rPr>
              <a:t> </a:t>
            </a:r>
            <a:r>
              <a:rPr sz="1950" spc="-20" dirty="0">
                <a:latin typeface="Arial"/>
                <a:cs typeface="Arial"/>
              </a:rPr>
              <a:t>(ηµέρες)</a:t>
            </a:r>
            <a:endParaRPr sz="1950">
              <a:latin typeface="Arial"/>
              <a:cs typeface="Arial"/>
            </a:endParaRPr>
          </a:p>
        </p:txBody>
      </p:sp>
      <p:sp>
        <p:nvSpPr>
          <p:cNvPr id="14" name="object 14"/>
          <p:cNvSpPr txBox="1"/>
          <p:nvPr/>
        </p:nvSpPr>
        <p:spPr>
          <a:xfrm>
            <a:off x="3134866" y="6058342"/>
            <a:ext cx="2127885" cy="524510"/>
          </a:xfrm>
          <a:prstGeom prst="rect">
            <a:avLst/>
          </a:prstGeom>
        </p:spPr>
        <p:txBody>
          <a:bodyPr vert="horz" wrap="square" lIns="0" tIns="15240" rIns="0" bIns="0" rtlCol="0">
            <a:spAutoFit/>
          </a:bodyPr>
          <a:lstStyle/>
          <a:p>
            <a:pPr marL="12065">
              <a:lnSpc>
                <a:spcPct val="100000"/>
              </a:lnSpc>
              <a:spcBef>
                <a:spcPts val="120"/>
              </a:spcBef>
            </a:pPr>
            <a:r>
              <a:rPr sz="1050" spc="-10" dirty="0">
                <a:latin typeface="Arial"/>
                <a:cs typeface="Arial"/>
              </a:rPr>
              <a:t>Predicted</a:t>
            </a:r>
            <a:endParaRPr sz="1050">
              <a:latin typeface="Arial"/>
              <a:cs typeface="Arial"/>
            </a:endParaRPr>
          </a:p>
          <a:p>
            <a:pPr>
              <a:lnSpc>
                <a:spcPct val="100000"/>
              </a:lnSpc>
            </a:pPr>
            <a:endParaRPr sz="1200">
              <a:latin typeface="Times New Roman"/>
              <a:cs typeface="Times New Roman"/>
            </a:endParaRPr>
          </a:p>
          <a:p>
            <a:pPr>
              <a:lnSpc>
                <a:spcPct val="100000"/>
              </a:lnSpc>
            </a:pPr>
            <a:r>
              <a:rPr sz="1050" spc="-25" dirty="0">
                <a:latin typeface="Arial"/>
                <a:cs typeface="Arial"/>
              </a:rPr>
              <a:t>Model: </a:t>
            </a:r>
            <a:r>
              <a:rPr sz="1050" spc="-5" dirty="0">
                <a:latin typeface="Arial"/>
                <a:cs typeface="Arial"/>
              </a:rPr>
              <a:t>Intercept </a:t>
            </a:r>
            <a:r>
              <a:rPr sz="1050" spc="10" dirty="0">
                <a:latin typeface="Arial"/>
                <a:cs typeface="Arial"/>
              </a:rPr>
              <a:t>+ </a:t>
            </a:r>
            <a:r>
              <a:rPr sz="1050" spc="-30" dirty="0">
                <a:latin typeface="Arial"/>
                <a:cs typeface="Arial"/>
              </a:rPr>
              <a:t>BLOCK </a:t>
            </a:r>
            <a:r>
              <a:rPr sz="1050" spc="10" dirty="0">
                <a:latin typeface="Arial"/>
                <a:cs typeface="Arial"/>
              </a:rPr>
              <a:t>+</a:t>
            </a:r>
            <a:r>
              <a:rPr sz="1050" spc="-75" dirty="0">
                <a:latin typeface="Arial"/>
                <a:cs typeface="Arial"/>
              </a:rPr>
              <a:t> </a:t>
            </a:r>
            <a:r>
              <a:rPr sz="1050" spc="-55" dirty="0">
                <a:latin typeface="Arial"/>
                <a:cs typeface="Arial"/>
              </a:rPr>
              <a:t>GENOT</a:t>
            </a:r>
            <a:endParaRPr sz="1050">
              <a:latin typeface="Arial"/>
              <a:cs typeface="Arial"/>
            </a:endParaRPr>
          </a:p>
        </p:txBody>
      </p:sp>
      <p:sp>
        <p:nvSpPr>
          <p:cNvPr id="15" name="object 15"/>
          <p:cNvSpPr txBox="1"/>
          <p:nvPr/>
        </p:nvSpPr>
        <p:spPr>
          <a:xfrm>
            <a:off x="8051273" y="5675818"/>
            <a:ext cx="88900" cy="189230"/>
          </a:xfrm>
          <a:prstGeom prst="rect">
            <a:avLst/>
          </a:prstGeom>
        </p:spPr>
        <p:txBody>
          <a:bodyPr vert="horz" wrap="square" lIns="0" tIns="15240" rIns="0" bIns="0" rtlCol="0">
            <a:spAutoFit/>
          </a:bodyPr>
          <a:lstStyle/>
          <a:p>
            <a:pPr>
              <a:lnSpc>
                <a:spcPct val="100000"/>
              </a:lnSpc>
              <a:spcBef>
                <a:spcPts val="120"/>
              </a:spcBef>
            </a:pPr>
            <a:r>
              <a:rPr sz="1050" spc="10" dirty="0">
                <a:latin typeface="Arial"/>
                <a:cs typeface="Arial"/>
              </a:rPr>
              <a:t>8</a:t>
            </a:r>
            <a:endParaRPr sz="1050">
              <a:latin typeface="Arial"/>
              <a:cs typeface="Arial"/>
            </a:endParaRPr>
          </a:p>
        </p:txBody>
      </p:sp>
      <p:sp>
        <p:nvSpPr>
          <p:cNvPr id="16" name="object 16"/>
          <p:cNvSpPr txBox="1"/>
          <p:nvPr/>
        </p:nvSpPr>
        <p:spPr>
          <a:xfrm>
            <a:off x="7345664" y="5675818"/>
            <a:ext cx="88900" cy="189230"/>
          </a:xfrm>
          <a:prstGeom prst="rect">
            <a:avLst/>
          </a:prstGeom>
        </p:spPr>
        <p:txBody>
          <a:bodyPr vert="horz" wrap="square" lIns="0" tIns="15240" rIns="0" bIns="0" rtlCol="0">
            <a:spAutoFit/>
          </a:bodyPr>
          <a:lstStyle/>
          <a:p>
            <a:pPr>
              <a:lnSpc>
                <a:spcPct val="100000"/>
              </a:lnSpc>
              <a:spcBef>
                <a:spcPts val="120"/>
              </a:spcBef>
            </a:pPr>
            <a:r>
              <a:rPr sz="1050" spc="10" dirty="0">
                <a:latin typeface="Arial"/>
                <a:cs typeface="Arial"/>
              </a:rPr>
              <a:t>7</a:t>
            </a:r>
            <a:endParaRPr sz="1050">
              <a:latin typeface="Arial"/>
              <a:cs typeface="Arial"/>
            </a:endParaRPr>
          </a:p>
        </p:txBody>
      </p:sp>
      <p:sp>
        <p:nvSpPr>
          <p:cNvPr id="17" name="object 17"/>
          <p:cNvSpPr txBox="1"/>
          <p:nvPr/>
        </p:nvSpPr>
        <p:spPr>
          <a:xfrm>
            <a:off x="6640053" y="5675818"/>
            <a:ext cx="88900" cy="189230"/>
          </a:xfrm>
          <a:prstGeom prst="rect">
            <a:avLst/>
          </a:prstGeom>
        </p:spPr>
        <p:txBody>
          <a:bodyPr vert="horz" wrap="square" lIns="0" tIns="15240" rIns="0" bIns="0" rtlCol="0">
            <a:spAutoFit/>
          </a:bodyPr>
          <a:lstStyle/>
          <a:p>
            <a:pPr>
              <a:lnSpc>
                <a:spcPct val="100000"/>
              </a:lnSpc>
              <a:spcBef>
                <a:spcPts val="120"/>
              </a:spcBef>
            </a:pPr>
            <a:r>
              <a:rPr sz="1050" spc="10" dirty="0">
                <a:latin typeface="Arial"/>
                <a:cs typeface="Arial"/>
              </a:rPr>
              <a:t>6</a:t>
            </a:r>
            <a:endParaRPr sz="1050">
              <a:latin typeface="Arial"/>
              <a:cs typeface="Arial"/>
            </a:endParaRPr>
          </a:p>
        </p:txBody>
      </p:sp>
      <p:sp>
        <p:nvSpPr>
          <p:cNvPr id="18" name="object 18"/>
          <p:cNvSpPr txBox="1"/>
          <p:nvPr/>
        </p:nvSpPr>
        <p:spPr>
          <a:xfrm>
            <a:off x="5934443" y="5675818"/>
            <a:ext cx="88900" cy="189230"/>
          </a:xfrm>
          <a:prstGeom prst="rect">
            <a:avLst/>
          </a:prstGeom>
        </p:spPr>
        <p:txBody>
          <a:bodyPr vert="horz" wrap="square" lIns="0" tIns="15240" rIns="0" bIns="0" rtlCol="0">
            <a:spAutoFit/>
          </a:bodyPr>
          <a:lstStyle/>
          <a:p>
            <a:pPr>
              <a:lnSpc>
                <a:spcPct val="100000"/>
              </a:lnSpc>
              <a:spcBef>
                <a:spcPts val="120"/>
              </a:spcBef>
            </a:pPr>
            <a:r>
              <a:rPr sz="1050" spc="10" dirty="0">
                <a:latin typeface="Arial"/>
                <a:cs typeface="Arial"/>
              </a:rPr>
              <a:t>5</a:t>
            </a:r>
            <a:endParaRPr sz="1050">
              <a:latin typeface="Arial"/>
              <a:cs typeface="Arial"/>
            </a:endParaRPr>
          </a:p>
        </p:txBody>
      </p:sp>
      <p:sp>
        <p:nvSpPr>
          <p:cNvPr id="19" name="object 19"/>
          <p:cNvSpPr txBox="1"/>
          <p:nvPr/>
        </p:nvSpPr>
        <p:spPr>
          <a:xfrm>
            <a:off x="5215117" y="5675818"/>
            <a:ext cx="88900" cy="189230"/>
          </a:xfrm>
          <a:prstGeom prst="rect">
            <a:avLst/>
          </a:prstGeom>
        </p:spPr>
        <p:txBody>
          <a:bodyPr vert="horz" wrap="square" lIns="0" tIns="15240" rIns="0" bIns="0" rtlCol="0">
            <a:spAutoFit/>
          </a:bodyPr>
          <a:lstStyle/>
          <a:p>
            <a:pPr>
              <a:lnSpc>
                <a:spcPct val="100000"/>
              </a:lnSpc>
              <a:spcBef>
                <a:spcPts val="120"/>
              </a:spcBef>
            </a:pPr>
            <a:r>
              <a:rPr sz="1050" spc="10" dirty="0">
                <a:latin typeface="Arial"/>
                <a:cs typeface="Arial"/>
              </a:rPr>
              <a:t>4</a:t>
            </a:r>
            <a:endParaRPr sz="1050">
              <a:latin typeface="Arial"/>
              <a:cs typeface="Arial"/>
            </a:endParaRPr>
          </a:p>
        </p:txBody>
      </p:sp>
      <p:sp>
        <p:nvSpPr>
          <p:cNvPr id="20" name="object 20"/>
          <p:cNvSpPr txBox="1"/>
          <p:nvPr/>
        </p:nvSpPr>
        <p:spPr>
          <a:xfrm>
            <a:off x="3096763" y="5675818"/>
            <a:ext cx="1501775" cy="189230"/>
          </a:xfrm>
          <a:prstGeom prst="rect">
            <a:avLst/>
          </a:prstGeom>
        </p:spPr>
        <p:txBody>
          <a:bodyPr vert="horz" wrap="square" lIns="0" tIns="15240" rIns="0" bIns="0" rtlCol="0">
            <a:spAutoFit/>
          </a:bodyPr>
          <a:lstStyle/>
          <a:p>
            <a:pPr>
              <a:lnSpc>
                <a:spcPct val="100000"/>
              </a:lnSpc>
              <a:spcBef>
                <a:spcPts val="120"/>
              </a:spcBef>
              <a:tabLst>
                <a:tab pos="706755" algn="l"/>
                <a:tab pos="1412240" algn="l"/>
              </a:tabLst>
            </a:pPr>
            <a:r>
              <a:rPr sz="1050" spc="10" dirty="0">
                <a:latin typeface="Arial"/>
                <a:cs typeface="Arial"/>
              </a:rPr>
              <a:t>1	2	3</a:t>
            </a:r>
            <a:endParaRPr sz="1050">
              <a:latin typeface="Arial"/>
              <a:cs typeface="Arial"/>
            </a:endParaRPr>
          </a:p>
        </p:txBody>
      </p:sp>
      <p:sp>
        <p:nvSpPr>
          <p:cNvPr id="21" name="object 21"/>
          <p:cNvSpPr txBox="1"/>
          <p:nvPr/>
        </p:nvSpPr>
        <p:spPr>
          <a:xfrm>
            <a:off x="2631577" y="4783594"/>
            <a:ext cx="177800" cy="860425"/>
          </a:xfrm>
          <a:prstGeom prst="rect">
            <a:avLst/>
          </a:prstGeom>
        </p:spPr>
        <p:txBody>
          <a:bodyPr vert="vert270" wrap="square" lIns="0" tIns="2540" rIns="0" bIns="0" rtlCol="0">
            <a:spAutoFit/>
          </a:bodyPr>
          <a:lstStyle/>
          <a:p>
            <a:pPr marL="12700">
              <a:lnSpc>
                <a:spcPct val="100000"/>
              </a:lnSpc>
              <a:spcBef>
                <a:spcPts val="20"/>
              </a:spcBef>
            </a:pPr>
            <a:r>
              <a:rPr sz="1050" spc="-5" dirty="0">
                <a:latin typeface="Arial"/>
                <a:cs typeface="Arial"/>
              </a:rPr>
              <a:t>Std.</a:t>
            </a:r>
            <a:r>
              <a:rPr sz="1050" spc="240" dirty="0">
                <a:latin typeface="Arial"/>
                <a:cs typeface="Arial"/>
              </a:rPr>
              <a:t> </a:t>
            </a:r>
            <a:r>
              <a:rPr sz="1050" dirty="0">
                <a:latin typeface="Arial"/>
                <a:cs typeface="Arial"/>
              </a:rPr>
              <a:t>Residual</a:t>
            </a:r>
            <a:endParaRPr sz="1050">
              <a:latin typeface="Arial"/>
              <a:cs typeface="Arial"/>
            </a:endParaRPr>
          </a:p>
        </p:txBody>
      </p:sp>
      <p:sp>
        <p:nvSpPr>
          <p:cNvPr id="22" name="object 22"/>
          <p:cNvSpPr txBox="1"/>
          <p:nvPr/>
        </p:nvSpPr>
        <p:spPr>
          <a:xfrm>
            <a:off x="2936746" y="2455607"/>
            <a:ext cx="137795" cy="3197225"/>
          </a:xfrm>
          <a:prstGeom prst="rect">
            <a:avLst/>
          </a:prstGeom>
        </p:spPr>
        <p:txBody>
          <a:bodyPr vert="horz" wrap="square" lIns="0" tIns="15240" rIns="0" bIns="0" rtlCol="0">
            <a:spAutoFit/>
          </a:bodyPr>
          <a:lstStyle/>
          <a:p>
            <a:pPr marL="48260">
              <a:lnSpc>
                <a:spcPct val="100000"/>
              </a:lnSpc>
              <a:spcBef>
                <a:spcPts val="120"/>
              </a:spcBef>
            </a:pPr>
            <a:r>
              <a:rPr sz="1050" spc="10" dirty="0">
                <a:latin typeface="Arial"/>
                <a:cs typeface="Arial"/>
              </a:rPr>
              <a:t>3</a:t>
            </a:r>
            <a:endParaRPr sz="1050">
              <a:latin typeface="Arial"/>
              <a:cs typeface="Arial"/>
            </a:endParaRPr>
          </a:p>
          <a:p>
            <a:pPr>
              <a:lnSpc>
                <a:spcPct val="100000"/>
              </a:lnSpc>
            </a:pPr>
            <a:endParaRPr sz="1200">
              <a:latin typeface="Times New Roman"/>
              <a:cs typeface="Times New Roman"/>
            </a:endParaRPr>
          </a:p>
          <a:p>
            <a:pPr marL="48260">
              <a:lnSpc>
                <a:spcPct val="100000"/>
              </a:lnSpc>
              <a:spcBef>
                <a:spcPts val="770"/>
              </a:spcBef>
            </a:pPr>
            <a:r>
              <a:rPr sz="1050" spc="10" dirty="0">
                <a:latin typeface="Arial"/>
                <a:cs typeface="Arial"/>
              </a:rPr>
              <a:t>2</a:t>
            </a:r>
            <a:endParaRPr sz="1050">
              <a:latin typeface="Arial"/>
              <a:cs typeface="Arial"/>
            </a:endParaRPr>
          </a:p>
          <a:p>
            <a:pPr>
              <a:lnSpc>
                <a:spcPct val="100000"/>
              </a:lnSpc>
            </a:pPr>
            <a:endParaRPr sz="1200">
              <a:latin typeface="Times New Roman"/>
              <a:cs typeface="Times New Roman"/>
            </a:endParaRPr>
          </a:p>
          <a:p>
            <a:pPr marL="48260">
              <a:lnSpc>
                <a:spcPct val="100000"/>
              </a:lnSpc>
              <a:spcBef>
                <a:spcPts val="875"/>
              </a:spcBef>
            </a:pPr>
            <a:r>
              <a:rPr sz="1050" spc="10" dirty="0">
                <a:latin typeface="Arial"/>
                <a:cs typeface="Arial"/>
              </a:rPr>
              <a:t>1</a:t>
            </a:r>
            <a:endParaRPr sz="1050">
              <a:latin typeface="Arial"/>
              <a:cs typeface="Arial"/>
            </a:endParaRPr>
          </a:p>
          <a:p>
            <a:pPr>
              <a:lnSpc>
                <a:spcPct val="100000"/>
              </a:lnSpc>
            </a:pPr>
            <a:endParaRPr sz="1200">
              <a:latin typeface="Times New Roman"/>
              <a:cs typeface="Times New Roman"/>
            </a:endParaRPr>
          </a:p>
          <a:p>
            <a:pPr marL="48260">
              <a:lnSpc>
                <a:spcPct val="100000"/>
              </a:lnSpc>
              <a:spcBef>
                <a:spcPts val="770"/>
              </a:spcBef>
            </a:pPr>
            <a:r>
              <a:rPr sz="1050" spc="10" dirty="0">
                <a:latin typeface="Arial"/>
                <a:cs typeface="Arial"/>
              </a:rPr>
              <a:t>0</a:t>
            </a:r>
            <a:endParaRPr sz="1050">
              <a:latin typeface="Arial"/>
              <a:cs typeface="Arial"/>
            </a:endParaRPr>
          </a:p>
          <a:p>
            <a:pPr>
              <a:lnSpc>
                <a:spcPct val="100000"/>
              </a:lnSpc>
            </a:pPr>
            <a:endParaRPr sz="1200">
              <a:latin typeface="Times New Roman"/>
              <a:cs typeface="Times New Roman"/>
            </a:endParaRPr>
          </a:p>
          <a:p>
            <a:pPr>
              <a:lnSpc>
                <a:spcPct val="100000"/>
              </a:lnSpc>
              <a:spcBef>
                <a:spcPts val="875"/>
              </a:spcBef>
            </a:pPr>
            <a:r>
              <a:rPr sz="1050" spc="30" dirty="0">
                <a:latin typeface="Arial"/>
                <a:cs typeface="Arial"/>
              </a:rPr>
              <a:t>-</a:t>
            </a:r>
            <a:r>
              <a:rPr sz="1050" spc="10" dirty="0">
                <a:latin typeface="Arial"/>
                <a:cs typeface="Arial"/>
              </a:rPr>
              <a:t>1</a:t>
            </a:r>
            <a:endParaRPr sz="1050">
              <a:latin typeface="Arial"/>
              <a:cs typeface="Arial"/>
            </a:endParaRPr>
          </a:p>
          <a:p>
            <a:pPr>
              <a:lnSpc>
                <a:spcPct val="100000"/>
              </a:lnSpc>
            </a:pPr>
            <a:endParaRPr sz="1200">
              <a:latin typeface="Times New Roman"/>
              <a:cs typeface="Times New Roman"/>
            </a:endParaRPr>
          </a:p>
          <a:p>
            <a:pPr>
              <a:lnSpc>
                <a:spcPct val="100000"/>
              </a:lnSpc>
              <a:spcBef>
                <a:spcPts val="770"/>
              </a:spcBef>
            </a:pPr>
            <a:r>
              <a:rPr sz="1050" spc="30" dirty="0">
                <a:latin typeface="Arial"/>
                <a:cs typeface="Arial"/>
              </a:rPr>
              <a:t>-</a:t>
            </a:r>
            <a:r>
              <a:rPr sz="1050" spc="10" dirty="0">
                <a:latin typeface="Arial"/>
                <a:cs typeface="Arial"/>
              </a:rPr>
              <a:t>2</a:t>
            </a:r>
            <a:endParaRPr sz="1050">
              <a:latin typeface="Arial"/>
              <a:cs typeface="Arial"/>
            </a:endParaRPr>
          </a:p>
          <a:p>
            <a:pPr>
              <a:lnSpc>
                <a:spcPct val="100000"/>
              </a:lnSpc>
            </a:pPr>
            <a:endParaRPr sz="1200">
              <a:latin typeface="Times New Roman"/>
              <a:cs typeface="Times New Roman"/>
            </a:endParaRPr>
          </a:p>
          <a:p>
            <a:pPr>
              <a:lnSpc>
                <a:spcPct val="100000"/>
              </a:lnSpc>
              <a:spcBef>
                <a:spcPts val="875"/>
              </a:spcBef>
            </a:pPr>
            <a:r>
              <a:rPr sz="1050" spc="30" dirty="0">
                <a:latin typeface="Arial"/>
                <a:cs typeface="Arial"/>
              </a:rPr>
              <a:t>-</a:t>
            </a:r>
            <a:r>
              <a:rPr sz="1050" spc="10" dirty="0">
                <a:latin typeface="Arial"/>
                <a:cs typeface="Arial"/>
              </a:rPr>
              <a:t>3</a:t>
            </a:r>
            <a:endParaRPr sz="1050">
              <a:latin typeface="Arial"/>
              <a:cs typeface="Arial"/>
            </a:endParaRPr>
          </a:p>
          <a:p>
            <a:pPr>
              <a:lnSpc>
                <a:spcPct val="100000"/>
              </a:lnSpc>
              <a:spcBef>
                <a:spcPts val="45"/>
              </a:spcBef>
            </a:pPr>
            <a:endParaRPr sz="1400">
              <a:latin typeface="Times New Roman"/>
              <a:cs typeface="Times New Roman"/>
            </a:endParaRPr>
          </a:p>
          <a:p>
            <a:pPr>
              <a:lnSpc>
                <a:spcPct val="100000"/>
              </a:lnSpc>
            </a:pPr>
            <a:r>
              <a:rPr sz="1050" spc="30" dirty="0">
                <a:latin typeface="Arial"/>
                <a:cs typeface="Arial"/>
              </a:rPr>
              <a:t>-</a:t>
            </a:r>
            <a:r>
              <a:rPr sz="1050" spc="10" dirty="0">
                <a:latin typeface="Arial"/>
                <a:cs typeface="Arial"/>
              </a:rPr>
              <a:t>4</a:t>
            </a:r>
            <a:endParaRPr sz="1050">
              <a:latin typeface="Arial"/>
              <a:cs typeface="Arial"/>
            </a:endParaRPr>
          </a:p>
        </p:txBody>
      </p:sp>
      <p:sp>
        <p:nvSpPr>
          <p:cNvPr id="23" name="object 23"/>
          <p:cNvSpPr/>
          <p:nvPr/>
        </p:nvSpPr>
        <p:spPr>
          <a:xfrm>
            <a:off x="8087867" y="5643371"/>
            <a:ext cx="0" cy="24765"/>
          </a:xfrm>
          <a:custGeom>
            <a:avLst/>
            <a:gdLst/>
            <a:ahLst/>
            <a:cxnLst/>
            <a:rect l="l" t="t" r="r" b="b"/>
            <a:pathLst>
              <a:path h="24764">
                <a:moveTo>
                  <a:pt x="-18573" y="12191"/>
                </a:moveTo>
                <a:lnTo>
                  <a:pt x="18573" y="12191"/>
                </a:lnTo>
              </a:path>
            </a:pathLst>
          </a:custGeom>
          <a:ln w="24383">
            <a:solidFill>
              <a:srgbClr val="000000"/>
            </a:solidFill>
          </a:ln>
        </p:spPr>
        <p:txBody>
          <a:bodyPr wrap="square" lIns="0" tIns="0" rIns="0" bIns="0" rtlCol="0"/>
          <a:lstStyle/>
          <a:p>
            <a:endParaRPr/>
          </a:p>
        </p:txBody>
      </p:sp>
      <p:sp>
        <p:nvSpPr>
          <p:cNvPr id="24" name="object 24"/>
          <p:cNvSpPr/>
          <p:nvPr/>
        </p:nvSpPr>
        <p:spPr>
          <a:xfrm>
            <a:off x="7382255" y="5643371"/>
            <a:ext cx="0" cy="24765"/>
          </a:xfrm>
          <a:custGeom>
            <a:avLst/>
            <a:gdLst/>
            <a:ahLst/>
            <a:cxnLst/>
            <a:rect l="l" t="t" r="r" b="b"/>
            <a:pathLst>
              <a:path h="24764">
                <a:moveTo>
                  <a:pt x="-18573" y="12191"/>
                </a:moveTo>
                <a:lnTo>
                  <a:pt x="18573" y="12191"/>
                </a:lnTo>
              </a:path>
            </a:pathLst>
          </a:custGeom>
          <a:ln w="24383">
            <a:solidFill>
              <a:srgbClr val="000000"/>
            </a:solidFill>
          </a:ln>
        </p:spPr>
        <p:txBody>
          <a:bodyPr wrap="square" lIns="0" tIns="0" rIns="0" bIns="0" rtlCol="0"/>
          <a:lstStyle/>
          <a:p>
            <a:endParaRPr/>
          </a:p>
        </p:txBody>
      </p:sp>
      <p:sp>
        <p:nvSpPr>
          <p:cNvPr id="25" name="object 25"/>
          <p:cNvSpPr/>
          <p:nvPr/>
        </p:nvSpPr>
        <p:spPr>
          <a:xfrm>
            <a:off x="6676643" y="5643371"/>
            <a:ext cx="0" cy="24765"/>
          </a:xfrm>
          <a:custGeom>
            <a:avLst/>
            <a:gdLst/>
            <a:ahLst/>
            <a:cxnLst/>
            <a:rect l="l" t="t" r="r" b="b"/>
            <a:pathLst>
              <a:path h="24764">
                <a:moveTo>
                  <a:pt x="-18573" y="12191"/>
                </a:moveTo>
                <a:lnTo>
                  <a:pt x="18573" y="12191"/>
                </a:lnTo>
              </a:path>
            </a:pathLst>
          </a:custGeom>
          <a:ln w="24383">
            <a:solidFill>
              <a:srgbClr val="000000"/>
            </a:solidFill>
          </a:ln>
        </p:spPr>
        <p:txBody>
          <a:bodyPr wrap="square" lIns="0" tIns="0" rIns="0" bIns="0" rtlCol="0"/>
          <a:lstStyle/>
          <a:p>
            <a:endParaRPr/>
          </a:p>
        </p:txBody>
      </p:sp>
      <p:sp>
        <p:nvSpPr>
          <p:cNvPr id="26" name="object 26"/>
          <p:cNvSpPr/>
          <p:nvPr/>
        </p:nvSpPr>
        <p:spPr>
          <a:xfrm>
            <a:off x="5969507" y="5643371"/>
            <a:ext cx="0" cy="24765"/>
          </a:xfrm>
          <a:custGeom>
            <a:avLst/>
            <a:gdLst/>
            <a:ahLst/>
            <a:cxnLst/>
            <a:rect l="l" t="t" r="r" b="b"/>
            <a:pathLst>
              <a:path h="24764">
                <a:moveTo>
                  <a:pt x="-18573" y="12191"/>
                </a:moveTo>
                <a:lnTo>
                  <a:pt x="18573" y="12191"/>
                </a:lnTo>
              </a:path>
            </a:pathLst>
          </a:custGeom>
          <a:ln w="24383">
            <a:solidFill>
              <a:srgbClr val="000000"/>
            </a:solidFill>
          </a:ln>
        </p:spPr>
        <p:txBody>
          <a:bodyPr wrap="square" lIns="0" tIns="0" rIns="0" bIns="0" rtlCol="0"/>
          <a:lstStyle/>
          <a:p>
            <a:endParaRPr/>
          </a:p>
        </p:txBody>
      </p:sp>
      <p:sp>
        <p:nvSpPr>
          <p:cNvPr id="27" name="object 27"/>
          <p:cNvSpPr/>
          <p:nvPr/>
        </p:nvSpPr>
        <p:spPr>
          <a:xfrm>
            <a:off x="5263895" y="5643371"/>
            <a:ext cx="0" cy="24765"/>
          </a:xfrm>
          <a:custGeom>
            <a:avLst/>
            <a:gdLst/>
            <a:ahLst/>
            <a:cxnLst/>
            <a:rect l="l" t="t" r="r" b="b"/>
            <a:pathLst>
              <a:path h="24764">
                <a:moveTo>
                  <a:pt x="-18573" y="12191"/>
                </a:moveTo>
                <a:lnTo>
                  <a:pt x="18573" y="12191"/>
                </a:lnTo>
              </a:path>
            </a:pathLst>
          </a:custGeom>
          <a:ln w="24383">
            <a:solidFill>
              <a:srgbClr val="000000"/>
            </a:solidFill>
          </a:ln>
        </p:spPr>
        <p:txBody>
          <a:bodyPr wrap="square" lIns="0" tIns="0" rIns="0" bIns="0" rtlCol="0"/>
          <a:lstStyle/>
          <a:p>
            <a:endParaRPr/>
          </a:p>
        </p:txBody>
      </p:sp>
      <p:sp>
        <p:nvSpPr>
          <p:cNvPr id="28" name="object 28"/>
          <p:cNvSpPr/>
          <p:nvPr/>
        </p:nvSpPr>
        <p:spPr>
          <a:xfrm>
            <a:off x="4558283" y="5643371"/>
            <a:ext cx="0" cy="24765"/>
          </a:xfrm>
          <a:custGeom>
            <a:avLst/>
            <a:gdLst/>
            <a:ahLst/>
            <a:cxnLst/>
            <a:rect l="l" t="t" r="r" b="b"/>
            <a:pathLst>
              <a:path h="24764">
                <a:moveTo>
                  <a:pt x="-18573" y="12191"/>
                </a:moveTo>
                <a:lnTo>
                  <a:pt x="18573" y="12191"/>
                </a:lnTo>
              </a:path>
            </a:pathLst>
          </a:custGeom>
          <a:ln w="24383">
            <a:solidFill>
              <a:srgbClr val="000000"/>
            </a:solidFill>
          </a:ln>
        </p:spPr>
        <p:txBody>
          <a:bodyPr wrap="square" lIns="0" tIns="0" rIns="0" bIns="0" rtlCol="0"/>
          <a:lstStyle/>
          <a:p>
            <a:endParaRPr/>
          </a:p>
        </p:txBody>
      </p:sp>
      <p:sp>
        <p:nvSpPr>
          <p:cNvPr id="29" name="object 29"/>
          <p:cNvSpPr/>
          <p:nvPr/>
        </p:nvSpPr>
        <p:spPr>
          <a:xfrm>
            <a:off x="3852671" y="5643371"/>
            <a:ext cx="0" cy="24765"/>
          </a:xfrm>
          <a:custGeom>
            <a:avLst/>
            <a:gdLst/>
            <a:ahLst/>
            <a:cxnLst/>
            <a:rect l="l" t="t" r="r" b="b"/>
            <a:pathLst>
              <a:path h="24764">
                <a:moveTo>
                  <a:pt x="-18573" y="12191"/>
                </a:moveTo>
                <a:lnTo>
                  <a:pt x="18573" y="12191"/>
                </a:lnTo>
              </a:path>
            </a:pathLst>
          </a:custGeom>
          <a:ln w="24383">
            <a:solidFill>
              <a:srgbClr val="000000"/>
            </a:solidFill>
          </a:ln>
        </p:spPr>
        <p:txBody>
          <a:bodyPr wrap="square" lIns="0" tIns="0" rIns="0" bIns="0" rtlCol="0"/>
          <a:lstStyle/>
          <a:p>
            <a:endParaRPr/>
          </a:p>
        </p:txBody>
      </p:sp>
      <p:sp>
        <p:nvSpPr>
          <p:cNvPr id="30" name="object 30"/>
          <p:cNvSpPr/>
          <p:nvPr/>
        </p:nvSpPr>
        <p:spPr>
          <a:xfrm>
            <a:off x="3145535" y="5643371"/>
            <a:ext cx="0" cy="24765"/>
          </a:xfrm>
          <a:custGeom>
            <a:avLst/>
            <a:gdLst/>
            <a:ahLst/>
            <a:cxnLst/>
            <a:rect l="l" t="t" r="r" b="b"/>
            <a:pathLst>
              <a:path h="24764">
                <a:moveTo>
                  <a:pt x="-18573" y="12191"/>
                </a:moveTo>
                <a:lnTo>
                  <a:pt x="18573" y="12191"/>
                </a:lnTo>
              </a:path>
            </a:pathLst>
          </a:custGeom>
          <a:ln w="24383">
            <a:solidFill>
              <a:srgbClr val="000000"/>
            </a:solidFill>
          </a:ln>
        </p:spPr>
        <p:txBody>
          <a:bodyPr wrap="square" lIns="0" tIns="0" rIns="0" bIns="0" rtlCol="0"/>
          <a:lstStyle/>
          <a:p>
            <a:endParaRPr/>
          </a:p>
        </p:txBody>
      </p:sp>
      <p:sp>
        <p:nvSpPr>
          <p:cNvPr id="31" name="object 31"/>
          <p:cNvSpPr/>
          <p:nvPr/>
        </p:nvSpPr>
        <p:spPr>
          <a:xfrm>
            <a:off x="3108959" y="2548127"/>
            <a:ext cx="36830" cy="0"/>
          </a:xfrm>
          <a:custGeom>
            <a:avLst/>
            <a:gdLst/>
            <a:ahLst/>
            <a:cxnLst/>
            <a:rect l="l" t="t" r="r" b="b"/>
            <a:pathLst>
              <a:path w="36830">
                <a:moveTo>
                  <a:pt x="0" y="0"/>
                </a:moveTo>
                <a:lnTo>
                  <a:pt x="36575" y="0"/>
                </a:lnTo>
              </a:path>
            </a:pathLst>
          </a:custGeom>
          <a:ln w="37147">
            <a:solidFill>
              <a:srgbClr val="000000"/>
            </a:solidFill>
          </a:ln>
        </p:spPr>
        <p:txBody>
          <a:bodyPr wrap="square" lIns="0" tIns="0" rIns="0" bIns="0" rtlCol="0"/>
          <a:lstStyle/>
          <a:p>
            <a:endParaRPr/>
          </a:p>
        </p:txBody>
      </p:sp>
      <p:sp>
        <p:nvSpPr>
          <p:cNvPr id="32" name="object 32"/>
          <p:cNvSpPr/>
          <p:nvPr/>
        </p:nvSpPr>
        <p:spPr>
          <a:xfrm>
            <a:off x="3108959" y="2993135"/>
            <a:ext cx="36830" cy="0"/>
          </a:xfrm>
          <a:custGeom>
            <a:avLst/>
            <a:gdLst/>
            <a:ahLst/>
            <a:cxnLst/>
            <a:rect l="l" t="t" r="r" b="b"/>
            <a:pathLst>
              <a:path w="36830">
                <a:moveTo>
                  <a:pt x="0" y="0"/>
                </a:moveTo>
                <a:lnTo>
                  <a:pt x="36575" y="0"/>
                </a:lnTo>
              </a:path>
            </a:pathLst>
          </a:custGeom>
          <a:ln w="37147">
            <a:solidFill>
              <a:srgbClr val="000000"/>
            </a:solidFill>
          </a:ln>
        </p:spPr>
        <p:txBody>
          <a:bodyPr wrap="square" lIns="0" tIns="0" rIns="0" bIns="0" rtlCol="0"/>
          <a:lstStyle/>
          <a:p>
            <a:endParaRPr/>
          </a:p>
        </p:txBody>
      </p:sp>
      <p:sp>
        <p:nvSpPr>
          <p:cNvPr id="33" name="object 33"/>
          <p:cNvSpPr/>
          <p:nvPr/>
        </p:nvSpPr>
        <p:spPr>
          <a:xfrm>
            <a:off x="3108959" y="3427476"/>
            <a:ext cx="36830" cy="0"/>
          </a:xfrm>
          <a:custGeom>
            <a:avLst/>
            <a:gdLst/>
            <a:ahLst/>
            <a:cxnLst/>
            <a:rect l="l" t="t" r="r" b="b"/>
            <a:pathLst>
              <a:path w="36830">
                <a:moveTo>
                  <a:pt x="0" y="0"/>
                </a:moveTo>
                <a:lnTo>
                  <a:pt x="36575" y="0"/>
                </a:lnTo>
              </a:path>
            </a:pathLst>
          </a:custGeom>
          <a:ln w="37147">
            <a:solidFill>
              <a:srgbClr val="000000"/>
            </a:solidFill>
          </a:ln>
        </p:spPr>
        <p:txBody>
          <a:bodyPr wrap="square" lIns="0" tIns="0" rIns="0" bIns="0" rtlCol="0"/>
          <a:lstStyle/>
          <a:p>
            <a:endParaRPr/>
          </a:p>
        </p:txBody>
      </p:sp>
      <p:sp>
        <p:nvSpPr>
          <p:cNvPr id="34" name="object 34"/>
          <p:cNvSpPr/>
          <p:nvPr/>
        </p:nvSpPr>
        <p:spPr>
          <a:xfrm>
            <a:off x="3108959" y="3872483"/>
            <a:ext cx="36830" cy="0"/>
          </a:xfrm>
          <a:custGeom>
            <a:avLst/>
            <a:gdLst/>
            <a:ahLst/>
            <a:cxnLst/>
            <a:rect l="l" t="t" r="r" b="b"/>
            <a:pathLst>
              <a:path w="36830">
                <a:moveTo>
                  <a:pt x="0" y="0"/>
                </a:moveTo>
                <a:lnTo>
                  <a:pt x="36575" y="0"/>
                </a:lnTo>
              </a:path>
            </a:pathLst>
          </a:custGeom>
          <a:ln w="37147">
            <a:solidFill>
              <a:srgbClr val="000000"/>
            </a:solidFill>
          </a:ln>
        </p:spPr>
        <p:txBody>
          <a:bodyPr wrap="square" lIns="0" tIns="0" rIns="0" bIns="0" rtlCol="0"/>
          <a:lstStyle/>
          <a:p>
            <a:endParaRPr/>
          </a:p>
        </p:txBody>
      </p:sp>
      <p:sp>
        <p:nvSpPr>
          <p:cNvPr id="35" name="object 35"/>
          <p:cNvSpPr/>
          <p:nvPr/>
        </p:nvSpPr>
        <p:spPr>
          <a:xfrm>
            <a:off x="3108959" y="4305300"/>
            <a:ext cx="36830" cy="0"/>
          </a:xfrm>
          <a:custGeom>
            <a:avLst/>
            <a:gdLst/>
            <a:ahLst/>
            <a:cxnLst/>
            <a:rect l="l" t="t" r="r" b="b"/>
            <a:pathLst>
              <a:path w="36830">
                <a:moveTo>
                  <a:pt x="0" y="0"/>
                </a:moveTo>
                <a:lnTo>
                  <a:pt x="36575" y="0"/>
                </a:lnTo>
              </a:path>
            </a:pathLst>
          </a:custGeom>
          <a:ln w="37147">
            <a:solidFill>
              <a:srgbClr val="000000"/>
            </a:solidFill>
          </a:ln>
        </p:spPr>
        <p:txBody>
          <a:bodyPr wrap="square" lIns="0" tIns="0" rIns="0" bIns="0" rtlCol="0"/>
          <a:lstStyle/>
          <a:p>
            <a:endParaRPr/>
          </a:p>
        </p:txBody>
      </p:sp>
      <p:sp>
        <p:nvSpPr>
          <p:cNvPr id="36" name="object 36"/>
          <p:cNvSpPr/>
          <p:nvPr/>
        </p:nvSpPr>
        <p:spPr>
          <a:xfrm>
            <a:off x="3108959" y="4751832"/>
            <a:ext cx="36830" cy="0"/>
          </a:xfrm>
          <a:custGeom>
            <a:avLst/>
            <a:gdLst/>
            <a:ahLst/>
            <a:cxnLst/>
            <a:rect l="l" t="t" r="r" b="b"/>
            <a:pathLst>
              <a:path w="36830">
                <a:moveTo>
                  <a:pt x="0" y="0"/>
                </a:moveTo>
                <a:lnTo>
                  <a:pt x="36575" y="0"/>
                </a:lnTo>
              </a:path>
            </a:pathLst>
          </a:custGeom>
          <a:ln w="37147">
            <a:solidFill>
              <a:srgbClr val="000000"/>
            </a:solidFill>
          </a:ln>
        </p:spPr>
        <p:txBody>
          <a:bodyPr wrap="square" lIns="0" tIns="0" rIns="0" bIns="0" rtlCol="0"/>
          <a:lstStyle/>
          <a:p>
            <a:endParaRPr/>
          </a:p>
        </p:txBody>
      </p:sp>
      <p:sp>
        <p:nvSpPr>
          <p:cNvPr id="37" name="object 37"/>
          <p:cNvSpPr/>
          <p:nvPr/>
        </p:nvSpPr>
        <p:spPr>
          <a:xfrm>
            <a:off x="3108959" y="5184647"/>
            <a:ext cx="36830" cy="0"/>
          </a:xfrm>
          <a:custGeom>
            <a:avLst/>
            <a:gdLst/>
            <a:ahLst/>
            <a:cxnLst/>
            <a:rect l="l" t="t" r="r" b="b"/>
            <a:pathLst>
              <a:path w="36830">
                <a:moveTo>
                  <a:pt x="0" y="0"/>
                </a:moveTo>
                <a:lnTo>
                  <a:pt x="36575" y="0"/>
                </a:lnTo>
              </a:path>
            </a:pathLst>
          </a:custGeom>
          <a:ln w="37147">
            <a:solidFill>
              <a:srgbClr val="000000"/>
            </a:solidFill>
          </a:ln>
        </p:spPr>
        <p:txBody>
          <a:bodyPr wrap="square" lIns="0" tIns="0" rIns="0" bIns="0" rtlCol="0"/>
          <a:lstStyle/>
          <a:p>
            <a:endParaRPr/>
          </a:p>
        </p:txBody>
      </p:sp>
      <p:sp>
        <p:nvSpPr>
          <p:cNvPr id="38" name="object 38"/>
          <p:cNvSpPr/>
          <p:nvPr/>
        </p:nvSpPr>
        <p:spPr>
          <a:xfrm>
            <a:off x="3108959" y="5631179"/>
            <a:ext cx="36830" cy="0"/>
          </a:xfrm>
          <a:custGeom>
            <a:avLst/>
            <a:gdLst/>
            <a:ahLst/>
            <a:cxnLst/>
            <a:rect l="l" t="t" r="r" b="b"/>
            <a:pathLst>
              <a:path w="36830">
                <a:moveTo>
                  <a:pt x="0" y="0"/>
                </a:moveTo>
                <a:lnTo>
                  <a:pt x="36575" y="0"/>
                </a:lnTo>
              </a:path>
            </a:pathLst>
          </a:custGeom>
          <a:ln w="37147">
            <a:solidFill>
              <a:srgbClr val="000000"/>
            </a:solidFill>
          </a:ln>
        </p:spPr>
        <p:txBody>
          <a:bodyPr wrap="square" lIns="0" tIns="0" rIns="0" bIns="0" rtlCol="0"/>
          <a:lstStyle/>
          <a:p>
            <a:endParaRPr/>
          </a:p>
        </p:txBody>
      </p:sp>
      <p:sp>
        <p:nvSpPr>
          <p:cNvPr id="39" name="object 39"/>
          <p:cNvSpPr/>
          <p:nvPr/>
        </p:nvSpPr>
        <p:spPr>
          <a:xfrm>
            <a:off x="3145536" y="2548127"/>
            <a:ext cx="4942840" cy="1293495"/>
          </a:xfrm>
          <a:custGeom>
            <a:avLst/>
            <a:gdLst/>
            <a:ahLst/>
            <a:cxnLst/>
            <a:rect l="l" t="t" r="r" b="b"/>
            <a:pathLst>
              <a:path w="4942840" h="1293495">
                <a:moveTo>
                  <a:pt x="0" y="1293399"/>
                </a:moveTo>
                <a:lnTo>
                  <a:pt x="4942332" y="1293399"/>
                </a:lnTo>
                <a:lnTo>
                  <a:pt x="4942332" y="0"/>
                </a:lnTo>
                <a:lnTo>
                  <a:pt x="0" y="0"/>
                </a:lnTo>
                <a:lnTo>
                  <a:pt x="0" y="1293399"/>
                </a:lnTo>
                <a:close/>
              </a:path>
            </a:pathLst>
          </a:custGeom>
          <a:solidFill>
            <a:srgbClr val="FFFFFF"/>
          </a:solidFill>
        </p:spPr>
        <p:txBody>
          <a:bodyPr wrap="square" lIns="0" tIns="0" rIns="0" bIns="0" rtlCol="0"/>
          <a:lstStyle/>
          <a:p>
            <a:endParaRPr/>
          </a:p>
        </p:txBody>
      </p:sp>
      <p:sp>
        <p:nvSpPr>
          <p:cNvPr id="40" name="object 40"/>
          <p:cNvSpPr/>
          <p:nvPr/>
        </p:nvSpPr>
        <p:spPr>
          <a:xfrm>
            <a:off x="3145536" y="3903440"/>
            <a:ext cx="4942840" cy="1727835"/>
          </a:xfrm>
          <a:custGeom>
            <a:avLst/>
            <a:gdLst/>
            <a:ahLst/>
            <a:cxnLst/>
            <a:rect l="l" t="t" r="r" b="b"/>
            <a:pathLst>
              <a:path w="4942840" h="1727835">
                <a:moveTo>
                  <a:pt x="0" y="1727740"/>
                </a:moveTo>
                <a:lnTo>
                  <a:pt x="4942332" y="1727740"/>
                </a:lnTo>
                <a:lnTo>
                  <a:pt x="4942332" y="0"/>
                </a:lnTo>
                <a:lnTo>
                  <a:pt x="0" y="0"/>
                </a:lnTo>
                <a:lnTo>
                  <a:pt x="0" y="1727740"/>
                </a:lnTo>
                <a:close/>
              </a:path>
            </a:pathLst>
          </a:custGeom>
          <a:solidFill>
            <a:srgbClr val="FFFFFF"/>
          </a:solidFill>
        </p:spPr>
        <p:txBody>
          <a:bodyPr wrap="square" lIns="0" tIns="0" rIns="0" bIns="0" rtlCol="0"/>
          <a:lstStyle/>
          <a:p>
            <a:endParaRPr/>
          </a:p>
        </p:txBody>
      </p:sp>
      <p:sp>
        <p:nvSpPr>
          <p:cNvPr id="41" name="object 41"/>
          <p:cNvSpPr/>
          <p:nvPr/>
        </p:nvSpPr>
        <p:spPr>
          <a:xfrm>
            <a:off x="3145535" y="2548127"/>
            <a:ext cx="4942840" cy="3083560"/>
          </a:xfrm>
          <a:custGeom>
            <a:avLst/>
            <a:gdLst/>
            <a:ahLst/>
            <a:cxnLst/>
            <a:rect l="l" t="t" r="r" b="b"/>
            <a:pathLst>
              <a:path w="4942840" h="3083560">
                <a:moveTo>
                  <a:pt x="0" y="0"/>
                </a:moveTo>
                <a:lnTo>
                  <a:pt x="0" y="3083051"/>
                </a:lnTo>
                <a:lnTo>
                  <a:pt x="4942331" y="3083051"/>
                </a:lnTo>
                <a:lnTo>
                  <a:pt x="4942331" y="0"/>
                </a:lnTo>
                <a:lnTo>
                  <a:pt x="0" y="0"/>
                </a:lnTo>
                <a:close/>
              </a:path>
            </a:pathLst>
          </a:custGeom>
          <a:ln w="12382">
            <a:solidFill>
              <a:srgbClr val="FFFFFF"/>
            </a:solidFill>
          </a:ln>
        </p:spPr>
        <p:txBody>
          <a:bodyPr wrap="square" lIns="0" tIns="0" rIns="0" bIns="0" rtlCol="0"/>
          <a:lstStyle/>
          <a:p>
            <a:endParaRPr/>
          </a:p>
        </p:txBody>
      </p:sp>
      <p:sp>
        <p:nvSpPr>
          <p:cNvPr id="42" name="object 42"/>
          <p:cNvSpPr/>
          <p:nvPr/>
        </p:nvSpPr>
        <p:spPr>
          <a:xfrm>
            <a:off x="3145535" y="2548127"/>
            <a:ext cx="4942840" cy="3083560"/>
          </a:xfrm>
          <a:custGeom>
            <a:avLst/>
            <a:gdLst/>
            <a:ahLst/>
            <a:cxnLst/>
            <a:rect l="l" t="t" r="r" b="b"/>
            <a:pathLst>
              <a:path w="4942840" h="3083560">
                <a:moveTo>
                  <a:pt x="0" y="3083051"/>
                </a:moveTo>
                <a:lnTo>
                  <a:pt x="4942331" y="3083051"/>
                </a:lnTo>
                <a:lnTo>
                  <a:pt x="4942331" y="0"/>
                </a:lnTo>
                <a:lnTo>
                  <a:pt x="0" y="0"/>
                </a:lnTo>
                <a:lnTo>
                  <a:pt x="0" y="3083051"/>
                </a:lnTo>
              </a:path>
            </a:pathLst>
          </a:custGeom>
          <a:ln w="12382">
            <a:solidFill>
              <a:srgbClr val="000000"/>
            </a:solidFill>
          </a:ln>
        </p:spPr>
        <p:txBody>
          <a:bodyPr wrap="square" lIns="0" tIns="0" rIns="0" bIns="0" rtlCol="0"/>
          <a:lstStyle/>
          <a:p>
            <a:endParaRPr/>
          </a:p>
        </p:txBody>
      </p:sp>
      <p:sp>
        <p:nvSpPr>
          <p:cNvPr id="43" name="object 43"/>
          <p:cNvSpPr/>
          <p:nvPr/>
        </p:nvSpPr>
        <p:spPr>
          <a:xfrm>
            <a:off x="4242720" y="4274724"/>
            <a:ext cx="85534" cy="87058"/>
          </a:xfrm>
          <a:prstGeom prst="rect">
            <a:avLst/>
          </a:prstGeom>
          <a:blipFill>
            <a:blip r:embed="rId9" cstate="print"/>
            <a:stretch>
              <a:fillRect/>
            </a:stretch>
          </a:blipFill>
        </p:spPr>
        <p:txBody>
          <a:bodyPr wrap="square" lIns="0" tIns="0" rIns="0" bIns="0" rtlCol="0"/>
          <a:lstStyle/>
          <a:p>
            <a:endParaRPr/>
          </a:p>
        </p:txBody>
      </p:sp>
      <p:sp>
        <p:nvSpPr>
          <p:cNvPr id="44" name="object 44"/>
          <p:cNvSpPr/>
          <p:nvPr/>
        </p:nvSpPr>
        <p:spPr>
          <a:xfrm>
            <a:off x="4378356" y="4337208"/>
            <a:ext cx="87058" cy="87058"/>
          </a:xfrm>
          <a:prstGeom prst="rect">
            <a:avLst/>
          </a:prstGeom>
          <a:blipFill>
            <a:blip r:embed="rId10" cstate="print"/>
            <a:stretch>
              <a:fillRect/>
            </a:stretch>
          </a:blipFill>
        </p:spPr>
        <p:txBody>
          <a:bodyPr wrap="square" lIns="0" tIns="0" rIns="0" bIns="0" rtlCol="0"/>
          <a:lstStyle/>
          <a:p>
            <a:endParaRPr/>
          </a:p>
        </p:txBody>
      </p:sp>
      <p:sp>
        <p:nvSpPr>
          <p:cNvPr id="45" name="object 45"/>
          <p:cNvSpPr/>
          <p:nvPr/>
        </p:nvSpPr>
        <p:spPr>
          <a:xfrm>
            <a:off x="5506116" y="3655980"/>
            <a:ext cx="85534" cy="87058"/>
          </a:xfrm>
          <a:prstGeom prst="rect">
            <a:avLst/>
          </a:prstGeom>
          <a:blipFill>
            <a:blip r:embed="rId11" cstate="print"/>
            <a:stretch>
              <a:fillRect/>
            </a:stretch>
          </a:blipFill>
        </p:spPr>
        <p:txBody>
          <a:bodyPr wrap="square" lIns="0" tIns="0" rIns="0" bIns="0" rtlCol="0"/>
          <a:lstStyle/>
          <a:p>
            <a:endParaRPr/>
          </a:p>
        </p:txBody>
      </p:sp>
      <p:sp>
        <p:nvSpPr>
          <p:cNvPr id="46" name="object 46"/>
          <p:cNvSpPr/>
          <p:nvPr/>
        </p:nvSpPr>
        <p:spPr>
          <a:xfrm>
            <a:off x="5164836" y="4082796"/>
            <a:ext cx="74930" cy="74930"/>
          </a:xfrm>
          <a:custGeom>
            <a:avLst/>
            <a:gdLst/>
            <a:ahLst/>
            <a:cxnLst/>
            <a:rect l="l" t="t" r="r" b="b"/>
            <a:pathLst>
              <a:path w="74929" h="74929">
                <a:moveTo>
                  <a:pt x="74676" y="38100"/>
                </a:moveTo>
                <a:lnTo>
                  <a:pt x="71723" y="23145"/>
                </a:lnTo>
                <a:lnTo>
                  <a:pt x="63627" y="11049"/>
                </a:lnTo>
                <a:lnTo>
                  <a:pt x="51530" y="2952"/>
                </a:lnTo>
                <a:lnTo>
                  <a:pt x="36576" y="0"/>
                </a:lnTo>
                <a:lnTo>
                  <a:pt x="22502" y="2952"/>
                </a:lnTo>
                <a:lnTo>
                  <a:pt x="10858" y="11049"/>
                </a:lnTo>
                <a:lnTo>
                  <a:pt x="2928" y="23145"/>
                </a:lnTo>
                <a:lnTo>
                  <a:pt x="0" y="38100"/>
                </a:lnTo>
                <a:lnTo>
                  <a:pt x="2928" y="52173"/>
                </a:lnTo>
                <a:lnTo>
                  <a:pt x="10858" y="63817"/>
                </a:lnTo>
                <a:lnTo>
                  <a:pt x="22502" y="71747"/>
                </a:lnTo>
                <a:lnTo>
                  <a:pt x="36576" y="74676"/>
                </a:lnTo>
                <a:lnTo>
                  <a:pt x="51530" y="71747"/>
                </a:lnTo>
                <a:lnTo>
                  <a:pt x="63627" y="63817"/>
                </a:lnTo>
                <a:lnTo>
                  <a:pt x="71723" y="52173"/>
                </a:lnTo>
                <a:lnTo>
                  <a:pt x="74676" y="38100"/>
                </a:lnTo>
                <a:close/>
              </a:path>
            </a:pathLst>
          </a:custGeom>
          <a:solidFill>
            <a:srgbClr val="FF0000"/>
          </a:solidFill>
        </p:spPr>
        <p:txBody>
          <a:bodyPr wrap="square" lIns="0" tIns="0" rIns="0" bIns="0" rtlCol="0"/>
          <a:lstStyle/>
          <a:p>
            <a:endParaRPr/>
          </a:p>
        </p:txBody>
      </p:sp>
      <p:sp>
        <p:nvSpPr>
          <p:cNvPr id="47" name="object 47"/>
          <p:cNvSpPr/>
          <p:nvPr/>
        </p:nvSpPr>
        <p:spPr>
          <a:xfrm>
            <a:off x="5164835" y="4082795"/>
            <a:ext cx="74930" cy="74930"/>
          </a:xfrm>
          <a:custGeom>
            <a:avLst/>
            <a:gdLst/>
            <a:ahLst/>
            <a:cxnLst/>
            <a:rect l="l" t="t" r="r" b="b"/>
            <a:pathLst>
              <a:path w="74929" h="74929">
                <a:moveTo>
                  <a:pt x="74675" y="38099"/>
                </a:moveTo>
                <a:lnTo>
                  <a:pt x="71723" y="23145"/>
                </a:lnTo>
                <a:lnTo>
                  <a:pt x="63626" y="11048"/>
                </a:lnTo>
                <a:lnTo>
                  <a:pt x="51530" y="2952"/>
                </a:lnTo>
                <a:lnTo>
                  <a:pt x="36575" y="0"/>
                </a:lnTo>
                <a:lnTo>
                  <a:pt x="22502" y="2952"/>
                </a:lnTo>
                <a:lnTo>
                  <a:pt x="10858" y="11048"/>
                </a:lnTo>
                <a:lnTo>
                  <a:pt x="2928" y="23145"/>
                </a:lnTo>
                <a:lnTo>
                  <a:pt x="0" y="38099"/>
                </a:lnTo>
                <a:lnTo>
                  <a:pt x="2928" y="52173"/>
                </a:lnTo>
                <a:lnTo>
                  <a:pt x="10858" y="63817"/>
                </a:lnTo>
                <a:lnTo>
                  <a:pt x="22502" y="71747"/>
                </a:lnTo>
                <a:lnTo>
                  <a:pt x="36575" y="74675"/>
                </a:lnTo>
                <a:lnTo>
                  <a:pt x="51530" y="71747"/>
                </a:lnTo>
                <a:lnTo>
                  <a:pt x="63626" y="63817"/>
                </a:lnTo>
                <a:lnTo>
                  <a:pt x="71723" y="52173"/>
                </a:lnTo>
                <a:lnTo>
                  <a:pt x="74675" y="38099"/>
                </a:lnTo>
                <a:close/>
              </a:path>
            </a:pathLst>
          </a:custGeom>
          <a:ln w="12382">
            <a:solidFill>
              <a:srgbClr val="FF0000"/>
            </a:solidFill>
          </a:ln>
        </p:spPr>
        <p:txBody>
          <a:bodyPr wrap="square" lIns="0" tIns="0" rIns="0" bIns="0" rtlCol="0"/>
          <a:lstStyle/>
          <a:p>
            <a:endParaRPr/>
          </a:p>
        </p:txBody>
      </p:sp>
      <p:sp>
        <p:nvSpPr>
          <p:cNvPr id="48" name="object 48"/>
          <p:cNvSpPr/>
          <p:nvPr/>
        </p:nvSpPr>
        <p:spPr>
          <a:xfrm>
            <a:off x="5864256" y="3520344"/>
            <a:ext cx="87058" cy="85534"/>
          </a:xfrm>
          <a:prstGeom prst="rect">
            <a:avLst/>
          </a:prstGeom>
          <a:blipFill>
            <a:blip r:embed="rId12" cstate="print"/>
            <a:stretch>
              <a:fillRect/>
            </a:stretch>
          </a:blipFill>
        </p:spPr>
        <p:txBody>
          <a:bodyPr wrap="square" lIns="0" tIns="0" rIns="0" bIns="0" rtlCol="0"/>
          <a:lstStyle/>
          <a:p>
            <a:endParaRPr/>
          </a:p>
        </p:txBody>
      </p:sp>
      <p:sp>
        <p:nvSpPr>
          <p:cNvPr id="49" name="object 49"/>
          <p:cNvSpPr/>
          <p:nvPr/>
        </p:nvSpPr>
        <p:spPr>
          <a:xfrm>
            <a:off x="5083968" y="3494436"/>
            <a:ext cx="87058" cy="87058"/>
          </a:xfrm>
          <a:prstGeom prst="rect">
            <a:avLst/>
          </a:prstGeom>
          <a:blipFill>
            <a:blip r:embed="rId13" cstate="print"/>
            <a:stretch>
              <a:fillRect/>
            </a:stretch>
          </a:blipFill>
        </p:spPr>
        <p:txBody>
          <a:bodyPr wrap="square" lIns="0" tIns="0" rIns="0" bIns="0" rtlCol="0"/>
          <a:lstStyle/>
          <a:p>
            <a:endParaRPr/>
          </a:p>
        </p:txBody>
      </p:sp>
      <p:sp>
        <p:nvSpPr>
          <p:cNvPr id="50" name="object 50"/>
          <p:cNvSpPr/>
          <p:nvPr/>
        </p:nvSpPr>
        <p:spPr>
          <a:xfrm>
            <a:off x="5449824" y="3922776"/>
            <a:ext cx="74930" cy="73660"/>
          </a:xfrm>
          <a:custGeom>
            <a:avLst/>
            <a:gdLst/>
            <a:ahLst/>
            <a:cxnLst/>
            <a:rect l="l" t="t" r="r" b="b"/>
            <a:pathLst>
              <a:path w="74929" h="73660">
                <a:moveTo>
                  <a:pt x="74676" y="36576"/>
                </a:moveTo>
                <a:lnTo>
                  <a:pt x="71723" y="22502"/>
                </a:lnTo>
                <a:lnTo>
                  <a:pt x="63627" y="10858"/>
                </a:lnTo>
                <a:lnTo>
                  <a:pt x="51530" y="2928"/>
                </a:lnTo>
                <a:lnTo>
                  <a:pt x="36576" y="0"/>
                </a:lnTo>
                <a:lnTo>
                  <a:pt x="22502" y="2928"/>
                </a:lnTo>
                <a:lnTo>
                  <a:pt x="10858" y="10858"/>
                </a:lnTo>
                <a:lnTo>
                  <a:pt x="2928" y="22502"/>
                </a:lnTo>
                <a:lnTo>
                  <a:pt x="0" y="36576"/>
                </a:lnTo>
                <a:lnTo>
                  <a:pt x="2928" y="50649"/>
                </a:lnTo>
                <a:lnTo>
                  <a:pt x="10858" y="62293"/>
                </a:lnTo>
                <a:lnTo>
                  <a:pt x="22502" y="70223"/>
                </a:lnTo>
                <a:lnTo>
                  <a:pt x="36576" y="73152"/>
                </a:lnTo>
                <a:lnTo>
                  <a:pt x="51530" y="70223"/>
                </a:lnTo>
                <a:lnTo>
                  <a:pt x="63627" y="62293"/>
                </a:lnTo>
                <a:lnTo>
                  <a:pt x="71723" y="50649"/>
                </a:lnTo>
                <a:lnTo>
                  <a:pt x="74676" y="36576"/>
                </a:lnTo>
                <a:close/>
              </a:path>
            </a:pathLst>
          </a:custGeom>
          <a:solidFill>
            <a:srgbClr val="FF0000"/>
          </a:solidFill>
        </p:spPr>
        <p:txBody>
          <a:bodyPr wrap="square" lIns="0" tIns="0" rIns="0" bIns="0" rtlCol="0"/>
          <a:lstStyle/>
          <a:p>
            <a:endParaRPr/>
          </a:p>
        </p:txBody>
      </p:sp>
      <p:sp>
        <p:nvSpPr>
          <p:cNvPr id="51" name="object 51"/>
          <p:cNvSpPr/>
          <p:nvPr/>
        </p:nvSpPr>
        <p:spPr>
          <a:xfrm>
            <a:off x="5449823" y="3922776"/>
            <a:ext cx="74930" cy="73660"/>
          </a:xfrm>
          <a:custGeom>
            <a:avLst/>
            <a:gdLst/>
            <a:ahLst/>
            <a:cxnLst/>
            <a:rect l="l" t="t" r="r" b="b"/>
            <a:pathLst>
              <a:path w="74929" h="73660">
                <a:moveTo>
                  <a:pt x="74675" y="36575"/>
                </a:moveTo>
                <a:lnTo>
                  <a:pt x="71723" y="22502"/>
                </a:lnTo>
                <a:lnTo>
                  <a:pt x="63626" y="10858"/>
                </a:lnTo>
                <a:lnTo>
                  <a:pt x="51530" y="2928"/>
                </a:lnTo>
                <a:lnTo>
                  <a:pt x="36575" y="0"/>
                </a:lnTo>
                <a:lnTo>
                  <a:pt x="22502" y="2928"/>
                </a:lnTo>
                <a:lnTo>
                  <a:pt x="10858" y="10858"/>
                </a:lnTo>
                <a:lnTo>
                  <a:pt x="2928" y="22502"/>
                </a:lnTo>
                <a:lnTo>
                  <a:pt x="0" y="36575"/>
                </a:lnTo>
                <a:lnTo>
                  <a:pt x="2928" y="50649"/>
                </a:lnTo>
                <a:lnTo>
                  <a:pt x="10858" y="62293"/>
                </a:lnTo>
                <a:lnTo>
                  <a:pt x="22502" y="70223"/>
                </a:lnTo>
                <a:lnTo>
                  <a:pt x="36575" y="73151"/>
                </a:lnTo>
                <a:lnTo>
                  <a:pt x="51530" y="70223"/>
                </a:lnTo>
                <a:lnTo>
                  <a:pt x="63626" y="62293"/>
                </a:lnTo>
                <a:lnTo>
                  <a:pt x="71723" y="50649"/>
                </a:lnTo>
                <a:lnTo>
                  <a:pt x="74675" y="36575"/>
                </a:lnTo>
                <a:close/>
              </a:path>
            </a:pathLst>
          </a:custGeom>
          <a:ln w="12382">
            <a:solidFill>
              <a:srgbClr val="FF0000"/>
            </a:solidFill>
          </a:ln>
        </p:spPr>
        <p:txBody>
          <a:bodyPr wrap="square" lIns="0" tIns="0" rIns="0" bIns="0" rtlCol="0"/>
          <a:lstStyle/>
          <a:p>
            <a:endParaRPr/>
          </a:p>
        </p:txBody>
      </p:sp>
      <p:sp>
        <p:nvSpPr>
          <p:cNvPr id="52" name="object 52"/>
          <p:cNvSpPr/>
          <p:nvPr/>
        </p:nvSpPr>
        <p:spPr>
          <a:xfrm>
            <a:off x="3957732" y="3322224"/>
            <a:ext cx="85534" cy="85534"/>
          </a:xfrm>
          <a:prstGeom prst="rect">
            <a:avLst/>
          </a:prstGeom>
          <a:blipFill>
            <a:blip r:embed="rId14" cstate="print"/>
            <a:stretch>
              <a:fillRect/>
            </a:stretch>
          </a:blipFill>
        </p:spPr>
        <p:txBody>
          <a:bodyPr wrap="square" lIns="0" tIns="0" rIns="0" bIns="0" rtlCol="0"/>
          <a:lstStyle/>
          <a:p>
            <a:endParaRPr/>
          </a:p>
        </p:txBody>
      </p:sp>
      <p:sp>
        <p:nvSpPr>
          <p:cNvPr id="53" name="object 53"/>
          <p:cNvSpPr/>
          <p:nvPr/>
        </p:nvSpPr>
        <p:spPr>
          <a:xfrm>
            <a:off x="5579268" y="3965352"/>
            <a:ext cx="87058" cy="87058"/>
          </a:xfrm>
          <a:prstGeom prst="rect">
            <a:avLst/>
          </a:prstGeom>
          <a:blipFill>
            <a:blip r:embed="rId15" cstate="print"/>
            <a:stretch>
              <a:fillRect/>
            </a:stretch>
          </a:blipFill>
        </p:spPr>
        <p:txBody>
          <a:bodyPr wrap="square" lIns="0" tIns="0" rIns="0" bIns="0" rtlCol="0"/>
          <a:lstStyle/>
          <a:p>
            <a:endParaRPr/>
          </a:p>
        </p:txBody>
      </p:sp>
      <p:sp>
        <p:nvSpPr>
          <p:cNvPr id="54" name="object 54"/>
          <p:cNvSpPr/>
          <p:nvPr/>
        </p:nvSpPr>
        <p:spPr>
          <a:xfrm>
            <a:off x="3250596" y="3322224"/>
            <a:ext cx="1784794" cy="1015174"/>
          </a:xfrm>
          <a:prstGeom prst="rect">
            <a:avLst/>
          </a:prstGeom>
          <a:blipFill>
            <a:blip r:embed="rId16" cstate="print"/>
            <a:stretch>
              <a:fillRect/>
            </a:stretch>
          </a:blipFill>
        </p:spPr>
        <p:txBody>
          <a:bodyPr wrap="square" lIns="0" tIns="0" rIns="0" bIns="0" rtlCol="0"/>
          <a:lstStyle/>
          <a:p>
            <a:endParaRPr/>
          </a:p>
        </p:txBody>
      </p:sp>
      <p:sp>
        <p:nvSpPr>
          <p:cNvPr id="55" name="object 55"/>
          <p:cNvSpPr/>
          <p:nvPr/>
        </p:nvSpPr>
        <p:spPr>
          <a:xfrm>
            <a:off x="5164836" y="4082796"/>
            <a:ext cx="74930" cy="74930"/>
          </a:xfrm>
          <a:custGeom>
            <a:avLst/>
            <a:gdLst/>
            <a:ahLst/>
            <a:cxnLst/>
            <a:rect l="l" t="t" r="r" b="b"/>
            <a:pathLst>
              <a:path w="74929" h="74929">
                <a:moveTo>
                  <a:pt x="74676" y="38100"/>
                </a:moveTo>
                <a:lnTo>
                  <a:pt x="71723" y="23145"/>
                </a:lnTo>
                <a:lnTo>
                  <a:pt x="63627" y="11049"/>
                </a:lnTo>
                <a:lnTo>
                  <a:pt x="51530" y="2952"/>
                </a:lnTo>
                <a:lnTo>
                  <a:pt x="36576" y="0"/>
                </a:lnTo>
                <a:lnTo>
                  <a:pt x="22502" y="2952"/>
                </a:lnTo>
                <a:lnTo>
                  <a:pt x="10858" y="11049"/>
                </a:lnTo>
                <a:lnTo>
                  <a:pt x="2928" y="23145"/>
                </a:lnTo>
                <a:lnTo>
                  <a:pt x="0" y="38100"/>
                </a:lnTo>
                <a:lnTo>
                  <a:pt x="2928" y="52173"/>
                </a:lnTo>
                <a:lnTo>
                  <a:pt x="10858" y="63817"/>
                </a:lnTo>
                <a:lnTo>
                  <a:pt x="22502" y="71747"/>
                </a:lnTo>
                <a:lnTo>
                  <a:pt x="36576" y="74676"/>
                </a:lnTo>
                <a:lnTo>
                  <a:pt x="51530" y="71747"/>
                </a:lnTo>
                <a:lnTo>
                  <a:pt x="63627" y="63817"/>
                </a:lnTo>
                <a:lnTo>
                  <a:pt x="71723" y="52173"/>
                </a:lnTo>
                <a:lnTo>
                  <a:pt x="74676" y="38100"/>
                </a:lnTo>
                <a:close/>
              </a:path>
            </a:pathLst>
          </a:custGeom>
          <a:solidFill>
            <a:srgbClr val="FF0000"/>
          </a:solidFill>
        </p:spPr>
        <p:txBody>
          <a:bodyPr wrap="square" lIns="0" tIns="0" rIns="0" bIns="0" rtlCol="0"/>
          <a:lstStyle/>
          <a:p>
            <a:endParaRPr/>
          </a:p>
        </p:txBody>
      </p:sp>
      <p:sp>
        <p:nvSpPr>
          <p:cNvPr id="56" name="object 56"/>
          <p:cNvSpPr/>
          <p:nvPr/>
        </p:nvSpPr>
        <p:spPr>
          <a:xfrm>
            <a:off x="5164835" y="4082795"/>
            <a:ext cx="74930" cy="74930"/>
          </a:xfrm>
          <a:custGeom>
            <a:avLst/>
            <a:gdLst/>
            <a:ahLst/>
            <a:cxnLst/>
            <a:rect l="l" t="t" r="r" b="b"/>
            <a:pathLst>
              <a:path w="74929" h="74929">
                <a:moveTo>
                  <a:pt x="74675" y="38099"/>
                </a:moveTo>
                <a:lnTo>
                  <a:pt x="71723" y="23145"/>
                </a:lnTo>
                <a:lnTo>
                  <a:pt x="63626" y="11048"/>
                </a:lnTo>
                <a:lnTo>
                  <a:pt x="51530" y="2952"/>
                </a:lnTo>
                <a:lnTo>
                  <a:pt x="36575" y="0"/>
                </a:lnTo>
                <a:lnTo>
                  <a:pt x="22502" y="2952"/>
                </a:lnTo>
                <a:lnTo>
                  <a:pt x="10858" y="11048"/>
                </a:lnTo>
                <a:lnTo>
                  <a:pt x="2928" y="23145"/>
                </a:lnTo>
                <a:lnTo>
                  <a:pt x="0" y="38099"/>
                </a:lnTo>
                <a:lnTo>
                  <a:pt x="2928" y="52173"/>
                </a:lnTo>
                <a:lnTo>
                  <a:pt x="10858" y="63817"/>
                </a:lnTo>
                <a:lnTo>
                  <a:pt x="22502" y="71747"/>
                </a:lnTo>
                <a:lnTo>
                  <a:pt x="36575" y="74675"/>
                </a:lnTo>
                <a:lnTo>
                  <a:pt x="51530" y="71747"/>
                </a:lnTo>
                <a:lnTo>
                  <a:pt x="63626" y="63817"/>
                </a:lnTo>
                <a:lnTo>
                  <a:pt x="71723" y="52173"/>
                </a:lnTo>
                <a:lnTo>
                  <a:pt x="74675" y="38099"/>
                </a:lnTo>
                <a:close/>
              </a:path>
            </a:pathLst>
          </a:custGeom>
          <a:ln w="12382">
            <a:solidFill>
              <a:srgbClr val="FF0000"/>
            </a:solidFill>
          </a:ln>
        </p:spPr>
        <p:txBody>
          <a:bodyPr wrap="square" lIns="0" tIns="0" rIns="0" bIns="0" rtlCol="0"/>
          <a:lstStyle/>
          <a:p>
            <a:endParaRPr/>
          </a:p>
        </p:txBody>
      </p:sp>
      <p:sp>
        <p:nvSpPr>
          <p:cNvPr id="57" name="object 57"/>
          <p:cNvSpPr/>
          <p:nvPr/>
        </p:nvSpPr>
        <p:spPr>
          <a:xfrm>
            <a:off x="5300472" y="3860292"/>
            <a:ext cx="74930" cy="74930"/>
          </a:xfrm>
          <a:custGeom>
            <a:avLst/>
            <a:gdLst/>
            <a:ahLst/>
            <a:cxnLst/>
            <a:rect l="l" t="t" r="r" b="b"/>
            <a:pathLst>
              <a:path w="74929" h="74929">
                <a:moveTo>
                  <a:pt x="74676" y="36576"/>
                </a:moveTo>
                <a:lnTo>
                  <a:pt x="71747" y="22502"/>
                </a:lnTo>
                <a:lnTo>
                  <a:pt x="63817" y="10858"/>
                </a:lnTo>
                <a:lnTo>
                  <a:pt x="52173" y="2928"/>
                </a:lnTo>
                <a:lnTo>
                  <a:pt x="38100" y="0"/>
                </a:lnTo>
                <a:lnTo>
                  <a:pt x="23145" y="2928"/>
                </a:lnTo>
                <a:lnTo>
                  <a:pt x="11049" y="10858"/>
                </a:lnTo>
                <a:lnTo>
                  <a:pt x="2952" y="22502"/>
                </a:lnTo>
                <a:lnTo>
                  <a:pt x="0" y="36576"/>
                </a:lnTo>
                <a:lnTo>
                  <a:pt x="2952" y="51530"/>
                </a:lnTo>
                <a:lnTo>
                  <a:pt x="11049" y="63627"/>
                </a:lnTo>
                <a:lnTo>
                  <a:pt x="23145" y="71723"/>
                </a:lnTo>
                <a:lnTo>
                  <a:pt x="38100" y="74676"/>
                </a:lnTo>
                <a:lnTo>
                  <a:pt x="52173" y="71723"/>
                </a:lnTo>
                <a:lnTo>
                  <a:pt x="63817" y="63627"/>
                </a:lnTo>
                <a:lnTo>
                  <a:pt x="71747" y="51530"/>
                </a:lnTo>
                <a:lnTo>
                  <a:pt x="74676" y="36576"/>
                </a:lnTo>
                <a:close/>
              </a:path>
            </a:pathLst>
          </a:custGeom>
          <a:solidFill>
            <a:srgbClr val="FF0000"/>
          </a:solidFill>
        </p:spPr>
        <p:txBody>
          <a:bodyPr wrap="square" lIns="0" tIns="0" rIns="0" bIns="0" rtlCol="0"/>
          <a:lstStyle/>
          <a:p>
            <a:endParaRPr/>
          </a:p>
        </p:txBody>
      </p:sp>
      <p:sp>
        <p:nvSpPr>
          <p:cNvPr id="58" name="object 58"/>
          <p:cNvSpPr/>
          <p:nvPr/>
        </p:nvSpPr>
        <p:spPr>
          <a:xfrm>
            <a:off x="5300471" y="3860291"/>
            <a:ext cx="74930" cy="74930"/>
          </a:xfrm>
          <a:custGeom>
            <a:avLst/>
            <a:gdLst/>
            <a:ahLst/>
            <a:cxnLst/>
            <a:rect l="l" t="t" r="r" b="b"/>
            <a:pathLst>
              <a:path w="74929" h="74929">
                <a:moveTo>
                  <a:pt x="74675" y="36575"/>
                </a:moveTo>
                <a:lnTo>
                  <a:pt x="71747" y="22502"/>
                </a:lnTo>
                <a:lnTo>
                  <a:pt x="63817" y="10858"/>
                </a:lnTo>
                <a:lnTo>
                  <a:pt x="52173" y="2928"/>
                </a:lnTo>
                <a:lnTo>
                  <a:pt x="38099" y="0"/>
                </a:lnTo>
                <a:lnTo>
                  <a:pt x="23145" y="2928"/>
                </a:lnTo>
                <a:lnTo>
                  <a:pt x="11048" y="10858"/>
                </a:lnTo>
                <a:lnTo>
                  <a:pt x="2952" y="22502"/>
                </a:lnTo>
                <a:lnTo>
                  <a:pt x="0" y="36575"/>
                </a:lnTo>
                <a:lnTo>
                  <a:pt x="2952" y="51530"/>
                </a:lnTo>
                <a:lnTo>
                  <a:pt x="11048" y="63626"/>
                </a:lnTo>
                <a:lnTo>
                  <a:pt x="23145" y="71723"/>
                </a:lnTo>
                <a:lnTo>
                  <a:pt x="38099" y="74675"/>
                </a:lnTo>
                <a:lnTo>
                  <a:pt x="52173" y="71723"/>
                </a:lnTo>
                <a:lnTo>
                  <a:pt x="63817" y="63626"/>
                </a:lnTo>
                <a:lnTo>
                  <a:pt x="71747" y="51530"/>
                </a:lnTo>
                <a:lnTo>
                  <a:pt x="74675" y="36575"/>
                </a:lnTo>
                <a:close/>
              </a:path>
            </a:pathLst>
          </a:custGeom>
          <a:ln w="12382">
            <a:solidFill>
              <a:srgbClr val="FF0000"/>
            </a:solidFill>
          </a:ln>
        </p:spPr>
        <p:txBody>
          <a:bodyPr wrap="square" lIns="0" tIns="0" rIns="0" bIns="0" rtlCol="0"/>
          <a:lstStyle/>
          <a:p>
            <a:endParaRPr/>
          </a:p>
        </p:txBody>
      </p:sp>
      <p:sp>
        <p:nvSpPr>
          <p:cNvPr id="59" name="object 59"/>
          <p:cNvSpPr/>
          <p:nvPr/>
        </p:nvSpPr>
        <p:spPr>
          <a:xfrm>
            <a:off x="5375148" y="3884676"/>
            <a:ext cx="74930" cy="74930"/>
          </a:xfrm>
          <a:custGeom>
            <a:avLst/>
            <a:gdLst/>
            <a:ahLst/>
            <a:cxnLst/>
            <a:rect l="l" t="t" r="r" b="b"/>
            <a:pathLst>
              <a:path w="74929" h="74929">
                <a:moveTo>
                  <a:pt x="74676" y="38100"/>
                </a:moveTo>
                <a:lnTo>
                  <a:pt x="71747" y="23145"/>
                </a:lnTo>
                <a:lnTo>
                  <a:pt x="63817" y="11049"/>
                </a:lnTo>
                <a:lnTo>
                  <a:pt x="52173" y="2952"/>
                </a:lnTo>
                <a:lnTo>
                  <a:pt x="38100" y="0"/>
                </a:lnTo>
                <a:lnTo>
                  <a:pt x="23145" y="2952"/>
                </a:lnTo>
                <a:lnTo>
                  <a:pt x="11049" y="11049"/>
                </a:lnTo>
                <a:lnTo>
                  <a:pt x="2952" y="23145"/>
                </a:lnTo>
                <a:lnTo>
                  <a:pt x="0" y="38100"/>
                </a:lnTo>
                <a:lnTo>
                  <a:pt x="2952" y="52173"/>
                </a:lnTo>
                <a:lnTo>
                  <a:pt x="11049" y="63817"/>
                </a:lnTo>
                <a:lnTo>
                  <a:pt x="23145" y="71747"/>
                </a:lnTo>
                <a:lnTo>
                  <a:pt x="38100" y="74676"/>
                </a:lnTo>
                <a:lnTo>
                  <a:pt x="52173" y="71747"/>
                </a:lnTo>
                <a:lnTo>
                  <a:pt x="63817" y="63817"/>
                </a:lnTo>
                <a:lnTo>
                  <a:pt x="71747" y="52173"/>
                </a:lnTo>
                <a:lnTo>
                  <a:pt x="74676" y="38100"/>
                </a:lnTo>
                <a:close/>
              </a:path>
            </a:pathLst>
          </a:custGeom>
          <a:solidFill>
            <a:srgbClr val="FF0000"/>
          </a:solidFill>
        </p:spPr>
        <p:txBody>
          <a:bodyPr wrap="square" lIns="0" tIns="0" rIns="0" bIns="0" rtlCol="0"/>
          <a:lstStyle/>
          <a:p>
            <a:endParaRPr/>
          </a:p>
        </p:txBody>
      </p:sp>
      <p:sp>
        <p:nvSpPr>
          <p:cNvPr id="60" name="object 60"/>
          <p:cNvSpPr/>
          <p:nvPr/>
        </p:nvSpPr>
        <p:spPr>
          <a:xfrm>
            <a:off x="5375147" y="3884676"/>
            <a:ext cx="74930" cy="74930"/>
          </a:xfrm>
          <a:custGeom>
            <a:avLst/>
            <a:gdLst/>
            <a:ahLst/>
            <a:cxnLst/>
            <a:rect l="l" t="t" r="r" b="b"/>
            <a:pathLst>
              <a:path w="74929" h="74929">
                <a:moveTo>
                  <a:pt x="74675" y="38099"/>
                </a:moveTo>
                <a:lnTo>
                  <a:pt x="71747" y="23145"/>
                </a:lnTo>
                <a:lnTo>
                  <a:pt x="63817" y="11048"/>
                </a:lnTo>
                <a:lnTo>
                  <a:pt x="52173" y="2952"/>
                </a:lnTo>
                <a:lnTo>
                  <a:pt x="38099" y="0"/>
                </a:lnTo>
                <a:lnTo>
                  <a:pt x="23145" y="2952"/>
                </a:lnTo>
                <a:lnTo>
                  <a:pt x="11048" y="11048"/>
                </a:lnTo>
                <a:lnTo>
                  <a:pt x="2952" y="23145"/>
                </a:lnTo>
                <a:lnTo>
                  <a:pt x="0" y="38099"/>
                </a:lnTo>
                <a:lnTo>
                  <a:pt x="2952" y="52173"/>
                </a:lnTo>
                <a:lnTo>
                  <a:pt x="11048" y="63817"/>
                </a:lnTo>
                <a:lnTo>
                  <a:pt x="23145" y="71747"/>
                </a:lnTo>
                <a:lnTo>
                  <a:pt x="38099" y="74675"/>
                </a:lnTo>
                <a:lnTo>
                  <a:pt x="52173" y="71747"/>
                </a:lnTo>
                <a:lnTo>
                  <a:pt x="63817" y="63817"/>
                </a:lnTo>
                <a:lnTo>
                  <a:pt x="71747" y="52173"/>
                </a:lnTo>
                <a:lnTo>
                  <a:pt x="74675" y="38099"/>
                </a:lnTo>
                <a:close/>
              </a:path>
            </a:pathLst>
          </a:custGeom>
          <a:ln w="12382">
            <a:solidFill>
              <a:srgbClr val="FF0000"/>
            </a:solidFill>
          </a:ln>
        </p:spPr>
        <p:txBody>
          <a:bodyPr wrap="square" lIns="0" tIns="0" rIns="0" bIns="0" rtlCol="0"/>
          <a:lstStyle/>
          <a:p>
            <a:endParaRPr/>
          </a:p>
        </p:txBody>
      </p:sp>
      <p:sp>
        <p:nvSpPr>
          <p:cNvPr id="61" name="object 61"/>
          <p:cNvSpPr/>
          <p:nvPr/>
        </p:nvSpPr>
        <p:spPr>
          <a:xfrm>
            <a:off x="6082284" y="4169664"/>
            <a:ext cx="73660" cy="74930"/>
          </a:xfrm>
          <a:custGeom>
            <a:avLst/>
            <a:gdLst/>
            <a:ahLst/>
            <a:cxnLst/>
            <a:rect l="l" t="t" r="r" b="b"/>
            <a:pathLst>
              <a:path w="73660" h="74929">
                <a:moveTo>
                  <a:pt x="73152" y="36576"/>
                </a:moveTo>
                <a:lnTo>
                  <a:pt x="70223" y="22502"/>
                </a:lnTo>
                <a:lnTo>
                  <a:pt x="62293" y="10858"/>
                </a:lnTo>
                <a:lnTo>
                  <a:pt x="50649" y="2928"/>
                </a:lnTo>
                <a:lnTo>
                  <a:pt x="36576" y="0"/>
                </a:lnTo>
                <a:lnTo>
                  <a:pt x="21859" y="2928"/>
                </a:lnTo>
                <a:lnTo>
                  <a:pt x="10287" y="10858"/>
                </a:lnTo>
                <a:lnTo>
                  <a:pt x="2714" y="22502"/>
                </a:lnTo>
                <a:lnTo>
                  <a:pt x="0" y="36576"/>
                </a:lnTo>
                <a:lnTo>
                  <a:pt x="2714" y="51530"/>
                </a:lnTo>
                <a:lnTo>
                  <a:pt x="10287" y="63627"/>
                </a:lnTo>
                <a:lnTo>
                  <a:pt x="21859" y="71723"/>
                </a:lnTo>
                <a:lnTo>
                  <a:pt x="36576" y="74676"/>
                </a:lnTo>
                <a:lnTo>
                  <a:pt x="50649" y="71723"/>
                </a:lnTo>
                <a:lnTo>
                  <a:pt x="62293" y="63627"/>
                </a:lnTo>
                <a:lnTo>
                  <a:pt x="70223" y="51530"/>
                </a:lnTo>
                <a:lnTo>
                  <a:pt x="73152" y="36576"/>
                </a:lnTo>
                <a:close/>
              </a:path>
            </a:pathLst>
          </a:custGeom>
          <a:solidFill>
            <a:srgbClr val="FF0000"/>
          </a:solidFill>
        </p:spPr>
        <p:txBody>
          <a:bodyPr wrap="square" lIns="0" tIns="0" rIns="0" bIns="0" rtlCol="0"/>
          <a:lstStyle/>
          <a:p>
            <a:endParaRPr/>
          </a:p>
        </p:txBody>
      </p:sp>
      <p:sp>
        <p:nvSpPr>
          <p:cNvPr id="62" name="object 62"/>
          <p:cNvSpPr/>
          <p:nvPr/>
        </p:nvSpPr>
        <p:spPr>
          <a:xfrm>
            <a:off x="6082283" y="4169664"/>
            <a:ext cx="73660" cy="74930"/>
          </a:xfrm>
          <a:custGeom>
            <a:avLst/>
            <a:gdLst/>
            <a:ahLst/>
            <a:cxnLst/>
            <a:rect l="l" t="t" r="r" b="b"/>
            <a:pathLst>
              <a:path w="73660" h="74929">
                <a:moveTo>
                  <a:pt x="73151" y="36575"/>
                </a:moveTo>
                <a:lnTo>
                  <a:pt x="70223" y="22502"/>
                </a:lnTo>
                <a:lnTo>
                  <a:pt x="62293" y="10858"/>
                </a:lnTo>
                <a:lnTo>
                  <a:pt x="50649" y="2928"/>
                </a:lnTo>
                <a:lnTo>
                  <a:pt x="36575" y="0"/>
                </a:lnTo>
                <a:lnTo>
                  <a:pt x="21859" y="2928"/>
                </a:lnTo>
                <a:lnTo>
                  <a:pt x="10286" y="10858"/>
                </a:lnTo>
                <a:lnTo>
                  <a:pt x="2714" y="22502"/>
                </a:lnTo>
                <a:lnTo>
                  <a:pt x="0" y="36575"/>
                </a:lnTo>
                <a:lnTo>
                  <a:pt x="2714" y="51530"/>
                </a:lnTo>
                <a:lnTo>
                  <a:pt x="10286" y="63626"/>
                </a:lnTo>
                <a:lnTo>
                  <a:pt x="21859" y="71723"/>
                </a:lnTo>
                <a:lnTo>
                  <a:pt x="36575" y="74675"/>
                </a:lnTo>
                <a:lnTo>
                  <a:pt x="50649" y="71723"/>
                </a:lnTo>
                <a:lnTo>
                  <a:pt x="62293" y="63626"/>
                </a:lnTo>
                <a:lnTo>
                  <a:pt x="70223" y="51530"/>
                </a:lnTo>
                <a:lnTo>
                  <a:pt x="73151" y="36575"/>
                </a:lnTo>
                <a:close/>
              </a:path>
            </a:pathLst>
          </a:custGeom>
          <a:ln w="12382">
            <a:solidFill>
              <a:srgbClr val="FF0000"/>
            </a:solidFill>
          </a:ln>
        </p:spPr>
        <p:txBody>
          <a:bodyPr wrap="square" lIns="0" tIns="0" rIns="0" bIns="0" rtlCol="0"/>
          <a:lstStyle/>
          <a:p>
            <a:endParaRPr/>
          </a:p>
        </p:txBody>
      </p:sp>
      <p:sp>
        <p:nvSpPr>
          <p:cNvPr id="63" name="object 63"/>
          <p:cNvSpPr/>
          <p:nvPr/>
        </p:nvSpPr>
        <p:spPr>
          <a:xfrm>
            <a:off x="5294280" y="3581304"/>
            <a:ext cx="87058" cy="87058"/>
          </a:xfrm>
          <a:prstGeom prst="rect">
            <a:avLst/>
          </a:prstGeom>
          <a:blipFill>
            <a:blip r:embed="rId17" cstate="print"/>
            <a:stretch>
              <a:fillRect/>
            </a:stretch>
          </a:blipFill>
        </p:spPr>
        <p:txBody>
          <a:bodyPr wrap="square" lIns="0" tIns="0" rIns="0" bIns="0" rtlCol="0"/>
          <a:lstStyle/>
          <a:p>
            <a:endParaRPr/>
          </a:p>
        </p:txBody>
      </p:sp>
      <p:sp>
        <p:nvSpPr>
          <p:cNvPr id="64" name="object 64"/>
          <p:cNvSpPr/>
          <p:nvPr/>
        </p:nvSpPr>
        <p:spPr>
          <a:xfrm>
            <a:off x="6496716" y="3767232"/>
            <a:ext cx="87058" cy="87058"/>
          </a:xfrm>
          <a:prstGeom prst="rect">
            <a:avLst/>
          </a:prstGeom>
          <a:blipFill>
            <a:blip r:embed="rId18" cstate="print"/>
            <a:stretch>
              <a:fillRect/>
            </a:stretch>
          </a:blipFill>
        </p:spPr>
        <p:txBody>
          <a:bodyPr wrap="square" lIns="0" tIns="0" rIns="0" bIns="0" rtlCol="0"/>
          <a:lstStyle/>
          <a:p>
            <a:endParaRPr/>
          </a:p>
        </p:txBody>
      </p:sp>
      <p:sp>
        <p:nvSpPr>
          <p:cNvPr id="65" name="object 65"/>
          <p:cNvSpPr/>
          <p:nvPr/>
        </p:nvSpPr>
        <p:spPr>
          <a:xfrm>
            <a:off x="7066692" y="3160680"/>
            <a:ext cx="85534" cy="87058"/>
          </a:xfrm>
          <a:prstGeom prst="rect">
            <a:avLst/>
          </a:prstGeom>
          <a:blipFill>
            <a:blip r:embed="rId11" cstate="print"/>
            <a:stretch>
              <a:fillRect/>
            </a:stretch>
          </a:blipFill>
        </p:spPr>
        <p:txBody>
          <a:bodyPr wrap="square" lIns="0" tIns="0" rIns="0" bIns="0" rtlCol="0"/>
          <a:lstStyle/>
          <a:p>
            <a:endParaRPr/>
          </a:p>
        </p:txBody>
      </p:sp>
      <p:sp>
        <p:nvSpPr>
          <p:cNvPr id="66" name="object 66"/>
          <p:cNvSpPr/>
          <p:nvPr/>
        </p:nvSpPr>
        <p:spPr>
          <a:xfrm>
            <a:off x="6149244" y="4472844"/>
            <a:ext cx="87058" cy="87058"/>
          </a:xfrm>
          <a:prstGeom prst="rect">
            <a:avLst/>
          </a:prstGeom>
          <a:blipFill>
            <a:blip r:embed="rId17" cstate="print"/>
            <a:stretch>
              <a:fillRect/>
            </a:stretch>
          </a:blipFill>
        </p:spPr>
        <p:txBody>
          <a:bodyPr wrap="square" lIns="0" tIns="0" rIns="0" bIns="0" rtlCol="0"/>
          <a:lstStyle/>
          <a:p>
            <a:endParaRPr/>
          </a:p>
        </p:txBody>
      </p:sp>
      <p:sp>
        <p:nvSpPr>
          <p:cNvPr id="67" name="object 67"/>
          <p:cNvSpPr/>
          <p:nvPr/>
        </p:nvSpPr>
        <p:spPr>
          <a:xfrm>
            <a:off x="6496716" y="5166264"/>
            <a:ext cx="87058" cy="87058"/>
          </a:xfrm>
          <a:prstGeom prst="rect">
            <a:avLst/>
          </a:prstGeom>
          <a:blipFill>
            <a:blip r:embed="rId19" cstate="print"/>
            <a:stretch>
              <a:fillRect/>
            </a:stretch>
          </a:blipFill>
        </p:spPr>
        <p:txBody>
          <a:bodyPr wrap="square" lIns="0" tIns="0" rIns="0" bIns="0" rtlCol="0"/>
          <a:lstStyle/>
          <a:p>
            <a:endParaRPr/>
          </a:p>
        </p:txBody>
      </p:sp>
      <p:sp>
        <p:nvSpPr>
          <p:cNvPr id="68" name="object 68"/>
          <p:cNvSpPr/>
          <p:nvPr/>
        </p:nvSpPr>
        <p:spPr>
          <a:xfrm>
            <a:off x="6650735" y="3278123"/>
            <a:ext cx="74930" cy="74930"/>
          </a:xfrm>
          <a:custGeom>
            <a:avLst/>
            <a:gdLst/>
            <a:ahLst/>
            <a:cxnLst/>
            <a:rect l="l" t="t" r="r" b="b"/>
            <a:pathLst>
              <a:path w="74929" h="74929">
                <a:moveTo>
                  <a:pt x="74676" y="36576"/>
                </a:moveTo>
                <a:lnTo>
                  <a:pt x="71747" y="22502"/>
                </a:lnTo>
                <a:lnTo>
                  <a:pt x="63817" y="10858"/>
                </a:lnTo>
                <a:lnTo>
                  <a:pt x="52173" y="2928"/>
                </a:lnTo>
                <a:lnTo>
                  <a:pt x="38100" y="0"/>
                </a:lnTo>
                <a:lnTo>
                  <a:pt x="23145" y="2928"/>
                </a:lnTo>
                <a:lnTo>
                  <a:pt x="11049" y="10858"/>
                </a:lnTo>
                <a:lnTo>
                  <a:pt x="2952" y="22502"/>
                </a:lnTo>
                <a:lnTo>
                  <a:pt x="0" y="36576"/>
                </a:lnTo>
                <a:lnTo>
                  <a:pt x="2952" y="51530"/>
                </a:lnTo>
                <a:lnTo>
                  <a:pt x="11049" y="63627"/>
                </a:lnTo>
                <a:lnTo>
                  <a:pt x="23145" y="71723"/>
                </a:lnTo>
                <a:lnTo>
                  <a:pt x="38100" y="74676"/>
                </a:lnTo>
                <a:lnTo>
                  <a:pt x="52173" y="71723"/>
                </a:lnTo>
                <a:lnTo>
                  <a:pt x="63817" y="63627"/>
                </a:lnTo>
                <a:lnTo>
                  <a:pt x="71747" y="51530"/>
                </a:lnTo>
                <a:lnTo>
                  <a:pt x="74676" y="36576"/>
                </a:lnTo>
                <a:close/>
              </a:path>
            </a:pathLst>
          </a:custGeom>
          <a:solidFill>
            <a:srgbClr val="FF0000"/>
          </a:solidFill>
        </p:spPr>
        <p:txBody>
          <a:bodyPr wrap="square" lIns="0" tIns="0" rIns="0" bIns="0" rtlCol="0"/>
          <a:lstStyle/>
          <a:p>
            <a:endParaRPr/>
          </a:p>
        </p:txBody>
      </p:sp>
      <p:sp>
        <p:nvSpPr>
          <p:cNvPr id="69" name="object 69"/>
          <p:cNvSpPr/>
          <p:nvPr/>
        </p:nvSpPr>
        <p:spPr>
          <a:xfrm>
            <a:off x="6650735" y="3278123"/>
            <a:ext cx="74930" cy="74930"/>
          </a:xfrm>
          <a:custGeom>
            <a:avLst/>
            <a:gdLst/>
            <a:ahLst/>
            <a:cxnLst/>
            <a:rect l="l" t="t" r="r" b="b"/>
            <a:pathLst>
              <a:path w="74929" h="74929">
                <a:moveTo>
                  <a:pt x="74675" y="36575"/>
                </a:moveTo>
                <a:lnTo>
                  <a:pt x="71747" y="22502"/>
                </a:lnTo>
                <a:lnTo>
                  <a:pt x="63817" y="10858"/>
                </a:lnTo>
                <a:lnTo>
                  <a:pt x="52173" y="2928"/>
                </a:lnTo>
                <a:lnTo>
                  <a:pt x="38099" y="0"/>
                </a:lnTo>
                <a:lnTo>
                  <a:pt x="23145" y="2928"/>
                </a:lnTo>
                <a:lnTo>
                  <a:pt x="11048" y="10858"/>
                </a:lnTo>
                <a:lnTo>
                  <a:pt x="2952" y="22502"/>
                </a:lnTo>
                <a:lnTo>
                  <a:pt x="0" y="36575"/>
                </a:lnTo>
                <a:lnTo>
                  <a:pt x="2952" y="51530"/>
                </a:lnTo>
                <a:lnTo>
                  <a:pt x="11048" y="63626"/>
                </a:lnTo>
                <a:lnTo>
                  <a:pt x="23145" y="71723"/>
                </a:lnTo>
                <a:lnTo>
                  <a:pt x="38099" y="74675"/>
                </a:lnTo>
                <a:lnTo>
                  <a:pt x="52173" y="71723"/>
                </a:lnTo>
                <a:lnTo>
                  <a:pt x="63817" y="63626"/>
                </a:lnTo>
                <a:lnTo>
                  <a:pt x="71747" y="51530"/>
                </a:lnTo>
                <a:lnTo>
                  <a:pt x="74675" y="36575"/>
                </a:lnTo>
                <a:close/>
              </a:path>
            </a:pathLst>
          </a:custGeom>
          <a:ln w="12382">
            <a:solidFill>
              <a:srgbClr val="FF0000"/>
            </a:solidFill>
          </a:ln>
        </p:spPr>
        <p:txBody>
          <a:bodyPr wrap="square" lIns="0" tIns="0" rIns="0" bIns="0" rtlCol="0"/>
          <a:lstStyle/>
          <a:p>
            <a:endParaRPr/>
          </a:p>
        </p:txBody>
      </p:sp>
      <p:sp>
        <p:nvSpPr>
          <p:cNvPr id="70" name="object 70"/>
          <p:cNvSpPr/>
          <p:nvPr/>
        </p:nvSpPr>
        <p:spPr>
          <a:xfrm>
            <a:off x="7772304" y="3433476"/>
            <a:ext cx="87058" cy="85534"/>
          </a:xfrm>
          <a:prstGeom prst="rect">
            <a:avLst/>
          </a:prstGeom>
          <a:blipFill>
            <a:blip r:embed="rId20" cstate="print"/>
            <a:stretch>
              <a:fillRect/>
            </a:stretch>
          </a:blipFill>
        </p:spPr>
        <p:txBody>
          <a:bodyPr wrap="square" lIns="0" tIns="0" rIns="0" bIns="0" rtlCol="0"/>
          <a:lstStyle/>
          <a:p>
            <a:endParaRPr/>
          </a:p>
        </p:txBody>
      </p:sp>
      <p:sp>
        <p:nvSpPr>
          <p:cNvPr id="71" name="object 71"/>
          <p:cNvSpPr/>
          <p:nvPr/>
        </p:nvSpPr>
        <p:spPr>
          <a:xfrm>
            <a:off x="6496716" y="2938176"/>
            <a:ext cx="87058" cy="85534"/>
          </a:xfrm>
          <a:prstGeom prst="rect">
            <a:avLst/>
          </a:prstGeom>
          <a:blipFill>
            <a:blip r:embed="rId20" cstate="print"/>
            <a:stretch>
              <a:fillRect/>
            </a:stretch>
          </a:blipFill>
        </p:spPr>
        <p:txBody>
          <a:bodyPr wrap="square" lIns="0" tIns="0" rIns="0" bIns="0" rtlCol="0"/>
          <a:lstStyle/>
          <a:p>
            <a:endParaRPr/>
          </a:p>
        </p:txBody>
      </p:sp>
      <p:sp>
        <p:nvSpPr>
          <p:cNvPr id="72" name="object 72"/>
          <p:cNvSpPr/>
          <p:nvPr/>
        </p:nvSpPr>
        <p:spPr>
          <a:xfrm>
            <a:off x="6359556" y="3718464"/>
            <a:ext cx="87058" cy="85534"/>
          </a:xfrm>
          <a:prstGeom prst="rect">
            <a:avLst/>
          </a:prstGeom>
          <a:blipFill>
            <a:blip r:embed="rId12" cstate="print"/>
            <a:stretch>
              <a:fillRect/>
            </a:stretch>
          </a:blipFill>
        </p:spPr>
        <p:txBody>
          <a:bodyPr wrap="square" lIns="0" tIns="0" rIns="0" bIns="0" rtlCol="0"/>
          <a:lstStyle/>
          <a:p>
            <a:endParaRPr/>
          </a:p>
        </p:txBody>
      </p:sp>
      <p:sp>
        <p:nvSpPr>
          <p:cNvPr id="73" name="object 73"/>
          <p:cNvSpPr/>
          <p:nvPr/>
        </p:nvSpPr>
        <p:spPr>
          <a:xfrm>
            <a:off x="5870448" y="4367784"/>
            <a:ext cx="74930" cy="74930"/>
          </a:xfrm>
          <a:custGeom>
            <a:avLst/>
            <a:gdLst/>
            <a:ahLst/>
            <a:cxnLst/>
            <a:rect l="l" t="t" r="r" b="b"/>
            <a:pathLst>
              <a:path w="74929" h="74929">
                <a:moveTo>
                  <a:pt x="74676" y="36576"/>
                </a:moveTo>
                <a:lnTo>
                  <a:pt x="71747" y="22502"/>
                </a:lnTo>
                <a:lnTo>
                  <a:pt x="63817" y="10858"/>
                </a:lnTo>
                <a:lnTo>
                  <a:pt x="52173" y="2928"/>
                </a:lnTo>
                <a:lnTo>
                  <a:pt x="38100" y="0"/>
                </a:lnTo>
                <a:lnTo>
                  <a:pt x="23145" y="2928"/>
                </a:lnTo>
                <a:lnTo>
                  <a:pt x="11049" y="10858"/>
                </a:lnTo>
                <a:lnTo>
                  <a:pt x="2952" y="22502"/>
                </a:lnTo>
                <a:lnTo>
                  <a:pt x="0" y="36576"/>
                </a:lnTo>
                <a:lnTo>
                  <a:pt x="2952" y="51530"/>
                </a:lnTo>
                <a:lnTo>
                  <a:pt x="11049" y="63627"/>
                </a:lnTo>
                <a:lnTo>
                  <a:pt x="23145" y="71723"/>
                </a:lnTo>
                <a:lnTo>
                  <a:pt x="38100" y="74676"/>
                </a:lnTo>
                <a:lnTo>
                  <a:pt x="52173" y="71723"/>
                </a:lnTo>
                <a:lnTo>
                  <a:pt x="63817" y="63627"/>
                </a:lnTo>
                <a:lnTo>
                  <a:pt x="71747" y="51530"/>
                </a:lnTo>
                <a:lnTo>
                  <a:pt x="74676" y="36576"/>
                </a:lnTo>
                <a:close/>
              </a:path>
            </a:pathLst>
          </a:custGeom>
          <a:solidFill>
            <a:srgbClr val="FF0000"/>
          </a:solidFill>
        </p:spPr>
        <p:txBody>
          <a:bodyPr wrap="square" lIns="0" tIns="0" rIns="0" bIns="0" rtlCol="0"/>
          <a:lstStyle/>
          <a:p>
            <a:endParaRPr/>
          </a:p>
        </p:txBody>
      </p:sp>
      <p:sp>
        <p:nvSpPr>
          <p:cNvPr id="74" name="object 74"/>
          <p:cNvSpPr/>
          <p:nvPr/>
        </p:nvSpPr>
        <p:spPr>
          <a:xfrm>
            <a:off x="5870447" y="4367783"/>
            <a:ext cx="74930" cy="74930"/>
          </a:xfrm>
          <a:custGeom>
            <a:avLst/>
            <a:gdLst/>
            <a:ahLst/>
            <a:cxnLst/>
            <a:rect l="l" t="t" r="r" b="b"/>
            <a:pathLst>
              <a:path w="74929" h="74929">
                <a:moveTo>
                  <a:pt x="74675" y="36575"/>
                </a:moveTo>
                <a:lnTo>
                  <a:pt x="71747" y="22502"/>
                </a:lnTo>
                <a:lnTo>
                  <a:pt x="63817" y="10858"/>
                </a:lnTo>
                <a:lnTo>
                  <a:pt x="52173" y="2928"/>
                </a:lnTo>
                <a:lnTo>
                  <a:pt x="38099" y="0"/>
                </a:lnTo>
                <a:lnTo>
                  <a:pt x="23145" y="2928"/>
                </a:lnTo>
                <a:lnTo>
                  <a:pt x="11048" y="10858"/>
                </a:lnTo>
                <a:lnTo>
                  <a:pt x="2952" y="22502"/>
                </a:lnTo>
                <a:lnTo>
                  <a:pt x="0" y="36575"/>
                </a:lnTo>
                <a:lnTo>
                  <a:pt x="2952" y="51530"/>
                </a:lnTo>
                <a:lnTo>
                  <a:pt x="11048" y="63626"/>
                </a:lnTo>
                <a:lnTo>
                  <a:pt x="23145" y="71723"/>
                </a:lnTo>
                <a:lnTo>
                  <a:pt x="38099" y="74675"/>
                </a:lnTo>
                <a:lnTo>
                  <a:pt x="52173" y="71723"/>
                </a:lnTo>
                <a:lnTo>
                  <a:pt x="63817" y="63626"/>
                </a:lnTo>
                <a:lnTo>
                  <a:pt x="71747" y="51530"/>
                </a:lnTo>
                <a:lnTo>
                  <a:pt x="74675" y="36575"/>
                </a:lnTo>
                <a:close/>
              </a:path>
            </a:pathLst>
          </a:custGeom>
          <a:ln w="12382">
            <a:solidFill>
              <a:srgbClr val="FF0000"/>
            </a:solidFill>
          </a:ln>
        </p:spPr>
        <p:txBody>
          <a:bodyPr wrap="square" lIns="0" tIns="0" rIns="0" bIns="0" rtlCol="0"/>
          <a:lstStyle/>
          <a:p>
            <a:endParaRPr/>
          </a:p>
        </p:txBody>
      </p:sp>
      <p:sp>
        <p:nvSpPr>
          <p:cNvPr id="75" name="object 75"/>
          <p:cNvSpPr/>
          <p:nvPr/>
        </p:nvSpPr>
        <p:spPr>
          <a:xfrm>
            <a:off x="6992016" y="3965352"/>
            <a:ext cx="87058" cy="87058"/>
          </a:xfrm>
          <a:prstGeom prst="rect">
            <a:avLst/>
          </a:prstGeom>
          <a:blipFill>
            <a:blip r:embed="rId18" cstate="print"/>
            <a:stretch>
              <a:fillRect/>
            </a:stretch>
          </a:blipFill>
        </p:spPr>
        <p:txBody>
          <a:bodyPr wrap="square" lIns="0" tIns="0" rIns="0" bIns="0" rtlCol="0"/>
          <a:lstStyle/>
          <a:p>
            <a:endParaRPr/>
          </a:p>
        </p:txBody>
      </p:sp>
      <p:sp>
        <p:nvSpPr>
          <p:cNvPr id="76" name="object 76"/>
          <p:cNvSpPr/>
          <p:nvPr/>
        </p:nvSpPr>
        <p:spPr>
          <a:xfrm>
            <a:off x="6155436" y="4194048"/>
            <a:ext cx="74930" cy="74930"/>
          </a:xfrm>
          <a:custGeom>
            <a:avLst/>
            <a:gdLst/>
            <a:ahLst/>
            <a:cxnLst/>
            <a:rect l="l" t="t" r="r" b="b"/>
            <a:pathLst>
              <a:path w="74929" h="74929">
                <a:moveTo>
                  <a:pt x="74676" y="38100"/>
                </a:moveTo>
                <a:lnTo>
                  <a:pt x="71747" y="23145"/>
                </a:lnTo>
                <a:lnTo>
                  <a:pt x="63817" y="11049"/>
                </a:lnTo>
                <a:lnTo>
                  <a:pt x="52173" y="2952"/>
                </a:lnTo>
                <a:lnTo>
                  <a:pt x="38100" y="0"/>
                </a:lnTo>
                <a:lnTo>
                  <a:pt x="23145" y="2952"/>
                </a:lnTo>
                <a:lnTo>
                  <a:pt x="11049" y="11049"/>
                </a:lnTo>
                <a:lnTo>
                  <a:pt x="2952" y="23145"/>
                </a:lnTo>
                <a:lnTo>
                  <a:pt x="0" y="38100"/>
                </a:lnTo>
                <a:lnTo>
                  <a:pt x="2952" y="52173"/>
                </a:lnTo>
                <a:lnTo>
                  <a:pt x="11049" y="63817"/>
                </a:lnTo>
                <a:lnTo>
                  <a:pt x="23145" y="71747"/>
                </a:lnTo>
                <a:lnTo>
                  <a:pt x="38100" y="74676"/>
                </a:lnTo>
                <a:lnTo>
                  <a:pt x="52173" y="71747"/>
                </a:lnTo>
                <a:lnTo>
                  <a:pt x="63817" y="63817"/>
                </a:lnTo>
                <a:lnTo>
                  <a:pt x="71747" y="52173"/>
                </a:lnTo>
                <a:lnTo>
                  <a:pt x="74676" y="38100"/>
                </a:lnTo>
                <a:close/>
              </a:path>
            </a:pathLst>
          </a:custGeom>
          <a:solidFill>
            <a:srgbClr val="FF0000"/>
          </a:solidFill>
        </p:spPr>
        <p:txBody>
          <a:bodyPr wrap="square" lIns="0" tIns="0" rIns="0" bIns="0" rtlCol="0"/>
          <a:lstStyle/>
          <a:p>
            <a:endParaRPr/>
          </a:p>
        </p:txBody>
      </p:sp>
      <p:sp>
        <p:nvSpPr>
          <p:cNvPr id="77" name="object 77"/>
          <p:cNvSpPr/>
          <p:nvPr/>
        </p:nvSpPr>
        <p:spPr>
          <a:xfrm>
            <a:off x="6155435" y="4194047"/>
            <a:ext cx="74930" cy="74930"/>
          </a:xfrm>
          <a:custGeom>
            <a:avLst/>
            <a:gdLst/>
            <a:ahLst/>
            <a:cxnLst/>
            <a:rect l="l" t="t" r="r" b="b"/>
            <a:pathLst>
              <a:path w="74929" h="74929">
                <a:moveTo>
                  <a:pt x="74675" y="38099"/>
                </a:moveTo>
                <a:lnTo>
                  <a:pt x="71747" y="23145"/>
                </a:lnTo>
                <a:lnTo>
                  <a:pt x="63817" y="11048"/>
                </a:lnTo>
                <a:lnTo>
                  <a:pt x="52173" y="2952"/>
                </a:lnTo>
                <a:lnTo>
                  <a:pt x="38099" y="0"/>
                </a:lnTo>
                <a:lnTo>
                  <a:pt x="23145" y="2952"/>
                </a:lnTo>
                <a:lnTo>
                  <a:pt x="11048" y="11048"/>
                </a:lnTo>
                <a:lnTo>
                  <a:pt x="2952" y="23145"/>
                </a:lnTo>
                <a:lnTo>
                  <a:pt x="0" y="38099"/>
                </a:lnTo>
                <a:lnTo>
                  <a:pt x="2952" y="52173"/>
                </a:lnTo>
                <a:lnTo>
                  <a:pt x="11048" y="63817"/>
                </a:lnTo>
                <a:lnTo>
                  <a:pt x="23145" y="71747"/>
                </a:lnTo>
                <a:lnTo>
                  <a:pt x="38099" y="74675"/>
                </a:lnTo>
                <a:lnTo>
                  <a:pt x="52173" y="71747"/>
                </a:lnTo>
                <a:lnTo>
                  <a:pt x="63817" y="63817"/>
                </a:lnTo>
                <a:lnTo>
                  <a:pt x="71747" y="52173"/>
                </a:lnTo>
                <a:lnTo>
                  <a:pt x="74675" y="38099"/>
                </a:lnTo>
                <a:close/>
              </a:path>
            </a:pathLst>
          </a:custGeom>
          <a:ln w="12382">
            <a:solidFill>
              <a:srgbClr val="FF0000"/>
            </a:solidFill>
          </a:ln>
        </p:spPr>
        <p:txBody>
          <a:bodyPr wrap="square" lIns="0" tIns="0" rIns="0" bIns="0" rtlCol="0"/>
          <a:lstStyle/>
          <a:p>
            <a:endParaRPr/>
          </a:p>
        </p:txBody>
      </p:sp>
      <p:sp>
        <p:nvSpPr>
          <p:cNvPr id="78" name="object 78"/>
          <p:cNvSpPr/>
          <p:nvPr/>
        </p:nvSpPr>
        <p:spPr>
          <a:xfrm>
            <a:off x="6707028" y="3011328"/>
            <a:ext cx="87058" cy="87058"/>
          </a:xfrm>
          <a:prstGeom prst="rect">
            <a:avLst/>
          </a:prstGeom>
          <a:blipFill>
            <a:blip r:embed="rId21" cstate="print"/>
            <a:stretch>
              <a:fillRect/>
            </a:stretch>
          </a:blipFill>
        </p:spPr>
        <p:txBody>
          <a:bodyPr wrap="square" lIns="0" tIns="0" rIns="0" bIns="0" rtlCol="0"/>
          <a:lstStyle/>
          <a:p>
            <a:endParaRPr/>
          </a:p>
        </p:txBody>
      </p:sp>
      <p:sp>
        <p:nvSpPr>
          <p:cNvPr id="79" name="object 79"/>
          <p:cNvSpPr/>
          <p:nvPr/>
        </p:nvSpPr>
        <p:spPr>
          <a:xfrm>
            <a:off x="5797296" y="4343400"/>
            <a:ext cx="73660" cy="74930"/>
          </a:xfrm>
          <a:custGeom>
            <a:avLst/>
            <a:gdLst/>
            <a:ahLst/>
            <a:cxnLst/>
            <a:rect l="l" t="t" r="r" b="b"/>
            <a:pathLst>
              <a:path w="73660" h="74929">
                <a:moveTo>
                  <a:pt x="73152" y="36576"/>
                </a:moveTo>
                <a:lnTo>
                  <a:pt x="70223" y="22502"/>
                </a:lnTo>
                <a:lnTo>
                  <a:pt x="62293" y="10858"/>
                </a:lnTo>
                <a:lnTo>
                  <a:pt x="50649" y="2928"/>
                </a:lnTo>
                <a:lnTo>
                  <a:pt x="36576" y="0"/>
                </a:lnTo>
                <a:lnTo>
                  <a:pt x="21859" y="2928"/>
                </a:lnTo>
                <a:lnTo>
                  <a:pt x="10287" y="10858"/>
                </a:lnTo>
                <a:lnTo>
                  <a:pt x="2714" y="22502"/>
                </a:lnTo>
                <a:lnTo>
                  <a:pt x="0" y="36576"/>
                </a:lnTo>
                <a:lnTo>
                  <a:pt x="2714" y="51530"/>
                </a:lnTo>
                <a:lnTo>
                  <a:pt x="10287" y="63627"/>
                </a:lnTo>
                <a:lnTo>
                  <a:pt x="21859" y="71723"/>
                </a:lnTo>
                <a:lnTo>
                  <a:pt x="36576" y="74676"/>
                </a:lnTo>
                <a:lnTo>
                  <a:pt x="50649" y="71723"/>
                </a:lnTo>
                <a:lnTo>
                  <a:pt x="62293" y="63627"/>
                </a:lnTo>
                <a:lnTo>
                  <a:pt x="70223" y="51530"/>
                </a:lnTo>
                <a:lnTo>
                  <a:pt x="73152" y="36576"/>
                </a:lnTo>
                <a:close/>
              </a:path>
            </a:pathLst>
          </a:custGeom>
          <a:solidFill>
            <a:srgbClr val="FF0000"/>
          </a:solidFill>
        </p:spPr>
        <p:txBody>
          <a:bodyPr wrap="square" lIns="0" tIns="0" rIns="0" bIns="0" rtlCol="0"/>
          <a:lstStyle/>
          <a:p>
            <a:endParaRPr/>
          </a:p>
        </p:txBody>
      </p:sp>
      <p:sp>
        <p:nvSpPr>
          <p:cNvPr id="80" name="object 80"/>
          <p:cNvSpPr/>
          <p:nvPr/>
        </p:nvSpPr>
        <p:spPr>
          <a:xfrm>
            <a:off x="5797295" y="4343400"/>
            <a:ext cx="73660" cy="74930"/>
          </a:xfrm>
          <a:custGeom>
            <a:avLst/>
            <a:gdLst/>
            <a:ahLst/>
            <a:cxnLst/>
            <a:rect l="l" t="t" r="r" b="b"/>
            <a:pathLst>
              <a:path w="73660" h="74929">
                <a:moveTo>
                  <a:pt x="73151" y="36575"/>
                </a:moveTo>
                <a:lnTo>
                  <a:pt x="70223" y="22502"/>
                </a:lnTo>
                <a:lnTo>
                  <a:pt x="62293" y="10858"/>
                </a:lnTo>
                <a:lnTo>
                  <a:pt x="50649" y="2928"/>
                </a:lnTo>
                <a:lnTo>
                  <a:pt x="36575" y="0"/>
                </a:lnTo>
                <a:lnTo>
                  <a:pt x="21859" y="2928"/>
                </a:lnTo>
                <a:lnTo>
                  <a:pt x="10286" y="10858"/>
                </a:lnTo>
                <a:lnTo>
                  <a:pt x="2714" y="22502"/>
                </a:lnTo>
                <a:lnTo>
                  <a:pt x="0" y="36575"/>
                </a:lnTo>
                <a:lnTo>
                  <a:pt x="2714" y="51530"/>
                </a:lnTo>
                <a:lnTo>
                  <a:pt x="10286" y="63626"/>
                </a:lnTo>
                <a:lnTo>
                  <a:pt x="21859" y="71723"/>
                </a:lnTo>
                <a:lnTo>
                  <a:pt x="36575" y="74675"/>
                </a:lnTo>
                <a:lnTo>
                  <a:pt x="50649" y="71723"/>
                </a:lnTo>
                <a:lnTo>
                  <a:pt x="62293" y="63626"/>
                </a:lnTo>
                <a:lnTo>
                  <a:pt x="70223" y="51530"/>
                </a:lnTo>
                <a:lnTo>
                  <a:pt x="73151" y="36575"/>
                </a:lnTo>
                <a:close/>
              </a:path>
            </a:pathLst>
          </a:custGeom>
          <a:ln w="12382">
            <a:solidFill>
              <a:srgbClr val="FF0000"/>
            </a:solidFill>
          </a:ln>
        </p:spPr>
        <p:txBody>
          <a:bodyPr wrap="square" lIns="0" tIns="0" rIns="0" bIns="0" rtlCol="0"/>
          <a:lstStyle/>
          <a:p>
            <a:endParaRPr/>
          </a:p>
        </p:txBody>
      </p:sp>
      <p:sp>
        <p:nvSpPr>
          <p:cNvPr id="81" name="object 81"/>
          <p:cNvSpPr/>
          <p:nvPr/>
        </p:nvSpPr>
        <p:spPr>
          <a:xfrm>
            <a:off x="6149244" y="3073812"/>
            <a:ext cx="87058" cy="87058"/>
          </a:xfrm>
          <a:prstGeom prst="rect">
            <a:avLst/>
          </a:prstGeom>
          <a:blipFill>
            <a:blip r:embed="rId22" cstate="print"/>
            <a:stretch>
              <a:fillRect/>
            </a:stretch>
          </a:blipFill>
        </p:spPr>
        <p:txBody>
          <a:bodyPr wrap="square" lIns="0" tIns="0" rIns="0" bIns="0" rtlCol="0"/>
          <a:lstStyle/>
          <a:p>
            <a:endParaRPr/>
          </a:p>
        </p:txBody>
      </p:sp>
      <p:sp>
        <p:nvSpPr>
          <p:cNvPr id="82" name="object 82"/>
          <p:cNvSpPr/>
          <p:nvPr/>
        </p:nvSpPr>
        <p:spPr>
          <a:xfrm>
            <a:off x="6286404" y="3124104"/>
            <a:ext cx="85534" cy="85534"/>
          </a:xfrm>
          <a:prstGeom prst="rect">
            <a:avLst/>
          </a:prstGeom>
          <a:blipFill>
            <a:blip r:embed="rId14" cstate="print"/>
            <a:stretch>
              <a:fillRect/>
            </a:stretch>
          </a:blipFill>
        </p:spPr>
        <p:txBody>
          <a:bodyPr wrap="square" lIns="0" tIns="0" rIns="0" bIns="0" rtlCol="0"/>
          <a:lstStyle/>
          <a:p>
            <a:endParaRPr/>
          </a:p>
        </p:txBody>
      </p:sp>
      <p:sp>
        <p:nvSpPr>
          <p:cNvPr id="83" name="object 83"/>
          <p:cNvSpPr/>
          <p:nvPr/>
        </p:nvSpPr>
        <p:spPr>
          <a:xfrm>
            <a:off x="7412640" y="4411884"/>
            <a:ext cx="87058" cy="85534"/>
          </a:xfrm>
          <a:prstGeom prst="rect">
            <a:avLst/>
          </a:prstGeom>
          <a:blipFill>
            <a:blip r:embed="rId23" cstate="print"/>
            <a:stretch>
              <a:fillRect/>
            </a:stretch>
          </a:blipFill>
        </p:spPr>
        <p:txBody>
          <a:bodyPr wrap="square" lIns="0" tIns="0" rIns="0" bIns="0" rtlCol="0"/>
          <a:lstStyle/>
          <a:p>
            <a:endParaRPr/>
          </a:p>
        </p:txBody>
      </p:sp>
      <p:sp>
        <p:nvSpPr>
          <p:cNvPr id="84" name="object 84"/>
          <p:cNvSpPr/>
          <p:nvPr/>
        </p:nvSpPr>
        <p:spPr>
          <a:xfrm>
            <a:off x="6149244" y="4745640"/>
            <a:ext cx="87058" cy="87058"/>
          </a:xfrm>
          <a:prstGeom prst="rect">
            <a:avLst/>
          </a:prstGeom>
          <a:blipFill>
            <a:blip r:embed="rId22" cstate="print"/>
            <a:stretch>
              <a:fillRect/>
            </a:stretch>
          </a:blipFill>
        </p:spPr>
        <p:txBody>
          <a:bodyPr wrap="square" lIns="0" tIns="0" rIns="0" bIns="0" rtlCol="0"/>
          <a:lstStyle/>
          <a:p>
            <a:endParaRPr/>
          </a:p>
        </p:txBody>
      </p:sp>
      <p:sp>
        <p:nvSpPr>
          <p:cNvPr id="85" name="object 85"/>
          <p:cNvSpPr/>
          <p:nvPr/>
        </p:nvSpPr>
        <p:spPr>
          <a:xfrm>
            <a:off x="6001416" y="3296316"/>
            <a:ext cx="87058" cy="87058"/>
          </a:xfrm>
          <a:prstGeom prst="rect">
            <a:avLst/>
          </a:prstGeom>
          <a:blipFill>
            <a:blip r:embed="rId24" cstate="print"/>
            <a:stretch>
              <a:fillRect/>
            </a:stretch>
          </a:blipFill>
        </p:spPr>
        <p:txBody>
          <a:bodyPr wrap="square" lIns="0" tIns="0" rIns="0" bIns="0" rtlCol="0"/>
          <a:lstStyle/>
          <a:p>
            <a:endParaRPr/>
          </a:p>
        </p:txBody>
      </p:sp>
      <p:sp>
        <p:nvSpPr>
          <p:cNvPr id="86" name="object 86"/>
          <p:cNvSpPr/>
          <p:nvPr/>
        </p:nvSpPr>
        <p:spPr>
          <a:xfrm>
            <a:off x="5506116" y="4225956"/>
            <a:ext cx="85534" cy="85534"/>
          </a:xfrm>
          <a:prstGeom prst="rect">
            <a:avLst/>
          </a:prstGeom>
          <a:blipFill>
            <a:blip r:embed="rId25" cstate="print"/>
            <a:stretch>
              <a:fillRect/>
            </a:stretch>
          </a:blipFill>
        </p:spPr>
        <p:txBody>
          <a:bodyPr wrap="square" lIns="0" tIns="0" rIns="0" bIns="0" rtlCol="0"/>
          <a:lstStyle/>
          <a:p>
            <a:endParaRPr/>
          </a:p>
        </p:txBody>
      </p:sp>
      <p:sp>
        <p:nvSpPr>
          <p:cNvPr id="87" name="object 87"/>
          <p:cNvSpPr/>
          <p:nvPr/>
        </p:nvSpPr>
        <p:spPr>
          <a:xfrm>
            <a:off x="6644544" y="3829716"/>
            <a:ext cx="87058" cy="85534"/>
          </a:xfrm>
          <a:prstGeom prst="rect">
            <a:avLst/>
          </a:prstGeom>
          <a:blipFill>
            <a:blip r:embed="rId26" cstate="print"/>
            <a:stretch>
              <a:fillRect/>
            </a:stretch>
          </a:blipFill>
        </p:spPr>
        <p:txBody>
          <a:bodyPr wrap="square" lIns="0" tIns="0" rIns="0" bIns="0" rtlCol="0"/>
          <a:lstStyle/>
          <a:p>
            <a:endParaRPr/>
          </a:p>
        </p:txBody>
      </p:sp>
      <p:sp>
        <p:nvSpPr>
          <p:cNvPr id="88" name="object 88"/>
          <p:cNvSpPr/>
          <p:nvPr/>
        </p:nvSpPr>
        <p:spPr>
          <a:xfrm>
            <a:off x="5300472" y="4145280"/>
            <a:ext cx="74930" cy="74930"/>
          </a:xfrm>
          <a:custGeom>
            <a:avLst/>
            <a:gdLst/>
            <a:ahLst/>
            <a:cxnLst/>
            <a:rect l="l" t="t" r="r" b="b"/>
            <a:pathLst>
              <a:path w="74929" h="74929">
                <a:moveTo>
                  <a:pt x="74676" y="36576"/>
                </a:moveTo>
                <a:lnTo>
                  <a:pt x="71747" y="22502"/>
                </a:lnTo>
                <a:lnTo>
                  <a:pt x="63817" y="10858"/>
                </a:lnTo>
                <a:lnTo>
                  <a:pt x="52173" y="2928"/>
                </a:lnTo>
                <a:lnTo>
                  <a:pt x="38100" y="0"/>
                </a:lnTo>
                <a:lnTo>
                  <a:pt x="23145" y="2928"/>
                </a:lnTo>
                <a:lnTo>
                  <a:pt x="11049" y="10858"/>
                </a:lnTo>
                <a:lnTo>
                  <a:pt x="2952" y="22502"/>
                </a:lnTo>
                <a:lnTo>
                  <a:pt x="0" y="36576"/>
                </a:lnTo>
                <a:lnTo>
                  <a:pt x="2952" y="51530"/>
                </a:lnTo>
                <a:lnTo>
                  <a:pt x="11049" y="63627"/>
                </a:lnTo>
                <a:lnTo>
                  <a:pt x="23145" y="71723"/>
                </a:lnTo>
                <a:lnTo>
                  <a:pt x="38100" y="74676"/>
                </a:lnTo>
                <a:lnTo>
                  <a:pt x="52173" y="71723"/>
                </a:lnTo>
                <a:lnTo>
                  <a:pt x="63817" y="63627"/>
                </a:lnTo>
                <a:lnTo>
                  <a:pt x="71747" y="51530"/>
                </a:lnTo>
                <a:lnTo>
                  <a:pt x="74676" y="36576"/>
                </a:lnTo>
                <a:close/>
              </a:path>
            </a:pathLst>
          </a:custGeom>
          <a:solidFill>
            <a:srgbClr val="FF0000"/>
          </a:solidFill>
        </p:spPr>
        <p:txBody>
          <a:bodyPr wrap="square" lIns="0" tIns="0" rIns="0" bIns="0" rtlCol="0"/>
          <a:lstStyle/>
          <a:p>
            <a:endParaRPr/>
          </a:p>
        </p:txBody>
      </p:sp>
      <p:sp>
        <p:nvSpPr>
          <p:cNvPr id="89" name="object 89"/>
          <p:cNvSpPr/>
          <p:nvPr/>
        </p:nvSpPr>
        <p:spPr>
          <a:xfrm>
            <a:off x="5300471" y="4145279"/>
            <a:ext cx="74930" cy="74930"/>
          </a:xfrm>
          <a:custGeom>
            <a:avLst/>
            <a:gdLst/>
            <a:ahLst/>
            <a:cxnLst/>
            <a:rect l="l" t="t" r="r" b="b"/>
            <a:pathLst>
              <a:path w="74929" h="74929">
                <a:moveTo>
                  <a:pt x="74675" y="36575"/>
                </a:moveTo>
                <a:lnTo>
                  <a:pt x="71747" y="22502"/>
                </a:lnTo>
                <a:lnTo>
                  <a:pt x="63817" y="10858"/>
                </a:lnTo>
                <a:lnTo>
                  <a:pt x="52173" y="2928"/>
                </a:lnTo>
                <a:lnTo>
                  <a:pt x="38099" y="0"/>
                </a:lnTo>
                <a:lnTo>
                  <a:pt x="23145" y="2928"/>
                </a:lnTo>
                <a:lnTo>
                  <a:pt x="11048" y="10858"/>
                </a:lnTo>
                <a:lnTo>
                  <a:pt x="2952" y="22502"/>
                </a:lnTo>
                <a:lnTo>
                  <a:pt x="0" y="36575"/>
                </a:lnTo>
                <a:lnTo>
                  <a:pt x="2952" y="51530"/>
                </a:lnTo>
                <a:lnTo>
                  <a:pt x="11048" y="63626"/>
                </a:lnTo>
                <a:lnTo>
                  <a:pt x="23145" y="71723"/>
                </a:lnTo>
                <a:lnTo>
                  <a:pt x="38099" y="74675"/>
                </a:lnTo>
                <a:lnTo>
                  <a:pt x="52173" y="71723"/>
                </a:lnTo>
                <a:lnTo>
                  <a:pt x="63817" y="63626"/>
                </a:lnTo>
                <a:lnTo>
                  <a:pt x="71747" y="51530"/>
                </a:lnTo>
                <a:lnTo>
                  <a:pt x="74675" y="36575"/>
                </a:lnTo>
                <a:close/>
              </a:path>
            </a:pathLst>
          </a:custGeom>
          <a:ln w="12382">
            <a:solidFill>
              <a:srgbClr val="FF0000"/>
            </a:solidFill>
          </a:ln>
        </p:spPr>
        <p:txBody>
          <a:bodyPr wrap="square" lIns="0" tIns="0" rIns="0" bIns="0" rtlCol="0"/>
          <a:lstStyle/>
          <a:p>
            <a:endParaRPr/>
          </a:p>
        </p:txBody>
      </p:sp>
      <p:sp>
        <p:nvSpPr>
          <p:cNvPr id="90" name="object 90"/>
          <p:cNvSpPr/>
          <p:nvPr/>
        </p:nvSpPr>
        <p:spPr>
          <a:xfrm>
            <a:off x="5864256" y="4076604"/>
            <a:ext cx="87058" cy="87058"/>
          </a:xfrm>
          <a:prstGeom prst="rect">
            <a:avLst/>
          </a:prstGeom>
          <a:blipFill>
            <a:blip r:embed="rId27" cstate="print"/>
            <a:stretch>
              <a:fillRect/>
            </a:stretch>
          </a:blipFill>
        </p:spPr>
        <p:txBody>
          <a:bodyPr wrap="square" lIns="0" tIns="0" rIns="0" bIns="0" rtlCol="0"/>
          <a:lstStyle/>
          <a:p>
            <a:endParaRPr/>
          </a:p>
        </p:txBody>
      </p:sp>
      <p:sp>
        <p:nvSpPr>
          <p:cNvPr id="91" name="object 91"/>
          <p:cNvSpPr/>
          <p:nvPr/>
        </p:nvSpPr>
        <p:spPr>
          <a:xfrm>
            <a:off x="4948332" y="2875692"/>
            <a:ext cx="87058" cy="87058"/>
          </a:xfrm>
          <a:prstGeom prst="rect">
            <a:avLst/>
          </a:prstGeom>
          <a:blipFill>
            <a:blip r:embed="rId28" cstate="print"/>
            <a:stretch>
              <a:fillRect/>
            </a:stretch>
          </a:blipFill>
        </p:spPr>
        <p:txBody>
          <a:bodyPr wrap="square" lIns="0" tIns="0" rIns="0" bIns="0" rtlCol="0"/>
          <a:lstStyle/>
          <a:p>
            <a:endParaRPr/>
          </a:p>
        </p:txBody>
      </p:sp>
      <p:sp>
        <p:nvSpPr>
          <p:cNvPr id="92" name="object 92"/>
          <p:cNvSpPr/>
          <p:nvPr/>
        </p:nvSpPr>
        <p:spPr>
          <a:xfrm>
            <a:off x="5294280" y="2740056"/>
            <a:ext cx="87058" cy="85534"/>
          </a:xfrm>
          <a:prstGeom prst="rect">
            <a:avLst/>
          </a:prstGeom>
          <a:blipFill>
            <a:blip r:embed="rId29" cstate="print"/>
            <a:stretch>
              <a:fillRect/>
            </a:stretch>
          </a:blipFill>
        </p:spPr>
        <p:txBody>
          <a:bodyPr wrap="square" lIns="0" tIns="0" rIns="0" bIns="0" rtlCol="0"/>
          <a:lstStyle/>
          <a:p>
            <a:endParaRPr/>
          </a:p>
        </p:txBody>
      </p:sp>
      <p:sp>
        <p:nvSpPr>
          <p:cNvPr id="93" name="object 93"/>
          <p:cNvSpPr/>
          <p:nvPr/>
        </p:nvSpPr>
        <p:spPr>
          <a:xfrm>
            <a:off x="5443632" y="4745640"/>
            <a:ext cx="87058" cy="87058"/>
          </a:xfrm>
          <a:prstGeom prst="rect">
            <a:avLst/>
          </a:prstGeom>
          <a:blipFill>
            <a:blip r:embed="rId18" cstate="print"/>
            <a:stretch>
              <a:fillRect/>
            </a:stretch>
          </a:blipFill>
        </p:spPr>
        <p:txBody>
          <a:bodyPr wrap="square" lIns="0" tIns="0" rIns="0" bIns="0" rtlCol="0"/>
          <a:lstStyle/>
          <a:p>
            <a:endParaRPr/>
          </a:p>
        </p:txBody>
      </p:sp>
      <p:sp>
        <p:nvSpPr>
          <p:cNvPr id="94" name="object 94"/>
          <p:cNvSpPr/>
          <p:nvPr/>
        </p:nvSpPr>
        <p:spPr>
          <a:xfrm>
            <a:off x="6577584" y="3241548"/>
            <a:ext cx="73660" cy="73660"/>
          </a:xfrm>
          <a:custGeom>
            <a:avLst/>
            <a:gdLst/>
            <a:ahLst/>
            <a:cxnLst/>
            <a:rect l="l" t="t" r="r" b="b"/>
            <a:pathLst>
              <a:path w="73659" h="73660">
                <a:moveTo>
                  <a:pt x="73152" y="36576"/>
                </a:moveTo>
                <a:lnTo>
                  <a:pt x="70437" y="22502"/>
                </a:lnTo>
                <a:lnTo>
                  <a:pt x="62865" y="10858"/>
                </a:lnTo>
                <a:lnTo>
                  <a:pt x="51292" y="2928"/>
                </a:lnTo>
                <a:lnTo>
                  <a:pt x="36576" y="0"/>
                </a:lnTo>
                <a:lnTo>
                  <a:pt x="22502" y="2928"/>
                </a:lnTo>
                <a:lnTo>
                  <a:pt x="10858" y="10858"/>
                </a:lnTo>
                <a:lnTo>
                  <a:pt x="2928" y="22502"/>
                </a:lnTo>
                <a:lnTo>
                  <a:pt x="0" y="36576"/>
                </a:lnTo>
                <a:lnTo>
                  <a:pt x="2928" y="50649"/>
                </a:lnTo>
                <a:lnTo>
                  <a:pt x="10858" y="62293"/>
                </a:lnTo>
                <a:lnTo>
                  <a:pt x="22502" y="70223"/>
                </a:lnTo>
                <a:lnTo>
                  <a:pt x="36576" y="73152"/>
                </a:lnTo>
                <a:lnTo>
                  <a:pt x="51292" y="70223"/>
                </a:lnTo>
                <a:lnTo>
                  <a:pt x="62865" y="62293"/>
                </a:lnTo>
                <a:lnTo>
                  <a:pt x="70437" y="50649"/>
                </a:lnTo>
                <a:lnTo>
                  <a:pt x="73152" y="36576"/>
                </a:lnTo>
                <a:close/>
              </a:path>
            </a:pathLst>
          </a:custGeom>
          <a:solidFill>
            <a:srgbClr val="FF0000"/>
          </a:solidFill>
        </p:spPr>
        <p:txBody>
          <a:bodyPr wrap="square" lIns="0" tIns="0" rIns="0" bIns="0" rtlCol="0"/>
          <a:lstStyle/>
          <a:p>
            <a:endParaRPr/>
          </a:p>
        </p:txBody>
      </p:sp>
      <p:sp>
        <p:nvSpPr>
          <p:cNvPr id="95" name="object 95"/>
          <p:cNvSpPr/>
          <p:nvPr/>
        </p:nvSpPr>
        <p:spPr>
          <a:xfrm>
            <a:off x="6577583" y="3241547"/>
            <a:ext cx="73660" cy="73660"/>
          </a:xfrm>
          <a:custGeom>
            <a:avLst/>
            <a:gdLst/>
            <a:ahLst/>
            <a:cxnLst/>
            <a:rect l="l" t="t" r="r" b="b"/>
            <a:pathLst>
              <a:path w="73659" h="73660">
                <a:moveTo>
                  <a:pt x="73151" y="36575"/>
                </a:moveTo>
                <a:lnTo>
                  <a:pt x="70437" y="22502"/>
                </a:lnTo>
                <a:lnTo>
                  <a:pt x="62864" y="10858"/>
                </a:lnTo>
                <a:lnTo>
                  <a:pt x="51292" y="2928"/>
                </a:lnTo>
                <a:lnTo>
                  <a:pt x="36575" y="0"/>
                </a:lnTo>
                <a:lnTo>
                  <a:pt x="22502" y="2928"/>
                </a:lnTo>
                <a:lnTo>
                  <a:pt x="10858" y="10858"/>
                </a:lnTo>
                <a:lnTo>
                  <a:pt x="2928" y="22502"/>
                </a:lnTo>
                <a:lnTo>
                  <a:pt x="0" y="36575"/>
                </a:lnTo>
                <a:lnTo>
                  <a:pt x="2928" y="50649"/>
                </a:lnTo>
                <a:lnTo>
                  <a:pt x="10858" y="62293"/>
                </a:lnTo>
                <a:lnTo>
                  <a:pt x="22502" y="70223"/>
                </a:lnTo>
                <a:lnTo>
                  <a:pt x="36575" y="73151"/>
                </a:lnTo>
                <a:lnTo>
                  <a:pt x="51292" y="70223"/>
                </a:lnTo>
                <a:lnTo>
                  <a:pt x="62864" y="62293"/>
                </a:lnTo>
                <a:lnTo>
                  <a:pt x="70437" y="50649"/>
                </a:lnTo>
                <a:lnTo>
                  <a:pt x="73151" y="36575"/>
                </a:lnTo>
                <a:close/>
              </a:path>
            </a:pathLst>
          </a:custGeom>
          <a:ln w="12382">
            <a:solidFill>
              <a:srgbClr val="FF0000"/>
            </a:solidFill>
          </a:ln>
        </p:spPr>
        <p:txBody>
          <a:bodyPr wrap="square" lIns="0" tIns="0" rIns="0" bIns="0" rtlCol="0"/>
          <a:lstStyle/>
          <a:p>
            <a:endParaRPr/>
          </a:p>
        </p:txBody>
      </p:sp>
      <p:sp>
        <p:nvSpPr>
          <p:cNvPr id="96" name="object 96"/>
          <p:cNvSpPr/>
          <p:nvPr/>
        </p:nvSpPr>
        <p:spPr>
          <a:xfrm>
            <a:off x="5300472" y="4145280"/>
            <a:ext cx="74930" cy="74930"/>
          </a:xfrm>
          <a:custGeom>
            <a:avLst/>
            <a:gdLst/>
            <a:ahLst/>
            <a:cxnLst/>
            <a:rect l="l" t="t" r="r" b="b"/>
            <a:pathLst>
              <a:path w="74929" h="74929">
                <a:moveTo>
                  <a:pt x="74676" y="36576"/>
                </a:moveTo>
                <a:lnTo>
                  <a:pt x="71747" y="22502"/>
                </a:lnTo>
                <a:lnTo>
                  <a:pt x="63817" y="10858"/>
                </a:lnTo>
                <a:lnTo>
                  <a:pt x="52173" y="2928"/>
                </a:lnTo>
                <a:lnTo>
                  <a:pt x="38100" y="0"/>
                </a:lnTo>
                <a:lnTo>
                  <a:pt x="23145" y="2928"/>
                </a:lnTo>
                <a:lnTo>
                  <a:pt x="11049" y="10858"/>
                </a:lnTo>
                <a:lnTo>
                  <a:pt x="2952" y="22502"/>
                </a:lnTo>
                <a:lnTo>
                  <a:pt x="0" y="36576"/>
                </a:lnTo>
                <a:lnTo>
                  <a:pt x="2952" y="51530"/>
                </a:lnTo>
                <a:lnTo>
                  <a:pt x="11049" y="63627"/>
                </a:lnTo>
                <a:lnTo>
                  <a:pt x="23145" y="71723"/>
                </a:lnTo>
                <a:lnTo>
                  <a:pt x="38100" y="74676"/>
                </a:lnTo>
                <a:lnTo>
                  <a:pt x="52173" y="71723"/>
                </a:lnTo>
                <a:lnTo>
                  <a:pt x="63817" y="63627"/>
                </a:lnTo>
                <a:lnTo>
                  <a:pt x="71747" y="51530"/>
                </a:lnTo>
                <a:lnTo>
                  <a:pt x="74676" y="36576"/>
                </a:lnTo>
                <a:close/>
              </a:path>
            </a:pathLst>
          </a:custGeom>
          <a:solidFill>
            <a:srgbClr val="FF0000"/>
          </a:solidFill>
        </p:spPr>
        <p:txBody>
          <a:bodyPr wrap="square" lIns="0" tIns="0" rIns="0" bIns="0" rtlCol="0"/>
          <a:lstStyle/>
          <a:p>
            <a:endParaRPr/>
          </a:p>
        </p:txBody>
      </p:sp>
      <p:sp>
        <p:nvSpPr>
          <p:cNvPr id="97" name="object 97"/>
          <p:cNvSpPr/>
          <p:nvPr/>
        </p:nvSpPr>
        <p:spPr>
          <a:xfrm>
            <a:off x="5300471" y="4145279"/>
            <a:ext cx="74930" cy="74930"/>
          </a:xfrm>
          <a:custGeom>
            <a:avLst/>
            <a:gdLst/>
            <a:ahLst/>
            <a:cxnLst/>
            <a:rect l="l" t="t" r="r" b="b"/>
            <a:pathLst>
              <a:path w="74929" h="74929">
                <a:moveTo>
                  <a:pt x="74675" y="36575"/>
                </a:moveTo>
                <a:lnTo>
                  <a:pt x="71747" y="22502"/>
                </a:lnTo>
                <a:lnTo>
                  <a:pt x="63817" y="10858"/>
                </a:lnTo>
                <a:lnTo>
                  <a:pt x="52173" y="2928"/>
                </a:lnTo>
                <a:lnTo>
                  <a:pt x="38099" y="0"/>
                </a:lnTo>
                <a:lnTo>
                  <a:pt x="23145" y="2928"/>
                </a:lnTo>
                <a:lnTo>
                  <a:pt x="11048" y="10858"/>
                </a:lnTo>
                <a:lnTo>
                  <a:pt x="2952" y="22502"/>
                </a:lnTo>
                <a:lnTo>
                  <a:pt x="0" y="36575"/>
                </a:lnTo>
                <a:lnTo>
                  <a:pt x="2952" y="51530"/>
                </a:lnTo>
                <a:lnTo>
                  <a:pt x="11048" y="63626"/>
                </a:lnTo>
                <a:lnTo>
                  <a:pt x="23145" y="71723"/>
                </a:lnTo>
                <a:lnTo>
                  <a:pt x="38099" y="74675"/>
                </a:lnTo>
                <a:lnTo>
                  <a:pt x="52173" y="71723"/>
                </a:lnTo>
                <a:lnTo>
                  <a:pt x="63817" y="63626"/>
                </a:lnTo>
                <a:lnTo>
                  <a:pt x="71747" y="51530"/>
                </a:lnTo>
                <a:lnTo>
                  <a:pt x="74675" y="36575"/>
                </a:lnTo>
                <a:close/>
              </a:path>
            </a:pathLst>
          </a:custGeom>
          <a:ln w="12382">
            <a:solidFill>
              <a:srgbClr val="FF0000"/>
            </a:solidFill>
          </a:ln>
        </p:spPr>
        <p:txBody>
          <a:bodyPr wrap="square" lIns="0" tIns="0" rIns="0" bIns="0" rtlCol="0"/>
          <a:lstStyle/>
          <a:p>
            <a:endParaRPr/>
          </a:p>
        </p:txBody>
      </p:sp>
      <p:sp>
        <p:nvSpPr>
          <p:cNvPr id="98" name="object 98"/>
          <p:cNvSpPr/>
          <p:nvPr/>
        </p:nvSpPr>
        <p:spPr>
          <a:xfrm>
            <a:off x="5158644" y="4361592"/>
            <a:ext cx="87058" cy="87058"/>
          </a:xfrm>
          <a:prstGeom prst="rect">
            <a:avLst/>
          </a:prstGeom>
          <a:blipFill>
            <a:blip r:embed="rId28" cstate="print"/>
            <a:stretch>
              <a:fillRect/>
            </a:stretch>
          </a:blipFill>
        </p:spPr>
        <p:txBody>
          <a:bodyPr wrap="square" lIns="0" tIns="0" rIns="0" bIns="0" rtlCol="0"/>
          <a:lstStyle/>
          <a:p>
            <a:endParaRPr/>
          </a:p>
        </p:txBody>
      </p:sp>
      <p:sp>
        <p:nvSpPr>
          <p:cNvPr id="99" name="object 99"/>
          <p:cNvSpPr/>
          <p:nvPr/>
        </p:nvSpPr>
        <p:spPr>
          <a:xfrm>
            <a:off x="5791104" y="3767232"/>
            <a:ext cx="85534" cy="87058"/>
          </a:xfrm>
          <a:prstGeom prst="rect">
            <a:avLst/>
          </a:prstGeom>
          <a:blipFill>
            <a:blip r:embed="rId30" cstate="print"/>
            <a:stretch>
              <a:fillRect/>
            </a:stretch>
          </a:blipFill>
        </p:spPr>
        <p:txBody>
          <a:bodyPr wrap="square" lIns="0" tIns="0" rIns="0" bIns="0" rtlCol="0"/>
          <a:lstStyle/>
          <a:p>
            <a:endParaRPr/>
          </a:p>
        </p:txBody>
      </p:sp>
      <p:sp>
        <p:nvSpPr>
          <p:cNvPr id="100" name="object 100"/>
          <p:cNvSpPr/>
          <p:nvPr/>
        </p:nvSpPr>
        <p:spPr>
          <a:xfrm>
            <a:off x="3145535" y="3872483"/>
            <a:ext cx="4942840" cy="0"/>
          </a:xfrm>
          <a:custGeom>
            <a:avLst/>
            <a:gdLst/>
            <a:ahLst/>
            <a:cxnLst/>
            <a:rect l="l" t="t" r="r" b="b"/>
            <a:pathLst>
              <a:path w="4942840">
                <a:moveTo>
                  <a:pt x="0" y="0"/>
                </a:moveTo>
                <a:lnTo>
                  <a:pt x="4942331" y="0"/>
                </a:lnTo>
              </a:path>
            </a:pathLst>
          </a:custGeom>
          <a:ln w="61912">
            <a:solidFill>
              <a:srgbClr val="000000"/>
            </a:solidFill>
          </a:ln>
        </p:spPr>
        <p:txBody>
          <a:bodyPr wrap="square" lIns="0" tIns="0" rIns="0" bIns="0" rtlCol="0"/>
          <a:lstStyle/>
          <a:p>
            <a:endParaRPr/>
          </a:p>
        </p:txBody>
      </p:sp>
      <p:sp>
        <p:nvSpPr>
          <p:cNvPr id="101" name="object 101"/>
          <p:cNvSpPr/>
          <p:nvPr/>
        </p:nvSpPr>
        <p:spPr>
          <a:xfrm>
            <a:off x="3145535" y="5624988"/>
            <a:ext cx="4942840" cy="12700"/>
          </a:xfrm>
          <a:custGeom>
            <a:avLst/>
            <a:gdLst/>
            <a:ahLst/>
            <a:cxnLst/>
            <a:rect l="l" t="t" r="r" b="b"/>
            <a:pathLst>
              <a:path w="4942840" h="12700">
                <a:moveTo>
                  <a:pt x="0" y="0"/>
                </a:moveTo>
                <a:lnTo>
                  <a:pt x="0" y="12382"/>
                </a:lnTo>
                <a:lnTo>
                  <a:pt x="4942331" y="12382"/>
                </a:lnTo>
                <a:lnTo>
                  <a:pt x="4942331" y="0"/>
                </a:lnTo>
                <a:lnTo>
                  <a:pt x="0" y="0"/>
                </a:lnTo>
                <a:close/>
              </a:path>
            </a:pathLst>
          </a:custGeom>
          <a:solidFill>
            <a:srgbClr val="000000"/>
          </a:solidFill>
        </p:spPr>
        <p:txBody>
          <a:bodyPr wrap="square" lIns="0" tIns="0" rIns="0" bIns="0" rtlCol="0"/>
          <a:lstStyle/>
          <a:p>
            <a:endParaRPr/>
          </a:p>
        </p:txBody>
      </p:sp>
      <p:sp>
        <p:nvSpPr>
          <p:cNvPr id="102" name="object 102"/>
          <p:cNvSpPr/>
          <p:nvPr/>
        </p:nvSpPr>
        <p:spPr>
          <a:xfrm>
            <a:off x="3145535" y="2548127"/>
            <a:ext cx="0" cy="3083560"/>
          </a:xfrm>
          <a:custGeom>
            <a:avLst/>
            <a:gdLst/>
            <a:ahLst/>
            <a:cxnLst/>
            <a:rect l="l" t="t" r="r" b="b"/>
            <a:pathLst>
              <a:path h="3083560">
                <a:moveTo>
                  <a:pt x="0" y="3083051"/>
                </a:moveTo>
                <a:lnTo>
                  <a:pt x="0" y="0"/>
                </a:lnTo>
              </a:path>
            </a:pathLst>
          </a:custGeom>
          <a:ln w="12382">
            <a:solidFill>
              <a:srgbClr val="000000"/>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iagram showing randomized complete block design used in ...">
            <a:extLst>
              <a:ext uri="{FF2B5EF4-FFF2-40B4-BE49-F238E27FC236}">
                <a16:creationId xmlns:a16="http://schemas.microsoft.com/office/drawing/2014/main" id="{6F454D34-8963-4217-8F2F-51438FF1B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1114425"/>
            <a:ext cx="7391400" cy="59912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A5EB765-4218-435C-BAE2-B77DDB24EB2D}"/>
              </a:ext>
            </a:extLst>
          </p:cNvPr>
          <p:cNvSpPr txBox="1"/>
          <p:nvPr/>
        </p:nvSpPr>
        <p:spPr>
          <a:xfrm>
            <a:off x="1765300" y="123825"/>
            <a:ext cx="6781800" cy="369332"/>
          </a:xfrm>
          <a:prstGeom prst="rect">
            <a:avLst/>
          </a:prstGeom>
          <a:solidFill>
            <a:srgbClr val="92D050"/>
          </a:solidFill>
        </p:spPr>
        <p:txBody>
          <a:bodyPr wrap="square" rtlCol="0">
            <a:spAutoFit/>
          </a:bodyPr>
          <a:lstStyle/>
          <a:p>
            <a:r>
              <a:rPr lang="en-US" dirty="0"/>
              <a:t>Randomized completed Blocks Design (RCB) </a:t>
            </a:r>
            <a:endParaRPr lang="el-GR" dirty="0"/>
          </a:p>
        </p:txBody>
      </p:sp>
    </p:spTree>
    <p:extLst>
      <p:ext uri="{BB962C8B-B14F-4D97-AF65-F5344CB8AC3E}">
        <p14:creationId xmlns:p14="http://schemas.microsoft.com/office/powerpoint/2010/main" val="20198253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2466669" y="473456"/>
            <a:ext cx="5742940" cy="1182370"/>
          </a:xfrm>
          <a:prstGeom prst="rect">
            <a:avLst/>
          </a:prstGeom>
        </p:spPr>
        <p:txBody>
          <a:bodyPr vert="horz" wrap="square" lIns="0" tIns="12700" rIns="0" bIns="0" rtlCol="0">
            <a:spAutoFit/>
          </a:bodyPr>
          <a:lstStyle/>
          <a:p>
            <a:pPr marL="12700" marR="5080" algn="ctr">
              <a:lnSpc>
                <a:spcPct val="99900"/>
              </a:lnSpc>
              <a:spcBef>
                <a:spcPts val="100"/>
              </a:spcBef>
            </a:pPr>
            <a:r>
              <a:rPr sz="2800" b="1" spc="-5" dirty="0">
                <a:latin typeface="Arial"/>
                <a:cs typeface="Arial"/>
              </a:rPr>
              <a:t>Έλεγχος </a:t>
            </a:r>
            <a:r>
              <a:rPr sz="2800" b="1" dirty="0">
                <a:latin typeface="Arial"/>
                <a:cs typeface="Arial"/>
              </a:rPr>
              <a:t>Οµοσκεδαστικότητας (2)  </a:t>
            </a:r>
            <a:r>
              <a:rPr sz="2400" b="1" spc="5" dirty="0">
                <a:solidFill>
                  <a:srgbClr val="FFFFFF"/>
                </a:solidFill>
                <a:latin typeface="Arial"/>
                <a:cs typeface="Arial"/>
              </a:rPr>
              <a:t>Προσαρµογή </a:t>
            </a:r>
            <a:r>
              <a:rPr sz="2400" b="1" spc="-5" dirty="0">
                <a:solidFill>
                  <a:srgbClr val="FFFFFF"/>
                </a:solidFill>
                <a:latin typeface="Arial"/>
                <a:cs typeface="Arial"/>
              </a:rPr>
              <a:t>Ευθείας </a:t>
            </a:r>
            <a:r>
              <a:rPr sz="2400" b="1" spc="20" dirty="0">
                <a:solidFill>
                  <a:srgbClr val="FFFFFF"/>
                </a:solidFill>
                <a:latin typeface="Arial"/>
                <a:cs typeface="Arial"/>
              </a:rPr>
              <a:t>Γραµµής  </a:t>
            </a:r>
            <a:r>
              <a:rPr sz="2400" b="1" spc="-5" dirty="0">
                <a:solidFill>
                  <a:srgbClr val="FFFFFF"/>
                </a:solidFill>
                <a:latin typeface="Arial"/>
                <a:cs typeface="Arial"/>
              </a:rPr>
              <a:t>(Ελαχίστων Τετραγώνων)</a:t>
            </a:r>
            <a:endParaRPr sz="2400">
              <a:latin typeface="Arial"/>
              <a:cs typeface="Arial"/>
            </a:endParaRPr>
          </a:p>
        </p:txBody>
      </p:sp>
      <p:sp>
        <p:nvSpPr>
          <p:cNvPr id="10" name="object 10"/>
          <p:cNvSpPr/>
          <p:nvPr/>
        </p:nvSpPr>
        <p:spPr>
          <a:xfrm>
            <a:off x="2179319" y="6902463"/>
            <a:ext cx="6322060" cy="0"/>
          </a:xfrm>
          <a:custGeom>
            <a:avLst/>
            <a:gdLst/>
            <a:ahLst/>
            <a:cxnLst/>
            <a:rect l="l" t="t" r="r" b="b"/>
            <a:pathLst>
              <a:path w="6322059">
                <a:moveTo>
                  <a:pt x="0" y="0"/>
                </a:moveTo>
                <a:lnTo>
                  <a:pt x="6321551" y="0"/>
                </a:lnTo>
              </a:path>
            </a:pathLst>
          </a:custGeom>
          <a:ln w="6629">
            <a:solidFill>
              <a:srgbClr val="FFFFFF"/>
            </a:solidFill>
          </a:ln>
        </p:spPr>
        <p:txBody>
          <a:bodyPr wrap="square" lIns="0" tIns="0" rIns="0" bIns="0" rtlCol="0"/>
          <a:lstStyle/>
          <a:p>
            <a:endParaRPr/>
          </a:p>
        </p:txBody>
      </p:sp>
      <p:sp>
        <p:nvSpPr>
          <p:cNvPr id="11" name="object 11"/>
          <p:cNvSpPr/>
          <p:nvPr/>
        </p:nvSpPr>
        <p:spPr>
          <a:xfrm>
            <a:off x="2179320" y="1818132"/>
            <a:ext cx="6322060" cy="5081270"/>
          </a:xfrm>
          <a:custGeom>
            <a:avLst/>
            <a:gdLst/>
            <a:ahLst/>
            <a:cxnLst/>
            <a:rect l="l" t="t" r="r" b="b"/>
            <a:pathLst>
              <a:path w="6322059" h="5081270">
                <a:moveTo>
                  <a:pt x="6321551" y="5081016"/>
                </a:moveTo>
                <a:lnTo>
                  <a:pt x="6321551" y="0"/>
                </a:lnTo>
                <a:lnTo>
                  <a:pt x="0" y="0"/>
                </a:lnTo>
                <a:lnTo>
                  <a:pt x="0" y="5081016"/>
                </a:lnTo>
                <a:lnTo>
                  <a:pt x="6321551" y="5081016"/>
                </a:lnTo>
                <a:close/>
              </a:path>
            </a:pathLst>
          </a:custGeom>
          <a:solidFill>
            <a:srgbClr val="FFFFFF"/>
          </a:solidFill>
        </p:spPr>
        <p:txBody>
          <a:bodyPr wrap="square" lIns="0" tIns="0" rIns="0" bIns="0" rtlCol="0"/>
          <a:lstStyle/>
          <a:p>
            <a:endParaRPr/>
          </a:p>
        </p:txBody>
      </p:sp>
      <p:sp>
        <p:nvSpPr>
          <p:cNvPr id="12" name="object 12"/>
          <p:cNvSpPr/>
          <p:nvPr/>
        </p:nvSpPr>
        <p:spPr>
          <a:xfrm>
            <a:off x="2179319" y="6892514"/>
            <a:ext cx="6322060" cy="13335"/>
          </a:xfrm>
          <a:custGeom>
            <a:avLst/>
            <a:gdLst/>
            <a:ahLst/>
            <a:cxnLst/>
            <a:rect l="l" t="t" r="r" b="b"/>
            <a:pathLst>
              <a:path w="6322059" h="13334">
                <a:moveTo>
                  <a:pt x="0" y="0"/>
                </a:moveTo>
                <a:lnTo>
                  <a:pt x="6321551" y="0"/>
                </a:lnTo>
                <a:lnTo>
                  <a:pt x="6321551" y="13263"/>
                </a:lnTo>
                <a:lnTo>
                  <a:pt x="0" y="13263"/>
                </a:lnTo>
                <a:lnTo>
                  <a:pt x="0" y="0"/>
                </a:lnTo>
                <a:close/>
              </a:path>
            </a:pathLst>
          </a:custGeom>
          <a:solidFill>
            <a:srgbClr val="FFFFFF"/>
          </a:solidFill>
        </p:spPr>
        <p:txBody>
          <a:bodyPr wrap="square" lIns="0" tIns="0" rIns="0" bIns="0" rtlCol="0"/>
          <a:lstStyle/>
          <a:p>
            <a:endParaRPr/>
          </a:p>
        </p:txBody>
      </p:sp>
      <p:sp>
        <p:nvSpPr>
          <p:cNvPr id="13" name="object 13"/>
          <p:cNvSpPr txBox="1"/>
          <p:nvPr/>
        </p:nvSpPr>
        <p:spPr>
          <a:xfrm>
            <a:off x="2976370" y="1960671"/>
            <a:ext cx="4904740" cy="344170"/>
          </a:xfrm>
          <a:prstGeom prst="rect">
            <a:avLst/>
          </a:prstGeom>
        </p:spPr>
        <p:txBody>
          <a:bodyPr vert="horz" wrap="square" lIns="0" tIns="17780" rIns="0" bIns="0" rtlCol="0">
            <a:spAutoFit/>
          </a:bodyPr>
          <a:lstStyle/>
          <a:p>
            <a:pPr>
              <a:lnSpc>
                <a:spcPct val="100000"/>
              </a:lnSpc>
              <a:spcBef>
                <a:spcPts val="140"/>
              </a:spcBef>
            </a:pPr>
            <a:r>
              <a:rPr sz="2050" spc="-20" dirty="0">
                <a:latin typeface="Arial"/>
                <a:cs typeface="Arial"/>
              </a:rPr>
              <a:t>Dependent </a:t>
            </a:r>
            <a:r>
              <a:rPr sz="2050" spc="-5" dirty="0">
                <a:latin typeface="Arial"/>
                <a:cs typeface="Arial"/>
              </a:rPr>
              <a:t>Variable: </a:t>
            </a:r>
            <a:r>
              <a:rPr sz="2050" spc="-20" dirty="0">
                <a:latin typeface="Arial"/>
                <a:cs typeface="Arial"/>
              </a:rPr>
              <a:t>Πρωϊµότητα</a:t>
            </a:r>
            <a:r>
              <a:rPr sz="2050" spc="305" dirty="0">
                <a:latin typeface="Arial"/>
                <a:cs typeface="Arial"/>
              </a:rPr>
              <a:t> </a:t>
            </a:r>
            <a:r>
              <a:rPr sz="2050" dirty="0">
                <a:latin typeface="Arial"/>
                <a:cs typeface="Arial"/>
              </a:rPr>
              <a:t>(ηµέρες)</a:t>
            </a:r>
            <a:endParaRPr sz="2050">
              <a:latin typeface="Arial"/>
              <a:cs typeface="Arial"/>
            </a:endParaRPr>
          </a:p>
        </p:txBody>
      </p:sp>
      <p:sp>
        <p:nvSpPr>
          <p:cNvPr id="14" name="object 14"/>
          <p:cNvSpPr txBox="1"/>
          <p:nvPr/>
        </p:nvSpPr>
        <p:spPr>
          <a:xfrm>
            <a:off x="2976370" y="6231470"/>
            <a:ext cx="2278380" cy="558800"/>
          </a:xfrm>
          <a:prstGeom prst="rect">
            <a:avLst/>
          </a:prstGeom>
        </p:spPr>
        <p:txBody>
          <a:bodyPr vert="horz" wrap="square" lIns="0" tIns="12700" rIns="0" bIns="0" rtlCol="0">
            <a:spAutoFit/>
          </a:bodyPr>
          <a:lstStyle/>
          <a:p>
            <a:pPr marL="12065">
              <a:lnSpc>
                <a:spcPct val="100000"/>
              </a:lnSpc>
              <a:spcBef>
                <a:spcPts val="100"/>
              </a:spcBef>
            </a:pPr>
            <a:r>
              <a:rPr sz="1150" spc="-20" dirty="0">
                <a:latin typeface="Arial"/>
                <a:cs typeface="Arial"/>
              </a:rPr>
              <a:t>Predicted</a:t>
            </a:r>
            <a:endParaRPr sz="1150">
              <a:latin typeface="Arial"/>
              <a:cs typeface="Arial"/>
            </a:endParaRPr>
          </a:p>
          <a:p>
            <a:pPr>
              <a:lnSpc>
                <a:spcPct val="100000"/>
              </a:lnSpc>
            </a:pPr>
            <a:endParaRPr sz="1250">
              <a:latin typeface="Times New Roman"/>
              <a:cs typeface="Times New Roman"/>
            </a:endParaRPr>
          </a:p>
          <a:p>
            <a:pPr>
              <a:lnSpc>
                <a:spcPct val="100000"/>
              </a:lnSpc>
            </a:pPr>
            <a:r>
              <a:rPr sz="1150" spc="-40" dirty="0">
                <a:latin typeface="Arial"/>
                <a:cs typeface="Arial"/>
              </a:rPr>
              <a:t>Model: </a:t>
            </a:r>
            <a:r>
              <a:rPr sz="1150" spc="-15" dirty="0">
                <a:latin typeface="Arial"/>
                <a:cs typeface="Arial"/>
              </a:rPr>
              <a:t>Intercept </a:t>
            </a:r>
            <a:r>
              <a:rPr sz="1150" dirty="0">
                <a:latin typeface="Arial"/>
                <a:cs typeface="Arial"/>
              </a:rPr>
              <a:t>+ </a:t>
            </a:r>
            <a:r>
              <a:rPr sz="1150" spc="-45" dirty="0">
                <a:latin typeface="Arial"/>
                <a:cs typeface="Arial"/>
              </a:rPr>
              <a:t>BLOCK </a:t>
            </a:r>
            <a:r>
              <a:rPr sz="1150" dirty="0">
                <a:latin typeface="Arial"/>
                <a:cs typeface="Arial"/>
              </a:rPr>
              <a:t>+</a:t>
            </a:r>
            <a:r>
              <a:rPr sz="1150" spc="-100" dirty="0">
                <a:latin typeface="Arial"/>
                <a:cs typeface="Arial"/>
              </a:rPr>
              <a:t> </a:t>
            </a:r>
            <a:r>
              <a:rPr sz="1150" spc="-75" dirty="0">
                <a:latin typeface="Arial"/>
                <a:cs typeface="Arial"/>
              </a:rPr>
              <a:t>GENOT</a:t>
            </a:r>
            <a:endParaRPr sz="1150">
              <a:latin typeface="Arial"/>
              <a:cs typeface="Arial"/>
            </a:endParaRPr>
          </a:p>
        </p:txBody>
      </p:sp>
      <p:sp>
        <p:nvSpPr>
          <p:cNvPr id="15" name="object 15"/>
          <p:cNvSpPr txBox="1"/>
          <p:nvPr/>
        </p:nvSpPr>
        <p:spPr>
          <a:xfrm>
            <a:off x="8244823" y="5819991"/>
            <a:ext cx="93980" cy="200660"/>
          </a:xfrm>
          <a:prstGeom prst="rect">
            <a:avLst/>
          </a:prstGeom>
        </p:spPr>
        <p:txBody>
          <a:bodyPr vert="horz" wrap="square" lIns="0" tIns="12700" rIns="0" bIns="0" rtlCol="0">
            <a:spAutoFit/>
          </a:bodyPr>
          <a:lstStyle/>
          <a:p>
            <a:pPr>
              <a:lnSpc>
                <a:spcPct val="100000"/>
              </a:lnSpc>
              <a:spcBef>
                <a:spcPts val="100"/>
              </a:spcBef>
            </a:pPr>
            <a:r>
              <a:rPr sz="1150" dirty="0">
                <a:latin typeface="Arial"/>
                <a:cs typeface="Arial"/>
              </a:rPr>
              <a:t>8</a:t>
            </a:r>
            <a:endParaRPr sz="1150">
              <a:latin typeface="Arial"/>
              <a:cs typeface="Arial"/>
            </a:endParaRPr>
          </a:p>
        </p:txBody>
      </p:sp>
      <p:sp>
        <p:nvSpPr>
          <p:cNvPr id="16" name="object 16"/>
          <p:cNvSpPr txBox="1"/>
          <p:nvPr/>
        </p:nvSpPr>
        <p:spPr>
          <a:xfrm>
            <a:off x="7488921" y="5819991"/>
            <a:ext cx="93980" cy="200660"/>
          </a:xfrm>
          <a:prstGeom prst="rect">
            <a:avLst/>
          </a:prstGeom>
        </p:spPr>
        <p:txBody>
          <a:bodyPr vert="horz" wrap="square" lIns="0" tIns="12700" rIns="0" bIns="0" rtlCol="0">
            <a:spAutoFit/>
          </a:bodyPr>
          <a:lstStyle/>
          <a:p>
            <a:pPr>
              <a:lnSpc>
                <a:spcPct val="100000"/>
              </a:lnSpc>
              <a:spcBef>
                <a:spcPts val="100"/>
              </a:spcBef>
            </a:pPr>
            <a:r>
              <a:rPr sz="1150" dirty="0">
                <a:latin typeface="Arial"/>
                <a:cs typeface="Arial"/>
              </a:rPr>
              <a:t>7</a:t>
            </a:r>
            <a:endParaRPr sz="1150">
              <a:latin typeface="Arial"/>
              <a:cs typeface="Arial"/>
            </a:endParaRPr>
          </a:p>
        </p:txBody>
      </p:sp>
      <p:sp>
        <p:nvSpPr>
          <p:cNvPr id="17" name="object 17"/>
          <p:cNvSpPr txBox="1"/>
          <p:nvPr/>
        </p:nvSpPr>
        <p:spPr>
          <a:xfrm>
            <a:off x="6731495" y="5819991"/>
            <a:ext cx="93980" cy="200660"/>
          </a:xfrm>
          <a:prstGeom prst="rect">
            <a:avLst/>
          </a:prstGeom>
        </p:spPr>
        <p:txBody>
          <a:bodyPr vert="horz" wrap="square" lIns="0" tIns="12700" rIns="0" bIns="0" rtlCol="0">
            <a:spAutoFit/>
          </a:bodyPr>
          <a:lstStyle/>
          <a:p>
            <a:pPr>
              <a:lnSpc>
                <a:spcPct val="100000"/>
              </a:lnSpc>
              <a:spcBef>
                <a:spcPts val="100"/>
              </a:spcBef>
            </a:pPr>
            <a:r>
              <a:rPr sz="1150" dirty="0">
                <a:latin typeface="Arial"/>
                <a:cs typeface="Arial"/>
              </a:rPr>
              <a:t>6</a:t>
            </a:r>
            <a:endParaRPr sz="1150">
              <a:latin typeface="Arial"/>
              <a:cs typeface="Arial"/>
            </a:endParaRPr>
          </a:p>
        </p:txBody>
      </p:sp>
      <p:sp>
        <p:nvSpPr>
          <p:cNvPr id="18" name="object 18"/>
          <p:cNvSpPr txBox="1"/>
          <p:nvPr/>
        </p:nvSpPr>
        <p:spPr>
          <a:xfrm>
            <a:off x="5975593" y="5819991"/>
            <a:ext cx="93980" cy="200660"/>
          </a:xfrm>
          <a:prstGeom prst="rect">
            <a:avLst/>
          </a:prstGeom>
        </p:spPr>
        <p:txBody>
          <a:bodyPr vert="horz" wrap="square" lIns="0" tIns="12700" rIns="0" bIns="0" rtlCol="0">
            <a:spAutoFit/>
          </a:bodyPr>
          <a:lstStyle/>
          <a:p>
            <a:pPr>
              <a:lnSpc>
                <a:spcPct val="100000"/>
              </a:lnSpc>
              <a:spcBef>
                <a:spcPts val="100"/>
              </a:spcBef>
            </a:pPr>
            <a:r>
              <a:rPr sz="1150" dirty="0">
                <a:latin typeface="Arial"/>
                <a:cs typeface="Arial"/>
              </a:rPr>
              <a:t>5</a:t>
            </a:r>
            <a:endParaRPr sz="1150">
              <a:latin typeface="Arial"/>
              <a:cs typeface="Arial"/>
            </a:endParaRPr>
          </a:p>
        </p:txBody>
      </p:sp>
      <p:sp>
        <p:nvSpPr>
          <p:cNvPr id="19" name="object 19"/>
          <p:cNvSpPr txBox="1"/>
          <p:nvPr/>
        </p:nvSpPr>
        <p:spPr>
          <a:xfrm>
            <a:off x="5205975" y="5819991"/>
            <a:ext cx="93980" cy="200660"/>
          </a:xfrm>
          <a:prstGeom prst="rect">
            <a:avLst/>
          </a:prstGeom>
        </p:spPr>
        <p:txBody>
          <a:bodyPr vert="horz" wrap="square" lIns="0" tIns="12700" rIns="0" bIns="0" rtlCol="0">
            <a:spAutoFit/>
          </a:bodyPr>
          <a:lstStyle/>
          <a:p>
            <a:pPr>
              <a:lnSpc>
                <a:spcPct val="100000"/>
              </a:lnSpc>
              <a:spcBef>
                <a:spcPts val="100"/>
              </a:spcBef>
            </a:pPr>
            <a:r>
              <a:rPr sz="1150" dirty="0">
                <a:latin typeface="Arial"/>
                <a:cs typeface="Arial"/>
              </a:rPr>
              <a:t>4</a:t>
            </a:r>
            <a:endParaRPr sz="1150">
              <a:latin typeface="Arial"/>
              <a:cs typeface="Arial"/>
            </a:endParaRPr>
          </a:p>
        </p:txBody>
      </p:sp>
      <p:sp>
        <p:nvSpPr>
          <p:cNvPr id="20" name="object 20"/>
          <p:cNvSpPr txBox="1"/>
          <p:nvPr/>
        </p:nvSpPr>
        <p:spPr>
          <a:xfrm>
            <a:off x="2935221" y="5819991"/>
            <a:ext cx="1607820" cy="200660"/>
          </a:xfrm>
          <a:prstGeom prst="rect">
            <a:avLst/>
          </a:prstGeom>
        </p:spPr>
        <p:txBody>
          <a:bodyPr vert="horz" wrap="square" lIns="0" tIns="12700" rIns="0" bIns="0" rtlCol="0">
            <a:spAutoFit/>
          </a:bodyPr>
          <a:lstStyle/>
          <a:p>
            <a:pPr>
              <a:lnSpc>
                <a:spcPct val="100000"/>
              </a:lnSpc>
              <a:spcBef>
                <a:spcPts val="100"/>
              </a:spcBef>
              <a:tabLst>
                <a:tab pos="756920" algn="l"/>
                <a:tab pos="1513205" algn="l"/>
              </a:tabLst>
            </a:pPr>
            <a:r>
              <a:rPr sz="1150" dirty="0">
                <a:latin typeface="Arial"/>
                <a:cs typeface="Arial"/>
              </a:rPr>
              <a:t>1	2	3</a:t>
            </a:r>
            <a:endParaRPr sz="1150">
              <a:latin typeface="Arial"/>
              <a:cs typeface="Arial"/>
            </a:endParaRPr>
          </a:p>
        </p:txBody>
      </p:sp>
      <p:sp>
        <p:nvSpPr>
          <p:cNvPr id="21" name="object 21"/>
          <p:cNvSpPr txBox="1"/>
          <p:nvPr/>
        </p:nvSpPr>
        <p:spPr>
          <a:xfrm>
            <a:off x="2438346" y="4865250"/>
            <a:ext cx="188595" cy="920750"/>
          </a:xfrm>
          <a:prstGeom prst="rect">
            <a:avLst/>
          </a:prstGeom>
        </p:spPr>
        <p:txBody>
          <a:bodyPr vert="vert270" wrap="square" lIns="0" tIns="0" rIns="0" bIns="0" rtlCol="0">
            <a:spAutoFit/>
          </a:bodyPr>
          <a:lstStyle/>
          <a:p>
            <a:pPr marL="12700">
              <a:lnSpc>
                <a:spcPts val="1370"/>
              </a:lnSpc>
            </a:pPr>
            <a:r>
              <a:rPr sz="1150" spc="-15" dirty="0">
                <a:latin typeface="Arial"/>
                <a:cs typeface="Arial"/>
              </a:rPr>
              <a:t>Std.</a:t>
            </a:r>
            <a:r>
              <a:rPr sz="1150" spc="229" dirty="0">
                <a:latin typeface="Arial"/>
                <a:cs typeface="Arial"/>
              </a:rPr>
              <a:t> </a:t>
            </a:r>
            <a:r>
              <a:rPr sz="1150" spc="-10" dirty="0">
                <a:latin typeface="Arial"/>
                <a:cs typeface="Arial"/>
              </a:rPr>
              <a:t>Residual</a:t>
            </a:r>
            <a:endParaRPr sz="1150">
              <a:latin typeface="Arial"/>
              <a:cs typeface="Arial"/>
            </a:endParaRPr>
          </a:p>
        </p:txBody>
      </p:sp>
      <p:sp>
        <p:nvSpPr>
          <p:cNvPr id="22" name="object 22"/>
          <p:cNvSpPr txBox="1"/>
          <p:nvPr/>
        </p:nvSpPr>
        <p:spPr>
          <a:xfrm>
            <a:off x="2763011" y="2371180"/>
            <a:ext cx="147320" cy="3423920"/>
          </a:xfrm>
          <a:prstGeom prst="rect">
            <a:avLst/>
          </a:prstGeom>
        </p:spPr>
        <p:txBody>
          <a:bodyPr vert="horz" wrap="square" lIns="0" tIns="12700" rIns="0" bIns="0" rtlCol="0">
            <a:spAutoFit/>
          </a:bodyPr>
          <a:lstStyle/>
          <a:p>
            <a:pPr marL="52705">
              <a:lnSpc>
                <a:spcPct val="100000"/>
              </a:lnSpc>
              <a:spcBef>
                <a:spcPts val="100"/>
              </a:spcBef>
            </a:pPr>
            <a:r>
              <a:rPr sz="1150" dirty="0">
                <a:latin typeface="Arial"/>
                <a:cs typeface="Arial"/>
              </a:rPr>
              <a:t>3</a:t>
            </a:r>
            <a:endParaRPr sz="1150">
              <a:latin typeface="Arial"/>
              <a:cs typeface="Arial"/>
            </a:endParaRPr>
          </a:p>
          <a:p>
            <a:pPr>
              <a:lnSpc>
                <a:spcPct val="100000"/>
              </a:lnSpc>
            </a:pPr>
            <a:endParaRPr sz="1300">
              <a:latin typeface="Times New Roman"/>
              <a:cs typeface="Times New Roman"/>
            </a:endParaRPr>
          </a:p>
          <a:p>
            <a:pPr marL="52705">
              <a:lnSpc>
                <a:spcPct val="100000"/>
              </a:lnSpc>
              <a:spcBef>
                <a:spcPts val="770"/>
              </a:spcBef>
            </a:pPr>
            <a:r>
              <a:rPr sz="1150" dirty="0">
                <a:latin typeface="Arial"/>
                <a:cs typeface="Arial"/>
              </a:rPr>
              <a:t>2</a:t>
            </a:r>
            <a:endParaRPr sz="1150">
              <a:latin typeface="Arial"/>
              <a:cs typeface="Arial"/>
            </a:endParaRPr>
          </a:p>
          <a:p>
            <a:pPr>
              <a:lnSpc>
                <a:spcPct val="100000"/>
              </a:lnSpc>
            </a:pPr>
            <a:endParaRPr sz="1300">
              <a:latin typeface="Times New Roman"/>
              <a:cs typeface="Times New Roman"/>
            </a:endParaRPr>
          </a:p>
          <a:p>
            <a:pPr marL="52705">
              <a:lnSpc>
                <a:spcPct val="100000"/>
              </a:lnSpc>
              <a:spcBef>
                <a:spcPts val="894"/>
              </a:spcBef>
            </a:pPr>
            <a:r>
              <a:rPr sz="1150" dirty="0">
                <a:latin typeface="Arial"/>
                <a:cs typeface="Arial"/>
              </a:rPr>
              <a:t>1</a:t>
            </a:r>
            <a:endParaRPr sz="1150">
              <a:latin typeface="Arial"/>
              <a:cs typeface="Arial"/>
            </a:endParaRPr>
          </a:p>
          <a:p>
            <a:pPr>
              <a:lnSpc>
                <a:spcPct val="100000"/>
              </a:lnSpc>
            </a:pPr>
            <a:endParaRPr sz="1300">
              <a:latin typeface="Times New Roman"/>
              <a:cs typeface="Times New Roman"/>
            </a:endParaRPr>
          </a:p>
          <a:p>
            <a:pPr marL="52705">
              <a:lnSpc>
                <a:spcPct val="100000"/>
              </a:lnSpc>
              <a:spcBef>
                <a:spcPts val="785"/>
              </a:spcBef>
            </a:pPr>
            <a:r>
              <a:rPr sz="1150" dirty="0">
                <a:latin typeface="Arial"/>
                <a:cs typeface="Arial"/>
              </a:rPr>
              <a:t>0</a:t>
            </a:r>
            <a:endParaRPr sz="1150">
              <a:latin typeface="Arial"/>
              <a:cs typeface="Arial"/>
            </a:endParaRPr>
          </a:p>
          <a:p>
            <a:pPr>
              <a:lnSpc>
                <a:spcPct val="100000"/>
              </a:lnSpc>
            </a:pPr>
            <a:endParaRPr sz="1300">
              <a:latin typeface="Times New Roman"/>
              <a:cs typeface="Times New Roman"/>
            </a:endParaRPr>
          </a:p>
          <a:p>
            <a:pPr>
              <a:lnSpc>
                <a:spcPct val="100000"/>
              </a:lnSpc>
              <a:spcBef>
                <a:spcPts val="880"/>
              </a:spcBef>
            </a:pPr>
            <a:r>
              <a:rPr sz="1150" spc="35" dirty="0">
                <a:latin typeface="Arial"/>
                <a:cs typeface="Arial"/>
              </a:rPr>
              <a:t>-</a:t>
            </a:r>
            <a:r>
              <a:rPr sz="1150" dirty="0">
                <a:latin typeface="Arial"/>
                <a:cs typeface="Arial"/>
              </a:rPr>
              <a:t>1</a:t>
            </a:r>
            <a:endParaRPr sz="1150">
              <a:latin typeface="Arial"/>
              <a:cs typeface="Arial"/>
            </a:endParaRPr>
          </a:p>
          <a:p>
            <a:pPr>
              <a:lnSpc>
                <a:spcPct val="100000"/>
              </a:lnSpc>
            </a:pPr>
            <a:endParaRPr sz="1300">
              <a:latin typeface="Times New Roman"/>
              <a:cs typeface="Times New Roman"/>
            </a:endParaRPr>
          </a:p>
          <a:p>
            <a:pPr>
              <a:lnSpc>
                <a:spcPct val="100000"/>
              </a:lnSpc>
              <a:spcBef>
                <a:spcPts val="785"/>
              </a:spcBef>
            </a:pPr>
            <a:r>
              <a:rPr sz="1150" spc="35" dirty="0">
                <a:latin typeface="Arial"/>
                <a:cs typeface="Arial"/>
              </a:rPr>
              <a:t>-</a:t>
            </a:r>
            <a:r>
              <a:rPr sz="1150" dirty="0">
                <a:latin typeface="Arial"/>
                <a:cs typeface="Arial"/>
              </a:rPr>
              <a:t>2</a:t>
            </a:r>
            <a:endParaRPr sz="1150">
              <a:latin typeface="Arial"/>
              <a:cs typeface="Arial"/>
            </a:endParaRPr>
          </a:p>
          <a:p>
            <a:pPr>
              <a:lnSpc>
                <a:spcPct val="100000"/>
              </a:lnSpc>
            </a:pPr>
            <a:endParaRPr sz="1300">
              <a:latin typeface="Times New Roman"/>
              <a:cs typeface="Times New Roman"/>
            </a:endParaRPr>
          </a:p>
          <a:p>
            <a:pPr>
              <a:lnSpc>
                <a:spcPct val="100000"/>
              </a:lnSpc>
              <a:spcBef>
                <a:spcPts val="880"/>
              </a:spcBef>
            </a:pPr>
            <a:r>
              <a:rPr sz="1150" spc="35" dirty="0">
                <a:latin typeface="Arial"/>
                <a:cs typeface="Arial"/>
              </a:rPr>
              <a:t>-</a:t>
            </a:r>
            <a:r>
              <a:rPr sz="1150" dirty="0">
                <a:latin typeface="Arial"/>
                <a:cs typeface="Arial"/>
              </a:rPr>
              <a:t>3</a:t>
            </a:r>
            <a:endParaRPr sz="1150">
              <a:latin typeface="Arial"/>
              <a:cs typeface="Arial"/>
            </a:endParaRPr>
          </a:p>
          <a:p>
            <a:pPr>
              <a:lnSpc>
                <a:spcPct val="100000"/>
              </a:lnSpc>
              <a:spcBef>
                <a:spcPts val="30"/>
              </a:spcBef>
            </a:pPr>
            <a:endParaRPr sz="1500">
              <a:latin typeface="Times New Roman"/>
              <a:cs typeface="Times New Roman"/>
            </a:endParaRPr>
          </a:p>
          <a:p>
            <a:pPr>
              <a:lnSpc>
                <a:spcPct val="100000"/>
              </a:lnSpc>
            </a:pPr>
            <a:r>
              <a:rPr sz="1150" spc="35" dirty="0">
                <a:latin typeface="Arial"/>
                <a:cs typeface="Arial"/>
              </a:rPr>
              <a:t>-</a:t>
            </a:r>
            <a:r>
              <a:rPr sz="1150" dirty="0">
                <a:latin typeface="Arial"/>
                <a:cs typeface="Arial"/>
              </a:rPr>
              <a:t>4</a:t>
            </a:r>
            <a:endParaRPr sz="1150">
              <a:latin typeface="Arial"/>
              <a:cs typeface="Arial"/>
            </a:endParaRPr>
          </a:p>
        </p:txBody>
      </p:sp>
      <p:sp>
        <p:nvSpPr>
          <p:cNvPr id="23" name="object 23"/>
          <p:cNvSpPr/>
          <p:nvPr/>
        </p:nvSpPr>
        <p:spPr>
          <a:xfrm>
            <a:off x="8284464" y="5785099"/>
            <a:ext cx="0" cy="26034"/>
          </a:xfrm>
          <a:custGeom>
            <a:avLst/>
            <a:gdLst/>
            <a:ahLst/>
            <a:cxnLst/>
            <a:rect l="l" t="t" r="r" b="b"/>
            <a:pathLst>
              <a:path h="26035">
                <a:moveTo>
                  <a:pt x="-19904" y="12958"/>
                </a:moveTo>
                <a:lnTo>
                  <a:pt x="19904" y="12958"/>
                </a:lnTo>
              </a:path>
            </a:pathLst>
          </a:custGeom>
          <a:ln w="25917">
            <a:solidFill>
              <a:srgbClr val="000000"/>
            </a:solidFill>
          </a:ln>
        </p:spPr>
        <p:txBody>
          <a:bodyPr wrap="square" lIns="0" tIns="0" rIns="0" bIns="0" rtlCol="0"/>
          <a:lstStyle/>
          <a:p>
            <a:endParaRPr/>
          </a:p>
        </p:txBody>
      </p:sp>
      <p:sp>
        <p:nvSpPr>
          <p:cNvPr id="24" name="object 24"/>
          <p:cNvSpPr/>
          <p:nvPr/>
        </p:nvSpPr>
        <p:spPr>
          <a:xfrm>
            <a:off x="7527044" y="5785099"/>
            <a:ext cx="0" cy="26034"/>
          </a:xfrm>
          <a:custGeom>
            <a:avLst/>
            <a:gdLst/>
            <a:ahLst/>
            <a:cxnLst/>
            <a:rect l="l" t="t" r="r" b="b"/>
            <a:pathLst>
              <a:path h="26035">
                <a:moveTo>
                  <a:pt x="-19904" y="12958"/>
                </a:moveTo>
                <a:lnTo>
                  <a:pt x="19904" y="12958"/>
                </a:lnTo>
              </a:path>
            </a:pathLst>
          </a:custGeom>
          <a:ln w="25917">
            <a:solidFill>
              <a:srgbClr val="000000"/>
            </a:solidFill>
          </a:ln>
        </p:spPr>
        <p:txBody>
          <a:bodyPr wrap="square" lIns="0" tIns="0" rIns="0" bIns="0" rtlCol="0"/>
          <a:lstStyle/>
          <a:p>
            <a:endParaRPr/>
          </a:p>
        </p:txBody>
      </p:sp>
      <p:sp>
        <p:nvSpPr>
          <p:cNvPr id="25" name="object 25"/>
          <p:cNvSpPr/>
          <p:nvPr/>
        </p:nvSpPr>
        <p:spPr>
          <a:xfrm>
            <a:off x="6771134" y="5785099"/>
            <a:ext cx="0" cy="26034"/>
          </a:xfrm>
          <a:custGeom>
            <a:avLst/>
            <a:gdLst/>
            <a:ahLst/>
            <a:cxnLst/>
            <a:rect l="l" t="t" r="r" b="b"/>
            <a:pathLst>
              <a:path h="26035">
                <a:moveTo>
                  <a:pt x="-19904" y="12958"/>
                </a:moveTo>
                <a:lnTo>
                  <a:pt x="19904" y="12958"/>
                </a:lnTo>
              </a:path>
            </a:pathLst>
          </a:custGeom>
          <a:ln w="25917">
            <a:solidFill>
              <a:srgbClr val="000000"/>
            </a:solidFill>
          </a:ln>
        </p:spPr>
        <p:txBody>
          <a:bodyPr wrap="square" lIns="0" tIns="0" rIns="0" bIns="0" rtlCol="0"/>
          <a:lstStyle/>
          <a:p>
            <a:endParaRPr/>
          </a:p>
        </p:txBody>
      </p:sp>
      <p:sp>
        <p:nvSpPr>
          <p:cNvPr id="26" name="object 26"/>
          <p:cNvSpPr/>
          <p:nvPr/>
        </p:nvSpPr>
        <p:spPr>
          <a:xfrm>
            <a:off x="6015224" y="5785099"/>
            <a:ext cx="0" cy="26034"/>
          </a:xfrm>
          <a:custGeom>
            <a:avLst/>
            <a:gdLst/>
            <a:ahLst/>
            <a:cxnLst/>
            <a:rect l="l" t="t" r="r" b="b"/>
            <a:pathLst>
              <a:path h="26035">
                <a:moveTo>
                  <a:pt x="-19904" y="12958"/>
                </a:moveTo>
                <a:lnTo>
                  <a:pt x="19904" y="12958"/>
                </a:lnTo>
              </a:path>
            </a:pathLst>
          </a:custGeom>
          <a:ln w="25917">
            <a:solidFill>
              <a:srgbClr val="000000"/>
            </a:solidFill>
          </a:ln>
        </p:spPr>
        <p:txBody>
          <a:bodyPr wrap="square" lIns="0" tIns="0" rIns="0" bIns="0" rtlCol="0"/>
          <a:lstStyle/>
          <a:p>
            <a:endParaRPr/>
          </a:p>
        </p:txBody>
      </p:sp>
      <p:sp>
        <p:nvSpPr>
          <p:cNvPr id="27" name="object 27"/>
          <p:cNvSpPr/>
          <p:nvPr/>
        </p:nvSpPr>
        <p:spPr>
          <a:xfrm>
            <a:off x="5257805" y="5785099"/>
            <a:ext cx="0" cy="26034"/>
          </a:xfrm>
          <a:custGeom>
            <a:avLst/>
            <a:gdLst/>
            <a:ahLst/>
            <a:cxnLst/>
            <a:rect l="l" t="t" r="r" b="b"/>
            <a:pathLst>
              <a:path h="26035">
                <a:moveTo>
                  <a:pt x="-19904" y="12958"/>
                </a:moveTo>
                <a:lnTo>
                  <a:pt x="19904" y="12958"/>
                </a:lnTo>
              </a:path>
            </a:pathLst>
          </a:custGeom>
          <a:ln w="25917">
            <a:solidFill>
              <a:srgbClr val="000000"/>
            </a:solidFill>
          </a:ln>
        </p:spPr>
        <p:txBody>
          <a:bodyPr wrap="square" lIns="0" tIns="0" rIns="0" bIns="0" rtlCol="0"/>
          <a:lstStyle/>
          <a:p>
            <a:endParaRPr/>
          </a:p>
        </p:txBody>
      </p:sp>
      <p:sp>
        <p:nvSpPr>
          <p:cNvPr id="28" name="object 28"/>
          <p:cNvSpPr/>
          <p:nvPr/>
        </p:nvSpPr>
        <p:spPr>
          <a:xfrm>
            <a:off x="4501894" y="5785099"/>
            <a:ext cx="0" cy="26034"/>
          </a:xfrm>
          <a:custGeom>
            <a:avLst/>
            <a:gdLst/>
            <a:ahLst/>
            <a:cxnLst/>
            <a:rect l="l" t="t" r="r" b="b"/>
            <a:pathLst>
              <a:path h="26035">
                <a:moveTo>
                  <a:pt x="-19904" y="12958"/>
                </a:moveTo>
                <a:lnTo>
                  <a:pt x="19904" y="12958"/>
                </a:lnTo>
              </a:path>
            </a:pathLst>
          </a:custGeom>
          <a:ln w="25917">
            <a:solidFill>
              <a:srgbClr val="000000"/>
            </a:solidFill>
          </a:ln>
        </p:spPr>
        <p:txBody>
          <a:bodyPr wrap="square" lIns="0" tIns="0" rIns="0" bIns="0" rtlCol="0"/>
          <a:lstStyle/>
          <a:p>
            <a:endParaRPr/>
          </a:p>
        </p:txBody>
      </p:sp>
      <p:sp>
        <p:nvSpPr>
          <p:cNvPr id="29" name="object 29"/>
          <p:cNvSpPr/>
          <p:nvPr/>
        </p:nvSpPr>
        <p:spPr>
          <a:xfrm>
            <a:off x="3744475" y="5785099"/>
            <a:ext cx="0" cy="26034"/>
          </a:xfrm>
          <a:custGeom>
            <a:avLst/>
            <a:gdLst/>
            <a:ahLst/>
            <a:cxnLst/>
            <a:rect l="l" t="t" r="r" b="b"/>
            <a:pathLst>
              <a:path h="26035">
                <a:moveTo>
                  <a:pt x="-19904" y="12958"/>
                </a:moveTo>
                <a:lnTo>
                  <a:pt x="19904" y="12958"/>
                </a:lnTo>
              </a:path>
            </a:pathLst>
          </a:custGeom>
          <a:ln w="25917">
            <a:solidFill>
              <a:srgbClr val="000000"/>
            </a:solidFill>
          </a:ln>
        </p:spPr>
        <p:txBody>
          <a:bodyPr wrap="square" lIns="0" tIns="0" rIns="0" bIns="0" rtlCol="0"/>
          <a:lstStyle/>
          <a:p>
            <a:endParaRPr/>
          </a:p>
        </p:txBody>
      </p:sp>
      <p:sp>
        <p:nvSpPr>
          <p:cNvPr id="30" name="object 30"/>
          <p:cNvSpPr/>
          <p:nvPr/>
        </p:nvSpPr>
        <p:spPr>
          <a:xfrm>
            <a:off x="2988565" y="5785099"/>
            <a:ext cx="0" cy="26034"/>
          </a:xfrm>
          <a:custGeom>
            <a:avLst/>
            <a:gdLst/>
            <a:ahLst/>
            <a:cxnLst/>
            <a:rect l="l" t="t" r="r" b="b"/>
            <a:pathLst>
              <a:path h="26035">
                <a:moveTo>
                  <a:pt x="-19904" y="12958"/>
                </a:moveTo>
                <a:lnTo>
                  <a:pt x="19904" y="12958"/>
                </a:lnTo>
              </a:path>
            </a:pathLst>
          </a:custGeom>
          <a:ln w="25917">
            <a:solidFill>
              <a:srgbClr val="000000"/>
            </a:solidFill>
          </a:ln>
        </p:spPr>
        <p:txBody>
          <a:bodyPr wrap="square" lIns="0" tIns="0" rIns="0" bIns="0" rtlCol="0"/>
          <a:lstStyle/>
          <a:p>
            <a:endParaRPr/>
          </a:p>
        </p:txBody>
      </p:sp>
      <p:sp>
        <p:nvSpPr>
          <p:cNvPr id="31" name="object 31"/>
          <p:cNvSpPr/>
          <p:nvPr/>
        </p:nvSpPr>
        <p:spPr>
          <a:xfrm>
            <a:off x="2948947" y="2467352"/>
            <a:ext cx="40005" cy="0"/>
          </a:xfrm>
          <a:custGeom>
            <a:avLst/>
            <a:gdLst/>
            <a:ahLst/>
            <a:cxnLst/>
            <a:rect l="l" t="t" r="r" b="b"/>
            <a:pathLst>
              <a:path w="40005">
                <a:moveTo>
                  <a:pt x="0" y="0"/>
                </a:moveTo>
                <a:lnTo>
                  <a:pt x="39617" y="0"/>
                </a:lnTo>
              </a:path>
            </a:pathLst>
          </a:custGeom>
          <a:ln w="39790">
            <a:solidFill>
              <a:srgbClr val="000000"/>
            </a:solidFill>
          </a:ln>
        </p:spPr>
        <p:txBody>
          <a:bodyPr wrap="square" lIns="0" tIns="0" rIns="0" bIns="0" rtlCol="0"/>
          <a:lstStyle/>
          <a:p>
            <a:endParaRPr/>
          </a:p>
        </p:txBody>
      </p:sp>
      <p:sp>
        <p:nvSpPr>
          <p:cNvPr id="32" name="object 32"/>
          <p:cNvSpPr/>
          <p:nvPr/>
        </p:nvSpPr>
        <p:spPr>
          <a:xfrm>
            <a:off x="2948947" y="2945884"/>
            <a:ext cx="40005" cy="0"/>
          </a:xfrm>
          <a:custGeom>
            <a:avLst/>
            <a:gdLst/>
            <a:ahLst/>
            <a:cxnLst/>
            <a:rect l="l" t="t" r="r" b="b"/>
            <a:pathLst>
              <a:path w="40005">
                <a:moveTo>
                  <a:pt x="0" y="0"/>
                </a:moveTo>
                <a:lnTo>
                  <a:pt x="39617" y="0"/>
                </a:lnTo>
              </a:path>
            </a:pathLst>
          </a:custGeom>
          <a:ln w="39790">
            <a:solidFill>
              <a:srgbClr val="000000"/>
            </a:solidFill>
          </a:ln>
        </p:spPr>
        <p:txBody>
          <a:bodyPr wrap="square" lIns="0" tIns="0" rIns="0" bIns="0" rtlCol="0"/>
          <a:lstStyle/>
          <a:p>
            <a:endParaRPr/>
          </a:p>
        </p:txBody>
      </p:sp>
      <p:sp>
        <p:nvSpPr>
          <p:cNvPr id="33" name="object 33"/>
          <p:cNvSpPr/>
          <p:nvPr/>
        </p:nvSpPr>
        <p:spPr>
          <a:xfrm>
            <a:off x="2948947" y="3409181"/>
            <a:ext cx="40005" cy="0"/>
          </a:xfrm>
          <a:custGeom>
            <a:avLst/>
            <a:gdLst/>
            <a:ahLst/>
            <a:cxnLst/>
            <a:rect l="l" t="t" r="r" b="b"/>
            <a:pathLst>
              <a:path w="40005">
                <a:moveTo>
                  <a:pt x="0" y="0"/>
                </a:moveTo>
                <a:lnTo>
                  <a:pt x="39617" y="0"/>
                </a:lnTo>
              </a:path>
            </a:pathLst>
          </a:custGeom>
          <a:ln w="39790">
            <a:solidFill>
              <a:srgbClr val="000000"/>
            </a:solidFill>
          </a:ln>
        </p:spPr>
        <p:txBody>
          <a:bodyPr wrap="square" lIns="0" tIns="0" rIns="0" bIns="0" rtlCol="0"/>
          <a:lstStyle/>
          <a:p>
            <a:endParaRPr/>
          </a:p>
        </p:txBody>
      </p:sp>
      <p:sp>
        <p:nvSpPr>
          <p:cNvPr id="34" name="object 34"/>
          <p:cNvSpPr/>
          <p:nvPr/>
        </p:nvSpPr>
        <p:spPr>
          <a:xfrm>
            <a:off x="2948947" y="3887728"/>
            <a:ext cx="40005" cy="0"/>
          </a:xfrm>
          <a:custGeom>
            <a:avLst/>
            <a:gdLst/>
            <a:ahLst/>
            <a:cxnLst/>
            <a:rect l="l" t="t" r="r" b="b"/>
            <a:pathLst>
              <a:path w="40005">
                <a:moveTo>
                  <a:pt x="0" y="0"/>
                </a:moveTo>
                <a:lnTo>
                  <a:pt x="39617" y="0"/>
                </a:lnTo>
              </a:path>
            </a:pathLst>
          </a:custGeom>
          <a:ln w="39790">
            <a:solidFill>
              <a:srgbClr val="000000"/>
            </a:solidFill>
          </a:ln>
        </p:spPr>
        <p:txBody>
          <a:bodyPr wrap="square" lIns="0" tIns="0" rIns="0" bIns="0" rtlCol="0"/>
          <a:lstStyle/>
          <a:p>
            <a:endParaRPr/>
          </a:p>
        </p:txBody>
      </p:sp>
      <p:sp>
        <p:nvSpPr>
          <p:cNvPr id="35" name="object 35"/>
          <p:cNvSpPr/>
          <p:nvPr/>
        </p:nvSpPr>
        <p:spPr>
          <a:xfrm>
            <a:off x="2948947" y="4352548"/>
            <a:ext cx="40005" cy="0"/>
          </a:xfrm>
          <a:custGeom>
            <a:avLst/>
            <a:gdLst/>
            <a:ahLst/>
            <a:cxnLst/>
            <a:rect l="l" t="t" r="r" b="b"/>
            <a:pathLst>
              <a:path w="40005">
                <a:moveTo>
                  <a:pt x="0" y="0"/>
                </a:moveTo>
                <a:lnTo>
                  <a:pt x="39617" y="0"/>
                </a:lnTo>
              </a:path>
            </a:pathLst>
          </a:custGeom>
          <a:ln w="39790">
            <a:solidFill>
              <a:srgbClr val="000000"/>
            </a:solidFill>
          </a:ln>
        </p:spPr>
        <p:txBody>
          <a:bodyPr wrap="square" lIns="0" tIns="0" rIns="0" bIns="0" rtlCol="0"/>
          <a:lstStyle/>
          <a:p>
            <a:endParaRPr/>
          </a:p>
        </p:txBody>
      </p:sp>
      <p:sp>
        <p:nvSpPr>
          <p:cNvPr id="36" name="object 36"/>
          <p:cNvSpPr/>
          <p:nvPr/>
        </p:nvSpPr>
        <p:spPr>
          <a:xfrm>
            <a:off x="2948947" y="4829557"/>
            <a:ext cx="40005" cy="0"/>
          </a:xfrm>
          <a:custGeom>
            <a:avLst/>
            <a:gdLst/>
            <a:ahLst/>
            <a:cxnLst/>
            <a:rect l="l" t="t" r="r" b="b"/>
            <a:pathLst>
              <a:path w="40005">
                <a:moveTo>
                  <a:pt x="0" y="0"/>
                </a:moveTo>
                <a:lnTo>
                  <a:pt x="39617" y="0"/>
                </a:lnTo>
              </a:path>
            </a:pathLst>
          </a:custGeom>
          <a:ln w="39790">
            <a:solidFill>
              <a:srgbClr val="000000"/>
            </a:solidFill>
          </a:ln>
        </p:spPr>
        <p:txBody>
          <a:bodyPr wrap="square" lIns="0" tIns="0" rIns="0" bIns="0" rtlCol="0"/>
          <a:lstStyle/>
          <a:p>
            <a:endParaRPr/>
          </a:p>
        </p:txBody>
      </p:sp>
      <p:sp>
        <p:nvSpPr>
          <p:cNvPr id="37" name="object 37"/>
          <p:cNvSpPr/>
          <p:nvPr/>
        </p:nvSpPr>
        <p:spPr>
          <a:xfrm>
            <a:off x="2948947" y="5294377"/>
            <a:ext cx="40005" cy="0"/>
          </a:xfrm>
          <a:custGeom>
            <a:avLst/>
            <a:gdLst/>
            <a:ahLst/>
            <a:cxnLst/>
            <a:rect l="l" t="t" r="r" b="b"/>
            <a:pathLst>
              <a:path w="40005">
                <a:moveTo>
                  <a:pt x="0" y="0"/>
                </a:moveTo>
                <a:lnTo>
                  <a:pt x="39617" y="0"/>
                </a:lnTo>
              </a:path>
            </a:pathLst>
          </a:custGeom>
          <a:ln w="39790">
            <a:solidFill>
              <a:srgbClr val="000000"/>
            </a:solidFill>
          </a:ln>
        </p:spPr>
        <p:txBody>
          <a:bodyPr wrap="square" lIns="0" tIns="0" rIns="0" bIns="0" rtlCol="0"/>
          <a:lstStyle/>
          <a:p>
            <a:endParaRPr/>
          </a:p>
        </p:txBody>
      </p:sp>
      <p:sp>
        <p:nvSpPr>
          <p:cNvPr id="38" name="object 38"/>
          <p:cNvSpPr/>
          <p:nvPr/>
        </p:nvSpPr>
        <p:spPr>
          <a:xfrm>
            <a:off x="2948947" y="5771386"/>
            <a:ext cx="40005" cy="0"/>
          </a:xfrm>
          <a:custGeom>
            <a:avLst/>
            <a:gdLst/>
            <a:ahLst/>
            <a:cxnLst/>
            <a:rect l="l" t="t" r="r" b="b"/>
            <a:pathLst>
              <a:path w="40005">
                <a:moveTo>
                  <a:pt x="0" y="0"/>
                </a:moveTo>
                <a:lnTo>
                  <a:pt x="39617" y="0"/>
                </a:lnTo>
              </a:path>
            </a:pathLst>
          </a:custGeom>
          <a:ln w="39790">
            <a:solidFill>
              <a:srgbClr val="000000"/>
            </a:solidFill>
          </a:ln>
        </p:spPr>
        <p:txBody>
          <a:bodyPr wrap="square" lIns="0" tIns="0" rIns="0" bIns="0" rtlCol="0"/>
          <a:lstStyle/>
          <a:p>
            <a:endParaRPr/>
          </a:p>
        </p:txBody>
      </p:sp>
      <p:sp>
        <p:nvSpPr>
          <p:cNvPr id="39" name="object 39"/>
          <p:cNvSpPr/>
          <p:nvPr/>
        </p:nvSpPr>
        <p:spPr>
          <a:xfrm>
            <a:off x="2988564" y="2467355"/>
            <a:ext cx="5295900" cy="3304540"/>
          </a:xfrm>
          <a:custGeom>
            <a:avLst/>
            <a:gdLst/>
            <a:ahLst/>
            <a:cxnLst/>
            <a:rect l="l" t="t" r="r" b="b"/>
            <a:pathLst>
              <a:path w="5295900" h="3304540">
                <a:moveTo>
                  <a:pt x="0" y="0"/>
                </a:moveTo>
                <a:lnTo>
                  <a:pt x="0" y="3304032"/>
                </a:lnTo>
                <a:lnTo>
                  <a:pt x="5295900" y="3304032"/>
                </a:lnTo>
                <a:lnTo>
                  <a:pt x="5295900" y="0"/>
                </a:lnTo>
                <a:lnTo>
                  <a:pt x="0" y="0"/>
                </a:lnTo>
                <a:close/>
              </a:path>
            </a:pathLst>
          </a:custGeom>
          <a:solidFill>
            <a:srgbClr val="FFFFFF"/>
          </a:solidFill>
        </p:spPr>
        <p:txBody>
          <a:bodyPr wrap="square" lIns="0" tIns="0" rIns="0" bIns="0" rtlCol="0"/>
          <a:lstStyle/>
          <a:p>
            <a:endParaRPr/>
          </a:p>
        </p:txBody>
      </p:sp>
      <p:sp>
        <p:nvSpPr>
          <p:cNvPr id="40" name="object 40"/>
          <p:cNvSpPr/>
          <p:nvPr/>
        </p:nvSpPr>
        <p:spPr>
          <a:xfrm>
            <a:off x="2988565" y="2467352"/>
            <a:ext cx="5295900" cy="3304540"/>
          </a:xfrm>
          <a:custGeom>
            <a:avLst/>
            <a:gdLst/>
            <a:ahLst/>
            <a:cxnLst/>
            <a:rect l="l" t="t" r="r" b="b"/>
            <a:pathLst>
              <a:path w="5295900" h="3304540">
                <a:moveTo>
                  <a:pt x="0" y="0"/>
                </a:moveTo>
                <a:lnTo>
                  <a:pt x="5295898" y="0"/>
                </a:lnTo>
                <a:lnTo>
                  <a:pt x="5295898" y="3304033"/>
                </a:lnTo>
                <a:lnTo>
                  <a:pt x="0" y="3304033"/>
                </a:lnTo>
                <a:lnTo>
                  <a:pt x="0" y="0"/>
                </a:lnTo>
                <a:close/>
              </a:path>
            </a:pathLst>
          </a:custGeom>
          <a:ln w="13265">
            <a:solidFill>
              <a:srgbClr val="FFFFFF"/>
            </a:solidFill>
          </a:ln>
        </p:spPr>
        <p:txBody>
          <a:bodyPr wrap="square" lIns="0" tIns="0" rIns="0" bIns="0" rtlCol="0"/>
          <a:lstStyle/>
          <a:p>
            <a:endParaRPr/>
          </a:p>
        </p:txBody>
      </p:sp>
      <p:sp>
        <p:nvSpPr>
          <p:cNvPr id="41" name="object 41"/>
          <p:cNvSpPr/>
          <p:nvPr/>
        </p:nvSpPr>
        <p:spPr>
          <a:xfrm>
            <a:off x="2988565" y="2467352"/>
            <a:ext cx="5295900" cy="3304540"/>
          </a:xfrm>
          <a:custGeom>
            <a:avLst/>
            <a:gdLst/>
            <a:ahLst/>
            <a:cxnLst/>
            <a:rect l="l" t="t" r="r" b="b"/>
            <a:pathLst>
              <a:path w="5295900" h="3304540">
                <a:moveTo>
                  <a:pt x="0" y="3304033"/>
                </a:moveTo>
                <a:lnTo>
                  <a:pt x="5295898" y="3304033"/>
                </a:lnTo>
                <a:lnTo>
                  <a:pt x="5295898" y="0"/>
                </a:lnTo>
                <a:lnTo>
                  <a:pt x="0" y="0"/>
                </a:lnTo>
                <a:lnTo>
                  <a:pt x="0" y="3304033"/>
                </a:lnTo>
              </a:path>
            </a:pathLst>
          </a:custGeom>
          <a:ln w="13265">
            <a:solidFill>
              <a:srgbClr val="000000"/>
            </a:solidFill>
          </a:ln>
        </p:spPr>
        <p:txBody>
          <a:bodyPr wrap="square" lIns="0" tIns="0" rIns="0" bIns="0" rtlCol="0"/>
          <a:lstStyle/>
          <a:p>
            <a:endParaRPr/>
          </a:p>
        </p:txBody>
      </p:sp>
      <p:sp>
        <p:nvSpPr>
          <p:cNvPr id="42" name="object 42"/>
          <p:cNvSpPr/>
          <p:nvPr/>
        </p:nvSpPr>
        <p:spPr>
          <a:xfrm>
            <a:off x="4163029" y="4318474"/>
            <a:ext cx="92517" cy="92511"/>
          </a:xfrm>
          <a:prstGeom prst="rect">
            <a:avLst/>
          </a:prstGeom>
          <a:blipFill>
            <a:blip r:embed="rId9" cstate="print"/>
            <a:stretch>
              <a:fillRect/>
            </a:stretch>
          </a:blipFill>
        </p:spPr>
        <p:txBody>
          <a:bodyPr wrap="square" lIns="0" tIns="0" rIns="0" bIns="0" rtlCol="0"/>
          <a:lstStyle/>
          <a:p>
            <a:endParaRPr/>
          </a:p>
        </p:txBody>
      </p:sp>
      <p:sp>
        <p:nvSpPr>
          <p:cNvPr id="43" name="object 43"/>
          <p:cNvSpPr/>
          <p:nvPr/>
        </p:nvSpPr>
        <p:spPr>
          <a:xfrm>
            <a:off x="4309336" y="4385530"/>
            <a:ext cx="92517" cy="92511"/>
          </a:xfrm>
          <a:prstGeom prst="rect">
            <a:avLst/>
          </a:prstGeom>
          <a:blipFill>
            <a:blip r:embed="rId10" cstate="print"/>
            <a:stretch>
              <a:fillRect/>
            </a:stretch>
          </a:blipFill>
        </p:spPr>
        <p:txBody>
          <a:bodyPr wrap="square" lIns="0" tIns="0" rIns="0" bIns="0" rtlCol="0"/>
          <a:lstStyle/>
          <a:p>
            <a:endParaRPr/>
          </a:p>
        </p:txBody>
      </p:sp>
      <p:sp>
        <p:nvSpPr>
          <p:cNvPr id="44" name="object 44"/>
          <p:cNvSpPr/>
          <p:nvPr/>
        </p:nvSpPr>
        <p:spPr>
          <a:xfrm>
            <a:off x="5516347" y="3655534"/>
            <a:ext cx="94041" cy="92511"/>
          </a:xfrm>
          <a:prstGeom prst="rect">
            <a:avLst/>
          </a:prstGeom>
          <a:blipFill>
            <a:blip r:embed="rId11" cstate="print"/>
            <a:stretch>
              <a:fillRect/>
            </a:stretch>
          </a:blipFill>
        </p:spPr>
        <p:txBody>
          <a:bodyPr wrap="square" lIns="0" tIns="0" rIns="0" bIns="0" rtlCol="0"/>
          <a:lstStyle/>
          <a:p>
            <a:endParaRPr/>
          </a:p>
        </p:txBody>
      </p:sp>
      <p:sp>
        <p:nvSpPr>
          <p:cNvPr id="45" name="object 45"/>
          <p:cNvSpPr/>
          <p:nvPr/>
        </p:nvSpPr>
        <p:spPr>
          <a:xfrm>
            <a:off x="3479292" y="3755136"/>
            <a:ext cx="79375" cy="79375"/>
          </a:xfrm>
          <a:custGeom>
            <a:avLst/>
            <a:gdLst/>
            <a:ahLst/>
            <a:cxnLst/>
            <a:rect l="l" t="t" r="r" b="b"/>
            <a:pathLst>
              <a:path w="79375" h="79375">
                <a:moveTo>
                  <a:pt x="79248" y="39624"/>
                </a:moveTo>
                <a:lnTo>
                  <a:pt x="76271" y="23788"/>
                </a:lnTo>
                <a:lnTo>
                  <a:pt x="68008" y="11239"/>
                </a:lnTo>
                <a:lnTo>
                  <a:pt x="55459" y="2976"/>
                </a:lnTo>
                <a:lnTo>
                  <a:pt x="39624" y="0"/>
                </a:lnTo>
                <a:lnTo>
                  <a:pt x="24431" y="2976"/>
                </a:lnTo>
                <a:lnTo>
                  <a:pt x="11811" y="11239"/>
                </a:lnTo>
                <a:lnTo>
                  <a:pt x="3190" y="23788"/>
                </a:lnTo>
                <a:lnTo>
                  <a:pt x="0" y="39624"/>
                </a:lnTo>
                <a:lnTo>
                  <a:pt x="3190" y="54816"/>
                </a:lnTo>
                <a:lnTo>
                  <a:pt x="11811" y="67437"/>
                </a:lnTo>
                <a:lnTo>
                  <a:pt x="24431" y="76057"/>
                </a:lnTo>
                <a:lnTo>
                  <a:pt x="39624" y="79248"/>
                </a:lnTo>
                <a:lnTo>
                  <a:pt x="55459" y="76057"/>
                </a:lnTo>
                <a:lnTo>
                  <a:pt x="68008" y="67437"/>
                </a:lnTo>
                <a:lnTo>
                  <a:pt x="76271" y="54816"/>
                </a:lnTo>
                <a:lnTo>
                  <a:pt x="79248" y="39624"/>
                </a:lnTo>
                <a:close/>
              </a:path>
            </a:pathLst>
          </a:custGeom>
          <a:solidFill>
            <a:srgbClr val="FF0000"/>
          </a:solidFill>
        </p:spPr>
        <p:txBody>
          <a:bodyPr wrap="square" lIns="0" tIns="0" rIns="0" bIns="0" rtlCol="0"/>
          <a:lstStyle/>
          <a:p>
            <a:endParaRPr/>
          </a:p>
        </p:txBody>
      </p:sp>
      <p:sp>
        <p:nvSpPr>
          <p:cNvPr id="46" name="object 46"/>
          <p:cNvSpPr/>
          <p:nvPr/>
        </p:nvSpPr>
        <p:spPr>
          <a:xfrm>
            <a:off x="3479299" y="3755140"/>
            <a:ext cx="79375" cy="79375"/>
          </a:xfrm>
          <a:custGeom>
            <a:avLst/>
            <a:gdLst/>
            <a:ahLst/>
            <a:cxnLst/>
            <a:rect l="l" t="t" r="r" b="b"/>
            <a:pathLst>
              <a:path w="79375" h="79375">
                <a:moveTo>
                  <a:pt x="79235" y="39614"/>
                </a:moveTo>
                <a:lnTo>
                  <a:pt x="76260" y="23783"/>
                </a:lnTo>
                <a:lnTo>
                  <a:pt x="68001" y="11236"/>
                </a:lnTo>
                <a:lnTo>
                  <a:pt x="55454" y="2975"/>
                </a:lnTo>
                <a:lnTo>
                  <a:pt x="39617" y="0"/>
                </a:lnTo>
                <a:lnTo>
                  <a:pt x="24424" y="2975"/>
                </a:lnTo>
                <a:lnTo>
                  <a:pt x="11806" y="11236"/>
                </a:lnTo>
                <a:lnTo>
                  <a:pt x="3189" y="23783"/>
                </a:lnTo>
                <a:lnTo>
                  <a:pt x="0" y="39614"/>
                </a:lnTo>
                <a:lnTo>
                  <a:pt x="3189" y="54812"/>
                </a:lnTo>
                <a:lnTo>
                  <a:pt x="11806" y="67434"/>
                </a:lnTo>
                <a:lnTo>
                  <a:pt x="24424" y="76054"/>
                </a:lnTo>
                <a:lnTo>
                  <a:pt x="39617" y="79245"/>
                </a:lnTo>
                <a:lnTo>
                  <a:pt x="55454" y="76054"/>
                </a:lnTo>
                <a:lnTo>
                  <a:pt x="68001" y="67434"/>
                </a:lnTo>
                <a:lnTo>
                  <a:pt x="76260" y="54812"/>
                </a:lnTo>
                <a:lnTo>
                  <a:pt x="79235" y="39614"/>
                </a:lnTo>
                <a:close/>
              </a:path>
            </a:pathLst>
          </a:custGeom>
          <a:ln w="13266">
            <a:solidFill>
              <a:srgbClr val="FF0000"/>
            </a:solidFill>
          </a:ln>
        </p:spPr>
        <p:txBody>
          <a:bodyPr wrap="square" lIns="0" tIns="0" rIns="0" bIns="0" rtlCol="0"/>
          <a:lstStyle/>
          <a:p>
            <a:endParaRPr/>
          </a:p>
        </p:txBody>
      </p:sp>
      <p:sp>
        <p:nvSpPr>
          <p:cNvPr id="47" name="object 47"/>
          <p:cNvSpPr/>
          <p:nvPr/>
        </p:nvSpPr>
        <p:spPr>
          <a:xfrm>
            <a:off x="4700016" y="3343655"/>
            <a:ext cx="81280" cy="79375"/>
          </a:xfrm>
          <a:custGeom>
            <a:avLst/>
            <a:gdLst/>
            <a:ahLst/>
            <a:cxnLst/>
            <a:rect l="l" t="t" r="r" b="b"/>
            <a:pathLst>
              <a:path w="81279" h="79375">
                <a:moveTo>
                  <a:pt x="80772" y="39624"/>
                </a:moveTo>
                <a:lnTo>
                  <a:pt x="77557" y="24431"/>
                </a:lnTo>
                <a:lnTo>
                  <a:pt x="68770" y="11811"/>
                </a:lnTo>
                <a:lnTo>
                  <a:pt x="55697" y="3190"/>
                </a:lnTo>
                <a:lnTo>
                  <a:pt x="39624" y="0"/>
                </a:lnTo>
                <a:lnTo>
                  <a:pt x="24431" y="3190"/>
                </a:lnTo>
                <a:lnTo>
                  <a:pt x="11811" y="11811"/>
                </a:lnTo>
                <a:lnTo>
                  <a:pt x="3190" y="24431"/>
                </a:lnTo>
                <a:lnTo>
                  <a:pt x="0" y="39624"/>
                </a:lnTo>
                <a:lnTo>
                  <a:pt x="3190" y="54816"/>
                </a:lnTo>
                <a:lnTo>
                  <a:pt x="11811" y="67437"/>
                </a:lnTo>
                <a:lnTo>
                  <a:pt x="24431" y="76057"/>
                </a:lnTo>
                <a:lnTo>
                  <a:pt x="39624" y="79248"/>
                </a:lnTo>
                <a:lnTo>
                  <a:pt x="55697" y="76057"/>
                </a:lnTo>
                <a:lnTo>
                  <a:pt x="68770" y="67437"/>
                </a:lnTo>
                <a:lnTo>
                  <a:pt x="77557" y="54816"/>
                </a:lnTo>
                <a:lnTo>
                  <a:pt x="80772" y="39624"/>
                </a:lnTo>
                <a:close/>
              </a:path>
            </a:pathLst>
          </a:custGeom>
          <a:solidFill>
            <a:srgbClr val="FF0000"/>
          </a:solidFill>
        </p:spPr>
        <p:txBody>
          <a:bodyPr wrap="square" lIns="0" tIns="0" rIns="0" bIns="0" rtlCol="0"/>
          <a:lstStyle/>
          <a:p>
            <a:endParaRPr/>
          </a:p>
        </p:txBody>
      </p:sp>
      <p:sp>
        <p:nvSpPr>
          <p:cNvPr id="48" name="object 48"/>
          <p:cNvSpPr/>
          <p:nvPr/>
        </p:nvSpPr>
        <p:spPr>
          <a:xfrm>
            <a:off x="4700014" y="3343648"/>
            <a:ext cx="81280" cy="79375"/>
          </a:xfrm>
          <a:custGeom>
            <a:avLst/>
            <a:gdLst/>
            <a:ahLst/>
            <a:cxnLst/>
            <a:rect l="l" t="t" r="r" b="b"/>
            <a:pathLst>
              <a:path w="81279" h="79375">
                <a:moveTo>
                  <a:pt x="80775" y="39630"/>
                </a:moveTo>
                <a:lnTo>
                  <a:pt x="77560" y="24438"/>
                </a:lnTo>
                <a:lnTo>
                  <a:pt x="68772" y="11815"/>
                </a:lnTo>
                <a:lnTo>
                  <a:pt x="55701" y="3192"/>
                </a:lnTo>
                <a:lnTo>
                  <a:pt x="39633" y="0"/>
                </a:lnTo>
                <a:lnTo>
                  <a:pt x="24437" y="3192"/>
                </a:lnTo>
                <a:lnTo>
                  <a:pt x="11813" y="11815"/>
                </a:lnTo>
                <a:lnTo>
                  <a:pt x="3191" y="24438"/>
                </a:lnTo>
                <a:lnTo>
                  <a:pt x="0" y="39630"/>
                </a:lnTo>
                <a:lnTo>
                  <a:pt x="3191" y="54821"/>
                </a:lnTo>
                <a:lnTo>
                  <a:pt x="11813" y="67444"/>
                </a:lnTo>
                <a:lnTo>
                  <a:pt x="24437" y="76067"/>
                </a:lnTo>
                <a:lnTo>
                  <a:pt x="39633" y="79260"/>
                </a:lnTo>
                <a:lnTo>
                  <a:pt x="55701" y="76067"/>
                </a:lnTo>
                <a:lnTo>
                  <a:pt x="68772" y="67444"/>
                </a:lnTo>
                <a:lnTo>
                  <a:pt x="77560" y="54821"/>
                </a:lnTo>
                <a:lnTo>
                  <a:pt x="80775" y="39630"/>
                </a:lnTo>
                <a:close/>
              </a:path>
            </a:pathLst>
          </a:custGeom>
          <a:ln w="13266">
            <a:solidFill>
              <a:srgbClr val="FF0000"/>
            </a:solidFill>
          </a:ln>
        </p:spPr>
        <p:txBody>
          <a:bodyPr wrap="square" lIns="0" tIns="0" rIns="0" bIns="0" rtlCol="0"/>
          <a:lstStyle/>
          <a:p>
            <a:endParaRPr/>
          </a:p>
        </p:txBody>
      </p:sp>
      <p:sp>
        <p:nvSpPr>
          <p:cNvPr id="49" name="object 49"/>
          <p:cNvSpPr/>
          <p:nvPr/>
        </p:nvSpPr>
        <p:spPr>
          <a:xfrm>
            <a:off x="5151120" y="4113276"/>
            <a:ext cx="81280" cy="79375"/>
          </a:xfrm>
          <a:custGeom>
            <a:avLst/>
            <a:gdLst/>
            <a:ahLst/>
            <a:cxnLst/>
            <a:rect l="l" t="t" r="r" b="b"/>
            <a:pathLst>
              <a:path w="81279" h="79375">
                <a:moveTo>
                  <a:pt x="80772" y="39624"/>
                </a:moveTo>
                <a:lnTo>
                  <a:pt x="77581" y="24431"/>
                </a:lnTo>
                <a:lnTo>
                  <a:pt x="68961" y="11811"/>
                </a:lnTo>
                <a:lnTo>
                  <a:pt x="56340" y="3190"/>
                </a:lnTo>
                <a:lnTo>
                  <a:pt x="41148" y="0"/>
                </a:lnTo>
                <a:lnTo>
                  <a:pt x="25074" y="3190"/>
                </a:lnTo>
                <a:lnTo>
                  <a:pt x="12001" y="11811"/>
                </a:lnTo>
                <a:lnTo>
                  <a:pt x="3214" y="24431"/>
                </a:lnTo>
                <a:lnTo>
                  <a:pt x="0" y="39624"/>
                </a:lnTo>
                <a:lnTo>
                  <a:pt x="3214" y="54816"/>
                </a:lnTo>
                <a:lnTo>
                  <a:pt x="12001" y="67437"/>
                </a:lnTo>
                <a:lnTo>
                  <a:pt x="25074" y="76057"/>
                </a:lnTo>
                <a:lnTo>
                  <a:pt x="41148" y="79248"/>
                </a:lnTo>
                <a:lnTo>
                  <a:pt x="56340" y="76057"/>
                </a:lnTo>
                <a:lnTo>
                  <a:pt x="68961" y="67437"/>
                </a:lnTo>
                <a:lnTo>
                  <a:pt x="77581" y="54816"/>
                </a:lnTo>
                <a:lnTo>
                  <a:pt x="80772" y="39624"/>
                </a:lnTo>
                <a:close/>
              </a:path>
            </a:pathLst>
          </a:custGeom>
          <a:solidFill>
            <a:srgbClr val="FF0000"/>
          </a:solidFill>
        </p:spPr>
        <p:txBody>
          <a:bodyPr wrap="square" lIns="0" tIns="0" rIns="0" bIns="0" rtlCol="0"/>
          <a:lstStyle/>
          <a:p>
            <a:endParaRPr/>
          </a:p>
        </p:txBody>
      </p:sp>
      <p:sp>
        <p:nvSpPr>
          <p:cNvPr id="50" name="object 50"/>
          <p:cNvSpPr/>
          <p:nvPr/>
        </p:nvSpPr>
        <p:spPr>
          <a:xfrm>
            <a:off x="5151115" y="4113274"/>
            <a:ext cx="81280" cy="79375"/>
          </a:xfrm>
          <a:custGeom>
            <a:avLst/>
            <a:gdLst/>
            <a:ahLst/>
            <a:cxnLst/>
            <a:rect l="l" t="t" r="r" b="b"/>
            <a:pathLst>
              <a:path w="81279" h="79375">
                <a:moveTo>
                  <a:pt x="80775" y="39630"/>
                </a:moveTo>
                <a:lnTo>
                  <a:pt x="77583" y="24432"/>
                </a:lnTo>
                <a:lnTo>
                  <a:pt x="68963" y="11810"/>
                </a:lnTo>
                <a:lnTo>
                  <a:pt x="56344" y="3190"/>
                </a:lnTo>
                <a:lnTo>
                  <a:pt x="41157" y="0"/>
                </a:lnTo>
                <a:lnTo>
                  <a:pt x="25080" y="3190"/>
                </a:lnTo>
                <a:lnTo>
                  <a:pt x="12004" y="11810"/>
                </a:lnTo>
                <a:lnTo>
                  <a:pt x="3215" y="24432"/>
                </a:lnTo>
                <a:lnTo>
                  <a:pt x="0" y="39630"/>
                </a:lnTo>
                <a:lnTo>
                  <a:pt x="3215" y="54819"/>
                </a:lnTo>
                <a:lnTo>
                  <a:pt x="12004" y="67436"/>
                </a:lnTo>
                <a:lnTo>
                  <a:pt x="25080" y="76054"/>
                </a:lnTo>
                <a:lnTo>
                  <a:pt x="41157" y="79245"/>
                </a:lnTo>
                <a:lnTo>
                  <a:pt x="56344" y="76054"/>
                </a:lnTo>
                <a:lnTo>
                  <a:pt x="68963" y="67436"/>
                </a:lnTo>
                <a:lnTo>
                  <a:pt x="77583" y="54819"/>
                </a:lnTo>
                <a:lnTo>
                  <a:pt x="80775" y="39630"/>
                </a:lnTo>
                <a:close/>
              </a:path>
            </a:pathLst>
          </a:custGeom>
          <a:ln w="13266">
            <a:solidFill>
              <a:srgbClr val="FF0000"/>
            </a:solidFill>
          </a:ln>
        </p:spPr>
        <p:txBody>
          <a:bodyPr wrap="square" lIns="0" tIns="0" rIns="0" bIns="0" rtlCol="0"/>
          <a:lstStyle/>
          <a:p>
            <a:endParaRPr/>
          </a:p>
        </p:txBody>
      </p:sp>
      <p:sp>
        <p:nvSpPr>
          <p:cNvPr id="51" name="object 51"/>
          <p:cNvSpPr/>
          <p:nvPr/>
        </p:nvSpPr>
        <p:spPr>
          <a:xfrm>
            <a:off x="5901917" y="3509233"/>
            <a:ext cx="92517" cy="92511"/>
          </a:xfrm>
          <a:prstGeom prst="rect">
            <a:avLst/>
          </a:prstGeom>
          <a:blipFill>
            <a:blip r:embed="rId12" cstate="print"/>
            <a:stretch>
              <a:fillRect/>
            </a:stretch>
          </a:blipFill>
        </p:spPr>
        <p:txBody>
          <a:bodyPr wrap="square" lIns="0" tIns="0" rIns="0" bIns="0" rtlCol="0"/>
          <a:lstStyle/>
          <a:p>
            <a:endParaRPr/>
          </a:p>
        </p:txBody>
      </p:sp>
      <p:sp>
        <p:nvSpPr>
          <p:cNvPr id="52" name="object 52"/>
          <p:cNvSpPr/>
          <p:nvPr/>
        </p:nvSpPr>
        <p:spPr>
          <a:xfrm>
            <a:off x="4534894" y="3576289"/>
            <a:ext cx="92502" cy="92511"/>
          </a:xfrm>
          <a:prstGeom prst="rect">
            <a:avLst/>
          </a:prstGeom>
          <a:blipFill>
            <a:blip r:embed="rId13" cstate="print"/>
            <a:stretch>
              <a:fillRect/>
            </a:stretch>
          </a:blipFill>
        </p:spPr>
        <p:txBody>
          <a:bodyPr wrap="square" lIns="0" tIns="0" rIns="0" bIns="0" rtlCol="0"/>
          <a:lstStyle/>
          <a:p>
            <a:endParaRPr/>
          </a:p>
        </p:txBody>
      </p:sp>
      <p:sp>
        <p:nvSpPr>
          <p:cNvPr id="53" name="object 53"/>
          <p:cNvSpPr/>
          <p:nvPr/>
        </p:nvSpPr>
        <p:spPr>
          <a:xfrm>
            <a:off x="5065247" y="3483331"/>
            <a:ext cx="92502" cy="92511"/>
          </a:xfrm>
          <a:prstGeom prst="rect">
            <a:avLst/>
          </a:prstGeom>
          <a:blipFill>
            <a:blip r:embed="rId14" cstate="print"/>
            <a:stretch>
              <a:fillRect/>
            </a:stretch>
          </a:blipFill>
        </p:spPr>
        <p:txBody>
          <a:bodyPr wrap="square" lIns="0" tIns="0" rIns="0" bIns="0" rtlCol="0"/>
          <a:lstStyle/>
          <a:p>
            <a:endParaRPr/>
          </a:p>
        </p:txBody>
      </p:sp>
      <p:sp>
        <p:nvSpPr>
          <p:cNvPr id="54" name="object 54"/>
          <p:cNvSpPr/>
          <p:nvPr/>
        </p:nvSpPr>
        <p:spPr>
          <a:xfrm>
            <a:off x="4235196" y="4059936"/>
            <a:ext cx="81280" cy="79375"/>
          </a:xfrm>
          <a:custGeom>
            <a:avLst/>
            <a:gdLst/>
            <a:ahLst/>
            <a:cxnLst/>
            <a:rect l="l" t="t" r="r" b="b"/>
            <a:pathLst>
              <a:path w="81279" h="79375">
                <a:moveTo>
                  <a:pt x="80772" y="39624"/>
                </a:moveTo>
                <a:lnTo>
                  <a:pt x="77581" y="24431"/>
                </a:lnTo>
                <a:lnTo>
                  <a:pt x="68961" y="11811"/>
                </a:lnTo>
                <a:lnTo>
                  <a:pt x="56340" y="3190"/>
                </a:lnTo>
                <a:lnTo>
                  <a:pt x="41148" y="0"/>
                </a:lnTo>
                <a:lnTo>
                  <a:pt x="25074" y="3190"/>
                </a:lnTo>
                <a:lnTo>
                  <a:pt x="12001" y="11811"/>
                </a:lnTo>
                <a:lnTo>
                  <a:pt x="3214" y="24431"/>
                </a:lnTo>
                <a:lnTo>
                  <a:pt x="0" y="39624"/>
                </a:lnTo>
                <a:lnTo>
                  <a:pt x="3214" y="54816"/>
                </a:lnTo>
                <a:lnTo>
                  <a:pt x="12001" y="67437"/>
                </a:lnTo>
                <a:lnTo>
                  <a:pt x="25074" y="76057"/>
                </a:lnTo>
                <a:lnTo>
                  <a:pt x="41148" y="79248"/>
                </a:lnTo>
                <a:lnTo>
                  <a:pt x="56340" y="76057"/>
                </a:lnTo>
                <a:lnTo>
                  <a:pt x="68961" y="67437"/>
                </a:lnTo>
                <a:lnTo>
                  <a:pt x="77581" y="54816"/>
                </a:lnTo>
                <a:lnTo>
                  <a:pt x="80772" y="39624"/>
                </a:lnTo>
                <a:close/>
              </a:path>
            </a:pathLst>
          </a:custGeom>
          <a:solidFill>
            <a:srgbClr val="FF0000"/>
          </a:solidFill>
        </p:spPr>
        <p:txBody>
          <a:bodyPr wrap="square" lIns="0" tIns="0" rIns="0" bIns="0" rtlCol="0"/>
          <a:lstStyle/>
          <a:p>
            <a:endParaRPr/>
          </a:p>
        </p:txBody>
      </p:sp>
      <p:sp>
        <p:nvSpPr>
          <p:cNvPr id="55" name="object 55"/>
          <p:cNvSpPr/>
          <p:nvPr/>
        </p:nvSpPr>
        <p:spPr>
          <a:xfrm>
            <a:off x="4235194" y="4059931"/>
            <a:ext cx="81280" cy="79375"/>
          </a:xfrm>
          <a:custGeom>
            <a:avLst/>
            <a:gdLst/>
            <a:ahLst/>
            <a:cxnLst/>
            <a:rect l="l" t="t" r="r" b="b"/>
            <a:pathLst>
              <a:path w="81279" h="79375">
                <a:moveTo>
                  <a:pt x="80775" y="39630"/>
                </a:moveTo>
                <a:lnTo>
                  <a:pt x="77583" y="24432"/>
                </a:lnTo>
                <a:lnTo>
                  <a:pt x="68963" y="11810"/>
                </a:lnTo>
                <a:lnTo>
                  <a:pt x="56344" y="3190"/>
                </a:lnTo>
                <a:lnTo>
                  <a:pt x="41157" y="0"/>
                </a:lnTo>
                <a:lnTo>
                  <a:pt x="25080" y="3190"/>
                </a:lnTo>
                <a:lnTo>
                  <a:pt x="12004" y="11810"/>
                </a:lnTo>
                <a:lnTo>
                  <a:pt x="3215" y="24432"/>
                </a:lnTo>
                <a:lnTo>
                  <a:pt x="0" y="39630"/>
                </a:lnTo>
                <a:lnTo>
                  <a:pt x="3215" y="54819"/>
                </a:lnTo>
                <a:lnTo>
                  <a:pt x="12004" y="67436"/>
                </a:lnTo>
                <a:lnTo>
                  <a:pt x="25080" y="76054"/>
                </a:lnTo>
                <a:lnTo>
                  <a:pt x="41157" y="79245"/>
                </a:lnTo>
                <a:lnTo>
                  <a:pt x="56344" y="76054"/>
                </a:lnTo>
                <a:lnTo>
                  <a:pt x="68963" y="67436"/>
                </a:lnTo>
                <a:lnTo>
                  <a:pt x="77583" y="54819"/>
                </a:lnTo>
                <a:lnTo>
                  <a:pt x="80775" y="39630"/>
                </a:lnTo>
                <a:close/>
              </a:path>
            </a:pathLst>
          </a:custGeom>
          <a:ln w="13266">
            <a:solidFill>
              <a:srgbClr val="FF0000"/>
            </a:solidFill>
          </a:ln>
        </p:spPr>
        <p:txBody>
          <a:bodyPr wrap="square" lIns="0" tIns="0" rIns="0" bIns="0" rtlCol="0"/>
          <a:lstStyle/>
          <a:p>
            <a:endParaRPr/>
          </a:p>
        </p:txBody>
      </p:sp>
      <p:sp>
        <p:nvSpPr>
          <p:cNvPr id="56" name="object 56"/>
          <p:cNvSpPr/>
          <p:nvPr/>
        </p:nvSpPr>
        <p:spPr>
          <a:xfrm>
            <a:off x="5457444" y="3941064"/>
            <a:ext cx="79375" cy="79375"/>
          </a:xfrm>
          <a:custGeom>
            <a:avLst/>
            <a:gdLst/>
            <a:ahLst/>
            <a:cxnLst/>
            <a:rect l="l" t="t" r="r" b="b"/>
            <a:pathLst>
              <a:path w="79375" h="79375">
                <a:moveTo>
                  <a:pt x="79248" y="39624"/>
                </a:moveTo>
                <a:lnTo>
                  <a:pt x="76057" y="23788"/>
                </a:lnTo>
                <a:lnTo>
                  <a:pt x="67437" y="11239"/>
                </a:lnTo>
                <a:lnTo>
                  <a:pt x="54816" y="2976"/>
                </a:lnTo>
                <a:lnTo>
                  <a:pt x="39624" y="0"/>
                </a:lnTo>
                <a:lnTo>
                  <a:pt x="23788" y="2976"/>
                </a:lnTo>
                <a:lnTo>
                  <a:pt x="11239" y="11239"/>
                </a:lnTo>
                <a:lnTo>
                  <a:pt x="2976" y="23788"/>
                </a:lnTo>
                <a:lnTo>
                  <a:pt x="0" y="39624"/>
                </a:lnTo>
                <a:lnTo>
                  <a:pt x="2976" y="54816"/>
                </a:lnTo>
                <a:lnTo>
                  <a:pt x="11239" y="67437"/>
                </a:lnTo>
                <a:lnTo>
                  <a:pt x="23788" y="76057"/>
                </a:lnTo>
                <a:lnTo>
                  <a:pt x="39624" y="79248"/>
                </a:lnTo>
                <a:lnTo>
                  <a:pt x="54816" y="76057"/>
                </a:lnTo>
                <a:lnTo>
                  <a:pt x="67437" y="67437"/>
                </a:lnTo>
                <a:lnTo>
                  <a:pt x="76057" y="54816"/>
                </a:lnTo>
                <a:lnTo>
                  <a:pt x="79248" y="39624"/>
                </a:lnTo>
                <a:close/>
              </a:path>
            </a:pathLst>
          </a:custGeom>
          <a:solidFill>
            <a:srgbClr val="FF0000"/>
          </a:solidFill>
        </p:spPr>
        <p:txBody>
          <a:bodyPr wrap="square" lIns="0" tIns="0" rIns="0" bIns="0" rtlCol="0"/>
          <a:lstStyle/>
          <a:p>
            <a:endParaRPr/>
          </a:p>
        </p:txBody>
      </p:sp>
      <p:sp>
        <p:nvSpPr>
          <p:cNvPr id="57" name="object 57"/>
          <p:cNvSpPr/>
          <p:nvPr/>
        </p:nvSpPr>
        <p:spPr>
          <a:xfrm>
            <a:off x="5457449" y="3941056"/>
            <a:ext cx="79375" cy="79375"/>
          </a:xfrm>
          <a:custGeom>
            <a:avLst/>
            <a:gdLst/>
            <a:ahLst/>
            <a:cxnLst/>
            <a:rect l="l" t="t" r="r" b="b"/>
            <a:pathLst>
              <a:path w="79375" h="79375">
                <a:moveTo>
                  <a:pt x="79250" y="39630"/>
                </a:moveTo>
                <a:lnTo>
                  <a:pt x="76059" y="23796"/>
                </a:lnTo>
                <a:lnTo>
                  <a:pt x="67437" y="11244"/>
                </a:lnTo>
                <a:lnTo>
                  <a:pt x="54813" y="2978"/>
                </a:lnTo>
                <a:lnTo>
                  <a:pt x="39617" y="0"/>
                </a:lnTo>
                <a:lnTo>
                  <a:pt x="23787" y="2978"/>
                </a:lnTo>
                <a:lnTo>
                  <a:pt x="11240" y="11244"/>
                </a:lnTo>
                <a:lnTo>
                  <a:pt x="2977" y="23796"/>
                </a:lnTo>
                <a:lnTo>
                  <a:pt x="0" y="39630"/>
                </a:lnTo>
                <a:lnTo>
                  <a:pt x="2977" y="54821"/>
                </a:lnTo>
                <a:lnTo>
                  <a:pt x="11240" y="67444"/>
                </a:lnTo>
                <a:lnTo>
                  <a:pt x="23787" y="76067"/>
                </a:lnTo>
                <a:lnTo>
                  <a:pt x="39617" y="79260"/>
                </a:lnTo>
                <a:lnTo>
                  <a:pt x="54813" y="76067"/>
                </a:lnTo>
                <a:lnTo>
                  <a:pt x="67437" y="67444"/>
                </a:lnTo>
                <a:lnTo>
                  <a:pt x="76059" y="54821"/>
                </a:lnTo>
                <a:lnTo>
                  <a:pt x="79250" y="39630"/>
                </a:lnTo>
                <a:close/>
              </a:path>
            </a:pathLst>
          </a:custGeom>
          <a:ln w="13266">
            <a:solidFill>
              <a:srgbClr val="FF0000"/>
            </a:solidFill>
          </a:ln>
        </p:spPr>
        <p:txBody>
          <a:bodyPr wrap="square" lIns="0" tIns="0" rIns="0" bIns="0" rtlCol="0"/>
          <a:lstStyle/>
          <a:p>
            <a:endParaRPr/>
          </a:p>
        </p:txBody>
      </p:sp>
      <p:sp>
        <p:nvSpPr>
          <p:cNvPr id="58" name="object 58"/>
          <p:cNvSpPr/>
          <p:nvPr/>
        </p:nvSpPr>
        <p:spPr>
          <a:xfrm>
            <a:off x="3412236" y="3727704"/>
            <a:ext cx="81280" cy="81280"/>
          </a:xfrm>
          <a:custGeom>
            <a:avLst/>
            <a:gdLst/>
            <a:ahLst/>
            <a:cxnLst/>
            <a:rect l="l" t="t" r="r" b="b"/>
            <a:pathLst>
              <a:path w="81279" h="81279">
                <a:moveTo>
                  <a:pt x="80772" y="39624"/>
                </a:moveTo>
                <a:lnTo>
                  <a:pt x="77581" y="24431"/>
                </a:lnTo>
                <a:lnTo>
                  <a:pt x="68961" y="11811"/>
                </a:lnTo>
                <a:lnTo>
                  <a:pt x="56340" y="3190"/>
                </a:lnTo>
                <a:lnTo>
                  <a:pt x="41148" y="0"/>
                </a:lnTo>
                <a:lnTo>
                  <a:pt x="25074" y="3190"/>
                </a:lnTo>
                <a:lnTo>
                  <a:pt x="12001" y="11811"/>
                </a:lnTo>
                <a:lnTo>
                  <a:pt x="3214" y="24431"/>
                </a:lnTo>
                <a:lnTo>
                  <a:pt x="0" y="39624"/>
                </a:lnTo>
                <a:lnTo>
                  <a:pt x="3214" y="55697"/>
                </a:lnTo>
                <a:lnTo>
                  <a:pt x="12001" y="68770"/>
                </a:lnTo>
                <a:lnTo>
                  <a:pt x="25074" y="77557"/>
                </a:lnTo>
                <a:lnTo>
                  <a:pt x="41148" y="80772"/>
                </a:lnTo>
                <a:lnTo>
                  <a:pt x="56340" y="77557"/>
                </a:lnTo>
                <a:lnTo>
                  <a:pt x="68961" y="68770"/>
                </a:lnTo>
                <a:lnTo>
                  <a:pt x="77581" y="55697"/>
                </a:lnTo>
                <a:lnTo>
                  <a:pt x="80772" y="39624"/>
                </a:lnTo>
                <a:close/>
              </a:path>
            </a:pathLst>
          </a:custGeom>
          <a:solidFill>
            <a:srgbClr val="FF0000"/>
          </a:solidFill>
        </p:spPr>
        <p:txBody>
          <a:bodyPr wrap="square" lIns="0" tIns="0" rIns="0" bIns="0" rtlCol="0"/>
          <a:lstStyle/>
          <a:p>
            <a:endParaRPr/>
          </a:p>
        </p:txBody>
      </p:sp>
      <p:sp>
        <p:nvSpPr>
          <p:cNvPr id="59" name="object 59"/>
          <p:cNvSpPr/>
          <p:nvPr/>
        </p:nvSpPr>
        <p:spPr>
          <a:xfrm>
            <a:off x="3412243" y="3727699"/>
            <a:ext cx="81280" cy="81280"/>
          </a:xfrm>
          <a:custGeom>
            <a:avLst/>
            <a:gdLst/>
            <a:ahLst/>
            <a:cxnLst/>
            <a:rect l="l" t="t" r="r" b="b"/>
            <a:pathLst>
              <a:path w="81279" h="81279">
                <a:moveTo>
                  <a:pt x="80760" y="39630"/>
                </a:moveTo>
                <a:lnTo>
                  <a:pt x="77570" y="24432"/>
                </a:lnTo>
                <a:lnTo>
                  <a:pt x="68953" y="11810"/>
                </a:lnTo>
                <a:lnTo>
                  <a:pt x="56335" y="3190"/>
                </a:lnTo>
                <a:lnTo>
                  <a:pt x="41142" y="0"/>
                </a:lnTo>
                <a:lnTo>
                  <a:pt x="25067" y="3190"/>
                </a:lnTo>
                <a:lnTo>
                  <a:pt x="11996" y="11810"/>
                </a:lnTo>
                <a:lnTo>
                  <a:pt x="3213" y="24432"/>
                </a:lnTo>
                <a:lnTo>
                  <a:pt x="0" y="39630"/>
                </a:lnTo>
                <a:lnTo>
                  <a:pt x="3213" y="55699"/>
                </a:lnTo>
                <a:lnTo>
                  <a:pt x="11996" y="68769"/>
                </a:lnTo>
                <a:lnTo>
                  <a:pt x="25067" y="77554"/>
                </a:lnTo>
                <a:lnTo>
                  <a:pt x="41142" y="80768"/>
                </a:lnTo>
                <a:lnTo>
                  <a:pt x="56335" y="77554"/>
                </a:lnTo>
                <a:lnTo>
                  <a:pt x="68953" y="68769"/>
                </a:lnTo>
                <a:lnTo>
                  <a:pt x="77570" y="55699"/>
                </a:lnTo>
                <a:lnTo>
                  <a:pt x="80760" y="39630"/>
                </a:lnTo>
                <a:close/>
              </a:path>
            </a:pathLst>
          </a:custGeom>
          <a:ln w="13266">
            <a:solidFill>
              <a:srgbClr val="FF0000"/>
            </a:solidFill>
          </a:ln>
        </p:spPr>
        <p:txBody>
          <a:bodyPr wrap="square" lIns="0" tIns="0" rIns="0" bIns="0" rtlCol="0"/>
          <a:lstStyle/>
          <a:p>
            <a:endParaRPr/>
          </a:p>
        </p:txBody>
      </p:sp>
      <p:sp>
        <p:nvSpPr>
          <p:cNvPr id="60" name="object 60"/>
          <p:cNvSpPr/>
          <p:nvPr/>
        </p:nvSpPr>
        <p:spPr>
          <a:xfrm>
            <a:off x="3858235" y="3297400"/>
            <a:ext cx="92517" cy="92511"/>
          </a:xfrm>
          <a:prstGeom prst="rect">
            <a:avLst/>
          </a:prstGeom>
          <a:blipFill>
            <a:blip r:embed="rId15" cstate="print"/>
            <a:stretch>
              <a:fillRect/>
            </a:stretch>
          </a:blipFill>
        </p:spPr>
        <p:txBody>
          <a:bodyPr wrap="square" lIns="0" tIns="0" rIns="0" bIns="0" rtlCol="0"/>
          <a:lstStyle/>
          <a:p>
            <a:endParaRPr/>
          </a:p>
        </p:txBody>
      </p:sp>
      <p:sp>
        <p:nvSpPr>
          <p:cNvPr id="61" name="object 61"/>
          <p:cNvSpPr/>
          <p:nvPr/>
        </p:nvSpPr>
        <p:spPr>
          <a:xfrm>
            <a:off x="3711928" y="3628108"/>
            <a:ext cx="689925" cy="398841"/>
          </a:xfrm>
          <a:prstGeom prst="rect">
            <a:avLst/>
          </a:prstGeom>
          <a:blipFill>
            <a:blip r:embed="rId16" cstate="print"/>
            <a:stretch>
              <a:fillRect/>
            </a:stretch>
          </a:blipFill>
        </p:spPr>
        <p:txBody>
          <a:bodyPr wrap="square" lIns="0" tIns="0" rIns="0" bIns="0" rtlCol="0"/>
          <a:lstStyle/>
          <a:p>
            <a:endParaRPr/>
          </a:p>
        </p:txBody>
      </p:sp>
      <p:sp>
        <p:nvSpPr>
          <p:cNvPr id="62" name="object 62"/>
          <p:cNvSpPr/>
          <p:nvPr/>
        </p:nvSpPr>
        <p:spPr>
          <a:xfrm>
            <a:off x="4235196" y="4059936"/>
            <a:ext cx="81280" cy="79375"/>
          </a:xfrm>
          <a:custGeom>
            <a:avLst/>
            <a:gdLst/>
            <a:ahLst/>
            <a:cxnLst/>
            <a:rect l="l" t="t" r="r" b="b"/>
            <a:pathLst>
              <a:path w="81279" h="79375">
                <a:moveTo>
                  <a:pt x="80772" y="39624"/>
                </a:moveTo>
                <a:lnTo>
                  <a:pt x="77581" y="24431"/>
                </a:lnTo>
                <a:lnTo>
                  <a:pt x="68961" y="11811"/>
                </a:lnTo>
                <a:lnTo>
                  <a:pt x="56340" y="3190"/>
                </a:lnTo>
                <a:lnTo>
                  <a:pt x="41148" y="0"/>
                </a:lnTo>
                <a:lnTo>
                  <a:pt x="25074" y="3190"/>
                </a:lnTo>
                <a:lnTo>
                  <a:pt x="12001" y="11811"/>
                </a:lnTo>
                <a:lnTo>
                  <a:pt x="3214" y="24431"/>
                </a:lnTo>
                <a:lnTo>
                  <a:pt x="0" y="39624"/>
                </a:lnTo>
                <a:lnTo>
                  <a:pt x="3214" y="54816"/>
                </a:lnTo>
                <a:lnTo>
                  <a:pt x="12001" y="67437"/>
                </a:lnTo>
                <a:lnTo>
                  <a:pt x="25074" y="76057"/>
                </a:lnTo>
                <a:lnTo>
                  <a:pt x="41148" y="79248"/>
                </a:lnTo>
                <a:lnTo>
                  <a:pt x="56340" y="76057"/>
                </a:lnTo>
                <a:lnTo>
                  <a:pt x="68961" y="67437"/>
                </a:lnTo>
                <a:lnTo>
                  <a:pt x="77581" y="54816"/>
                </a:lnTo>
                <a:lnTo>
                  <a:pt x="80772" y="39624"/>
                </a:lnTo>
                <a:close/>
              </a:path>
            </a:pathLst>
          </a:custGeom>
          <a:solidFill>
            <a:srgbClr val="FF0000"/>
          </a:solidFill>
        </p:spPr>
        <p:txBody>
          <a:bodyPr wrap="square" lIns="0" tIns="0" rIns="0" bIns="0" rtlCol="0"/>
          <a:lstStyle/>
          <a:p>
            <a:endParaRPr/>
          </a:p>
        </p:txBody>
      </p:sp>
      <p:sp>
        <p:nvSpPr>
          <p:cNvPr id="63" name="object 63"/>
          <p:cNvSpPr/>
          <p:nvPr/>
        </p:nvSpPr>
        <p:spPr>
          <a:xfrm>
            <a:off x="4235194" y="4059931"/>
            <a:ext cx="81280" cy="79375"/>
          </a:xfrm>
          <a:custGeom>
            <a:avLst/>
            <a:gdLst/>
            <a:ahLst/>
            <a:cxnLst/>
            <a:rect l="l" t="t" r="r" b="b"/>
            <a:pathLst>
              <a:path w="81279" h="79375">
                <a:moveTo>
                  <a:pt x="80775" y="39630"/>
                </a:moveTo>
                <a:lnTo>
                  <a:pt x="77583" y="24432"/>
                </a:lnTo>
                <a:lnTo>
                  <a:pt x="68963" y="11810"/>
                </a:lnTo>
                <a:lnTo>
                  <a:pt x="56344" y="3190"/>
                </a:lnTo>
                <a:lnTo>
                  <a:pt x="41157" y="0"/>
                </a:lnTo>
                <a:lnTo>
                  <a:pt x="25080" y="3190"/>
                </a:lnTo>
                <a:lnTo>
                  <a:pt x="12004" y="11810"/>
                </a:lnTo>
                <a:lnTo>
                  <a:pt x="3215" y="24432"/>
                </a:lnTo>
                <a:lnTo>
                  <a:pt x="0" y="39630"/>
                </a:lnTo>
                <a:lnTo>
                  <a:pt x="3215" y="54819"/>
                </a:lnTo>
                <a:lnTo>
                  <a:pt x="12004" y="67436"/>
                </a:lnTo>
                <a:lnTo>
                  <a:pt x="25080" y="76054"/>
                </a:lnTo>
                <a:lnTo>
                  <a:pt x="41157" y="79245"/>
                </a:lnTo>
                <a:lnTo>
                  <a:pt x="56344" y="76054"/>
                </a:lnTo>
                <a:lnTo>
                  <a:pt x="68963" y="67436"/>
                </a:lnTo>
                <a:lnTo>
                  <a:pt x="77583" y="54819"/>
                </a:lnTo>
                <a:lnTo>
                  <a:pt x="80775" y="39630"/>
                </a:lnTo>
                <a:close/>
              </a:path>
            </a:pathLst>
          </a:custGeom>
          <a:ln w="13266">
            <a:solidFill>
              <a:srgbClr val="FF0000"/>
            </a:solidFill>
          </a:ln>
        </p:spPr>
        <p:txBody>
          <a:bodyPr wrap="square" lIns="0" tIns="0" rIns="0" bIns="0" rtlCol="0"/>
          <a:lstStyle/>
          <a:p>
            <a:endParaRPr/>
          </a:p>
        </p:txBody>
      </p:sp>
      <p:sp>
        <p:nvSpPr>
          <p:cNvPr id="64" name="object 64"/>
          <p:cNvSpPr/>
          <p:nvPr/>
        </p:nvSpPr>
        <p:spPr>
          <a:xfrm>
            <a:off x="4388587" y="3509233"/>
            <a:ext cx="92517" cy="92511"/>
          </a:xfrm>
          <a:prstGeom prst="rect">
            <a:avLst/>
          </a:prstGeom>
          <a:blipFill>
            <a:blip r:embed="rId17" cstate="print"/>
            <a:stretch>
              <a:fillRect/>
            </a:stretch>
          </a:blipFill>
        </p:spPr>
        <p:txBody>
          <a:bodyPr wrap="square" lIns="0" tIns="0" rIns="0" bIns="0" rtlCol="0"/>
          <a:lstStyle/>
          <a:p>
            <a:endParaRPr/>
          </a:p>
        </p:txBody>
      </p:sp>
      <p:sp>
        <p:nvSpPr>
          <p:cNvPr id="65" name="object 65"/>
          <p:cNvSpPr/>
          <p:nvPr/>
        </p:nvSpPr>
        <p:spPr>
          <a:xfrm>
            <a:off x="5597123" y="3986242"/>
            <a:ext cx="92502" cy="94035"/>
          </a:xfrm>
          <a:prstGeom prst="rect">
            <a:avLst/>
          </a:prstGeom>
          <a:blipFill>
            <a:blip r:embed="rId18" cstate="print"/>
            <a:stretch>
              <a:fillRect/>
            </a:stretch>
          </a:blipFill>
        </p:spPr>
        <p:txBody>
          <a:bodyPr wrap="square" lIns="0" tIns="0" rIns="0" bIns="0" rtlCol="0"/>
          <a:lstStyle/>
          <a:p>
            <a:endParaRPr/>
          </a:p>
        </p:txBody>
      </p:sp>
      <p:sp>
        <p:nvSpPr>
          <p:cNvPr id="66" name="object 66"/>
          <p:cNvSpPr/>
          <p:nvPr/>
        </p:nvSpPr>
        <p:spPr>
          <a:xfrm>
            <a:off x="3558540" y="3781044"/>
            <a:ext cx="81280" cy="79375"/>
          </a:xfrm>
          <a:custGeom>
            <a:avLst/>
            <a:gdLst/>
            <a:ahLst/>
            <a:cxnLst/>
            <a:rect l="l" t="t" r="r" b="b"/>
            <a:pathLst>
              <a:path w="81279" h="79375">
                <a:moveTo>
                  <a:pt x="80772" y="39624"/>
                </a:moveTo>
                <a:lnTo>
                  <a:pt x="77557" y="24431"/>
                </a:lnTo>
                <a:lnTo>
                  <a:pt x="68770" y="11811"/>
                </a:lnTo>
                <a:lnTo>
                  <a:pt x="55697" y="3190"/>
                </a:lnTo>
                <a:lnTo>
                  <a:pt x="39624" y="0"/>
                </a:lnTo>
                <a:lnTo>
                  <a:pt x="24431" y="3190"/>
                </a:lnTo>
                <a:lnTo>
                  <a:pt x="11811" y="11811"/>
                </a:lnTo>
                <a:lnTo>
                  <a:pt x="3190" y="24431"/>
                </a:lnTo>
                <a:lnTo>
                  <a:pt x="0" y="39624"/>
                </a:lnTo>
                <a:lnTo>
                  <a:pt x="3190" y="55459"/>
                </a:lnTo>
                <a:lnTo>
                  <a:pt x="11811" y="68008"/>
                </a:lnTo>
                <a:lnTo>
                  <a:pt x="24431" y="76271"/>
                </a:lnTo>
                <a:lnTo>
                  <a:pt x="39624" y="79248"/>
                </a:lnTo>
                <a:lnTo>
                  <a:pt x="55697" y="76271"/>
                </a:lnTo>
                <a:lnTo>
                  <a:pt x="68770" y="68008"/>
                </a:lnTo>
                <a:lnTo>
                  <a:pt x="77557" y="55459"/>
                </a:lnTo>
                <a:lnTo>
                  <a:pt x="80772" y="39624"/>
                </a:lnTo>
                <a:close/>
              </a:path>
            </a:pathLst>
          </a:custGeom>
          <a:solidFill>
            <a:srgbClr val="FF0000"/>
          </a:solidFill>
        </p:spPr>
        <p:txBody>
          <a:bodyPr wrap="square" lIns="0" tIns="0" rIns="0" bIns="0" rtlCol="0"/>
          <a:lstStyle/>
          <a:p>
            <a:endParaRPr/>
          </a:p>
        </p:txBody>
      </p:sp>
      <p:sp>
        <p:nvSpPr>
          <p:cNvPr id="67" name="object 67"/>
          <p:cNvSpPr/>
          <p:nvPr/>
        </p:nvSpPr>
        <p:spPr>
          <a:xfrm>
            <a:off x="3558535" y="3781042"/>
            <a:ext cx="81280" cy="79375"/>
          </a:xfrm>
          <a:custGeom>
            <a:avLst/>
            <a:gdLst/>
            <a:ahLst/>
            <a:cxnLst/>
            <a:rect l="l" t="t" r="r" b="b"/>
            <a:pathLst>
              <a:path w="81279" h="79375">
                <a:moveTo>
                  <a:pt x="80775" y="39630"/>
                </a:moveTo>
                <a:lnTo>
                  <a:pt x="77560" y="24432"/>
                </a:lnTo>
                <a:lnTo>
                  <a:pt x="68772" y="11810"/>
                </a:lnTo>
                <a:lnTo>
                  <a:pt x="55701" y="3190"/>
                </a:lnTo>
                <a:lnTo>
                  <a:pt x="39633" y="0"/>
                </a:lnTo>
                <a:lnTo>
                  <a:pt x="24437" y="3190"/>
                </a:lnTo>
                <a:lnTo>
                  <a:pt x="11813" y="11810"/>
                </a:lnTo>
                <a:lnTo>
                  <a:pt x="3191" y="24432"/>
                </a:lnTo>
                <a:lnTo>
                  <a:pt x="0" y="39630"/>
                </a:lnTo>
                <a:lnTo>
                  <a:pt x="3191" y="55461"/>
                </a:lnTo>
                <a:lnTo>
                  <a:pt x="11813" y="68008"/>
                </a:lnTo>
                <a:lnTo>
                  <a:pt x="24437" y="76269"/>
                </a:lnTo>
                <a:lnTo>
                  <a:pt x="39633" y="79245"/>
                </a:lnTo>
                <a:lnTo>
                  <a:pt x="55701" y="76269"/>
                </a:lnTo>
                <a:lnTo>
                  <a:pt x="68772" y="68008"/>
                </a:lnTo>
                <a:lnTo>
                  <a:pt x="77560" y="55461"/>
                </a:lnTo>
                <a:lnTo>
                  <a:pt x="80775" y="39630"/>
                </a:lnTo>
                <a:close/>
              </a:path>
            </a:pathLst>
          </a:custGeom>
          <a:ln w="13266">
            <a:solidFill>
              <a:srgbClr val="FF0000"/>
            </a:solidFill>
          </a:ln>
        </p:spPr>
        <p:txBody>
          <a:bodyPr wrap="square" lIns="0" tIns="0" rIns="0" bIns="0" rtlCol="0"/>
          <a:lstStyle/>
          <a:p>
            <a:endParaRPr/>
          </a:p>
        </p:txBody>
      </p:sp>
      <p:sp>
        <p:nvSpPr>
          <p:cNvPr id="68" name="object 68"/>
          <p:cNvSpPr/>
          <p:nvPr/>
        </p:nvSpPr>
        <p:spPr>
          <a:xfrm>
            <a:off x="3777460" y="3576289"/>
            <a:ext cx="94041" cy="92511"/>
          </a:xfrm>
          <a:prstGeom prst="rect">
            <a:avLst/>
          </a:prstGeom>
          <a:blipFill>
            <a:blip r:embed="rId19" cstate="print"/>
            <a:stretch>
              <a:fillRect/>
            </a:stretch>
          </a:blipFill>
        </p:spPr>
        <p:txBody>
          <a:bodyPr wrap="square" lIns="0" tIns="0" rIns="0" bIns="0" rtlCol="0"/>
          <a:lstStyle/>
          <a:p>
            <a:endParaRPr/>
          </a:p>
        </p:txBody>
      </p:sp>
      <p:sp>
        <p:nvSpPr>
          <p:cNvPr id="69" name="object 69"/>
          <p:cNvSpPr/>
          <p:nvPr/>
        </p:nvSpPr>
        <p:spPr>
          <a:xfrm>
            <a:off x="4388587" y="3867367"/>
            <a:ext cx="543618" cy="517716"/>
          </a:xfrm>
          <a:prstGeom prst="rect">
            <a:avLst/>
          </a:prstGeom>
          <a:blipFill>
            <a:blip r:embed="rId20" cstate="print"/>
            <a:stretch>
              <a:fillRect/>
            </a:stretch>
          </a:blipFill>
        </p:spPr>
        <p:txBody>
          <a:bodyPr wrap="square" lIns="0" tIns="0" rIns="0" bIns="0" rtlCol="0"/>
          <a:lstStyle/>
          <a:p>
            <a:endParaRPr/>
          </a:p>
        </p:txBody>
      </p:sp>
      <p:sp>
        <p:nvSpPr>
          <p:cNvPr id="70" name="object 70"/>
          <p:cNvSpPr/>
          <p:nvPr/>
        </p:nvSpPr>
        <p:spPr>
          <a:xfrm>
            <a:off x="3412236" y="3727704"/>
            <a:ext cx="81280" cy="81280"/>
          </a:xfrm>
          <a:custGeom>
            <a:avLst/>
            <a:gdLst/>
            <a:ahLst/>
            <a:cxnLst/>
            <a:rect l="l" t="t" r="r" b="b"/>
            <a:pathLst>
              <a:path w="81279" h="81279">
                <a:moveTo>
                  <a:pt x="80772" y="39624"/>
                </a:moveTo>
                <a:lnTo>
                  <a:pt x="77581" y="24431"/>
                </a:lnTo>
                <a:lnTo>
                  <a:pt x="68961" y="11811"/>
                </a:lnTo>
                <a:lnTo>
                  <a:pt x="56340" y="3190"/>
                </a:lnTo>
                <a:lnTo>
                  <a:pt x="41148" y="0"/>
                </a:lnTo>
                <a:lnTo>
                  <a:pt x="25074" y="3190"/>
                </a:lnTo>
                <a:lnTo>
                  <a:pt x="12001" y="11811"/>
                </a:lnTo>
                <a:lnTo>
                  <a:pt x="3214" y="24431"/>
                </a:lnTo>
                <a:lnTo>
                  <a:pt x="0" y="39624"/>
                </a:lnTo>
                <a:lnTo>
                  <a:pt x="3214" y="55697"/>
                </a:lnTo>
                <a:lnTo>
                  <a:pt x="12001" y="68770"/>
                </a:lnTo>
                <a:lnTo>
                  <a:pt x="25074" y="77557"/>
                </a:lnTo>
                <a:lnTo>
                  <a:pt x="41148" y="80772"/>
                </a:lnTo>
                <a:lnTo>
                  <a:pt x="56340" y="77557"/>
                </a:lnTo>
                <a:lnTo>
                  <a:pt x="68961" y="68770"/>
                </a:lnTo>
                <a:lnTo>
                  <a:pt x="77581" y="55697"/>
                </a:lnTo>
                <a:lnTo>
                  <a:pt x="80772" y="39624"/>
                </a:lnTo>
                <a:close/>
              </a:path>
            </a:pathLst>
          </a:custGeom>
          <a:solidFill>
            <a:srgbClr val="FF0000"/>
          </a:solidFill>
        </p:spPr>
        <p:txBody>
          <a:bodyPr wrap="square" lIns="0" tIns="0" rIns="0" bIns="0" rtlCol="0"/>
          <a:lstStyle/>
          <a:p>
            <a:endParaRPr/>
          </a:p>
        </p:txBody>
      </p:sp>
      <p:sp>
        <p:nvSpPr>
          <p:cNvPr id="71" name="object 71"/>
          <p:cNvSpPr/>
          <p:nvPr/>
        </p:nvSpPr>
        <p:spPr>
          <a:xfrm>
            <a:off x="3412243" y="3727699"/>
            <a:ext cx="81280" cy="81280"/>
          </a:xfrm>
          <a:custGeom>
            <a:avLst/>
            <a:gdLst/>
            <a:ahLst/>
            <a:cxnLst/>
            <a:rect l="l" t="t" r="r" b="b"/>
            <a:pathLst>
              <a:path w="81279" h="81279">
                <a:moveTo>
                  <a:pt x="80760" y="39630"/>
                </a:moveTo>
                <a:lnTo>
                  <a:pt x="77570" y="24432"/>
                </a:lnTo>
                <a:lnTo>
                  <a:pt x="68953" y="11810"/>
                </a:lnTo>
                <a:lnTo>
                  <a:pt x="56335" y="3190"/>
                </a:lnTo>
                <a:lnTo>
                  <a:pt x="41142" y="0"/>
                </a:lnTo>
                <a:lnTo>
                  <a:pt x="25067" y="3190"/>
                </a:lnTo>
                <a:lnTo>
                  <a:pt x="11996" y="11810"/>
                </a:lnTo>
                <a:lnTo>
                  <a:pt x="3213" y="24432"/>
                </a:lnTo>
                <a:lnTo>
                  <a:pt x="0" y="39630"/>
                </a:lnTo>
                <a:lnTo>
                  <a:pt x="3213" y="55699"/>
                </a:lnTo>
                <a:lnTo>
                  <a:pt x="11996" y="68769"/>
                </a:lnTo>
                <a:lnTo>
                  <a:pt x="25067" y="77554"/>
                </a:lnTo>
                <a:lnTo>
                  <a:pt x="41142" y="80768"/>
                </a:lnTo>
                <a:lnTo>
                  <a:pt x="56335" y="77554"/>
                </a:lnTo>
                <a:lnTo>
                  <a:pt x="68953" y="68769"/>
                </a:lnTo>
                <a:lnTo>
                  <a:pt x="77570" y="55699"/>
                </a:lnTo>
                <a:lnTo>
                  <a:pt x="80760" y="39630"/>
                </a:lnTo>
                <a:close/>
              </a:path>
            </a:pathLst>
          </a:custGeom>
          <a:ln w="13266">
            <a:solidFill>
              <a:srgbClr val="FF0000"/>
            </a:solidFill>
          </a:ln>
        </p:spPr>
        <p:txBody>
          <a:bodyPr wrap="square" lIns="0" tIns="0" rIns="0" bIns="0" rtlCol="0"/>
          <a:lstStyle/>
          <a:p>
            <a:endParaRPr/>
          </a:p>
        </p:txBody>
      </p:sp>
      <p:sp>
        <p:nvSpPr>
          <p:cNvPr id="72" name="object 72"/>
          <p:cNvSpPr/>
          <p:nvPr/>
        </p:nvSpPr>
        <p:spPr>
          <a:xfrm>
            <a:off x="5151120" y="4113276"/>
            <a:ext cx="81280" cy="79375"/>
          </a:xfrm>
          <a:custGeom>
            <a:avLst/>
            <a:gdLst/>
            <a:ahLst/>
            <a:cxnLst/>
            <a:rect l="l" t="t" r="r" b="b"/>
            <a:pathLst>
              <a:path w="81279" h="79375">
                <a:moveTo>
                  <a:pt x="80772" y="39624"/>
                </a:moveTo>
                <a:lnTo>
                  <a:pt x="77581" y="24431"/>
                </a:lnTo>
                <a:lnTo>
                  <a:pt x="68961" y="11811"/>
                </a:lnTo>
                <a:lnTo>
                  <a:pt x="56340" y="3190"/>
                </a:lnTo>
                <a:lnTo>
                  <a:pt x="41148" y="0"/>
                </a:lnTo>
                <a:lnTo>
                  <a:pt x="25074" y="3190"/>
                </a:lnTo>
                <a:lnTo>
                  <a:pt x="12001" y="11811"/>
                </a:lnTo>
                <a:lnTo>
                  <a:pt x="3214" y="24431"/>
                </a:lnTo>
                <a:lnTo>
                  <a:pt x="0" y="39624"/>
                </a:lnTo>
                <a:lnTo>
                  <a:pt x="3214" y="54816"/>
                </a:lnTo>
                <a:lnTo>
                  <a:pt x="12001" y="67437"/>
                </a:lnTo>
                <a:lnTo>
                  <a:pt x="25074" y="76057"/>
                </a:lnTo>
                <a:lnTo>
                  <a:pt x="41148" y="79248"/>
                </a:lnTo>
                <a:lnTo>
                  <a:pt x="56340" y="76057"/>
                </a:lnTo>
                <a:lnTo>
                  <a:pt x="68961" y="67437"/>
                </a:lnTo>
                <a:lnTo>
                  <a:pt x="77581" y="54816"/>
                </a:lnTo>
                <a:lnTo>
                  <a:pt x="80772" y="39624"/>
                </a:lnTo>
                <a:close/>
              </a:path>
            </a:pathLst>
          </a:custGeom>
          <a:solidFill>
            <a:srgbClr val="FF0000"/>
          </a:solidFill>
        </p:spPr>
        <p:txBody>
          <a:bodyPr wrap="square" lIns="0" tIns="0" rIns="0" bIns="0" rtlCol="0"/>
          <a:lstStyle/>
          <a:p>
            <a:endParaRPr/>
          </a:p>
        </p:txBody>
      </p:sp>
      <p:sp>
        <p:nvSpPr>
          <p:cNvPr id="73" name="object 73"/>
          <p:cNvSpPr/>
          <p:nvPr/>
        </p:nvSpPr>
        <p:spPr>
          <a:xfrm>
            <a:off x="5151115" y="4113274"/>
            <a:ext cx="81280" cy="79375"/>
          </a:xfrm>
          <a:custGeom>
            <a:avLst/>
            <a:gdLst/>
            <a:ahLst/>
            <a:cxnLst/>
            <a:rect l="l" t="t" r="r" b="b"/>
            <a:pathLst>
              <a:path w="81279" h="79375">
                <a:moveTo>
                  <a:pt x="80775" y="39630"/>
                </a:moveTo>
                <a:lnTo>
                  <a:pt x="77583" y="24432"/>
                </a:lnTo>
                <a:lnTo>
                  <a:pt x="68963" y="11810"/>
                </a:lnTo>
                <a:lnTo>
                  <a:pt x="56344" y="3190"/>
                </a:lnTo>
                <a:lnTo>
                  <a:pt x="41157" y="0"/>
                </a:lnTo>
                <a:lnTo>
                  <a:pt x="25080" y="3190"/>
                </a:lnTo>
                <a:lnTo>
                  <a:pt x="12004" y="11810"/>
                </a:lnTo>
                <a:lnTo>
                  <a:pt x="3215" y="24432"/>
                </a:lnTo>
                <a:lnTo>
                  <a:pt x="0" y="39630"/>
                </a:lnTo>
                <a:lnTo>
                  <a:pt x="3215" y="54819"/>
                </a:lnTo>
                <a:lnTo>
                  <a:pt x="12004" y="67436"/>
                </a:lnTo>
                <a:lnTo>
                  <a:pt x="25080" y="76054"/>
                </a:lnTo>
                <a:lnTo>
                  <a:pt x="41157" y="79245"/>
                </a:lnTo>
                <a:lnTo>
                  <a:pt x="56344" y="76054"/>
                </a:lnTo>
                <a:lnTo>
                  <a:pt x="68963" y="67436"/>
                </a:lnTo>
                <a:lnTo>
                  <a:pt x="77583" y="54819"/>
                </a:lnTo>
                <a:lnTo>
                  <a:pt x="80775" y="39630"/>
                </a:lnTo>
                <a:close/>
              </a:path>
            </a:pathLst>
          </a:custGeom>
          <a:ln w="13266">
            <a:solidFill>
              <a:srgbClr val="FF0000"/>
            </a:solidFill>
          </a:ln>
        </p:spPr>
        <p:txBody>
          <a:bodyPr wrap="square" lIns="0" tIns="0" rIns="0" bIns="0" rtlCol="0"/>
          <a:lstStyle/>
          <a:p>
            <a:endParaRPr/>
          </a:p>
        </p:txBody>
      </p:sp>
      <p:sp>
        <p:nvSpPr>
          <p:cNvPr id="74" name="object 74"/>
          <p:cNvSpPr/>
          <p:nvPr/>
        </p:nvSpPr>
        <p:spPr>
          <a:xfrm>
            <a:off x="3639311" y="4113276"/>
            <a:ext cx="79375" cy="79375"/>
          </a:xfrm>
          <a:custGeom>
            <a:avLst/>
            <a:gdLst/>
            <a:ahLst/>
            <a:cxnLst/>
            <a:rect l="l" t="t" r="r" b="b"/>
            <a:pathLst>
              <a:path w="79375" h="79375">
                <a:moveTo>
                  <a:pt x="79248" y="39624"/>
                </a:moveTo>
                <a:lnTo>
                  <a:pt x="76057" y="24431"/>
                </a:lnTo>
                <a:lnTo>
                  <a:pt x="67437" y="11811"/>
                </a:lnTo>
                <a:lnTo>
                  <a:pt x="54816" y="3190"/>
                </a:lnTo>
                <a:lnTo>
                  <a:pt x="39624" y="0"/>
                </a:lnTo>
                <a:lnTo>
                  <a:pt x="23788" y="3190"/>
                </a:lnTo>
                <a:lnTo>
                  <a:pt x="11239" y="11811"/>
                </a:lnTo>
                <a:lnTo>
                  <a:pt x="2976" y="24431"/>
                </a:lnTo>
                <a:lnTo>
                  <a:pt x="0" y="39624"/>
                </a:lnTo>
                <a:lnTo>
                  <a:pt x="2976" y="54816"/>
                </a:lnTo>
                <a:lnTo>
                  <a:pt x="11239" y="67437"/>
                </a:lnTo>
                <a:lnTo>
                  <a:pt x="23788" y="76057"/>
                </a:lnTo>
                <a:lnTo>
                  <a:pt x="39624" y="79248"/>
                </a:lnTo>
                <a:lnTo>
                  <a:pt x="54816" y="76057"/>
                </a:lnTo>
                <a:lnTo>
                  <a:pt x="67437" y="67437"/>
                </a:lnTo>
                <a:lnTo>
                  <a:pt x="76057" y="54816"/>
                </a:lnTo>
                <a:lnTo>
                  <a:pt x="79248" y="39624"/>
                </a:lnTo>
                <a:close/>
              </a:path>
            </a:pathLst>
          </a:custGeom>
          <a:solidFill>
            <a:srgbClr val="FF0000"/>
          </a:solidFill>
        </p:spPr>
        <p:txBody>
          <a:bodyPr wrap="square" lIns="0" tIns="0" rIns="0" bIns="0" rtlCol="0"/>
          <a:lstStyle/>
          <a:p>
            <a:endParaRPr/>
          </a:p>
        </p:txBody>
      </p:sp>
      <p:sp>
        <p:nvSpPr>
          <p:cNvPr id="75" name="object 75"/>
          <p:cNvSpPr/>
          <p:nvPr/>
        </p:nvSpPr>
        <p:spPr>
          <a:xfrm>
            <a:off x="3639310" y="4113274"/>
            <a:ext cx="79375" cy="79375"/>
          </a:xfrm>
          <a:custGeom>
            <a:avLst/>
            <a:gdLst/>
            <a:ahLst/>
            <a:cxnLst/>
            <a:rect l="l" t="t" r="r" b="b"/>
            <a:pathLst>
              <a:path w="79375" h="79375">
                <a:moveTo>
                  <a:pt x="79250" y="39630"/>
                </a:moveTo>
                <a:lnTo>
                  <a:pt x="76059" y="24432"/>
                </a:lnTo>
                <a:lnTo>
                  <a:pt x="67439" y="11810"/>
                </a:lnTo>
                <a:lnTo>
                  <a:pt x="54820" y="3190"/>
                </a:lnTo>
                <a:lnTo>
                  <a:pt x="39633" y="0"/>
                </a:lnTo>
                <a:lnTo>
                  <a:pt x="23794" y="3190"/>
                </a:lnTo>
                <a:lnTo>
                  <a:pt x="11242" y="11810"/>
                </a:lnTo>
                <a:lnTo>
                  <a:pt x="2977" y="24432"/>
                </a:lnTo>
                <a:lnTo>
                  <a:pt x="0" y="39630"/>
                </a:lnTo>
                <a:lnTo>
                  <a:pt x="2977" y="54819"/>
                </a:lnTo>
                <a:lnTo>
                  <a:pt x="11242" y="67436"/>
                </a:lnTo>
                <a:lnTo>
                  <a:pt x="23794" y="76054"/>
                </a:lnTo>
                <a:lnTo>
                  <a:pt x="39633" y="79245"/>
                </a:lnTo>
                <a:lnTo>
                  <a:pt x="54820" y="76054"/>
                </a:lnTo>
                <a:lnTo>
                  <a:pt x="67439" y="67436"/>
                </a:lnTo>
                <a:lnTo>
                  <a:pt x="76059" y="54819"/>
                </a:lnTo>
                <a:lnTo>
                  <a:pt x="79250" y="39630"/>
                </a:lnTo>
                <a:close/>
              </a:path>
            </a:pathLst>
          </a:custGeom>
          <a:ln w="13266">
            <a:solidFill>
              <a:srgbClr val="FF0000"/>
            </a:solidFill>
          </a:ln>
        </p:spPr>
        <p:txBody>
          <a:bodyPr wrap="square" lIns="0" tIns="0" rIns="0" bIns="0" rtlCol="0"/>
          <a:lstStyle/>
          <a:p>
            <a:endParaRPr/>
          </a:p>
        </p:txBody>
      </p:sp>
      <p:sp>
        <p:nvSpPr>
          <p:cNvPr id="76" name="object 76"/>
          <p:cNvSpPr/>
          <p:nvPr/>
        </p:nvSpPr>
        <p:spPr>
          <a:xfrm>
            <a:off x="3100801" y="3297400"/>
            <a:ext cx="92517" cy="92511"/>
          </a:xfrm>
          <a:prstGeom prst="rect">
            <a:avLst/>
          </a:prstGeom>
          <a:blipFill>
            <a:blip r:embed="rId21" cstate="print"/>
            <a:stretch>
              <a:fillRect/>
            </a:stretch>
          </a:blipFill>
        </p:spPr>
        <p:txBody>
          <a:bodyPr wrap="square" lIns="0" tIns="0" rIns="0" bIns="0" rtlCol="0"/>
          <a:lstStyle/>
          <a:p>
            <a:endParaRPr/>
          </a:p>
        </p:txBody>
      </p:sp>
      <p:sp>
        <p:nvSpPr>
          <p:cNvPr id="77" name="object 77"/>
          <p:cNvSpPr/>
          <p:nvPr/>
        </p:nvSpPr>
        <p:spPr>
          <a:xfrm>
            <a:off x="3558540" y="4085844"/>
            <a:ext cx="81280" cy="81280"/>
          </a:xfrm>
          <a:custGeom>
            <a:avLst/>
            <a:gdLst/>
            <a:ahLst/>
            <a:cxnLst/>
            <a:rect l="l" t="t" r="r" b="b"/>
            <a:pathLst>
              <a:path w="81279" h="81279">
                <a:moveTo>
                  <a:pt x="80772" y="41148"/>
                </a:moveTo>
                <a:lnTo>
                  <a:pt x="77557" y="25074"/>
                </a:lnTo>
                <a:lnTo>
                  <a:pt x="68770" y="12001"/>
                </a:lnTo>
                <a:lnTo>
                  <a:pt x="55697" y="3214"/>
                </a:lnTo>
                <a:lnTo>
                  <a:pt x="39624" y="0"/>
                </a:lnTo>
                <a:lnTo>
                  <a:pt x="24431" y="3214"/>
                </a:lnTo>
                <a:lnTo>
                  <a:pt x="11811" y="12001"/>
                </a:lnTo>
                <a:lnTo>
                  <a:pt x="3190" y="25074"/>
                </a:lnTo>
                <a:lnTo>
                  <a:pt x="0" y="41148"/>
                </a:lnTo>
                <a:lnTo>
                  <a:pt x="3190" y="56340"/>
                </a:lnTo>
                <a:lnTo>
                  <a:pt x="11811" y="68961"/>
                </a:lnTo>
                <a:lnTo>
                  <a:pt x="24431" y="77581"/>
                </a:lnTo>
                <a:lnTo>
                  <a:pt x="39624" y="80772"/>
                </a:lnTo>
                <a:lnTo>
                  <a:pt x="55697" y="77581"/>
                </a:lnTo>
                <a:lnTo>
                  <a:pt x="68770" y="68961"/>
                </a:lnTo>
                <a:lnTo>
                  <a:pt x="77557" y="56340"/>
                </a:lnTo>
                <a:lnTo>
                  <a:pt x="80772" y="41148"/>
                </a:lnTo>
                <a:close/>
              </a:path>
            </a:pathLst>
          </a:custGeom>
          <a:solidFill>
            <a:srgbClr val="FF0000"/>
          </a:solidFill>
        </p:spPr>
        <p:txBody>
          <a:bodyPr wrap="square" lIns="0" tIns="0" rIns="0" bIns="0" rtlCol="0"/>
          <a:lstStyle/>
          <a:p>
            <a:endParaRPr/>
          </a:p>
        </p:txBody>
      </p:sp>
      <p:sp>
        <p:nvSpPr>
          <p:cNvPr id="78" name="object 78"/>
          <p:cNvSpPr/>
          <p:nvPr/>
        </p:nvSpPr>
        <p:spPr>
          <a:xfrm>
            <a:off x="3558535" y="4085849"/>
            <a:ext cx="81280" cy="81280"/>
          </a:xfrm>
          <a:custGeom>
            <a:avLst/>
            <a:gdLst/>
            <a:ahLst/>
            <a:cxnLst/>
            <a:rect l="l" t="t" r="r" b="b"/>
            <a:pathLst>
              <a:path w="81279" h="81279">
                <a:moveTo>
                  <a:pt x="80775" y="41138"/>
                </a:moveTo>
                <a:lnTo>
                  <a:pt x="77560" y="25068"/>
                </a:lnTo>
                <a:lnTo>
                  <a:pt x="68772" y="11998"/>
                </a:lnTo>
                <a:lnTo>
                  <a:pt x="55701" y="3213"/>
                </a:lnTo>
                <a:lnTo>
                  <a:pt x="39633" y="0"/>
                </a:lnTo>
                <a:lnTo>
                  <a:pt x="24437" y="3213"/>
                </a:lnTo>
                <a:lnTo>
                  <a:pt x="11813" y="11998"/>
                </a:lnTo>
                <a:lnTo>
                  <a:pt x="3191" y="25068"/>
                </a:lnTo>
                <a:lnTo>
                  <a:pt x="0" y="41138"/>
                </a:lnTo>
                <a:lnTo>
                  <a:pt x="3191" y="56336"/>
                </a:lnTo>
                <a:lnTo>
                  <a:pt x="11813" y="68958"/>
                </a:lnTo>
                <a:lnTo>
                  <a:pt x="24437" y="77578"/>
                </a:lnTo>
                <a:lnTo>
                  <a:pt x="39633" y="80768"/>
                </a:lnTo>
                <a:lnTo>
                  <a:pt x="55701" y="77578"/>
                </a:lnTo>
                <a:lnTo>
                  <a:pt x="68772" y="68958"/>
                </a:lnTo>
                <a:lnTo>
                  <a:pt x="77560" y="56336"/>
                </a:lnTo>
                <a:lnTo>
                  <a:pt x="80775" y="41138"/>
                </a:lnTo>
                <a:close/>
              </a:path>
            </a:pathLst>
          </a:custGeom>
          <a:ln w="13266">
            <a:solidFill>
              <a:srgbClr val="FF0000"/>
            </a:solidFill>
          </a:ln>
        </p:spPr>
        <p:txBody>
          <a:bodyPr wrap="square" lIns="0" tIns="0" rIns="0" bIns="0" rtlCol="0"/>
          <a:lstStyle/>
          <a:p>
            <a:endParaRPr/>
          </a:p>
        </p:txBody>
      </p:sp>
      <p:sp>
        <p:nvSpPr>
          <p:cNvPr id="79" name="object 79"/>
          <p:cNvSpPr/>
          <p:nvPr/>
        </p:nvSpPr>
        <p:spPr>
          <a:xfrm>
            <a:off x="5297424" y="3874008"/>
            <a:ext cx="79375" cy="79375"/>
          </a:xfrm>
          <a:custGeom>
            <a:avLst/>
            <a:gdLst/>
            <a:ahLst/>
            <a:cxnLst/>
            <a:rect l="l" t="t" r="r" b="b"/>
            <a:pathLst>
              <a:path w="79375" h="79375">
                <a:moveTo>
                  <a:pt x="79248" y="39624"/>
                </a:moveTo>
                <a:lnTo>
                  <a:pt x="76271" y="24431"/>
                </a:lnTo>
                <a:lnTo>
                  <a:pt x="68008" y="11811"/>
                </a:lnTo>
                <a:lnTo>
                  <a:pt x="55459" y="3190"/>
                </a:lnTo>
                <a:lnTo>
                  <a:pt x="39624" y="0"/>
                </a:lnTo>
                <a:lnTo>
                  <a:pt x="24431" y="3190"/>
                </a:lnTo>
                <a:lnTo>
                  <a:pt x="11811" y="11811"/>
                </a:lnTo>
                <a:lnTo>
                  <a:pt x="3190" y="24431"/>
                </a:lnTo>
                <a:lnTo>
                  <a:pt x="0" y="39624"/>
                </a:lnTo>
                <a:lnTo>
                  <a:pt x="3190" y="55459"/>
                </a:lnTo>
                <a:lnTo>
                  <a:pt x="11811" y="68008"/>
                </a:lnTo>
                <a:lnTo>
                  <a:pt x="24431" y="76271"/>
                </a:lnTo>
                <a:lnTo>
                  <a:pt x="39624" y="79248"/>
                </a:lnTo>
                <a:lnTo>
                  <a:pt x="55459" y="76271"/>
                </a:lnTo>
                <a:lnTo>
                  <a:pt x="68008" y="68008"/>
                </a:lnTo>
                <a:lnTo>
                  <a:pt x="76271" y="55459"/>
                </a:lnTo>
                <a:lnTo>
                  <a:pt x="79248" y="39624"/>
                </a:lnTo>
                <a:close/>
              </a:path>
            </a:pathLst>
          </a:custGeom>
          <a:solidFill>
            <a:srgbClr val="FF0000"/>
          </a:solidFill>
        </p:spPr>
        <p:txBody>
          <a:bodyPr wrap="square" lIns="0" tIns="0" rIns="0" bIns="0" rtlCol="0"/>
          <a:lstStyle/>
          <a:p>
            <a:endParaRPr/>
          </a:p>
        </p:txBody>
      </p:sp>
      <p:sp>
        <p:nvSpPr>
          <p:cNvPr id="80" name="object 80"/>
          <p:cNvSpPr/>
          <p:nvPr/>
        </p:nvSpPr>
        <p:spPr>
          <a:xfrm>
            <a:off x="5297423" y="3874000"/>
            <a:ext cx="79375" cy="79375"/>
          </a:xfrm>
          <a:custGeom>
            <a:avLst/>
            <a:gdLst/>
            <a:ahLst/>
            <a:cxnLst/>
            <a:rect l="l" t="t" r="r" b="b"/>
            <a:pathLst>
              <a:path w="79375" h="79375">
                <a:moveTo>
                  <a:pt x="79250" y="39630"/>
                </a:moveTo>
                <a:lnTo>
                  <a:pt x="76273" y="24438"/>
                </a:lnTo>
                <a:lnTo>
                  <a:pt x="68010" y="11815"/>
                </a:lnTo>
                <a:lnTo>
                  <a:pt x="55463" y="3192"/>
                </a:lnTo>
                <a:lnTo>
                  <a:pt x="39633" y="0"/>
                </a:lnTo>
                <a:lnTo>
                  <a:pt x="24437" y="3192"/>
                </a:lnTo>
                <a:lnTo>
                  <a:pt x="11813" y="11815"/>
                </a:lnTo>
                <a:lnTo>
                  <a:pt x="3191" y="24438"/>
                </a:lnTo>
                <a:lnTo>
                  <a:pt x="0" y="39630"/>
                </a:lnTo>
                <a:lnTo>
                  <a:pt x="3191" y="55464"/>
                </a:lnTo>
                <a:lnTo>
                  <a:pt x="11813" y="68015"/>
                </a:lnTo>
                <a:lnTo>
                  <a:pt x="24437" y="76281"/>
                </a:lnTo>
                <a:lnTo>
                  <a:pt x="39633" y="79260"/>
                </a:lnTo>
                <a:lnTo>
                  <a:pt x="55463" y="76281"/>
                </a:lnTo>
                <a:lnTo>
                  <a:pt x="68010" y="68015"/>
                </a:lnTo>
                <a:lnTo>
                  <a:pt x="76273" y="55464"/>
                </a:lnTo>
                <a:lnTo>
                  <a:pt x="79250" y="39630"/>
                </a:lnTo>
                <a:close/>
              </a:path>
            </a:pathLst>
          </a:custGeom>
          <a:ln w="13266">
            <a:solidFill>
              <a:srgbClr val="FF0000"/>
            </a:solidFill>
          </a:ln>
        </p:spPr>
        <p:txBody>
          <a:bodyPr wrap="square" lIns="0" tIns="0" rIns="0" bIns="0" rtlCol="0"/>
          <a:lstStyle/>
          <a:p>
            <a:endParaRPr/>
          </a:p>
        </p:txBody>
      </p:sp>
      <p:sp>
        <p:nvSpPr>
          <p:cNvPr id="81" name="object 81"/>
          <p:cNvSpPr/>
          <p:nvPr/>
        </p:nvSpPr>
        <p:spPr>
          <a:xfrm>
            <a:off x="3247108" y="3362932"/>
            <a:ext cx="92517" cy="92511"/>
          </a:xfrm>
          <a:prstGeom prst="rect">
            <a:avLst/>
          </a:prstGeom>
          <a:blipFill>
            <a:blip r:embed="rId22" cstate="print"/>
            <a:stretch>
              <a:fillRect/>
            </a:stretch>
          </a:blipFill>
        </p:spPr>
        <p:txBody>
          <a:bodyPr wrap="square" lIns="0" tIns="0" rIns="0" bIns="0" rtlCol="0"/>
          <a:lstStyle/>
          <a:p>
            <a:endParaRPr/>
          </a:p>
        </p:txBody>
      </p:sp>
      <p:sp>
        <p:nvSpPr>
          <p:cNvPr id="82" name="object 82"/>
          <p:cNvSpPr/>
          <p:nvPr/>
        </p:nvSpPr>
        <p:spPr>
          <a:xfrm>
            <a:off x="5376672" y="3901440"/>
            <a:ext cx="81280" cy="79375"/>
          </a:xfrm>
          <a:custGeom>
            <a:avLst/>
            <a:gdLst/>
            <a:ahLst/>
            <a:cxnLst/>
            <a:rect l="l" t="t" r="r" b="b"/>
            <a:pathLst>
              <a:path w="81279" h="79375">
                <a:moveTo>
                  <a:pt x="80772" y="39624"/>
                </a:moveTo>
                <a:lnTo>
                  <a:pt x="77581" y="23788"/>
                </a:lnTo>
                <a:lnTo>
                  <a:pt x="68961" y="11239"/>
                </a:lnTo>
                <a:lnTo>
                  <a:pt x="56340" y="2976"/>
                </a:lnTo>
                <a:lnTo>
                  <a:pt x="41148" y="0"/>
                </a:lnTo>
                <a:lnTo>
                  <a:pt x="25074" y="2976"/>
                </a:lnTo>
                <a:lnTo>
                  <a:pt x="12001" y="11239"/>
                </a:lnTo>
                <a:lnTo>
                  <a:pt x="3214" y="23788"/>
                </a:lnTo>
                <a:lnTo>
                  <a:pt x="0" y="39624"/>
                </a:lnTo>
                <a:lnTo>
                  <a:pt x="3214" y="54816"/>
                </a:lnTo>
                <a:lnTo>
                  <a:pt x="12001" y="67437"/>
                </a:lnTo>
                <a:lnTo>
                  <a:pt x="25074" y="76057"/>
                </a:lnTo>
                <a:lnTo>
                  <a:pt x="41148" y="79248"/>
                </a:lnTo>
                <a:lnTo>
                  <a:pt x="56340" y="76057"/>
                </a:lnTo>
                <a:lnTo>
                  <a:pt x="68961" y="67437"/>
                </a:lnTo>
                <a:lnTo>
                  <a:pt x="77581" y="54816"/>
                </a:lnTo>
                <a:lnTo>
                  <a:pt x="80772" y="39624"/>
                </a:lnTo>
                <a:close/>
              </a:path>
            </a:pathLst>
          </a:custGeom>
          <a:solidFill>
            <a:srgbClr val="FF0000"/>
          </a:solidFill>
        </p:spPr>
        <p:txBody>
          <a:bodyPr wrap="square" lIns="0" tIns="0" rIns="0" bIns="0" rtlCol="0"/>
          <a:lstStyle/>
          <a:p>
            <a:endParaRPr/>
          </a:p>
        </p:txBody>
      </p:sp>
      <p:sp>
        <p:nvSpPr>
          <p:cNvPr id="83" name="object 83"/>
          <p:cNvSpPr/>
          <p:nvPr/>
        </p:nvSpPr>
        <p:spPr>
          <a:xfrm>
            <a:off x="5376674" y="3901441"/>
            <a:ext cx="81280" cy="79375"/>
          </a:xfrm>
          <a:custGeom>
            <a:avLst/>
            <a:gdLst/>
            <a:ahLst/>
            <a:cxnLst/>
            <a:rect l="l" t="t" r="r" b="b"/>
            <a:pathLst>
              <a:path w="81279" h="79375">
                <a:moveTo>
                  <a:pt x="80775" y="39614"/>
                </a:moveTo>
                <a:lnTo>
                  <a:pt x="77583" y="23783"/>
                </a:lnTo>
                <a:lnTo>
                  <a:pt x="68961" y="11236"/>
                </a:lnTo>
                <a:lnTo>
                  <a:pt x="56338" y="2975"/>
                </a:lnTo>
                <a:lnTo>
                  <a:pt x="41142" y="0"/>
                </a:lnTo>
                <a:lnTo>
                  <a:pt x="25073" y="2975"/>
                </a:lnTo>
                <a:lnTo>
                  <a:pt x="12002" y="11236"/>
                </a:lnTo>
                <a:lnTo>
                  <a:pt x="3215" y="23783"/>
                </a:lnTo>
                <a:lnTo>
                  <a:pt x="0" y="39614"/>
                </a:lnTo>
                <a:lnTo>
                  <a:pt x="3215" y="54812"/>
                </a:lnTo>
                <a:lnTo>
                  <a:pt x="12002" y="67434"/>
                </a:lnTo>
                <a:lnTo>
                  <a:pt x="25073" y="76054"/>
                </a:lnTo>
                <a:lnTo>
                  <a:pt x="41142" y="79245"/>
                </a:lnTo>
                <a:lnTo>
                  <a:pt x="56338" y="76054"/>
                </a:lnTo>
                <a:lnTo>
                  <a:pt x="68961" y="67434"/>
                </a:lnTo>
                <a:lnTo>
                  <a:pt x="77583" y="54812"/>
                </a:lnTo>
                <a:lnTo>
                  <a:pt x="80775" y="39614"/>
                </a:lnTo>
                <a:close/>
              </a:path>
            </a:pathLst>
          </a:custGeom>
          <a:ln w="13266">
            <a:solidFill>
              <a:srgbClr val="FF0000"/>
            </a:solidFill>
          </a:ln>
        </p:spPr>
        <p:txBody>
          <a:bodyPr wrap="square" lIns="0" tIns="0" rIns="0" bIns="0" rtlCol="0"/>
          <a:lstStyle/>
          <a:p>
            <a:endParaRPr/>
          </a:p>
        </p:txBody>
      </p:sp>
      <p:sp>
        <p:nvSpPr>
          <p:cNvPr id="84" name="object 84"/>
          <p:cNvSpPr/>
          <p:nvPr/>
        </p:nvSpPr>
        <p:spPr>
          <a:xfrm>
            <a:off x="4767072" y="3369564"/>
            <a:ext cx="79375" cy="79375"/>
          </a:xfrm>
          <a:custGeom>
            <a:avLst/>
            <a:gdLst/>
            <a:ahLst/>
            <a:cxnLst/>
            <a:rect l="l" t="t" r="r" b="b"/>
            <a:pathLst>
              <a:path w="79375" h="79375">
                <a:moveTo>
                  <a:pt x="79248" y="39624"/>
                </a:moveTo>
                <a:lnTo>
                  <a:pt x="76057" y="24431"/>
                </a:lnTo>
                <a:lnTo>
                  <a:pt x="67437" y="11811"/>
                </a:lnTo>
                <a:lnTo>
                  <a:pt x="54816" y="3190"/>
                </a:lnTo>
                <a:lnTo>
                  <a:pt x="39624" y="0"/>
                </a:lnTo>
                <a:lnTo>
                  <a:pt x="24431" y="3190"/>
                </a:lnTo>
                <a:lnTo>
                  <a:pt x="11811" y="11811"/>
                </a:lnTo>
                <a:lnTo>
                  <a:pt x="3190" y="24431"/>
                </a:lnTo>
                <a:lnTo>
                  <a:pt x="0" y="39624"/>
                </a:lnTo>
                <a:lnTo>
                  <a:pt x="3190" y="55459"/>
                </a:lnTo>
                <a:lnTo>
                  <a:pt x="11811" y="68008"/>
                </a:lnTo>
                <a:lnTo>
                  <a:pt x="24431" y="76271"/>
                </a:lnTo>
                <a:lnTo>
                  <a:pt x="39624" y="79248"/>
                </a:lnTo>
                <a:lnTo>
                  <a:pt x="54816" y="76271"/>
                </a:lnTo>
                <a:lnTo>
                  <a:pt x="67437" y="68008"/>
                </a:lnTo>
                <a:lnTo>
                  <a:pt x="76057" y="55459"/>
                </a:lnTo>
                <a:lnTo>
                  <a:pt x="79248" y="39624"/>
                </a:lnTo>
                <a:close/>
              </a:path>
            </a:pathLst>
          </a:custGeom>
          <a:solidFill>
            <a:srgbClr val="FF0000"/>
          </a:solidFill>
        </p:spPr>
        <p:txBody>
          <a:bodyPr wrap="square" lIns="0" tIns="0" rIns="0" bIns="0" rtlCol="0"/>
          <a:lstStyle/>
          <a:p>
            <a:endParaRPr/>
          </a:p>
        </p:txBody>
      </p:sp>
      <p:sp>
        <p:nvSpPr>
          <p:cNvPr id="85" name="object 85"/>
          <p:cNvSpPr/>
          <p:nvPr/>
        </p:nvSpPr>
        <p:spPr>
          <a:xfrm>
            <a:off x="4767071" y="3369566"/>
            <a:ext cx="79375" cy="79375"/>
          </a:xfrm>
          <a:custGeom>
            <a:avLst/>
            <a:gdLst/>
            <a:ahLst/>
            <a:cxnLst/>
            <a:rect l="l" t="t" r="r" b="b"/>
            <a:pathLst>
              <a:path w="79375" h="79375">
                <a:moveTo>
                  <a:pt x="79250" y="39614"/>
                </a:moveTo>
                <a:lnTo>
                  <a:pt x="76059" y="24426"/>
                </a:lnTo>
                <a:lnTo>
                  <a:pt x="67439" y="11808"/>
                </a:lnTo>
                <a:lnTo>
                  <a:pt x="54820" y="3190"/>
                </a:lnTo>
                <a:lnTo>
                  <a:pt x="39633" y="0"/>
                </a:lnTo>
                <a:lnTo>
                  <a:pt x="24437" y="3190"/>
                </a:lnTo>
                <a:lnTo>
                  <a:pt x="11813" y="11808"/>
                </a:lnTo>
                <a:lnTo>
                  <a:pt x="3191" y="24426"/>
                </a:lnTo>
                <a:lnTo>
                  <a:pt x="0" y="39614"/>
                </a:lnTo>
                <a:lnTo>
                  <a:pt x="3191" y="55455"/>
                </a:lnTo>
                <a:lnTo>
                  <a:pt x="11813" y="68006"/>
                </a:lnTo>
                <a:lnTo>
                  <a:pt x="24437" y="76268"/>
                </a:lnTo>
                <a:lnTo>
                  <a:pt x="39633" y="79245"/>
                </a:lnTo>
                <a:lnTo>
                  <a:pt x="54820" y="76268"/>
                </a:lnTo>
                <a:lnTo>
                  <a:pt x="67439" y="68006"/>
                </a:lnTo>
                <a:lnTo>
                  <a:pt x="76059" y="55455"/>
                </a:lnTo>
                <a:lnTo>
                  <a:pt x="79250" y="39614"/>
                </a:lnTo>
                <a:close/>
              </a:path>
            </a:pathLst>
          </a:custGeom>
          <a:ln w="13266">
            <a:solidFill>
              <a:srgbClr val="FF0000"/>
            </a:solidFill>
          </a:ln>
        </p:spPr>
        <p:txBody>
          <a:bodyPr wrap="square" lIns="0" tIns="0" rIns="0" bIns="0" rtlCol="0"/>
          <a:lstStyle/>
          <a:p>
            <a:endParaRPr/>
          </a:p>
        </p:txBody>
      </p:sp>
      <p:sp>
        <p:nvSpPr>
          <p:cNvPr id="86" name="object 86"/>
          <p:cNvSpPr/>
          <p:nvPr/>
        </p:nvSpPr>
        <p:spPr>
          <a:xfrm>
            <a:off x="4918939" y="3721066"/>
            <a:ext cx="94041" cy="94035"/>
          </a:xfrm>
          <a:prstGeom prst="rect">
            <a:avLst/>
          </a:prstGeom>
          <a:blipFill>
            <a:blip r:embed="rId23" cstate="print"/>
            <a:stretch>
              <a:fillRect/>
            </a:stretch>
          </a:blipFill>
        </p:spPr>
        <p:txBody>
          <a:bodyPr wrap="square" lIns="0" tIns="0" rIns="0" bIns="0" rtlCol="0"/>
          <a:lstStyle/>
          <a:p>
            <a:endParaRPr/>
          </a:p>
        </p:txBody>
      </p:sp>
      <p:sp>
        <p:nvSpPr>
          <p:cNvPr id="87" name="object 87"/>
          <p:cNvSpPr/>
          <p:nvPr/>
        </p:nvSpPr>
        <p:spPr>
          <a:xfrm>
            <a:off x="6134100" y="4206240"/>
            <a:ext cx="79375" cy="79375"/>
          </a:xfrm>
          <a:custGeom>
            <a:avLst/>
            <a:gdLst/>
            <a:ahLst/>
            <a:cxnLst/>
            <a:rect l="l" t="t" r="r" b="b"/>
            <a:pathLst>
              <a:path w="79375" h="79375">
                <a:moveTo>
                  <a:pt x="79248" y="39624"/>
                </a:moveTo>
                <a:lnTo>
                  <a:pt x="76057" y="24431"/>
                </a:lnTo>
                <a:lnTo>
                  <a:pt x="67437" y="11811"/>
                </a:lnTo>
                <a:lnTo>
                  <a:pt x="54816" y="3190"/>
                </a:lnTo>
                <a:lnTo>
                  <a:pt x="39624" y="0"/>
                </a:lnTo>
                <a:lnTo>
                  <a:pt x="24431" y="3190"/>
                </a:lnTo>
                <a:lnTo>
                  <a:pt x="11811" y="11811"/>
                </a:lnTo>
                <a:lnTo>
                  <a:pt x="3190" y="24431"/>
                </a:lnTo>
                <a:lnTo>
                  <a:pt x="0" y="39624"/>
                </a:lnTo>
                <a:lnTo>
                  <a:pt x="3190" y="54816"/>
                </a:lnTo>
                <a:lnTo>
                  <a:pt x="11811" y="67437"/>
                </a:lnTo>
                <a:lnTo>
                  <a:pt x="24431" y="76057"/>
                </a:lnTo>
                <a:lnTo>
                  <a:pt x="39624" y="79248"/>
                </a:lnTo>
                <a:lnTo>
                  <a:pt x="54816" y="76057"/>
                </a:lnTo>
                <a:lnTo>
                  <a:pt x="67437" y="67437"/>
                </a:lnTo>
                <a:lnTo>
                  <a:pt x="76057" y="54816"/>
                </a:lnTo>
                <a:lnTo>
                  <a:pt x="79248" y="39624"/>
                </a:lnTo>
                <a:close/>
              </a:path>
            </a:pathLst>
          </a:custGeom>
          <a:solidFill>
            <a:srgbClr val="FF0000"/>
          </a:solidFill>
        </p:spPr>
        <p:txBody>
          <a:bodyPr wrap="square" lIns="0" tIns="0" rIns="0" bIns="0" rtlCol="0"/>
          <a:lstStyle/>
          <a:p>
            <a:endParaRPr/>
          </a:p>
        </p:txBody>
      </p:sp>
      <p:sp>
        <p:nvSpPr>
          <p:cNvPr id="88" name="object 88"/>
          <p:cNvSpPr/>
          <p:nvPr/>
        </p:nvSpPr>
        <p:spPr>
          <a:xfrm>
            <a:off x="6134108" y="4206232"/>
            <a:ext cx="79375" cy="79375"/>
          </a:xfrm>
          <a:custGeom>
            <a:avLst/>
            <a:gdLst/>
            <a:ahLst/>
            <a:cxnLst/>
            <a:rect l="l" t="t" r="r" b="b"/>
            <a:pathLst>
              <a:path w="79375" h="79375">
                <a:moveTo>
                  <a:pt x="79235" y="39630"/>
                </a:moveTo>
                <a:lnTo>
                  <a:pt x="76046" y="24438"/>
                </a:lnTo>
                <a:lnTo>
                  <a:pt x="67429" y="11815"/>
                </a:lnTo>
                <a:lnTo>
                  <a:pt x="54811" y="3192"/>
                </a:lnTo>
                <a:lnTo>
                  <a:pt x="39617" y="0"/>
                </a:lnTo>
                <a:lnTo>
                  <a:pt x="24424" y="3192"/>
                </a:lnTo>
                <a:lnTo>
                  <a:pt x="11806" y="11815"/>
                </a:lnTo>
                <a:lnTo>
                  <a:pt x="3189" y="24438"/>
                </a:lnTo>
                <a:lnTo>
                  <a:pt x="0" y="39630"/>
                </a:lnTo>
                <a:lnTo>
                  <a:pt x="3189" y="54821"/>
                </a:lnTo>
                <a:lnTo>
                  <a:pt x="11806" y="67444"/>
                </a:lnTo>
                <a:lnTo>
                  <a:pt x="24424" y="76067"/>
                </a:lnTo>
                <a:lnTo>
                  <a:pt x="39617" y="79260"/>
                </a:lnTo>
                <a:lnTo>
                  <a:pt x="54811" y="76067"/>
                </a:lnTo>
                <a:lnTo>
                  <a:pt x="67429" y="67444"/>
                </a:lnTo>
                <a:lnTo>
                  <a:pt x="76046" y="54821"/>
                </a:lnTo>
                <a:lnTo>
                  <a:pt x="79235" y="39630"/>
                </a:lnTo>
                <a:close/>
              </a:path>
            </a:pathLst>
          </a:custGeom>
          <a:ln w="13266">
            <a:solidFill>
              <a:srgbClr val="FF0000"/>
            </a:solidFill>
          </a:ln>
        </p:spPr>
        <p:txBody>
          <a:bodyPr wrap="square" lIns="0" tIns="0" rIns="0" bIns="0" rtlCol="0"/>
          <a:lstStyle/>
          <a:p>
            <a:endParaRPr/>
          </a:p>
        </p:txBody>
      </p:sp>
      <p:sp>
        <p:nvSpPr>
          <p:cNvPr id="89" name="object 89"/>
          <p:cNvSpPr/>
          <p:nvPr/>
        </p:nvSpPr>
        <p:spPr>
          <a:xfrm>
            <a:off x="5290789" y="3576289"/>
            <a:ext cx="92517" cy="92511"/>
          </a:xfrm>
          <a:prstGeom prst="rect">
            <a:avLst/>
          </a:prstGeom>
          <a:blipFill>
            <a:blip r:embed="rId24" cstate="print"/>
            <a:stretch>
              <a:fillRect/>
            </a:stretch>
          </a:blipFill>
        </p:spPr>
        <p:txBody>
          <a:bodyPr wrap="square" lIns="0" tIns="0" rIns="0" bIns="0" rtlCol="0"/>
          <a:lstStyle/>
          <a:p>
            <a:endParaRPr/>
          </a:p>
        </p:txBody>
      </p:sp>
      <p:sp>
        <p:nvSpPr>
          <p:cNvPr id="90" name="object 90"/>
          <p:cNvSpPr/>
          <p:nvPr/>
        </p:nvSpPr>
        <p:spPr>
          <a:xfrm>
            <a:off x="6578576" y="3774409"/>
            <a:ext cx="92517" cy="92511"/>
          </a:xfrm>
          <a:prstGeom prst="rect">
            <a:avLst/>
          </a:prstGeom>
          <a:blipFill>
            <a:blip r:embed="rId17" cstate="print"/>
            <a:stretch>
              <a:fillRect/>
            </a:stretch>
          </a:blipFill>
        </p:spPr>
        <p:txBody>
          <a:bodyPr wrap="square" lIns="0" tIns="0" rIns="0" bIns="0" rtlCol="0"/>
          <a:lstStyle/>
          <a:p>
            <a:endParaRPr/>
          </a:p>
        </p:txBody>
      </p:sp>
      <p:sp>
        <p:nvSpPr>
          <p:cNvPr id="91" name="object 91"/>
          <p:cNvSpPr/>
          <p:nvPr/>
        </p:nvSpPr>
        <p:spPr>
          <a:xfrm>
            <a:off x="7189703" y="3125182"/>
            <a:ext cx="92502" cy="92511"/>
          </a:xfrm>
          <a:prstGeom prst="rect">
            <a:avLst/>
          </a:prstGeom>
          <a:blipFill>
            <a:blip r:embed="rId25" cstate="print"/>
            <a:stretch>
              <a:fillRect/>
            </a:stretch>
          </a:blipFill>
        </p:spPr>
        <p:txBody>
          <a:bodyPr wrap="square" lIns="0" tIns="0" rIns="0" bIns="0" rtlCol="0"/>
          <a:lstStyle/>
          <a:p>
            <a:endParaRPr/>
          </a:p>
        </p:txBody>
      </p:sp>
      <p:sp>
        <p:nvSpPr>
          <p:cNvPr id="92" name="object 92"/>
          <p:cNvSpPr/>
          <p:nvPr/>
        </p:nvSpPr>
        <p:spPr>
          <a:xfrm>
            <a:off x="6206711" y="4530307"/>
            <a:ext cx="92517" cy="94050"/>
          </a:xfrm>
          <a:prstGeom prst="rect">
            <a:avLst/>
          </a:prstGeom>
          <a:blipFill>
            <a:blip r:embed="rId26" cstate="print"/>
            <a:stretch>
              <a:fillRect/>
            </a:stretch>
          </a:blipFill>
        </p:spPr>
        <p:txBody>
          <a:bodyPr wrap="square" lIns="0" tIns="0" rIns="0" bIns="0" rtlCol="0"/>
          <a:lstStyle/>
          <a:p>
            <a:endParaRPr/>
          </a:p>
        </p:txBody>
      </p:sp>
      <p:sp>
        <p:nvSpPr>
          <p:cNvPr id="93" name="object 93"/>
          <p:cNvSpPr/>
          <p:nvPr/>
        </p:nvSpPr>
        <p:spPr>
          <a:xfrm>
            <a:off x="6578576" y="5274031"/>
            <a:ext cx="92517" cy="92511"/>
          </a:xfrm>
          <a:prstGeom prst="rect">
            <a:avLst/>
          </a:prstGeom>
          <a:blipFill>
            <a:blip r:embed="rId27" cstate="print"/>
            <a:stretch>
              <a:fillRect/>
            </a:stretch>
          </a:blipFill>
        </p:spPr>
        <p:txBody>
          <a:bodyPr wrap="square" lIns="0" tIns="0" rIns="0" bIns="0" rtlCol="0"/>
          <a:lstStyle/>
          <a:p>
            <a:endParaRPr/>
          </a:p>
        </p:txBody>
      </p:sp>
      <p:sp>
        <p:nvSpPr>
          <p:cNvPr id="94" name="object 94"/>
          <p:cNvSpPr/>
          <p:nvPr/>
        </p:nvSpPr>
        <p:spPr>
          <a:xfrm>
            <a:off x="6745223" y="3250692"/>
            <a:ext cx="79375" cy="79375"/>
          </a:xfrm>
          <a:custGeom>
            <a:avLst/>
            <a:gdLst/>
            <a:ahLst/>
            <a:cxnLst/>
            <a:rect l="l" t="t" r="r" b="b"/>
            <a:pathLst>
              <a:path w="79375" h="79375">
                <a:moveTo>
                  <a:pt x="79248" y="39624"/>
                </a:moveTo>
                <a:lnTo>
                  <a:pt x="76057" y="24431"/>
                </a:lnTo>
                <a:lnTo>
                  <a:pt x="67437" y="11811"/>
                </a:lnTo>
                <a:lnTo>
                  <a:pt x="54816" y="3190"/>
                </a:lnTo>
                <a:lnTo>
                  <a:pt x="39624" y="0"/>
                </a:lnTo>
                <a:lnTo>
                  <a:pt x="23788" y="3190"/>
                </a:lnTo>
                <a:lnTo>
                  <a:pt x="11239" y="11811"/>
                </a:lnTo>
                <a:lnTo>
                  <a:pt x="2976" y="24431"/>
                </a:lnTo>
                <a:lnTo>
                  <a:pt x="0" y="39624"/>
                </a:lnTo>
                <a:lnTo>
                  <a:pt x="2976" y="54816"/>
                </a:lnTo>
                <a:lnTo>
                  <a:pt x="11239" y="67437"/>
                </a:lnTo>
                <a:lnTo>
                  <a:pt x="23788" y="76057"/>
                </a:lnTo>
                <a:lnTo>
                  <a:pt x="39624" y="79248"/>
                </a:lnTo>
                <a:lnTo>
                  <a:pt x="54816" y="76057"/>
                </a:lnTo>
                <a:lnTo>
                  <a:pt x="67437" y="67437"/>
                </a:lnTo>
                <a:lnTo>
                  <a:pt x="76057" y="54816"/>
                </a:lnTo>
                <a:lnTo>
                  <a:pt x="79248" y="39624"/>
                </a:lnTo>
                <a:close/>
              </a:path>
            </a:pathLst>
          </a:custGeom>
          <a:solidFill>
            <a:srgbClr val="FF0000"/>
          </a:solidFill>
        </p:spPr>
        <p:txBody>
          <a:bodyPr wrap="square" lIns="0" tIns="0" rIns="0" bIns="0" rtlCol="0"/>
          <a:lstStyle/>
          <a:p>
            <a:endParaRPr/>
          </a:p>
        </p:txBody>
      </p:sp>
      <p:sp>
        <p:nvSpPr>
          <p:cNvPr id="95" name="object 95"/>
          <p:cNvSpPr/>
          <p:nvPr/>
        </p:nvSpPr>
        <p:spPr>
          <a:xfrm>
            <a:off x="6745220" y="3250690"/>
            <a:ext cx="79375" cy="79375"/>
          </a:xfrm>
          <a:custGeom>
            <a:avLst/>
            <a:gdLst/>
            <a:ahLst/>
            <a:cxnLst/>
            <a:rect l="l" t="t" r="r" b="b"/>
            <a:pathLst>
              <a:path w="79375" h="79375">
                <a:moveTo>
                  <a:pt x="79250" y="39630"/>
                </a:moveTo>
                <a:lnTo>
                  <a:pt x="76059" y="24432"/>
                </a:lnTo>
                <a:lnTo>
                  <a:pt x="67439" y="11810"/>
                </a:lnTo>
                <a:lnTo>
                  <a:pt x="54820" y="3190"/>
                </a:lnTo>
                <a:lnTo>
                  <a:pt x="39633" y="0"/>
                </a:lnTo>
                <a:lnTo>
                  <a:pt x="23794" y="3190"/>
                </a:lnTo>
                <a:lnTo>
                  <a:pt x="11242" y="11810"/>
                </a:lnTo>
                <a:lnTo>
                  <a:pt x="2977" y="24432"/>
                </a:lnTo>
                <a:lnTo>
                  <a:pt x="0" y="39630"/>
                </a:lnTo>
                <a:lnTo>
                  <a:pt x="2977" y="54819"/>
                </a:lnTo>
                <a:lnTo>
                  <a:pt x="11242" y="67436"/>
                </a:lnTo>
                <a:lnTo>
                  <a:pt x="23794" y="76054"/>
                </a:lnTo>
                <a:lnTo>
                  <a:pt x="39633" y="79245"/>
                </a:lnTo>
                <a:lnTo>
                  <a:pt x="54820" y="76054"/>
                </a:lnTo>
                <a:lnTo>
                  <a:pt x="67439" y="67436"/>
                </a:lnTo>
                <a:lnTo>
                  <a:pt x="76059" y="54819"/>
                </a:lnTo>
                <a:lnTo>
                  <a:pt x="79250" y="39630"/>
                </a:lnTo>
                <a:close/>
              </a:path>
            </a:pathLst>
          </a:custGeom>
          <a:ln w="13266">
            <a:solidFill>
              <a:srgbClr val="FF0000"/>
            </a:solidFill>
          </a:ln>
        </p:spPr>
        <p:txBody>
          <a:bodyPr wrap="square" lIns="0" tIns="0" rIns="0" bIns="0" rtlCol="0"/>
          <a:lstStyle/>
          <a:p>
            <a:endParaRPr/>
          </a:p>
        </p:txBody>
      </p:sp>
      <p:sp>
        <p:nvSpPr>
          <p:cNvPr id="96" name="object 96"/>
          <p:cNvSpPr/>
          <p:nvPr/>
        </p:nvSpPr>
        <p:spPr>
          <a:xfrm>
            <a:off x="7945598" y="3416275"/>
            <a:ext cx="92517" cy="92511"/>
          </a:xfrm>
          <a:prstGeom prst="rect">
            <a:avLst/>
          </a:prstGeom>
          <a:blipFill>
            <a:blip r:embed="rId28" cstate="print"/>
            <a:stretch>
              <a:fillRect/>
            </a:stretch>
          </a:blipFill>
        </p:spPr>
        <p:txBody>
          <a:bodyPr wrap="square" lIns="0" tIns="0" rIns="0" bIns="0" rtlCol="0"/>
          <a:lstStyle/>
          <a:p>
            <a:endParaRPr/>
          </a:p>
        </p:txBody>
      </p:sp>
      <p:sp>
        <p:nvSpPr>
          <p:cNvPr id="97" name="object 97"/>
          <p:cNvSpPr/>
          <p:nvPr/>
        </p:nvSpPr>
        <p:spPr>
          <a:xfrm>
            <a:off x="6578576" y="2885923"/>
            <a:ext cx="92517" cy="92511"/>
          </a:xfrm>
          <a:prstGeom prst="rect">
            <a:avLst/>
          </a:prstGeom>
          <a:blipFill>
            <a:blip r:embed="rId29" cstate="print"/>
            <a:stretch>
              <a:fillRect/>
            </a:stretch>
          </a:blipFill>
        </p:spPr>
        <p:txBody>
          <a:bodyPr wrap="square" lIns="0" tIns="0" rIns="0" bIns="0" rtlCol="0"/>
          <a:lstStyle/>
          <a:p>
            <a:endParaRPr/>
          </a:p>
        </p:txBody>
      </p:sp>
      <p:sp>
        <p:nvSpPr>
          <p:cNvPr id="98" name="object 98"/>
          <p:cNvSpPr/>
          <p:nvPr/>
        </p:nvSpPr>
        <p:spPr>
          <a:xfrm>
            <a:off x="6432269" y="3721066"/>
            <a:ext cx="92517" cy="94035"/>
          </a:xfrm>
          <a:prstGeom prst="rect">
            <a:avLst/>
          </a:prstGeom>
          <a:blipFill>
            <a:blip r:embed="rId30" cstate="print"/>
            <a:stretch>
              <a:fillRect/>
            </a:stretch>
          </a:blipFill>
        </p:spPr>
        <p:txBody>
          <a:bodyPr wrap="square" lIns="0" tIns="0" rIns="0" bIns="0" rtlCol="0"/>
          <a:lstStyle/>
          <a:p>
            <a:endParaRPr/>
          </a:p>
        </p:txBody>
      </p:sp>
      <p:sp>
        <p:nvSpPr>
          <p:cNvPr id="99" name="object 99"/>
          <p:cNvSpPr/>
          <p:nvPr/>
        </p:nvSpPr>
        <p:spPr>
          <a:xfrm>
            <a:off x="5908548" y="4418076"/>
            <a:ext cx="79375" cy="79375"/>
          </a:xfrm>
          <a:custGeom>
            <a:avLst/>
            <a:gdLst/>
            <a:ahLst/>
            <a:cxnLst/>
            <a:rect l="l" t="t" r="r" b="b"/>
            <a:pathLst>
              <a:path w="79375" h="79375">
                <a:moveTo>
                  <a:pt x="79248" y="39624"/>
                </a:moveTo>
                <a:lnTo>
                  <a:pt x="76057" y="24431"/>
                </a:lnTo>
                <a:lnTo>
                  <a:pt x="67437" y="11811"/>
                </a:lnTo>
                <a:lnTo>
                  <a:pt x="54816" y="3190"/>
                </a:lnTo>
                <a:lnTo>
                  <a:pt x="39624" y="0"/>
                </a:lnTo>
                <a:lnTo>
                  <a:pt x="24431" y="3190"/>
                </a:lnTo>
                <a:lnTo>
                  <a:pt x="11811" y="11811"/>
                </a:lnTo>
                <a:lnTo>
                  <a:pt x="3190" y="24431"/>
                </a:lnTo>
                <a:lnTo>
                  <a:pt x="0" y="39624"/>
                </a:lnTo>
                <a:lnTo>
                  <a:pt x="3190" y="55459"/>
                </a:lnTo>
                <a:lnTo>
                  <a:pt x="11811" y="68008"/>
                </a:lnTo>
                <a:lnTo>
                  <a:pt x="24431" y="76271"/>
                </a:lnTo>
                <a:lnTo>
                  <a:pt x="39624" y="79248"/>
                </a:lnTo>
                <a:lnTo>
                  <a:pt x="54816" y="76271"/>
                </a:lnTo>
                <a:lnTo>
                  <a:pt x="67437" y="68008"/>
                </a:lnTo>
                <a:lnTo>
                  <a:pt x="76057" y="55459"/>
                </a:lnTo>
                <a:lnTo>
                  <a:pt x="79248" y="39624"/>
                </a:lnTo>
                <a:close/>
              </a:path>
            </a:pathLst>
          </a:custGeom>
          <a:solidFill>
            <a:srgbClr val="FF0000"/>
          </a:solidFill>
        </p:spPr>
        <p:txBody>
          <a:bodyPr wrap="square" lIns="0" tIns="0" rIns="0" bIns="0" rtlCol="0"/>
          <a:lstStyle/>
          <a:p>
            <a:endParaRPr/>
          </a:p>
        </p:txBody>
      </p:sp>
      <p:sp>
        <p:nvSpPr>
          <p:cNvPr id="100" name="object 100"/>
          <p:cNvSpPr/>
          <p:nvPr/>
        </p:nvSpPr>
        <p:spPr>
          <a:xfrm>
            <a:off x="5908550" y="4418080"/>
            <a:ext cx="79375" cy="79375"/>
          </a:xfrm>
          <a:custGeom>
            <a:avLst/>
            <a:gdLst/>
            <a:ahLst/>
            <a:cxnLst/>
            <a:rect l="l" t="t" r="r" b="b"/>
            <a:pathLst>
              <a:path w="79375" h="79375">
                <a:moveTo>
                  <a:pt x="79250" y="39614"/>
                </a:moveTo>
                <a:lnTo>
                  <a:pt x="76059" y="24426"/>
                </a:lnTo>
                <a:lnTo>
                  <a:pt x="67437" y="11808"/>
                </a:lnTo>
                <a:lnTo>
                  <a:pt x="54813" y="3190"/>
                </a:lnTo>
                <a:lnTo>
                  <a:pt x="39617" y="0"/>
                </a:lnTo>
                <a:lnTo>
                  <a:pt x="24430" y="3190"/>
                </a:lnTo>
                <a:lnTo>
                  <a:pt x="11811" y="11808"/>
                </a:lnTo>
                <a:lnTo>
                  <a:pt x="3191" y="24426"/>
                </a:lnTo>
                <a:lnTo>
                  <a:pt x="0" y="39614"/>
                </a:lnTo>
                <a:lnTo>
                  <a:pt x="3191" y="55455"/>
                </a:lnTo>
                <a:lnTo>
                  <a:pt x="11811" y="68006"/>
                </a:lnTo>
                <a:lnTo>
                  <a:pt x="24430" y="76268"/>
                </a:lnTo>
                <a:lnTo>
                  <a:pt x="39617" y="79245"/>
                </a:lnTo>
                <a:lnTo>
                  <a:pt x="54813" y="76268"/>
                </a:lnTo>
                <a:lnTo>
                  <a:pt x="67437" y="68006"/>
                </a:lnTo>
                <a:lnTo>
                  <a:pt x="76059" y="55455"/>
                </a:lnTo>
                <a:lnTo>
                  <a:pt x="79250" y="39614"/>
                </a:lnTo>
                <a:close/>
              </a:path>
            </a:pathLst>
          </a:custGeom>
          <a:ln w="13266">
            <a:solidFill>
              <a:srgbClr val="FF0000"/>
            </a:solidFill>
          </a:ln>
        </p:spPr>
        <p:txBody>
          <a:bodyPr wrap="square" lIns="0" tIns="0" rIns="0" bIns="0" rtlCol="0"/>
          <a:lstStyle/>
          <a:p>
            <a:endParaRPr/>
          </a:p>
        </p:txBody>
      </p:sp>
      <p:sp>
        <p:nvSpPr>
          <p:cNvPr id="101" name="object 101"/>
          <p:cNvSpPr/>
          <p:nvPr/>
        </p:nvSpPr>
        <p:spPr>
          <a:xfrm>
            <a:off x="7108928" y="3986242"/>
            <a:ext cx="94041" cy="94035"/>
          </a:xfrm>
          <a:prstGeom prst="rect">
            <a:avLst/>
          </a:prstGeom>
          <a:blipFill>
            <a:blip r:embed="rId31" cstate="print"/>
            <a:stretch>
              <a:fillRect/>
            </a:stretch>
          </a:blipFill>
        </p:spPr>
        <p:txBody>
          <a:bodyPr wrap="square" lIns="0" tIns="0" rIns="0" bIns="0" rtlCol="0"/>
          <a:lstStyle/>
          <a:p>
            <a:endParaRPr/>
          </a:p>
        </p:txBody>
      </p:sp>
      <p:sp>
        <p:nvSpPr>
          <p:cNvPr id="102" name="object 102"/>
          <p:cNvSpPr/>
          <p:nvPr/>
        </p:nvSpPr>
        <p:spPr>
          <a:xfrm>
            <a:off x="6213348" y="4232148"/>
            <a:ext cx="79375" cy="79375"/>
          </a:xfrm>
          <a:custGeom>
            <a:avLst/>
            <a:gdLst/>
            <a:ahLst/>
            <a:cxnLst/>
            <a:rect l="l" t="t" r="r" b="b"/>
            <a:pathLst>
              <a:path w="79375" h="79375">
                <a:moveTo>
                  <a:pt x="79248" y="39624"/>
                </a:moveTo>
                <a:lnTo>
                  <a:pt x="76271" y="24431"/>
                </a:lnTo>
                <a:lnTo>
                  <a:pt x="68008" y="11811"/>
                </a:lnTo>
                <a:lnTo>
                  <a:pt x="55459" y="3190"/>
                </a:lnTo>
                <a:lnTo>
                  <a:pt x="39624" y="0"/>
                </a:lnTo>
                <a:lnTo>
                  <a:pt x="24431" y="3190"/>
                </a:lnTo>
                <a:lnTo>
                  <a:pt x="11811" y="11811"/>
                </a:lnTo>
                <a:lnTo>
                  <a:pt x="3190" y="24431"/>
                </a:lnTo>
                <a:lnTo>
                  <a:pt x="0" y="39624"/>
                </a:lnTo>
                <a:lnTo>
                  <a:pt x="3190" y="55459"/>
                </a:lnTo>
                <a:lnTo>
                  <a:pt x="11811" y="68008"/>
                </a:lnTo>
                <a:lnTo>
                  <a:pt x="24431" y="76271"/>
                </a:lnTo>
                <a:lnTo>
                  <a:pt x="39624" y="79248"/>
                </a:lnTo>
                <a:lnTo>
                  <a:pt x="55459" y="76271"/>
                </a:lnTo>
                <a:lnTo>
                  <a:pt x="68008" y="68008"/>
                </a:lnTo>
                <a:lnTo>
                  <a:pt x="76271" y="55459"/>
                </a:lnTo>
                <a:lnTo>
                  <a:pt x="79248" y="39624"/>
                </a:lnTo>
                <a:close/>
              </a:path>
            </a:pathLst>
          </a:custGeom>
          <a:solidFill>
            <a:srgbClr val="FF0000"/>
          </a:solidFill>
        </p:spPr>
        <p:txBody>
          <a:bodyPr wrap="square" lIns="0" tIns="0" rIns="0" bIns="0" rtlCol="0"/>
          <a:lstStyle/>
          <a:p>
            <a:endParaRPr/>
          </a:p>
        </p:txBody>
      </p:sp>
      <p:sp>
        <p:nvSpPr>
          <p:cNvPr id="103" name="object 103"/>
          <p:cNvSpPr/>
          <p:nvPr/>
        </p:nvSpPr>
        <p:spPr>
          <a:xfrm>
            <a:off x="6213344" y="4232149"/>
            <a:ext cx="79375" cy="79375"/>
          </a:xfrm>
          <a:custGeom>
            <a:avLst/>
            <a:gdLst/>
            <a:ahLst/>
            <a:cxnLst/>
            <a:rect l="l" t="t" r="r" b="b"/>
            <a:pathLst>
              <a:path w="79375" h="79375">
                <a:moveTo>
                  <a:pt x="79250" y="39614"/>
                </a:moveTo>
                <a:lnTo>
                  <a:pt x="76273" y="24426"/>
                </a:lnTo>
                <a:lnTo>
                  <a:pt x="68010" y="11808"/>
                </a:lnTo>
                <a:lnTo>
                  <a:pt x="55463" y="3190"/>
                </a:lnTo>
                <a:lnTo>
                  <a:pt x="39633" y="0"/>
                </a:lnTo>
                <a:lnTo>
                  <a:pt x="24437" y="3190"/>
                </a:lnTo>
                <a:lnTo>
                  <a:pt x="11813" y="11808"/>
                </a:lnTo>
                <a:lnTo>
                  <a:pt x="3191" y="24426"/>
                </a:lnTo>
                <a:lnTo>
                  <a:pt x="0" y="39614"/>
                </a:lnTo>
                <a:lnTo>
                  <a:pt x="3191" y="55455"/>
                </a:lnTo>
                <a:lnTo>
                  <a:pt x="11813" y="68006"/>
                </a:lnTo>
                <a:lnTo>
                  <a:pt x="24437" y="76268"/>
                </a:lnTo>
                <a:lnTo>
                  <a:pt x="39633" y="79245"/>
                </a:lnTo>
                <a:lnTo>
                  <a:pt x="55463" y="76268"/>
                </a:lnTo>
                <a:lnTo>
                  <a:pt x="68010" y="68006"/>
                </a:lnTo>
                <a:lnTo>
                  <a:pt x="76273" y="55455"/>
                </a:lnTo>
                <a:lnTo>
                  <a:pt x="79250" y="39614"/>
                </a:lnTo>
                <a:close/>
              </a:path>
            </a:pathLst>
          </a:custGeom>
          <a:ln w="13266">
            <a:solidFill>
              <a:srgbClr val="FF0000"/>
            </a:solidFill>
          </a:ln>
        </p:spPr>
        <p:txBody>
          <a:bodyPr wrap="square" lIns="0" tIns="0" rIns="0" bIns="0" rtlCol="0"/>
          <a:lstStyle/>
          <a:p>
            <a:endParaRPr/>
          </a:p>
        </p:txBody>
      </p:sp>
      <p:sp>
        <p:nvSpPr>
          <p:cNvPr id="104" name="object 104"/>
          <p:cNvSpPr/>
          <p:nvPr/>
        </p:nvSpPr>
        <p:spPr>
          <a:xfrm>
            <a:off x="6804119" y="2965169"/>
            <a:ext cx="92517" cy="92511"/>
          </a:xfrm>
          <a:prstGeom prst="rect">
            <a:avLst/>
          </a:prstGeom>
          <a:blipFill>
            <a:blip r:embed="rId32" cstate="print"/>
            <a:stretch>
              <a:fillRect/>
            </a:stretch>
          </a:blipFill>
        </p:spPr>
        <p:txBody>
          <a:bodyPr wrap="square" lIns="0" tIns="0" rIns="0" bIns="0" rtlCol="0"/>
          <a:lstStyle/>
          <a:p>
            <a:endParaRPr/>
          </a:p>
        </p:txBody>
      </p:sp>
      <p:sp>
        <p:nvSpPr>
          <p:cNvPr id="105" name="object 105"/>
          <p:cNvSpPr/>
          <p:nvPr/>
        </p:nvSpPr>
        <p:spPr>
          <a:xfrm>
            <a:off x="5829300" y="4392167"/>
            <a:ext cx="79375" cy="79375"/>
          </a:xfrm>
          <a:custGeom>
            <a:avLst/>
            <a:gdLst/>
            <a:ahLst/>
            <a:cxnLst/>
            <a:rect l="l" t="t" r="r" b="b"/>
            <a:pathLst>
              <a:path w="79375" h="79375">
                <a:moveTo>
                  <a:pt x="79248" y="39624"/>
                </a:moveTo>
                <a:lnTo>
                  <a:pt x="76057" y="23788"/>
                </a:lnTo>
                <a:lnTo>
                  <a:pt x="67437" y="11239"/>
                </a:lnTo>
                <a:lnTo>
                  <a:pt x="54816" y="2976"/>
                </a:lnTo>
                <a:lnTo>
                  <a:pt x="39624" y="0"/>
                </a:lnTo>
                <a:lnTo>
                  <a:pt x="23788" y="2976"/>
                </a:lnTo>
                <a:lnTo>
                  <a:pt x="11239" y="11239"/>
                </a:lnTo>
                <a:lnTo>
                  <a:pt x="2976" y="23788"/>
                </a:lnTo>
                <a:lnTo>
                  <a:pt x="0" y="39624"/>
                </a:lnTo>
                <a:lnTo>
                  <a:pt x="2976" y="54816"/>
                </a:lnTo>
                <a:lnTo>
                  <a:pt x="11239" y="67437"/>
                </a:lnTo>
                <a:lnTo>
                  <a:pt x="23788" y="76057"/>
                </a:lnTo>
                <a:lnTo>
                  <a:pt x="39624" y="79248"/>
                </a:lnTo>
                <a:lnTo>
                  <a:pt x="54816" y="76057"/>
                </a:lnTo>
                <a:lnTo>
                  <a:pt x="67437" y="67437"/>
                </a:lnTo>
                <a:lnTo>
                  <a:pt x="76057" y="54816"/>
                </a:lnTo>
                <a:lnTo>
                  <a:pt x="79248" y="39624"/>
                </a:lnTo>
                <a:close/>
              </a:path>
            </a:pathLst>
          </a:custGeom>
          <a:solidFill>
            <a:srgbClr val="FF0000"/>
          </a:solidFill>
        </p:spPr>
        <p:txBody>
          <a:bodyPr wrap="square" lIns="0" tIns="0" rIns="0" bIns="0" rtlCol="0"/>
          <a:lstStyle/>
          <a:p>
            <a:endParaRPr/>
          </a:p>
        </p:txBody>
      </p:sp>
      <p:sp>
        <p:nvSpPr>
          <p:cNvPr id="106" name="object 106"/>
          <p:cNvSpPr/>
          <p:nvPr/>
        </p:nvSpPr>
        <p:spPr>
          <a:xfrm>
            <a:off x="5829299" y="4392163"/>
            <a:ext cx="79375" cy="79375"/>
          </a:xfrm>
          <a:custGeom>
            <a:avLst/>
            <a:gdLst/>
            <a:ahLst/>
            <a:cxnLst/>
            <a:rect l="l" t="t" r="r" b="b"/>
            <a:pathLst>
              <a:path w="79375" h="79375">
                <a:moveTo>
                  <a:pt x="79250" y="39630"/>
                </a:moveTo>
                <a:lnTo>
                  <a:pt x="76059" y="23789"/>
                </a:lnTo>
                <a:lnTo>
                  <a:pt x="67439" y="11238"/>
                </a:lnTo>
                <a:lnTo>
                  <a:pt x="54820" y="2976"/>
                </a:lnTo>
                <a:lnTo>
                  <a:pt x="39633" y="0"/>
                </a:lnTo>
                <a:lnTo>
                  <a:pt x="23794" y="2976"/>
                </a:lnTo>
                <a:lnTo>
                  <a:pt x="11242" y="11238"/>
                </a:lnTo>
                <a:lnTo>
                  <a:pt x="2977" y="23789"/>
                </a:lnTo>
                <a:lnTo>
                  <a:pt x="0" y="39630"/>
                </a:lnTo>
                <a:lnTo>
                  <a:pt x="2977" y="54819"/>
                </a:lnTo>
                <a:lnTo>
                  <a:pt x="11242" y="67436"/>
                </a:lnTo>
                <a:lnTo>
                  <a:pt x="23794" y="76054"/>
                </a:lnTo>
                <a:lnTo>
                  <a:pt x="39633" y="79245"/>
                </a:lnTo>
                <a:lnTo>
                  <a:pt x="54820" y="76054"/>
                </a:lnTo>
                <a:lnTo>
                  <a:pt x="67439" y="67436"/>
                </a:lnTo>
                <a:lnTo>
                  <a:pt x="76059" y="54819"/>
                </a:lnTo>
                <a:lnTo>
                  <a:pt x="79250" y="39630"/>
                </a:lnTo>
                <a:close/>
              </a:path>
            </a:pathLst>
          </a:custGeom>
          <a:ln w="13266">
            <a:solidFill>
              <a:srgbClr val="FF0000"/>
            </a:solidFill>
          </a:ln>
        </p:spPr>
        <p:txBody>
          <a:bodyPr wrap="square" lIns="0" tIns="0" rIns="0" bIns="0" rtlCol="0"/>
          <a:lstStyle/>
          <a:p>
            <a:endParaRPr/>
          </a:p>
        </p:txBody>
      </p:sp>
      <p:sp>
        <p:nvSpPr>
          <p:cNvPr id="107" name="object 107"/>
          <p:cNvSpPr/>
          <p:nvPr/>
        </p:nvSpPr>
        <p:spPr>
          <a:xfrm>
            <a:off x="6206711" y="3032224"/>
            <a:ext cx="92517" cy="92511"/>
          </a:xfrm>
          <a:prstGeom prst="rect">
            <a:avLst/>
          </a:prstGeom>
          <a:blipFill>
            <a:blip r:embed="rId33" cstate="print"/>
            <a:stretch>
              <a:fillRect/>
            </a:stretch>
          </a:blipFill>
        </p:spPr>
        <p:txBody>
          <a:bodyPr wrap="square" lIns="0" tIns="0" rIns="0" bIns="0" rtlCol="0"/>
          <a:lstStyle/>
          <a:p>
            <a:endParaRPr/>
          </a:p>
        </p:txBody>
      </p:sp>
      <p:sp>
        <p:nvSpPr>
          <p:cNvPr id="108" name="object 108"/>
          <p:cNvSpPr/>
          <p:nvPr/>
        </p:nvSpPr>
        <p:spPr>
          <a:xfrm>
            <a:off x="6353018" y="3084044"/>
            <a:ext cx="92517" cy="94035"/>
          </a:xfrm>
          <a:prstGeom prst="rect">
            <a:avLst/>
          </a:prstGeom>
          <a:blipFill>
            <a:blip r:embed="rId34" cstate="print"/>
            <a:stretch>
              <a:fillRect/>
            </a:stretch>
          </a:blipFill>
        </p:spPr>
        <p:txBody>
          <a:bodyPr wrap="square" lIns="0" tIns="0" rIns="0" bIns="0" rtlCol="0"/>
          <a:lstStyle/>
          <a:p>
            <a:endParaRPr/>
          </a:p>
        </p:txBody>
      </p:sp>
      <p:sp>
        <p:nvSpPr>
          <p:cNvPr id="109" name="object 109"/>
          <p:cNvSpPr/>
          <p:nvPr/>
        </p:nvSpPr>
        <p:spPr>
          <a:xfrm>
            <a:off x="7560029" y="4464775"/>
            <a:ext cx="94041" cy="92526"/>
          </a:xfrm>
          <a:prstGeom prst="rect">
            <a:avLst/>
          </a:prstGeom>
          <a:blipFill>
            <a:blip r:embed="rId35" cstate="print"/>
            <a:stretch>
              <a:fillRect/>
            </a:stretch>
          </a:blipFill>
        </p:spPr>
        <p:txBody>
          <a:bodyPr wrap="square" lIns="0" tIns="0" rIns="0" bIns="0" rtlCol="0"/>
          <a:lstStyle/>
          <a:p>
            <a:endParaRPr/>
          </a:p>
        </p:txBody>
      </p:sp>
      <p:sp>
        <p:nvSpPr>
          <p:cNvPr id="110" name="object 110"/>
          <p:cNvSpPr/>
          <p:nvPr/>
        </p:nvSpPr>
        <p:spPr>
          <a:xfrm>
            <a:off x="6206711" y="4822924"/>
            <a:ext cx="92517" cy="92511"/>
          </a:xfrm>
          <a:prstGeom prst="rect">
            <a:avLst/>
          </a:prstGeom>
          <a:blipFill>
            <a:blip r:embed="rId36" cstate="print"/>
            <a:stretch>
              <a:fillRect/>
            </a:stretch>
          </a:blipFill>
        </p:spPr>
        <p:txBody>
          <a:bodyPr wrap="square" lIns="0" tIns="0" rIns="0" bIns="0" rtlCol="0"/>
          <a:lstStyle/>
          <a:p>
            <a:endParaRPr/>
          </a:p>
        </p:txBody>
      </p:sp>
      <p:sp>
        <p:nvSpPr>
          <p:cNvPr id="111" name="object 111"/>
          <p:cNvSpPr/>
          <p:nvPr/>
        </p:nvSpPr>
        <p:spPr>
          <a:xfrm>
            <a:off x="6048224" y="3269959"/>
            <a:ext cx="92517" cy="94050"/>
          </a:xfrm>
          <a:prstGeom prst="rect">
            <a:avLst/>
          </a:prstGeom>
          <a:blipFill>
            <a:blip r:embed="rId37" cstate="print"/>
            <a:stretch>
              <a:fillRect/>
            </a:stretch>
          </a:blipFill>
        </p:spPr>
        <p:txBody>
          <a:bodyPr wrap="square" lIns="0" tIns="0" rIns="0" bIns="0" rtlCol="0"/>
          <a:lstStyle/>
          <a:p>
            <a:endParaRPr/>
          </a:p>
        </p:txBody>
      </p:sp>
      <p:sp>
        <p:nvSpPr>
          <p:cNvPr id="112" name="object 112"/>
          <p:cNvSpPr/>
          <p:nvPr/>
        </p:nvSpPr>
        <p:spPr>
          <a:xfrm>
            <a:off x="5516347" y="4265131"/>
            <a:ext cx="94041" cy="94050"/>
          </a:xfrm>
          <a:prstGeom prst="rect">
            <a:avLst/>
          </a:prstGeom>
          <a:blipFill>
            <a:blip r:embed="rId38" cstate="print"/>
            <a:stretch>
              <a:fillRect/>
            </a:stretch>
          </a:blipFill>
        </p:spPr>
        <p:txBody>
          <a:bodyPr wrap="square" lIns="0" tIns="0" rIns="0" bIns="0" rtlCol="0"/>
          <a:lstStyle/>
          <a:p>
            <a:endParaRPr/>
          </a:p>
        </p:txBody>
      </p:sp>
      <p:sp>
        <p:nvSpPr>
          <p:cNvPr id="113" name="object 113"/>
          <p:cNvSpPr/>
          <p:nvPr/>
        </p:nvSpPr>
        <p:spPr>
          <a:xfrm>
            <a:off x="6738587" y="3841465"/>
            <a:ext cx="92517" cy="92511"/>
          </a:xfrm>
          <a:prstGeom prst="rect">
            <a:avLst/>
          </a:prstGeom>
          <a:blipFill>
            <a:blip r:embed="rId39" cstate="print"/>
            <a:stretch>
              <a:fillRect/>
            </a:stretch>
          </a:blipFill>
        </p:spPr>
        <p:txBody>
          <a:bodyPr wrap="square" lIns="0" tIns="0" rIns="0" bIns="0" rtlCol="0"/>
          <a:lstStyle/>
          <a:p>
            <a:endParaRPr/>
          </a:p>
        </p:txBody>
      </p:sp>
      <p:sp>
        <p:nvSpPr>
          <p:cNvPr id="114" name="object 114"/>
          <p:cNvSpPr/>
          <p:nvPr/>
        </p:nvSpPr>
        <p:spPr>
          <a:xfrm>
            <a:off x="5297424" y="4178808"/>
            <a:ext cx="79375" cy="81280"/>
          </a:xfrm>
          <a:custGeom>
            <a:avLst/>
            <a:gdLst/>
            <a:ahLst/>
            <a:cxnLst/>
            <a:rect l="l" t="t" r="r" b="b"/>
            <a:pathLst>
              <a:path w="79375" h="81279">
                <a:moveTo>
                  <a:pt x="79248" y="39624"/>
                </a:moveTo>
                <a:lnTo>
                  <a:pt x="76271" y="24431"/>
                </a:lnTo>
                <a:lnTo>
                  <a:pt x="68008" y="11811"/>
                </a:lnTo>
                <a:lnTo>
                  <a:pt x="55459" y="3190"/>
                </a:lnTo>
                <a:lnTo>
                  <a:pt x="39624" y="0"/>
                </a:lnTo>
                <a:lnTo>
                  <a:pt x="24431" y="3190"/>
                </a:lnTo>
                <a:lnTo>
                  <a:pt x="11811" y="11811"/>
                </a:lnTo>
                <a:lnTo>
                  <a:pt x="3190" y="24431"/>
                </a:lnTo>
                <a:lnTo>
                  <a:pt x="0" y="39624"/>
                </a:lnTo>
                <a:lnTo>
                  <a:pt x="3190" y="55697"/>
                </a:lnTo>
                <a:lnTo>
                  <a:pt x="11811" y="68770"/>
                </a:lnTo>
                <a:lnTo>
                  <a:pt x="24431" y="77557"/>
                </a:lnTo>
                <a:lnTo>
                  <a:pt x="39624" y="80772"/>
                </a:lnTo>
                <a:lnTo>
                  <a:pt x="55459" y="77557"/>
                </a:lnTo>
                <a:lnTo>
                  <a:pt x="68008" y="68770"/>
                </a:lnTo>
                <a:lnTo>
                  <a:pt x="76271" y="55697"/>
                </a:lnTo>
                <a:lnTo>
                  <a:pt x="79248" y="39624"/>
                </a:lnTo>
                <a:close/>
              </a:path>
            </a:pathLst>
          </a:custGeom>
          <a:solidFill>
            <a:srgbClr val="FF0000"/>
          </a:solidFill>
        </p:spPr>
        <p:txBody>
          <a:bodyPr wrap="square" lIns="0" tIns="0" rIns="0" bIns="0" rtlCol="0"/>
          <a:lstStyle/>
          <a:p>
            <a:endParaRPr/>
          </a:p>
        </p:txBody>
      </p:sp>
      <p:sp>
        <p:nvSpPr>
          <p:cNvPr id="115" name="object 115"/>
          <p:cNvSpPr/>
          <p:nvPr/>
        </p:nvSpPr>
        <p:spPr>
          <a:xfrm>
            <a:off x="5297423" y="4178806"/>
            <a:ext cx="79375" cy="81280"/>
          </a:xfrm>
          <a:custGeom>
            <a:avLst/>
            <a:gdLst/>
            <a:ahLst/>
            <a:cxnLst/>
            <a:rect l="l" t="t" r="r" b="b"/>
            <a:pathLst>
              <a:path w="79375" h="81279">
                <a:moveTo>
                  <a:pt x="79250" y="39630"/>
                </a:moveTo>
                <a:lnTo>
                  <a:pt x="76273" y="24432"/>
                </a:lnTo>
                <a:lnTo>
                  <a:pt x="68010" y="11810"/>
                </a:lnTo>
                <a:lnTo>
                  <a:pt x="55463" y="3190"/>
                </a:lnTo>
                <a:lnTo>
                  <a:pt x="39633" y="0"/>
                </a:lnTo>
                <a:lnTo>
                  <a:pt x="24437" y="3190"/>
                </a:lnTo>
                <a:lnTo>
                  <a:pt x="11813" y="11810"/>
                </a:lnTo>
                <a:lnTo>
                  <a:pt x="3191" y="24432"/>
                </a:lnTo>
                <a:lnTo>
                  <a:pt x="0" y="39630"/>
                </a:lnTo>
                <a:lnTo>
                  <a:pt x="3191" y="55699"/>
                </a:lnTo>
                <a:lnTo>
                  <a:pt x="11813" y="68769"/>
                </a:lnTo>
                <a:lnTo>
                  <a:pt x="24437" y="77554"/>
                </a:lnTo>
                <a:lnTo>
                  <a:pt x="39633" y="80768"/>
                </a:lnTo>
                <a:lnTo>
                  <a:pt x="55463" y="77554"/>
                </a:lnTo>
                <a:lnTo>
                  <a:pt x="68010" y="68769"/>
                </a:lnTo>
                <a:lnTo>
                  <a:pt x="76273" y="55699"/>
                </a:lnTo>
                <a:lnTo>
                  <a:pt x="79250" y="39630"/>
                </a:lnTo>
                <a:close/>
              </a:path>
            </a:pathLst>
          </a:custGeom>
          <a:ln w="13266">
            <a:solidFill>
              <a:srgbClr val="FF0000"/>
            </a:solidFill>
          </a:ln>
        </p:spPr>
        <p:txBody>
          <a:bodyPr wrap="square" lIns="0" tIns="0" rIns="0" bIns="0" rtlCol="0"/>
          <a:lstStyle/>
          <a:p>
            <a:endParaRPr/>
          </a:p>
        </p:txBody>
      </p:sp>
      <p:sp>
        <p:nvSpPr>
          <p:cNvPr id="116" name="object 116"/>
          <p:cNvSpPr/>
          <p:nvPr/>
        </p:nvSpPr>
        <p:spPr>
          <a:xfrm>
            <a:off x="5901917" y="4106641"/>
            <a:ext cx="92517" cy="92511"/>
          </a:xfrm>
          <a:prstGeom prst="rect">
            <a:avLst/>
          </a:prstGeom>
          <a:blipFill>
            <a:blip r:embed="rId40" cstate="print"/>
            <a:stretch>
              <a:fillRect/>
            </a:stretch>
          </a:blipFill>
        </p:spPr>
        <p:txBody>
          <a:bodyPr wrap="square" lIns="0" tIns="0" rIns="0" bIns="0" rtlCol="0"/>
          <a:lstStyle/>
          <a:p>
            <a:endParaRPr/>
          </a:p>
        </p:txBody>
      </p:sp>
      <p:sp>
        <p:nvSpPr>
          <p:cNvPr id="117" name="object 117"/>
          <p:cNvSpPr/>
          <p:nvPr/>
        </p:nvSpPr>
        <p:spPr>
          <a:xfrm>
            <a:off x="4918939" y="2818868"/>
            <a:ext cx="94041" cy="92511"/>
          </a:xfrm>
          <a:prstGeom prst="rect">
            <a:avLst/>
          </a:prstGeom>
          <a:blipFill>
            <a:blip r:embed="rId41" cstate="print"/>
            <a:stretch>
              <a:fillRect/>
            </a:stretch>
          </a:blipFill>
        </p:spPr>
        <p:txBody>
          <a:bodyPr wrap="square" lIns="0" tIns="0" rIns="0" bIns="0" rtlCol="0"/>
          <a:lstStyle/>
          <a:p>
            <a:endParaRPr/>
          </a:p>
        </p:txBody>
      </p:sp>
      <p:sp>
        <p:nvSpPr>
          <p:cNvPr id="118" name="object 118"/>
          <p:cNvSpPr/>
          <p:nvPr/>
        </p:nvSpPr>
        <p:spPr>
          <a:xfrm>
            <a:off x="5290789" y="2672551"/>
            <a:ext cx="92517" cy="94050"/>
          </a:xfrm>
          <a:prstGeom prst="rect">
            <a:avLst/>
          </a:prstGeom>
          <a:blipFill>
            <a:blip r:embed="rId42" cstate="print"/>
            <a:stretch>
              <a:fillRect/>
            </a:stretch>
          </a:blipFill>
        </p:spPr>
        <p:txBody>
          <a:bodyPr wrap="square" lIns="0" tIns="0" rIns="0" bIns="0" rtlCol="0"/>
          <a:lstStyle/>
          <a:p>
            <a:endParaRPr/>
          </a:p>
        </p:txBody>
      </p:sp>
      <p:sp>
        <p:nvSpPr>
          <p:cNvPr id="119" name="object 119"/>
          <p:cNvSpPr/>
          <p:nvPr/>
        </p:nvSpPr>
        <p:spPr>
          <a:xfrm>
            <a:off x="5450816" y="4822924"/>
            <a:ext cx="92517" cy="92511"/>
          </a:xfrm>
          <a:prstGeom prst="rect">
            <a:avLst/>
          </a:prstGeom>
          <a:blipFill>
            <a:blip r:embed="rId43" cstate="print"/>
            <a:stretch>
              <a:fillRect/>
            </a:stretch>
          </a:blipFill>
        </p:spPr>
        <p:txBody>
          <a:bodyPr wrap="square" lIns="0" tIns="0" rIns="0" bIns="0" rtlCol="0"/>
          <a:lstStyle/>
          <a:p>
            <a:endParaRPr/>
          </a:p>
        </p:txBody>
      </p:sp>
      <p:sp>
        <p:nvSpPr>
          <p:cNvPr id="120" name="object 120"/>
          <p:cNvSpPr/>
          <p:nvPr/>
        </p:nvSpPr>
        <p:spPr>
          <a:xfrm>
            <a:off x="6664452" y="3211068"/>
            <a:ext cx="81280" cy="79375"/>
          </a:xfrm>
          <a:custGeom>
            <a:avLst/>
            <a:gdLst/>
            <a:ahLst/>
            <a:cxnLst/>
            <a:rect l="l" t="t" r="r" b="b"/>
            <a:pathLst>
              <a:path w="81279" h="79375">
                <a:moveTo>
                  <a:pt x="80772" y="39624"/>
                </a:moveTo>
                <a:lnTo>
                  <a:pt x="77557" y="23788"/>
                </a:lnTo>
                <a:lnTo>
                  <a:pt x="68770" y="11239"/>
                </a:lnTo>
                <a:lnTo>
                  <a:pt x="55697" y="2976"/>
                </a:lnTo>
                <a:lnTo>
                  <a:pt x="39624" y="0"/>
                </a:lnTo>
                <a:lnTo>
                  <a:pt x="24431" y="2976"/>
                </a:lnTo>
                <a:lnTo>
                  <a:pt x="11811" y="11239"/>
                </a:lnTo>
                <a:lnTo>
                  <a:pt x="3190" y="23788"/>
                </a:lnTo>
                <a:lnTo>
                  <a:pt x="0" y="39624"/>
                </a:lnTo>
                <a:lnTo>
                  <a:pt x="3190" y="54816"/>
                </a:lnTo>
                <a:lnTo>
                  <a:pt x="11811" y="67437"/>
                </a:lnTo>
                <a:lnTo>
                  <a:pt x="24431" y="76057"/>
                </a:lnTo>
                <a:lnTo>
                  <a:pt x="39624" y="79248"/>
                </a:lnTo>
                <a:lnTo>
                  <a:pt x="55697" y="76057"/>
                </a:lnTo>
                <a:lnTo>
                  <a:pt x="68770" y="67437"/>
                </a:lnTo>
                <a:lnTo>
                  <a:pt x="77557" y="54816"/>
                </a:lnTo>
                <a:lnTo>
                  <a:pt x="80772" y="39624"/>
                </a:lnTo>
                <a:close/>
              </a:path>
            </a:pathLst>
          </a:custGeom>
          <a:solidFill>
            <a:srgbClr val="FF0000"/>
          </a:solidFill>
        </p:spPr>
        <p:txBody>
          <a:bodyPr wrap="square" lIns="0" tIns="0" rIns="0" bIns="0" rtlCol="0"/>
          <a:lstStyle/>
          <a:p>
            <a:endParaRPr/>
          </a:p>
        </p:txBody>
      </p:sp>
      <p:sp>
        <p:nvSpPr>
          <p:cNvPr id="121" name="object 121"/>
          <p:cNvSpPr/>
          <p:nvPr/>
        </p:nvSpPr>
        <p:spPr>
          <a:xfrm>
            <a:off x="6664460" y="3211060"/>
            <a:ext cx="81280" cy="79375"/>
          </a:xfrm>
          <a:custGeom>
            <a:avLst/>
            <a:gdLst/>
            <a:ahLst/>
            <a:cxnLst/>
            <a:rect l="l" t="t" r="r" b="b"/>
            <a:pathLst>
              <a:path w="81279" h="79375">
                <a:moveTo>
                  <a:pt x="80760" y="39630"/>
                </a:moveTo>
                <a:lnTo>
                  <a:pt x="77547" y="23796"/>
                </a:lnTo>
                <a:lnTo>
                  <a:pt x="68763" y="11244"/>
                </a:lnTo>
                <a:lnTo>
                  <a:pt x="55692" y="2978"/>
                </a:lnTo>
                <a:lnTo>
                  <a:pt x="39617" y="0"/>
                </a:lnTo>
                <a:lnTo>
                  <a:pt x="24424" y="2978"/>
                </a:lnTo>
                <a:lnTo>
                  <a:pt x="11806" y="11244"/>
                </a:lnTo>
                <a:lnTo>
                  <a:pt x="3189" y="23796"/>
                </a:lnTo>
                <a:lnTo>
                  <a:pt x="0" y="39630"/>
                </a:lnTo>
                <a:lnTo>
                  <a:pt x="3189" y="54821"/>
                </a:lnTo>
                <a:lnTo>
                  <a:pt x="11806" y="67444"/>
                </a:lnTo>
                <a:lnTo>
                  <a:pt x="24424" y="76067"/>
                </a:lnTo>
                <a:lnTo>
                  <a:pt x="39617" y="79260"/>
                </a:lnTo>
                <a:lnTo>
                  <a:pt x="55692" y="76067"/>
                </a:lnTo>
                <a:lnTo>
                  <a:pt x="68763" y="67444"/>
                </a:lnTo>
                <a:lnTo>
                  <a:pt x="77547" y="54821"/>
                </a:lnTo>
                <a:lnTo>
                  <a:pt x="80760" y="39630"/>
                </a:lnTo>
                <a:close/>
              </a:path>
            </a:pathLst>
          </a:custGeom>
          <a:ln w="13266">
            <a:solidFill>
              <a:srgbClr val="FF0000"/>
            </a:solidFill>
          </a:ln>
        </p:spPr>
        <p:txBody>
          <a:bodyPr wrap="square" lIns="0" tIns="0" rIns="0" bIns="0" rtlCol="0"/>
          <a:lstStyle/>
          <a:p>
            <a:endParaRPr/>
          </a:p>
        </p:txBody>
      </p:sp>
      <p:sp>
        <p:nvSpPr>
          <p:cNvPr id="122" name="object 122"/>
          <p:cNvSpPr/>
          <p:nvPr/>
        </p:nvSpPr>
        <p:spPr>
          <a:xfrm>
            <a:off x="5297424" y="4178808"/>
            <a:ext cx="79375" cy="81280"/>
          </a:xfrm>
          <a:custGeom>
            <a:avLst/>
            <a:gdLst/>
            <a:ahLst/>
            <a:cxnLst/>
            <a:rect l="l" t="t" r="r" b="b"/>
            <a:pathLst>
              <a:path w="79375" h="81279">
                <a:moveTo>
                  <a:pt x="79248" y="39624"/>
                </a:moveTo>
                <a:lnTo>
                  <a:pt x="76271" y="24431"/>
                </a:lnTo>
                <a:lnTo>
                  <a:pt x="68008" y="11811"/>
                </a:lnTo>
                <a:lnTo>
                  <a:pt x="55459" y="3190"/>
                </a:lnTo>
                <a:lnTo>
                  <a:pt x="39624" y="0"/>
                </a:lnTo>
                <a:lnTo>
                  <a:pt x="24431" y="3190"/>
                </a:lnTo>
                <a:lnTo>
                  <a:pt x="11811" y="11811"/>
                </a:lnTo>
                <a:lnTo>
                  <a:pt x="3190" y="24431"/>
                </a:lnTo>
                <a:lnTo>
                  <a:pt x="0" y="39624"/>
                </a:lnTo>
                <a:lnTo>
                  <a:pt x="3190" y="55697"/>
                </a:lnTo>
                <a:lnTo>
                  <a:pt x="11811" y="68770"/>
                </a:lnTo>
                <a:lnTo>
                  <a:pt x="24431" y="77557"/>
                </a:lnTo>
                <a:lnTo>
                  <a:pt x="39624" y="80772"/>
                </a:lnTo>
                <a:lnTo>
                  <a:pt x="55459" y="77557"/>
                </a:lnTo>
                <a:lnTo>
                  <a:pt x="68008" y="68770"/>
                </a:lnTo>
                <a:lnTo>
                  <a:pt x="76271" y="55697"/>
                </a:lnTo>
                <a:lnTo>
                  <a:pt x="79248" y="39624"/>
                </a:lnTo>
                <a:close/>
              </a:path>
            </a:pathLst>
          </a:custGeom>
          <a:solidFill>
            <a:srgbClr val="FF0000"/>
          </a:solidFill>
        </p:spPr>
        <p:txBody>
          <a:bodyPr wrap="square" lIns="0" tIns="0" rIns="0" bIns="0" rtlCol="0"/>
          <a:lstStyle/>
          <a:p>
            <a:endParaRPr/>
          </a:p>
        </p:txBody>
      </p:sp>
      <p:sp>
        <p:nvSpPr>
          <p:cNvPr id="123" name="object 123"/>
          <p:cNvSpPr/>
          <p:nvPr/>
        </p:nvSpPr>
        <p:spPr>
          <a:xfrm>
            <a:off x="5297423" y="4178806"/>
            <a:ext cx="79375" cy="81280"/>
          </a:xfrm>
          <a:custGeom>
            <a:avLst/>
            <a:gdLst/>
            <a:ahLst/>
            <a:cxnLst/>
            <a:rect l="l" t="t" r="r" b="b"/>
            <a:pathLst>
              <a:path w="79375" h="81279">
                <a:moveTo>
                  <a:pt x="79250" y="39630"/>
                </a:moveTo>
                <a:lnTo>
                  <a:pt x="76273" y="24432"/>
                </a:lnTo>
                <a:lnTo>
                  <a:pt x="68010" y="11810"/>
                </a:lnTo>
                <a:lnTo>
                  <a:pt x="55463" y="3190"/>
                </a:lnTo>
                <a:lnTo>
                  <a:pt x="39633" y="0"/>
                </a:lnTo>
                <a:lnTo>
                  <a:pt x="24437" y="3190"/>
                </a:lnTo>
                <a:lnTo>
                  <a:pt x="11813" y="11810"/>
                </a:lnTo>
                <a:lnTo>
                  <a:pt x="3191" y="24432"/>
                </a:lnTo>
                <a:lnTo>
                  <a:pt x="0" y="39630"/>
                </a:lnTo>
                <a:lnTo>
                  <a:pt x="3191" y="55699"/>
                </a:lnTo>
                <a:lnTo>
                  <a:pt x="11813" y="68769"/>
                </a:lnTo>
                <a:lnTo>
                  <a:pt x="24437" y="77554"/>
                </a:lnTo>
                <a:lnTo>
                  <a:pt x="39633" y="80768"/>
                </a:lnTo>
                <a:lnTo>
                  <a:pt x="55463" y="77554"/>
                </a:lnTo>
                <a:lnTo>
                  <a:pt x="68010" y="68769"/>
                </a:lnTo>
                <a:lnTo>
                  <a:pt x="76273" y="55699"/>
                </a:lnTo>
                <a:lnTo>
                  <a:pt x="79250" y="39630"/>
                </a:lnTo>
                <a:close/>
              </a:path>
            </a:pathLst>
          </a:custGeom>
          <a:ln w="13266">
            <a:solidFill>
              <a:srgbClr val="FF0000"/>
            </a:solidFill>
          </a:ln>
        </p:spPr>
        <p:txBody>
          <a:bodyPr wrap="square" lIns="0" tIns="0" rIns="0" bIns="0" rtlCol="0"/>
          <a:lstStyle/>
          <a:p>
            <a:endParaRPr/>
          </a:p>
        </p:txBody>
      </p:sp>
      <p:sp>
        <p:nvSpPr>
          <p:cNvPr id="124" name="object 124"/>
          <p:cNvSpPr/>
          <p:nvPr/>
        </p:nvSpPr>
        <p:spPr>
          <a:xfrm>
            <a:off x="5144482" y="4411447"/>
            <a:ext cx="94041" cy="92511"/>
          </a:xfrm>
          <a:prstGeom prst="rect">
            <a:avLst/>
          </a:prstGeom>
          <a:blipFill>
            <a:blip r:embed="rId44" cstate="print"/>
            <a:stretch>
              <a:fillRect/>
            </a:stretch>
          </a:blipFill>
        </p:spPr>
        <p:txBody>
          <a:bodyPr wrap="square" lIns="0" tIns="0" rIns="0" bIns="0" rtlCol="0"/>
          <a:lstStyle/>
          <a:p>
            <a:endParaRPr/>
          </a:p>
        </p:txBody>
      </p:sp>
      <p:sp>
        <p:nvSpPr>
          <p:cNvPr id="125" name="object 125"/>
          <p:cNvSpPr/>
          <p:nvPr/>
        </p:nvSpPr>
        <p:spPr>
          <a:xfrm>
            <a:off x="5822666" y="3774409"/>
            <a:ext cx="92517" cy="92511"/>
          </a:xfrm>
          <a:prstGeom prst="rect">
            <a:avLst/>
          </a:prstGeom>
          <a:blipFill>
            <a:blip r:embed="rId45" cstate="print"/>
            <a:stretch>
              <a:fillRect/>
            </a:stretch>
          </a:blipFill>
        </p:spPr>
        <p:txBody>
          <a:bodyPr wrap="square" lIns="0" tIns="0" rIns="0" bIns="0" rtlCol="0"/>
          <a:lstStyle/>
          <a:p>
            <a:endParaRPr/>
          </a:p>
        </p:txBody>
      </p:sp>
      <p:sp>
        <p:nvSpPr>
          <p:cNvPr id="126" name="object 126"/>
          <p:cNvSpPr/>
          <p:nvPr/>
        </p:nvSpPr>
        <p:spPr>
          <a:xfrm>
            <a:off x="5629655" y="3887728"/>
            <a:ext cx="2654935" cy="0"/>
          </a:xfrm>
          <a:custGeom>
            <a:avLst/>
            <a:gdLst/>
            <a:ahLst/>
            <a:cxnLst/>
            <a:rect l="l" t="t" r="r" b="b"/>
            <a:pathLst>
              <a:path w="2654934">
                <a:moveTo>
                  <a:pt x="0" y="0"/>
                </a:moveTo>
                <a:lnTo>
                  <a:pt x="2654808" y="0"/>
                </a:lnTo>
              </a:path>
            </a:pathLst>
          </a:custGeom>
          <a:ln w="66316">
            <a:solidFill>
              <a:srgbClr val="0000FF"/>
            </a:solidFill>
          </a:ln>
        </p:spPr>
        <p:txBody>
          <a:bodyPr wrap="square" lIns="0" tIns="0" rIns="0" bIns="0" rtlCol="0"/>
          <a:lstStyle/>
          <a:p>
            <a:endParaRPr/>
          </a:p>
        </p:txBody>
      </p:sp>
      <p:sp>
        <p:nvSpPr>
          <p:cNvPr id="127" name="object 127"/>
          <p:cNvSpPr/>
          <p:nvPr/>
        </p:nvSpPr>
        <p:spPr>
          <a:xfrm>
            <a:off x="2988565" y="3887728"/>
            <a:ext cx="2641600" cy="0"/>
          </a:xfrm>
          <a:custGeom>
            <a:avLst/>
            <a:gdLst/>
            <a:ahLst/>
            <a:cxnLst/>
            <a:rect l="l" t="t" r="r" b="b"/>
            <a:pathLst>
              <a:path w="2641600">
                <a:moveTo>
                  <a:pt x="0" y="0"/>
                </a:moveTo>
                <a:lnTo>
                  <a:pt x="2641089" y="0"/>
                </a:lnTo>
              </a:path>
            </a:pathLst>
          </a:custGeom>
          <a:ln w="66316">
            <a:solidFill>
              <a:srgbClr val="0000FF"/>
            </a:solidFill>
          </a:ln>
        </p:spPr>
        <p:txBody>
          <a:bodyPr wrap="square" lIns="0" tIns="0" rIns="0" bIns="0" rtlCol="0"/>
          <a:lstStyle/>
          <a:p>
            <a:endParaRPr/>
          </a:p>
        </p:txBody>
      </p:sp>
      <p:sp>
        <p:nvSpPr>
          <p:cNvPr id="128" name="object 128"/>
          <p:cNvSpPr/>
          <p:nvPr/>
        </p:nvSpPr>
        <p:spPr>
          <a:xfrm>
            <a:off x="2988565" y="5764754"/>
            <a:ext cx="5295900" cy="13335"/>
          </a:xfrm>
          <a:custGeom>
            <a:avLst/>
            <a:gdLst/>
            <a:ahLst/>
            <a:cxnLst/>
            <a:rect l="l" t="t" r="r" b="b"/>
            <a:pathLst>
              <a:path w="5295900" h="13335">
                <a:moveTo>
                  <a:pt x="0" y="0"/>
                </a:moveTo>
                <a:lnTo>
                  <a:pt x="5295898" y="0"/>
                </a:lnTo>
                <a:lnTo>
                  <a:pt x="5295898" y="13263"/>
                </a:lnTo>
                <a:lnTo>
                  <a:pt x="0" y="13263"/>
                </a:lnTo>
                <a:lnTo>
                  <a:pt x="0" y="0"/>
                </a:lnTo>
                <a:close/>
              </a:path>
            </a:pathLst>
          </a:custGeom>
          <a:solidFill>
            <a:srgbClr val="000000"/>
          </a:solidFill>
        </p:spPr>
        <p:txBody>
          <a:bodyPr wrap="square" lIns="0" tIns="0" rIns="0" bIns="0" rtlCol="0"/>
          <a:lstStyle/>
          <a:p>
            <a:endParaRPr/>
          </a:p>
        </p:txBody>
      </p:sp>
      <p:sp>
        <p:nvSpPr>
          <p:cNvPr id="129" name="object 129"/>
          <p:cNvSpPr/>
          <p:nvPr/>
        </p:nvSpPr>
        <p:spPr>
          <a:xfrm>
            <a:off x="2988565" y="2467352"/>
            <a:ext cx="0" cy="3304540"/>
          </a:xfrm>
          <a:custGeom>
            <a:avLst/>
            <a:gdLst/>
            <a:ahLst/>
            <a:cxnLst/>
            <a:rect l="l" t="t" r="r" b="b"/>
            <a:pathLst>
              <a:path h="3304540">
                <a:moveTo>
                  <a:pt x="0" y="3304033"/>
                </a:moveTo>
                <a:lnTo>
                  <a:pt x="0" y="0"/>
                </a:lnTo>
              </a:path>
            </a:pathLst>
          </a:custGeom>
          <a:ln w="13269">
            <a:solidFill>
              <a:srgbClr val="000000"/>
            </a:solidFill>
          </a:ln>
        </p:spPr>
        <p:txBody>
          <a:bodyPr wrap="square" lIns="0" tIns="0" rIns="0" bIns="0" rtlCol="0"/>
          <a:lstStyle/>
          <a:p>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2466669" y="596899"/>
            <a:ext cx="5742940" cy="1182370"/>
          </a:xfrm>
          <a:prstGeom prst="rect">
            <a:avLst/>
          </a:prstGeom>
        </p:spPr>
        <p:txBody>
          <a:bodyPr vert="horz" wrap="square" lIns="0" tIns="12700" rIns="0" bIns="0" rtlCol="0">
            <a:spAutoFit/>
          </a:bodyPr>
          <a:lstStyle/>
          <a:p>
            <a:pPr marL="12700" marR="5080" algn="ctr">
              <a:lnSpc>
                <a:spcPct val="99900"/>
              </a:lnSpc>
              <a:spcBef>
                <a:spcPts val="100"/>
              </a:spcBef>
            </a:pPr>
            <a:r>
              <a:rPr sz="2800" b="1" spc="-5" dirty="0">
                <a:latin typeface="Arial"/>
                <a:cs typeface="Arial"/>
              </a:rPr>
              <a:t>Έλεγχος </a:t>
            </a:r>
            <a:r>
              <a:rPr sz="2800" b="1" dirty="0">
                <a:latin typeface="Arial"/>
                <a:cs typeface="Arial"/>
              </a:rPr>
              <a:t>Οµοσκεδαστικότητας (3)  </a:t>
            </a:r>
            <a:r>
              <a:rPr sz="2400" b="1" spc="5" dirty="0">
                <a:solidFill>
                  <a:srgbClr val="FFFFFF"/>
                </a:solidFill>
                <a:latin typeface="Arial"/>
                <a:cs typeface="Arial"/>
              </a:rPr>
              <a:t>Προσαρµογή </a:t>
            </a:r>
            <a:r>
              <a:rPr sz="2400" b="1" spc="-5" dirty="0">
                <a:solidFill>
                  <a:srgbClr val="FFFFFF"/>
                </a:solidFill>
                <a:latin typeface="Arial"/>
                <a:cs typeface="Arial"/>
              </a:rPr>
              <a:t>Βέλτιστης </a:t>
            </a:r>
            <a:r>
              <a:rPr sz="2400" b="1" spc="5" dirty="0">
                <a:solidFill>
                  <a:srgbClr val="FFFFFF"/>
                </a:solidFill>
                <a:latin typeface="Arial"/>
                <a:cs typeface="Arial"/>
              </a:rPr>
              <a:t>Καµπύλης  </a:t>
            </a:r>
            <a:r>
              <a:rPr sz="2400" b="1" spc="-5" dirty="0">
                <a:solidFill>
                  <a:srgbClr val="FFFFFF"/>
                </a:solidFill>
                <a:latin typeface="Arial"/>
                <a:cs typeface="Arial"/>
              </a:rPr>
              <a:t>(Μέθοδος</a:t>
            </a:r>
            <a:r>
              <a:rPr sz="2400" b="1" spc="-25" dirty="0">
                <a:solidFill>
                  <a:srgbClr val="FFFFFF"/>
                </a:solidFill>
                <a:latin typeface="Arial"/>
                <a:cs typeface="Arial"/>
              </a:rPr>
              <a:t> </a:t>
            </a:r>
            <a:r>
              <a:rPr sz="2400" b="1" i="1" spc="-5" dirty="0">
                <a:solidFill>
                  <a:srgbClr val="FFFFFF"/>
                </a:solidFill>
                <a:latin typeface="Arial"/>
                <a:cs typeface="Arial"/>
              </a:rPr>
              <a:t>Loess-90</a:t>
            </a:r>
            <a:r>
              <a:rPr sz="2400" b="1" spc="-5" dirty="0">
                <a:solidFill>
                  <a:srgbClr val="FFFFFF"/>
                </a:solidFill>
                <a:latin typeface="Arial"/>
                <a:cs typeface="Arial"/>
              </a:rPr>
              <a:t>%)</a:t>
            </a:r>
            <a:endParaRPr sz="2400">
              <a:latin typeface="Arial"/>
              <a:cs typeface="Arial"/>
            </a:endParaRPr>
          </a:p>
        </p:txBody>
      </p:sp>
      <p:sp>
        <p:nvSpPr>
          <p:cNvPr id="10" name="object 10"/>
          <p:cNvSpPr/>
          <p:nvPr/>
        </p:nvSpPr>
        <p:spPr>
          <a:xfrm>
            <a:off x="2377439" y="2028444"/>
            <a:ext cx="5925820" cy="4762500"/>
          </a:xfrm>
          <a:custGeom>
            <a:avLst/>
            <a:gdLst/>
            <a:ahLst/>
            <a:cxnLst/>
            <a:rect l="l" t="t" r="r" b="b"/>
            <a:pathLst>
              <a:path w="5925820" h="4762500">
                <a:moveTo>
                  <a:pt x="0" y="0"/>
                </a:moveTo>
                <a:lnTo>
                  <a:pt x="0" y="4762499"/>
                </a:lnTo>
                <a:lnTo>
                  <a:pt x="5925311" y="4762499"/>
                </a:lnTo>
              </a:path>
            </a:pathLst>
          </a:custGeom>
          <a:ln w="12435">
            <a:solidFill>
              <a:srgbClr val="FFFFFF"/>
            </a:solidFill>
          </a:ln>
        </p:spPr>
        <p:txBody>
          <a:bodyPr wrap="square" lIns="0" tIns="0" rIns="0" bIns="0" rtlCol="0"/>
          <a:lstStyle/>
          <a:p>
            <a:endParaRPr/>
          </a:p>
        </p:txBody>
      </p:sp>
      <p:sp>
        <p:nvSpPr>
          <p:cNvPr id="11" name="object 11"/>
          <p:cNvSpPr/>
          <p:nvPr/>
        </p:nvSpPr>
        <p:spPr>
          <a:xfrm>
            <a:off x="2377440" y="2028444"/>
            <a:ext cx="5925820" cy="4762500"/>
          </a:xfrm>
          <a:custGeom>
            <a:avLst/>
            <a:gdLst/>
            <a:ahLst/>
            <a:cxnLst/>
            <a:rect l="l" t="t" r="r" b="b"/>
            <a:pathLst>
              <a:path w="5925820" h="4762500">
                <a:moveTo>
                  <a:pt x="5925311" y="4762500"/>
                </a:moveTo>
                <a:lnTo>
                  <a:pt x="5925311" y="0"/>
                </a:lnTo>
                <a:lnTo>
                  <a:pt x="0" y="0"/>
                </a:lnTo>
                <a:lnTo>
                  <a:pt x="0" y="4762500"/>
                </a:lnTo>
                <a:lnTo>
                  <a:pt x="5925311" y="4762500"/>
                </a:lnTo>
                <a:close/>
              </a:path>
            </a:pathLst>
          </a:custGeom>
          <a:solidFill>
            <a:srgbClr val="FFFFFF"/>
          </a:solidFill>
        </p:spPr>
        <p:txBody>
          <a:bodyPr wrap="square" lIns="0" tIns="0" rIns="0" bIns="0" rtlCol="0"/>
          <a:lstStyle/>
          <a:p>
            <a:endParaRPr/>
          </a:p>
        </p:txBody>
      </p:sp>
      <p:sp>
        <p:nvSpPr>
          <p:cNvPr id="12" name="object 12"/>
          <p:cNvSpPr/>
          <p:nvPr/>
        </p:nvSpPr>
        <p:spPr>
          <a:xfrm>
            <a:off x="2377439" y="2028444"/>
            <a:ext cx="5925820" cy="4762500"/>
          </a:xfrm>
          <a:custGeom>
            <a:avLst/>
            <a:gdLst/>
            <a:ahLst/>
            <a:cxnLst/>
            <a:rect l="l" t="t" r="r" b="b"/>
            <a:pathLst>
              <a:path w="5925820" h="4762500">
                <a:moveTo>
                  <a:pt x="0" y="0"/>
                </a:moveTo>
                <a:lnTo>
                  <a:pt x="0" y="4762499"/>
                </a:lnTo>
                <a:lnTo>
                  <a:pt x="5925311" y="4762499"/>
                </a:lnTo>
              </a:path>
            </a:pathLst>
          </a:custGeom>
          <a:ln w="12435">
            <a:solidFill>
              <a:srgbClr val="FFFFFF"/>
            </a:solidFill>
          </a:ln>
        </p:spPr>
        <p:txBody>
          <a:bodyPr wrap="square" lIns="0" tIns="0" rIns="0" bIns="0" rtlCol="0"/>
          <a:lstStyle/>
          <a:p>
            <a:endParaRPr/>
          </a:p>
        </p:txBody>
      </p:sp>
      <p:sp>
        <p:nvSpPr>
          <p:cNvPr id="13" name="object 13"/>
          <p:cNvSpPr txBox="1"/>
          <p:nvPr/>
        </p:nvSpPr>
        <p:spPr>
          <a:xfrm>
            <a:off x="3124198" y="2161706"/>
            <a:ext cx="4598670" cy="324485"/>
          </a:xfrm>
          <a:prstGeom prst="rect">
            <a:avLst/>
          </a:prstGeom>
        </p:spPr>
        <p:txBody>
          <a:bodyPr vert="horz" wrap="square" lIns="0" tIns="13335" rIns="0" bIns="0" rtlCol="0">
            <a:spAutoFit/>
          </a:bodyPr>
          <a:lstStyle/>
          <a:p>
            <a:pPr>
              <a:lnSpc>
                <a:spcPct val="100000"/>
              </a:lnSpc>
              <a:spcBef>
                <a:spcPts val="105"/>
              </a:spcBef>
            </a:pPr>
            <a:r>
              <a:rPr sz="1950" spc="-35" dirty="0">
                <a:latin typeface="Arial"/>
                <a:cs typeface="Arial"/>
              </a:rPr>
              <a:t>Dependent </a:t>
            </a:r>
            <a:r>
              <a:rPr sz="1950" spc="-15" dirty="0">
                <a:latin typeface="Arial"/>
                <a:cs typeface="Arial"/>
              </a:rPr>
              <a:t>Variable: </a:t>
            </a:r>
            <a:r>
              <a:rPr sz="1950" spc="-35" dirty="0">
                <a:latin typeface="Arial"/>
                <a:cs typeface="Arial"/>
              </a:rPr>
              <a:t>Πρωϊµότητα</a:t>
            </a:r>
            <a:r>
              <a:rPr sz="1950" spc="335" dirty="0">
                <a:latin typeface="Arial"/>
                <a:cs typeface="Arial"/>
              </a:rPr>
              <a:t> </a:t>
            </a:r>
            <a:r>
              <a:rPr sz="1950" spc="-15" dirty="0">
                <a:latin typeface="Arial"/>
                <a:cs typeface="Arial"/>
              </a:rPr>
              <a:t>(ηµέρες)</a:t>
            </a:r>
            <a:endParaRPr sz="1950">
              <a:latin typeface="Arial"/>
              <a:cs typeface="Arial"/>
            </a:endParaRPr>
          </a:p>
        </p:txBody>
      </p:sp>
      <p:sp>
        <p:nvSpPr>
          <p:cNvPr id="14" name="object 14"/>
          <p:cNvSpPr txBox="1"/>
          <p:nvPr/>
        </p:nvSpPr>
        <p:spPr>
          <a:xfrm>
            <a:off x="3124198" y="6165939"/>
            <a:ext cx="2137410" cy="525145"/>
          </a:xfrm>
          <a:prstGeom prst="rect">
            <a:avLst/>
          </a:prstGeom>
        </p:spPr>
        <p:txBody>
          <a:bodyPr vert="horz" wrap="square" lIns="0" tIns="15875" rIns="0" bIns="0" rtlCol="0">
            <a:spAutoFit/>
          </a:bodyPr>
          <a:lstStyle/>
          <a:p>
            <a:pPr marL="12065">
              <a:lnSpc>
                <a:spcPct val="100000"/>
              </a:lnSpc>
              <a:spcBef>
                <a:spcPts val="125"/>
              </a:spcBef>
            </a:pPr>
            <a:r>
              <a:rPr sz="1050" spc="-10" dirty="0">
                <a:latin typeface="Arial"/>
                <a:cs typeface="Arial"/>
              </a:rPr>
              <a:t>Predicted</a:t>
            </a:r>
            <a:endParaRPr sz="1050">
              <a:latin typeface="Arial"/>
              <a:cs typeface="Arial"/>
            </a:endParaRPr>
          </a:p>
          <a:p>
            <a:pPr>
              <a:lnSpc>
                <a:spcPct val="100000"/>
              </a:lnSpc>
            </a:pPr>
            <a:endParaRPr sz="1200">
              <a:latin typeface="Times New Roman"/>
              <a:cs typeface="Times New Roman"/>
            </a:endParaRPr>
          </a:p>
          <a:p>
            <a:pPr>
              <a:lnSpc>
                <a:spcPct val="100000"/>
              </a:lnSpc>
            </a:pPr>
            <a:r>
              <a:rPr sz="1050" spc="-25" dirty="0">
                <a:latin typeface="Arial"/>
                <a:cs typeface="Arial"/>
              </a:rPr>
              <a:t>Model: </a:t>
            </a:r>
            <a:r>
              <a:rPr sz="1050" dirty="0">
                <a:latin typeface="Arial"/>
                <a:cs typeface="Arial"/>
              </a:rPr>
              <a:t>Intercept </a:t>
            </a:r>
            <a:r>
              <a:rPr sz="1050" spc="15" dirty="0">
                <a:latin typeface="Arial"/>
                <a:cs typeface="Arial"/>
              </a:rPr>
              <a:t>+ </a:t>
            </a:r>
            <a:r>
              <a:rPr sz="1050" spc="-25" dirty="0">
                <a:latin typeface="Arial"/>
                <a:cs typeface="Arial"/>
              </a:rPr>
              <a:t>BLOCK </a:t>
            </a:r>
            <a:r>
              <a:rPr sz="1050" spc="15" dirty="0">
                <a:latin typeface="Arial"/>
                <a:cs typeface="Arial"/>
              </a:rPr>
              <a:t>+</a:t>
            </a:r>
            <a:r>
              <a:rPr sz="1050" spc="-130" dirty="0">
                <a:latin typeface="Arial"/>
                <a:cs typeface="Arial"/>
              </a:rPr>
              <a:t> </a:t>
            </a:r>
            <a:r>
              <a:rPr sz="1050" spc="-50" dirty="0">
                <a:latin typeface="Arial"/>
                <a:cs typeface="Arial"/>
              </a:rPr>
              <a:t>GENOT</a:t>
            </a:r>
            <a:endParaRPr sz="1050">
              <a:latin typeface="Arial"/>
              <a:cs typeface="Arial"/>
            </a:endParaRPr>
          </a:p>
        </p:txBody>
      </p:sp>
      <p:sp>
        <p:nvSpPr>
          <p:cNvPr id="15" name="object 15"/>
          <p:cNvSpPr txBox="1"/>
          <p:nvPr/>
        </p:nvSpPr>
        <p:spPr>
          <a:xfrm>
            <a:off x="8063472" y="5780367"/>
            <a:ext cx="88900" cy="189865"/>
          </a:xfrm>
          <a:prstGeom prst="rect">
            <a:avLst/>
          </a:prstGeom>
        </p:spPr>
        <p:txBody>
          <a:bodyPr vert="horz" wrap="square" lIns="0" tIns="15875" rIns="0" bIns="0" rtlCol="0">
            <a:spAutoFit/>
          </a:bodyPr>
          <a:lstStyle/>
          <a:p>
            <a:pPr>
              <a:lnSpc>
                <a:spcPct val="100000"/>
              </a:lnSpc>
              <a:spcBef>
                <a:spcPts val="125"/>
              </a:spcBef>
            </a:pPr>
            <a:r>
              <a:rPr sz="1050" spc="15" dirty="0">
                <a:latin typeface="Arial"/>
                <a:cs typeface="Arial"/>
              </a:rPr>
              <a:t>8</a:t>
            </a:r>
            <a:endParaRPr sz="1050">
              <a:latin typeface="Arial"/>
              <a:cs typeface="Arial"/>
            </a:endParaRPr>
          </a:p>
        </p:txBody>
      </p:sp>
      <p:sp>
        <p:nvSpPr>
          <p:cNvPr id="16" name="object 16"/>
          <p:cNvSpPr txBox="1"/>
          <p:nvPr/>
        </p:nvSpPr>
        <p:spPr>
          <a:xfrm>
            <a:off x="7353291" y="5780367"/>
            <a:ext cx="88900" cy="189865"/>
          </a:xfrm>
          <a:prstGeom prst="rect">
            <a:avLst/>
          </a:prstGeom>
        </p:spPr>
        <p:txBody>
          <a:bodyPr vert="horz" wrap="square" lIns="0" tIns="15875" rIns="0" bIns="0" rtlCol="0">
            <a:spAutoFit/>
          </a:bodyPr>
          <a:lstStyle/>
          <a:p>
            <a:pPr>
              <a:lnSpc>
                <a:spcPct val="100000"/>
              </a:lnSpc>
              <a:spcBef>
                <a:spcPts val="125"/>
              </a:spcBef>
            </a:pPr>
            <a:r>
              <a:rPr sz="1050" spc="15" dirty="0">
                <a:latin typeface="Arial"/>
                <a:cs typeface="Arial"/>
              </a:rPr>
              <a:t>7</a:t>
            </a:r>
            <a:endParaRPr sz="1050">
              <a:latin typeface="Arial"/>
              <a:cs typeface="Arial"/>
            </a:endParaRPr>
          </a:p>
        </p:txBody>
      </p:sp>
      <p:sp>
        <p:nvSpPr>
          <p:cNvPr id="17" name="object 17"/>
          <p:cNvSpPr txBox="1"/>
          <p:nvPr/>
        </p:nvSpPr>
        <p:spPr>
          <a:xfrm>
            <a:off x="6644633" y="5780367"/>
            <a:ext cx="88900" cy="189865"/>
          </a:xfrm>
          <a:prstGeom prst="rect">
            <a:avLst/>
          </a:prstGeom>
        </p:spPr>
        <p:txBody>
          <a:bodyPr vert="horz" wrap="square" lIns="0" tIns="15875" rIns="0" bIns="0" rtlCol="0">
            <a:spAutoFit/>
          </a:bodyPr>
          <a:lstStyle/>
          <a:p>
            <a:pPr>
              <a:lnSpc>
                <a:spcPct val="100000"/>
              </a:lnSpc>
              <a:spcBef>
                <a:spcPts val="125"/>
              </a:spcBef>
            </a:pPr>
            <a:r>
              <a:rPr sz="1050" spc="15" dirty="0">
                <a:latin typeface="Arial"/>
                <a:cs typeface="Arial"/>
              </a:rPr>
              <a:t>6</a:t>
            </a:r>
            <a:endParaRPr sz="1050">
              <a:latin typeface="Arial"/>
              <a:cs typeface="Arial"/>
            </a:endParaRPr>
          </a:p>
        </p:txBody>
      </p:sp>
      <p:sp>
        <p:nvSpPr>
          <p:cNvPr id="18" name="object 18"/>
          <p:cNvSpPr txBox="1"/>
          <p:nvPr/>
        </p:nvSpPr>
        <p:spPr>
          <a:xfrm>
            <a:off x="5935974" y="5780367"/>
            <a:ext cx="88900" cy="189865"/>
          </a:xfrm>
          <a:prstGeom prst="rect">
            <a:avLst/>
          </a:prstGeom>
        </p:spPr>
        <p:txBody>
          <a:bodyPr vert="horz" wrap="square" lIns="0" tIns="15875" rIns="0" bIns="0" rtlCol="0">
            <a:spAutoFit/>
          </a:bodyPr>
          <a:lstStyle/>
          <a:p>
            <a:pPr>
              <a:lnSpc>
                <a:spcPct val="100000"/>
              </a:lnSpc>
              <a:spcBef>
                <a:spcPts val="125"/>
              </a:spcBef>
            </a:pPr>
            <a:r>
              <a:rPr sz="1050" spc="15" dirty="0">
                <a:latin typeface="Arial"/>
                <a:cs typeface="Arial"/>
              </a:rPr>
              <a:t>5</a:t>
            </a:r>
            <a:endParaRPr sz="1050">
              <a:latin typeface="Arial"/>
              <a:cs typeface="Arial"/>
            </a:endParaRPr>
          </a:p>
        </p:txBody>
      </p:sp>
      <p:sp>
        <p:nvSpPr>
          <p:cNvPr id="19" name="object 19"/>
          <p:cNvSpPr txBox="1"/>
          <p:nvPr/>
        </p:nvSpPr>
        <p:spPr>
          <a:xfrm>
            <a:off x="5213601" y="5780367"/>
            <a:ext cx="88900" cy="189865"/>
          </a:xfrm>
          <a:prstGeom prst="rect">
            <a:avLst/>
          </a:prstGeom>
        </p:spPr>
        <p:txBody>
          <a:bodyPr vert="horz" wrap="square" lIns="0" tIns="15875" rIns="0" bIns="0" rtlCol="0">
            <a:spAutoFit/>
          </a:bodyPr>
          <a:lstStyle/>
          <a:p>
            <a:pPr>
              <a:lnSpc>
                <a:spcPct val="100000"/>
              </a:lnSpc>
              <a:spcBef>
                <a:spcPts val="125"/>
              </a:spcBef>
            </a:pPr>
            <a:r>
              <a:rPr sz="1050" spc="15" dirty="0">
                <a:latin typeface="Arial"/>
                <a:cs typeface="Arial"/>
              </a:rPr>
              <a:t>4</a:t>
            </a:r>
            <a:endParaRPr sz="1050">
              <a:latin typeface="Arial"/>
              <a:cs typeface="Arial"/>
            </a:endParaRPr>
          </a:p>
        </p:txBody>
      </p:sp>
      <p:sp>
        <p:nvSpPr>
          <p:cNvPr id="20" name="object 20"/>
          <p:cNvSpPr txBox="1"/>
          <p:nvPr/>
        </p:nvSpPr>
        <p:spPr>
          <a:xfrm>
            <a:off x="3086104" y="5780367"/>
            <a:ext cx="1508125" cy="189865"/>
          </a:xfrm>
          <a:prstGeom prst="rect">
            <a:avLst/>
          </a:prstGeom>
        </p:spPr>
        <p:txBody>
          <a:bodyPr vert="horz" wrap="square" lIns="0" tIns="15875" rIns="0" bIns="0" rtlCol="0">
            <a:spAutoFit/>
          </a:bodyPr>
          <a:lstStyle/>
          <a:p>
            <a:pPr>
              <a:lnSpc>
                <a:spcPct val="100000"/>
              </a:lnSpc>
              <a:spcBef>
                <a:spcPts val="125"/>
              </a:spcBef>
              <a:tabLst>
                <a:tab pos="709930" algn="l"/>
                <a:tab pos="1418590" algn="l"/>
              </a:tabLst>
            </a:pPr>
            <a:r>
              <a:rPr sz="1050" spc="15" dirty="0">
                <a:latin typeface="Arial"/>
                <a:cs typeface="Arial"/>
              </a:rPr>
              <a:t>1	2	3</a:t>
            </a:r>
            <a:endParaRPr sz="1050">
              <a:latin typeface="Arial"/>
              <a:cs typeface="Arial"/>
            </a:endParaRPr>
          </a:p>
        </p:txBody>
      </p:sp>
      <p:sp>
        <p:nvSpPr>
          <p:cNvPr id="21" name="object 21"/>
          <p:cNvSpPr txBox="1"/>
          <p:nvPr/>
        </p:nvSpPr>
        <p:spPr>
          <a:xfrm>
            <a:off x="2618836" y="4884042"/>
            <a:ext cx="178435" cy="863600"/>
          </a:xfrm>
          <a:prstGeom prst="rect">
            <a:avLst/>
          </a:prstGeom>
        </p:spPr>
        <p:txBody>
          <a:bodyPr vert="vert270" wrap="square" lIns="0" tIns="3175" rIns="0" bIns="0" rtlCol="0">
            <a:spAutoFit/>
          </a:bodyPr>
          <a:lstStyle/>
          <a:p>
            <a:pPr marL="12700">
              <a:lnSpc>
                <a:spcPct val="100000"/>
              </a:lnSpc>
              <a:spcBef>
                <a:spcPts val="25"/>
              </a:spcBef>
            </a:pPr>
            <a:r>
              <a:rPr sz="1050" spc="-5" dirty="0">
                <a:latin typeface="Arial"/>
                <a:cs typeface="Arial"/>
              </a:rPr>
              <a:t>Std.</a:t>
            </a:r>
            <a:r>
              <a:rPr sz="1050" spc="220" dirty="0">
                <a:latin typeface="Arial"/>
                <a:cs typeface="Arial"/>
              </a:rPr>
              <a:t> </a:t>
            </a:r>
            <a:r>
              <a:rPr sz="1050" spc="5" dirty="0">
                <a:latin typeface="Arial"/>
                <a:cs typeface="Arial"/>
              </a:rPr>
              <a:t>Residual</a:t>
            </a:r>
            <a:endParaRPr sz="1050">
              <a:latin typeface="Arial"/>
              <a:cs typeface="Arial"/>
            </a:endParaRPr>
          </a:p>
        </p:txBody>
      </p:sp>
      <p:sp>
        <p:nvSpPr>
          <p:cNvPr id="22" name="object 22"/>
          <p:cNvSpPr txBox="1"/>
          <p:nvPr/>
        </p:nvSpPr>
        <p:spPr>
          <a:xfrm>
            <a:off x="2924555" y="2546440"/>
            <a:ext cx="139700" cy="3211830"/>
          </a:xfrm>
          <a:prstGeom prst="rect">
            <a:avLst/>
          </a:prstGeom>
        </p:spPr>
        <p:txBody>
          <a:bodyPr vert="horz" wrap="square" lIns="0" tIns="15875" rIns="0" bIns="0" rtlCol="0">
            <a:spAutoFit/>
          </a:bodyPr>
          <a:lstStyle/>
          <a:p>
            <a:pPr marL="50165">
              <a:lnSpc>
                <a:spcPct val="100000"/>
              </a:lnSpc>
              <a:spcBef>
                <a:spcPts val="125"/>
              </a:spcBef>
            </a:pPr>
            <a:r>
              <a:rPr sz="1050" spc="15" dirty="0">
                <a:latin typeface="Arial"/>
                <a:cs typeface="Arial"/>
              </a:rPr>
              <a:t>3</a:t>
            </a:r>
            <a:endParaRPr sz="1050">
              <a:latin typeface="Arial"/>
              <a:cs typeface="Arial"/>
            </a:endParaRPr>
          </a:p>
          <a:p>
            <a:pPr>
              <a:lnSpc>
                <a:spcPct val="100000"/>
              </a:lnSpc>
            </a:pPr>
            <a:endParaRPr sz="1200">
              <a:latin typeface="Times New Roman"/>
              <a:cs typeface="Times New Roman"/>
            </a:endParaRPr>
          </a:p>
          <a:p>
            <a:pPr marL="50165">
              <a:lnSpc>
                <a:spcPct val="100000"/>
              </a:lnSpc>
              <a:spcBef>
                <a:spcPts val="795"/>
              </a:spcBef>
            </a:pPr>
            <a:r>
              <a:rPr sz="1050" spc="15" dirty="0">
                <a:latin typeface="Arial"/>
                <a:cs typeface="Arial"/>
              </a:rPr>
              <a:t>2</a:t>
            </a:r>
            <a:endParaRPr sz="1050">
              <a:latin typeface="Arial"/>
              <a:cs typeface="Arial"/>
            </a:endParaRPr>
          </a:p>
          <a:p>
            <a:pPr>
              <a:lnSpc>
                <a:spcPct val="100000"/>
              </a:lnSpc>
            </a:pPr>
            <a:endParaRPr sz="1200">
              <a:latin typeface="Times New Roman"/>
              <a:cs typeface="Times New Roman"/>
            </a:endParaRPr>
          </a:p>
          <a:p>
            <a:pPr marL="50165">
              <a:lnSpc>
                <a:spcPct val="100000"/>
              </a:lnSpc>
              <a:spcBef>
                <a:spcPts val="885"/>
              </a:spcBef>
            </a:pPr>
            <a:r>
              <a:rPr sz="1050" spc="15" dirty="0">
                <a:latin typeface="Arial"/>
                <a:cs typeface="Arial"/>
              </a:rPr>
              <a:t>1</a:t>
            </a:r>
            <a:endParaRPr sz="1050">
              <a:latin typeface="Arial"/>
              <a:cs typeface="Arial"/>
            </a:endParaRPr>
          </a:p>
          <a:p>
            <a:pPr>
              <a:lnSpc>
                <a:spcPct val="100000"/>
              </a:lnSpc>
            </a:pPr>
            <a:endParaRPr sz="1200">
              <a:latin typeface="Times New Roman"/>
              <a:cs typeface="Times New Roman"/>
            </a:endParaRPr>
          </a:p>
          <a:p>
            <a:pPr marL="50165">
              <a:lnSpc>
                <a:spcPct val="100000"/>
              </a:lnSpc>
              <a:spcBef>
                <a:spcPts val="780"/>
              </a:spcBef>
            </a:pPr>
            <a:r>
              <a:rPr sz="1050" spc="15" dirty="0">
                <a:latin typeface="Arial"/>
                <a:cs typeface="Arial"/>
              </a:rPr>
              <a:t>0</a:t>
            </a:r>
            <a:endParaRPr sz="1050">
              <a:latin typeface="Arial"/>
              <a:cs typeface="Arial"/>
            </a:endParaRPr>
          </a:p>
          <a:p>
            <a:pPr>
              <a:lnSpc>
                <a:spcPct val="100000"/>
              </a:lnSpc>
            </a:pPr>
            <a:endParaRPr sz="1200">
              <a:latin typeface="Times New Roman"/>
              <a:cs typeface="Times New Roman"/>
            </a:endParaRPr>
          </a:p>
          <a:p>
            <a:pPr>
              <a:lnSpc>
                <a:spcPct val="100000"/>
              </a:lnSpc>
              <a:spcBef>
                <a:spcPts val="890"/>
              </a:spcBef>
            </a:pPr>
            <a:r>
              <a:rPr sz="1050" spc="40" dirty="0">
                <a:latin typeface="Arial"/>
                <a:cs typeface="Arial"/>
              </a:rPr>
              <a:t>-</a:t>
            </a:r>
            <a:r>
              <a:rPr sz="1050" spc="15" dirty="0">
                <a:latin typeface="Arial"/>
                <a:cs typeface="Arial"/>
              </a:rPr>
              <a:t>1</a:t>
            </a:r>
            <a:endParaRPr sz="1050">
              <a:latin typeface="Arial"/>
              <a:cs typeface="Arial"/>
            </a:endParaRPr>
          </a:p>
          <a:p>
            <a:pPr>
              <a:lnSpc>
                <a:spcPct val="100000"/>
              </a:lnSpc>
            </a:pPr>
            <a:endParaRPr sz="1200">
              <a:latin typeface="Times New Roman"/>
              <a:cs typeface="Times New Roman"/>
            </a:endParaRPr>
          </a:p>
          <a:p>
            <a:pPr>
              <a:lnSpc>
                <a:spcPct val="100000"/>
              </a:lnSpc>
              <a:spcBef>
                <a:spcPts val="790"/>
              </a:spcBef>
            </a:pPr>
            <a:r>
              <a:rPr sz="1050" spc="40" dirty="0">
                <a:latin typeface="Arial"/>
                <a:cs typeface="Arial"/>
              </a:rPr>
              <a:t>-</a:t>
            </a:r>
            <a:r>
              <a:rPr sz="1050" spc="15" dirty="0">
                <a:latin typeface="Arial"/>
                <a:cs typeface="Arial"/>
              </a:rPr>
              <a:t>2</a:t>
            </a:r>
            <a:endParaRPr sz="1050">
              <a:latin typeface="Arial"/>
              <a:cs typeface="Arial"/>
            </a:endParaRPr>
          </a:p>
          <a:p>
            <a:pPr>
              <a:lnSpc>
                <a:spcPct val="100000"/>
              </a:lnSpc>
            </a:pPr>
            <a:endParaRPr sz="1200">
              <a:latin typeface="Times New Roman"/>
              <a:cs typeface="Times New Roman"/>
            </a:endParaRPr>
          </a:p>
          <a:p>
            <a:pPr>
              <a:lnSpc>
                <a:spcPct val="100000"/>
              </a:lnSpc>
              <a:spcBef>
                <a:spcPts val="875"/>
              </a:spcBef>
            </a:pPr>
            <a:r>
              <a:rPr sz="1050" spc="40" dirty="0">
                <a:latin typeface="Arial"/>
                <a:cs typeface="Arial"/>
              </a:rPr>
              <a:t>-</a:t>
            </a:r>
            <a:r>
              <a:rPr sz="1050" spc="15" dirty="0">
                <a:latin typeface="Arial"/>
                <a:cs typeface="Arial"/>
              </a:rPr>
              <a:t>3</a:t>
            </a:r>
            <a:endParaRPr sz="1050">
              <a:latin typeface="Arial"/>
              <a:cs typeface="Arial"/>
            </a:endParaRPr>
          </a:p>
          <a:p>
            <a:pPr>
              <a:lnSpc>
                <a:spcPct val="100000"/>
              </a:lnSpc>
              <a:spcBef>
                <a:spcPts val="15"/>
              </a:spcBef>
            </a:pPr>
            <a:endParaRPr sz="1450">
              <a:latin typeface="Times New Roman"/>
              <a:cs typeface="Times New Roman"/>
            </a:endParaRPr>
          </a:p>
          <a:p>
            <a:pPr>
              <a:lnSpc>
                <a:spcPct val="100000"/>
              </a:lnSpc>
            </a:pPr>
            <a:r>
              <a:rPr sz="1050" spc="40" dirty="0">
                <a:latin typeface="Arial"/>
                <a:cs typeface="Arial"/>
              </a:rPr>
              <a:t>-</a:t>
            </a:r>
            <a:r>
              <a:rPr sz="1050" spc="15" dirty="0">
                <a:latin typeface="Arial"/>
                <a:cs typeface="Arial"/>
              </a:rPr>
              <a:t>4</a:t>
            </a:r>
            <a:endParaRPr sz="1050">
              <a:latin typeface="Arial"/>
              <a:cs typeface="Arial"/>
            </a:endParaRPr>
          </a:p>
        </p:txBody>
      </p:sp>
      <p:sp>
        <p:nvSpPr>
          <p:cNvPr id="23" name="object 23"/>
          <p:cNvSpPr/>
          <p:nvPr/>
        </p:nvSpPr>
        <p:spPr>
          <a:xfrm>
            <a:off x="8100059" y="5747003"/>
            <a:ext cx="0" cy="24765"/>
          </a:xfrm>
          <a:custGeom>
            <a:avLst/>
            <a:gdLst/>
            <a:ahLst/>
            <a:cxnLst/>
            <a:rect l="l" t="t" r="r" b="b"/>
            <a:pathLst>
              <a:path h="24764">
                <a:moveTo>
                  <a:pt x="-18653" y="12191"/>
                </a:moveTo>
                <a:lnTo>
                  <a:pt x="18653" y="12191"/>
                </a:lnTo>
              </a:path>
            </a:pathLst>
          </a:custGeom>
          <a:ln w="24383">
            <a:solidFill>
              <a:srgbClr val="000000"/>
            </a:solidFill>
          </a:ln>
        </p:spPr>
        <p:txBody>
          <a:bodyPr wrap="square" lIns="0" tIns="0" rIns="0" bIns="0" rtlCol="0"/>
          <a:lstStyle/>
          <a:p>
            <a:endParaRPr/>
          </a:p>
        </p:txBody>
      </p:sp>
      <p:sp>
        <p:nvSpPr>
          <p:cNvPr id="24" name="object 24"/>
          <p:cNvSpPr/>
          <p:nvPr/>
        </p:nvSpPr>
        <p:spPr>
          <a:xfrm>
            <a:off x="7389876" y="5747003"/>
            <a:ext cx="0" cy="24765"/>
          </a:xfrm>
          <a:custGeom>
            <a:avLst/>
            <a:gdLst/>
            <a:ahLst/>
            <a:cxnLst/>
            <a:rect l="l" t="t" r="r" b="b"/>
            <a:pathLst>
              <a:path h="24764">
                <a:moveTo>
                  <a:pt x="-18653" y="12191"/>
                </a:moveTo>
                <a:lnTo>
                  <a:pt x="18653" y="12191"/>
                </a:lnTo>
              </a:path>
            </a:pathLst>
          </a:custGeom>
          <a:ln w="24383">
            <a:solidFill>
              <a:srgbClr val="000000"/>
            </a:solidFill>
          </a:ln>
        </p:spPr>
        <p:txBody>
          <a:bodyPr wrap="square" lIns="0" tIns="0" rIns="0" bIns="0" rtlCol="0"/>
          <a:lstStyle/>
          <a:p>
            <a:endParaRPr/>
          </a:p>
        </p:txBody>
      </p:sp>
      <p:sp>
        <p:nvSpPr>
          <p:cNvPr id="25" name="object 25"/>
          <p:cNvSpPr/>
          <p:nvPr/>
        </p:nvSpPr>
        <p:spPr>
          <a:xfrm>
            <a:off x="6681216" y="5747003"/>
            <a:ext cx="0" cy="24765"/>
          </a:xfrm>
          <a:custGeom>
            <a:avLst/>
            <a:gdLst/>
            <a:ahLst/>
            <a:cxnLst/>
            <a:rect l="l" t="t" r="r" b="b"/>
            <a:pathLst>
              <a:path h="24764">
                <a:moveTo>
                  <a:pt x="-18653" y="12191"/>
                </a:moveTo>
                <a:lnTo>
                  <a:pt x="18653" y="12191"/>
                </a:lnTo>
              </a:path>
            </a:pathLst>
          </a:custGeom>
          <a:ln w="24383">
            <a:solidFill>
              <a:srgbClr val="000000"/>
            </a:solidFill>
          </a:ln>
        </p:spPr>
        <p:txBody>
          <a:bodyPr wrap="square" lIns="0" tIns="0" rIns="0" bIns="0" rtlCol="0"/>
          <a:lstStyle/>
          <a:p>
            <a:endParaRPr/>
          </a:p>
        </p:txBody>
      </p:sp>
      <p:sp>
        <p:nvSpPr>
          <p:cNvPr id="26" name="object 26"/>
          <p:cNvSpPr/>
          <p:nvPr/>
        </p:nvSpPr>
        <p:spPr>
          <a:xfrm>
            <a:off x="5972555" y="5747003"/>
            <a:ext cx="0" cy="24765"/>
          </a:xfrm>
          <a:custGeom>
            <a:avLst/>
            <a:gdLst/>
            <a:ahLst/>
            <a:cxnLst/>
            <a:rect l="l" t="t" r="r" b="b"/>
            <a:pathLst>
              <a:path h="24764">
                <a:moveTo>
                  <a:pt x="-18653" y="12191"/>
                </a:moveTo>
                <a:lnTo>
                  <a:pt x="18653" y="12191"/>
                </a:lnTo>
              </a:path>
            </a:pathLst>
          </a:custGeom>
          <a:ln w="24383">
            <a:solidFill>
              <a:srgbClr val="000000"/>
            </a:solidFill>
          </a:ln>
        </p:spPr>
        <p:txBody>
          <a:bodyPr wrap="square" lIns="0" tIns="0" rIns="0" bIns="0" rtlCol="0"/>
          <a:lstStyle/>
          <a:p>
            <a:endParaRPr/>
          </a:p>
        </p:txBody>
      </p:sp>
      <p:sp>
        <p:nvSpPr>
          <p:cNvPr id="27" name="object 27"/>
          <p:cNvSpPr/>
          <p:nvPr/>
        </p:nvSpPr>
        <p:spPr>
          <a:xfrm>
            <a:off x="5262371" y="5747003"/>
            <a:ext cx="0" cy="24765"/>
          </a:xfrm>
          <a:custGeom>
            <a:avLst/>
            <a:gdLst/>
            <a:ahLst/>
            <a:cxnLst/>
            <a:rect l="l" t="t" r="r" b="b"/>
            <a:pathLst>
              <a:path h="24764">
                <a:moveTo>
                  <a:pt x="-18653" y="12191"/>
                </a:moveTo>
                <a:lnTo>
                  <a:pt x="18653" y="12191"/>
                </a:lnTo>
              </a:path>
            </a:pathLst>
          </a:custGeom>
          <a:ln w="24383">
            <a:solidFill>
              <a:srgbClr val="000000"/>
            </a:solidFill>
          </a:ln>
        </p:spPr>
        <p:txBody>
          <a:bodyPr wrap="square" lIns="0" tIns="0" rIns="0" bIns="0" rtlCol="0"/>
          <a:lstStyle/>
          <a:p>
            <a:endParaRPr/>
          </a:p>
        </p:txBody>
      </p:sp>
      <p:sp>
        <p:nvSpPr>
          <p:cNvPr id="28" name="object 28"/>
          <p:cNvSpPr/>
          <p:nvPr/>
        </p:nvSpPr>
        <p:spPr>
          <a:xfrm>
            <a:off x="4553711" y="5747003"/>
            <a:ext cx="0" cy="24765"/>
          </a:xfrm>
          <a:custGeom>
            <a:avLst/>
            <a:gdLst/>
            <a:ahLst/>
            <a:cxnLst/>
            <a:rect l="l" t="t" r="r" b="b"/>
            <a:pathLst>
              <a:path h="24764">
                <a:moveTo>
                  <a:pt x="-18653" y="12191"/>
                </a:moveTo>
                <a:lnTo>
                  <a:pt x="18653" y="12191"/>
                </a:lnTo>
              </a:path>
            </a:pathLst>
          </a:custGeom>
          <a:ln w="24383">
            <a:solidFill>
              <a:srgbClr val="000000"/>
            </a:solidFill>
          </a:ln>
        </p:spPr>
        <p:txBody>
          <a:bodyPr wrap="square" lIns="0" tIns="0" rIns="0" bIns="0" rtlCol="0"/>
          <a:lstStyle/>
          <a:p>
            <a:endParaRPr/>
          </a:p>
        </p:txBody>
      </p:sp>
      <p:sp>
        <p:nvSpPr>
          <p:cNvPr id="29" name="object 29"/>
          <p:cNvSpPr/>
          <p:nvPr/>
        </p:nvSpPr>
        <p:spPr>
          <a:xfrm>
            <a:off x="3845051" y="5747003"/>
            <a:ext cx="0" cy="24765"/>
          </a:xfrm>
          <a:custGeom>
            <a:avLst/>
            <a:gdLst/>
            <a:ahLst/>
            <a:cxnLst/>
            <a:rect l="l" t="t" r="r" b="b"/>
            <a:pathLst>
              <a:path h="24764">
                <a:moveTo>
                  <a:pt x="-18653" y="12191"/>
                </a:moveTo>
                <a:lnTo>
                  <a:pt x="18653" y="12191"/>
                </a:lnTo>
              </a:path>
            </a:pathLst>
          </a:custGeom>
          <a:ln w="24383">
            <a:solidFill>
              <a:srgbClr val="000000"/>
            </a:solidFill>
          </a:ln>
        </p:spPr>
        <p:txBody>
          <a:bodyPr wrap="square" lIns="0" tIns="0" rIns="0" bIns="0" rtlCol="0"/>
          <a:lstStyle/>
          <a:p>
            <a:endParaRPr/>
          </a:p>
        </p:txBody>
      </p:sp>
      <p:sp>
        <p:nvSpPr>
          <p:cNvPr id="30" name="object 30"/>
          <p:cNvSpPr/>
          <p:nvPr/>
        </p:nvSpPr>
        <p:spPr>
          <a:xfrm>
            <a:off x="3134867" y="5747003"/>
            <a:ext cx="0" cy="24765"/>
          </a:xfrm>
          <a:custGeom>
            <a:avLst/>
            <a:gdLst/>
            <a:ahLst/>
            <a:cxnLst/>
            <a:rect l="l" t="t" r="r" b="b"/>
            <a:pathLst>
              <a:path h="24764">
                <a:moveTo>
                  <a:pt x="-18653" y="12191"/>
                </a:moveTo>
                <a:lnTo>
                  <a:pt x="18653" y="12191"/>
                </a:lnTo>
              </a:path>
            </a:pathLst>
          </a:custGeom>
          <a:ln w="24383">
            <a:solidFill>
              <a:srgbClr val="000000"/>
            </a:solidFill>
          </a:ln>
        </p:spPr>
        <p:txBody>
          <a:bodyPr wrap="square" lIns="0" tIns="0" rIns="0" bIns="0" rtlCol="0"/>
          <a:lstStyle/>
          <a:p>
            <a:endParaRPr/>
          </a:p>
        </p:txBody>
      </p:sp>
      <p:sp>
        <p:nvSpPr>
          <p:cNvPr id="31" name="object 31"/>
          <p:cNvSpPr/>
          <p:nvPr/>
        </p:nvSpPr>
        <p:spPr>
          <a:xfrm>
            <a:off x="3098291" y="2636519"/>
            <a:ext cx="36830" cy="0"/>
          </a:xfrm>
          <a:custGeom>
            <a:avLst/>
            <a:gdLst/>
            <a:ahLst/>
            <a:cxnLst/>
            <a:rect l="l" t="t" r="r" b="b"/>
            <a:pathLst>
              <a:path w="36830">
                <a:moveTo>
                  <a:pt x="0" y="0"/>
                </a:moveTo>
                <a:lnTo>
                  <a:pt x="36575" y="0"/>
                </a:lnTo>
              </a:path>
            </a:pathLst>
          </a:custGeom>
          <a:ln w="37307">
            <a:solidFill>
              <a:srgbClr val="000000"/>
            </a:solidFill>
          </a:ln>
        </p:spPr>
        <p:txBody>
          <a:bodyPr wrap="square" lIns="0" tIns="0" rIns="0" bIns="0" rtlCol="0"/>
          <a:lstStyle/>
          <a:p>
            <a:endParaRPr/>
          </a:p>
        </p:txBody>
      </p:sp>
      <p:sp>
        <p:nvSpPr>
          <p:cNvPr id="32" name="object 32"/>
          <p:cNvSpPr/>
          <p:nvPr/>
        </p:nvSpPr>
        <p:spPr>
          <a:xfrm>
            <a:off x="3098291" y="3084575"/>
            <a:ext cx="36830" cy="0"/>
          </a:xfrm>
          <a:custGeom>
            <a:avLst/>
            <a:gdLst/>
            <a:ahLst/>
            <a:cxnLst/>
            <a:rect l="l" t="t" r="r" b="b"/>
            <a:pathLst>
              <a:path w="36830">
                <a:moveTo>
                  <a:pt x="0" y="0"/>
                </a:moveTo>
                <a:lnTo>
                  <a:pt x="36575" y="0"/>
                </a:lnTo>
              </a:path>
            </a:pathLst>
          </a:custGeom>
          <a:ln w="37307">
            <a:solidFill>
              <a:srgbClr val="000000"/>
            </a:solidFill>
          </a:ln>
        </p:spPr>
        <p:txBody>
          <a:bodyPr wrap="square" lIns="0" tIns="0" rIns="0" bIns="0" rtlCol="0"/>
          <a:lstStyle/>
          <a:p>
            <a:endParaRPr/>
          </a:p>
        </p:txBody>
      </p:sp>
      <p:sp>
        <p:nvSpPr>
          <p:cNvPr id="33" name="object 33"/>
          <p:cNvSpPr/>
          <p:nvPr/>
        </p:nvSpPr>
        <p:spPr>
          <a:xfrm>
            <a:off x="3098291" y="3520439"/>
            <a:ext cx="36830" cy="0"/>
          </a:xfrm>
          <a:custGeom>
            <a:avLst/>
            <a:gdLst/>
            <a:ahLst/>
            <a:cxnLst/>
            <a:rect l="l" t="t" r="r" b="b"/>
            <a:pathLst>
              <a:path w="36830">
                <a:moveTo>
                  <a:pt x="0" y="0"/>
                </a:moveTo>
                <a:lnTo>
                  <a:pt x="36575" y="0"/>
                </a:lnTo>
              </a:path>
            </a:pathLst>
          </a:custGeom>
          <a:ln w="37307">
            <a:solidFill>
              <a:srgbClr val="000000"/>
            </a:solidFill>
          </a:ln>
        </p:spPr>
        <p:txBody>
          <a:bodyPr wrap="square" lIns="0" tIns="0" rIns="0" bIns="0" rtlCol="0"/>
          <a:lstStyle/>
          <a:p>
            <a:endParaRPr/>
          </a:p>
        </p:txBody>
      </p:sp>
      <p:sp>
        <p:nvSpPr>
          <p:cNvPr id="34" name="object 34"/>
          <p:cNvSpPr/>
          <p:nvPr/>
        </p:nvSpPr>
        <p:spPr>
          <a:xfrm>
            <a:off x="3098291" y="3968495"/>
            <a:ext cx="36830" cy="0"/>
          </a:xfrm>
          <a:custGeom>
            <a:avLst/>
            <a:gdLst/>
            <a:ahLst/>
            <a:cxnLst/>
            <a:rect l="l" t="t" r="r" b="b"/>
            <a:pathLst>
              <a:path w="36830">
                <a:moveTo>
                  <a:pt x="0" y="0"/>
                </a:moveTo>
                <a:lnTo>
                  <a:pt x="36575" y="0"/>
                </a:lnTo>
              </a:path>
            </a:pathLst>
          </a:custGeom>
          <a:ln w="37307">
            <a:solidFill>
              <a:srgbClr val="000000"/>
            </a:solidFill>
          </a:ln>
        </p:spPr>
        <p:txBody>
          <a:bodyPr wrap="square" lIns="0" tIns="0" rIns="0" bIns="0" rtlCol="0"/>
          <a:lstStyle/>
          <a:p>
            <a:endParaRPr/>
          </a:p>
        </p:txBody>
      </p:sp>
      <p:sp>
        <p:nvSpPr>
          <p:cNvPr id="35" name="object 35"/>
          <p:cNvSpPr/>
          <p:nvPr/>
        </p:nvSpPr>
        <p:spPr>
          <a:xfrm>
            <a:off x="3098291" y="4402835"/>
            <a:ext cx="36830" cy="0"/>
          </a:xfrm>
          <a:custGeom>
            <a:avLst/>
            <a:gdLst/>
            <a:ahLst/>
            <a:cxnLst/>
            <a:rect l="l" t="t" r="r" b="b"/>
            <a:pathLst>
              <a:path w="36830">
                <a:moveTo>
                  <a:pt x="0" y="0"/>
                </a:moveTo>
                <a:lnTo>
                  <a:pt x="36575" y="0"/>
                </a:lnTo>
              </a:path>
            </a:pathLst>
          </a:custGeom>
          <a:ln w="37307">
            <a:solidFill>
              <a:srgbClr val="000000"/>
            </a:solidFill>
          </a:ln>
        </p:spPr>
        <p:txBody>
          <a:bodyPr wrap="square" lIns="0" tIns="0" rIns="0" bIns="0" rtlCol="0"/>
          <a:lstStyle/>
          <a:p>
            <a:endParaRPr/>
          </a:p>
        </p:txBody>
      </p:sp>
      <p:sp>
        <p:nvSpPr>
          <p:cNvPr id="36" name="object 36"/>
          <p:cNvSpPr/>
          <p:nvPr/>
        </p:nvSpPr>
        <p:spPr>
          <a:xfrm>
            <a:off x="3098291" y="4850891"/>
            <a:ext cx="36830" cy="0"/>
          </a:xfrm>
          <a:custGeom>
            <a:avLst/>
            <a:gdLst/>
            <a:ahLst/>
            <a:cxnLst/>
            <a:rect l="l" t="t" r="r" b="b"/>
            <a:pathLst>
              <a:path w="36830">
                <a:moveTo>
                  <a:pt x="0" y="0"/>
                </a:moveTo>
                <a:lnTo>
                  <a:pt x="36575" y="0"/>
                </a:lnTo>
              </a:path>
            </a:pathLst>
          </a:custGeom>
          <a:ln w="37307">
            <a:solidFill>
              <a:srgbClr val="000000"/>
            </a:solidFill>
          </a:ln>
        </p:spPr>
        <p:txBody>
          <a:bodyPr wrap="square" lIns="0" tIns="0" rIns="0" bIns="0" rtlCol="0"/>
          <a:lstStyle/>
          <a:p>
            <a:endParaRPr/>
          </a:p>
        </p:txBody>
      </p:sp>
      <p:sp>
        <p:nvSpPr>
          <p:cNvPr id="37" name="object 37"/>
          <p:cNvSpPr/>
          <p:nvPr/>
        </p:nvSpPr>
        <p:spPr>
          <a:xfrm>
            <a:off x="3098291" y="5286755"/>
            <a:ext cx="36830" cy="0"/>
          </a:xfrm>
          <a:custGeom>
            <a:avLst/>
            <a:gdLst/>
            <a:ahLst/>
            <a:cxnLst/>
            <a:rect l="l" t="t" r="r" b="b"/>
            <a:pathLst>
              <a:path w="36830">
                <a:moveTo>
                  <a:pt x="0" y="0"/>
                </a:moveTo>
                <a:lnTo>
                  <a:pt x="36575" y="0"/>
                </a:lnTo>
              </a:path>
            </a:pathLst>
          </a:custGeom>
          <a:ln w="37307">
            <a:solidFill>
              <a:srgbClr val="000000"/>
            </a:solidFill>
          </a:ln>
        </p:spPr>
        <p:txBody>
          <a:bodyPr wrap="square" lIns="0" tIns="0" rIns="0" bIns="0" rtlCol="0"/>
          <a:lstStyle/>
          <a:p>
            <a:endParaRPr/>
          </a:p>
        </p:txBody>
      </p:sp>
      <p:sp>
        <p:nvSpPr>
          <p:cNvPr id="38" name="object 38"/>
          <p:cNvSpPr/>
          <p:nvPr/>
        </p:nvSpPr>
        <p:spPr>
          <a:xfrm>
            <a:off x="3098291" y="5734811"/>
            <a:ext cx="36830" cy="0"/>
          </a:xfrm>
          <a:custGeom>
            <a:avLst/>
            <a:gdLst/>
            <a:ahLst/>
            <a:cxnLst/>
            <a:rect l="l" t="t" r="r" b="b"/>
            <a:pathLst>
              <a:path w="36830">
                <a:moveTo>
                  <a:pt x="0" y="0"/>
                </a:moveTo>
                <a:lnTo>
                  <a:pt x="36575" y="0"/>
                </a:lnTo>
              </a:path>
            </a:pathLst>
          </a:custGeom>
          <a:ln w="37307">
            <a:solidFill>
              <a:srgbClr val="000000"/>
            </a:solidFill>
          </a:ln>
        </p:spPr>
        <p:txBody>
          <a:bodyPr wrap="square" lIns="0" tIns="0" rIns="0" bIns="0" rtlCol="0"/>
          <a:lstStyle/>
          <a:p>
            <a:endParaRPr/>
          </a:p>
        </p:txBody>
      </p:sp>
      <p:sp>
        <p:nvSpPr>
          <p:cNvPr id="39" name="object 39"/>
          <p:cNvSpPr/>
          <p:nvPr/>
        </p:nvSpPr>
        <p:spPr>
          <a:xfrm>
            <a:off x="3134868" y="2636520"/>
            <a:ext cx="4965700" cy="3098800"/>
          </a:xfrm>
          <a:custGeom>
            <a:avLst/>
            <a:gdLst/>
            <a:ahLst/>
            <a:cxnLst/>
            <a:rect l="l" t="t" r="r" b="b"/>
            <a:pathLst>
              <a:path w="4965700" h="3098800">
                <a:moveTo>
                  <a:pt x="0" y="0"/>
                </a:moveTo>
                <a:lnTo>
                  <a:pt x="0" y="3098292"/>
                </a:lnTo>
                <a:lnTo>
                  <a:pt x="4965192" y="3098292"/>
                </a:lnTo>
                <a:lnTo>
                  <a:pt x="4965192" y="0"/>
                </a:lnTo>
                <a:lnTo>
                  <a:pt x="0" y="0"/>
                </a:lnTo>
                <a:close/>
              </a:path>
            </a:pathLst>
          </a:custGeom>
          <a:solidFill>
            <a:srgbClr val="FFFFFF"/>
          </a:solidFill>
        </p:spPr>
        <p:txBody>
          <a:bodyPr wrap="square" lIns="0" tIns="0" rIns="0" bIns="0" rtlCol="0"/>
          <a:lstStyle/>
          <a:p>
            <a:endParaRPr/>
          </a:p>
        </p:txBody>
      </p:sp>
      <p:sp>
        <p:nvSpPr>
          <p:cNvPr id="40" name="object 40"/>
          <p:cNvSpPr/>
          <p:nvPr/>
        </p:nvSpPr>
        <p:spPr>
          <a:xfrm>
            <a:off x="3134867" y="2636519"/>
            <a:ext cx="4965700" cy="3098800"/>
          </a:xfrm>
          <a:custGeom>
            <a:avLst/>
            <a:gdLst/>
            <a:ahLst/>
            <a:cxnLst/>
            <a:rect l="l" t="t" r="r" b="b"/>
            <a:pathLst>
              <a:path w="4965700" h="3098800">
                <a:moveTo>
                  <a:pt x="0" y="0"/>
                </a:moveTo>
                <a:lnTo>
                  <a:pt x="0" y="3098291"/>
                </a:lnTo>
                <a:lnTo>
                  <a:pt x="4965191" y="3098291"/>
                </a:lnTo>
                <a:lnTo>
                  <a:pt x="4965191" y="0"/>
                </a:lnTo>
                <a:lnTo>
                  <a:pt x="0" y="0"/>
                </a:lnTo>
                <a:close/>
              </a:path>
            </a:pathLst>
          </a:custGeom>
          <a:ln w="12435">
            <a:solidFill>
              <a:srgbClr val="FFFFFF"/>
            </a:solidFill>
          </a:ln>
        </p:spPr>
        <p:txBody>
          <a:bodyPr wrap="square" lIns="0" tIns="0" rIns="0" bIns="0" rtlCol="0"/>
          <a:lstStyle/>
          <a:p>
            <a:endParaRPr/>
          </a:p>
        </p:txBody>
      </p:sp>
      <p:sp>
        <p:nvSpPr>
          <p:cNvPr id="41" name="object 41"/>
          <p:cNvSpPr/>
          <p:nvPr/>
        </p:nvSpPr>
        <p:spPr>
          <a:xfrm>
            <a:off x="3134867" y="2636519"/>
            <a:ext cx="4965700" cy="3098800"/>
          </a:xfrm>
          <a:custGeom>
            <a:avLst/>
            <a:gdLst/>
            <a:ahLst/>
            <a:cxnLst/>
            <a:rect l="l" t="t" r="r" b="b"/>
            <a:pathLst>
              <a:path w="4965700" h="3098800">
                <a:moveTo>
                  <a:pt x="0" y="3098291"/>
                </a:moveTo>
                <a:lnTo>
                  <a:pt x="4965191" y="3098291"/>
                </a:lnTo>
                <a:lnTo>
                  <a:pt x="4965191" y="0"/>
                </a:lnTo>
                <a:lnTo>
                  <a:pt x="0" y="0"/>
                </a:lnTo>
                <a:lnTo>
                  <a:pt x="0" y="3098291"/>
                </a:lnTo>
              </a:path>
            </a:pathLst>
          </a:custGeom>
          <a:ln w="12435">
            <a:solidFill>
              <a:srgbClr val="000000"/>
            </a:solidFill>
          </a:ln>
        </p:spPr>
        <p:txBody>
          <a:bodyPr wrap="square" lIns="0" tIns="0" rIns="0" bIns="0" rtlCol="0"/>
          <a:lstStyle/>
          <a:p>
            <a:endParaRPr/>
          </a:p>
        </p:txBody>
      </p:sp>
      <p:sp>
        <p:nvSpPr>
          <p:cNvPr id="42" name="object 42"/>
          <p:cNvSpPr/>
          <p:nvPr/>
        </p:nvSpPr>
        <p:spPr>
          <a:xfrm>
            <a:off x="4236597" y="4372233"/>
            <a:ext cx="87111" cy="87111"/>
          </a:xfrm>
          <a:prstGeom prst="rect">
            <a:avLst/>
          </a:prstGeom>
          <a:blipFill>
            <a:blip r:embed="rId9" cstate="print"/>
            <a:stretch>
              <a:fillRect/>
            </a:stretch>
          </a:blipFill>
        </p:spPr>
        <p:txBody>
          <a:bodyPr wrap="square" lIns="0" tIns="0" rIns="0" bIns="0" rtlCol="0"/>
          <a:lstStyle/>
          <a:p>
            <a:endParaRPr/>
          </a:p>
        </p:txBody>
      </p:sp>
      <p:sp>
        <p:nvSpPr>
          <p:cNvPr id="43" name="object 43"/>
          <p:cNvSpPr/>
          <p:nvPr/>
        </p:nvSpPr>
        <p:spPr>
          <a:xfrm>
            <a:off x="4373757" y="4434718"/>
            <a:ext cx="87111" cy="87111"/>
          </a:xfrm>
          <a:prstGeom prst="rect">
            <a:avLst/>
          </a:prstGeom>
          <a:blipFill>
            <a:blip r:embed="rId10" cstate="print"/>
            <a:stretch>
              <a:fillRect/>
            </a:stretch>
          </a:blipFill>
        </p:spPr>
        <p:txBody>
          <a:bodyPr wrap="square" lIns="0" tIns="0" rIns="0" bIns="0" rtlCol="0"/>
          <a:lstStyle/>
          <a:p>
            <a:endParaRPr/>
          </a:p>
        </p:txBody>
      </p:sp>
      <p:sp>
        <p:nvSpPr>
          <p:cNvPr id="44" name="object 44"/>
          <p:cNvSpPr/>
          <p:nvPr/>
        </p:nvSpPr>
        <p:spPr>
          <a:xfrm>
            <a:off x="5163312" y="4178808"/>
            <a:ext cx="74930" cy="74930"/>
          </a:xfrm>
          <a:custGeom>
            <a:avLst/>
            <a:gdLst/>
            <a:ahLst/>
            <a:cxnLst/>
            <a:rect l="l" t="t" r="r" b="b"/>
            <a:pathLst>
              <a:path w="74929" h="74929">
                <a:moveTo>
                  <a:pt x="74676" y="38100"/>
                </a:moveTo>
                <a:lnTo>
                  <a:pt x="71747" y="23145"/>
                </a:lnTo>
                <a:lnTo>
                  <a:pt x="63817" y="11049"/>
                </a:lnTo>
                <a:lnTo>
                  <a:pt x="52173" y="2952"/>
                </a:lnTo>
                <a:lnTo>
                  <a:pt x="38100" y="0"/>
                </a:lnTo>
                <a:lnTo>
                  <a:pt x="23145" y="2952"/>
                </a:lnTo>
                <a:lnTo>
                  <a:pt x="11049" y="11049"/>
                </a:lnTo>
                <a:lnTo>
                  <a:pt x="2952" y="23145"/>
                </a:lnTo>
                <a:lnTo>
                  <a:pt x="0" y="38100"/>
                </a:lnTo>
                <a:lnTo>
                  <a:pt x="2952" y="52173"/>
                </a:lnTo>
                <a:lnTo>
                  <a:pt x="11049" y="63817"/>
                </a:lnTo>
                <a:lnTo>
                  <a:pt x="23145" y="71747"/>
                </a:lnTo>
                <a:lnTo>
                  <a:pt x="38100" y="74676"/>
                </a:lnTo>
                <a:lnTo>
                  <a:pt x="52173" y="71747"/>
                </a:lnTo>
                <a:lnTo>
                  <a:pt x="63817" y="63817"/>
                </a:lnTo>
                <a:lnTo>
                  <a:pt x="71747" y="52173"/>
                </a:lnTo>
                <a:lnTo>
                  <a:pt x="74676" y="38100"/>
                </a:lnTo>
                <a:close/>
              </a:path>
            </a:pathLst>
          </a:custGeom>
          <a:solidFill>
            <a:srgbClr val="FF0000"/>
          </a:solidFill>
        </p:spPr>
        <p:txBody>
          <a:bodyPr wrap="square" lIns="0" tIns="0" rIns="0" bIns="0" rtlCol="0"/>
          <a:lstStyle/>
          <a:p>
            <a:endParaRPr/>
          </a:p>
        </p:txBody>
      </p:sp>
      <p:sp>
        <p:nvSpPr>
          <p:cNvPr id="45" name="object 45"/>
          <p:cNvSpPr/>
          <p:nvPr/>
        </p:nvSpPr>
        <p:spPr>
          <a:xfrm>
            <a:off x="5163311" y="4178807"/>
            <a:ext cx="74930" cy="74930"/>
          </a:xfrm>
          <a:custGeom>
            <a:avLst/>
            <a:gdLst/>
            <a:ahLst/>
            <a:cxnLst/>
            <a:rect l="l" t="t" r="r" b="b"/>
            <a:pathLst>
              <a:path w="74929" h="74929">
                <a:moveTo>
                  <a:pt x="74675" y="38099"/>
                </a:moveTo>
                <a:lnTo>
                  <a:pt x="71747" y="23145"/>
                </a:lnTo>
                <a:lnTo>
                  <a:pt x="63817" y="11048"/>
                </a:lnTo>
                <a:lnTo>
                  <a:pt x="52173" y="2952"/>
                </a:lnTo>
                <a:lnTo>
                  <a:pt x="38099" y="0"/>
                </a:lnTo>
                <a:lnTo>
                  <a:pt x="23145" y="2952"/>
                </a:lnTo>
                <a:lnTo>
                  <a:pt x="11048" y="11048"/>
                </a:lnTo>
                <a:lnTo>
                  <a:pt x="2952" y="23145"/>
                </a:lnTo>
                <a:lnTo>
                  <a:pt x="0" y="38099"/>
                </a:lnTo>
                <a:lnTo>
                  <a:pt x="2952" y="52173"/>
                </a:lnTo>
                <a:lnTo>
                  <a:pt x="11048" y="63817"/>
                </a:lnTo>
                <a:lnTo>
                  <a:pt x="23145" y="71747"/>
                </a:lnTo>
                <a:lnTo>
                  <a:pt x="38099" y="74675"/>
                </a:lnTo>
                <a:lnTo>
                  <a:pt x="52173" y="71747"/>
                </a:lnTo>
                <a:lnTo>
                  <a:pt x="63817" y="63817"/>
                </a:lnTo>
                <a:lnTo>
                  <a:pt x="71747" y="52173"/>
                </a:lnTo>
                <a:lnTo>
                  <a:pt x="74675" y="38099"/>
                </a:lnTo>
                <a:close/>
              </a:path>
            </a:pathLst>
          </a:custGeom>
          <a:ln w="12435">
            <a:solidFill>
              <a:srgbClr val="FF0000"/>
            </a:solidFill>
          </a:ln>
        </p:spPr>
        <p:txBody>
          <a:bodyPr wrap="square" lIns="0" tIns="0" rIns="0" bIns="0" rtlCol="0"/>
          <a:lstStyle/>
          <a:p>
            <a:endParaRPr/>
          </a:p>
        </p:txBody>
      </p:sp>
      <p:sp>
        <p:nvSpPr>
          <p:cNvPr id="46" name="object 46"/>
          <p:cNvSpPr/>
          <p:nvPr/>
        </p:nvSpPr>
        <p:spPr>
          <a:xfrm>
            <a:off x="3950086" y="3415162"/>
            <a:ext cx="87111" cy="87111"/>
          </a:xfrm>
          <a:prstGeom prst="rect">
            <a:avLst/>
          </a:prstGeom>
          <a:blipFill>
            <a:blip r:embed="rId11" cstate="print"/>
            <a:stretch>
              <a:fillRect/>
            </a:stretch>
          </a:blipFill>
        </p:spPr>
        <p:txBody>
          <a:bodyPr wrap="square" lIns="0" tIns="0" rIns="0" bIns="0" rtlCol="0"/>
          <a:lstStyle/>
          <a:p>
            <a:endParaRPr/>
          </a:p>
        </p:txBody>
      </p:sp>
      <p:sp>
        <p:nvSpPr>
          <p:cNvPr id="47" name="object 47"/>
          <p:cNvSpPr/>
          <p:nvPr/>
        </p:nvSpPr>
        <p:spPr>
          <a:xfrm>
            <a:off x="5163312" y="4178808"/>
            <a:ext cx="74930" cy="74930"/>
          </a:xfrm>
          <a:custGeom>
            <a:avLst/>
            <a:gdLst/>
            <a:ahLst/>
            <a:cxnLst/>
            <a:rect l="l" t="t" r="r" b="b"/>
            <a:pathLst>
              <a:path w="74929" h="74929">
                <a:moveTo>
                  <a:pt x="74676" y="38100"/>
                </a:moveTo>
                <a:lnTo>
                  <a:pt x="71747" y="23145"/>
                </a:lnTo>
                <a:lnTo>
                  <a:pt x="63817" y="11049"/>
                </a:lnTo>
                <a:lnTo>
                  <a:pt x="52173" y="2952"/>
                </a:lnTo>
                <a:lnTo>
                  <a:pt x="38100" y="0"/>
                </a:lnTo>
                <a:lnTo>
                  <a:pt x="23145" y="2952"/>
                </a:lnTo>
                <a:lnTo>
                  <a:pt x="11049" y="11049"/>
                </a:lnTo>
                <a:lnTo>
                  <a:pt x="2952" y="23145"/>
                </a:lnTo>
                <a:lnTo>
                  <a:pt x="0" y="38100"/>
                </a:lnTo>
                <a:lnTo>
                  <a:pt x="2952" y="52173"/>
                </a:lnTo>
                <a:lnTo>
                  <a:pt x="11049" y="63817"/>
                </a:lnTo>
                <a:lnTo>
                  <a:pt x="23145" y="71747"/>
                </a:lnTo>
                <a:lnTo>
                  <a:pt x="38100" y="74676"/>
                </a:lnTo>
                <a:lnTo>
                  <a:pt x="52173" y="71747"/>
                </a:lnTo>
                <a:lnTo>
                  <a:pt x="63817" y="63817"/>
                </a:lnTo>
                <a:lnTo>
                  <a:pt x="71747" y="52173"/>
                </a:lnTo>
                <a:lnTo>
                  <a:pt x="74676" y="38100"/>
                </a:lnTo>
                <a:close/>
              </a:path>
            </a:pathLst>
          </a:custGeom>
          <a:solidFill>
            <a:srgbClr val="FF0000"/>
          </a:solidFill>
        </p:spPr>
        <p:txBody>
          <a:bodyPr wrap="square" lIns="0" tIns="0" rIns="0" bIns="0" rtlCol="0"/>
          <a:lstStyle/>
          <a:p>
            <a:endParaRPr/>
          </a:p>
        </p:txBody>
      </p:sp>
      <p:sp>
        <p:nvSpPr>
          <p:cNvPr id="48" name="object 48"/>
          <p:cNvSpPr/>
          <p:nvPr/>
        </p:nvSpPr>
        <p:spPr>
          <a:xfrm>
            <a:off x="5163311" y="4178807"/>
            <a:ext cx="74930" cy="74930"/>
          </a:xfrm>
          <a:custGeom>
            <a:avLst/>
            <a:gdLst/>
            <a:ahLst/>
            <a:cxnLst/>
            <a:rect l="l" t="t" r="r" b="b"/>
            <a:pathLst>
              <a:path w="74929" h="74929">
                <a:moveTo>
                  <a:pt x="74675" y="38099"/>
                </a:moveTo>
                <a:lnTo>
                  <a:pt x="71747" y="23145"/>
                </a:lnTo>
                <a:lnTo>
                  <a:pt x="63817" y="11048"/>
                </a:lnTo>
                <a:lnTo>
                  <a:pt x="52173" y="2952"/>
                </a:lnTo>
                <a:lnTo>
                  <a:pt x="38099" y="0"/>
                </a:lnTo>
                <a:lnTo>
                  <a:pt x="23145" y="2952"/>
                </a:lnTo>
                <a:lnTo>
                  <a:pt x="11048" y="11048"/>
                </a:lnTo>
                <a:lnTo>
                  <a:pt x="2952" y="23145"/>
                </a:lnTo>
                <a:lnTo>
                  <a:pt x="0" y="38099"/>
                </a:lnTo>
                <a:lnTo>
                  <a:pt x="2952" y="52173"/>
                </a:lnTo>
                <a:lnTo>
                  <a:pt x="11048" y="63817"/>
                </a:lnTo>
                <a:lnTo>
                  <a:pt x="23145" y="71747"/>
                </a:lnTo>
                <a:lnTo>
                  <a:pt x="38099" y="74675"/>
                </a:lnTo>
                <a:lnTo>
                  <a:pt x="52173" y="71747"/>
                </a:lnTo>
                <a:lnTo>
                  <a:pt x="63817" y="63817"/>
                </a:lnTo>
                <a:lnTo>
                  <a:pt x="71747" y="52173"/>
                </a:lnTo>
                <a:lnTo>
                  <a:pt x="74675" y="38099"/>
                </a:lnTo>
                <a:close/>
              </a:path>
            </a:pathLst>
          </a:custGeom>
          <a:ln w="12435">
            <a:solidFill>
              <a:srgbClr val="FF0000"/>
            </a:solidFill>
          </a:ln>
        </p:spPr>
        <p:txBody>
          <a:bodyPr wrap="square" lIns="0" tIns="0" rIns="0" bIns="0" rtlCol="0"/>
          <a:lstStyle/>
          <a:p>
            <a:endParaRPr/>
          </a:p>
        </p:txBody>
      </p:sp>
      <p:sp>
        <p:nvSpPr>
          <p:cNvPr id="49" name="object 49"/>
          <p:cNvSpPr/>
          <p:nvPr/>
        </p:nvSpPr>
        <p:spPr>
          <a:xfrm>
            <a:off x="6083808" y="4267200"/>
            <a:ext cx="74930" cy="74930"/>
          </a:xfrm>
          <a:custGeom>
            <a:avLst/>
            <a:gdLst/>
            <a:ahLst/>
            <a:cxnLst/>
            <a:rect l="l" t="t" r="r" b="b"/>
            <a:pathLst>
              <a:path w="74929" h="74929">
                <a:moveTo>
                  <a:pt x="74676" y="36576"/>
                </a:moveTo>
                <a:lnTo>
                  <a:pt x="71747" y="22502"/>
                </a:lnTo>
                <a:lnTo>
                  <a:pt x="63817" y="10858"/>
                </a:lnTo>
                <a:lnTo>
                  <a:pt x="52173" y="2928"/>
                </a:lnTo>
                <a:lnTo>
                  <a:pt x="38100" y="0"/>
                </a:lnTo>
                <a:lnTo>
                  <a:pt x="23145" y="2928"/>
                </a:lnTo>
                <a:lnTo>
                  <a:pt x="11049" y="10858"/>
                </a:lnTo>
                <a:lnTo>
                  <a:pt x="2952" y="22502"/>
                </a:lnTo>
                <a:lnTo>
                  <a:pt x="0" y="36576"/>
                </a:lnTo>
                <a:lnTo>
                  <a:pt x="2952" y="51530"/>
                </a:lnTo>
                <a:lnTo>
                  <a:pt x="11049" y="63627"/>
                </a:lnTo>
                <a:lnTo>
                  <a:pt x="23145" y="71723"/>
                </a:lnTo>
                <a:lnTo>
                  <a:pt x="38100" y="74676"/>
                </a:lnTo>
                <a:lnTo>
                  <a:pt x="52173" y="71723"/>
                </a:lnTo>
                <a:lnTo>
                  <a:pt x="63817" y="63627"/>
                </a:lnTo>
                <a:lnTo>
                  <a:pt x="71747" y="51530"/>
                </a:lnTo>
                <a:lnTo>
                  <a:pt x="74676" y="36576"/>
                </a:lnTo>
                <a:close/>
              </a:path>
            </a:pathLst>
          </a:custGeom>
          <a:solidFill>
            <a:srgbClr val="FF0000"/>
          </a:solidFill>
        </p:spPr>
        <p:txBody>
          <a:bodyPr wrap="square" lIns="0" tIns="0" rIns="0" bIns="0" rtlCol="0"/>
          <a:lstStyle/>
          <a:p>
            <a:endParaRPr/>
          </a:p>
        </p:txBody>
      </p:sp>
      <p:sp>
        <p:nvSpPr>
          <p:cNvPr id="50" name="object 50"/>
          <p:cNvSpPr/>
          <p:nvPr/>
        </p:nvSpPr>
        <p:spPr>
          <a:xfrm>
            <a:off x="6083807" y="4267200"/>
            <a:ext cx="74930" cy="74930"/>
          </a:xfrm>
          <a:custGeom>
            <a:avLst/>
            <a:gdLst/>
            <a:ahLst/>
            <a:cxnLst/>
            <a:rect l="l" t="t" r="r" b="b"/>
            <a:pathLst>
              <a:path w="74929" h="74929">
                <a:moveTo>
                  <a:pt x="74675" y="36575"/>
                </a:moveTo>
                <a:lnTo>
                  <a:pt x="71747" y="22502"/>
                </a:lnTo>
                <a:lnTo>
                  <a:pt x="63817" y="10858"/>
                </a:lnTo>
                <a:lnTo>
                  <a:pt x="52173" y="2928"/>
                </a:lnTo>
                <a:lnTo>
                  <a:pt x="38099" y="0"/>
                </a:lnTo>
                <a:lnTo>
                  <a:pt x="23145" y="2928"/>
                </a:lnTo>
                <a:lnTo>
                  <a:pt x="11048" y="10858"/>
                </a:lnTo>
                <a:lnTo>
                  <a:pt x="2952" y="22502"/>
                </a:lnTo>
                <a:lnTo>
                  <a:pt x="0" y="36575"/>
                </a:lnTo>
                <a:lnTo>
                  <a:pt x="2952" y="51530"/>
                </a:lnTo>
                <a:lnTo>
                  <a:pt x="11048" y="63626"/>
                </a:lnTo>
                <a:lnTo>
                  <a:pt x="23145" y="71723"/>
                </a:lnTo>
                <a:lnTo>
                  <a:pt x="38099" y="74675"/>
                </a:lnTo>
                <a:lnTo>
                  <a:pt x="52173" y="71723"/>
                </a:lnTo>
                <a:lnTo>
                  <a:pt x="63817" y="63626"/>
                </a:lnTo>
                <a:lnTo>
                  <a:pt x="71747" y="51530"/>
                </a:lnTo>
                <a:lnTo>
                  <a:pt x="74675" y="36575"/>
                </a:lnTo>
                <a:close/>
              </a:path>
            </a:pathLst>
          </a:custGeom>
          <a:ln w="12435">
            <a:solidFill>
              <a:srgbClr val="FF0000"/>
            </a:solidFill>
          </a:ln>
        </p:spPr>
        <p:txBody>
          <a:bodyPr wrap="square" lIns="0" tIns="0" rIns="0" bIns="0" rtlCol="0"/>
          <a:lstStyle/>
          <a:p>
            <a:endParaRPr/>
          </a:p>
        </p:txBody>
      </p:sp>
      <p:sp>
        <p:nvSpPr>
          <p:cNvPr id="51" name="object 51"/>
          <p:cNvSpPr/>
          <p:nvPr/>
        </p:nvSpPr>
        <p:spPr>
          <a:xfrm>
            <a:off x="7072762" y="3252094"/>
            <a:ext cx="87111" cy="87111"/>
          </a:xfrm>
          <a:prstGeom prst="rect">
            <a:avLst/>
          </a:prstGeom>
          <a:blipFill>
            <a:blip r:embed="rId12" cstate="print"/>
            <a:stretch>
              <a:fillRect/>
            </a:stretch>
          </a:blipFill>
        </p:spPr>
        <p:txBody>
          <a:bodyPr wrap="square" lIns="0" tIns="0" rIns="0" bIns="0" rtlCol="0"/>
          <a:lstStyle/>
          <a:p>
            <a:endParaRPr/>
          </a:p>
        </p:txBody>
      </p:sp>
      <p:sp>
        <p:nvSpPr>
          <p:cNvPr id="52" name="object 52"/>
          <p:cNvSpPr/>
          <p:nvPr/>
        </p:nvSpPr>
        <p:spPr>
          <a:xfrm>
            <a:off x="6152265" y="4571877"/>
            <a:ext cx="87111" cy="87111"/>
          </a:xfrm>
          <a:prstGeom prst="rect">
            <a:avLst/>
          </a:prstGeom>
          <a:blipFill>
            <a:blip r:embed="rId13" cstate="print"/>
            <a:stretch>
              <a:fillRect/>
            </a:stretch>
          </a:blipFill>
        </p:spPr>
        <p:txBody>
          <a:bodyPr wrap="square" lIns="0" tIns="0" rIns="0" bIns="0" rtlCol="0"/>
          <a:lstStyle/>
          <a:p>
            <a:endParaRPr/>
          </a:p>
        </p:txBody>
      </p:sp>
      <p:sp>
        <p:nvSpPr>
          <p:cNvPr id="53" name="object 53"/>
          <p:cNvSpPr/>
          <p:nvPr/>
        </p:nvSpPr>
        <p:spPr>
          <a:xfrm>
            <a:off x="6501262" y="5268345"/>
            <a:ext cx="87111" cy="87111"/>
          </a:xfrm>
          <a:prstGeom prst="rect">
            <a:avLst/>
          </a:prstGeom>
          <a:blipFill>
            <a:blip r:embed="rId14" cstate="print"/>
            <a:stretch>
              <a:fillRect/>
            </a:stretch>
          </a:blipFill>
        </p:spPr>
        <p:txBody>
          <a:bodyPr wrap="square" lIns="0" tIns="0" rIns="0" bIns="0" rtlCol="0"/>
          <a:lstStyle/>
          <a:p>
            <a:endParaRPr/>
          </a:p>
        </p:txBody>
      </p:sp>
      <p:sp>
        <p:nvSpPr>
          <p:cNvPr id="54" name="object 54"/>
          <p:cNvSpPr/>
          <p:nvPr/>
        </p:nvSpPr>
        <p:spPr>
          <a:xfrm>
            <a:off x="6656832" y="3371088"/>
            <a:ext cx="74930" cy="74930"/>
          </a:xfrm>
          <a:custGeom>
            <a:avLst/>
            <a:gdLst/>
            <a:ahLst/>
            <a:cxnLst/>
            <a:rect l="l" t="t" r="r" b="b"/>
            <a:pathLst>
              <a:path w="74929" h="74929">
                <a:moveTo>
                  <a:pt x="74676" y="36576"/>
                </a:moveTo>
                <a:lnTo>
                  <a:pt x="71723" y="22502"/>
                </a:lnTo>
                <a:lnTo>
                  <a:pt x="63627" y="10858"/>
                </a:lnTo>
                <a:lnTo>
                  <a:pt x="51530" y="2928"/>
                </a:lnTo>
                <a:lnTo>
                  <a:pt x="36576" y="0"/>
                </a:lnTo>
                <a:lnTo>
                  <a:pt x="22502" y="2928"/>
                </a:lnTo>
                <a:lnTo>
                  <a:pt x="10858" y="10858"/>
                </a:lnTo>
                <a:lnTo>
                  <a:pt x="2928" y="22502"/>
                </a:lnTo>
                <a:lnTo>
                  <a:pt x="0" y="36576"/>
                </a:lnTo>
                <a:lnTo>
                  <a:pt x="2928" y="51530"/>
                </a:lnTo>
                <a:lnTo>
                  <a:pt x="10858" y="63627"/>
                </a:lnTo>
                <a:lnTo>
                  <a:pt x="22502" y="71723"/>
                </a:lnTo>
                <a:lnTo>
                  <a:pt x="36576" y="74676"/>
                </a:lnTo>
                <a:lnTo>
                  <a:pt x="51530" y="71723"/>
                </a:lnTo>
                <a:lnTo>
                  <a:pt x="63627" y="63627"/>
                </a:lnTo>
                <a:lnTo>
                  <a:pt x="71723" y="51530"/>
                </a:lnTo>
                <a:lnTo>
                  <a:pt x="74676" y="36576"/>
                </a:lnTo>
                <a:close/>
              </a:path>
            </a:pathLst>
          </a:custGeom>
          <a:solidFill>
            <a:srgbClr val="FF0000"/>
          </a:solidFill>
        </p:spPr>
        <p:txBody>
          <a:bodyPr wrap="square" lIns="0" tIns="0" rIns="0" bIns="0" rtlCol="0"/>
          <a:lstStyle/>
          <a:p>
            <a:endParaRPr/>
          </a:p>
        </p:txBody>
      </p:sp>
      <p:sp>
        <p:nvSpPr>
          <p:cNvPr id="55" name="object 55"/>
          <p:cNvSpPr/>
          <p:nvPr/>
        </p:nvSpPr>
        <p:spPr>
          <a:xfrm>
            <a:off x="6656831" y="3371088"/>
            <a:ext cx="74930" cy="74930"/>
          </a:xfrm>
          <a:custGeom>
            <a:avLst/>
            <a:gdLst/>
            <a:ahLst/>
            <a:cxnLst/>
            <a:rect l="l" t="t" r="r" b="b"/>
            <a:pathLst>
              <a:path w="74929" h="74929">
                <a:moveTo>
                  <a:pt x="74675" y="36575"/>
                </a:moveTo>
                <a:lnTo>
                  <a:pt x="71723" y="22502"/>
                </a:lnTo>
                <a:lnTo>
                  <a:pt x="63626" y="10858"/>
                </a:lnTo>
                <a:lnTo>
                  <a:pt x="51530" y="2928"/>
                </a:lnTo>
                <a:lnTo>
                  <a:pt x="36575" y="0"/>
                </a:lnTo>
                <a:lnTo>
                  <a:pt x="22502" y="2928"/>
                </a:lnTo>
                <a:lnTo>
                  <a:pt x="10858" y="10858"/>
                </a:lnTo>
                <a:lnTo>
                  <a:pt x="2928" y="22502"/>
                </a:lnTo>
                <a:lnTo>
                  <a:pt x="0" y="36575"/>
                </a:lnTo>
                <a:lnTo>
                  <a:pt x="2928" y="51530"/>
                </a:lnTo>
                <a:lnTo>
                  <a:pt x="10858" y="63626"/>
                </a:lnTo>
                <a:lnTo>
                  <a:pt x="22502" y="71723"/>
                </a:lnTo>
                <a:lnTo>
                  <a:pt x="36575" y="74675"/>
                </a:lnTo>
                <a:lnTo>
                  <a:pt x="51530" y="71723"/>
                </a:lnTo>
                <a:lnTo>
                  <a:pt x="63626" y="63626"/>
                </a:lnTo>
                <a:lnTo>
                  <a:pt x="71723" y="51530"/>
                </a:lnTo>
                <a:lnTo>
                  <a:pt x="74675" y="36575"/>
                </a:lnTo>
                <a:close/>
              </a:path>
            </a:pathLst>
          </a:custGeom>
          <a:ln w="12435">
            <a:solidFill>
              <a:srgbClr val="FF0000"/>
            </a:solidFill>
          </a:ln>
        </p:spPr>
        <p:txBody>
          <a:bodyPr wrap="square" lIns="0" tIns="0" rIns="0" bIns="0" rtlCol="0"/>
          <a:lstStyle/>
          <a:p>
            <a:endParaRPr/>
          </a:p>
        </p:txBody>
      </p:sp>
      <p:sp>
        <p:nvSpPr>
          <p:cNvPr id="56" name="object 56"/>
          <p:cNvSpPr/>
          <p:nvPr/>
        </p:nvSpPr>
        <p:spPr>
          <a:xfrm>
            <a:off x="6501262" y="3029590"/>
            <a:ext cx="87111" cy="87111"/>
          </a:xfrm>
          <a:prstGeom prst="rect">
            <a:avLst/>
          </a:prstGeom>
          <a:blipFill>
            <a:blip r:embed="rId14" cstate="print"/>
            <a:stretch>
              <a:fillRect/>
            </a:stretch>
          </a:blipFill>
        </p:spPr>
        <p:txBody>
          <a:bodyPr wrap="square" lIns="0" tIns="0" rIns="0" bIns="0" rtlCol="0"/>
          <a:lstStyle/>
          <a:p>
            <a:endParaRPr/>
          </a:p>
        </p:txBody>
      </p:sp>
      <p:sp>
        <p:nvSpPr>
          <p:cNvPr id="57" name="object 57"/>
          <p:cNvSpPr/>
          <p:nvPr/>
        </p:nvSpPr>
        <p:spPr>
          <a:xfrm>
            <a:off x="5871972" y="4465320"/>
            <a:ext cx="74930" cy="74930"/>
          </a:xfrm>
          <a:custGeom>
            <a:avLst/>
            <a:gdLst/>
            <a:ahLst/>
            <a:cxnLst/>
            <a:rect l="l" t="t" r="r" b="b"/>
            <a:pathLst>
              <a:path w="74929" h="74929">
                <a:moveTo>
                  <a:pt x="74676" y="38100"/>
                </a:moveTo>
                <a:lnTo>
                  <a:pt x="71747" y="23145"/>
                </a:lnTo>
                <a:lnTo>
                  <a:pt x="63817" y="11049"/>
                </a:lnTo>
                <a:lnTo>
                  <a:pt x="52173" y="2952"/>
                </a:lnTo>
                <a:lnTo>
                  <a:pt x="38100" y="0"/>
                </a:lnTo>
                <a:lnTo>
                  <a:pt x="23145" y="2952"/>
                </a:lnTo>
                <a:lnTo>
                  <a:pt x="11049" y="11049"/>
                </a:lnTo>
                <a:lnTo>
                  <a:pt x="2952" y="23145"/>
                </a:lnTo>
                <a:lnTo>
                  <a:pt x="0" y="38100"/>
                </a:lnTo>
                <a:lnTo>
                  <a:pt x="2952" y="52173"/>
                </a:lnTo>
                <a:lnTo>
                  <a:pt x="11049" y="63817"/>
                </a:lnTo>
                <a:lnTo>
                  <a:pt x="23145" y="71747"/>
                </a:lnTo>
                <a:lnTo>
                  <a:pt x="38100" y="74676"/>
                </a:lnTo>
                <a:lnTo>
                  <a:pt x="52173" y="71747"/>
                </a:lnTo>
                <a:lnTo>
                  <a:pt x="63817" y="63817"/>
                </a:lnTo>
                <a:lnTo>
                  <a:pt x="71747" y="52173"/>
                </a:lnTo>
                <a:lnTo>
                  <a:pt x="74676" y="38100"/>
                </a:lnTo>
                <a:close/>
              </a:path>
            </a:pathLst>
          </a:custGeom>
          <a:solidFill>
            <a:srgbClr val="FF0000"/>
          </a:solidFill>
        </p:spPr>
        <p:txBody>
          <a:bodyPr wrap="square" lIns="0" tIns="0" rIns="0" bIns="0" rtlCol="0"/>
          <a:lstStyle/>
          <a:p>
            <a:endParaRPr/>
          </a:p>
        </p:txBody>
      </p:sp>
      <p:sp>
        <p:nvSpPr>
          <p:cNvPr id="58" name="object 58"/>
          <p:cNvSpPr/>
          <p:nvPr/>
        </p:nvSpPr>
        <p:spPr>
          <a:xfrm>
            <a:off x="5871971" y="4465320"/>
            <a:ext cx="74930" cy="74930"/>
          </a:xfrm>
          <a:custGeom>
            <a:avLst/>
            <a:gdLst/>
            <a:ahLst/>
            <a:cxnLst/>
            <a:rect l="l" t="t" r="r" b="b"/>
            <a:pathLst>
              <a:path w="74929" h="74929">
                <a:moveTo>
                  <a:pt x="74675" y="38099"/>
                </a:moveTo>
                <a:lnTo>
                  <a:pt x="71747" y="23145"/>
                </a:lnTo>
                <a:lnTo>
                  <a:pt x="63817" y="11048"/>
                </a:lnTo>
                <a:lnTo>
                  <a:pt x="52173" y="2952"/>
                </a:lnTo>
                <a:lnTo>
                  <a:pt x="38099" y="0"/>
                </a:lnTo>
                <a:lnTo>
                  <a:pt x="23145" y="2952"/>
                </a:lnTo>
                <a:lnTo>
                  <a:pt x="11048" y="11048"/>
                </a:lnTo>
                <a:lnTo>
                  <a:pt x="2952" y="23145"/>
                </a:lnTo>
                <a:lnTo>
                  <a:pt x="0" y="38099"/>
                </a:lnTo>
                <a:lnTo>
                  <a:pt x="2952" y="52173"/>
                </a:lnTo>
                <a:lnTo>
                  <a:pt x="11048" y="63817"/>
                </a:lnTo>
                <a:lnTo>
                  <a:pt x="23145" y="71747"/>
                </a:lnTo>
                <a:lnTo>
                  <a:pt x="38099" y="74675"/>
                </a:lnTo>
                <a:lnTo>
                  <a:pt x="52173" y="71747"/>
                </a:lnTo>
                <a:lnTo>
                  <a:pt x="63817" y="63817"/>
                </a:lnTo>
                <a:lnTo>
                  <a:pt x="71747" y="52173"/>
                </a:lnTo>
                <a:lnTo>
                  <a:pt x="74675" y="38099"/>
                </a:lnTo>
                <a:close/>
              </a:path>
            </a:pathLst>
          </a:custGeom>
          <a:ln w="12435">
            <a:solidFill>
              <a:srgbClr val="FF0000"/>
            </a:solidFill>
          </a:ln>
        </p:spPr>
        <p:txBody>
          <a:bodyPr wrap="square" lIns="0" tIns="0" rIns="0" bIns="0" rtlCol="0"/>
          <a:lstStyle/>
          <a:p>
            <a:endParaRPr/>
          </a:p>
        </p:txBody>
      </p:sp>
      <p:sp>
        <p:nvSpPr>
          <p:cNvPr id="59" name="object 59"/>
          <p:cNvSpPr/>
          <p:nvPr/>
        </p:nvSpPr>
        <p:spPr>
          <a:xfrm>
            <a:off x="6158484" y="4291584"/>
            <a:ext cx="74930" cy="74930"/>
          </a:xfrm>
          <a:custGeom>
            <a:avLst/>
            <a:gdLst/>
            <a:ahLst/>
            <a:cxnLst/>
            <a:rect l="l" t="t" r="r" b="b"/>
            <a:pathLst>
              <a:path w="74929" h="74929">
                <a:moveTo>
                  <a:pt x="74676" y="36576"/>
                </a:moveTo>
                <a:lnTo>
                  <a:pt x="71747" y="22502"/>
                </a:lnTo>
                <a:lnTo>
                  <a:pt x="63817" y="10858"/>
                </a:lnTo>
                <a:lnTo>
                  <a:pt x="52173" y="2928"/>
                </a:lnTo>
                <a:lnTo>
                  <a:pt x="38100" y="0"/>
                </a:lnTo>
                <a:lnTo>
                  <a:pt x="23145" y="2928"/>
                </a:lnTo>
                <a:lnTo>
                  <a:pt x="11049" y="10858"/>
                </a:lnTo>
                <a:lnTo>
                  <a:pt x="2952" y="22502"/>
                </a:lnTo>
                <a:lnTo>
                  <a:pt x="0" y="36576"/>
                </a:lnTo>
                <a:lnTo>
                  <a:pt x="2952" y="51530"/>
                </a:lnTo>
                <a:lnTo>
                  <a:pt x="11049" y="63627"/>
                </a:lnTo>
                <a:lnTo>
                  <a:pt x="23145" y="71723"/>
                </a:lnTo>
                <a:lnTo>
                  <a:pt x="38100" y="74676"/>
                </a:lnTo>
                <a:lnTo>
                  <a:pt x="52173" y="71723"/>
                </a:lnTo>
                <a:lnTo>
                  <a:pt x="63817" y="63627"/>
                </a:lnTo>
                <a:lnTo>
                  <a:pt x="71747" y="51530"/>
                </a:lnTo>
                <a:lnTo>
                  <a:pt x="74676" y="36576"/>
                </a:lnTo>
                <a:close/>
              </a:path>
            </a:pathLst>
          </a:custGeom>
          <a:solidFill>
            <a:srgbClr val="FF0000"/>
          </a:solidFill>
        </p:spPr>
        <p:txBody>
          <a:bodyPr wrap="square" lIns="0" tIns="0" rIns="0" bIns="0" rtlCol="0"/>
          <a:lstStyle/>
          <a:p>
            <a:endParaRPr/>
          </a:p>
        </p:txBody>
      </p:sp>
      <p:sp>
        <p:nvSpPr>
          <p:cNvPr id="60" name="object 60"/>
          <p:cNvSpPr/>
          <p:nvPr/>
        </p:nvSpPr>
        <p:spPr>
          <a:xfrm>
            <a:off x="6158483" y="4291583"/>
            <a:ext cx="74930" cy="74930"/>
          </a:xfrm>
          <a:custGeom>
            <a:avLst/>
            <a:gdLst/>
            <a:ahLst/>
            <a:cxnLst/>
            <a:rect l="l" t="t" r="r" b="b"/>
            <a:pathLst>
              <a:path w="74929" h="74929">
                <a:moveTo>
                  <a:pt x="74675" y="36575"/>
                </a:moveTo>
                <a:lnTo>
                  <a:pt x="71747" y="22502"/>
                </a:lnTo>
                <a:lnTo>
                  <a:pt x="63817" y="10858"/>
                </a:lnTo>
                <a:lnTo>
                  <a:pt x="52173" y="2928"/>
                </a:lnTo>
                <a:lnTo>
                  <a:pt x="38099" y="0"/>
                </a:lnTo>
                <a:lnTo>
                  <a:pt x="23145" y="2928"/>
                </a:lnTo>
                <a:lnTo>
                  <a:pt x="11048" y="10858"/>
                </a:lnTo>
                <a:lnTo>
                  <a:pt x="2952" y="22502"/>
                </a:lnTo>
                <a:lnTo>
                  <a:pt x="0" y="36575"/>
                </a:lnTo>
                <a:lnTo>
                  <a:pt x="2952" y="51530"/>
                </a:lnTo>
                <a:lnTo>
                  <a:pt x="11048" y="63626"/>
                </a:lnTo>
                <a:lnTo>
                  <a:pt x="23145" y="71723"/>
                </a:lnTo>
                <a:lnTo>
                  <a:pt x="38099" y="74675"/>
                </a:lnTo>
                <a:lnTo>
                  <a:pt x="52173" y="71723"/>
                </a:lnTo>
                <a:lnTo>
                  <a:pt x="63817" y="63626"/>
                </a:lnTo>
                <a:lnTo>
                  <a:pt x="71747" y="51530"/>
                </a:lnTo>
                <a:lnTo>
                  <a:pt x="74675" y="36575"/>
                </a:lnTo>
                <a:close/>
              </a:path>
            </a:pathLst>
          </a:custGeom>
          <a:ln w="12435">
            <a:solidFill>
              <a:srgbClr val="FF0000"/>
            </a:solidFill>
          </a:ln>
        </p:spPr>
        <p:txBody>
          <a:bodyPr wrap="square" lIns="0" tIns="0" rIns="0" bIns="0" rtlCol="0"/>
          <a:lstStyle/>
          <a:p>
            <a:endParaRPr/>
          </a:p>
        </p:txBody>
      </p:sp>
      <p:sp>
        <p:nvSpPr>
          <p:cNvPr id="61" name="object 61"/>
          <p:cNvSpPr/>
          <p:nvPr/>
        </p:nvSpPr>
        <p:spPr>
          <a:xfrm>
            <a:off x="6711574" y="3104265"/>
            <a:ext cx="87111" cy="87111"/>
          </a:xfrm>
          <a:prstGeom prst="rect">
            <a:avLst/>
          </a:prstGeom>
          <a:blipFill>
            <a:blip r:embed="rId15" cstate="print"/>
            <a:stretch>
              <a:fillRect/>
            </a:stretch>
          </a:blipFill>
        </p:spPr>
        <p:txBody>
          <a:bodyPr wrap="square" lIns="0" tIns="0" rIns="0" bIns="0" rtlCol="0"/>
          <a:lstStyle/>
          <a:p>
            <a:endParaRPr/>
          </a:p>
        </p:txBody>
      </p:sp>
      <p:sp>
        <p:nvSpPr>
          <p:cNvPr id="62" name="object 62"/>
          <p:cNvSpPr/>
          <p:nvPr/>
        </p:nvSpPr>
        <p:spPr>
          <a:xfrm>
            <a:off x="5797296" y="4440936"/>
            <a:ext cx="74930" cy="74930"/>
          </a:xfrm>
          <a:custGeom>
            <a:avLst/>
            <a:gdLst/>
            <a:ahLst/>
            <a:cxnLst/>
            <a:rect l="l" t="t" r="r" b="b"/>
            <a:pathLst>
              <a:path w="74929" h="74929">
                <a:moveTo>
                  <a:pt x="74676" y="36576"/>
                </a:moveTo>
                <a:lnTo>
                  <a:pt x="71747" y="22502"/>
                </a:lnTo>
                <a:lnTo>
                  <a:pt x="63817" y="10858"/>
                </a:lnTo>
                <a:lnTo>
                  <a:pt x="52173" y="2928"/>
                </a:lnTo>
                <a:lnTo>
                  <a:pt x="38100" y="0"/>
                </a:lnTo>
                <a:lnTo>
                  <a:pt x="23145" y="2928"/>
                </a:lnTo>
                <a:lnTo>
                  <a:pt x="11049" y="10858"/>
                </a:lnTo>
                <a:lnTo>
                  <a:pt x="2952" y="22502"/>
                </a:lnTo>
                <a:lnTo>
                  <a:pt x="0" y="36576"/>
                </a:lnTo>
                <a:lnTo>
                  <a:pt x="2952" y="51530"/>
                </a:lnTo>
                <a:lnTo>
                  <a:pt x="11049" y="63627"/>
                </a:lnTo>
                <a:lnTo>
                  <a:pt x="23145" y="71723"/>
                </a:lnTo>
                <a:lnTo>
                  <a:pt x="38100" y="74676"/>
                </a:lnTo>
                <a:lnTo>
                  <a:pt x="52173" y="71723"/>
                </a:lnTo>
                <a:lnTo>
                  <a:pt x="63817" y="63627"/>
                </a:lnTo>
                <a:lnTo>
                  <a:pt x="71747" y="51530"/>
                </a:lnTo>
                <a:lnTo>
                  <a:pt x="74676" y="36576"/>
                </a:lnTo>
                <a:close/>
              </a:path>
            </a:pathLst>
          </a:custGeom>
          <a:solidFill>
            <a:srgbClr val="FF0000"/>
          </a:solidFill>
        </p:spPr>
        <p:txBody>
          <a:bodyPr wrap="square" lIns="0" tIns="0" rIns="0" bIns="0" rtlCol="0"/>
          <a:lstStyle/>
          <a:p>
            <a:endParaRPr/>
          </a:p>
        </p:txBody>
      </p:sp>
      <p:sp>
        <p:nvSpPr>
          <p:cNvPr id="63" name="object 63"/>
          <p:cNvSpPr/>
          <p:nvPr/>
        </p:nvSpPr>
        <p:spPr>
          <a:xfrm>
            <a:off x="5797295" y="4440935"/>
            <a:ext cx="74930" cy="74930"/>
          </a:xfrm>
          <a:custGeom>
            <a:avLst/>
            <a:gdLst/>
            <a:ahLst/>
            <a:cxnLst/>
            <a:rect l="l" t="t" r="r" b="b"/>
            <a:pathLst>
              <a:path w="74929" h="74929">
                <a:moveTo>
                  <a:pt x="74675" y="36575"/>
                </a:moveTo>
                <a:lnTo>
                  <a:pt x="71747" y="22502"/>
                </a:lnTo>
                <a:lnTo>
                  <a:pt x="63817" y="10858"/>
                </a:lnTo>
                <a:lnTo>
                  <a:pt x="52173" y="2928"/>
                </a:lnTo>
                <a:lnTo>
                  <a:pt x="38099" y="0"/>
                </a:lnTo>
                <a:lnTo>
                  <a:pt x="23145" y="2928"/>
                </a:lnTo>
                <a:lnTo>
                  <a:pt x="11048" y="10858"/>
                </a:lnTo>
                <a:lnTo>
                  <a:pt x="2952" y="22502"/>
                </a:lnTo>
                <a:lnTo>
                  <a:pt x="0" y="36575"/>
                </a:lnTo>
                <a:lnTo>
                  <a:pt x="2952" y="51530"/>
                </a:lnTo>
                <a:lnTo>
                  <a:pt x="11048" y="63626"/>
                </a:lnTo>
                <a:lnTo>
                  <a:pt x="23145" y="71723"/>
                </a:lnTo>
                <a:lnTo>
                  <a:pt x="38099" y="74675"/>
                </a:lnTo>
                <a:lnTo>
                  <a:pt x="52173" y="71723"/>
                </a:lnTo>
                <a:lnTo>
                  <a:pt x="63817" y="63626"/>
                </a:lnTo>
                <a:lnTo>
                  <a:pt x="71747" y="51530"/>
                </a:lnTo>
                <a:lnTo>
                  <a:pt x="74675" y="36575"/>
                </a:lnTo>
                <a:close/>
              </a:path>
            </a:pathLst>
          </a:custGeom>
          <a:ln w="12435">
            <a:solidFill>
              <a:srgbClr val="FF0000"/>
            </a:solidFill>
          </a:ln>
        </p:spPr>
        <p:txBody>
          <a:bodyPr wrap="square" lIns="0" tIns="0" rIns="0" bIns="0" rtlCol="0"/>
          <a:lstStyle/>
          <a:p>
            <a:endParaRPr/>
          </a:p>
        </p:txBody>
      </p:sp>
      <p:sp>
        <p:nvSpPr>
          <p:cNvPr id="64" name="object 64"/>
          <p:cNvSpPr/>
          <p:nvPr/>
        </p:nvSpPr>
        <p:spPr>
          <a:xfrm>
            <a:off x="3241425" y="3415162"/>
            <a:ext cx="4628631" cy="1019799"/>
          </a:xfrm>
          <a:prstGeom prst="rect">
            <a:avLst/>
          </a:prstGeom>
          <a:blipFill>
            <a:blip r:embed="rId16" cstate="print"/>
            <a:stretch>
              <a:fillRect/>
            </a:stretch>
          </a:blipFill>
        </p:spPr>
        <p:txBody>
          <a:bodyPr wrap="square" lIns="0" tIns="0" rIns="0" bIns="0" rtlCol="0"/>
          <a:lstStyle/>
          <a:p>
            <a:endParaRPr/>
          </a:p>
        </p:txBody>
      </p:sp>
      <p:sp>
        <p:nvSpPr>
          <p:cNvPr id="65" name="object 65"/>
          <p:cNvSpPr/>
          <p:nvPr/>
        </p:nvSpPr>
        <p:spPr>
          <a:xfrm>
            <a:off x="6152265" y="3165225"/>
            <a:ext cx="87111" cy="87111"/>
          </a:xfrm>
          <a:prstGeom prst="rect">
            <a:avLst/>
          </a:prstGeom>
          <a:blipFill>
            <a:blip r:embed="rId17" cstate="print"/>
            <a:stretch>
              <a:fillRect/>
            </a:stretch>
          </a:blipFill>
        </p:spPr>
        <p:txBody>
          <a:bodyPr wrap="square" lIns="0" tIns="0" rIns="0" bIns="0" rtlCol="0"/>
          <a:lstStyle/>
          <a:p>
            <a:endParaRPr/>
          </a:p>
        </p:txBody>
      </p:sp>
      <p:sp>
        <p:nvSpPr>
          <p:cNvPr id="66" name="object 66"/>
          <p:cNvSpPr/>
          <p:nvPr/>
        </p:nvSpPr>
        <p:spPr>
          <a:xfrm>
            <a:off x="6289425" y="3215518"/>
            <a:ext cx="87111" cy="87111"/>
          </a:xfrm>
          <a:prstGeom prst="rect">
            <a:avLst/>
          </a:prstGeom>
          <a:blipFill>
            <a:blip r:embed="rId18" cstate="print"/>
            <a:stretch>
              <a:fillRect/>
            </a:stretch>
          </a:blipFill>
        </p:spPr>
        <p:txBody>
          <a:bodyPr wrap="square" lIns="0" tIns="0" rIns="0" bIns="0" rtlCol="0"/>
          <a:lstStyle/>
          <a:p>
            <a:endParaRPr/>
          </a:p>
        </p:txBody>
      </p:sp>
      <p:sp>
        <p:nvSpPr>
          <p:cNvPr id="67" name="object 67"/>
          <p:cNvSpPr/>
          <p:nvPr/>
        </p:nvSpPr>
        <p:spPr>
          <a:xfrm>
            <a:off x="7421757" y="4509394"/>
            <a:ext cx="87111" cy="87111"/>
          </a:xfrm>
          <a:prstGeom prst="rect">
            <a:avLst/>
          </a:prstGeom>
          <a:blipFill>
            <a:blip r:embed="rId19" cstate="print"/>
            <a:stretch>
              <a:fillRect/>
            </a:stretch>
          </a:blipFill>
        </p:spPr>
        <p:txBody>
          <a:bodyPr wrap="square" lIns="0" tIns="0" rIns="0" bIns="0" rtlCol="0"/>
          <a:lstStyle/>
          <a:p>
            <a:endParaRPr/>
          </a:p>
        </p:txBody>
      </p:sp>
      <p:sp>
        <p:nvSpPr>
          <p:cNvPr id="68" name="object 68"/>
          <p:cNvSpPr/>
          <p:nvPr/>
        </p:nvSpPr>
        <p:spPr>
          <a:xfrm>
            <a:off x="6152265" y="4844674"/>
            <a:ext cx="87111" cy="87111"/>
          </a:xfrm>
          <a:prstGeom prst="rect">
            <a:avLst/>
          </a:prstGeom>
          <a:blipFill>
            <a:blip r:embed="rId17" cstate="print"/>
            <a:stretch>
              <a:fillRect/>
            </a:stretch>
          </a:blipFill>
        </p:spPr>
        <p:txBody>
          <a:bodyPr wrap="square" lIns="0" tIns="0" rIns="0" bIns="0" rtlCol="0"/>
          <a:lstStyle/>
          <a:p>
            <a:endParaRPr/>
          </a:p>
        </p:txBody>
      </p:sp>
      <p:sp>
        <p:nvSpPr>
          <p:cNvPr id="69" name="object 69"/>
          <p:cNvSpPr/>
          <p:nvPr/>
        </p:nvSpPr>
        <p:spPr>
          <a:xfrm>
            <a:off x="6002913" y="3389253"/>
            <a:ext cx="87111" cy="87111"/>
          </a:xfrm>
          <a:prstGeom prst="rect">
            <a:avLst/>
          </a:prstGeom>
          <a:blipFill>
            <a:blip r:embed="rId20" cstate="print"/>
            <a:stretch>
              <a:fillRect/>
            </a:stretch>
          </a:blipFill>
        </p:spPr>
        <p:txBody>
          <a:bodyPr wrap="square" lIns="0" tIns="0" rIns="0" bIns="0" rtlCol="0"/>
          <a:lstStyle/>
          <a:p>
            <a:endParaRPr/>
          </a:p>
        </p:txBody>
      </p:sp>
      <p:sp>
        <p:nvSpPr>
          <p:cNvPr id="70" name="object 70"/>
          <p:cNvSpPr/>
          <p:nvPr/>
        </p:nvSpPr>
        <p:spPr>
          <a:xfrm>
            <a:off x="5506089" y="4321942"/>
            <a:ext cx="87111" cy="87111"/>
          </a:xfrm>
          <a:prstGeom prst="rect">
            <a:avLst/>
          </a:prstGeom>
          <a:blipFill>
            <a:blip r:embed="rId21" cstate="print"/>
            <a:stretch>
              <a:fillRect/>
            </a:stretch>
          </a:blipFill>
        </p:spPr>
        <p:txBody>
          <a:bodyPr wrap="square" lIns="0" tIns="0" rIns="0" bIns="0" rtlCol="0"/>
          <a:lstStyle/>
          <a:p>
            <a:endParaRPr/>
          </a:p>
        </p:txBody>
      </p:sp>
      <p:sp>
        <p:nvSpPr>
          <p:cNvPr id="71" name="object 71"/>
          <p:cNvSpPr/>
          <p:nvPr/>
        </p:nvSpPr>
        <p:spPr>
          <a:xfrm>
            <a:off x="5300472" y="4241292"/>
            <a:ext cx="74930" cy="74930"/>
          </a:xfrm>
          <a:custGeom>
            <a:avLst/>
            <a:gdLst/>
            <a:ahLst/>
            <a:cxnLst/>
            <a:rect l="l" t="t" r="r" b="b"/>
            <a:pathLst>
              <a:path w="74929" h="74929">
                <a:moveTo>
                  <a:pt x="74676" y="38100"/>
                </a:moveTo>
                <a:lnTo>
                  <a:pt x="71723" y="23145"/>
                </a:lnTo>
                <a:lnTo>
                  <a:pt x="63627" y="11049"/>
                </a:lnTo>
                <a:lnTo>
                  <a:pt x="51530" y="2952"/>
                </a:lnTo>
                <a:lnTo>
                  <a:pt x="36576" y="0"/>
                </a:lnTo>
                <a:lnTo>
                  <a:pt x="22502" y="2952"/>
                </a:lnTo>
                <a:lnTo>
                  <a:pt x="10858" y="11049"/>
                </a:lnTo>
                <a:lnTo>
                  <a:pt x="2928" y="23145"/>
                </a:lnTo>
                <a:lnTo>
                  <a:pt x="0" y="38100"/>
                </a:lnTo>
                <a:lnTo>
                  <a:pt x="2928" y="52173"/>
                </a:lnTo>
                <a:lnTo>
                  <a:pt x="10858" y="63817"/>
                </a:lnTo>
                <a:lnTo>
                  <a:pt x="22502" y="71747"/>
                </a:lnTo>
                <a:lnTo>
                  <a:pt x="36576" y="74676"/>
                </a:lnTo>
                <a:lnTo>
                  <a:pt x="51530" y="71747"/>
                </a:lnTo>
                <a:lnTo>
                  <a:pt x="63627" y="63817"/>
                </a:lnTo>
                <a:lnTo>
                  <a:pt x="71723" y="52173"/>
                </a:lnTo>
                <a:lnTo>
                  <a:pt x="74676" y="38100"/>
                </a:lnTo>
                <a:close/>
              </a:path>
            </a:pathLst>
          </a:custGeom>
          <a:solidFill>
            <a:srgbClr val="FF0000"/>
          </a:solidFill>
        </p:spPr>
        <p:txBody>
          <a:bodyPr wrap="square" lIns="0" tIns="0" rIns="0" bIns="0" rtlCol="0"/>
          <a:lstStyle/>
          <a:p>
            <a:endParaRPr/>
          </a:p>
        </p:txBody>
      </p:sp>
      <p:sp>
        <p:nvSpPr>
          <p:cNvPr id="72" name="object 72"/>
          <p:cNvSpPr/>
          <p:nvPr/>
        </p:nvSpPr>
        <p:spPr>
          <a:xfrm>
            <a:off x="5300471" y="4241291"/>
            <a:ext cx="74930" cy="74930"/>
          </a:xfrm>
          <a:custGeom>
            <a:avLst/>
            <a:gdLst/>
            <a:ahLst/>
            <a:cxnLst/>
            <a:rect l="l" t="t" r="r" b="b"/>
            <a:pathLst>
              <a:path w="74929" h="74929">
                <a:moveTo>
                  <a:pt x="74675" y="38099"/>
                </a:moveTo>
                <a:lnTo>
                  <a:pt x="71723" y="23145"/>
                </a:lnTo>
                <a:lnTo>
                  <a:pt x="63626" y="11048"/>
                </a:lnTo>
                <a:lnTo>
                  <a:pt x="51530" y="2952"/>
                </a:lnTo>
                <a:lnTo>
                  <a:pt x="36575" y="0"/>
                </a:lnTo>
                <a:lnTo>
                  <a:pt x="22502" y="2952"/>
                </a:lnTo>
                <a:lnTo>
                  <a:pt x="10858" y="11048"/>
                </a:lnTo>
                <a:lnTo>
                  <a:pt x="2928" y="23145"/>
                </a:lnTo>
                <a:lnTo>
                  <a:pt x="0" y="38099"/>
                </a:lnTo>
                <a:lnTo>
                  <a:pt x="2928" y="52173"/>
                </a:lnTo>
                <a:lnTo>
                  <a:pt x="10858" y="63817"/>
                </a:lnTo>
                <a:lnTo>
                  <a:pt x="22502" y="71747"/>
                </a:lnTo>
                <a:lnTo>
                  <a:pt x="36575" y="74675"/>
                </a:lnTo>
                <a:lnTo>
                  <a:pt x="51530" y="71747"/>
                </a:lnTo>
                <a:lnTo>
                  <a:pt x="63626" y="63817"/>
                </a:lnTo>
                <a:lnTo>
                  <a:pt x="71723" y="52173"/>
                </a:lnTo>
                <a:lnTo>
                  <a:pt x="74675" y="38099"/>
                </a:lnTo>
                <a:close/>
              </a:path>
            </a:pathLst>
          </a:custGeom>
          <a:ln w="12435">
            <a:solidFill>
              <a:srgbClr val="FF0000"/>
            </a:solidFill>
          </a:ln>
        </p:spPr>
        <p:txBody>
          <a:bodyPr wrap="square" lIns="0" tIns="0" rIns="0" bIns="0" rtlCol="0"/>
          <a:lstStyle/>
          <a:p>
            <a:endParaRPr/>
          </a:p>
        </p:txBody>
      </p:sp>
      <p:sp>
        <p:nvSpPr>
          <p:cNvPr id="73" name="object 73"/>
          <p:cNvSpPr/>
          <p:nvPr/>
        </p:nvSpPr>
        <p:spPr>
          <a:xfrm>
            <a:off x="5865753" y="4172589"/>
            <a:ext cx="87111" cy="87111"/>
          </a:xfrm>
          <a:prstGeom prst="rect">
            <a:avLst/>
          </a:prstGeom>
          <a:blipFill>
            <a:blip r:embed="rId17" cstate="print"/>
            <a:stretch>
              <a:fillRect/>
            </a:stretch>
          </a:blipFill>
        </p:spPr>
        <p:txBody>
          <a:bodyPr wrap="square" lIns="0" tIns="0" rIns="0" bIns="0" rtlCol="0"/>
          <a:lstStyle/>
          <a:p>
            <a:endParaRPr/>
          </a:p>
        </p:txBody>
      </p:sp>
      <p:sp>
        <p:nvSpPr>
          <p:cNvPr id="74" name="object 74"/>
          <p:cNvSpPr/>
          <p:nvPr/>
        </p:nvSpPr>
        <p:spPr>
          <a:xfrm>
            <a:off x="4945257" y="2967106"/>
            <a:ext cx="87111" cy="87111"/>
          </a:xfrm>
          <a:prstGeom prst="rect">
            <a:avLst/>
          </a:prstGeom>
          <a:blipFill>
            <a:blip r:embed="rId11" cstate="print"/>
            <a:stretch>
              <a:fillRect/>
            </a:stretch>
          </a:blipFill>
        </p:spPr>
        <p:txBody>
          <a:bodyPr wrap="square" lIns="0" tIns="0" rIns="0" bIns="0" rtlCol="0"/>
          <a:lstStyle/>
          <a:p>
            <a:endParaRPr/>
          </a:p>
        </p:txBody>
      </p:sp>
      <p:sp>
        <p:nvSpPr>
          <p:cNvPr id="75" name="object 75"/>
          <p:cNvSpPr/>
          <p:nvPr/>
        </p:nvSpPr>
        <p:spPr>
          <a:xfrm>
            <a:off x="5294253" y="2829946"/>
            <a:ext cx="87111" cy="87111"/>
          </a:xfrm>
          <a:prstGeom prst="rect">
            <a:avLst/>
          </a:prstGeom>
          <a:blipFill>
            <a:blip r:embed="rId18" cstate="print"/>
            <a:stretch>
              <a:fillRect/>
            </a:stretch>
          </a:blipFill>
        </p:spPr>
        <p:txBody>
          <a:bodyPr wrap="square" lIns="0" tIns="0" rIns="0" bIns="0" rtlCol="0"/>
          <a:lstStyle/>
          <a:p>
            <a:endParaRPr/>
          </a:p>
        </p:txBody>
      </p:sp>
      <p:sp>
        <p:nvSpPr>
          <p:cNvPr id="76" name="object 76"/>
          <p:cNvSpPr/>
          <p:nvPr/>
        </p:nvSpPr>
        <p:spPr>
          <a:xfrm>
            <a:off x="5443606" y="4844674"/>
            <a:ext cx="87111" cy="87111"/>
          </a:xfrm>
          <a:prstGeom prst="rect">
            <a:avLst/>
          </a:prstGeom>
          <a:blipFill>
            <a:blip r:embed="rId21" cstate="print"/>
            <a:stretch>
              <a:fillRect/>
            </a:stretch>
          </a:blipFill>
        </p:spPr>
        <p:txBody>
          <a:bodyPr wrap="square" lIns="0" tIns="0" rIns="0" bIns="0" rtlCol="0"/>
          <a:lstStyle/>
          <a:p>
            <a:endParaRPr/>
          </a:p>
        </p:txBody>
      </p:sp>
      <p:sp>
        <p:nvSpPr>
          <p:cNvPr id="77" name="object 77"/>
          <p:cNvSpPr/>
          <p:nvPr/>
        </p:nvSpPr>
        <p:spPr>
          <a:xfrm>
            <a:off x="6582156" y="3332988"/>
            <a:ext cx="74930" cy="74930"/>
          </a:xfrm>
          <a:custGeom>
            <a:avLst/>
            <a:gdLst/>
            <a:ahLst/>
            <a:cxnLst/>
            <a:rect l="l" t="t" r="r" b="b"/>
            <a:pathLst>
              <a:path w="74929" h="74929">
                <a:moveTo>
                  <a:pt x="74676" y="38100"/>
                </a:moveTo>
                <a:lnTo>
                  <a:pt x="71723" y="23145"/>
                </a:lnTo>
                <a:lnTo>
                  <a:pt x="63627" y="11049"/>
                </a:lnTo>
                <a:lnTo>
                  <a:pt x="51530" y="2952"/>
                </a:lnTo>
                <a:lnTo>
                  <a:pt x="36576" y="0"/>
                </a:lnTo>
                <a:lnTo>
                  <a:pt x="22502" y="2952"/>
                </a:lnTo>
                <a:lnTo>
                  <a:pt x="10858" y="11049"/>
                </a:lnTo>
                <a:lnTo>
                  <a:pt x="2928" y="23145"/>
                </a:lnTo>
                <a:lnTo>
                  <a:pt x="0" y="38100"/>
                </a:lnTo>
                <a:lnTo>
                  <a:pt x="2928" y="52173"/>
                </a:lnTo>
                <a:lnTo>
                  <a:pt x="10858" y="63817"/>
                </a:lnTo>
                <a:lnTo>
                  <a:pt x="22502" y="71747"/>
                </a:lnTo>
                <a:lnTo>
                  <a:pt x="36576" y="74676"/>
                </a:lnTo>
                <a:lnTo>
                  <a:pt x="51530" y="71747"/>
                </a:lnTo>
                <a:lnTo>
                  <a:pt x="63627" y="63817"/>
                </a:lnTo>
                <a:lnTo>
                  <a:pt x="71723" y="52173"/>
                </a:lnTo>
                <a:lnTo>
                  <a:pt x="74676" y="38100"/>
                </a:lnTo>
                <a:close/>
              </a:path>
            </a:pathLst>
          </a:custGeom>
          <a:solidFill>
            <a:srgbClr val="FF0000"/>
          </a:solidFill>
        </p:spPr>
        <p:txBody>
          <a:bodyPr wrap="square" lIns="0" tIns="0" rIns="0" bIns="0" rtlCol="0"/>
          <a:lstStyle/>
          <a:p>
            <a:endParaRPr/>
          </a:p>
        </p:txBody>
      </p:sp>
      <p:sp>
        <p:nvSpPr>
          <p:cNvPr id="78" name="object 78"/>
          <p:cNvSpPr/>
          <p:nvPr/>
        </p:nvSpPr>
        <p:spPr>
          <a:xfrm>
            <a:off x="6582155" y="3332988"/>
            <a:ext cx="74930" cy="74930"/>
          </a:xfrm>
          <a:custGeom>
            <a:avLst/>
            <a:gdLst/>
            <a:ahLst/>
            <a:cxnLst/>
            <a:rect l="l" t="t" r="r" b="b"/>
            <a:pathLst>
              <a:path w="74929" h="74929">
                <a:moveTo>
                  <a:pt x="74675" y="38099"/>
                </a:moveTo>
                <a:lnTo>
                  <a:pt x="71723" y="23145"/>
                </a:lnTo>
                <a:lnTo>
                  <a:pt x="63626" y="11048"/>
                </a:lnTo>
                <a:lnTo>
                  <a:pt x="51530" y="2952"/>
                </a:lnTo>
                <a:lnTo>
                  <a:pt x="36575" y="0"/>
                </a:lnTo>
                <a:lnTo>
                  <a:pt x="22502" y="2952"/>
                </a:lnTo>
                <a:lnTo>
                  <a:pt x="10858" y="11048"/>
                </a:lnTo>
                <a:lnTo>
                  <a:pt x="2928" y="23145"/>
                </a:lnTo>
                <a:lnTo>
                  <a:pt x="0" y="38099"/>
                </a:lnTo>
                <a:lnTo>
                  <a:pt x="2928" y="52173"/>
                </a:lnTo>
                <a:lnTo>
                  <a:pt x="10858" y="63817"/>
                </a:lnTo>
                <a:lnTo>
                  <a:pt x="22502" y="71747"/>
                </a:lnTo>
                <a:lnTo>
                  <a:pt x="36575" y="74675"/>
                </a:lnTo>
                <a:lnTo>
                  <a:pt x="51530" y="71747"/>
                </a:lnTo>
                <a:lnTo>
                  <a:pt x="63626" y="63817"/>
                </a:lnTo>
                <a:lnTo>
                  <a:pt x="71723" y="52173"/>
                </a:lnTo>
                <a:lnTo>
                  <a:pt x="74675" y="38099"/>
                </a:lnTo>
                <a:close/>
              </a:path>
            </a:pathLst>
          </a:custGeom>
          <a:ln w="12435">
            <a:solidFill>
              <a:srgbClr val="FF0000"/>
            </a:solidFill>
          </a:ln>
        </p:spPr>
        <p:txBody>
          <a:bodyPr wrap="square" lIns="0" tIns="0" rIns="0" bIns="0" rtlCol="0"/>
          <a:lstStyle/>
          <a:p>
            <a:endParaRPr/>
          </a:p>
        </p:txBody>
      </p:sp>
      <p:sp>
        <p:nvSpPr>
          <p:cNvPr id="79" name="object 79"/>
          <p:cNvSpPr/>
          <p:nvPr/>
        </p:nvSpPr>
        <p:spPr>
          <a:xfrm>
            <a:off x="5300472" y="4241292"/>
            <a:ext cx="74930" cy="74930"/>
          </a:xfrm>
          <a:custGeom>
            <a:avLst/>
            <a:gdLst/>
            <a:ahLst/>
            <a:cxnLst/>
            <a:rect l="l" t="t" r="r" b="b"/>
            <a:pathLst>
              <a:path w="74929" h="74929">
                <a:moveTo>
                  <a:pt x="74676" y="38100"/>
                </a:moveTo>
                <a:lnTo>
                  <a:pt x="71723" y="23145"/>
                </a:lnTo>
                <a:lnTo>
                  <a:pt x="63627" y="11049"/>
                </a:lnTo>
                <a:lnTo>
                  <a:pt x="51530" y="2952"/>
                </a:lnTo>
                <a:lnTo>
                  <a:pt x="36576" y="0"/>
                </a:lnTo>
                <a:lnTo>
                  <a:pt x="22502" y="2952"/>
                </a:lnTo>
                <a:lnTo>
                  <a:pt x="10858" y="11049"/>
                </a:lnTo>
                <a:lnTo>
                  <a:pt x="2928" y="23145"/>
                </a:lnTo>
                <a:lnTo>
                  <a:pt x="0" y="38100"/>
                </a:lnTo>
                <a:lnTo>
                  <a:pt x="2928" y="52173"/>
                </a:lnTo>
                <a:lnTo>
                  <a:pt x="10858" y="63817"/>
                </a:lnTo>
                <a:lnTo>
                  <a:pt x="22502" y="71747"/>
                </a:lnTo>
                <a:lnTo>
                  <a:pt x="36576" y="74676"/>
                </a:lnTo>
                <a:lnTo>
                  <a:pt x="51530" y="71747"/>
                </a:lnTo>
                <a:lnTo>
                  <a:pt x="63627" y="63817"/>
                </a:lnTo>
                <a:lnTo>
                  <a:pt x="71723" y="52173"/>
                </a:lnTo>
                <a:lnTo>
                  <a:pt x="74676" y="38100"/>
                </a:lnTo>
                <a:close/>
              </a:path>
            </a:pathLst>
          </a:custGeom>
          <a:solidFill>
            <a:srgbClr val="FF0000"/>
          </a:solidFill>
        </p:spPr>
        <p:txBody>
          <a:bodyPr wrap="square" lIns="0" tIns="0" rIns="0" bIns="0" rtlCol="0"/>
          <a:lstStyle/>
          <a:p>
            <a:endParaRPr/>
          </a:p>
        </p:txBody>
      </p:sp>
      <p:sp>
        <p:nvSpPr>
          <p:cNvPr id="80" name="object 80"/>
          <p:cNvSpPr/>
          <p:nvPr/>
        </p:nvSpPr>
        <p:spPr>
          <a:xfrm>
            <a:off x="5300471" y="4241291"/>
            <a:ext cx="74930" cy="74930"/>
          </a:xfrm>
          <a:custGeom>
            <a:avLst/>
            <a:gdLst/>
            <a:ahLst/>
            <a:cxnLst/>
            <a:rect l="l" t="t" r="r" b="b"/>
            <a:pathLst>
              <a:path w="74929" h="74929">
                <a:moveTo>
                  <a:pt x="74675" y="38099"/>
                </a:moveTo>
                <a:lnTo>
                  <a:pt x="71723" y="23145"/>
                </a:lnTo>
                <a:lnTo>
                  <a:pt x="63626" y="11048"/>
                </a:lnTo>
                <a:lnTo>
                  <a:pt x="51530" y="2952"/>
                </a:lnTo>
                <a:lnTo>
                  <a:pt x="36575" y="0"/>
                </a:lnTo>
                <a:lnTo>
                  <a:pt x="22502" y="2952"/>
                </a:lnTo>
                <a:lnTo>
                  <a:pt x="10858" y="11048"/>
                </a:lnTo>
                <a:lnTo>
                  <a:pt x="2928" y="23145"/>
                </a:lnTo>
                <a:lnTo>
                  <a:pt x="0" y="38099"/>
                </a:lnTo>
                <a:lnTo>
                  <a:pt x="2928" y="52173"/>
                </a:lnTo>
                <a:lnTo>
                  <a:pt x="10858" y="63817"/>
                </a:lnTo>
                <a:lnTo>
                  <a:pt x="22502" y="71747"/>
                </a:lnTo>
                <a:lnTo>
                  <a:pt x="36575" y="74675"/>
                </a:lnTo>
                <a:lnTo>
                  <a:pt x="51530" y="71747"/>
                </a:lnTo>
                <a:lnTo>
                  <a:pt x="63626" y="63817"/>
                </a:lnTo>
                <a:lnTo>
                  <a:pt x="71723" y="52173"/>
                </a:lnTo>
                <a:lnTo>
                  <a:pt x="74675" y="38099"/>
                </a:lnTo>
                <a:close/>
              </a:path>
            </a:pathLst>
          </a:custGeom>
          <a:ln w="12435">
            <a:solidFill>
              <a:srgbClr val="FF0000"/>
            </a:solidFill>
          </a:ln>
        </p:spPr>
        <p:txBody>
          <a:bodyPr wrap="square" lIns="0" tIns="0" rIns="0" bIns="0" rtlCol="0"/>
          <a:lstStyle/>
          <a:p>
            <a:endParaRPr/>
          </a:p>
        </p:txBody>
      </p:sp>
      <p:sp>
        <p:nvSpPr>
          <p:cNvPr id="81" name="object 81"/>
          <p:cNvSpPr/>
          <p:nvPr/>
        </p:nvSpPr>
        <p:spPr>
          <a:xfrm>
            <a:off x="5157094" y="4459101"/>
            <a:ext cx="87111" cy="87111"/>
          </a:xfrm>
          <a:prstGeom prst="rect">
            <a:avLst/>
          </a:prstGeom>
          <a:blipFill>
            <a:blip r:embed="rId17" cstate="print"/>
            <a:stretch>
              <a:fillRect/>
            </a:stretch>
          </a:blipFill>
        </p:spPr>
        <p:txBody>
          <a:bodyPr wrap="square" lIns="0" tIns="0" rIns="0" bIns="0" rtlCol="0"/>
          <a:lstStyle/>
          <a:p>
            <a:endParaRPr/>
          </a:p>
        </p:txBody>
      </p:sp>
      <p:sp>
        <p:nvSpPr>
          <p:cNvPr id="82" name="object 82"/>
          <p:cNvSpPr/>
          <p:nvPr/>
        </p:nvSpPr>
        <p:spPr>
          <a:xfrm>
            <a:off x="3134867" y="5728594"/>
            <a:ext cx="4965700" cy="12700"/>
          </a:xfrm>
          <a:custGeom>
            <a:avLst/>
            <a:gdLst/>
            <a:ahLst/>
            <a:cxnLst/>
            <a:rect l="l" t="t" r="r" b="b"/>
            <a:pathLst>
              <a:path w="4965700" h="12700">
                <a:moveTo>
                  <a:pt x="0" y="0"/>
                </a:moveTo>
                <a:lnTo>
                  <a:pt x="0" y="12435"/>
                </a:lnTo>
                <a:lnTo>
                  <a:pt x="4965191" y="12435"/>
                </a:lnTo>
                <a:lnTo>
                  <a:pt x="4965191" y="0"/>
                </a:lnTo>
                <a:lnTo>
                  <a:pt x="0" y="0"/>
                </a:lnTo>
                <a:close/>
              </a:path>
            </a:pathLst>
          </a:custGeom>
          <a:solidFill>
            <a:srgbClr val="000000"/>
          </a:solidFill>
        </p:spPr>
        <p:txBody>
          <a:bodyPr wrap="square" lIns="0" tIns="0" rIns="0" bIns="0" rtlCol="0"/>
          <a:lstStyle/>
          <a:p>
            <a:endParaRPr/>
          </a:p>
        </p:txBody>
      </p:sp>
      <p:sp>
        <p:nvSpPr>
          <p:cNvPr id="83" name="object 83"/>
          <p:cNvSpPr/>
          <p:nvPr/>
        </p:nvSpPr>
        <p:spPr>
          <a:xfrm>
            <a:off x="3134867" y="2636519"/>
            <a:ext cx="0" cy="3098800"/>
          </a:xfrm>
          <a:custGeom>
            <a:avLst/>
            <a:gdLst/>
            <a:ahLst/>
            <a:cxnLst/>
            <a:rect l="l" t="t" r="r" b="b"/>
            <a:pathLst>
              <a:path h="3098800">
                <a:moveTo>
                  <a:pt x="0" y="3098291"/>
                </a:moveTo>
                <a:lnTo>
                  <a:pt x="0" y="0"/>
                </a:lnTo>
              </a:path>
            </a:pathLst>
          </a:custGeom>
          <a:ln w="12435">
            <a:solidFill>
              <a:srgbClr val="000000"/>
            </a:solidFill>
          </a:ln>
        </p:spPr>
        <p:txBody>
          <a:bodyPr wrap="square" lIns="0" tIns="0" rIns="0" bIns="0" rtlCol="0"/>
          <a:lstStyle/>
          <a:p>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prstGeom prst="rect">
            <a:avLst/>
          </a:prstGeom>
        </p:spPr>
        <p:txBody>
          <a:bodyPr vert="horz" wrap="square" lIns="0" tIns="12700" rIns="0" bIns="0" rtlCol="0">
            <a:spAutoFit/>
          </a:bodyPr>
          <a:lstStyle/>
          <a:p>
            <a:pPr marL="3124835" marR="5080" indent="-3112770">
              <a:lnSpc>
                <a:spcPct val="100000"/>
              </a:lnSpc>
              <a:spcBef>
                <a:spcPts val="100"/>
              </a:spcBef>
            </a:pPr>
            <a:r>
              <a:rPr spc="-5" dirty="0"/>
              <a:t>Έλεγχος Αθροιστικότητας (</a:t>
            </a:r>
            <a:r>
              <a:rPr i="1" spc="-5" dirty="0">
                <a:latin typeface="Arial"/>
                <a:cs typeface="Arial"/>
              </a:rPr>
              <a:t>Additivity</a:t>
            </a:r>
            <a:r>
              <a:rPr spc="-5" dirty="0"/>
              <a:t>) του  Tukey</a:t>
            </a:r>
          </a:p>
        </p:txBody>
      </p:sp>
      <p:graphicFrame>
        <p:nvGraphicFramePr>
          <p:cNvPr id="10" name="object 10"/>
          <p:cNvGraphicFramePr>
            <a:graphicFrameLocks noGrp="1"/>
          </p:cNvGraphicFramePr>
          <p:nvPr/>
        </p:nvGraphicFramePr>
        <p:xfrm>
          <a:off x="877823" y="2200655"/>
          <a:ext cx="8919207" cy="3352928"/>
        </p:xfrm>
        <a:graphic>
          <a:graphicData uri="http://schemas.openxmlformats.org/drawingml/2006/table">
            <a:tbl>
              <a:tblPr firstRow="1" bandRow="1">
                <a:tableStyleId>{2D5ABB26-0587-4C30-8999-92F81FD0307C}</a:tableStyleId>
              </a:tblPr>
              <a:tblGrid>
                <a:gridCol w="2052955">
                  <a:extLst>
                    <a:ext uri="{9D8B030D-6E8A-4147-A177-3AD203B41FA5}">
                      <a16:colId xmlns:a16="http://schemas.microsoft.com/office/drawing/2014/main" val="20000"/>
                    </a:ext>
                  </a:extLst>
                </a:gridCol>
                <a:gridCol w="2000885">
                  <a:extLst>
                    <a:ext uri="{9D8B030D-6E8A-4147-A177-3AD203B41FA5}">
                      <a16:colId xmlns:a16="http://schemas.microsoft.com/office/drawing/2014/main" val="20001"/>
                    </a:ext>
                  </a:extLst>
                </a:gridCol>
                <a:gridCol w="563245">
                  <a:extLst>
                    <a:ext uri="{9D8B030D-6E8A-4147-A177-3AD203B41FA5}">
                      <a16:colId xmlns:a16="http://schemas.microsoft.com/office/drawing/2014/main" val="20002"/>
                    </a:ext>
                  </a:extLst>
                </a:gridCol>
                <a:gridCol w="513079">
                  <a:extLst>
                    <a:ext uri="{9D8B030D-6E8A-4147-A177-3AD203B41FA5}">
                      <a16:colId xmlns:a16="http://schemas.microsoft.com/office/drawing/2014/main" val="20003"/>
                    </a:ext>
                  </a:extLst>
                </a:gridCol>
                <a:gridCol w="1435734">
                  <a:extLst>
                    <a:ext uri="{9D8B030D-6E8A-4147-A177-3AD203B41FA5}">
                      <a16:colId xmlns:a16="http://schemas.microsoft.com/office/drawing/2014/main" val="20004"/>
                    </a:ext>
                  </a:extLst>
                </a:gridCol>
                <a:gridCol w="1025525">
                  <a:extLst>
                    <a:ext uri="{9D8B030D-6E8A-4147-A177-3AD203B41FA5}">
                      <a16:colId xmlns:a16="http://schemas.microsoft.com/office/drawing/2014/main" val="20005"/>
                    </a:ext>
                  </a:extLst>
                </a:gridCol>
                <a:gridCol w="1060450">
                  <a:extLst>
                    <a:ext uri="{9D8B030D-6E8A-4147-A177-3AD203B41FA5}">
                      <a16:colId xmlns:a16="http://schemas.microsoft.com/office/drawing/2014/main" val="20006"/>
                    </a:ext>
                  </a:extLst>
                </a:gridCol>
                <a:gridCol w="267334">
                  <a:extLst>
                    <a:ext uri="{9D8B030D-6E8A-4147-A177-3AD203B41FA5}">
                      <a16:colId xmlns:a16="http://schemas.microsoft.com/office/drawing/2014/main" val="20007"/>
                    </a:ext>
                  </a:extLst>
                </a:gridCol>
              </a:tblGrid>
              <a:tr h="851905">
                <a:tc gridSpan="7">
                  <a:txBody>
                    <a:bodyPr/>
                    <a:lstStyle/>
                    <a:p>
                      <a:pPr marL="2359660">
                        <a:lnSpc>
                          <a:spcPts val="1780"/>
                        </a:lnSpc>
                      </a:pPr>
                      <a:r>
                        <a:rPr sz="1700" spc="-215" dirty="0">
                          <a:latin typeface="Courier New"/>
                          <a:cs typeface="Courier New"/>
                        </a:rPr>
                        <a:t>Analysis </a:t>
                      </a:r>
                      <a:r>
                        <a:rPr sz="1700" spc="-210" dirty="0">
                          <a:latin typeface="Courier New"/>
                          <a:cs typeface="Courier New"/>
                        </a:rPr>
                        <a:t>of</a:t>
                      </a:r>
                      <a:r>
                        <a:rPr sz="1700" spc="-250" dirty="0">
                          <a:latin typeface="Courier New"/>
                          <a:cs typeface="Courier New"/>
                        </a:rPr>
                        <a:t> </a:t>
                      </a:r>
                      <a:r>
                        <a:rPr sz="1700" spc="-215" dirty="0">
                          <a:latin typeface="Courier New"/>
                          <a:cs typeface="Courier New"/>
                        </a:rPr>
                        <a:t>Variance</a:t>
                      </a:r>
                      <a:endParaRPr sz="1700">
                        <a:latin typeface="Courier New"/>
                        <a:cs typeface="Courier New"/>
                      </a:endParaRPr>
                    </a:p>
                    <a:p>
                      <a:pPr>
                        <a:lnSpc>
                          <a:spcPct val="100000"/>
                        </a:lnSpc>
                        <a:spcBef>
                          <a:spcPts val="50"/>
                        </a:spcBef>
                      </a:pPr>
                      <a:endParaRPr sz="1500">
                        <a:latin typeface="Times New Roman"/>
                        <a:cs typeface="Times New Roman"/>
                      </a:endParaRPr>
                    </a:p>
                    <a:p>
                      <a:pPr>
                        <a:lnSpc>
                          <a:spcPct val="100000"/>
                        </a:lnSpc>
                        <a:tabLst>
                          <a:tab pos="2461895" algn="l"/>
                          <a:tab pos="4206875" algn="l"/>
                          <a:tab pos="5131435" algn="l"/>
                          <a:tab pos="6877050" algn="l"/>
                          <a:tab pos="7696834" algn="l"/>
                        </a:tabLst>
                      </a:pPr>
                      <a:r>
                        <a:rPr sz="1700" spc="-215" dirty="0">
                          <a:latin typeface="Courier New"/>
                          <a:cs typeface="Courier New"/>
                        </a:rPr>
                        <a:t>Source</a:t>
                      </a:r>
                      <a:r>
                        <a:rPr sz="1700" spc="-210" dirty="0">
                          <a:latin typeface="Courier New"/>
                          <a:cs typeface="Courier New"/>
                        </a:rPr>
                        <a:t> of</a:t>
                      </a:r>
                      <a:r>
                        <a:rPr sz="1700" spc="-200" dirty="0">
                          <a:latin typeface="Courier New"/>
                          <a:cs typeface="Courier New"/>
                        </a:rPr>
                        <a:t> </a:t>
                      </a:r>
                      <a:r>
                        <a:rPr sz="1700" spc="-220" dirty="0">
                          <a:latin typeface="Courier New"/>
                          <a:cs typeface="Courier New"/>
                        </a:rPr>
                        <a:t>Variation	</a:t>
                      </a:r>
                      <a:r>
                        <a:rPr sz="1700" spc="-215" dirty="0">
                          <a:latin typeface="Courier New"/>
                          <a:cs typeface="Courier New"/>
                        </a:rPr>
                        <a:t>Sum</a:t>
                      </a:r>
                      <a:r>
                        <a:rPr sz="1700" spc="-210" dirty="0">
                          <a:latin typeface="Courier New"/>
                          <a:cs typeface="Courier New"/>
                        </a:rPr>
                        <a:t> </a:t>
                      </a:r>
                      <a:r>
                        <a:rPr sz="1700" spc="-215" dirty="0">
                          <a:latin typeface="Courier New"/>
                          <a:cs typeface="Courier New"/>
                        </a:rPr>
                        <a:t>of</a:t>
                      </a:r>
                      <a:r>
                        <a:rPr sz="1700" spc="-210" dirty="0">
                          <a:latin typeface="Courier New"/>
                          <a:cs typeface="Courier New"/>
                        </a:rPr>
                        <a:t> </a:t>
                      </a:r>
                      <a:r>
                        <a:rPr sz="1700" spc="-215" dirty="0">
                          <a:latin typeface="Courier New"/>
                          <a:cs typeface="Courier New"/>
                        </a:rPr>
                        <a:t>Sq.	</a:t>
                      </a:r>
                      <a:r>
                        <a:rPr sz="1700" spc="-210" dirty="0">
                          <a:latin typeface="Courier New"/>
                          <a:cs typeface="Courier New"/>
                        </a:rPr>
                        <a:t>DF	</a:t>
                      </a:r>
                      <a:r>
                        <a:rPr sz="1700" spc="-215" dirty="0">
                          <a:latin typeface="Courier New"/>
                          <a:cs typeface="Courier New"/>
                        </a:rPr>
                        <a:t>Mean Square	</a:t>
                      </a:r>
                      <a:r>
                        <a:rPr sz="1700" spc="-210" dirty="0">
                          <a:latin typeface="Courier New"/>
                          <a:cs typeface="Courier New"/>
                        </a:rPr>
                        <a:t>F	</a:t>
                      </a:r>
                      <a:r>
                        <a:rPr sz="1700" spc="-215" dirty="0">
                          <a:latin typeface="Courier New"/>
                          <a:cs typeface="Courier New"/>
                        </a:rPr>
                        <a:t>Prob.</a:t>
                      </a:r>
                      <a:endParaRPr sz="1700">
                        <a:latin typeface="Courier New"/>
                        <a:cs typeface="Courier New"/>
                      </a:endParaRPr>
                    </a:p>
                  </a:txBody>
                  <a:tcPr marL="0" marR="0" marT="0" marB="0">
                    <a:solidFill>
                      <a:srgbClr val="FFFF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70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0"/>
                  </a:ext>
                </a:extLst>
              </a:tr>
              <a:tr h="363473">
                <a:tc>
                  <a:txBody>
                    <a:bodyPr/>
                    <a:lstStyle/>
                    <a:p>
                      <a:pPr>
                        <a:lnSpc>
                          <a:spcPct val="100000"/>
                        </a:lnSpc>
                        <a:spcBef>
                          <a:spcPts val="650"/>
                        </a:spcBef>
                      </a:pPr>
                      <a:r>
                        <a:rPr sz="1700" spc="-215" dirty="0">
                          <a:latin typeface="Courier New"/>
                          <a:cs typeface="Courier New"/>
                        </a:rPr>
                        <a:t>Between</a:t>
                      </a:r>
                      <a:r>
                        <a:rPr sz="1700" spc="-240" dirty="0">
                          <a:latin typeface="Courier New"/>
                          <a:cs typeface="Courier New"/>
                        </a:rPr>
                        <a:t> </a:t>
                      </a:r>
                      <a:r>
                        <a:rPr sz="1700" spc="-215" dirty="0">
                          <a:latin typeface="Courier New"/>
                          <a:cs typeface="Courier New"/>
                        </a:rPr>
                        <a:t>Genotypes</a:t>
                      </a:r>
                      <a:endParaRPr sz="1700">
                        <a:latin typeface="Courier New"/>
                        <a:cs typeface="Courier New"/>
                      </a:endParaRPr>
                    </a:p>
                  </a:txBody>
                  <a:tcPr marL="0" marR="0" marT="82550" marB="0">
                    <a:solidFill>
                      <a:srgbClr val="FFFFFF"/>
                    </a:solidFill>
                  </a:tcPr>
                </a:tc>
                <a:tc>
                  <a:txBody>
                    <a:bodyPr/>
                    <a:lstStyle/>
                    <a:p>
                      <a:pPr marL="820419">
                        <a:lnSpc>
                          <a:spcPct val="100000"/>
                        </a:lnSpc>
                        <a:spcBef>
                          <a:spcPts val="650"/>
                        </a:spcBef>
                      </a:pPr>
                      <a:r>
                        <a:rPr sz="1700" spc="-215" dirty="0">
                          <a:latin typeface="Courier New"/>
                          <a:cs typeface="Courier New"/>
                        </a:rPr>
                        <a:t>51.4900</a:t>
                      </a:r>
                      <a:endParaRPr sz="1700">
                        <a:latin typeface="Courier New"/>
                        <a:cs typeface="Courier New"/>
                      </a:endParaRPr>
                    </a:p>
                  </a:txBody>
                  <a:tcPr marL="0" marR="0" marT="82550" marB="0">
                    <a:solidFill>
                      <a:srgbClr val="FFFFFF"/>
                    </a:solidFill>
                  </a:tcPr>
                </a:tc>
                <a:tc>
                  <a:txBody>
                    <a:bodyPr/>
                    <a:lstStyle/>
                    <a:p>
                      <a:pPr algn="r">
                        <a:lnSpc>
                          <a:spcPct val="100000"/>
                        </a:lnSpc>
                        <a:spcBef>
                          <a:spcPts val="650"/>
                        </a:spcBef>
                      </a:pPr>
                      <a:r>
                        <a:rPr sz="1700" dirty="0">
                          <a:latin typeface="Courier New"/>
                          <a:cs typeface="Courier New"/>
                        </a:rPr>
                        <a:t>9</a:t>
                      </a:r>
                      <a:endParaRPr sz="1700">
                        <a:latin typeface="Courier New"/>
                        <a:cs typeface="Courier New"/>
                      </a:endParaRPr>
                    </a:p>
                  </a:txBody>
                  <a:tcPr marL="0" marR="0" marT="82550" marB="0">
                    <a:solidFill>
                      <a:srgbClr val="FFFFFF"/>
                    </a:solidFill>
                  </a:tcPr>
                </a:tc>
                <a:tc>
                  <a:txBody>
                    <a:bodyPr/>
                    <a:lstStyle/>
                    <a:p>
                      <a:pPr>
                        <a:lnSpc>
                          <a:spcPct val="100000"/>
                        </a:lnSpc>
                      </a:pPr>
                      <a:endParaRPr sz="1700">
                        <a:latin typeface="Times New Roman"/>
                        <a:cs typeface="Times New Roman"/>
                      </a:endParaRPr>
                    </a:p>
                  </a:txBody>
                  <a:tcPr marL="0" marR="0" marT="0" marB="0">
                    <a:solidFill>
                      <a:srgbClr val="FFFFFF"/>
                    </a:solidFill>
                  </a:tcPr>
                </a:tc>
                <a:tc>
                  <a:txBody>
                    <a:bodyPr/>
                    <a:lstStyle/>
                    <a:p>
                      <a:pPr marR="196850" algn="r">
                        <a:lnSpc>
                          <a:spcPct val="100000"/>
                        </a:lnSpc>
                        <a:spcBef>
                          <a:spcPts val="650"/>
                        </a:spcBef>
                      </a:pPr>
                      <a:r>
                        <a:rPr sz="1700" spc="-15" dirty="0">
                          <a:latin typeface="Courier New"/>
                          <a:cs typeface="Courier New"/>
                        </a:rPr>
                        <a:t>5.</a:t>
                      </a:r>
                      <a:r>
                        <a:rPr sz="1700" dirty="0">
                          <a:latin typeface="Courier New"/>
                          <a:cs typeface="Courier New"/>
                        </a:rPr>
                        <a:t>7</a:t>
                      </a:r>
                      <a:r>
                        <a:rPr sz="1700" spc="-15" dirty="0">
                          <a:latin typeface="Courier New"/>
                          <a:cs typeface="Courier New"/>
                        </a:rPr>
                        <a:t>21</a:t>
                      </a:r>
                      <a:r>
                        <a:rPr sz="1700" dirty="0">
                          <a:latin typeface="Courier New"/>
                          <a:cs typeface="Courier New"/>
                        </a:rPr>
                        <a:t>1</a:t>
                      </a:r>
                      <a:endParaRPr sz="1700">
                        <a:latin typeface="Courier New"/>
                        <a:cs typeface="Courier New"/>
                      </a:endParaRPr>
                    </a:p>
                  </a:txBody>
                  <a:tcPr marL="0" marR="0" marT="82550" marB="0">
                    <a:solidFill>
                      <a:srgbClr val="FFFFFF"/>
                    </a:solidFill>
                  </a:tcPr>
                </a:tc>
                <a:tc>
                  <a:txBody>
                    <a:bodyPr/>
                    <a:lstStyle/>
                    <a:p>
                      <a:pPr>
                        <a:lnSpc>
                          <a:spcPct val="100000"/>
                        </a:lnSpc>
                      </a:pPr>
                      <a:endParaRPr sz="1700">
                        <a:latin typeface="Times New Roman"/>
                        <a:cs typeface="Times New Roman"/>
                      </a:endParaRPr>
                    </a:p>
                  </a:txBody>
                  <a:tcPr marL="0" marR="0" marT="0" marB="0">
                    <a:solidFill>
                      <a:srgbClr val="FFFFFF"/>
                    </a:solidFill>
                  </a:tcPr>
                </a:tc>
                <a:tc>
                  <a:txBody>
                    <a:bodyPr/>
                    <a:lstStyle/>
                    <a:p>
                      <a:pPr>
                        <a:lnSpc>
                          <a:spcPct val="100000"/>
                        </a:lnSpc>
                      </a:pPr>
                      <a:endParaRPr sz="1700">
                        <a:latin typeface="Times New Roman"/>
                        <a:cs typeface="Times New Roman"/>
                      </a:endParaRPr>
                    </a:p>
                  </a:txBody>
                  <a:tcPr marL="0" marR="0" marT="0" marB="0">
                    <a:solidFill>
                      <a:srgbClr val="FFFFFF"/>
                    </a:solidFill>
                  </a:tcPr>
                </a:tc>
                <a:tc>
                  <a:txBody>
                    <a:bodyPr/>
                    <a:lstStyle/>
                    <a:p>
                      <a:pPr>
                        <a:lnSpc>
                          <a:spcPct val="100000"/>
                        </a:lnSpc>
                      </a:pPr>
                      <a:endParaRPr sz="170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1"/>
                  </a:ext>
                </a:extLst>
              </a:tr>
              <a:tr h="242315">
                <a:tc>
                  <a:txBody>
                    <a:bodyPr/>
                    <a:lstStyle/>
                    <a:p>
                      <a:pPr>
                        <a:lnSpc>
                          <a:spcPts val="1750"/>
                        </a:lnSpc>
                      </a:pPr>
                      <a:r>
                        <a:rPr sz="1700" spc="-215" dirty="0">
                          <a:latin typeface="Courier New"/>
                          <a:cs typeface="Courier New"/>
                        </a:rPr>
                        <a:t>Within</a:t>
                      </a:r>
                      <a:r>
                        <a:rPr sz="1700" spc="-245" dirty="0">
                          <a:latin typeface="Courier New"/>
                          <a:cs typeface="Courier New"/>
                        </a:rPr>
                        <a:t> </a:t>
                      </a:r>
                      <a:r>
                        <a:rPr sz="1700" spc="-215" dirty="0">
                          <a:latin typeface="Courier New"/>
                          <a:cs typeface="Courier New"/>
                        </a:rPr>
                        <a:t>Genotypes</a:t>
                      </a:r>
                      <a:endParaRPr sz="1700">
                        <a:latin typeface="Courier New"/>
                        <a:cs typeface="Courier New"/>
                      </a:endParaRPr>
                    </a:p>
                  </a:txBody>
                  <a:tcPr marL="0" marR="0" marT="0" marB="0">
                    <a:solidFill>
                      <a:srgbClr val="FFFFFF"/>
                    </a:solidFill>
                  </a:tcPr>
                </a:tc>
                <a:tc>
                  <a:txBody>
                    <a:bodyPr/>
                    <a:lstStyle/>
                    <a:p>
                      <a:pPr marL="716915">
                        <a:lnSpc>
                          <a:spcPts val="1750"/>
                        </a:lnSpc>
                      </a:pPr>
                      <a:r>
                        <a:rPr sz="1700" spc="-215" dirty="0">
                          <a:latin typeface="Courier New"/>
                          <a:cs typeface="Courier New"/>
                        </a:rPr>
                        <a:t>348.7000</a:t>
                      </a:r>
                      <a:endParaRPr sz="1700">
                        <a:latin typeface="Courier New"/>
                        <a:cs typeface="Courier New"/>
                      </a:endParaRPr>
                    </a:p>
                  </a:txBody>
                  <a:tcPr marL="0" marR="0" marT="0" marB="0">
                    <a:solidFill>
                      <a:srgbClr val="FFFFFF"/>
                    </a:solidFill>
                  </a:tcPr>
                </a:tc>
                <a:tc>
                  <a:txBody>
                    <a:bodyPr/>
                    <a:lstStyle/>
                    <a:p>
                      <a:pPr algn="r">
                        <a:lnSpc>
                          <a:spcPts val="1750"/>
                        </a:lnSpc>
                      </a:pPr>
                      <a:r>
                        <a:rPr sz="1700" spc="-15" dirty="0">
                          <a:latin typeface="Courier New"/>
                          <a:cs typeface="Courier New"/>
                        </a:rPr>
                        <a:t>9</a:t>
                      </a:r>
                      <a:r>
                        <a:rPr sz="1700" dirty="0">
                          <a:latin typeface="Courier New"/>
                          <a:cs typeface="Courier New"/>
                        </a:rPr>
                        <a:t>0</a:t>
                      </a:r>
                      <a:endParaRPr sz="1700">
                        <a:latin typeface="Courier New"/>
                        <a:cs typeface="Courier New"/>
                      </a:endParaRPr>
                    </a:p>
                  </a:txBody>
                  <a:tcPr marL="0" marR="0" marT="0" marB="0">
                    <a:solidFill>
                      <a:srgbClr val="FFFFFF"/>
                    </a:solidFill>
                  </a:tcPr>
                </a:tc>
                <a:tc>
                  <a:txBody>
                    <a:bodyPr/>
                    <a:lstStyle/>
                    <a:p>
                      <a:pPr>
                        <a:lnSpc>
                          <a:spcPct val="100000"/>
                        </a:lnSpc>
                      </a:pPr>
                      <a:endParaRPr sz="1400">
                        <a:latin typeface="Times New Roman"/>
                        <a:cs typeface="Times New Roman"/>
                      </a:endParaRPr>
                    </a:p>
                  </a:txBody>
                  <a:tcPr marL="0" marR="0" marT="0" marB="0">
                    <a:solidFill>
                      <a:srgbClr val="FFFFFF"/>
                    </a:solidFill>
                  </a:tcPr>
                </a:tc>
                <a:tc>
                  <a:txBody>
                    <a:bodyPr/>
                    <a:lstStyle/>
                    <a:p>
                      <a:pPr marR="196850" algn="r">
                        <a:lnSpc>
                          <a:spcPts val="1750"/>
                        </a:lnSpc>
                      </a:pPr>
                      <a:r>
                        <a:rPr sz="1700" spc="-15" dirty="0">
                          <a:latin typeface="Courier New"/>
                          <a:cs typeface="Courier New"/>
                        </a:rPr>
                        <a:t>3.</a:t>
                      </a:r>
                      <a:r>
                        <a:rPr sz="1700" dirty="0">
                          <a:latin typeface="Courier New"/>
                          <a:cs typeface="Courier New"/>
                        </a:rPr>
                        <a:t>8</a:t>
                      </a:r>
                      <a:r>
                        <a:rPr sz="1700" spc="-15" dirty="0">
                          <a:latin typeface="Courier New"/>
                          <a:cs typeface="Courier New"/>
                        </a:rPr>
                        <a:t>74</a:t>
                      </a:r>
                      <a:r>
                        <a:rPr sz="1700" dirty="0">
                          <a:latin typeface="Courier New"/>
                          <a:cs typeface="Courier New"/>
                        </a:rPr>
                        <a:t>4</a:t>
                      </a:r>
                      <a:endParaRPr sz="1700">
                        <a:latin typeface="Courier New"/>
                        <a:cs typeface="Courier New"/>
                      </a:endParaRPr>
                    </a:p>
                  </a:txBody>
                  <a:tcPr marL="0" marR="0" marT="0" marB="0">
                    <a:solidFill>
                      <a:srgbClr val="FFFFFF"/>
                    </a:solidFill>
                  </a:tcPr>
                </a:tc>
                <a:tc>
                  <a:txBody>
                    <a:bodyPr/>
                    <a:lstStyle/>
                    <a:p>
                      <a:pPr>
                        <a:lnSpc>
                          <a:spcPct val="100000"/>
                        </a:lnSpc>
                      </a:pPr>
                      <a:endParaRPr sz="1400">
                        <a:latin typeface="Times New Roman"/>
                        <a:cs typeface="Times New Roman"/>
                      </a:endParaRPr>
                    </a:p>
                  </a:txBody>
                  <a:tcPr marL="0" marR="0" marT="0" marB="0">
                    <a:solidFill>
                      <a:srgbClr val="FFFFFF"/>
                    </a:solidFill>
                  </a:tcPr>
                </a:tc>
                <a:tc>
                  <a:txBody>
                    <a:bodyPr/>
                    <a:lstStyle/>
                    <a:p>
                      <a:pPr>
                        <a:lnSpc>
                          <a:spcPct val="100000"/>
                        </a:lnSpc>
                      </a:pPr>
                      <a:endParaRPr sz="1400">
                        <a:latin typeface="Times New Roman"/>
                        <a:cs typeface="Times New Roman"/>
                      </a:endParaRPr>
                    </a:p>
                  </a:txBody>
                  <a:tcPr marL="0" marR="0" marT="0" marB="0">
                    <a:solidFill>
                      <a:srgbClr val="FFFFFF"/>
                    </a:solidFill>
                  </a:tcPr>
                </a:tc>
                <a:tc>
                  <a:txBody>
                    <a:bodyPr/>
                    <a:lstStyle/>
                    <a:p>
                      <a:pPr>
                        <a:lnSpc>
                          <a:spcPct val="100000"/>
                        </a:lnSpc>
                      </a:pPr>
                      <a:endParaRPr sz="140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2"/>
                  </a:ext>
                </a:extLst>
              </a:tr>
              <a:tr h="242575">
                <a:tc>
                  <a:txBody>
                    <a:bodyPr/>
                    <a:lstStyle/>
                    <a:p>
                      <a:pPr marL="205104">
                        <a:lnSpc>
                          <a:spcPts val="1739"/>
                        </a:lnSpc>
                      </a:pPr>
                      <a:r>
                        <a:rPr sz="1700" spc="-215" dirty="0">
                          <a:latin typeface="Courier New"/>
                          <a:cs typeface="Courier New"/>
                        </a:rPr>
                        <a:t>Between</a:t>
                      </a:r>
                      <a:r>
                        <a:rPr sz="1700" spc="-235" dirty="0">
                          <a:latin typeface="Courier New"/>
                          <a:cs typeface="Courier New"/>
                        </a:rPr>
                        <a:t> </a:t>
                      </a:r>
                      <a:r>
                        <a:rPr sz="1700" spc="-220" dirty="0">
                          <a:latin typeface="Courier New"/>
                          <a:cs typeface="Courier New"/>
                        </a:rPr>
                        <a:t>Blocks</a:t>
                      </a:r>
                      <a:endParaRPr sz="1700">
                        <a:latin typeface="Courier New"/>
                        <a:cs typeface="Courier New"/>
                      </a:endParaRPr>
                    </a:p>
                  </a:txBody>
                  <a:tcPr marL="0" marR="0" marT="0" marB="0">
                    <a:solidFill>
                      <a:srgbClr val="FFFFFF"/>
                    </a:solidFill>
                  </a:tcPr>
                </a:tc>
                <a:tc>
                  <a:txBody>
                    <a:bodyPr/>
                    <a:lstStyle/>
                    <a:p>
                      <a:pPr marL="716915">
                        <a:lnSpc>
                          <a:spcPts val="1739"/>
                        </a:lnSpc>
                      </a:pPr>
                      <a:r>
                        <a:rPr sz="1700" spc="-215" dirty="0">
                          <a:latin typeface="Courier New"/>
                          <a:cs typeface="Courier New"/>
                        </a:rPr>
                        <a:t>147.8900</a:t>
                      </a:r>
                      <a:endParaRPr sz="1700">
                        <a:latin typeface="Courier New"/>
                        <a:cs typeface="Courier New"/>
                      </a:endParaRPr>
                    </a:p>
                  </a:txBody>
                  <a:tcPr marL="0" marR="0" marT="0" marB="0">
                    <a:solidFill>
                      <a:srgbClr val="FFFFFF"/>
                    </a:solidFill>
                  </a:tcPr>
                </a:tc>
                <a:tc>
                  <a:txBody>
                    <a:bodyPr/>
                    <a:lstStyle/>
                    <a:p>
                      <a:pPr algn="r">
                        <a:lnSpc>
                          <a:spcPts val="1739"/>
                        </a:lnSpc>
                      </a:pPr>
                      <a:r>
                        <a:rPr sz="1700" dirty="0">
                          <a:latin typeface="Courier New"/>
                          <a:cs typeface="Courier New"/>
                        </a:rPr>
                        <a:t>9</a:t>
                      </a:r>
                      <a:endParaRPr sz="1700">
                        <a:latin typeface="Courier New"/>
                        <a:cs typeface="Courier New"/>
                      </a:endParaRPr>
                    </a:p>
                  </a:txBody>
                  <a:tcPr marL="0" marR="0" marT="0" marB="0">
                    <a:solidFill>
                      <a:srgbClr val="FFFFFF"/>
                    </a:solidFill>
                  </a:tcPr>
                </a:tc>
                <a:tc>
                  <a:txBody>
                    <a:bodyPr/>
                    <a:lstStyle/>
                    <a:p>
                      <a:pPr>
                        <a:lnSpc>
                          <a:spcPct val="100000"/>
                        </a:lnSpc>
                      </a:pPr>
                      <a:endParaRPr sz="1400">
                        <a:latin typeface="Times New Roman"/>
                        <a:cs typeface="Times New Roman"/>
                      </a:endParaRPr>
                    </a:p>
                  </a:txBody>
                  <a:tcPr marL="0" marR="0" marT="0" marB="0">
                    <a:solidFill>
                      <a:srgbClr val="FFFFFF"/>
                    </a:solidFill>
                  </a:tcPr>
                </a:tc>
                <a:tc>
                  <a:txBody>
                    <a:bodyPr/>
                    <a:lstStyle/>
                    <a:p>
                      <a:pPr marL="307975">
                        <a:lnSpc>
                          <a:spcPts val="1739"/>
                        </a:lnSpc>
                      </a:pPr>
                      <a:r>
                        <a:rPr sz="1700" spc="-215" dirty="0">
                          <a:latin typeface="Courier New"/>
                          <a:cs typeface="Courier New"/>
                        </a:rPr>
                        <a:t>16.4322</a:t>
                      </a:r>
                      <a:endParaRPr sz="1700">
                        <a:latin typeface="Courier New"/>
                        <a:cs typeface="Courier New"/>
                      </a:endParaRPr>
                    </a:p>
                  </a:txBody>
                  <a:tcPr marL="0" marR="0" marT="0" marB="0">
                    <a:solidFill>
                      <a:srgbClr val="FFFFFF"/>
                    </a:solidFill>
                  </a:tcPr>
                </a:tc>
                <a:tc>
                  <a:txBody>
                    <a:bodyPr/>
                    <a:lstStyle/>
                    <a:p>
                      <a:pPr marL="204470">
                        <a:lnSpc>
                          <a:spcPts val="1739"/>
                        </a:lnSpc>
                      </a:pPr>
                      <a:r>
                        <a:rPr sz="1700" spc="-215" dirty="0">
                          <a:latin typeface="Courier New"/>
                          <a:cs typeface="Courier New"/>
                        </a:rPr>
                        <a:t>6.6282</a:t>
                      </a:r>
                      <a:endParaRPr sz="1700">
                        <a:latin typeface="Courier New"/>
                        <a:cs typeface="Courier New"/>
                      </a:endParaRPr>
                    </a:p>
                  </a:txBody>
                  <a:tcPr marL="0" marR="0" marT="0" marB="0">
                    <a:solidFill>
                      <a:srgbClr val="FFFFFF"/>
                    </a:solidFill>
                  </a:tcPr>
                </a:tc>
                <a:tc>
                  <a:txBody>
                    <a:bodyPr/>
                    <a:lstStyle/>
                    <a:p>
                      <a:pPr marL="101600">
                        <a:lnSpc>
                          <a:spcPts val="1739"/>
                        </a:lnSpc>
                      </a:pPr>
                      <a:r>
                        <a:rPr sz="1700" spc="-215" dirty="0">
                          <a:latin typeface="Courier New"/>
                          <a:cs typeface="Courier New"/>
                        </a:rPr>
                        <a:t>.0000</a:t>
                      </a:r>
                      <a:endParaRPr sz="1700">
                        <a:latin typeface="Courier New"/>
                        <a:cs typeface="Courier New"/>
                      </a:endParaRPr>
                    </a:p>
                  </a:txBody>
                  <a:tcPr marL="0" marR="0" marT="0" marB="0">
                    <a:solidFill>
                      <a:srgbClr val="FFFFFF"/>
                    </a:solidFill>
                  </a:tcPr>
                </a:tc>
                <a:tc>
                  <a:txBody>
                    <a:bodyPr/>
                    <a:lstStyle/>
                    <a:p>
                      <a:pPr>
                        <a:lnSpc>
                          <a:spcPct val="100000"/>
                        </a:lnSpc>
                      </a:pPr>
                      <a:endParaRPr sz="140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3"/>
                  </a:ext>
                </a:extLst>
              </a:tr>
              <a:tr h="242056">
                <a:tc>
                  <a:txBody>
                    <a:bodyPr/>
                    <a:lstStyle/>
                    <a:p>
                      <a:pPr marL="205104">
                        <a:lnSpc>
                          <a:spcPts val="1750"/>
                        </a:lnSpc>
                      </a:pPr>
                      <a:r>
                        <a:rPr sz="1700" spc="-215" dirty="0">
                          <a:latin typeface="Courier New"/>
                          <a:cs typeface="Courier New"/>
                        </a:rPr>
                        <a:t>Residual</a:t>
                      </a:r>
                      <a:endParaRPr sz="1700">
                        <a:latin typeface="Courier New"/>
                        <a:cs typeface="Courier New"/>
                      </a:endParaRPr>
                    </a:p>
                  </a:txBody>
                  <a:tcPr marL="0" marR="0" marT="0" marB="0">
                    <a:solidFill>
                      <a:srgbClr val="FFFFFF"/>
                    </a:solidFill>
                  </a:tcPr>
                </a:tc>
                <a:tc>
                  <a:txBody>
                    <a:bodyPr/>
                    <a:lstStyle/>
                    <a:p>
                      <a:pPr marL="716915">
                        <a:lnSpc>
                          <a:spcPts val="1750"/>
                        </a:lnSpc>
                      </a:pPr>
                      <a:r>
                        <a:rPr sz="1700" spc="-215" dirty="0">
                          <a:latin typeface="Courier New"/>
                          <a:cs typeface="Courier New"/>
                        </a:rPr>
                        <a:t>200.8100</a:t>
                      </a:r>
                      <a:endParaRPr sz="1700">
                        <a:latin typeface="Courier New"/>
                        <a:cs typeface="Courier New"/>
                      </a:endParaRPr>
                    </a:p>
                  </a:txBody>
                  <a:tcPr marL="0" marR="0" marT="0" marB="0">
                    <a:solidFill>
                      <a:srgbClr val="FFFFFF"/>
                    </a:solidFill>
                  </a:tcPr>
                </a:tc>
                <a:tc>
                  <a:txBody>
                    <a:bodyPr/>
                    <a:lstStyle/>
                    <a:p>
                      <a:pPr algn="r">
                        <a:lnSpc>
                          <a:spcPts val="1750"/>
                        </a:lnSpc>
                      </a:pPr>
                      <a:r>
                        <a:rPr sz="1700" spc="-15" dirty="0">
                          <a:latin typeface="Courier New"/>
                          <a:cs typeface="Courier New"/>
                        </a:rPr>
                        <a:t>8</a:t>
                      </a:r>
                      <a:r>
                        <a:rPr sz="1700" dirty="0">
                          <a:latin typeface="Courier New"/>
                          <a:cs typeface="Courier New"/>
                        </a:rPr>
                        <a:t>1</a:t>
                      </a:r>
                      <a:endParaRPr sz="1700">
                        <a:latin typeface="Courier New"/>
                        <a:cs typeface="Courier New"/>
                      </a:endParaRPr>
                    </a:p>
                  </a:txBody>
                  <a:tcPr marL="0" marR="0" marT="0" marB="0">
                    <a:solidFill>
                      <a:srgbClr val="FFFFFF"/>
                    </a:solidFill>
                  </a:tcPr>
                </a:tc>
                <a:tc>
                  <a:txBody>
                    <a:bodyPr/>
                    <a:lstStyle/>
                    <a:p>
                      <a:pPr>
                        <a:lnSpc>
                          <a:spcPct val="100000"/>
                        </a:lnSpc>
                      </a:pPr>
                      <a:endParaRPr sz="1400">
                        <a:latin typeface="Times New Roman"/>
                        <a:cs typeface="Times New Roman"/>
                      </a:endParaRPr>
                    </a:p>
                  </a:txBody>
                  <a:tcPr marL="0" marR="0" marT="0" marB="0">
                    <a:solidFill>
                      <a:srgbClr val="FFFFFF"/>
                    </a:solidFill>
                  </a:tcPr>
                </a:tc>
                <a:tc>
                  <a:txBody>
                    <a:bodyPr/>
                    <a:lstStyle/>
                    <a:p>
                      <a:pPr marL="410209">
                        <a:lnSpc>
                          <a:spcPts val="1750"/>
                        </a:lnSpc>
                      </a:pPr>
                      <a:r>
                        <a:rPr sz="1700" spc="-215" dirty="0">
                          <a:latin typeface="Courier New"/>
                          <a:cs typeface="Courier New"/>
                        </a:rPr>
                        <a:t>2.4791</a:t>
                      </a:r>
                      <a:endParaRPr sz="1700">
                        <a:latin typeface="Courier New"/>
                        <a:cs typeface="Courier New"/>
                      </a:endParaRPr>
                    </a:p>
                  </a:txBody>
                  <a:tcPr marL="0" marR="0" marT="0" marB="0">
                    <a:solidFill>
                      <a:srgbClr val="FFFFFF"/>
                    </a:solidFill>
                  </a:tcPr>
                </a:tc>
                <a:tc>
                  <a:txBody>
                    <a:bodyPr/>
                    <a:lstStyle/>
                    <a:p>
                      <a:pPr>
                        <a:lnSpc>
                          <a:spcPct val="100000"/>
                        </a:lnSpc>
                      </a:pPr>
                      <a:endParaRPr sz="1400">
                        <a:latin typeface="Times New Roman"/>
                        <a:cs typeface="Times New Roman"/>
                      </a:endParaRPr>
                    </a:p>
                  </a:txBody>
                  <a:tcPr marL="0" marR="0" marT="0" marB="0">
                    <a:solidFill>
                      <a:srgbClr val="FFFFFF"/>
                    </a:solidFill>
                  </a:tcPr>
                </a:tc>
                <a:tc>
                  <a:txBody>
                    <a:bodyPr/>
                    <a:lstStyle/>
                    <a:p>
                      <a:pPr>
                        <a:lnSpc>
                          <a:spcPct val="100000"/>
                        </a:lnSpc>
                      </a:pPr>
                      <a:endParaRPr sz="1400">
                        <a:latin typeface="Times New Roman"/>
                        <a:cs typeface="Times New Roman"/>
                      </a:endParaRPr>
                    </a:p>
                  </a:txBody>
                  <a:tcPr marL="0" marR="0" marT="0" marB="0">
                    <a:solidFill>
                      <a:srgbClr val="FFFFFF"/>
                    </a:solidFill>
                  </a:tcPr>
                </a:tc>
                <a:tc>
                  <a:txBody>
                    <a:bodyPr/>
                    <a:lstStyle/>
                    <a:p>
                      <a:pPr>
                        <a:lnSpc>
                          <a:spcPct val="100000"/>
                        </a:lnSpc>
                      </a:pPr>
                      <a:endParaRPr sz="140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4"/>
                  </a:ext>
                </a:extLst>
              </a:tr>
              <a:tr h="241553">
                <a:tc>
                  <a:txBody>
                    <a:bodyPr/>
                    <a:lstStyle/>
                    <a:p>
                      <a:pPr marL="409575">
                        <a:lnSpc>
                          <a:spcPts val="1739"/>
                        </a:lnSpc>
                      </a:pPr>
                      <a:r>
                        <a:rPr sz="1700" spc="-215" dirty="0">
                          <a:latin typeface="Courier New"/>
                          <a:cs typeface="Courier New"/>
                        </a:rPr>
                        <a:t>Nonadditivity</a:t>
                      </a:r>
                      <a:endParaRPr sz="1700">
                        <a:latin typeface="Courier New"/>
                        <a:cs typeface="Courier New"/>
                      </a:endParaRPr>
                    </a:p>
                  </a:txBody>
                  <a:tcPr marL="0" marR="0" marT="0" marB="0">
                    <a:solidFill>
                      <a:srgbClr val="FFFFFF"/>
                    </a:solidFill>
                  </a:tcPr>
                </a:tc>
                <a:tc>
                  <a:txBody>
                    <a:bodyPr/>
                    <a:lstStyle/>
                    <a:p>
                      <a:pPr marR="248285" algn="r">
                        <a:lnSpc>
                          <a:spcPts val="1739"/>
                        </a:lnSpc>
                      </a:pPr>
                      <a:r>
                        <a:rPr sz="1700" spc="-15" dirty="0">
                          <a:latin typeface="Courier New"/>
                          <a:cs typeface="Courier New"/>
                        </a:rPr>
                        <a:t>12</a:t>
                      </a:r>
                      <a:r>
                        <a:rPr sz="1700" dirty="0">
                          <a:latin typeface="Courier New"/>
                          <a:cs typeface="Courier New"/>
                        </a:rPr>
                        <a:t>.</a:t>
                      </a:r>
                      <a:r>
                        <a:rPr sz="1700" spc="-15" dirty="0">
                          <a:latin typeface="Courier New"/>
                          <a:cs typeface="Courier New"/>
                        </a:rPr>
                        <a:t>58</a:t>
                      </a:r>
                      <a:r>
                        <a:rPr sz="1700" dirty="0">
                          <a:latin typeface="Courier New"/>
                          <a:cs typeface="Courier New"/>
                        </a:rPr>
                        <a:t>58</a:t>
                      </a:r>
                      <a:endParaRPr sz="1700">
                        <a:latin typeface="Courier New"/>
                        <a:cs typeface="Courier New"/>
                      </a:endParaRPr>
                    </a:p>
                  </a:txBody>
                  <a:tcPr marL="0" marR="0" marT="0" marB="0">
                    <a:solidFill>
                      <a:srgbClr val="FFFFFF"/>
                    </a:solidFill>
                  </a:tcPr>
                </a:tc>
                <a:tc>
                  <a:txBody>
                    <a:bodyPr/>
                    <a:lstStyle/>
                    <a:p>
                      <a:pPr>
                        <a:lnSpc>
                          <a:spcPct val="100000"/>
                        </a:lnSpc>
                      </a:pPr>
                      <a:endParaRPr sz="1400">
                        <a:latin typeface="Times New Roman"/>
                        <a:cs typeface="Times New Roman"/>
                      </a:endParaRPr>
                    </a:p>
                  </a:txBody>
                  <a:tcPr marL="0" marR="0" marT="0" marB="0">
                    <a:solidFill>
                      <a:srgbClr val="FFFFFF"/>
                    </a:solidFill>
                  </a:tcPr>
                </a:tc>
                <a:tc>
                  <a:txBody>
                    <a:bodyPr/>
                    <a:lstStyle/>
                    <a:p>
                      <a:pPr marR="300355" algn="r">
                        <a:lnSpc>
                          <a:spcPts val="1739"/>
                        </a:lnSpc>
                      </a:pPr>
                      <a:r>
                        <a:rPr sz="1700" dirty="0">
                          <a:latin typeface="Courier New"/>
                          <a:cs typeface="Courier New"/>
                        </a:rPr>
                        <a:t>1</a:t>
                      </a:r>
                      <a:endParaRPr sz="1700">
                        <a:latin typeface="Courier New"/>
                        <a:cs typeface="Courier New"/>
                      </a:endParaRPr>
                    </a:p>
                  </a:txBody>
                  <a:tcPr marL="0" marR="0" marT="0" marB="0">
                    <a:solidFill>
                      <a:srgbClr val="FFFFFF"/>
                    </a:solidFill>
                  </a:tcPr>
                </a:tc>
                <a:tc>
                  <a:txBody>
                    <a:bodyPr/>
                    <a:lstStyle/>
                    <a:p>
                      <a:pPr marL="410209">
                        <a:lnSpc>
                          <a:spcPts val="1739"/>
                        </a:lnSpc>
                      </a:pPr>
                      <a:r>
                        <a:rPr sz="1700" spc="-215" dirty="0">
                          <a:latin typeface="Courier New"/>
                          <a:cs typeface="Courier New"/>
                        </a:rPr>
                        <a:t>12.5858</a:t>
                      </a:r>
                      <a:endParaRPr sz="1700">
                        <a:latin typeface="Courier New"/>
                        <a:cs typeface="Courier New"/>
                      </a:endParaRPr>
                    </a:p>
                  </a:txBody>
                  <a:tcPr marL="0" marR="0" marT="0" marB="0">
                    <a:solidFill>
                      <a:srgbClr val="FFFFFF"/>
                    </a:solidFill>
                  </a:tcPr>
                </a:tc>
                <a:tc>
                  <a:txBody>
                    <a:bodyPr/>
                    <a:lstStyle/>
                    <a:p>
                      <a:pPr marL="308610">
                        <a:lnSpc>
                          <a:spcPts val="1739"/>
                        </a:lnSpc>
                      </a:pPr>
                      <a:r>
                        <a:rPr sz="1700" spc="-220" dirty="0">
                          <a:latin typeface="Courier New"/>
                          <a:cs typeface="Courier New"/>
                        </a:rPr>
                        <a:t>5.3493</a:t>
                      </a:r>
                      <a:endParaRPr sz="1700">
                        <a:latin typeface="Courier New"/>
                        <a:cs typeface="Courier New"/>
                      </a:endParaRPr>
                    </a:p>
                  </a:txBody>
                  <a:tcPr marL="0" marR="0" marT="0" marB="0">
                    <a:solidFill>
                      <a:srgbClr val="FFFFFF"/>
                    </a:solidFill>
                  </a:tcPr>
                </a:tc>
                <a:tc>
                  <a:txBody>
                    <a:bodyPr/>
                    <a:lstStyle/>
                    <a:p>
                      <a:pPr marL="101600">
                        <a:lnSpc>
                          <a:spcPts val="1739"/>
                        </a:lnSpc>
                      </a:pPr>
                      <a:r>
                        <a:rPr sz="1700" spc="-215" dirty="0">
                          <a:latin typeface="Courier New"/>
                          <a:cs typeface="Courier New"/>
                        </a:rPr>
                        <a:t>.0233</a:t>
                      </a:r>
                      <a:endParaRPr sz="1700">
                        <a:latin typeface="Courier New"/>
                        <a:cs typeface="Courier New"/>
                      </a:endParaRPr>
                    </a:p>
                  </a:txBody>
                  <a:tcPr marL="0" marR="0" marT="0" marB="0">
                    <a:solidFill>
                      <a:srgbClr val="FFFFFF"/>
                    </a:solidFill>
                  </a:tcPr>
                </a:tc>
                <a:tc>
                  <a:txBody>
                    <a:bodyPr/>
                    <a:lstStyle/>
                    <a:p>
                      <a:pPr>
                        <a:lnSpc>
                          <a:spcPct val="100000"/>
                        </a:lnSpc>
                      </a:pPr>
                      <a:endParaRPr sz="140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5"/>
                  </a:ext>
                </a:extLst>
              </a:tr>
              <a:tr h="242818">
                <a:tc>
                  <a:txBody>
                    <a:bodyPr/>
                    <a:lstStyle/>
                    <a:p>
                      <a:pPr marL="409575">
                        <a:lnSpc>
                          <a:spcPts val="1745"/>
                        </a:lnSpc>
                      </a:pPr>
                      <a:r>
                        <a:rPr sz="1700" spc="-215" dirty="0">
                          <a:latin typeface="Courier New"/>
                          <a:cs typeface="Courier New"/>
                        </a:rPr>
                        <a:t>Balance</a:t>
                      </a:r>
                      <a:endParaRPr sz="1700">
                        <a:latin typeface="Courier New"/>
                        <a:cs typeface="Courier New"/>
                      </a:endParaRPr>
                    </a:p>
                  </a:txBody>
                  <a:tcPr marL="0" marR="0" marT="0" marB="0">
                    <a:solidFill>
                      <a:srgbClr val="FFFFFF"/>
                    </a:solidFill>
                  </a:tcPr>
                </a:tc>
                <a:tc>
                  <a:txBody>
                    <a:bodyPr/>
                    <a:lstStyle/>
                    <a:p>
                      <a:pPr marR="248285" algn="r">
                        <a:lnSpc>
                          <a:spcPts val="1745"/>
                        </a:lnSpc>
                      </a:pPr>
                      <a:r>
                        <a:rPr sz="1700" dirty="0">
                          <a:latin typeface="Courier New"/>
                          <a:cs typeface="Courier New"/>
                        </a:rPr>
                        <a:t>1</a:t>
                      </a:r>
                      <a:r>
                        <a:rPr sz="1700" spc="-15" dirty="0">
                          <a:latin typeface="Courier New"/>
                          <a:cs typeface="Courier New"/>
                        </a:rPr>
                        <a:t>88</a:t>
                      </a:r>
                      <a:r>
                        <a:rPr sz="1700" dirty="0">
                          <a:latin typeface="Courier New"/>
                          <a:cs typeface="Courier New"/>
                        </a:rPr>
                        <a:t>.</a:t>
                      </a:r>
                      <a:r>
                        <a:rPr sz="1700" spc="-15" dirty="0">
                          <a:latin typeface="Courier New"/>
                          <a:cs typeface="Courier New"/>
                        </a:rPr>
                        <a:t>22</a:t>
                      </a:r>
                      <a:r>
                        <a:rPr sz="1700" dirty="0">
                          <a:latin typeface="Courier New"/>
                          <a:cs typeface="Courier New"/>
                        </a:rPr>
                        <a:t>42</a:t>
                      </a:r>
                      <a:endParaRPr sz="1700">
                        <a:latin typeface="Courier New"/>
                        <a:cs typeface="Courier New"/>
                      </a:endParaRPr>
                    </a:p>
                  </a:txBody>
                  <a:tcPr marL="0" marR="0" marT="0" marB="0">
                    <a:solidFill>
                      <a:srgbClr val="FFFFFF"/>
                    </a:solidFill>
                  </a:tcPr>
                </a:tc>
                <a:tc>
                  <a:txBody>
                    <a:bodyPr/>
                    <a:lstStyle/>
                    <a:p>
                      <a:pPr>
                        <a:lnSpc>
                          <a:spcPct val="100000"/>
                        </a:lnSpc>
                      </a:pPr>
                      <a:endParaRPr sz="1400">
                        <a:latin typeface="Times New Roman"/>
                        <a:cs typeface="Times New Roman"/>
                      </a:endParaRPr>
                    </a:p>
                  </a:txBody>
                  <a:tcPr marL="0" marR="0" marT="0" marB="0">
                    <a:solidFill>
                      <a:srgbClr val="FFFFFF"/>
                    </a:solidFill>
                  </a:tcPr>
                </a:tc>
                <a:tc>
                  <a:txBody>
                    <a:bodyPr/>
                    <a:lstStyle/>
                    <a:p>
                      <a:pPr marR="300355" algn="r">
                        <a:lnSpc>
                          <a:spcPts val="1745"/>
                        </a:lnSpc>
                      </a:pPr>
                      <a:r>
                        <a:rPr sz="1700" spc="-15" dirty="0">
                          <a:latin typeface="Courier New"/>
                          <a:cs typeface="Courier New"/>
                        </a:rPr>
                        <a:t>8</a:t>
                      </a:r>
                      <a:r>
                        <a:rPr sz="1700" dirty="0">
                          <a:latin typeface="Courier New"/>
                          <a:cs typeface="Courier New"/>
                        </a:rPr>
                        <a:t>0</a:t>
                      </a:r>
                      <a:endParaRPr sz="1700">
                        <a:latin typeface="Courier New"/>
                        <a:cs typeface="Courier New"/>
                      </a:endParaRPr>
                    </a:p>
                  </a:txBody>
                  <a:tcPr marL="0" marR="0" marT="0" marB="0">
                    <a:solidFill>
                      <a:srgbClr val="FFFFFF"/>
                    </a:solidFill>
                  </a:tcPr>
                </a:tc>
                <a:tc>
                  <a:txBody>
                    <a:bodyPr/>
                    <a:lstStyle/>
                    <a:p>
                      <a:pPr marL="512445">
                        <a:lnSpc>
                          <a:spcPts val="1745"/>
                        </a:lnSpc>
                      </a:pPr>
                      <a:r>
                        <a:rPr sz="1700" spc="-215" dirty="0">
                          <a:latin typeface="Courier New"/>
                          <a:cs typeface="Courier New"/>
                        </a:rPr>
                        <a:t>2.3528</a:t>
                      </a:r>
                      <a:endParaRPr sz="1700">
                        <a:latin typeface="Courier New"/>
                        <a:cs typeface="Courier New"/>
                      </a:endParaRPr>
                    </a:p>
                  </a:txBody>
                  <a:tcPr marL="0" marR="0" marT="0" marB="0">
                    <a:solidFill>
                      <a:srgbClr val="FFFFFF"/>
                    </a:solidFill>
                  </a:tcPr>
                </a:tc>
                <a:tc>
                  <a:txBody>
                    <a:bodyPr/>
                    <a:lstStyle/>
                    <a:p>
                      <a:pPr>
                        <a:lnSpc>
                          <a:spcPct val="100000"/>
                        </a:lnSpc>
                      </a:pPr>
                      <a:endParaRPr sz="1400">
                        <a:latin typeface="Times New Roman"/>
                        <a:cs typeface="Times New Roman"/>
                      </a:endParaRPr>
                    </a:p>
                  </a:txBody>
                  <a:tcPr marL="0" marR="0" marT="0" marB="0">
                    <a:solidFill>
                      <a:srgbClr val="FFFFFF"/>
                    </a:solidFill>
                  </a:tcPr>
                </a:tc>
                <a:tc>
                  <a:txBody>
                    <a:bodyPr/>
                    <a:lstStyle/>
                    <a:p>
                      <a:pPr>
                        <a:lnSpc>
                          <a:spcPct val="100000"/>
                        </a:lnSpc>
                      </a:pPr>
                      <a:endParaRPr sz="1400">
                        <a:latin typeface="Times New Roman"/>
                        <a:cs typeface="Times New Roman"/>
                      </a:endParaRPr>
                    </a:p>
                  </a:txBody>
                  <a:tcPr marL="0" marR="0" marT="0" marB="0">
                    <a:solidFill>
                      <a:srgbClr val="FFFFFF"/>
                    </a:solidFill>
                  </a:tcPr>
                </a:tc>
                <a:tc>
                  <a:txBody>
                    <a:bodyPr/>
                    <a:lstStyle/>
                    <a:p>
                      <a:pPr>
                        <a:lnSpc>
                          <a:spcPct val="100000"/>
                        </a:lnSpc>
                      </a:pPr>
                      <a:endParaRPr sz="140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6"/>
                  </a:ext>
                </a:extLst>
              </a:tr>
              <a:tr h="241051">
                <a:tc>
                  <a:txBody>
                    <a:bodyPr/>
                    <a:lstStyle/>
                    <a:p>
                      <a:pPr>
                        <a:lnSpc>
                          <a:spcPts val="1730"/>
                        </a:lnSpc>
                      </a:pPr>
                      <a:r>
                        <a:rPr sz="1700" spc="-215" dirty="0">
                          <a:latin typeface="Courier New"/>
                          <a:cs typeface="Courier New"/>
                        </a:rPr>
                        <a:t>Total</a:t>
                      </a:r>
                      <a:endParaRPr sz="1700">
                        <a:latin typeface="Courier New"/>
                        <a:cs typeface="Courier New"/>
                      </a:endParaRPr>
                    </a:p>
                  </a:txBody>
                  <a:tcPr marL="0" marR="0" marT="0" marB="0">
                    <a:solidFill>
                      <a:srgbClr val="FFFFFF"/>
                    </a:solidFill>
                  </a:tcPr>
                </a:tc>
                <a:tc>
                  <a:txBody>
                    <a:bodyPr/>
                    <a:lstStyle/>
                    <a:p>
                      <a:pPr marL="614680">
                        <a:lnSpc>
                          <a:spcPts val="1730"/>
                        </a:lnSpc>
                      </a:pPr>
                      <a:r>
                        <a:rPr sz="1700" spc="-215" dirty="0">
                          <a:latin typeface="Courier New"/>
                          <a:cs typeface="Courier New"/>
                        </a:rPr>
                        <a:t>400.1900</a:t>
                      </a:r>
                      <a:endParaRPr sz="1700">
                        <a:latin typeface="Courier New"/>
                        <a:cs typeface="Courier New"/>
                      </a:endParaRPr>
                    </a:p>
                  </a:txBody>
                  <a:tcPr marL="0" marR="0" marT="0" marB="0">
                    <a:solidFill>
                      <a:srgbClr val="FFFFFF"/>
                    </a:solidFill>
                  </a:tcPr>
                </a:tc>
                <a:tc>
                  <a:txBody>
                    <a:bodyPr/>
                    <a:lstStyle/>
                    <a:p>
                      <a:pPr marL="255904">
                        <a:lnSpc>
                          <a:spcPts val="1730"/>
                        </a:lnSpc>
                      </a:pPr>
                      <a:r>
                        <a:rPr sz="1700" spc="-215" dirty="0">
                          <a:latin typeface="Courier New"/>
                          <a:cs typeface="Courier New"/>
                        </a:rPr>
                        <a:t>99</a:t>
                      </a:r>
                      <a:endParaRPr sz="1700">
                        <a:latin typeface="Courier New"/>
                        <a:cs typeface="Courier New"/>
                      </a:endParaRPr>
                    </a:p>
                  </a:txBody>
                  <a:tcPr marL="0" marR="0" marT="0" marB="0">
                    <a:solidFill>
                      <a:srgbClr val="FFFFFF"/>
                    </a:solidFill>
                  </a:tcPr>
                </a:tc>
                <a:tc>
                  <a:txBody>
                    <a:bodyPr/>
                    <a:lstStyle/>
                    <a:p>
                      <a:pPr>
                        <a:lnSpc>
                          <a:spcPct val="100000"/>
                        </a:lnSpc>
                      </a:pPr>
                      <a:endParaRPr sz="1400">
                        <a:latin typeface="Times New Roman"/>
                        <a:cs typeface="Times New Roman"/>
                      </a:endParaRPr>
                    </a:p>
                  </a:txBody>
                  <a:tcPr marL="0" marR="0" marT="0" marB="0">
                    <a:solidFill>
                      <a:srgbClr val="FFFFFF"/>
                    </a:solidFill>
                  </a:tcPr>
                </a:tc>
                <a:tc>
                  <a:txBody>
                    <a:bodyPr/>
                    <a:lstStyle/>
                    <a:p>
                      <a:pPr marL="512445">
                        <a:lnSpc>
                          <a:spcPts val="1730"/>
                        </a:lnSpc>
                      </a:pPr>
                      <a:r>
                        <a:rPr sz="1700" spc="-215" dirty="0">
                          <a:latin typeface="Courier New"/>
                          <a:cs typeface="Courier New"/>
                        </a:rPr>
                        <a:t>4.0423</a:t>
                      </a:r>
                      <a:endParaRPr sz="1700">
                        <a:latin typeface="Courier New"/>
                        <a:cs typeface="Courier New"/>
                      </a:endParaRPr>
                    </a:p>
                  </a:txBody>
                  <a:tcPr marL="0" marR="0" marT="0" marB="0">
                    <a:solidFill>
                      <a:srgbClr val="FFFFFF"/>
                    </a:solidFill>
                  </a:tcPr>
                </a:tc>
                <a:tc>
                  <a:txBody>
                    <a:bodyPr/>
                    <a:lstStyle/>
                    <a:p>
                      <a:pPr>
                        <a:lnSpc>
                          <a:spcPct val="100000"/>
                        </a:lnSpc>
                      </a:pPr>
                      <a:endParaRPr sz="1400">
                        <a:latin typeface="Times New Roman"/>
                        <a:cs typeface="Times New Roman"/>
                      </a:endParaRPr>
                    </a:p>
                  </a:txBody>
                  <a:tcPr marL="0" marR="0" marT="0" marB="0">
                    <a:solidFill>
                      <a:srgbClr val="FFFFFF"/>
                    </a:solidFill>
                  </a:tcPr>
                </a:tc>
                <a:tc>
                  <a:txBody>
                    <a:bodyPr/>
                    <a:lstStyle/>
                    <a:p>
                      <a:pPr>
                        <a:lnSpc>
                          <a:spcPct val="100000"/>
                        </a:lnSpc>
                      </a:pPr>
                      <a:endParaRPr sz="1400">
                        <a:latin typeface="Times New Roman"/>
                        <a:cs typeface="Times New Roman"/>
                      </a:endParaRPr>
                    </a:p>
                  </a:txBody>
                  <a:tcPr marL="0" marR="0" marT="0" marB="0">
                    <a:solidFill>
                      <a:srgbClr val="FFFFFF"/>
                    </a:solidFill>
                  </a:tcPr>
                </a:tc>
                <a:tc>
                  <a:txBody>
                    <a:bodyPr/>
                    <a:lstStyle/>
                    <a:p>
                      <a:pPr>
                        <a:lnSpc>
                          <a:spcPct val="100000"/>
                        </a:lnSpc>
                      </a:pPr>
                      <a:endParaRPr sz="140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7"/>
                  </a:ext>
                </a:extLst>
              </a:tr>
              <a:tr h="485405">
                <a:tc>
                  <a:txBody>
                    <a:bodyPr/>
                    <a:lstStyle/>
                    <a:p>
                      <a:pPr marL="513080">
                        <a:lnSpc>
                          <a:spcPts val="1750"/>
                        </a:lnSpc>
                      </a:pPr>
                      <a:r>
                        <a:rPr sz="1700" spc="-215" dirty="0">
                          <a:latin typeface="Courier New"/>
                          <a:cs typeface="Courier New"/>
                        </a:rPr>
                        <a:t>Grand</a:t>
                      </a:r>
                      <a:r>
                        <a:rPr sz="1700" spc="-235" dirty="0">
                          <a:latin typeface="Courier New"/>
                          <a:cs typeface="Courier New"/>
                        </a:rPr>
                        <a:t> </a:t>
                      </a:r>
                      <a:r>
                        <a:rPr sz="1700" spc="-215" dirty="0">
                          <a:latin typeface="Courier New"/>
                          <a:cs typeface="Courier New"/>
                        </a:rPr>
                        <a:t>Mean</a:t>
                      </a:r>
                      <a:endParaRPr sz="1700">
                        <a:latin typeface="Courier New"/>
                        <a:cs typeface="Courier New"/>
                      </a:endParaRPr>
                    </a:p>
                  </a:txBody>
                  <a:tcPr marL="0" marR="0" marT="0" marB="0">
                    <a:solidFill>
                      <a:srgbClr val="FFFFFF"/>
                    </a:solidFill>
                  </a:tcPr>
                </a:tc>
                <a:tc>
                  <a:txBody>
                    <a:bodyPr/>
                    <a:lstStyle/>
                    <a:p>
                      <a:pPr marL="306705">
                        <a:lnSpc>
                          <a:spcPts val="1750"/>
                        </a:lnSpc>
                      </a:pPr>
                      <a:r>
                        <a:rPr sz="1700" spc="-215" dirty="0">
                          <a:latin typeface="Courier New"/>
                          <a:cs typeface="Courier New"/>
                        </a:rPr>
                        <a:t>3.5900</a:t>
                      </a:r>
                      <a:endParaRPr sz="1700">
                        <a:latin typeface="Courier New"/>
                        <a:cs typeface="Courier New"/>
                      </a:endParaRPr>
                    </a:p>
                  </a:txBody>
                  <a:tcPr marL="0" marR="0" marT="0" marB="0">
                    <a:solidFill>
                      <a:srgbClr val="FFFFFF"/>
                    </a:solidFill>
                  </a:tcPr>
                </a:tc>
                <a:tc>
                  <a:txBody>
                    <a:bodyPr/>
                    <a:lstStyle/>
                    <a:p>
                      <a:pPr>
                        <a:lnSpc>
                          <a:spcPct val="100000"/>
                        </a:lnSpc>
                      </a:pPr>
                      <a:endParaRPr sz="1700">
                        <a:latin typeface="Times New Roman"/>
                        <a:cs typeface="Times New Roman"/>
                      </a:endParaRPr>
                    </a:p>
                  </a:txBody>
                  <a:tcPr marL="0" marR="0" marT="0" marB="0">
                    <a:solidFill>
                      <a:srgbClr val="FFFFFF"/>
                    </a:solidFill>
                  </a:tcPr>
                </a:tc>
                <a:tc>
                  <a:txBody>
                    <a:bodyPr/>
                    <a:lstStyle/>
                    <a:p>
                      <a:pPr>
                        <a:lnSpc>
                          <a:spcPct val="100000"/>
                        </a:lnSpc>
                      </a:pPr>
                      <a:endParaRPr sz="1700">
                        <a:latin typeface="Times New Roman"/>
                        <a:cs typeface="Times New Roman"/>
                      </a:endParaRPr>
                    </a:p>
                  </a:txBody>
                  <a:tcPr marL="0" marR="0" marT="0" marB="0">
                    <a:solidFill>
                      <a:srgbClr val="FFFFFF"/>
                    </a:solidFill>
                  </a:tcPr>
                </a:tc>
                <a:tc>
                  <a:txBody>
                    <a:bodyPr/>
                    <a:lstStyle/>
                    <a:p>
                      <a:pPr>
                        <a:lnSpc>
                          <a:spcPct val="100000"/>
                        </a:lnSpc>
                      </a:pPr>
                      <a:endParaRPr sz="1700">
                        <a:latin typeface="Times New Roman"/>
                        <a:cs typeface="Times New Roman"/>
                      </a:endParaRPr>
                    </a:p>
                  </a:txBody>
                  <a:tcPr marL="0" marR="0" marT="0" marB="0">
                    <a:solidFill>
                      <a:srgbClr val="FFFFFF"/>
                    </a:solidFill>
                  </a:tcPr>
                </a:tc>
                <a:tc>
                  <a:txBody>
                    <a:bodyPr/>
                    <a:lstStyle/>
                    <a:p>
                      <a:pPr>
                        <a:lnSpc>
                          <a:spcPct val="100000"/>
                        </a:lnSpc>
                      </a:pPr>
                      <a:endParaRPr sz="1700">
                        <a:latin typeface="Times New Roman"/>
                        <a:cs typeface="Times New Roman"/>
                      </a:endParaRPr>
                    </a:p>
                  </a:txBody>
                  <a:tcPr marL="0" marR="0" marT="0" marB="0">
                    <a:solidFill>
                      <a:srgbClr val="FFFFFF"/>
                    </a:solidFill>
                  </a:tcPr>
                </a:tc>
                <a:tc>
                  <a:txBody>
                    <a:bodyPr/>
                    <a:lstStyle/>
                    <a:p>
                      <a:pPr>
                        <a:lnSpc>
                          <a:spcPct val="100000"/>
                        </a:lnSpc>
                      </a:pPr>
                      <a:endParaRPr sz="1700">
                        <a:latin typeface="Times New Roman"/>
                        <a:cs typeface="Times New Roman"/>
                      </a:endParaRPr>
                    </a:p>
                  </a:txBody>
                  <a:tcPr marL="0" marR="0" marT="0" marB="0">
                    <a:solidFill>
                      <a:srgbClr val="FFFFFF"/>
                    </a:solidFill>
                  </a:tcPr>
                </a:tc>
                <a:tc>
                  <a:txBody>
                    <a:bodyPr/>
                    <a:lstStyle/>
                    <a:p>
                      <a:pPr>
                        <a:lnSpc>
                          <a:spcPct val="100000"/>
                        </a:lnSpc>
                      </a:pPr>
                      <a:endParaRPr sz="170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8"/>
                  </a:ext>
                </a:extLst>
              </a:tr>
            </a:tbl>
          </a:graphicData>
        </a:graphic>
      </p:graphicFrame>
      <p:sp>
        <p:nvSpPr>
          <p:cNvPr id="11" name="object 11"/>
          <p:cNvSpPr/>
          <p:nvPr/>
        </p:nvSpPr>
        <p:spPr>
          <a:xfrm>
            <a:off x="1013459" y="3910583"/>
            <a:ext cx="8521065" cy="692150"/>
          </a:xfrm>
          <a:custGeom>
            <a:avLst/>
            <a:gdLst/>
            <a:ahLst/>
            <a:cxnLst/>
            <a:rect l="l" t="t" r="r" b="b"/>
            <a:pathLst>
              <a:path w="8521065" h="692150">
                <a:moveTo>
                  <a:pt x="0" y="0"/>
                </a:moveTo>
                <a:lnTo>
                  <a:pt x="0" y="691895"/>
                </a:lnTo>
                <a:lnTo>
                  <a:pt x="8520683" y="691895"/>
                </a:lnTo>
                <a:lnTo>
                  <a:pt x="8520683" y="0"/>
                </a:lnTo>
                <a:lnTo>
                  <a:pt x="0" y="0"/>
                </a:lnTo>
                <a:close/>
              </a:path>
            </a:pathLst>
          </a:custGeom>
          <a:ln w="28574">
            <a:solidFill>
              <a:srgbClr val="FF0000"/>
            </a:solidFill>
          </a:ln>
        </p:spPr>
        <p:txBody>
          <a:bodyPr wrap="square" lIns="0" tIns="0" rIns="0" bIns="0" rtlCol="0"/>
          <a:lstStyle/>
          <a:p>
            <a:endParaRPr/>
          </a:p>
        </p:txBody>
      </p:sp>
      <p:sp>
        <p:nvSpPr>
          <p:cNvPr id="12" name="object 12"/>
          <p:cNvSpPr/>
          <p:nvPr/>
        </p:nvSpPr>
        <p:spPr>
          <a:xfrm>
            <a:off x="8474964" y="4035551"/>
            <a:ext cx="828040" cy="508000"/>
          </a:xfrm>
          <a:custGeom>
            <a:avLst/>
            <a:gdLst/>
            <a:ahLst/>
            <a:cxnLst/>
            <a:rect l="l" t="t" r="r" b="b"/>
            <a:pathLst>
              <a:path w="828040" h="508000">
                <a:moveTo>
                  <a:pt x="414527" y="0"/>
                </a:moveTo>
                <a:lnTo>
                  <a:pt x="358349" y="2300"/>
                </a:lnTo>
                <a:lnTo>
                  <a:pt x="304447" y="9002"/>
                </a:lnTo>
                <a:lnTo>
                  <a:pt x="253317" y="19811"/>
                </a:lnTo>
                <a:lnTo>
                  <a:pt x="205457" y="34431"/>
                </a:lnTo>
                <a:lnTo>
                  <a:pt x="161365" y="52563"/>
                </a:lnTo>
                <a:lnTo>
                  <a:pt x="121538" y="73913"/>
                </a:lnTo>
                <a:lnTo>
                  <a:pt x="86474" y="98185"/>
                </a:lnTo>
                <a:lnTo>
                  <a:pt x="56670" y="125080"/>
                </a:lnTo>
                <a:lnTo>
                  <a:pt x="14830" y="185561"/>
                </a:lnTo>
                <a:lnTo>
                  <a:pt x="0" y="252983"/>
                </a:lnTo>
                <a:lnTo>
                  <a:pt x="3790" y="287445"/>
                </a:lnTo>
                <a:lnTo>
                  <a:pt x="32623" y="351901"/>
                </a:lnTo>
                <a:lnTo>
                  <a:pt x="86474" y="408356"/>
                </a:lnTo>
                <a:lnTo>
                  <a:pt x="121538" y="432815"/>
                </a:lnTo>
                <a:lnTo>
                  <a:pt x="161365" y="454354"/>
                </a:lnTo>
                <a:lnTo>
                  <a:pt x="205457" y="472665"/>
                </a:lnTo>
                <a:lnTo>
                  <a:pt x="253317" y="487441"/>
                </a:lnTo>
                <a:lnTo>
                  <a:pt x="304447" y="498376"/>
                </a:lnTo>
                <a:lnTo>
                  <a:pt x="358349" y="505161"/>
                </a:lnTo>
                <a:lnTo>
                  <a:pt x="414527" y="507491"/>
                </a:lnTo>
                <a:lnTo>
                  <a:pt x="470355" y="505161"/>
                </a:lnTo>
                <a:lnTo>
                  <a:pt x="523966" y="498376"/>
                </a:lnTo>
                <a:lnTo>
                  <a:pt x="574857" y="487441"/>
                </a:lnTo>
                <a:lnTo>
                  <a:pt x="622525" y="472665"/>
                </a:lnTo>
                <a:lnTo>
                  <a:pt x="666468" y="454354"/>
                </a:lnTo>
                <a:lnTo>
                  <a:pt x="706183" y="432815"/>
                </a:lnTo>
                <a:lnTo>
                  <a:pt x="741167" y="408356"/>
                </a:lnTo>
                <a:lnTo>
                  <a:pt x="770918" y="381282"/>
                </a:lnTo>
                <a:lnTo>
                  <a:pt x="812708" y="320519"/>
                </a:lnTo>
                <a:lnTo>
                  <a:pt x="827531" y="252983"/>
                </a:lnTo>
                <a:lnTo>
                  <a:pt x="823742" y="218552"/>
                </a:lnTo>
                <a:lnTo>
                  <a:pt x="794932" y="154304"/>
                </a:lnTo>
                <a:lnTo>
                  <a:pt x="741167" y="98185"/>
                </a:lnTo>
                <a:lnTo>
                  <a:pt x="706183" y="73913"/>
                </a:lnTo>
                <a:lnTo>
                  <a:pt x="666468" y="52563"/>
                </a:lnTo>
                <a:lnTo>
                  <a:pt x="622525" y="34431"/>
                </a:lnTo>
                <a:lnTo>
                  <a:pt x="574857" y="19811"/>
                </a:lnTo>
                <a:lnTo>
                  <a:pt x="523966" y="9002"/>
                </a:lnTo>
                <a:lnTo>
                  <a:pt x="470355" y="2300"/>
                </a:lnTo>
                <a:lnTo>
                  <a:pt x="414527" y="0"/>
                </a:lnTo>
                <a:close/>
              </a:path>
            </a:pathLst>
          </a:custGeom>
          <a:ln w="28574">
            <a:solidFill>
              <a:srgbClr val="000098"/>
            </a:solidFill>
          </a:ln>
        </p:spPr>
        <p:txBody>
          <a:bodyPr wrap="square" lIns="0" tIns="0" rIns="0" bIns="0" rtlCol="0"/>
          <a:lstStyle/>
          <a:p>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870380-CD26-4B5C-B1E8-C913BABD3FCC}"/>
              </a:ext>
            </a:extLst>
          </p:cNvPr>
          <p:cNvSpPr>
            <a:spLocks noGrp="1"/>
          </p:cNvSpPr>
          <p:nvPr>
            <p:ph type="title"/>
          </p:nvPr>
        </p:nvSpPr>
        <p:spPr>
          <a:xfrm>
            <a:off x="1660448" y="352425"/>
            <a:ext cx="7372503" cy="984885"/>
          </a:xfrm>
        </p:spPr>
        <p:txBody>
          <a:bodyPr/>
          <a:lstStyle/>
          <a:p>
            <a:r>
              <a:rPr lang="el-GR" dirty="0"/>
              <a:t>Επιλογές </a:t>
            </a:r>
            <a:r>
              <a:rPr lang="en-US" dirty="0"/>
              <a:t>SPSS </a:t>
            </a:r>
            <a:r>
              <a:rPr lang="el-GR" dirty="0" err="1"/>
              <a:t>αναλυσης</a:t>
            </a:r>
            <a:r>
              <a:rPr lang="el-GR" dirty="0"/>
              <a:t> </a:t>
            </a:r>
            <a:r>
              <a:rPr lang="en-US" dirty="0"/>
              <a:t>AT (Type I Sum of squats) </a:t>
            </a:r>
            <a:endParaRPr lang="el-GR" dirty="0"/>
          </a:p>
        </p:txBody>
      </p:sp>
      <p:sp>
        <p:nvSpPr>
          <p:cNvPr id="3" name="Ορθογώνιο 2">
            <a:extLst>
              <a:ext uri="{FF2B5EF4-FFF2-40B4-BE49-F238E27FC236}">
                <a16:creationId xmlns:a16="http://schemas.microsoft.com/office/drawing/2014/main" id="{3272EE8E-4E42-48C5-99F3-AE64975825E8}"/>
              </a:ext>
            </a:extLst>
          </p:cNvPr>
          <p:cNvSpPr/>
          <p:nvPr/>
        </p:nvSpPr>
        <p:spPr>
          <a:xfrm>
            <a:off x="1308100" y="1324948"/>
            <a:ext cx="7620000" cy="3416320"/>
          </a:xfrm>
          <a:prstGeom prst="rect">
            <a:avLst/>
          </a:prstGeom>
          <a:solidFill>
            <a:srgbClr val="FFFF00"/>
          </a:solidFill>
        </p:spPr>
        <p:txBody>
          <a:bodyPr wrap="square">
            <a:spAutoFit/>
          </a:bodyPr>
          <a:lstStyle/>
          <a:p>
            <a:pPr fontAlgn="base"/>
            <a:r>
              <a:rPr lang="en-US" b="1" dirty="0">
                <a:solidFill>
                  <a:srgbClr val="323232"/>
                </a:solidFill>
                <a:latin typeface="ibm-plex-sans"/>
              </a:rPr>
              <a:t>Type I.</a:t>
            </a:r>
            <a:r>
              <a:rPr lang="en-US" dirty="0">
                <a:solidFill>
                  <a:srgbClr val="323232"/>
                </a:solidFill>
                <a:latin typeface="ibm-plex-sans"/>
              </a:rPr>
              <a:t> This method is also known as the hierarchical decomposition of the sum-of-squares method. Each term is adjusted for only the term that precedes it in the model. The Type I sum-of-squares method is commonly used for:</a:t>
            </a:r>
          </a:p>
          <a:p>
            <a:pPr fontAlgn="base"/>
            <a:endParaRPr lang="en-US" dirty="0">
              <a:solidFill>
                <a:srgbClr val="323232"/>
              </a:solidFill>
              <a:latin typeface="ibm-plex-sans"/>
            </a:endParaRPr>
          </a:p>
          <a:p>
            <a:pPr fontAlgn="base">
              <a:buFont typeface="Arial" panose="020B0604020202020204" pitchFamily="34" charset="0"/>
              <a:buChar char="•"/>
            </a:pPr>
            <a:r>
              <a:rPr lang="en-US" dirty="0">
                <a:solidFill>
                  <a:srgbClr val="323232"/>
                </a:solidFill>
                <a:latin typeface="ibm-plex-sans"/>
              </a:rPr>
              <a:t>A balanced ANOVA model in which any main effects are specified before any first-order interaction effects, any first-order interaction effects are specified before any second-order interaction effects, and so on.</a:t>
            </a:r>
          </a:p>
          <a:p>
            <a:pPr fontAlgn="base">
              <a:buFont typeface="Arial" panose="020B0604020202020204" pitchFamily="34" charset="0"/>
              <a:buChar char="•"/>
            </a:pPr>
            <a:r>
              <a:rPr lang="en-US" dirty="0">
                <a:solidFill>
                  <a:srgbClr val="323232"/>
                </a:solidFill>
                <a:latin typeface="ibm-plex-sans"/>
              </a:rPr>
              <a:t>A polynomial regression model in which any lower-order terms are specified before any higher-order terms.</a:t>
            </a:r>
          </a:p>
          <a:p>
            <a:pPr fontAlgn="base">
              <a:buFont typeface="Arial" panose="020B0604020202020204" pitchFamily="34" charset="0"/>
              <a:buChar char="•"/>
            </a:pPr>
            <a:r>
              <a:rPr lang="en-US" dirty="0">
                <a:solidFill>
                  <a:srgbClr val="323232"/>
                </a:solidFill>
                <a:latin typeface="ibm-plex-sans"/>
              </a:rPr>
              <a:t>A purely nested model in which the first-specified effect is nested within the second-specified effect, the second-specified effect is nested within the third, and so on. (This form of nesting can be specified only by using syntax.)</a:t>
            </a:r>
            <a:endParaRPr lang="en-US" b="0" i="0" dirty="0">
              <a:solidFill>
                <a:srgbClr val="323232"/>
              </a:solidFill>
              <a:effectLst/>
              <a:latin typeface="ibm-plex-sans"/>
            </a:endParaRPr>
          </a:p>
        </p:txBody>
      </p:sp>
    </p:spTree>
    <p:extLst>
      <p:ext uri="{BB962C8B-B14F-4D97-AF65-F5344CB8AC3E}">
        <p14:creationId xmlns:p14="http://schemas.microsoft.com/office/powerpoint/2010/main" val="12173091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19114782-113F-4A3E-95B2-EC7944A29371}"/>
              </a:ext>
            </a:extLst>
          </p:cNvPr>
          <p:cNvSpPr/>
          <p:nvPr/>
        </p:nvSpPr>
        <p:spPr>
          <a:xfrm>
            <a:off x="2451100" y="1575717"/>
            <a:ext cx="5346700" cy="4524315"/>
          </a:xfrm>
          <a:prstGeom prst="rect">
            <a:avLst/>
          </a:prstGeom>
          <a:solidFill>
            <a:schemeClr val="bg2">
              <a:lumMod val="50000"/>
            </a:schemeClr>
          </a:solidFill>
        </p:spPr>
        <p:txBody>
          <a:bodyPr>
            <a:spAutoFit/>
          </a:bodyPr>
          <a:lstStyle/>
          <a:p>
            <a:pPr fontAlgn="base"/>
            <a:r>
              <a:rPr lang="en-US" b="1" dirty="0">
                <a:solidFill>
                  <a:srgbClr val="FFFF00"/>
                </a:solidFill>
                <a:latin typeface="ibm-plex-sans"/>
              </a:rPr>
              <a:t>Type III.</a:t>
            </a:r>
            <a:r>
              <a:rPr lang="en-US" dirty="0">
                <a:solidFill>
                  <a:srgbClr val="FFFF00"/>
                </a:solidFill>
                <a:latin typeface="ibm-plex-sans"/>
              </a:rPr>
              <a:t> The default. This method calculates the sums of squares of an effect in the design as the sums of squares adjusted for any other effects that do not contain it and orthogonal to any effects (if any) that contain it. The Type III sums of squares have one major advantage in that they are invariant with respect to the cell frequencies as long as the general form of </a:t>
            </a:r>
            <a:r>
              <a:rPr lang="en-US" dirty="0" err="1">
                <a:solidFill>
                  <a:srgbClr val="FFFF00"/>
                </a:solidFill>
                <a:latin typeface="ibm-plex-sans"/>
              </a:rPr>
              <a:t>estimability</a:t>
            </a:r>
            <a:r>
              <a:rPr lang="en-US" dirty="0">
                <a:solidFill>
                  <a:srgbClr val="FFFF00"/>
                </a:solidFill>
                <a:latin typeface="ibm-plex-sans"/>
              </a:rPr>
              <a:t> remains constant. Therefore, this type is often considered useful for an unbalanced model with no missing cells. In a factorial design with no missing cells, this method is equivalent to the Yates' weighted-squares-of-means technique. The Type III sum-of-squares method is commonly used for:</a:t>
            </a:r>
          </a:p>
          <a:p>
            <a:pPr fontAlgn="base">
              <a:buFont typeface="Arial" panose="020B0604020202020204" pitchFamily="34" charset="0"/>
              <a:buChar char="•"/>
            </a:pPr>
            <a:r>
              <a:rPr lang="en-US" dirty="0">
                <a:solidFill>
                  <a:srgbClr val="FFFF00"/>
                </a:solidFill>
                <a:latin typeface="ibm-plex-sans"/>
              </a:rPr>
              <a:t>Any models listed in Type I.</a:t>
            </a:r>
          </a:p>
          <a:p>
            <a:pPr fontAlgn="base">
              <a:buFont typeface="Arial" panose="020B0604020202020204" pitchFamily="34" charset="0"/>
              <a:buChar char="•"/>
            </a:pPr>
            <a:r>
              <a:rPr lang="en-US" dirty="0">
                <a:solidFill>
                  <a:srgbClr val="FFFF00"/>
                </a:solidFill>
                <a:latin typeface="ibm-plex-sans"/>
              </a:rPr>
              <a:t>Any balanced or unbalanced models with no empty cells.</a:t>
            </a:r>
            <a:endParaRPr lang="en-US" b="0" i="0" dirty="0">
              <a:solidFill>
                <a:srgbClr val="FFFF00"/>
              </a:solidFill>
              <a:effectLst/>
              <a:latin typeface="ibm-plex-sans"/>
            </a:endParaRPr>
          </a:p>
        </p:txBody>
      </p:sp>
      <p:sp>
        <p:nvSpPr>
          <p:cNvPr id="4" name="Τίτλος 1">
            <a:extLst>
              <a:ext uri="{FF2B5EF4-FFF2-40B4-BE49-F238E27FC236}">
                <a16:creationId xmlns:a16="http://schemas.microsoft.com/office/drawing/2014/main" id="{FD85DF9A-BBB5-4F21-924A-6067DD177D22}"/>
              </a:ext>
            </a:extLst>
          </p:cNvPr>
          <p:cNvSpPr txBox="1">
            <a:spLocks/>
          </p:cNvSpPr>
          <p:nvPr/>
        </p:nvSpPr>
        <p:spPr>
          <a:xfrm>
            <a:off x="1765300" y="593467"/>
            <a:ext cx="7372503" cy="984885"/>
          </a:xfrm>
          <a:prstGeom prst="rect">
            <a:avLst/>
          </a:prstGeom>
        </p:spPr>
        <p:txBody>
          <a:bodyPr/>
          <a:lstStyle>
            <a:lvl1pPr>
              <a:defRPr>
                <a:latin typeface="+mj-lt"/>
                <a:ea typeface="+mj-ea"/>
                <a:cs typeface="+mj-cs"/>
              </a:defRPr>
            </a:lvl1pPr>
          </a:lstStyle>
          <a:p>
            <a:r>
              <a:rPr lang="el-GR" sz="2400" kern="0" dirty="0">
                <a:solidFill>
                  <a:srgbClr val="FFFF00"/>
                </a:solidFill>
              </a:rPr>
              <a:t>Επιλογές </a:t>
            </a:r>
            <a:r>
              <a:rPr lang="en-US" sz="2400" kern="0" dirty="0">
                <a:solidFill>
                  <a:srgbClr val="FFFF00"/>
                </a:solidFill>
              </a:rPr>
              <a:t>SPSS </a:t>
            </a:r>
            <a:r>
              <a:rPr lang="el-GR" sz="2400" kern="0" dirty="0" err="1">
                <a:solidFill>
                  <a:srgbClr val="FFFF00"/>
                </a:solidFill>
              </a:rPr>
              <a:t>αναλυσης</a:t>
            </a:r>
            <a:r>
              <a:rPr lang="el-GR" sz="2400" kern="0" dirty="0">
                <a:solidFill>
                  <a:srgbClr val="FFFF00"/>
                </a:solidFill>
              </a:rPr>
              <a:t> </a:t>
            </a:r>
            <a:r>
              <a:rPr lang="en-US" sz="2400" kern="0" dirty="0">
                <a:solidFill>
                  <a:srgbClr val="FFFF00"/>
                </a:solidFill>
              </a:rPr>
              <a:t>AT (Type III Sum of squats) </a:t>
            </a:r>
            <a:endParaRPr lang="el-GR" sz="2400" kern="0" dirty="0">
              <a:solidFill>
                <a:srgbClr val="FFFF00"/>
              </a:solidFill>
            </a:endParaRPr>
          </a:p>
        </p:txBody>
      </p:sp>
    </p:spTree>
    <p:extLst>
      <p:ext uri="{BB962C8B-B14F-4D97-AF65-F5344CB8AC3E}">
        <p14:creationId xmlns:p14="http://schemas.microsoft.com/office/powerpoint/2010/main" val="3963275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esign and Analysis of Augmented Designs in Screening Trials - ppt ...">
            <a:extLst>
              <a:ext uri="{FF2B5EF4-FFF2-40B4-BE49-F238E27FC236}">
                <a16:creationId xmlns:a16="http://schemas.microsoft.com/office/drawing/2014/main" id="{967903DB-5965-4DB3-BB58-19C68A1CF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695325"/>
            <a:ext cx="10134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E11F5A6-9857-4F10-A77F-067D859D33B7}"/>
              </a:ext>
            </a:extLst>
          </p:cNvPr>
          <p:cNvSpPr txBox="1"/>
          <p:nvPr/>
        </p:nvSpPr>
        <p:spPr>
          <a:xfrm>
            <a:off x="546100" y="123825"/>
            <a:ext cx="9982200" cy="646331"/>
          </a:xfrm>
          <a:prstGeom prst="rect">
            <a:avLst/>
          </a:prstGeom>
          <a:solidFill>
            <a:srgbClr val="FFFF00"/>
          </a:solidFill>
        </p:spPr>
        <p:txBody>
          <a:bodyPr wrap="square" rtlCol="0">
            <a:spAutoFit/>
          </a:bodyPr>
          <a:lstStyle/>
          <a:p>
            <a:r>
              <a:rPr lang="el-GR" dirty="0"/>
              <a:t>Διάταξη </a:t>
            </a:r>
            <a:r>
              <a:rPr lang="en-US" dirty="0"/>
              <a:t>RCB </a:t>
            </a:r>
            <a:r>
              <a:rPr lang="el-GR" dirty="0"/>
              <a:t>στο χωράφι </a:t>
            </a:r>
            <a:r>
              <a:rPr lang="en-US" dirty="0" err="1"/>
              <a:t>Blokcs</a:t>
            </a:r>
            <a:r>
              <a:rPr lang="en-US" dirty="0"/>
              <a:t> </a:t>
            </a:r>
            <a:r>
              <a:rPr lang="el-GR" dirty="0"/>
              <a:t>κάθετα στον προσανατολισμό της </a:t>
            </a:r>
            <a:r>
              <a:rPr lang="el-GR" dirty="0" err="1"/>
              <a:t>παραλλάκτηκότητας</a:t>
            </a:r>
            <a:r>
              <a:rPr lang="el-GR" dirty="0"/>
              <a:t> </a:t>
            </a:r>
            <a:endParaRPr lang="en-US" dirty="0"/>
          </a:p>
          <a:p>
            <a:r>
              <a:rPr lang="en-US" dirty="0"/>
              <a:t>Randomized completed Blocks Design (RCB)</a:t>
            </a:r>
          </a:p>
        </p:txBody>
      </p:sp>
    </p:spTree>
    <p:extLst>
      <p:ext uri="{BB962C8B-B14F-4D97-AF65-F5344CB8AC3E}">
        <p14:creationId xmlns:p14="http://schemas.microsoft.com/office/powerpoint/2010/main" val="3855389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2332735" y="1238503"/>
            <a:ext cx="560133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B2B2B2"/>
                </a:solidFill>
              </a:rPr>
              <a:t>Πότε εφαρµόζεται </a:t>
            </a:r>
            <a:r>
              <a:rPr sz="3600" dirty="0">
                <a:solidFill>
                  <a:srgbClr val="B2B2B2"/>
                </a:solidFill>
              </a:rPr>
              <a:t>το</a:t>
            </a:r>
            <a:r>
              <a:rPr sz="3600" spc="-45" dirty="0">
                <a:solidFill>
                  <a:srgbClr val="B2B2B2"/>
                </a:solidFill>
              </a:rPr>
              <a:t> </a:t>
            </a:r>
            <a:r>
              <a:rPr sz="3600" dirty="0">
                <a:solidFill>
                  <a:srgbClr val="B2B2B2"/>
                </a:solidFill>
              </a:rPr>
              <a:t>RCBD</a:t>
            </a:r>
            <a:endParaRPr sz="3600"/>
          </a:p>
        </p:txBody>
      </p:sp>
      <p:sp>
        <p:nvSpPr>
          <p:cNvPr id="10" name="object 10"/>
          <p:cNvSpPr txBox="1"/>
          <p:nvPr/>
        </p:nvSpPr>
        <p:spPr>
          <a:xfrm>
            <a:off x="1026667" y="2471418"/>
            <a:ext cx="7744459" cy="3100705"/>
          </a:xfrm>
          <a:prstGeom prst="rect">
            <a:avLst/>
          </a:prstGeom>
        </p:spPr>
        <p:txBody>
          <a:bodyPr vert="horz" wrap="square" lIns="0" tIns="60960" rIns="0" bIns="0" rtlCol="0">
            <a:spAutoFit/>
          </a:bodyPr>
          <a:lstStyle/>
          <a:p>
            <a:pPr marL="354965" marR="1248410" indent="-342900">
              <a:lnSpc>
                <a:spcPts val="3020"/>
              </a:lnSpc>
              <a:spcBef>
                <a:spcPts val="480"/>
              </a:spcBef>
              <a:buClr>
                <a:srgbClr val="000000"/>
              </a:buClr>
              <a:buChar char=""/>
              <a:tabLst>
                <a:tab pos="354965" algn="l"/>
                <a:tab pos="355600" algn="l"/>
              </a:tabLst>
            </a:pPr>
            <a:r>
              <a:rPr sz="2800" spc="-5" dirty="0">
                <a:solidFill>
                  <a:srgbClr val="FFFFFF"/>
                </a:solidFill>
                <a:latin typeface="Arial"/>
                <a:cs typeface="Arial"/>
              </a:rPr>
              <a:t>Όταν δεν µπορούµε να εξασφαλίσουµε </a:t>
            </a:r>
            <a:r>
              <a:rPr sz="2800" spc="-5" dirty="0">
                <a:solidFill>
                  <a:srgbClr val="FFCC65"/>
                </a:solidFill>
                <a:latin typeface="Arial"/>
                <a:cs typeface="Arial"/>
              </a:rPr>
              <a:t> οµοιόµορφο</a:t>
            </a:r>
            <a:r>
              <a:rPr sz="2800" spc="5" dirty="0">
                <a:solidFill>
                  <a:srgbClr val="FFCC65"/>
                </a:solidFill>
                <a:latin typeface="Arial"/>
                <a:cs typeface="Arial"/>
              </a:rPr>
              <a:t> </a:t>
            </a:r>
            <a:r>
              <a:rPr sz="2800" spc="-5" dirty="0">
                <a:solidFill>
                  <a:srgbClr val="FFCC65"/>
                </a:solidFill>
                <a:latin typeface="Arial"/>
                <a:cs typeface="Arial"/>
              </a:rPr>
              <a:t>περιβάλλον</a:t>
            </a:r>
            <a:r>
              <a:rPr sz="2800" spc="-5" dirty="0">
                <a:solidFill>
                  <a:srgbClr val="FFFFFF"/>
                </a:solidFill>
                <a:latin typeface="Arial"/>
                <a:cs typeface="Arial"/>
              </a:rPr>
              <a:t>.</a:t>
            </a:r>
            <a:endParaRPr sz="2800" dirty="0">
              <a:latin typeface="Arial"/>
              <a:cs typeface="Arial"/>
            </a:endParaRPr>
          </a:p>
          <a:p>
            <a:pPr marL="354965" marR="1459230" indent="-342900">
              <a:lnSpc>
                <a:spcPts val="3020"/>
              </a:lnSpc>
              <a:spcBef>
                <a:spcPts val="1360"/>
              </a:spcBef>
              <a:buClr>
                <a:srgbClr val="000000"/>
              </a:buClr>
              <a:buChar char=""/>
              <a:tabLst>
                <a:tab pos="354965" algn="l"/>
                <a:tab pos="355600" algn="l"/>
              </a:tabLst>
            </a:pPr>
            <a:r>
              <a:rPr sz="2800" spc="-5" dirty="0">
                <a:solidFill>
                  <a:srgbClr val="FFFFFF"/>
                </a:solidFill>
                <a:latin typeface="Arial"/>
                <a:cs typeface="Arial"/>
              </a:rPr>
              <a:t>Όταν δεν µπορούµε να ελέγξουµε την  </a:t>
            </a:r>
            <a:r>
              <a:rPr sz="2800" dirty="0">
                <a:solidFill>
                  <a:srgbClr val="FFFFFF"/>
                </a:solidFill>
                <a:latin typeface="Arial"/>
                <a:cs typeface="Arial"/>
              </a:rPr>
              <a:t>ανοµοιοµορφία-ανοµοιογένεια.</a:t>
            </a:r>
            <a:endParaRPr sz="2800" dirty="0">
              <a:latin typeface="Arial"/>
              <a:cs typeface="Arial"/>
            </a:endParaRPr>
          </a:p>
          <a:p>
            <a:pPr marL="354965" marR="167005" indent="-342900">
              <a:lnSpc>
                <a:spcPts val="3020"/>
              </a:lnSpc>
              <a:spcBef>
                <a:spcPts val="1365"/>
              </a:spcBef>
              <a:buClr>
                <a:srgbClr val="000000"/>
              </a:buClr>
              <a:buChar char=""/>
              <a:tabLst>
                <a:tab pos="354965" algn="l"/>
                <a:tab pos="355600" algn="l"/>
              </a:tabLst>
            </a:pPr>
            <a:r>
              <a:rPr sz="2800" spc="-5" dirty="0">
                <a:solidFill>
                  <a:srgbClr val="FFFFFF"/>
                </a:solidFill>
                <a:latin typeface="Arial"/>
                <a:cs typeface="Arial"/>
              </a:rPr>
              <a:t>Όταν έχουµε αποδείξεις ή ενδείξεις ότι η  </a:t>
            </a:r>
            <a:r>
              <a:rPr sz="2800" dirty="0">
                <a:solidFill>
                  <a:srgbClr val="FFFFFF"/>
                </a:solidFill>
                <a:latin typeface="Arial"/>
                <a:cs typeface="Arial"/>
              </a:rPr>
              <a:t>ανοµοιογένεια </a:t>
            </a:r>
            <a:r>
              <a:rPr sz="2800" spc="-5" dirty="0">
                <a:solidFill>
                  <a:srgbClr val="FFFFFF"/>
                </a:solidFill>
                <a:latin typeface="Arial"/>
                <a:cs typeface="Arial"/>
              </a:rPr>
              <a:t>του περιβάλλοντος </a:t>
            </a:r>
            <a:r>
              <a:rPr sz="2800" dirty="0">
                <a:solidFill>
                  <a:srgbClr val="FFFFFF"/>
                </a:solidFill>
                <a:latin typeface="Arial"/>
                <a:cs typeface="Arial"/>
              </a:rPr>
              <a:t>βαίνει</a:t>
            </a:r>
            <a:r>
              <a:rPr sz="2800" spc="15" dirty="0">
                <a:solidFill>
                  <a:srgbClr val="FFFFFF"/>
                </a:solidFill>
                <a:latin typeface="Arial"/>
                <a:cs typeface="Arial"/>
              </a:rPr>
              <a:t> </a:t>
            </a:r>
            <a:r>
              <a:rPr sz="2800" spc="-5" dirty="0">
                <a:solidFill>
                  <a:srgbClr val="FFFFFF"/>
                </a:solidFill>
                <a:latin typeface="Arial"/>
                <a:cs typeface="Arial"/>
              </a:rPr>
              <a:t>προς</a:t>
            </a:r>
            <a:endParaRPr sz="2800" dirty="0">
              <a:latin typeface="Arial"/>
              <a:cs typeface="Arial"/>
            </a:endParaRPr>
          </a:p>
          <a:p>
            <a:pPr marL="354965">
              <a:lnSpc>
                <a:spcPts val="2985"/>
              </a:lnSpc>
            </a:pPr>
            <a:r>
              <a:rPr sz="2800" spc="-5" dirty="0">
                <a:solidFill>
                  <a:srgbClr val="FFCC65"/>
                </a:solidFill>
                <a:latin typeface="Arial"/>
                <a:cs typeface="Arial"/>
              </a:rPr>
              <a:t>µία συγκεκριµένη κατεύθυνση</a:t>
            </a:r>
            <a:r>
              <a:rPr sz="2800" spc="15" dirty="0">
                <a:solidFill>
                  <a:srgbClr val="FFCC65"/>
                </a:solidFill>
                <a:latin typeface="Arial"/>
                <a:cs typeface="Arial"/>
              </a:rPr>
              <a:t> </a:t>
            </a:r>
            <a:r>
              <a:rPr sz="2800" dirty="0">
                <a:solidFill>
                  <a:srgbClr val="FFFFFF"/>
                </a:solidFill>
                <a:latin typeface="Arial"/>
                <a:cs typeface="Arial"/>
              </a:rPr>
              <a:t>(κλίση-</a:t>
            </a:r>
            <a:r>
              <a:rPr sz="2800" i="1" dirty="0">
                <a:solidFill>
                  <a:srgbClr val="FFFFFF"/>
                </a:solidFill>
                <a:latin typeface="Arial"/>
                <a:cs typeface="Arial"/>
              </a:rPr>
              <a:t>gradient</a:t>
            </a:r>
            <a:r>
              <a:rPr sz="2800" dirty="0">
                <a:solidFill>
                  <a:srgbClr val="FFFFFF"/>
                </a:solidFill>
                <a:latin typeface="Arial"/>
                <a:cs typeface="Arial"/>
              </a:rPr>
              <a:t>).</a:t>
            </a:r>
            <a:endParaRPr sz="2800" dirty="0">
              <a:latin typeface="Arial"/>
              <a:cs typeface="Arial"/>
            </a:endParaRPr>
          </a:p>
        </p:txBody>
      </p:sp>
    </p:spTree>
    <p:extLst>
      <p:ext uri="{BB962C8B-B14F-4D97-AF65-F5344CB8AC3E}">
        <p14:creationId xmlns:p14="http://schemas.microsoft.com/office/powerpoint/2010/main" val="195097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8095" y="4329684"/>
            <a:ext cx="3400043" cy="2865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8095" y="4250435"/>
            <a:ext cx="2942843" cy="29504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8095" y="4690871"/>
            <a:ext cx="2770631" cy="250393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8095" y="4387595"/>
            <a:ext cx="2770631" cy="28072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100327" y="4768595"/>
            <a:ext cx="135635" cy="13715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6495" y="6515100"/>
            <a:ext cx="146303" cy="14630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023872" y="4671059"/>
            <a:ext cx="192023" cy="192023"/>
          </a:xfrm>
          <a:prstGeom prst="rect">
            <a:avLst/>
          </a:prstGeom>
          <a:blipFill>
            <a:blip r:embed="rId8"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4548630" y="951991"/>
            <a:ext cx="1580515" cy="574040"/>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B2B2B2"/>
                </a:solidFill>
              </a:rPr>
              <a:t>Σ</a:t>
            </a:r>
            <a:r>
              <a:rPr sz="3600" spc="-5" dirty="0">
                <a:solidFill>
                  <a:srgbClr val="B2B2B2"/>
                </a:solidFill>
              </a:rPr>
              <a:t>κοπός</a:t>
            </a:r>
            <a:endParaRPr sz="3600"/>
          </a:p>
        </p:txBody>
      </p:sp>
      <p:sp>
        <p:nvSpPr>
          <p:cNvPr id="10" name="object 10"/>
          <p:cNvSpPr txBox="1"/>
          <p:nvPr/>
        </p:nvSpPr>
        <p:spPr>
          <a:xfrm>
            <a:off x="1098295" y="2146806"/>
            <a:ext cx="7776209" cy="3397885"/>
          </a:xfrm>
          <a:prstGeom prst="rect">
            <a:avLst/>
          </a:prstGeom>
        </p:spPr>
        <p:txBody>
          <a:bodyPr vert="horz" wrap="square" lIns="0" tIns="60960" rIns="0" bIns="0" rtlCol="0">
            <a:spAutoFit/>
          </a:bodyPr>
          <a:lstStyle/>
          <a:p>
            <a:pPr marL="354965" marR="5080" indent="-342900">
              <a:lnSpc>
                <a:spcPts val="3020"/>
              </a:lnSpc>
              <a:spcBef>
                <a:spcPts val="480"/>
              </a:spcBef>
              <a:buClr>
                <a:srgbClr val="000000"/>
              </a:buClr>
              <a:buChar char=""/>
              <a:tabLst>
                <a:tab pos="354965" algn="l"/>
                <a:tab pos="355600" algn="l"/>
              </a:tabLst>
            </a:pPr>
            <a:r>
              <a:rPr sz="2800" spc="-5" dirty="0">
                <a:solidFill>
                  <a:srgbClr val="FFFFFF"/>
                </a:solidFill>
                <a:latin typeface="Arial"/>
                <a:cs typeface="Arial"/>
              </a:rPr>
              <a:t>Η ελάττωση του πειραµατικού σφάλµατος και η  αύξηση της ευαισθησίας </a:t>
            </a:r>
            <a:r>
              <a:rPr sz="2800" dirty="0">
                <a:solidFill>
                  <a:srgbClr val="FFFFFF"/>
                </a:solidFill>
                <a:latin typeface="Arial"/>
                <a:cs typeface="Arial"/>
              </a:rPr>
              <a:t>του</a:t>
            </a:r>
            <a:r>
              <a:rPr sz="2800" spc="25" dirty="0">
                <a:solidFill>
                  <a:srgbClr val="FFFFFF"/>
                </a:solidFill>
                <a:latin typeface="Arial"/>
                <a:cs typeface="Arial"/>
              </a:rPr>
              <a:t> </a:t>
            </a:r>
            <a:r>
              <a:rPr sz="2800" spc="-5" dirty="0">
                <a:solidFill>
                  <a:srgbClr val="FFFFFF"/>
                </a:solidFill>
                <a:latin typeface="Arial"/>
                <a:cs typeface="Arial"/>
              </a:rPr>
              <a:t>πειράµατος.</a:t>
            </a:r>
            <a:endParaRPr sz="2800" dirty="0">
              <a:latin typeface="Arial"/>
              <a:cs typeface="Arial"/>
            </a:endParaRPr>
          </a:p>
          <a:p>
            <a:pPr marL="355600" indent="-342900">
              <a:lnSpc>
                <a:spcPct val="100000"/>
              </a:lnSpc>
              <a:spcBef>
                <a:spcPts val="295"/>
              </a:spcBef>
              <a:buClr>
                <a:srgbClr val="000000"/>
              </a:buClr>
              <a:buChar char=""/>
              <a:tabLst>
                <a:tab pos="354965" algn="l"/>
                <a:tab pos="355600" algn="l"/>
              </a:tabLst>
            </a:pPr>
            <a:r>
              <a:rPr sz="2800" spc="-5" dirty="0">
                <a:solidFill>
                  <a:srgbClr val="FFFFFF"/>
                </a:solidFill>
                <a:latin typeface="Arial"/>
                <a:cs typeface="Arial"/>
              </a:rPr>
              <a:t>Ο </a:t>
            </a:r>
            <a:r>
              <a:rPr sz="2800" dirty="0">
                <a:solidFill>
                  <a:srgbClr val="FFFFFF"/>
                </a:solidFill>
                <a:latin typeface="Arial"/>
                <a:cs typeface="Arial"/>
              </a:rPr>
              <a:t>έλεγχος </a:t>
            </a:r>
            <a:r>
              <a:rPr sz="2800" spc="-5" dirty="0">
                <a:solidFill>
                  <a:srgbClr val="FFFFFF"/>
                </a:solidFill>
                <a:latin typeface="Arial"/>
                <a:cs typeface="Arial"/>
              </a:rPr>
              <a:t>γνωστής πηγής</a:t>
            </a:r>
            <a:r>
              <a:rPr sz="2800" spc="5" dirty="0">
                <a:solidFill>
                  <a:srgbClr val="FFFFFF"/>
                </a:solidFill>
                <a:latin typeface="Arial"/>
                <a:cs typeface="Arial"/>
              </a:rPr>
              <a:t> </a:t>
            </a:r>
            <a:r>
              <a:rPr sz="2800" spc="-5" dirty="0">
                <a:solidFill>
                  <a:srgbClr val="FFFFFF"/>
                </a:solidFill>
                <a:latin typeface="Arial"/>
                <a:cs typeface="Arial"/>
              </a:rPr>
              <a:t>παραλλακτικότητας.</a:t>
            </a:r>
            <a:endParaRPr sz="2800" dirty="0">
              <a:latin typeface="Arial"/>
              <a:cs typeface="Arial"/>
            </a:endParaRPr>
          </a:p>
          <a:p>
            <a:pPr marL="354965" marR="369570" indent="-342900">
              <a:lnSpc>
                <a:spcPts val="3020"/>
              </a:lnSpc>
              <a:spcBef>
                <a:spcPts val="730"/>
              </a:spcBef>
              <a:buClr>
                <a:srgbClr val="000000"/>
              </a:buClr>
              <a:buChar char=""/>
              <a:tabLst>
                <a:tab pos="354965" algn="l"/>
                <a:tab pos="355600" algn="l"/>
              </a:tabLst>
            </a:pPr>
            <a:r>
              <a:rPr sz="2800" spc="-5" dirty="0">
                <a:solidFill>
                  <a:srgbClr val="FFFFFF"/>
                </a:solidFill>
                <a:latin typeface="Arial"/>
                <a:cs typeface="Arial"/>
              </a:rPr>
              <a:t>Η </a:t>
            </a:r>
            <a:r>
              <a:rPr sz="2800" dirty="0">
                <a:solidFill>
                  <a:srgbClr val="FFFFFF"/>
                </a:solidFill>
                <a:latin typeface="Arial"/>
                <a:cs typeface="Arial"/>
              </a:rPr>
              <a:t>αποµάκρυνση </a:t>
            </a:r>
            <a:r>
              <a:rPr sz="2800" spc="-10" dirty="0">
                <a:solidFill>
                  <a:srgbClr val="FFFFFF"/>
                </a:solidFill>
                <a:latin typeface="Arial"/>
                <a:cs typeface="Arial"/>
              </a:rPr>
              <a:t>της </a:t>
            </a:r>
            <a:r>
              <a:rPr sz="2800" dirty="0">
                <a:solidFill>
                  <a:srgbClr val="FFFFFF"/>
                </a:solidFill>
                <a:latin typeface="Arial"/>
                <a:cs typeface="Arial"/>
              </a:rPr>
              <a:t>επίδρασης </a:t>
            </a:r>
            <a:r>
              <a:rPr sz="2800" spc="-5" dirty="0">
                <a:solidFill>
                  <a:srgbClr val="FFFFFF"/>
                </a:solidFill>
                <a:latin typeface="Arial"/>
                <a:cs typeface="Arial"/>
              </a:rPr>
              <a:t>της γνωστής  πηγής παραλλακτικότητας.</a:t>
            </a:r>
            <a:endParaRPr sz="2800" dirty="0">
              <a:latin typeface="Arial"/>
              <a:cs typeface="Arial"/>
            </a:endParaRPr>
          </a:p>
          <a:p>
            <a:pPr marL="354965" marR="94615" indent="-342900">
              <a:lnSpc>
                <a:spcPts val="3020"/>
              </a:lnSpc>
              <a:spcBef>
                <a:spcPts val="680"/>
              </a:spcBef>
              <a:buClr>
                <a:srgbClr val="000000"/>
              </a:buClr>
              <a:buChar char=""/>
              <a:tabLst>
                <a:tab pos="354965" algn="l"/>
                <a:tab pos="355600" algn="l"/>
              </a:tabLst>
            </a:pPr>
            <a:r>
              <a:rPr sz="2800" spc="-5" dirty="0">
                <a:solidFill>
                  <a:srgbClr val="FFFFFF"/>
                </a:solidFill>
                <a:latin typeface="Arial"/>
                <a:cs typeface="Arial"/>
              </a:rPr>
              <a:t>Η αύξηση του </a:t>
            </a:r>
            <a:r>
              <a:rPr sz="2800" dirty="0">
                <a:solidFill>
                  <a:srgbClr val="FFFFFF"/>
                </a:solidFill>
                <a:latin typeface="Arial"/>
                <a:cs typeface="Arial"/>
              </a:rPr>
              <a:t>βαθµού </a:t>
            </a:r>
            <a:r>
              <a:rPr sz="2800" spc="-5" dirty="0">
                <a:solidFill>
                  <a:srgbClr val="FFFFFF"/>
                </a:solidFill>
                <a:latin typeface="Arial"/>
                <a:cs typeface="Arial"/>
              </a:rPr>
              <a:t>γενίκευσης των  αποτελεσµάτων όταν </a:t>
            </a:r>
            <a:r>
              <a:rPr sz="2800" dirty="0">
                <a:solidFill>
                  <a:srgbClr val="FFFFFF"/>
                </a:solidFill>
                <a:latin typeface="Arial"/>
                <a:cs typeface="Arial"/>
              </a:rPr>
              <a:t>οι οµάδες </a:t>
            </a:r>
            <a:r>
              <a:rPr sz="2800" spc="-5" dirty="0">
                <a:solidFill>
                  <a:srgbClr val="FFFFFF"/>
                </a:solidFill>
                <a:latin typeface="Arial"/>
                <a:cs typeface="Arial"/>
              </a:rPr>
              <a:t>τοποθετούνται  π.χ. σε διαφορετικές</a:t>
            </a:r>
            <a:r>
              <a:rPr sz="2800" spc="10" dirty="0">
                <a:solidFill>
                  <a:srgbClr val="FFFFFF"/>
                </a:solidFill>
                <a:latin typeface="Arial"/>
                <a:cs typeface="Arial"/>
              </a:rPr>
              <a:t> </a:t>
            </a:r>
            <a:r>
              <a:rPr sz="2800" spc="-5" dirty="0">
                <a:solidFill>
                  <a:srgbClr val="FFFFFF"/>
                </a:solidFill>
                <a:latin typeface="Arial"/>
                <a:cs typeface="Arial"/>
              </a:rPr>
              <a:t>τοποθεσίες.</a:t>
            </a:r>
            <a:endParaRPr sz="2800" dirty="0">
              <a:latin typeface="Arial"/>
              <a:cs typeface="Arial"/>
            </a:endParaRPr>
          </a:p>
        </p:txBody>
      </p:sp>
    </p:spTree>
    <p:extLst>
      <p:ext uri="{BB962C8B-B14F-4D97-AF65-F5344CB8AC3E}">
        <p14:creationId xmlns:p14="http://schemas.microsoft.com/office/powerpoint/2010/main" val="2573525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TotalTime>
  <Words>3948</Words>
  <Application>Microsoft Office PowerPoint</Application>
  <PresentationFormat>Προσαρμογή</PresentationFormat>
  <Paragraphs>1330</Paragraphs>
  <Slides>64</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64</vt:i4>
      </vt:variant>
    </vt:vector>
  </HeadingPairs>
  <TitlesOfParts>
    <vt:vector size="71" baseType="lpstr">
      <vt:lpstr>Arial</vt:lpstr>
      <vt:lpstr>Calibri</vt:lpstr>
      <vt:lpstr>Courier New</vt:lpstr>
      <vt:lpstr>ibm-plex-sans</vt:lpstr>
      <vt:lpstr>Symbol</vt:lpstr>
      <vt:lpstr>Times New Roman</vt:lpstr>
      <vt:lpstr>Office Theme</vt:lpstr>
      <vt:lpstr>Τυχαιοποιημένες πλήρεις ομαδες Randomized Complete Block Design (RCBD)  </vt:lpstr>
      <vt:lpstr>To RCBD χρησιμοποιείται προκυμμένου να συγκριθούν περισσότερες από 2 επεμβάσεις οι οποίες αποφασίζουμε να τις τοποθετήσουμε σε ομάδες.   Με αυτό τον τρόπο ελέγχουμε μεγάλο μέρος της παραλλακτηκότητας.    Σκοπός μας κατά τον σχεδιασμό είναι να είναι ομοιόμορφο το πείραμα μέσα στην ομάδα ενώ η παραλλακτηκότητα μεταξύ των ομάδων δεν μας ενδιαφέρει. </vt:lpstr>
      <vt:lpstr>RCBD</vt:lpstr>
      <vt:lpstr>RCBD</vt:lpstr>
      <vt:lpstr>Παρουσίαση του PowerPoint</vt:lpstr>
      <vt:lpstr>Παρουσίαση του PowerPoint</vt:lpstr>
      <vt:lpstr>Παρουσίαση του PowerPoint</vt:lpstr>
      <vt:lpstr>Πότε εφαρµόζεται το RCBD</vt:lpstr>
      <vt:lpstr>Σκοπός</vt:lpstr>
      <vt:lpstr>Παρουσίαση του PowerPoint</vt:lpstr>
      <vt:lpstr>Παρουσίαση του PowerPoint</vt:lpstr>
      <vt:lpstr>Παρουσίαση του PowerPoint</vt:lpstr>
      <vt:lpstr>Ερωτήματα που απασχολούν κατά τον σχεδιασμό   Ποιο είναι το ποιο αποτελεσματικό σχήμα του πειράματος;  Ποιο είναι το ποιο αποτελεσματικό σχήμα της ομάδας;  Πόσες επεμβάσεις θα μπορούσαμε να τοποθετήσουμε; </vt:lpstr>
      <vt:lpstr>Χρήσιµες-Οδηγίες (1)</vt:lpstr>
      <vt:lpstr>Χρήσιµες-Οδηγίες (2)</vt:lpstr>
      <vt:lpstr>Παρουσίαση του PowerPoint</vt:lpstr>
      <vt:lpstr>Επαναλήψεις ομάδες  Blocks  Replications </vt:lpstr>
      <vt:lpstr>Παρουσίαση του PowerPoint</vt:lpstr>
      <vt:lpstr>Παρουσίαση του PowerPoint</vt:lpstr>
      <vt:lpstr>Πλεονεκτήματα Μπορεί να απομακρύνει μια πηγή παραλλακτηκότητας και να αυξήσει την ακρίβεια Με την χρήση των ομάδων μπορούν να δοκιμαστούν οι επεμβάσεις σε πλήθος συνθηκών κ αι τα αποτελέσματα να έχουν σημασία για μεγαλύτερο εύρος συνθηκών Η στατιστική επεξεργασία και απλή   Μειονεκτήματα  Χαμένα δεδομένα (miising plots) είναι δύσκολο να αντιμετωπιστούν κατά την στατιστική ανάλυση  Λάθη κατά την σπορά όπως η τοποθέτηση μιας επέμβασης 2 φορές στην ίδια ομάδα δημιουργούν προβλήματα κατά την ανάλυση των δεδομένων Εάν υπάρχει πάνω από μια πηγή παραλλακτηκότητας το σχέδιο είναι λιγότερο αποτελεσματικό από άλλα.  Εάν το χωράφι είναι ομοιόμορφο το CRD είναι ποιο αποτελεσματικό από το RCBD         </vt:lpstr>
      <vt:lpstr>Model for RCBD (one factor)</vt:lpstr>
      <vt:lpstr>ANOVA Table (one Factor, RCBD)</vt:lpstr>
      <vt:lpstr>Γενικός Κανόνας Σχεδιασµού</vt:lpstr>
      <vt:lpstr>Πίνακας ∆εδοµένων</vt:lpstr>
      <vt:lpstr>Παρουσίαση του PowerPoint</vt:lpstr>
      <vt:lpstr>Παραµετροποίηση -1</vt:lpstr>
      <vt:lpstr>Παραµετροποίηση -2</vt:lpstr>
      <vt:lpstr>Μεθοδολογία Εγκατάστασης Πειράµατος</vt:lpstr>
      <vt:lpstr>Πίνακας Ανάλυσης Παραλλακτικότητας  (ή ∆ιακύµανσης)</vt:lpstr>
      <vt:lpstr>Παρουσίαση του PowerPoint</vt:lpstr>
      <vt:lpstr>ANOVA Table</vt:lpstr>
      <vt:lpstr>Πίνακας ∆εδοµένων</vt:lpstr>
      <vt:lpstr>Υπολογισµοί</vt:lpstr>
      <vt:lpstr>Πίνακας Ανάλυσης Παραλλακτικότητας  (ή ∆ιακύµανσης)</vt:lpstr>
      <vt:lpstr>Παρουσίαση του PowerPoint</vt:lpstr>
      <vt:lpstr>Παρουσίαση του PowerPoint</vt:lpstr>
      <vt:lpstr>Συντελεστής Παραλλακτικότητας  (Coefficient of Variation), CV</vt:lpstr>
      <vt:lpstr>Yij    ti</vt:lpstr>
      <vt:lpstr>Παρουσίαση του PowerPoint</vt:lpstr>
      <vt:lpstr>Στατιστικοί Έλεγχοι</vt:lpstr>
      <vt:lpstr>Άλλες Στατιστικές Αναλύσεις</vt:lpstr>
      <vt:lpstr>∆ιαγραµµατική Αναπαράσταση του  Υποδείγµατος</vt:lpstr>
      <vt:lpstr>Συγκρίσεις Μέσων Όρων</vt:lpstr>
      <vt:lpstr>Στο Παράδειγµα</vt:lpstr>
      <vt:lpstr>Στο προηγούµενο παράδειγµα (CRD)</vt:lpstr>
      <vt:lpstr>Αποτελέσµατα µε το SPSS (1)</vt:lpstr>
      <vt:lpstr>Αποτελέσµατα µε το SPSS (2) Fixed Effects Model</vt:lpstr>
      <vt:lpstr>Αποτελέσµατα µε το SPSS (3) Mixed Effects Model</vt:lpstr>
      <vt:lpstr>Αποτελέσµατα µε το SPSS (4)</vt:lpstr>
      <vt:lpstr>Παρουσίαση του PowerPoint</vt:lpstr>
      <vt:lpstr>Παρουσίαση των Αποτελεσµάτων 2</vt:lpstr>
      <vt:lpstr>Παρουσίαση των Αποτελεσµάτων 3</vt:lpstr>
      <vt:lpstr>Αποτελεσµατικότητα Πειραµατικού Σχεδίου</vt:lpstr>
      <vt:lpstr>Σχετική Αποτελεσµατικότητα (για το RCBD)</vt:lpstr>
      <vt:lpstr>Έλεγχοι Προϋποθέσεων</vt:lpstr>
      <vt:lpstr>Έλεγχος Κανονικότητας  Κατανοµή των Σφαλµάτων (1)</vt:lpstr>
      <vt:lpstr>Κατανοµή των Σφαλµάτων (2)</vt:lpstr>
      <vt:lpstr>Κατανοµή των Σφαλµάτων (3)</vt:lpstr>
      <vt:lpstr>Έλεγχος Οµοσκεδαστικότητας (1)</vt:lpstr>
      <vt:lpstr>Έλεγχος Οµοσκεδαστικότητας (2)  Προσαρµογή Ευθείας Γραµµής  (Ελαχίστων Τετραγώνων)</vt:lpstr>
      <vt:lpstr>Έλεγχος Οµοσκεδαστικότητας (3)  Προσαρµογή Βέλτιστης Καµπύλης  (Μέθοδος Loess-90%)</vt:lpstr>
      <vt:lpstr>Έλεγχος Αθροιστικότητας (Additivity) του  Tukey</vt:lpstr>
      <vt:lpstr>Επιλογές SPSS αναλυσης AT (Type I Sum of squats)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&lt;4D6963726F736F667420506F776572506F696E74202D20D0EBDEF1E5E9F220CFECDCE4E5F220F3E520C5EBDDF5E8E5F1E720C4E9DCF4E1EEE72E707074&gt;</dc:title>
  <dc:creator>user</dc:creator>
  <cp:lastModifiedBy>Δημήτρης</cp:lastModifiedBy>
  <cp:revision>17</cp:revision>
  <dcterms:created xsi:type="dcterms:W3CDTF">2020-04-09T17:11:55Z</dcterms:created>
  <dcterms:modified xsi:type="dcterms:W3CDTF">2020-05-07T13:00:00Z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2010-11-26T00:00:00Z</vt:filetime>
  </property>
  <property fmtid="{D5CDD505-2E9C-101B-9397-08002B2CF9AE}" pid="3" name="Creator">
    <vt:lpwstr>PrimoPDF http://www.primopdf.com</vt:lpwstr>
  </property>
  <property fmtid="{D5CDD505-2E9C-101B-9397-08002B2CF9AE}" pid="4" name="LastSaved">
    <vt:filetime>2020-04-09T00:00:00Z</vt:filetime>
  </property>
</Properties>
</file>