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sldIdLst>
    <p:sldId id="256" r:id="rId2"/>
    <p:sldId id="268" r:id="rId3"/>
    <p:sldId id="324" r:id="rId4"/>
    <p:sldId id="325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2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64" autoAdjust="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102" y="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DD0A1-0DF3-448C-8EC9-BB8EA9C48C3C}" type="datetimeFigureOut">
              <a:rPr lang="el-GR" smtClean="0"/>
              <a:t>12/1/2026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2B4674-5368-4234-A326-894E884D359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9942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err="1" smtClean="0"/>
              <a:t>Δι</a:t>
            </a:r>
            <a:r>
              <a:rPr dirty="0" smtClean="0"/>
              <a:t>ατροφή</a:t>
            </a:r>
            <a:r>
              <a:rPr lang="el-GR" dirty="0" smtClean="0"/>
              <a:t> – Θεωρία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Κοινωνικό Μάρκετινγκ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</a:t>
            </a:r>
            <a:r>
              <a:rPr lang="en-US" dirty="0" err="1" smtClean="0"/>
              <a:t>PhDc</a:t>
            </a:r>
            <a:endParaRPr lang="en-US" dirty="0" smtClean="0"/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Βασικά στοιχεία προώθησης </a:t>
            </a:r>
            <a:r>
              <a:rPr lang="el-GR" dirty="0" smtClean="0"/>
              <a:t>κοινωνικού </a:t>
            </a:r>
            <a:r>
              <a:rPr lang="el-GR" dirty="0"/>
              <a:t>μάρκετινγκ</a:t>
            </a: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3549264"/>
              </p:ext>
            </p:extLst>
          </p:nvPr>
        </p:nvGraphicFramePr>
        <p:xfrm>
          <a:off x="457200" y="1600198"/>
          <a:ext cx="8553796" cy="5108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8262">
                  <a:extLst>
                    <a:ext uri="{9D8B030D-6E8A-4147-A177-3AD203B41FA5}">
                      <a16:colId xmlns:a16="http://schemas.microsoft.com/office/drawing/2014/main" val="676563882"/>
                    </a:ext>
                  </a:extLst>
                </a:gridCol>
                <a:gridCol w="5835534">
                  <a:extLst>
                    <a:ext uri="{9D8B030D-6E8A-4147-A177-3AD203B41FA5}">
                      <a16:colId xmlns:a16="http://schemas.microsoft.com/office/drawing/2014/main" val="2322342962"/>
                    </a:ext>
                  </a:extLst>
                </a:gridCol>
              </a:tblGrid>
              <a:tr h="673844">
                <a:tc>
                  <a:txBody>
                    <a:bodyPr/>
                    <a:lstStyle/>
                    <a:p>
                      <a:pPr algn="l" fontAlgn="b"/>
                      <a:r>
                        <a:rPr lang="el-GR" b="1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Τι σχεδιάζω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b="1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Κύριες αποφάσεις</a:t>
                      </a:r>
                    </a:p>
                  </a:txBody>
                  <a:tcPr marR="342900" marB="152400" anchor="b"/>
                </a:tc>
                <a:extLst>
                  <a:ext uri="{0D108BD9-81ED-4DB2-BD59-A6C34878D82A}">
                    <a16:rowId xmlns:a16="http://schemas.microsoft.com/office/drawing/2014/main" val="1923204401"/>
                  </a:ext>
                </a:extLst>
              </a:tr>
              <a:tr h="1695478">
                <a:tc>
                  <a:txBody>
                    <a:bodyPr/>
                    <a:lstStyle/>
                    <a:p>
                      <a:pPr algn="l" fontAlgn="t"/>
                      <a:r>
                        <a:rPr lang="el-GR" b="1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Μηνύματα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Τύπος (πειστικό, πληροφοριακό, συναισθηματικό, αυτοπροσδιορισμού), μορφή, γλώσσα, πολιτισμική προσαρμογή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718486890"/>
                  </a:ext>
                </a:extLst>
              </a:tr>
              <a:tr h="912950">
                <a:tc>
                  <a:txBody>
                    <a:bodyPr/>
                    <a:lstStyle/>
                    <a:p>
                      <a:pPr algn="l" fontAlgn="t"/>
                      <a:r>
                        <a:rPr lang="el-GR" b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Αποστολέας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Ποιος μιλάει (ειδικός, «όμοιος», οργανισμός) για μέγιστη αξιοπιστία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2126187133"/>
                  </a:ext>
                </a:extLst>
              </a:tr>
              <a:tr h="912950">
                <a:tc>
                  <a:txBody>
                    <a:bodyPr/>
                    <a:lstStyle/>
                    <a:p>
                      <a:pPr algn="l" fontAlgn="t"/>
                      <a:r>
                        <a:rPr lang="el-GR" b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Κανάλια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Εκδηλώσεις, έντυπα, social media, βίντεο, συνδυασμοί καναλιών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250605874"/>
                  </a:ext>
                </a:extLst>
              </a:tr>
              <a:tr h="912950">
                <a:tc>
                  <a:txBody>
                    <a:bodyPr/>
                    <a:lstStyle/>
                    <a:p>
                      <a:pPr algn="l" fontAlgn="t"/>
                      <a:r>
                        <a:rPr lang="el-GR" b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Αξιολόγηση μηνύματος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1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Προ‑δοκιμή (</a:t>
                      </a:r>
                      <a:r>
                        <a:rPr lang="el-GR" b="1" dirty="0" err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pre‑testing</a:t>
                      </a:r>
                      <a:r>
                        <a:rPr lang="el-GR" b="1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) σε μικρό δείγμα, προσαρμογές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38156574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4381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Υλοποίηση &amp; διαχείριση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Αναλυτικό πλάνο δράσης: δραστηριότητες, χρονοδιάγραμμα, ρόλοι, προϋπολογισμός, </a:t>
            </a:r>
            <a:r>
              <a:rPr lang="el-GR" dirty="0" err="1"/>
              <a:t>KPIs</a:t>
            </a:r>
            <a:r>
              <a:rPr lang="el-GR" dirty="0"/>
              <a:t> (δείκτες </a:t>
            </a:r>
            <a:r>
              <a:rPr lang="el-GR" dirty="0" smtClean="0"/>
              <a:t>απόδοσης)</a:t>
            </a:r>
          </a:p>
          <a:p>
            <a:r>
              <a:rPr lang="el-GR" dirty="0" smtClean="0"/>
              <a:t>Παραγωγή </a:t>
            </a:r>
            <a:r>
              <a:rPr lang="el-GR" dirty="0"/>
              <a:t>υλικού (οπτικά, βίντεο, </a:t>
            </a:r>
            <a:r>
              <a:rPr lang="el-GR" dirty="0" err="1"/>
              <a:t>events</a:t>
            </a:r>
            <a:r>
              <a:rPr lang="el-GR" dirty="0"/>
              <a:t>), εκπαίδευση </a:t>
            </a:r>
            <a:r>
              <a:rPr lang="el-GR" dirty="0" smtClean="0"/>
              <a:t>προσωπικού/εθελοντών</a:t>
            </a:r>
          </a:p>
          <a:p>
            <a:r>
              <a:rPr lang="el-GR" dirty="0" smtClean="0"/>
              <a:t>Συντονισμός </a:t>
            </a:r>
            <a:r>
              <a:rPr lang="el-GR" dirty="0"/>
              <a:t>με φορείς (σχολεία, δομές υγείας, ΜΚΟ) για ενίσχυση εμβέλειας</a:t>
            </a:r>
          </a:p>
        </p:txBody>
      </p:sp>
    </p:spTree>
    <p:extLst>
      <p:ext uri="{BB962C8B-B14F-4D97-AF65-F5344CB8AC3E}">
        <p14:creationId xmlns:p14="http://schemas.microsoft.com/office/powerpoint/2010/main" val="700817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Παρακολούθηση &amp; αξιολόγηση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Συνεχής παρακολούθηση υλοποίησης (</a:t>
            </a:r>
            <a:r>
              <a:rPr lang="el-GR" dirty="0" err="1"/>
              <a:t>process</a:t>
            </a:r>
            <a:r>
              <a:rPr lang="el-GR" dirty="0"/>
              <a:t> </a:t>
            </a:r>
            <a:r>
              <a:rPr lang="el-GR" dirty="0" err="1" smtClean="0"/>
              <a:t>evaluation</a:t>
            </a:r>
            <a:r>
              <a:rPr lang="el-GR" dirty="0" smtClean="0"/>
              <a:t>)</a:t>
            </a:r>
          </a:p>
          <a:p>
            <a:r>
              <a:rPr lang="el-GR" dirty="0" smtClean="0"/>
              <a:t>Μέτρηση </a:t>
            </a:r>
            <a:r>
              <a:rPr lang="el-GR" dirty="0"/>
              <a:t>αλλαγών σε επίγνωση, στάσεις, προθέσεις και κυρίως πραγματική συμπεριφορά (</a:t>
            </a:r>
            <a:r>
              <a:rPr lang="el-GR" dirty="0" err="1" smtClean="0"/>
              <a:t>outcome</a:t>
            </a:r>
            <a:r>
              <a:rPr lang="el-GR" dirty="0" smtClean="0"/>
              <a:t>/</a:t>
            </a:r>
            <a:r>
              <a:rPr lang="el-GR" dirty="0" err="1" smtClean="0"/>
              <a:t>impact</a:t>
            </a:r>
            <a:r>
              <a:rPr lang="el-GR" dirty="0" smtClean="0"/>
              <a:t>)</a:t>
            </a:r>
          </a:p>
          <a:p>
            <a:r>
              <a:rPr lang="el-GR" dirty="0" smtClean="0"/>
              <a:t>Ανατροφοδότηση </a:t>
            </a:r>
            <a:r>
              <a:rPr lang="el-GR" dirty="0"/>
              <a:t>και ανασχεδιασμός μηνυμάτων, καναλιών ή κινήτρων όπου χρειάζεται</a:t>
            </a:r>
          </a:p>
        </p:txBody>
      </p:sp>
    </p:spTree>
    <p:extLst>
      <p:ext uri="{BB962C8B-B14F-4D97-AF65-F5344CB8AC3E}">
        <p14:creationId xmlns:p14="http://schemas.microsoft.com/office/powerpoint/2010/main" val="2644635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περίπτωση της Ελλάδας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Μελέτη σε νέους 18–23 ετών στην Αθήνα χαρτογράφησε κίνητρα και εμπόδια για υγιεινή διατροφή, ως βάση για κοινωνικό </a:t>
            </a:r>
            <a:r>
              <a:rPr lang="el-GR" dirty="0" smtClean="0"/>
              <a:t>μάρκετινγκ</a:t>
            </a:r>
          </a:p>
          <a:p>
            <a:r>
              <a:rPr lang="el-GR" dirty="0"/>
              <a:t>Οι φοιτητές υιοθετούν πιο ανθυγιεινές συνήθειες μετά την εγγραφή σε </a:t>
            </a:r>
            <a:r>
              <a:rPr lang="el-GR" dirty="0" smtClean="0"/>
              <a:t>ΑΕΙ</a:t>
            </a:r>
          </a:p>
          <a:p>
            <a:r>
              <a:rPr lang="el-GR" dirty="0"/>
              <a:t>Συστηματικές ανασκοπήσεις δείχνουν ότι παρεμβάσεις κοινωνικού μάρκετινγκ στη διατροφή μπορούν να βελτιώσουν πρόσληψη φρούτων/λαχανικών και γενικές διατροφικές </a:t>
            </a:r>
            <a:r>
              <a:rPr lang="el-GR" dirty="0" smtClean="0"/>
              <a:t>συμπεριφορές</a:t>
            </a:r>
          </a:p>
          <a:p>
            <a:r>
              <a:rPr lang="el-GR" dirty="0"/>
              <a:t>μαζικά </a:t>
            </a:r>
            <a:r>
              <a:rPr lang="el-GR" dirty="0" smtClean="0"/>
              <a:t>μέσα και </a:t>
            </a:r>
            <a:r>
              <a:rPr lang="en-US" dirty="0" smtClean="0"/>
              <a:t>social </a:t>
            </a:r>
            <a:r>
              <a:rPr lang="en-US" dirty="0"/>
              <a:t>media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79187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τα κοινωνικά δίκτυα στο κοινωνικό </a:t>
            </a:r>
            <a:r>
              <a:rPr lang="el-GR" dirty="0" smtClean="0"/>
              <a:t>μάρκετινγκ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κεντρικό εργαλείο </a:t>
            </a:r>
            <a:r>
              <a:rPr lang="el-GR" b="1" dirty="0" smtClean="0"/>
              <a:t>σε </a:t>
            </a:r>
            <a:r>
              <a:rPr lang="el-GR" b="1" dirty="0"/>
              <a:t>εκστρατείες κοινωνικού </a:t>
            </a:r>
            <a:r>
              <a:rPr lang="el-GR" b="1" dirty="0" smtClean="0"/>
              <a:t>μάρκετινγκ</a:t>
            </a:r>
          </a:p>
          <a:p>
            <a:r>
              <a:rPr lang="el-GR" b="1" dirty="0"/>
              <a:t>επιτρέπουν μαζική διάχυση μηνυμάτων και ταυτόχρονα </a:t>
            </a:r>
            <a:r>
              <a:rPr lang="el-GR" b="1" dirty="0" smtClean="0"/>
              <a:t>διάλογο</a:t>
            </a:r>
          </a:p>
          <a:p>
            <a:r>
              <a:rPr lang="el-GR" b="1" dirty="0"/>
              <a:t>Προσφέρουν δυνατότητες ακριβούς στόχευσης </a:t>
            </a:r>
            <a:r>
              <a:rPr lang="el-GR" b="1" dirty="0" smtClean="0"/>
              <a:t>(</a:t>
            </a:r>
            <a:r>
              <a:rPr lang="en-US" b="1" dirty="0" smtClean="0"/>
              <a:t>cookies)</a:t>
            </a:r>
          </a:p>
          <a:p>
            <a:r>
              <a:rPr lang="el-GR" b="1" dirty="0"/>
              <a:t>Χτίζουν σχέσεις και εμπιστοσύνη με συνεχή παρουσία</a:t>
            </a:r>
          </a:p>
        </p:txBody>
      </p:sp>
    </p:spTree>
    <p:extLst>
      <p:ext uri="{BB962C8B-B14F-4D97-AF65-F5344CB8AC3E}">
        <p14:creationId xmlns:p14="http://schemas.microsoft.com/office/powerpoint/2010/main" val="2845427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Βασικές στρατηγικές χρήσης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2319516"/>
              </p:ext>
            </p:extLst>
          </p:nvPr>
        </p:nvGraphicFramePr>
        <p:xfrm>
          <a:off x="457200" y="1600199"/>
          <a:ext cx="8620299" cy="5182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433">
                  <a:extLst>
                    <a:ext uri="{9D8B030D-6E8A-4147-A177-3AD203B41FA5}">
                      <a16:colId xmlns:a16="http://schemas.microsoft.com/office/drawing/2014/main" val="3507884382"/>
                    </a:ext>
                  </a:extLst>
                </a:gridCol>
                <a:gridCol w="2873433">
                  <a:extLst>
                    <a:ext uri="{9D8B030D-6E8A-4147-A177-3AD203B41FA5}">
                      <a16:colId xmlns:a16="http://schemas.microsoft.com/office/drawing/2014/main" val="2710135850"/>
                    </a:ext>
                  </a:extLst>
                </a:gridCol>
                <a:gridCol w="2873433">
                  <a:extLst>
                    <a:ext uri="{9D8B030D-6E8A-4147-A177-3AD203B41FA5}">
                      <a16:colId xmlns:a16="http://schemas.microsoft.com/office/drawing/2014/main" val="1384031050"/>
                    </a:ext>
                  </a:extLst>
                </a:gridCol>
              </a:tblGrid>
              <a:tr h="592888">
                <a:tc>
                  <a:txBody>
                    <a:bodyPr/>
                    <a:lstStyle/>
                    <a:p>
                      <a:pPr algn="ctr" fontAlgn="b"/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Στρατηγική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Τι κάνει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Τι δείχνουν οι μελέτες</a:t>
                      </a:r>
                    </a:p>
                  </a:txBody>
                  <a:tcPr marR="342900" marB="152400" anchor="b"/>
                </a:tc>
                <a:extLst>
                  <a:ext uri="{0D108BD9-81ED-4DB2-BD59-A6C34878D82A}">
                    <a16:rowId xmlns:a16="http://schemas.microsoft.com/office/drawing/2014/main" val="3776837622"/>
                  </a:ext>
                </a:extLst>
              </a:tr>
              <a:tr h="1147524">
                <a:tc>
                  <a:txBody>
                    <a:bodyPr/>
                    <a:lstStyle/>
                    <a:p>
                      <a:pPr algn="l" fontAlgn="t"/>
                      <a:r>
                        <a:rPr lang="el-GR" b="0" dirty="0" err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Στοχευμένο</a:t>
                      </a:r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, ελκυστικό περιεχόμενο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Βίντεο, stories, infographics, διαδραστικά posts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Αυξάνουν engagement και brand awareness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2240769423"/>
                  </a:ext>
                </a:extLst>
              </a:tr>
              <a:tr h="1147524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Influencer / opinion leaders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Πρόσωπα-πρότυπα «μεταφέρουν» το μήνυμα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Ισχυρό εργαλείο διαμόρφωσης στάσεων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249972236"/>
                  </a:ext>
                </a:extLst>
              </a:tr>
              <a:tr h="803267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e‑WOM &amp; </a:t>
                      </a:r>
                      <a:r>
                        <a:rPr lang="el-GR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κοινοποιήσεις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Οι ίδιοι οι χρήστες διαδίδουν το μήνυμα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Κρίσιμο για διάδοση και πειθώ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263836392"/>
                  </a:ext>
                </a:extLst>
              </a:tr>
              <a:tr h="1491782">
                <a:tc>
                  <a:txBody>
                    <a:bodyPr/>
                    <a:lstStyle/>
                    <a:p>
                      <a:pPr algn="l" fontAlgn="t"/>
                      <a:r>
                        <a:rPr lang="en-US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Social media + </a:t>
                      </a:r>
                      <a:r>
                        <a:rPr lang="el-GR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άλλα κανάλια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Συνδυασμός με site, email, offline δράσεις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Ενισχύει </a:t>
                      </a:r>
                      <a:r>
                        <a:rPr lang="el-GR" b="0" dirty="0" err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αναγνωρισιμότητα</a:t>
                      </a:r>
                      <a:r>
                        <a:rPr lang="el-GR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 και προθέσεις συμπεριφοράς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4193816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6589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683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Προκλήσεις &amp; ζητήματα ηθικής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Ζητήματα </a:t>
            </a:r>
            <a:r>
              <a:rPr lang="el-GR" b="1" dirty="0" err="1"/>
              <a:t>ιδιωτικότητας</a:t>
            </a:r>
            <a:r>
              <a:rPr lang="el-GR" b="1" dirty="0"/>
              <a:t>, διαφάνειας δεδομένων και ρυθμιστικού πλαισίου αναδεικνύονται </a:t>
            </a:r>
            <a:r>
              <a:rPr lang="el-GR" b="1" dirty="0" smtClean="0"/>
              <a:t>έντονα</a:t>
            </a:r>
          </a:p>
          <a:p>
            <a:r>
              <a:rPr lang="el-GR" b="1" dirty="0"/>
              <a:t>Κίνδυνος παραπληροφόρησης ή αρνητικού e‑WOM, που μπορεί να υπονομεύσει κοινωνικούς </a:t>
            </a:r>
            <a:r>
              <a:rPr lang="el-GR" b="1" dirty="0" smtClean="0"/>
              <a:t>στόχους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331386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Δραστηριότητα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378" y="1070603"/>
            <a:ext cx="2225053" cy="3426582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1432" y="1070603"/>
            <a:ext cx="2225054" cy="3426582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97185"/>
            <a:ext cx="5314111" cy="2248507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2135" y="1417638"/>
            <a:ext cx="3713511" cy="465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775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Το κοινωνικό μάρκετινγκ</a:t>
            </a:r>
          </a:p>
          <a:p>
            <a:r>
              <a:rPr lang="el-GR" dirty="0" smtClean="0"/>
              <a:t>Η λειτουργία του κοινωνικού μάρκετινγκ</a:t>
            </a:r>
          </a:p>
          <a:p>
            <a:r>
              <a:rPr lang="el-GR" dirty="0" smtClean="0"/>
              <a:t>Σχεδιασμός καμπάνιας κοινωνικού μάρκετινγκ</a:t>
            </a:r>
          </a:p>
          <a:p>
            <a:r>
              <a:rPr lang="el-GR" dirty="0" smtClean="0"/>
              <a:t>Η περίπτωση της Ελλάδας</a:t>
            </a:r>
          </a:p>
          <a:p>
            <a:r>
              <a:rPr lang="el-GR" dirty="0" smtClean="0"/>
              <a:t>Τα κοινωνικά δίκτυα στο </a:t>
            </a:r>
            <a:r>
              <a:rPr lang="el-GR" dirty="0"/>
              <a:t>κοινωνικό </a:t>
            </a:r>
            <a:r>
              <a:rPr lang="el-GR" dirty="0" smtClean="0"/>
              <a:t>μάρκετινγκ</a:t>
            </a:r>
          </a:p>
          <a:p>
            <a:r>
              <a:rPr lang="el-GR" dirty="0"/>
              <a:t>Δ</a:t>
            </a:r>
            <a:r>
              <a:rPr lang="el-GR" dirty="0" smtClean="0"/>
              <a:t>ραστηριότητα</a:t>
            </a:r>
          </a:p>
          <a:p>
            <a:r>
              <a:rPr lang="el-GR" dirty="0" smtClean="0"/>
              <a:t>Ερωτήσεις – συζήτηση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Το κοινωνικό </a:t>
            </a:r>
            <a:r>
              <a:rPr lang="el-GR" dirty="0" smtClean="0"/>
              <a:t>μάρκετινγκ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 εφαρμογή εργαλείων και λογικής του εμπορικού </a:t>
            </a:r>
            <a:r>
              <a:rPr lang="el-GR" dirty="0" smtClean="0"/>
              <a:t>μάρκετινγκ</a:t>
            </a:r>
          </a:p>
          <a:p>
            <a:r>
              <a:rPr lang="el-GR" dirty="0"/>
              <a:t>αλλαγή συμπεριφορών προς όφελος της </a:t>
            </a:r>
            <a:r>
              <a:rPr lang="el-GR" dirty="0" smtClean="0"/>
              <a:t>κοινωνίας</a:t>
            </a:r>
          </a:p>
          <a:p>
            <a:r>
              <a:rPr lang="el-GR" dirty="0" smtClean="0"/>
              <a:t>Πολίτης = πελάτης</a:t>
            </a:r>
          </a:p>
          <a:p>
            <a:r>
              <a:rPr lang="el-GR" dirty="0"/>
              <a:t>σχεδιάζει παρεμβάσεις γύρω από τις ανάγκες, τα κίνητρα και τα </a:t>
            </a:r>
            <a:r>
              <a:rPr lang="el-GR" dirty="0" smtClean="0"/>
              <a:t>εμπόδια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4798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Κεντρικά στοιχεία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σαφής στόχος </a:t>
            </a:r>
            <a:r>
              <a:rPr lang="el-GR" dirty="0" smtClean="0"/>
              <a:t>συμπεριφοράς</a:t>
            </a:r>
          </a:p>
          <a:p>
            <a:r>
              <a:rPr lang="el-GR" dirty="0"/>
              <a:t>έρευνα </a:t>
            </a:r>
            <a:r>
              <a:rPr lang="el-GR" dirty="0" smtClean="0"/>
              <a:t>κοινού</a:t>
            </a:r>
          </a:p>
          <a:p>
            <a:r>
              <a:rPr lang="el-GR" dirty="0" err="1" smtClean="0"/>
              <a:t>Τμηματοποίηση</a:t>
            </a:r>
            <a:endParaRPr lang="el-GR" dirty="0" smtClean="0"/>
          </a:p>
          <a:p>
            <a:r>
              <a:rPr lang="el-GR" dirty="0" smtClean="0"/>
              <a:t>Ανταλλαγή</a:t>
            </a:r>
          </a:p>
          <a:p>
            <a:r>
              <a:rPr lang="el-GR" dirty="0"/>
              <a:t> ανάλυση ανταγωνιστικών </a:t>
            </a:r>
            <a:r>
              <a:rPr lang="el-GR" dirty="0" smtClean="0"/>
              <a:t>συμπεριφορών</a:t>
            </a:r>
          </a:p>
          <a:p>
            <a:r>
              <a:rPr lang="el-GR" dirty="0"/>
              <a:t>4Ps: προϊόν, τιμή, τόπος, </a:t>
            </a:r>
            <a:r>
              <a:rPr lang="el-GR" dirty="0" smtClean="0"/>
              <a:t>προώθηση</a:t>
            </a:r>
          </a:p>
        </p:txBody>
      </p:sp>
    </p:spTree>
    <p:extLst>
      <p:ext uri="{BB962C8B-B14F-4D97-AF65-F5344CB8AC3E}">
        <p14:creationId xmlns:p14="http://schemas.microsoft.com/office/powerpoint/2010/main" val="921153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λέει η έρευνα?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μπορούν να αλλάξουν </a:t>
            </a:r>
            <a:r>
              <a:rPr lang="el-GR" b="1" dirty="0" smtClean="0"/>
              <a:t>συμπεριφορές</a:t>
            </a:r>
          </a:p>
          <a:p>
            <a:r>
              <a:rPr lang="el-GR" b="1" dirty="0"/>
              <a:t>διατροφή, φυσική δραστηριότητα, κάπνισμα, χρήση προφυλακτικού, παιδική </a:t>
            </a:r>
            <a:r>
              <a:rPr lang="el-GR" b="1" dirty="0" smtClean="0"/>
              <a:t>υγεία</a:t>
            </a:r>
          </a:p>
          <a:p>
            <a:r>
              <a:rPr lang="el-GR" b="1" dirty="0"/>
              <a:t>τα αποτελέσματα δεν είναι πάντα </a:t>
            </a:r>
            <a:r>
              <a:rPr lang="el-GR" b="1" dirty="0" smtClean="0"/>
              <a:t>ισχυρά</a:t>
            </a:r>
          </a:p>
          <a:p>
            <a:r>
              <a:rPr lang="el-GR" b="1" dirty="0"/>
              <a:t>Όσο </a:t>
            </a:r>
            <a:r>
              <a:rPr lang="el-GR" b="1" dirty="0" smtClean="0"/>
              <a:t>περισσότερα </a:t>
            </a:r>
            <a:r>
              <a:rPr lang="el-GR" b="1" dirty="0"/>
              <a:t>πλήρη κριτήρια κοινωνικού μάρκετινγκ εφαρμόζονται, τόσο πιο θετικά τα αποτελέσματα</a:t>
            </a:r>
          </a:p>
        </p:txBody>
      </p:sp>
    </p:spTree>
    <p:extLst>
      <p:ext uri="{BB962C8B-B14F-4D97-AF65-F5344CB8AC3E}">
        <p14:creationId xmlns:p14="http://schemas.microsoft.com/office/powerpoint/2010/main" val="3447759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λειτουργία του κοινωνικού μάρκετινγκ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Έρευνα </a:t>
            </a:r>
            <a:r>
              <a:rPr lang="el-GR" dirty="0"/>
              <a:t>&amp; κατανόηση κοινού: διερεύνηση αναγκών, κινήτρων και εμποδίων της </a:t>
            </a:r>
            <a:r>
              <a:rPr lang="el-GR" dirty="0" smtClean="0"/>
              <a:t>ομάδας-στόχου</a:t>
            </a:r>
          </a:p>
          <a:p>
            <a:r>
              <a:rPr lang="el-GR" dirty="0" err="1" smtClean="0"/>
              <a:t>Τμηματοποίηση</a:t>
            </a:r>
            <a:r>
              <a:rPr lang="el-GR" dirty="0"/>
              <a:t>: διαχωρισμός του πληθυσμού σε </a:t>
            </a:r>
            <a:r>
              <a:rPr lang="el-GR" dirty="0" err="1"/>
              <a:t>υπο</a:t>
            </a:r>
            <a:r>
              <a:rPr lang="el-GR" dirty="0"/>
              <a:t>-ομάδες (π.χ. νέοι, γονείς) με διαφορετικά μοτίβα </a:t>
            </a:r>
            <a:r>
              <a:rPr lang="el-GR" dirty="0" smtClean="0"/>
              <a:t>συμπεριφοράς</a:t>
            </a:r>
            <a:endParaRPr lang="el-GR" dirty="0"/>
          </a:p>
          <a:p>
            <a:r>
              <a:rPr lang="el-GR" dirty="0"/>
              <a:t>Ανταλλαγή (</a:t>
            </a:r>
            <a:r>
              <a:rPr lang="el-GR" dirty="0" err="1"/>
              <a:t>exchange</a:t>
            </a:r>
            <a:r>
              <a:rPr lang="el-GR" dirty="0"/>
              <a:t>): σχεδιασμός ώστε τα οφέλη της νέας συμπεριφοράς να «ζυγίζουν» περισσότερο από τα κόστη όπως τα αντιλαμβάνεται το </a:t>
            </a:r>
            <a:r>
              <a:rPr lang="el-GR" dirty="0" smtClean="0"/>
              <a:t>άτομο</a:t>
            </a:r>
            <a:endParaRPr lang="el-GR" dirty="0"/>
          </a:p>
          <a:p>
            <a:r>
              <a:rPr lang="el-GR" dirty="0"/>
              <a:t>Ανάλυση συστήματος: στις σύγχρονες «</a:t>
            </a:r>
            <a:r>
              <a:rPr lang="el-GR" dirty="0" err="1"/>
              <a:t>systems</a:t>
            </a:r>
            <a:r>
              <a:rPr lang="el-GR" dirty="0"/>
              <a:t> </a:t>
            </a:r>
            <a:r>
              <a:rPr lang="el-GR" dirty="0" err="1"/>
              <a:t>social</a:t>
            </a:r>
            <a:r>
              <a:rPr lang="el-GR" dirty="0"/>
              <a:t> </a:t>
            </a:r>
            <a:r>
              <a:rPr lang="el-GR" dirty="0" err="1"/>
              <a:t>marketing</a:t>
            </a:r>
            <a:r>
              <a:rPr lang="el-GR" dirty="0"/>
              <a:t>» προσεγγίσεις εξετάζονται πολιτικές, θεσμοί, περιβάλλον και σχέσεις ισχύος, όχι μόνο το άτομο</a:t>
            </a:r>
          </a:p>
        </p:txBody>
      </p:sp>
    </p:spTree>
    <p:extLst>
      <p:ext uri="{BB962C8B-B14F-4D97-AF65-F5344CB8AC3E}">
        <p14:creationId xmlns:p14="http://schemas.microsoft.com/office/powerpoint/2010/main" val="2608691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Σχεδιασμός καμπάνιας κοινωνικού μάρκετινγκ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Ανάλυση κατάστασης &amp; </a:t>
            </a:r>
            <a:r>
              <a:rPr lang="el-GR" dirty="0" smtClean="0"/>
              <a:t>έρευνα</a:t>
            </a:r>
          </a:p>
          <a:p>
            <a:r>
              <a:rPr lang="el-GR" dirty="0"/>
              <a:t>Στρατηγικός </a:t>
            </a:r>
            <a:r>
              <a:rPr lang="el-GR" dirty="0" smtClean="0"/>
              <a:t>σχεδιασμός</a:t>
            </a:r>
          </a:p>
          <a:p>
            <a:r>
              <a:rPr lang="el-GR" dirty="0"/>
              <a:t>Υλοποίηση &amp; </a:t>
            </a:r>
            <a:r>
              <a:rPr lang="el-GR" dirty="0" smtClean="0"/>
              <a:t>διαχείριση</a:t>
            </a:r>
          </a:p>
          <a:p>
            <a:r>
              <a:rPr lang="el-GR" dirty="0"/>
              <a:t>Παρακολούθηση &amp; αξιολόγηση</a:t>
            </a:r>
          </a:p>
        </p:txBody>
      </p:sp>
    </p:spTree>
    <p:extLst>
      <p:ext uri="{BB962C8B-B14F-4D97-AF65-F5344CB8AC3E}">
        <p14:creationId xmlns:p14="http://schemas.microsoft.com/office/powerpoint/2010/main" val="2507075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Ανάλυση κατάστασης και έρευνα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Ορισμός κοινωνικού προβλήματος και συμπεριφοράς‑στόχου (π.χ. δωρεά οργάνων, </a:t>
            </a:r>
            <a:r>
              <a:rPr lang="el-GR" dirty="0" smtClean="0"/>
              <a:t>ανακύκλωση)</a:t>
            </a:r>
          </a:p>
          <a:p>
            <a:r>
              <a:rPr lang="el-GR" dirty="0" smtClean="0"/>
              <a:t>Ανάλυση </a:t>
            </a:r>
            <a:r>
              <a:rPr lang="el-GR" dirty="0"/>
              <a:t>περιβάλλοντος: κοινωνικοί, πολιτισμικοί, οικονομικοί, θεσμικοί παράγοντες που επηρεάζουν τη </a:t>
            </a:r>
            <a:r>
              <a:rPr lang="el-GR" dirty="0" smtClean="0"/>
              <a:t>συμπεριφορά</a:t>
            </a:r>
            <a:endParaRPr lang="el-GR" dirty="0"/>
          </a:p>
          <a:p>
            <a:r>
              <a:rPr lang="el-GR" dirty="0"/>
              <a:t>Έρευνα κοινού: γνώσεις, στάσεις, εμπόδια, κίνητρα, αξίες, δίκτυα επιρροής (ποιοτικές/ποσοτικές </a:t>
            </a:r>
            <a:r>
              <a:rPr lang="el-GR" dirty="0" smtClean="0"/>
              <a:t>μέθοδοι)</a:t>
            </a:r>
          </a:p>
          <a:p>
            <a:r>
              <a:rPr lang="el-GR" dirty="0" err="1" smtClean="0"/>
              <a:t>Τμηματοποίηση</a:t>
            </a:r>
            <a:r>
              <a:rPr lang="el-GR" dirty="0" smtClean="0"/>
              <a:t> </a:t>
            </a:r>
            <a:r>
              <a:rPr lang="el-GR" dirty="0"/>
              <a:t>πληθυσμού (ηλικία, στάδιο αλλαγής, αξίες, ρίσκο κ.λπ.)</a:t>
            </a:r>
          </a:p>
        </p:txBody>
      </p:sp>
    </p:spTree>
    <p:extLst>
      <p:ext uri="{BB962C8B-B14F-4D97-AF65-F5344CB8AC3E}">
        <p14:creationId xmlns:p14="http://schemas.microsoft.com/office/powerpoint/2010/main" val="3662134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Στρατηγικός σχεδιασμός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Θέσπιση SMART στόχων (συγκεκριμένοι, μετρήσιμοι, χρονικά </a:t>
            </a:r>
            <a:r>
              <a:rPr lang="el-GR" dirty="0" smtClean="0"/>
              <a:t>ορισμένοι)</a:t>
            </a:r>
          </a:p>
          <a:p>
            <a:r>
              <a:rPr lang="el-GR" dirty="0" smtClean="0"/>
              <a:t>Επιλογή </a:t>
            </a:r>
            <a:r>
              <a:rPr lang="el-GR" dirty="0"/>
              <a:t>τμημάτων‑στόχων και βασικής στρατηγικής πειθούς (γνωσιακή, συναισθηματική, </a:t>
            </a:r>
            <a:r>
              <a:rPr lang="el-GR" dirty="0" smtClean="0"/>
              <a:t>αυτοπροσδιορισμού)</a:t>
            </a:r>
          </a:p>
          <a:p>
            <a:r>
              <a:rPr lang="el-GR" dirty="0" smtClean="0"/>
              <a:t>Σχεδιασμός </a:t>
            </a:r>
            <a:r>
              <a:rPr lang="el-GR" dirty="0"/>
              <a:t>μίγματος κοινωνικού μάρκετινγκ (4Ps):</a:t>
            </a:r>
          </a:p>
          <a:p>
            <a:pPr marL="0" indent="0">
              <a:buNone/>
            </a:pPr>
            <a:r>
              <a:rPr lang="el-GR" dirty="0" err="1"/>
              <a:t>Product</a:t>
            </a:r>
            <a:r>
              <a:rPr lang="el-GR" dirty="0"/>
              <a:t>: τι ζητείται να αλλάξει (συμπεριφορά + «πακέτο» </a:t>
            </a:r>
            <a:r>
              <a:rPr lang="el-GR" dirty="0" smtClean="0"/>
              <a:t>οφελών)</a:t>
            </a:r>
          </a:p>
          <a:p>
            <a:pPr marL="0" indent="0">
              <a:buNone/>
            </a:pPr>
            <a:r>
              <a:rPr lang="el-GR" dirty="0" err="1" smtClean="0"/>
              <a:t>Price</a:t>
            </a:r>
            <a:r>
              <a:rPr lang="el-GR" dirty="0"/>
              <a:t>: οικονομικά, ψυχολογικά, κοινωνικά κόστη· τρόποι μείωσής </a:t>
            </a:r>
            <a:r>
              <a:rPr lang="el-GR" dirty="0" smtClean="0"/>
              <a:t>τους</a:t>
            </a:r>
          </a:p>
          <a:p>
            <a:pPr marL="0" indent="0">
              <a:buNone/>
            </a:pPr>
            <a:r>
              <a:rPr lang="el-GR" dirty="0" err="1" smtClean="0"/>
              <a:t>Place</a:t>
            </a:r>
            <a:r>
              <a:rPr lang="el-GR" dirty="0"/>
              <a:t>: πώς/πού γίνεται η συμπεριφορά (πρόσβαση σε υπηρεσίες, σημεία εγγραφής κ.λπ</a:t>
            </a:r>
            <a:r>
              <a:rPr lang="el-GR" dirty="0" smtClean="0"/>
              <a:t>.)</a:t>
            </a:r>
          </a:p>
          <a:p>
            <a:pPr marL="0" indent="0">
              <a:buNone/>
            </a:pPr>
            <a:r>
              <a:rPr lang="el-GR" dirty="0" err="1" smtClean="0"/>
              <a:t>Promotion</a:t>
            </a:r>
            <a:r>
              <a:rPr lang="el-GR" dirty="0"/>
              <a:t>: μηνύματα, ύφος, αποστολέας, κανάλια (εκδηλώσεις, έντυπα, ψηφιακά, οπτικοακουστικά μέσα)</a:t>
            </a:r>
          </a:p>
        </p:txBody>
      </p:sp>
    </p:spTree>
    <p:extLst>
      <p:ext uri="{BB962C8B-B14F-4D97-AF65-F5344CB8AC3E}">
        <p14:creationId xmlns:p14="http://schemas.microsoft.com/office/powerpoint/2010/main" val="367105136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1221</TotalTime>
  <Words>738</Words>
  <Application>Microsoft Office PowerPoint</Application>
  <PresentationFormat>Προβολή στην οθόνη (4:3)</PresentationFormat>
  <Paragraphs>103</Paragraphs>
  <Slides>18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2" baseType="lpstr">
      <vt:lpstr>Arial</vt:lpstr>
      <vt:lpstr>Calibri</vt:lpstr>
      <vt:lpstr>CircularXXWeb</vt:lpstr>
      <vt:lpstr>Θέμα του Office</vt:lpstr>
      <vt:lpstr>Διατροφή – Θεωρία</vt:lpstr>
      <vt:lpstr>Θεματολογία διάλεξης</vt:lpstr>
      <vt:lpstr>Το κοινωνικό μάρκετινγκ</vt:lpstr>
      <vt:lpstr>Κεντρικά στοιχεία</vt:lpstr>
      <vt:lpstr>Τι λέει η έρευνα?</vt:lpstr>
      <vt:lpstr>Η λειτουργία του κοινωνικού μάρκετινγκ</vt:lpstr>
      <vt:lpstr>Σχεδιασμός καμπάνιας κοινωνικού μάρκετινγκ</vt:lpstr>
      <vt:lpstr>Ανάλυση κατάστασης και έρευνα</vt:lpstr>
      <vt:lpstr>Στρατηγικός σχεδιασμός</vt:lpstr>
      <vt:lpstr>Βασικά στοιχεία προώθησης κοινωνικού μάρκετινγκ</vt:lpstr>
      <vt:lpstr>Υλοποίηση &amp; διαχείριση</vt:lpstr>
      <vt:lpstr>Παρακολούθηση &amp; αξιολόγηση</vt:lpstr>
      <vt:lpstr>Η περίπτωση της Ελλάδας</vt:lpstr>
      <vt:lpstr>τα κοινωνικά δίκτυα στο κοινωνικό μάρκετινγκ</vt:lpstr>
      <vt:lpstr>Βασικές στρατηγικές χρήσης</vt:lpstr>
      <vt:lpstr>Προκλήσεις &amp; ζητήματα ηθικής</vt:lpstr>
      <vt:lpstr>Δραστηριότητα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>user</dc:creator>
  <cp:keywords/>
  <dc:description>generated using python-pptx</dc:description>
  <cp:lastModifiedBy>user</cp:lastModifiedBy>
  <cp:revision>78</cp:revision>
  <dcterms:created xsi:type="dcterms:W3CDTF">2013-01-27T09:14:16Z</dcterms:created>
  <dcterms:modified xsi:type="dcterms:W3CDTF">2026-01-12T08:09:10Z</dcterms:modified>
  <cp:category/>
</cp:coreProperties>
</file>