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68" r:id="rId3"/>
    <p:sldId id="257" r:id="rId4"/>
    <p:sldId id="270" r:id="rId5"/>
    <p:sldId id="259" r:id="rId6"/>
    <p:sldId id="271" r:id="rId7"/>
    <p:sldId id="272" r:id="rId8"/>
    <p:sldId id="267" r:id="rId9"/>
    <p:sldId id="269" r:id="rId10"/>
    <p:sldId id="273" r:id="rId11"/>
    <p:sldId id="274" r:id="rId12"/>
    <p:sldId id="261" r:id="rId13"/>
    <p:sldId id="260" r:id="rId14"/>
    <p:sldId id="263" r:id="rId15"/>
    <p:sldId id="265" r:id="rId16"/>
    <p:sldId id="26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334" autoAdjust="0"/>
    <p:restoredTop sz="92101" autoAdjust="0"/>
  </p:normalViewPr>
  <p:slideViewPr>
    <p:cSldViewPr snapToGrid="0">
      <p:cViewPr>
        <p:scale>
          <a:sx n="64" d="100"/>
          <a:sy n="64" d="100"/>
        </p:scale>
        <p:origin x="260" y="-1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10D6CF-DE35-43D8-8CCF-4FBA6A09C0D5}" type="datetimeFigureOut">
              <a:rPr lang="en-US" smtClean="0"/>
              <a:t>03-Sep-14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AF6B79-5B4B-4A0F-B02B-3BA7182592FA}" type="slidenum">
              <a:rPr lang="en-US" smtClean="0"/>
              <a:t>‹#›</a:t>
            </a:fld>
            <a:endParaRPr lang="en-US"/>
          </a:p>
        </p:txBody>
      </p:sp>
    </p:spTree>
    <p:extLst>
      <p:ext uri="{BB962C8B-B14F-4D97-AF65-F5344CB8AC3E}">
        <p14:creationId xmlns:p14="http://schemas.microsoft.com/office/powerpoint/2010/main" val="1899034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AF6B79-5B4B-4A0F-B02B-3BA7182592FA}" type="slidenum">
              <a:rPr lang="en-US" smtClean="0"/>
              <a:t>1</a:t>
            </a:fld>
            <a:endParaRPr lang="en-US"/>
          </a:p>
        </p:txBody>
      </p:sp>
    </p:spTree>
    <p:extLst>
      <p:ext uri="{BB962C8B-B14F-4D97-AF65-F5344CB8AC3E}">
        <p14:creationId xmlns:p14="http://schemas.microsoft.com/office/powerpoint/2010/main" val="1530311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During the last three decades, varied efforts have been placed over raising a sociopolitical agenda for mathematics education with an emphasis towards stressing the importance for reforming curricula, creating counter pedagogic practices and establishing educational policy and practice for social justice, intercultural pedagogy and critical citizenship. Such efforts are often rooted within theoretical and empirical research that helps to sensitize public audiences on issues concerning the political, cultural and social dimensions of mathematics, mathematical learning and mathematical knowledge transmission and the public understanding of mathematics. Towards this direction the perspective of critical mathematics education as epistemology and pedagogical praxis could pave the ground that allows us to imagine and weave alternative acts to what one might call established or dominant formal and/or informal practices. The interest towards embracing such an endeavor at the levels of theory, policy and pedagogy is rooted through an expressed impetus for battling and resisting social injustice, racism and stereotyping that still exist and thrive in modern multicultural and technological societies and for considering the complexity of cultural diversity as it is embedded in particular contexts where mathematics education becomes implemented from the early nursery years up to tertiary education (</a:t>
            </a:r>
            <a:r>
              <a:rPr lang="en-US" dirty="0" err="1" smtClean="0"/>
              <a:t>Lerman</a:t>
            </a:r>
            <a:r>
              <a:rPr lang="en-US" dirty="0" smtClean="0"/>
              <a:t>, 2000, Apple, 2004, Valero and </a:t>
            </a:r>
            <a:r>
              <a:rPr lang="en-US" dirty="0" err="1" smtClean="0"/>
              <a:t>Zevenberger</a:t>
            </a:r>
            <a:r>
              <a:rPr lang="en-US" dirty="0" smtClean="0"/>
              <a:t>, 2004,  </a:t>
            </a:r>
            <a:r>
              <a:rPr lang="en-US" dirty="0" err="1" smtClean="0"/>
              <a:t>Atweh</a:t>
            </a:r>
            <a:r>
              <a:rPr lang="en-US" dirty="0" smtClean="0"/>
              <a:t> et al., 2011)</a:t>
            </a:r>
            <a:endParaRPr lang="en-US" dirty="0"/>
          </a:p>
        </p:txBody>
      </p:sp>
      <p:sp>
        <p:nvSpPr>
          <p:cNvPr id="4" name="Slide Number Placeholder 3"/>
          <p:cNvSpPr>
            <a:spLocks noGrp="1"/>
          </p:cNvSpPr>
          <p:nvPr>
            <p:ph type="sldNum" sz="quarter" idx="10"/>
          </p:nvPr>
        </p:nvSpPr>
        <p:spPr/>
        <p:txBody>
          <a:bodyPr/>
          <a:lstStyle/>
          <a:p>
            <a:fld id="{10AF6B79-5B4B-4A0F-B02B-3BA7182592FA}" type="slidenum">
              <a:rPr lang="en-US" smtClean="0"/>
              <a:t>3</a:t>
            </a:fld>
            <a:endParaRPr lang="en-US"/>
          </a:p>
        </p:txBody>
      </p:sp>
    </p:spTree>
    <p:extLst>
      <p:ext uri="{BB962C8B-B14F-4D97-AF65-F5344CB8AC3E}">
        <p14:creationId xmlns:p14="http://schemas.microsoft.com/office/powerpoint/2010/main" val="4234200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Based on the above, ‘number in cultures’ has been designed as counter event that constitutes an open space -a ‘space of appearance’- for young children and adults to play and explore issues concerning the cultural underpinnings of ‘number’ and its relatedness to their own lives. Specifically, it has aimed to create awareness through memory work around cultural diversity of number-words and number-symbols in the context of Greek, Arabic and Romany languages. Number in cultures was implemented as part of a playground workshop where Roma children became active participants (as they took a leading role in the activity) along with adults and children of a non-Roma background. Taking the above into consideration the aim of the present paper is to account for our attempts towards designing mathematical activity as a space for critical mathematics education. Or in other words, a pedagogical space where children (and adults) can both play with numbers and begin to explore some complex and silenced stories about numerals as an integral part of culture. In the following sections, we </a:t>
            </a:r>
            <a:r>
              <a:rPr lang="en-US" i="1" dirty="0" smtClean="0"/>
              <a:t>first </a:t>
            </a:r>
            <a:r>
              <a:rPr lang="en-US" dirty="0" smtClean="0"/>
              <a:t>account on what might mean a critical perspective for the learning of mathematics, </a:t>
            </a:r>
            <a:r>
              <a:rPr lang="en-US" i="1" dirty="0" smtClean="0"/>
              <a:t>second </a:t>
            </a:r>
            <a:r>
              <a:rPr lang="en-US" dirty="0" smtClean="0"/>
              <a:t>we move towards analyzing the design for a critical perspective on number, </a:t>
            </a:r>
            <a:r>
              <a:rPr lang="en-US" i="1" dirty="0" smtClean="0"/>
              <a:t>third</a:t>
            </a:r>
            <a:r>
              <a:rPr lang="en-US" dirty="0" smtClean="0"/>
              <a:t>, the playful activity is described in detail, </a:t>
            </a:r>
            <a:r>
              <a:rPr lang="en-US" i="1" dirty="0" smtClean="0"/>
              <a:t>fourth,</a:t>
            </a:r>
            <a:r>
              <a:rPr lang="en-US" dirty="0" smtClean="0"/>
              <a:t> the implementation of the activity is outlined and </a:t>
            </a:r>
            <a:r>
              <a:rPr lang="en-US" i="1" dirty="0" smtClean="0"/>
              <a:t>finally</a:t>
            </a:r>
            <a:r>
              <a:rPr lang="en-US" dirty="0" smtClean="0"/>
              <a:t>, the whole experience is discussed.</a:t>
            </a:r>
            <a:endParaRPr lang="en-US" dirty="0"/>
          </a:p>
        </p:txBody>
      </p:sp>
      <p:sp>
        <p:nvSpPr>
          <p:cNvPr id="4" name="Slide Number Placeholder 3"/>
          <p:cNvSpPr>
            <a:spLocks noGrp="1"/>
          </p:cNvSpPr>
          <p:nvPr>
            <p:ph type="sldNum" sz="quarter" idx="10"/>
          </p:nvPr>
        </p:nvSpPr>
        <p:spPr/>
        <p:txBody>
          <a:bodyPr/>
          <a:lstStyle/>
          <a:p>
            <a:fld id="{10AF6B79-5B4B-4A0F-B02B-3BA7182592FA}" type="slidenum">
              <a:rPr lang="en-US" smtClean="0"/>
              <a:t>5</a:t>
            </a:fld>
            <a:endParaRPr lang="en-US"/>
          </a:p>
        </p:txBody>
      </p:sp>
    </p:spTree>
    <p:extLst>
      <p:ext uri="{BB962C8B-B14F-4D97-AF65-F5344CB8AC3E}">
        <p14:creationId xmlns:p14="http://schemas.microsoft.com/office/powerpoint/2010/main" val="370655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A785743-C77B-47AE-9A01-E76393AF0452}" type="datetimeFigureOut">
              <a:rPr lang="en-US" smtClean="0"/>
              <a:t>03-Sep-14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A0657C-6C31-4C2C-87A7-4AD7E2237AD7}" type="slidenum">
              <a:rPr lang="en-US" smtClean="0"/>
              <a:t>‹#›</a:t>
            </a:fld>
            <a:endParaRPr lang="en-US"/>
          </a:p>
        </p:txBody>
      </p:sp>
    </p:spTree>
    <p:extLst>
      <p:ext uri="{BB962C8B-B14F-4D97-AF65-F5344CB8AC3E}">
        <p14:creationId xmlns:p14="http://schemas.microsoft.com/office/powerpoint/2010/main" val="2025171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785743-C77B-47AE-9A01-E76393AF0452}" type="datetimeFigureOut">
              <a:rPr lang="en-US" smtClean="0"/>
              <a:t>03-Sep-14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A0657C-6C31-4C2C-87A7-4AD7E2237AD7}" type="slidenum">
              <a:rPr lang="en-US" smtClean="0"/>
              <a:t>‹#›</a:t>
            </a:fld>
            <a:endParaRPr lang="en-US"/>
          </a:p>
        </p:txBody>
      </p:sp>
    </p:spTree>
    <p:extLst>
      <p:ext uri="{BB962C8B-B14F-4D97-AF65-F5344CB8AC3E}">
        <p14:creationId xmlns:p14="http://schemas.microsoft.com/office/powerpoint/2010/main" val="2433633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785743-C77B-47AE-9A01-E76393AF0452}" type="datetimeFigureOut">
              <a:rPr lang="en-US" smtClean="0"/>
              <a:t>03-Sep-14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A0657C-6C31-4C2C-87A7-4AD7E2237AD7}" type="slidenum">
              <a:rPr lang="en-US" smtClean="0"/>
              <a:t>‹#›</a:t>
            </a:fld>
            <a:endParaRPr lang="en-US"/>
          </a:p>
        </p:txBody>
      </p:sp>
    </p:spTree>
    <p:extLst>
      <p:ext uri="{BB962C8B-B14F-4D97-AF65-F5344CB8AC3E}">
        <p14:creationId xmlns:p14="http://schemas.microsoft.com/office/powerpoint/2010/main" val="1386628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785743-C77B-47AE-9A01-E76393AF0452}" type="datetimeFigureOut">
              <a:rPr lang="en-US" smtClean="0"/>
              <a:t>03-Sep-14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A0657C-6C31-4C2C-87A7-4AD7E2237AD7}" type="slidenum">
              <a:rPr lang="en-US" smtClean="0"/>
              <a:t>‹#›</a:t>
            </a:fld>
            <a:endParaRPr lang="en-US"/>
          </a:p>
        </p:txBody>
      </p:sp>
    </p:spTree>
    <p:extLst>
      <p:ext uri="{BB962C8B-B14F-4D97-AF65-F5344CB8AC3E}">
        <p14:creationId xmlns:p14="http://schemas.microsoft.com/office/powerpoint/2010/main" val="1300073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A785743-C77B-47AE-9A01-E76393AF0452}" type="datetimeFigureOut">
              <a:rPr lang="en-US" smtClean="0"/>
              <a:t>03-Sep-14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A0657C-6C31-4C2C-87A7-4AD7E2237AD7}" type="slidenum">
              <a:rPr lang="en-US" smtClean="0"/>
              <a:t>‹#›</a:t>
            </a:fld>
            <a:endParaRPr lang="en-US"/>
          </a:p>
        </p:txBody>
      </p:sp>
    </p:spTree>
    <p:extLst>
      <p:ext uri="{BB962C8B-B14F-4D97-AF65-F5344CB8AC3E}">
        <p14:creationId xmlns:p14="http://schemas.microsoft.com/office/powerpoint/2010/main" val="162015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A785743-C77B-47AE-9A01-E76393AF0452}" type="datetimeFigureOut">
              <a:rPr lang="en-US" smtClean="0"/>
              <a:t>03-Sep-14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A0657C-6C31-4C2C-87A7-4AD7E2237AD7}" type="slidenum">
              <a:rPr lang="en-US" smtClean="0"/>
              <a:t>‹#›</a:t>
            </a:fld>
            <a:endParaRPr lang="en-US"/>
          </a:p>
        </p:txBody>
      </p:sp>
    </p:spTree>
    <p:extLst>
      <p:ext uri="{BB962C8B-B14F-4D97-AF65-F5344CB8AC3E}">
        <p14:creationId xmlns:p14="http://schemas.microsoft.com/office/powerpoint/2010/main" val="2383609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785743-C77B-47AE-9A01-E76393AF0452}" type="datetimeFigureOut">
              <a:rPr lang="en-US" smtClean="0"/>
              <a:t>03-Sep-14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A0657C-6C31-4C2C-87A7-4AD7E2237AD7}" type="slidenum">
              <a:rPr lang="en-US" smtClean="0"/>
              <a:t>‹#›</a:t>
            </a:fld>
            <a:endParaRPr lang="en-US"/>
          </a:p>
        </p:txBody>
      </p:sp>
    </p:spTree>
    <p:extLst>
      <p:ext uri="{BB962C8B-B14F-4D97-AF65-F5344CB8AC3E}">
        <p14:creationId xmlns:p14="http://schemas.microsoft.com/office/powerpoint/2010/main" val="2117412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785743-C77B-47AE-9A01-E76393AF0452}" type="datetimeFigureOut">
              <a:rPr lang="en-US" smtClean="0"/>
              <a:t>03-Sep-14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A0657C-6C31-4C2C-87A7-4AD7E2237AD7}" type="slidenum">
              <a:rPr lang="en-US" smtClean="0"/>
              <a:t>‹#›</a:t>
            </a:fld>
            <a:endParaRPr lang="en-US"/>
          </a:p>
        </p:txBody>
      </p:sp>
    </p:spTree>
    <p:extLst>
      <p:ext uri="{BB962C8B-B14F-4D97-AF65-F5344CB8AC3E}">
        <p14:creationId xmlns:p14="http://schemas.microsoft.com/office/powerpoint/2010/main" val="852488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785743-C77B-47AE-9A01-E76393AF0452}" type="datetimeFigureOut">
              <a:rPr lang="en-US" smtClean="0"/>
              <a:t>03-Sep-14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A0657C-6C31-4C2C-87A7-4AD7E2237AD7}" type="slidenum">
              <a:rPr lang="en-US" smtClean="0"/>
              <a:t>‹#›</a:t>
            </a:fld>
            <a:endParaRPr lang="en-US"/>
          </a:p>
        </p:txBody>
      </p:sp>
    </p:spTree>
    <p:extLst>
      <p:ext uri="{BB962C8B-B14F-4D97-AF65-F5344CB8AC3E}">
        <p14:creationId xmlns:p14="http://schemas.microsoft.com/office/powerpoint/2010/main" val="1650837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A785743-C77B-47AE-9A01-E76393AF0452}" type="datetimeFigureOut">
              <a:rPr lang="en-US" smtClean="0"/>
              <a:t>03-Sep-14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A0657C-6C31-4C2C-87A7-4AD7E2237AD7}" type="slidenum">
              <a:rPr lang="en-US" smtClean="0"/>
              <a:t>‹#›</a:t>
            </a:fld>
            <a:endParaRPr lang="en-US"/>
          </a:p>
        </p:txBody>
      </p:sp>
    </p:spTree>
    <p:extLst>
      <p:ext uri="{BB962C8B-B14F-4D97-AF65-F5344CB8AC3E}">
        <p14:creationId xmlns:p14="http://schemas.microsoft.com/office/powerpoint/2010/main" val="1630182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A785743-C77B-47AE-9A01-E76393AF0452}" type="datetimeFigureOut">
              <a:rPr lang="en-US" smtClean="0"/>
              <a:t>03-Sep-14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A0657C-6C31-4C2C-87A7-4AD7E2237AD7}" type="slidenum">
              <a:rPr lang="en-US" smtClean="0"/>
              <a:t>‹#›</a:t>
            </a:fld>
            <a:endParaRPr lang="en-US"/>
          </a:p>
        </p:txBody>
      </p:sp>
    </p:spTree>
    <p:extLst>
      <p:ext uri="{BB962C8B-B14F-4D97-AF65-F5344CB8AC3E}">
        <p14:creationId xmlns:p14="http://schemas.microsoft.com/office/powerpoint/2010/main" val="2899280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785743-C77B-47AE-9A01-E76393AF0452}" type="datetimeFigureOut">
              <a:rPr lang="en-US" smtClean="0"/>
              <a:t>03-Sep-14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A0657C-6C31-4C2C-87A7-4AD7E2237AD7}" type="slidenum">
              <a:rPr lang="en-US" smtClean="0"/>
              <a:t>‹#›</a:t>
            </a:fld>
            <a:endParaRPr lang="en-US"/>
          </a:p>
        </p:txBody>
      </p:sp>
    </p:spTree>
    <p:extLst>
      <p:ext uri="{BB962C8B-B14F-4D97-AF65-F5344CB8AC3E}">
        <p14:creationId xmlns:p14="http://schemas.microsoft.com/office/powerpoint/2010/main" val="301441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chronaki@uth.g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2139" y="1122363"/>
            <a:ext cx="11155680" cy="2387600"/>
          </a:xfrm>
        </p:spPr>
        <p:txBody>
          <a:bodyPr>
            <a:normAutofit/>
          </a:bodyPr>
          <a:lstStyle/>
          <a:p>
            <a:pPr marL="0" indent="0"/>
            <a:r>
              <a:rPr lang="en-US" b="1" dirty="0" smtClean="0"/>
              <a:t>Imagining </a:t>
            </a:r>
            <a:r>
              <a:rPr lang="en-US" b="1" dirty="0" smtClean="0">
                <a:solidFill>
                  <a:schemeClr val="accent2">
                    <a:lumMod val="75000"/>
                  </a:schemeClr>
                </a:solidFill>
              </a:rPr>
              <a:t>Number</a:t>
            </a:r>
            <a:r>
              <a:rPr lang="en-US" b="1" dirty="0" smtClean="0"/>
              <a:t> in Cultures: </a:t>
            </a:r>
            <a:br>
              <a:rPr lang="en-US" b="1" dirty="0" smtClean="0"/>
            </a:br>
            <a:r>
              <a:rPr lang="en-US" sz="4000" b="1" i="1" dirty="0" smtClean="0"/>
              <a:t>A playful, critical, counter practice for young children</a:t>
            </a:r>
            <a:r>
              <a:rPr lang="en-US" sz="4000" b="1" dirty="0" smtClean="0"/>
              <a:t/>
            </a:r>
            <a:br>
              <a:rPr lang="en-US" sz="4000" b="1" dirty="0" smtClean="0"/>
            </a:br>
            <a:endParaRPr lang="en-US" sz="4000" b="1" dirty="0" smtClean="0"/>
          </a:p>
        </p:txBody>
      </p:sp>
      <p:sp>
        <p:nvSpPr>
          <p:cNvPr id="3" name="Subtitle 2"/>
          <p:cNvSpPr>
            <a:spLocks noGrp="1"/>
          </p:cNvSpPr>
          <p:nvPr>
            <p:ph type="subTitle" idx="1"/>
          </p:nvPr>
        </p:nvSpPr>
        <p:spPr>
          <a:xfrm>
            <a:off x="681644" y="3602037"/>
            <a:ext cx="10956174" cy="2815387"/>
          </a:xfrm>
        </p:spPr>
        <p:txBody>
          <a:bodyPr>
            <a:normAutofit lnSpcReduction="10000"/>
          </a:bodyPr>
          <a:lstStyle/>
          <a:p>
            <a:endParaRPr lang="el-GR" dirty="0" smtClean="0"/>
          </a:p>
          <a:p>
            <a:r>
              <a:rPr lang="en-US" sz="2800" b="1" dirty="0" smtClean="0">
                <a:solidFill>
                  <a:schemeClr val="bg1">
                    <a:lumMod val="50000"/>
                  </a:schemeClr>
                </a:solidFill>
              </a:rPr>
              <a:t>Anna Chronaki and Georgia </a:t>
            </a:r>
            <a:r>
              <a:rPr lang="en-US" sz="2800" b="1" dirty="0" err="1" smtClean="0">
                <a:solidFill>
                  <a:schemeClr val="bg1">
                    <a:lumMod val="50000"/>
                  </a:schemeClr>
                </a:solidFill>
              </a:rPr>
              <a:t>Moutzouri</a:t>
            </a:r>
            <a:endParaRPr lang="en-US" sz="2800" b="1" dirty="0" smtClean="0">
              <a:solidFill>
                <a:schemeClr val="bg1">
                  <a:lumMod val="50000"/>
                </a:schemeClr>
              </a:solidFill>
            </a:endParaRPr>
          </a:p>
          <a:p>
            <a:r>
              <a:rPr lang="en-US" sz="2800" b="1" dirty="0" smtClean="0">
                <a:solidFill>
                  <a:schemeClr val="bg1">
                    <a:lumMod val="50000"/>
                  </a:schemeClr>
                </a:solidFill>
                <a:hlinkClick r:id="rId3"/>
              </a:rPr>
              <a:t>chronaki@uth.gr</a:t>
            </a:r>
            <a:endParaRPr lang="en-US" sz="2800" b="1" dirty="0" smtClean="0">
              <a:solidFill>
                <a:schemeClr val="bg1">
                  <a:lumMod val="50000"/>
                </a:schemeClr>
              </a:solidFill>
            </a:endParaRPr>
          </a:p>
          <a:p>
            <a:endParaRPr lang="en-US" sz="2800" b="1" dirty="0">
              <a:solidFill>
                <a:schemeClr val="bg1">
                  <a:lumMod val="50000"/>
                </a:schemeClr>
              </a:solidFill>
            </a:endParaRPr>
          </a:p>
          <a:p>
            <a:r>
              <a:rPr lang="en-US" sz="2800" b="1" dirty="0" smtClean="0">
                <a:solidFill>
                  <a:schemeClr val="bg1">
                    <a:lumMod val="50000"/>
                  </a:schemeClr>
                </a:solidFill>
              </a:rPr>
              <a:t>University </a:t>
            </a:r>
            <a:r>
              <a:rPr lang="en-US" sz="2800" b="1" dirty="0" smtClean="0">
                <a:solidFill>
                  <a:schemeClr val="bg1">
                    <a:lumMod val="50000"/>
                  </a:schemeClr>
                </a:solidFill>
              </a:rPr>
              <a:t>of Thessaly</a:t>
            </a:r>
          </a:p>
          <a:p>
            <a:r>
              <a:rPr lang="en-US" sz="2800" b="1" dirty="0" smtClean="0">
                <a:solidFill>
                  <a:schemeClr val="bg1">
                    <a:lumMod val="50000"/>
                  </a:schemeClr>
                </a:solidFill>
              </a:rPr>
              <a:t>Volos, GR</a:t>
            </a:r>
            <a:endParaRPr lang="en-US" sz="2800" b="1" dirty="0">
              <a:solidFill>
                <a:schemeClr val="bg1">
                  <a:lumMod val="50000"/>
                </a:schemeClr>
              </a:solidFill>
            </a:endParaRPr>
          </a:p>
        </p:txBody>
      </p:sp>
    </p:spTree>
    <p:extLst>
      <p:ext uri="{BB962C8B-B14F-4D97-AF65-F5344CB8AC3E}">
        <p14:creationId xmlns:p14="http://schemas.microsoft.com/office/powerpoint/2010/main" val="10310897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67936"/>
          </a:xfrm>
        </p:spPr>
        <p:txBody>
          <a:bodyPr>
            <a:normAutofit fontScale="90000"/>
          </a:bodyPr>
          <a:lstStyle/>
          <a:p>
            <a:pPr algn="ctr"/>
            <a:r>
              <a:rPr lang="en-US" dirty="0" smtClean="0"/>
              <a:t/>
            </a:r>
            <a:br>
              <a:rPr lang="en-US" dirty="0" smtClean="0"/>
            </a:br>
            <a:r>
              <a:rPr lang="en-US" dirty="0" smtClean="0">
                <a:solidFill>
                  <a:srgbClr val="C00000"/>
                </a:solidFill>
              </a:rPr>
              <a:t>‘numbers </a:t>
            </a:r>
            <a:r>
              <a:rPr lang="en-US" dirty="0">
                <a:solidFill>
                  <a:srgbClr val="C00000"/>
                </a:solidFill>
              </a:rPr>
              <a:t>are the same </a:t>
            </a:r>
            <a:r>
              <a:rPr lang="en-US" dirty="0" smtClean="0">
                <a:solidFill>
                  <a:srgbClr val="C00000"/>
                </a:solidFill>
              </a:rPr>
              <a:t>everywhere’</a:t>
            </a:r>
            <a:r>
              <a:rPr lang="en-US" dirty="0">
                <a:solidFill>
                  <a:srgbClr val="C00000"/>
                </a:solidFill>
              </a:rPr>
              <a:t/>
            </a:r>
            <a:br>
              <a:rPr lang="en-US" dirty="0">
                <a:solidFill>
                  <a:srgbClr val="C00000"/>
                </a:solidFill>
              </a:rPr>
            </a:br>
            <a:endParaRPr lang="en-US" dirty="0">
              <a:solidFill>
                <a:srgbClr val="C00000"/>
              </a:solidFill>
            </a:endParaRPr>
          </a:p>
        </p:txBody>
      </p:sp>
      <p:sp>
        <p:nvSpPr>
          <p:cNvPr id="3" name="Content Placeholder 2"/>
          <p:cNvSpPr>
            <a:spLocks noGrp="1"/>
          </p:cNvSpPr>
          <p:nvPr>
            <p:ph idx="1"/>
          </p:nvPr>
        </p:nvSpPr>
        <p:spPr>
          <a:xfrm>
            <a:off x="2117035" y="1500809"/>
            <a:ext cx="8199782" cy="4805363"/>
          </a:xfrm>
        </p:spPr>
        <p:txBody>
          <a:bodyPr/>
          <a:lstStyle/>
          <a:p>
            <a:endParaRPr lang="en-US" dirty="0" smtClean="0"/>
          </a:p>
          <a:p>
            <a:endParaRPr lang="en-US" dirty="0"/>
          </a:p>
          <a:p>
            <a:r>
              <a:rPr lang="en-US" dirty="0" smtClean="0"/>
              <a:t>Engagement with relevant information about </a:t>
            </a:r>
            <a:r>
              <a:rPr lang="en-US" sz="3600" dirty="0" smtClean="0"/>
              <a:t>number in cultures.</a:t>
            </a:r>
          </a:p>
          <a:p>
            <a:endParaRPr lang="en-US" dirty="0"/>
          </a:p>
          <a:p>
            <a:r>
              <a:rPr lang="en-US" dirty="0" smtClean="0"/>
              <a:t>Engagement with </a:t>
            </a:r>
            <a:r>
              <a:rPr lang="en-US" sz="3600" dirty="0" smtClean="0"/>
              <a:t>number use </a:t>
            </a:r>
            <a:r>
              <a:rPr lang="en-US" dirty="0" smtClean="0"/>
              <a:t>as interrelated to </a:t>
            </a:r>
            <a:r>
              <a:rPr lang="en-US" sz="3600" dirty="0" smtClean="0"/>
              <a:t>language use </a:t>
            </a:r>
            <a:r>
              <a:rPr lang="en-US" dirty="0" smtClean="0"/>
              <a:t>and as opening up space for </a:t>
            </a:r>
            <a:r>
              <a:rPr lang="en-US" sz="3600" dirty="0" smtClean="0"/>
              <a:t>self-other dialogue.</a:t>
            </a:r>
            <a:endParaRPr lang="en-US" sz="3600" dirty="0"/>
          </a:p>
        </p:txBody>
      </p:sp>
    </p:spTree>
    <p:extLst>
      <p:ext uri="{BB962C8B-B14F-4D97-AF65-F5344CB8AC3E}">
        <p14:creationId xmlns:p14="http://schemas.microsoft.com/office/powerpoint/2010/main" val="26702210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503" y="365125"/>
            <a:ext cx="11241157" cy="1325563"/>
          </a:xfrm>
        </p:spPr>
        <p:txBody>
          <a:bodyPr>
            <a:normAutofit fontScale="90000"/>
          </a:bodyPr>
          <a:lstStyle/>
          <a:p>
            <a:r>
              <a:rPr lang="en-US" sz="4000" dirty="0" smtClean="0"/>
              <a:t/>
            </a:r>
            <a:br>
              <a:rPr lang="en-US" sz="4000" dirty="0" smtClean="0"/>
            </a:br>
            <a:r>
              <a:rPr lang="en-US" sz="4000" dirty="0" smtClean="0"/>
              <a:t>Numbers in Cultures:: a story, a magic board and a game</a:t>
            </a:r>
            <a:r>
              <a:rPr lang="en-US" dirty="0" smtClean="0"/>
              <a:t/>
            </a:r>
            <a:br>
              <a:rPr lang="en-US" dirty="0" smtClean="0"/>
            </a:br>
            <a:r>
              <a:rPr lang="en-US" sz="3100" b="1" i="1" dirty="0" smtClean="0">
                <a:solidFill>
                  <a:srgbClr val="C00000"/>
                </a:solidFill>
              </a:rPr>
              <a:t>A workshop for Roma and non-Roma children and adults</a:t>
            </a:r>
            <a:r>
              <a:rPr lang="en-US" dirty="0"/>
              <a:t/>
            </a:r>
            <a:br>
              <a:rPr lang="en-US" dirty="0"/>
            </a:br>
            <a:endParaRPr lang="en-US" dirty="0"/>
          </a:p>
        </p:txBody>
      </p:sp>
      <p:pic>
        <p:nvPicPr>
          <p:cNvPr id="4" name="Εικόνα 7"/>
          <p:cNvPicPr>
            <a:picLocks noGrp="1"/>
          </p:cNvPicPr>
          <p:nvPr>
            <p:ph idx="1"/>
          </p:nvPr>
        </p:nvPicPr>
        <p:blipFill>
          <a:blip r:embed="rId2" cstate="print"/>
          <a:srcRect l="3612" t="11850" r="41127" b="19364"/>
          <a:stretch>
            <a:fillRect/>
          </a:stretch>
        </p:blipFill>
        <p:spPr bwMode="auto">
          <a:xfrm>
            <a:off x="5814391" y="1948070"/>
            <a:ext cx="5148470" cy="3488634"/>
          </a:xfrm>
          <a:prstGeom prst="rect">
            <a:avLst/>
          </a:prstGeom>
          <a:noFill/>
          <a:ln w="9525">
            <a:noFill/>
            <a:miter lim="800000"/>
            <a:headEnd/>
            <a:tailEnd/>
          </a:ln>
        </p:spPr>
      </p:pic>
      <p:pic>
        <p:nvPicPr>
          <p:cNvPr id="5" name="Εικόνα 4"/>
          <p:cNvPicPr/>
          <p:nvPr/>
        </p:nvPicPr>
        <p:blipFill>
          <a:blip r:embed="rId3" cstate="print"/>
          <a:srcRect l="3431" t="27725" r="41335" b="19653"/>
          <a:stretch>
            <a:fillRect/>
          </a:stretch>
        </p:blipFill>
        <p:spPr bwMode="auto">
          <a:xfrm>
            <a:off x="838199" y="1948070"/>
            <a:ext cx="4449417" cy="3488634"/>
          </a:xfrm>
          <a:prstGeom prst="rect">
            <a:avLst/>
          </a:prstGeom>
          <a:noFill/>
          <a:ln w="9525">
            <a:noFill/>
            <a:miter lim="800000"/>
            <a:headEnd/>
            <a:tailEnd/>
          </a:ln>
        </p:spPr>
      </p:pic>
    </p:spTree>
    <p:extLst>
      <p:ext uri="{BB962C8B-B14F-4D97-AF65-F5344CB8AC3E}">
        <p14:creationId xmlns:p14="http://schemas.microsoft.com/office/powerpoint/2010/main" val="23660389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Anchoring the game ‘my name: my number’</a:t>
            </a:r>
            <a:endParaRPr lang="en-US" dirty="0"/>
          </a:p>
        </p:txBody>
      </p:sp>
      <p:pic>
        <p:nvPicPr>
          <p:cNvPr id="4" name="Εικόνα 13"/>
          <p:cNvPicPr>
            <a:picLocks noGrp="1"/>
          </p:cNvPicPr>
          <p:nvPr>
            <p:ph idx="1"/>
          </p:nvPr>
        </p:nvPicPr>
        <p:blipFill>
          <a:blip r:embed="rId2" cstate="print"/>
          <a:srcRect l="3973" t="13295" r="41488" b="19942"/>
          <a:stretch>
            <a:fillRect/>
          </a:stretch>
        </p:blipFill>
        <p:spPr bwMode="auto">
          <a:xfrm>
            <a:off x="1350276" y="1958009"/>
            <a:ext cx="8906907" cy="4335118"/>
          </a:xfrm>
          <a:prstGeom prst="rect">
            <a:avLst/>
          </a:prstGeom>
          <a:noFill/>
          <a:ln w="9525">
            <a:noFill/>
            <a:miter lim="800000"/>
            <a:headEnd/>
            <a:tailEnd/>
          </a:ln>
        </p:spPr>
      </p:pic>
    </p:spTree>
    <p:extLst>
      <p:ext uri="{BB962C8B-B14F-4D97-AF65-F5344CB8AC3E}">
        <p14:creationId xmlns:p14="http://schemas.microsoft.com/office/powerpoint/2010/main" val="4888168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652" y="176213"/>
            <a:ext cx="6798365" cy="861051"/>
          </a:xfrm>
        </p:spPr>
        <p:txBody>
          <a:bodyPr>
            <a:normAutofit fontScale="90000"/>
          </a:bodyPr>
          <a:lstStyle/>
          <a:p>
            <a:r>
              <a:rPr lang="en-US" sz="3200" b="1" dirty="0" smtClean="0">
                <a:solidFill>
                  <a:srgbClr val="C00000"/>
                </a:solidFill>
              </a:rPr>
              <a:t>The idea of the playful activity based on a Magic Board</a:t>
            </a:r>
            <a:endParaRPr lang="en-US" sz="3200" b="1" dirty="0">
              <a:solidFill>
                <a:srgbClr val="C0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48928255"/>
              </p:ext>
            </p:extLst>
          </p:nvPr>
        </p:nvGraphicFramePr>
        <p:xfrm>
          <a:off x="1" y="-280257"/>
          <a:ext cx="60962" cy="17028160"/>
        </p:xfrm>
        <a:graphic>
          <a:graphicData uri="http://schemas.openxmlformats.org/drawingml/2006/table">
            <a:tbl>
              <a:tblPr firstRow="1" firstCol="1" bandRow="1">
                <a:tableStyleId>{5C22544A-7EE6-4342-B048-85BDC9FD1C3A}</a:tableStyleId>
              </a:tblPr>
              <a:tblGrid>
                <a:gridCol w="60962"/>
              </a:tblGrid>
              <a:tr h="4351338">
                <a:tc>
                  <a:txBody>
                    <a:bodyPr/>
                    <a:lstStyle/>
                    <a:p>
                      <a:pPr marL="0" marR="0" algn="just">
                        <a:lnSpc>
                          <a:spcPct val="115000"/>
                        </a:lnSpc>
                        <a:spcBef>
                          <a:spcPts val="0"/>
                        </a:spcBef>
                        <a:spcAft>
                          <a:spcPts val="0"/>
                        </a:spcAft>
                      </a:pPr>
                      <a:endParaRPr lang="en-US" sz="300" dirty="0">
                        <a:effectLst/>
                      </a:endParaRPr>
                    </a:p>
                    <a:p>
                      <a:pPr marL="0" marR="0" algn="ctr">
                        <a:lnSpc>
                          <a:spcPct val="115000"/>
                        </a:lnSpc>
                        <a:spcBef>
                          <a:spcPts val="0"/>
                        </a:spcBef>
                        <a:spcAft>
                          <a:spcPts val="1000"/>
                        </a:spcAft>
                      </a:pPr>
                      <a:r>
                        <a:rPr lang="en-US" sz="300" dirty="0">
                          <a:effectLst/>
                        </a:rPr>
                        <a:t>DIMITRIS (Male name)</a:t>
                      </a:r>
                    </a:p>
                    <a:p>
                      <a:pPr marL="0" marR="0" algn="l">
                        <a:lnSpc>
                          <a:spcPct val="115000"/>
                        </a:lnSpc>
                        <a:spcBef>
                          <a:spcPts val="0"/>
                        </a:spcBef>
                        <a:spcAft>
                          <a:spcPts val="1000"/>
                        </a:spcAft>
                      </a:pPr>
                      <a:r>
                        <a:rPr lang="el-GR" sz="300" dirty="0">
                          <a:effectLst/>
                        </a:rPr>
                        <a:t> </a:t>
                      </a:r>
                      <a:endParaRPr lang="en-US" sz="300" dirty="0">
                        <a:effectLst/>
                      </a:endParaRPr>
                    </a:p>
                    <a:p>
                      <a:pPr marL="0" marR="0" algn="ctr">
                        <a:lnSpc>
                          <a:spcPct val="115000"/>
                        </a:lnSpc>
                        <a:spcBef>
                          <a:spcPts val="0"/>
                        </a:spcBef>
                        <a:spcAft>
                          <a:spcPts val="1000"/>
                        </a:spcAft>
                      </a:pPr>
                      <a:r>
                        <a:rPr lang="en-US" sz="300" dirty="0">
                          <a:effectLst/>
                        </a:rPr>
                        <a:t>DANAI</a:t>
                      </a:r>
                    </a:p>
                    <a:p>
                      <a:pPr marL="0" marR="0" algn="ctr">
                        <a:lnSpc>
                          <a:spcPct val="115000"/>
                        </a:lnSpc>
                        <a:spcBef>
                          <a:spcPts val="0"/>
                        </a:spcBef>
                        <a:spcAft>
                          <a:spcPts val="1000"/>
                        </a:spcAft>
                      </a:pPr>
                      <a:r>
                        <a:rPr lang="en-US" sz="300" dirty="0">
                          <a:effectLst/>
                        </a:rPr>
                        <a:t>(Female name)</a:t>
                      </a:r>
                    </a:p>
                    <a:p>
                      <a:pPr marL="0" marR="0" algn="l">
                        <a:lnSpc>
                          <a:spcPct val="115000"/>
                        </a:lnSpc>
                        <a:spcBef>
                          <a:spcPts val="0"/>
                        </a:spcBef>
                        <a:spcAft>
                          <a:spcPts val="1000"/>
                        </a:spcAft>
                      </a:pPr>
                      <a:r>
                        <a:rPr lang="en-US" sz="300" dirty="0">
                          <a:effectLst/>
                        </a:rPr>
                        <a:t> </a:t>
                      </a:r>
                    </a:p>
                    <a:p>
                      <a:pPr marL="0" marR="0" algn="ctr">
                        <a:lnSpc>
                          <a:spcPct val="115000"/>
                        </a:lnSpc>
                        <a:spcBef>
                          <a:spcPts val="0"/>
                        </a:spcBef>
                        <a:spcAft>
                          <a:spcPts val="1000"/>
                        </a:spcAft>
                      </a:pPr>
                      <a:r>
                        <a:rPr lang="en-US" sz="300" dirty="0">
                          <a:effectLst/>
                        </a:rPr>
                        <a:t>Write your name</a:t>
                      </a:r>
                    </a:p>
                    <a:p>
                      <a:pPr marL="0" marR="0" algn="ctr">
                        <a:lnSpc>
                          <a:spcPct val="115000"/>
                        </a:lnSpc>
                        <a:spcBef>
                          <a:spcPts val="0"/>
                        </a:spcBef>
                        <a:spcAft>
                          <a:spcPts val="1000"/>
                        </a:spcAft>
                      </a:pPr>
                      <a:r>
                        <a:rPr lang="en-US" sz="300" dirty="0">
                          <a:effectLst/>
                        </a:rPr>
                        <a:t>Count the letters</a:t>
                      </a:r>
                    </a:p>
                    <a:p>
                      <a:pPr marL="0" marR="0" algn="ctr">
                        <a:lnSpc>
                          <a:spcPct val="115000"/>
                        </a:lnSpc>
                        <a:spcBef>
                          <a:spcPts val="0"/>
                        </a:spcBef>
                        <a:spcAft>
                          <a:spcPts val="1000"/>
                        </a:spcAft>
                      </a:pPr>
                      <a:r>
                        <a:rPr lang="en-US" sz="300" dirty="0">
                          <a:effectLst/>
                        </a:rPr>
                        <a:t>Find symbols and words</a:t>
                      </a:r>
                    </a:p>
                    <a:p>
                      <a:pPr marL="0" marR="0" algn="l">
                        <a:lnSpc>
                          <a:spcPct val="115000"/>
                        </a:lnSpc>
                        <a:spcBef>
                          <a:spcPts val="0"/>
                        </a:spcBef>
                        <a:spcAft>
                          <a:spcPts val="1000"/>
                        </a:spcAft>
                      </a:pPr>
                      <a:r>
                        <a:rPr lang="el-GR" sz="300" dirty="0">
                          <a:effectLst/>
                        </a:rPr>
                        <a:t> </a:t>
                      </a:r>
                      <a:endParaRPr lang="en-US" sz="300" dirty="0">
                        <a:effectLst/>
                      </a:endParaRPr>
                    </a:p>
                    <a:p>
                      <a:pPr marL="0" marR="0" algn="ctr">
                        <a:lnSpc>
                          <a:spcPct val="115000"/>
                        </a:lnSpc>
                        <a:spcBef>
                          <a:spcPts val="0"/>
                        </a:spcBef>
                        <a:spcAft>
                          <a:spcPts val="1000"/>
                        </a:spcAft>
                      </a:pPr>
                      <a:r>
                        <a:rPr lang="en-US" sz="300" dirty="0">
                          <a:effectLst/>
                        </a:rPr>
                        <a:t>MALEVI</a:t>
                      </a:r>
                    </a:p>
                    <a:p>
                      <a:pPr marL="0" marR="0" algn="ctr">
                        <a:lnSpc>
                          <a:spcPct val="115000"/>
                        </a:lnSpc>
                        <a:spcBef>
                          <a:spcPts val="0"/>
                        </a:spcBef>
                        <a:spcAft>
                          <a:spcPts val="1000"/>
                        </a:spcAft>
                      </a:pPr>
                      <a:r>
                        <a:rPr lang="en-US" sz="300" dirty="0">
                          <a:effectLst/>
                        </a:rPr>
                        <a:t>(Roma female name)</a:t>
                      </a:r>
                    </a:p>
                    <a:p>
                      <a:pPr marL="0" marR="0" algn="l">
                        <a:lnSpc>
                          <a:spcPct val="115000"/>
                        </a:lnSpc>
                        <a:spcBef>
                          <a:spcPts val="0"/>
                        </a:spcBef>
                        <a:spcAft>
                          <a:spcPts val="1000"/>
                        </a:spcAft>
                      </a:pPr>
                      <a:r>
                        <a:rPr lang="en-US" sz="200" dirty="0" err="1">
                          <a:effectLst/>
                        </a:rPr>
                        <a:t>Okto</a:t>
                      </a:r>
                      <a:r>
                        <a:rPr lang="en-US" sz="200" dirty="0">
                          <a:effectLst/>
                        </a:rPr>
                        <a:t> (= Greek)</a:t>
                      </a:r>
                      <a:endParaRPr lang="en-US" sz="300" dirty="0">
                        <a:effectLst/>
                      </a:endParaRPr>
                    </a:p>
                    <a:p>
                      <a:pPr marL="0" marR="0" algn="l">
                        <a:lnSpc>
                          <a:spcPct val="115000"/>
                        </a:lnSpc>
                        <a:spcBef>
                          <a:spcPts val="0"/>
                        </a:spcBef>
                        <a:spcAft>
                          <a:spcPts val="1000"/>
                        </a:spcAft>
                      </a:pPr>
                      <a:r>
                        <a:rPr lang="en-US" sz="200" dirty="0" err="1">
                          <a:effectLst/>
                        </a:rPr>
                        <a:t>Okto</a:t>
                      </a:r>
                      <a:r>
                        <a:rPr lang="en-US" sz="200" dirty="0">
                          <a:effectLst/>
                        </a:rPr>
                        <a:t> (= Roma)</a:t>
                      </a:r>
                      <a:endParaRPr lang="en-US" sz="300" dirty="0">
                        <a:effectLst/>
                      </a:endParaRPr>
                    </a:p>
                    <a:p>
                      <a:pPr marL="0" marR="0" algn="l">
                        <a:lnSpc>
                          <a:spcPct val="115000"/>
                        </a:lnSpc>
                        <a:spcBef>
                          <a:spcPts val="0"/>
                        </a:spcBef>
                        <a:spcAft>
                          <a:spcPts val="1000"/>
                        </a:spcAft>
                      </a:pPr>
                      <a:r>
                        <a:rPr lang="en-US" sz="200" dirty="0" err="1">
                          <a:effectLst/>
                        </a:rPr>
                        <a:t>Tamania</a:t>
                      </a:r>
                      <a:r>
                        <a:rPr lang="en-US" sz="200" dirty="0">
                          <a:effectLst/>
                        </a:rPr>
                        <a:t> (=Arabic)</a:t>
                      </a:r>
                      <a:endParaRPr lang="en-US" sz="300" dirty="0">
                        <a:effectLst/>
                      </a:endParaRPr>
                    </a:p>
                    <a:p>
                      <a:pPr marL="0" marR="0" algn="l">
                        <a:lnSpc>
                          <a:spcPct val="115000"/>
                        </a:lnSpc>
                        <a:spcBef>
                          <a:spcPts val="0"/>
                        </a:spcBef>
                        <a:spcAft>
                          <a:spcPts val="1000"/>
                        </a:spcAft>
                      </a:pPr>
                      <a:r>
                        <a:rPr lang="en-US" sz="200" dirty="0">
                          <a:effectLst/>
                        </a:rPr>
                        <a:t> </a:t>
                      </a:r>
                      <a:endParaRPr lang="en-US" sz="300" dirty="0">
                        <a:effectLst/>
                      </a:endParaRPr>
                    </a:p>
                    <a:p>
                      <a:pPr marL="0" marR="0" algn="l">
                        <a:lnSpc>
                          <a:spcPct val="115000"/>
                        </a:lnSpc>
                        <a:spcBef>
                          <a:spcPts val="0"/>
                        </a:spcBef>
                        <a:spcAft>
                          <a:spcPts val="1000"/>
                        </a:spcAft>
                      </a:pPr>
                      <a:r>
                        <a:rPr lang="en-US" sz="200" dirty="0" err="1">
                          <a:effectLst/>
                        </a:rPr>
                        <a:t>Tamania</a:t>
                      </a:r>
                      <a:r>
                        <a:rPr lang="en-US" sz="200" dirty="0">
                          <a:effectLst/>
                        </a:rPr>
                        <a:t> (= Arabic)</a:t>
                      </a:r>
                      <a:endParaRPr lang="en-US" sz="300" dirty="0">
                        <a:effectLst/>
                      </a:endParaRPr>
                    </a:p>
                    <a:p>
                      <a:pPr marL="0" marR="0" algn="l">
                        <a:lnSpc>
                          <a:spcPct val="115000"/>
                        </a:lnSpc>
                        <a:spcBef>
                          <a:spcPts val="0"/>
                        </a:spcBef>
                        <a:spcAft>
                          <a:spcPts val="1000"/>
                        </a:spcAft>
                      </a:pPr>
                      <a:r>
                        <a:rPr lang="en-US" sz="300" dirty="0">
                          <a:effectLst/>
                        </a:rPr>
                        <a:t> </a:t>
                      </a:r>
                    </a:p>
                    <a:p>
                      <a:pPr marL="0" marR="0" algn="ctr">
                        <a:lnSpc>
                          <a:spcPct val="115000"/>
                        </a:lnSpc>
                        <a:spcBef>
                          <a:spcPts val="0"/>
                        </a:spcBef>
                        <a:spcAft>
                          <a:spcPts val="1000"/>
                        </a:spcAft>
                      </a:pPr>
                      <a:r>
                        <a:rPr lang="el-GR" sz="300" dirty="0">
                          <a:effectLst/>
                        </a:rPr>
                        <a:t>8</a:t>
                      </a:r>
                      <a:endParaRPr lang="en-US" sz="300" dirty="0">
                        <a:effectLst/>
                      </a:endParaRPr>
                    </a:p>
                    <a:p>
                      <a:pPr marL="0" marR="0" algn="ctr">
                        <a:lnSpc>
                          <a:spcPct val="115000"/>
                        </a:lnSpc>
                        <a:spcBef>
                          <a:spcPts val="0"/>
                        </a:spcBef>
                        <a:spcAft>
                          <a:spcPts val="1000"/>
                        </a:spcAft>
                      </a:pPr>
                      <a:r>
                        <a:rPr lang="en-US" sz="300" dirty="0">
                          <a:effectLst/>
                        </a:rPr>
                        <a:t> </a:t>
                      </a:r>
                    </a:p>
                    <a:p>
                      <a:pPr marL="0" marR="0" algn="ctr">
                        <a:lnSpc>
                          <a:spcPct val="115000"/>
                        </a:lnSpc>
                        <a:spcBef>
                          <a:spcPts val="0"/>
                        </a:spcBef>
                        <a:spcAft>
                          <a:spcPts val="1000"/>
                        </a:spcAft>
                      </a:pPr>
                      <a:r>
                        <a:rPr lang="ar-SA" sz="400" dirty="0">
                          <a:effectLst/>
                        </a:rPr>
                        <a:t>٨</a:t>
                      </a:r>
                      <a:endParaRPr lang="en-US" sz="300" dirty="0">
                        <a:effectLst/>
                      </a:endParaRPr>
                    </a:p>
                    <a:p>
                      <a:pPr marL="0" marR="0" algn="ctr">
                        <a:lnSpc>
                          <a:spcPct val="115000"/>
                        </a:lnSpc>
                        <a:spcBef>
                          <a:spcPts val="0"/>
                        </a:spcBef>
                        <a:spcAft>
                          <a:spcPts val="1000"/>
                        </a:spcAft>
                      </a:pPr>
                      <a:r>
                        <a:rPr lang="en-US" sz="200" dirty="0">
                          <a:effectLst/>
                        </a:rPr>
                        <a:t>(Arabic symbol)</a:t>
                      </a:r>
                      <a:endParaRPr lang="en-US" sz="300" dirty="0">
                        <a:effectLst/>
                      </a:endParaRPr>
                    </a:p>
                    <a:p>
                      <a:pPr marL="0" marR="0" algn="l">
                        <a:lnSpc>
                          <a:spcPct val="115000"/>
                        </a:lnSpc>
                        <a:spcBef>
                          <a:spcPts val="0"/>
                        </a:spcBef>
                        <a:spcAft>
                          <a:spcPts val="1000"/>
                        </a:spcAft>
                      </a:pPr>
                      <a:r>
                        <a:rPr lang="el-GR" sz="300" dirty="0">
                          <a:effectLst/>
                        </a:rPr>
                        <a:t> </a:t>
                      </a:r>
                      <a:endParaRPr lang="en-US" sz="300" dirty="0">
                        <a:effectLst/>
                      </a:endParaRPr>
                    </a:p>
                    <a:p>
                      <a:pPr marL="0" marR="0" algn="ctr">
                        <a:lnSpc>
                          <a:spcPct val="115000"/>
                        </a:lnSpc>
                        <a:spcBef>
                          <a:spcPts val="0"/>
                        </a:spcBef>
                        <a:spcAft>
                          <a:spcPts val="1000"/>
                        </a:spcAft>
                      </a:pPr>
                      <a:r>
                        <a:rPr lang="en-US" sz="300" dirty="0">
                          <a:effectLst/>
                        </a:rPr>
                        <a:t>5</a:t>
                      </a:r>
                    </a:p>
                    <a:p>
                      <a:pPr marL="0" marR="0" algn="ctr">
                        <a:lnSpc>
                          <a:spcPct val="115000"/>
                        </a:lnSpc>
                        <a:spcBef>
                          <a:spcPts val="0"/>
                        </a:spcBef>
                        <a:spcAft>
                          <a:spcPts val="1000"/>
                        </a:spcAft>
                      </a:pPr>
                      <a:r>
                        <a:rPr lang="en-US" sz="300" dirty="0">
                          <a:effectLst/>
                        </a:rPr>
                        <a:t> </a:t>
                      </a:r>
                    </a:p>
                    <a:p>
                      <a:pPr marL="0" marR="0" algn="ctr">
                        <a:lnSpc>
                          <a:spcPct val="115000"/>
                        </a:lnSpc>
                        <a:spcBef>
                          <a:spcPts val="0"/>
                        </a:spcBef>
                        <a:spcAft>
                          <a:spcPts val="1000"/>
                        </a:spcAft>
                      </a:pPr>
                      <a:r>
                        <a:rPr lang="ar-SA" sz="400" dirty="0">
                          <a:effectLst/>
                        </a:rPr>
                        <a:t>٥</a:t>
                      </a:r>
                      <a:endParaRPr lang="en-US" sz="300" dirty="0">
                        <a:effectLst/>
                      </a:endParaRPr>
                    </a:p>
                    <a:p>
                      <a:pPr marL="0" marR="0" algn="ctr">
                        <a:lnSpc>
                          <a:spcPct val="115000"/>
                        </a:lnSpc>
                        <a:spcBef>
                          <a:spcPts val="0"/>
                        </a:spcBef>
                        <a:spcAft>
                          <a:spcPts val="1000"/>
                        </a:spcAft>
                      </a:pPr>
                      <a:r>
                        <a:rPr lang="en-US" sz="200" dirty="0">
                          <a:effectLst/>
                        </a:rPr>
                        <a:t>(Arabic symbol)</a:t>
                      </a:r>
                      <a:endParaRPr lang="en-US" sz="300" dirty="0">
                        <a:effectLst/>
                      </a:endParaRPr>
                    </a:p>
                    <a:p>
                      <a:pPr marL="0" marR="0" algn="l">
                        <a:lnSpc>
                          <a:spcPct val="115000"/>
                        </a:lnSpc>
                        <a:spcBef>
                          <a:spcPts val="0"/>
                        </a:spcBef>
                        <a:spcAft>
                          <a:spcPts val="1000"/>
                        </a:spcAft>
                      </a:pPr>
                      <a:r>
                        <a:rPr lang="el-GR" sz="300" dirty="0">
                          <a:effectLst/>
                        </a:rPr>
                        <a:t> </a:t>
                      </a:r>
                      <a:endParaRPr lang="en-US" sz="300" dirty="0">
                        <a:effectLst/>
                      </a:endParaRPr>
                    </a:p>
                    <a:p>
                      <a:pPr marL="0" marR="0" algn="l">
                        <a:lnSpc>
                          <a:spcPct val="115000"/>
                        </a:lnSpc>
                        <a:spcBef>
                          <a:spcPts val="0"/>
                        </a:spcBef>
                        <a:spcAft>
                          <a:spcPts val="1000"/>
                        </a:spcAft>
                      </a:pPr>
                      <a:r>
                        <a:rPr lang="en-US" sz="200" dirty="0" err="1">
                          <a:effectLst/>
                        </a:rPr>
                        <a:t>Pente</a:t>
                      </a:r>
                      <a:r>
                        <a:rPr lang="en-US" sz="200" dirty="0">
                          <a:effectLst/>
                        </a:rPr>
                        <a:t> (= Greek)</a:t>
                      </a:r>
                      <a:endParaRPr lang="en-US" sz="300" dirty="0">
                        <a:effectLst/>
                      </a:endParaRPr>
                    </a:p>
                    <a:p>
                      <a:pPr marL="0" marR="0" algn="l">
                        <a:lnSpc>
                          <a:spcPct val="115000"/>
                        </a:lnSpc>
                        <a:spcBef>
                          <a:spcPts val="0"/>
                        </a:spcBef>
                        <a:spcAft>
                          <a:spcPts val="1000"/>
                        </a:spcAft>
                      </a:pPr>
                      <a:r>
                        <a:rPr lang="en-US" sz="200" dirty="0">
                          <a:effectLst/>
                        </a:rPr>
                        <a:t>Pants (= Roma)</a:t>
                      </a:r>
                      <a:endParaRPr lang="en-US" sz="300" dirty="0">
                        <a:effectLst/>
                      </a:endParaRPr>
                    </a:p>
                    <a:p>
                      <a:pPr marL="0" marR="0" algn="l">
                        <a:lnSpc>
                          <a:spcPct val="115000"/>
                        </a:lnSpc>
                        <a:spcBef>
                          <a:spcPts val="0"/>
                        </a:spcBef>
                        <a:spcAft>
                          <a:spcPts val="1000"/>
                        </a:spcAft>
                      </a:pPr>
                      <a:r>
                        <a:rPr lang="en-US" sz="200" dirty="0" err="1">
                          <a:effectLst/>
                        </a:rPr>
                        <a:t>Hamsa</a:t>
                      </a:r>
                      <a:r>
                        <a:rPr lang="en-US" sz="200" dirty="0">
                          <a:effectLst/>
                        </a:rPr>
                        <a:t> (=Arabic)</a:t>
                      </a:r>
                      <a:endParaRPr lang="en-US" sz="300" dirty="0">
                        <a:effectLst/>
                      </a:endParaRPr>
                    </a:p>
                    <a:p>
                      <a:pPr marL="0" marR="0" algn="l">
                        <a:lnSpc>
                          <a:spcPct val="115000"/>
                        </a:lnSpc>
                        <a:spcBef>
                          <a:spcPts val="0"/>
                        </a:spcBef>
                        <a:spcAft>
                          <a:spcPts val="1000"/>
                        </a:spcAft>
                      </a:pPr>
                      <a:r>
                        <a:rPr lang="en-US" sz="200" dirty="0">
                          <a:effectLst/>
                        </a:rPr>
                        <a:t> </a:t>
                      </a:r>
                      <a:endParaRPr lang="en-US" sz="300" dirty="0">
                        <a:effectLst/>
                      </a:endParaRPr>
                    </a:p>
                    <a:p>
                      <a:pPr marL="0" marR="0" algn="l">
                        <a:lnSpc>
                          <a:spcPct val="115000"/>
                        </a:lnSpc>
                        <a:spcBef>
                          <a:spcPts val="0"/>
                        </a:spcBef>
                        <a:spcAft>
                          <a:spcPts val="1000"/>
                        </a:spcAft>
                      </a:pPr>
                      <a:r>
                        <a:rPr lang="en-US" sz="200" dirty="0" err="1">
                          <a:effectLst/>
                        </a:rPr>
                        <a:t>Hamsa</a:t>
                      </a:r>
                      <a:r>
                        <a:rPr lang="en-US" sz="200" dirty="0">
                          <a:effectLst/>
                        </a:rPr>
                        <a:t> (= Arabic)</a:t>
                      </a:r>
                      <a:endParaRPr lang="en-US" sz="300" dirty="0">
                        <a:effectLst/>
                      </a:endParaRPr>
                    </a:p>
                    <a:p>
                      <a:pPr marL="0" marR="0" algn="l">
                        <a:lnSpc>
                          <a:spcPct val="115000"/>
                        </a:lnSpc>
                        <a:spcBef>
                          <a:spcPts val="0"/>
                        </a:spcBef>
                        <a:spcAft>
                          <a:spcPts val="1000"/>
                        </a:spcAft>
                      </a:pPr>
                      <a:r>
                        <a:rPr lang="en-US" sz="300" dirty="0">
                          <a:effectLst/>
                        </a:rPr>
                        <a:t> </a:t>
                      </a:r>
                    </a:p>
                    <a:p>
                      <a:pPr marL="0" marR="0" algn="ctr">
                        <a:lnSpc>
                          <a:spcPct val="115000"/>
                        </a:lnSpc>
                        <a:spcBef>
                          <a:spcPts val="0"/>
                        </a:spcBef>
                        <a:spcAft>
                          <a:spcPts val="1000"/>
                        </a:spcAft>
                      </a:pPr>
                      <a:r>
                        <a:rPr lang="en-US" sz="300" dirty="0">
                          <a:effectLst/>
                        </a:rPr>
                        <a:t>6</a:t>
                      </a:r>
                    </a:p>
                    <a:p>
                      <a:pPr marL="0" marR="0" algn="ctr">
                        <a:lnSpc>
                          <a:spcPct val="115000"/>
                        </a:lnSpc>
                        <a:spcBef>
                          <a:spcPts val="0"/>
                        </a:spcBef>
                        <a:spcAft>
                          <a:spcPts val="1000"/>
                        </a:spcAft>
                      </a:pPr>
                      <a:r>
                        <a:rPr lang="en-US" sz="200" dirty="0">
                          <a:effectLst/>
                        </a:rPr>
                        <a:t> </a:t>
                      </a:r>
                      <a:endParaRPr lang="en-US" sz="300" dirty="0">
                        <a:effectLst/>
                      </a:endParaRPr>
                    </a:p>
                    <a:p>
                      <a:pPr marL="0" marR="0" algn="ctr">
                        <a:lnSpc>
                          <a:spcPct val="115000"/>
                        </a:lnSpc>
                        <a:spcBef>
                          <a:spcPts val="0"/>
                        </a:spcBef>
                        <a:spcAft>
                          <a:spcPts val="1000"/>
                        </a:spcAft>
                      </a:pPr>
                      <a:r>
                        <a:rPr lang="ar-SA" sz="400" dirty="0">
                          <a:effectLst/>
                        </a:rPr>
                        <a:t>٦</a:t>
                      </a:r>
                      <a:endParaRPr lang="en-US" sz="300" dirty="0">
                        <a:effectLst/>
                      </a:endParaRPr>
                    </a:p>
                    <a:p>
                      <a:pPr marL="0" marR="0" algn="l">
                        <a:lnSpc>
                          <a:spcPct val="115000"/>
                        </a:lnSpc>
                        <a:spcBef>
                          <a:spcPts val="0"/>
                        </a:spcBef>
                        <a:spcAft>
                          <a:spcPts val="1000"/>
                        </a:spcAft>
                      </a:pPr>
                      <a:r>
                        <a:rPr lang="el-GR" sz="300" dirty="0">
                          <a:effectLst/>
                        </a:rPr>
                        <a:t> </a:t>
                      </a:r>
                      <a:endParaRPr lang="en-US" sz="300" dirty="0">
                        <a:effectLst/>
                      </a:endParaRPr>
                    </a:p>
                    <a:p>
                      <a:pPr marL="0" marR="0" algn="l">
                        <a:lnSpc>
                          <a:spcPct val="115000"/>
                        </a:lnSpc>
                        <a:spcBef>
                          <a:spcPts val="0"/>
                        </a:spcBef>
                        <a:spcAft>
                          <a:spcPts val="1000"/>
                        </a:spcAft>
                      </a:pPr>
                      <a:r>
                        <a:rPr lang="en-US" sz="200" dirty="0" err="1">
                          <a:effectLst/>
                        </a:rPr>
                        <a:t>Exi</a:t>
                      </a:r>
                      <a:r>
                        <a:rPr lang="en-US" sz="200" dirty="0">
                          <a:effectLst/>
                        </a:rPr>
                        <a:t> (= Greek)</a:t>
                      </a:r>
                      <a:endParaRPr lang="en-US" sz="300" dirty="0">
                        <a:effectLst/>
                      </a:endParaRPr>
                    </a:p>
                    <a:p>
                      <a:pPr marL="0" marR="0" algn="l">
                        <a:lnSpc>
                          <a:spcPct val="115000"/>
                        </a:lnSpc>
                        <a:spcBef>
                          <a:spcPts val="0"/>
                        </a:spcBef>
                        <a:spcAft>
                          <a:spcPts val="1000"/>
                        </a:spcAft>
                      </a:pPr>
                      <a:r>
                        <a:rPr lang="en-US" sz="200" dirty="0" err="1">
                          <a:effectLst/>
                        </a:rPr>
                        <a:t>Esov</a:t>
                      </a:r>
                      <a:r>
                        <a:rPr lang="en-US" sz="200" dirty="0">
                          <a:effectLst/>
                        </a:rPr>
                        <a:t> (= Roma)</a:t>
                      </a:r>
                      <a:endParaRPr lang="en-US" sz="300" dirty="0">
                        <a:effectLst/>
                      </a:endParaRPr>
                    </a:p>
                    <a:p>
                      <a:pPr marL="0" marR="0" algn="l">
                        <a:lnSpc>
                          <a:spcPct val="115000"/>
                        </a:lnSpc>
                        <a:spcBef>
                          <a:spcPts val="0"/>
                        </a:spcBef>
                        <a:spcAft>
                          <a:spcPts val="1000"/>
                        </a:spcAft>
                      </a:pPr>
                      <a:r>
                        <a:rPr lang="en-US" sz="200" dirty="0" err="1">
                          <a:effectLst/>
                        </a:rPr>
                        <a:t>Sita</a:t>
                      </a:r>
                      <a:r>
                        <a:rPr lang="en-US" sz="200" dirty="0">
                          <a:effectLst/>
                        </a:rPr>
                        <a:t> (=Arabic)</a:t>
                      </a:r>
                      <a:endParaRPr lang="en-US" sz="300" dirty="0">
                        <a:effectLst/>
                      </a:endParaRPr>
                    </a:p>
                    <a:p>
                      <a:pPr marL="0" marR="0" algn="l">
                        <a:lnSpc>
                          <a:spcPct val="115000"/>
                        </a:lnSpc>
                        <a:spcBef>
                          <a:spcPts val="0"/>
                        </a:spcBef>
                        <a:spcAft>
                          <a:spcPts val="1000"/>
                        </a:spcAft>
                      </a:pPr>
                      <a:r>
                        <a:rPr lang="en-US" sz="200" dirty="0">
                          <a:effectLst/>
                        </a:rPr>
                        <a:t> </a:t>
                      </a:r>
                      <a:endParaRPr lang="en-US" sz="300" dirty="0">
                        <a:effectLst/>
                      </a:endParaRPr>
                    </a:p>
                    <a:p>
                      <a:pPr marL="0" marR="0" algn="l">
                        <a:lnSpc>
                          <a:spcPct val="115000"/>
                        </a:lnSpc>
                        <a:spcBef>
                          <a:spcPts val="0"/>
                        </a:spcBef>
                        <a:spcAft>
                          <a:spcPts val="1000"/>
                        </a:spcAft>
                      </a:pPr>
                      <a:r>
                        <a:rPr lang="en-US" sz="200" dirty="0" err="1">
                          <a:effectLst/>
                        </a:rPr>
                        <a:t>Sita</a:t>
                      </a:r>
                      <a:r>
                        <a:rPr lang="en-US" sz="200" dirty="0">
                          <a:effectLst/>
                        </a:rPr>
                        <a:t> (= Arabic)</a:t>
                      </a:r>
                      <a:endParaRPr lang="en-US" sz="300" dirty="0">
                        <a:effectLst/>
                      </a:endParaRPr>
                    </a:p>
                    <a:p>
                      <a:pPr marL="0" marR="0" algn="l">
                        <a:lnSpc>
                          <a:spcPct val="115000"/>
                        </a:lnSpc>
                        <a:spcBef>
                          <a:spcPts val="0"/>
                        </a:spcBef>
                        <a:spcAft>
                          <a:spcPts val="1000"/>
                        </a:spcAft>
                      </a:pPr>
                      <a:r>
                        <a:rPr lang="en-US" sz="300" dirty="0">
                          <a:effectLst/>
                        </a:rPr>
                        <a:t> </a:t>
                      </a:r>
                    </a:p>
                    <a:p>
                      <a:pPr marL="0" marR="0" algn="just">
                        <a:lnSpc>
                          <a:spcPct val="115000"/>
                        </a:lnSpc>
                        <a:spcBef>
                          <a:spcPts val="0"/>
                        </a:spcBef>
                        <a:spcAft>
                          <a:spcPts val="0"/>
                        </a:spcAft>
                      </a:pPr>
                      <a:r>
                        <a:rPr lang="en-US" sz="300" dirty="0">
                          <a:effectLst/>
                        </a:rPr>
                        <a:t>   </a:t>
                      </a:r>
                    </a:p>
                    <a:p>
                      <a:pPr marL="0" marR="0" algn="just">
                        <a:lnSpc>
                          <a:spcPct val="115000"/>
                        </a:lnSpc>
                        <a:spcBef>
                          <a:spcPts val="0"/>
                        </a:spcBef>
                        <a:spcAft>
                          <a:spcPts val="0"/>
                        </a:spcAft>
                      </a:pPr>
                      <a:r>
                        <a:rPr lang="en-US" sz="300" dirty="0">
                          <a:effectLst/>
                        </a:rPr>
                        <a:t> </a:t>
                      </a:r>
                    </a:p>
                    <a:p>
                      <a:pPr marL="0" marR="0" algn="just">
                        <a:lnSpc>
                          <a:spcPct val="115000"/>
                        </a:lnSpc>
                        <a:spcBef>
                          <a:spcPts val="0"/>
                        </a:spcBef>
                        <a:spcAft>
                          <a:spcPts val="0"/>
                        </a:spcAft>
                      </a:pPr>
                      <a:r>
                        <a:rPr lang="en-US" sz="300" dirty="0">
                          <a:effectLst/>
                        </a:rPr>
                        <a:t> </a:t>
                      </a:r>
                    </a:p>
                    <a:p>
                      <a:pPr marL="0" marR="0" algn="just">
                        <a:lnSpc>
                          <a:spcPct val="115000"/>
                        </a:lnSpc>
                        <a:spcBef>
                          <a:spcPts val="0"/>
                        </a:spcBef>
                        <a:spcAft>
                          <a:spcPts val="0"/>
                        </a:spcAft>
                      </a:pPr>
                      <a:r>
                        <a:rPr lang="en-US" sz="300" dirty="0">
                          <a:effectLst/>
                        </a:rPr>
                        <a:t> </a:t>
                      </a:r>
                    </a:p>
                    <a:p>
                      <a:pPr marL="0" marR="0" algn="just">
                        <a:lnSpc>
                          <a:spcPct val="115000"/>
                        </a:lnSpc>
                        <a:spcBef>
                          <a:spcPts val="0"/>
                        </a:spcBef>
                        <a:spcAft>
                          <a:spcPts val="0"/>
                        </a:spcAft>
                      </a:pPr>
                      <a:r>
                        <a:rPr lang="en-US" sz="300" dirty="0">
                          <a:effectLst/>
                        </a:rPr>
                        <a:t> </a:t>
                      </a:r>
                    </a:p>
                    <a:p>
                      <a:pPr marL="0" marR="0" algn="just">
                        <a:lnSpc>
                          <a:spcPct val="115000"/>
                        </a:lnSpc>
                        <a:spcBef>
                          <a:spcPts val="0"/>
                        </a:spcBef>
                        <a:spcAft>
                          <a:spcPts val="0"/>
                        </a:spcAft>
                      </a:pPr>
                      <a:r>
                        <a:rPr lang="en-US" sz="300" dirty="0">
                          <a:effectLst/>
                        </a:rPr>
                        <a:t> </a:t>
                      </a:r>
                    </a:p>
                    <a:p>
                      <a:pPr marL="0" marR="0" algn="just">
                        <a:lnSpc>
                          <a:spcPct val="115000"/>
                        </a:lnSpc>
                        <a:spcBef>
                          <a:spcPts val="0"/>
                        </a:spcBef>
                        <a:spcAft>
                          <a:spcPts val="0"/>
                        </a:spcAft>
                      </a:pPr>
                      <a:r>
                        <a:rPr lang="en-US" sz="300" dirty="0">
                          <a:effectLst/>
                        </a:rPr>
                        <a:t> </a:t>
                      </a:r>
                    </a:p>
                    <a:p>
                      <a:pPr marL="0" marR="0" algn="just">
                        <a:lnSpc>
                          <a:spcPct val="115000"/>
                        </a:lnSpc>
                        <a:spcBef>
                          <a:spcPts val="0"/>
                        </a:spcBef>
                        <a:spcAft>
                          <a:spcPts val="0"/>
                        </a:spcAft>
                      </a:pPr>
                      <a:r>
                        <a:rPr lang="en-US" sz="300" dirty="0">
                          <a:effectLst/>
                        </a:rPr>
                        <a:t> </a:t>
                      </a:r>
                    </a:p>
                    <a:p>
                      <a:pPr marL="0" marR="0" algn="l">
                        <a:lnSpc>
                          <a:spcPct val="115000"/>
                        </a:lnSpc>
                        <a:spcBef>
                          <a:spcPts val="0"/>
                        </a:spcBef>
                        <a:spcAft>
                          <a:spcPts val="0"/>
                        </a:spcAft>
                      </a:pPr>
                      <a:r>
                        <a:rPr lang="en-US" sz="300" dirty="0">
                          <a:effectLst/>
                        </a:rPr>
                        <a:t> </a:t>
                      </a:r>
                    </a:p>
                    <a:p>
                      <a:pPr marL="0" marR="0" algn="l">
                        <a:lnSpc>
                          <a:spcPct val="115000"/>
                        </a:lnSpc>
                        <a:spcBef>
                          <a:spcPts val="0"/>
                        </a:spcBef>
                        <a:spcAft>
                          <a:spcPts val="0"/>
                        </a:spcAft>
                      </a:pPr>
                      <a:r>
                        <a:rPr lang="en-US" sz="300" dirty="0">
                          <a:effectLst/>
                        </a:rPr>
                        <a:t> </a:t>
                      </a:r>
                    </a:p>
                    <a:p>
                      <a:pPr marL="0" marR="0" algn="l">
                        <a:lnSpc>
                          <a:spcPct val="115000"/>
                        </a:lnSpc>
                        <a:spcBef>
                          <a:spcPts val="0"/>
                        </a:spcBef>
                        <a:spcAft>
                          <a:spcPts val="0"/>
                        </a:spcAft>
                      </a:pPr>
                      <a:r>
                        <a:rPr lang="en-US" sz="300" dirty="0">
                          <a:effectLst/>
                        </a:rPr>
                        <a:t> </a:t>
                      </a:r>
                    </a:p>
                    <a:p>
                      <a:pPr marL="0" marR="0" algn="l">
                        <a:lnSpc>
                          <a:spcPct val="115000"/>
                        </a:lnSpc>
                        <a:spcBef>
                          <a:spcPts val="0"/>
                        </a:spcBef>
                        <a:spcAft>
                          <a:spcPts val="0"/>
                        </a:spcAft>
                      </a:pPr>
                      <a:r>
                        <a:rPr lang="en-US" sz="300" dirty="0">
                          <a:effectLst/>
                        </a:rPr>
                        <a:t> </a:t>
                      </a:r>
                    </a:p>
                    <a:p>
                      <a:pPr marL="0" marR="0" algn="l">
                        <a:lnSpc>
                          <a:spcPct val="115000"/>
                        </a:lnSpc>
                        <a:spcBef>
                          <a:spcPts val="0"/>
                        </a:spcBef>
                        <a:spcAft>
                          <a:spcPts val="0"/>
                        </a:spcAft>
                      </a:pPr>
                      <a:r>
                        <a:rPr lang="en-US" sz="300" dirty="0">
                          <a:effectLst/>
                        </a:rPr>
                        <a:t> </a:t>
                      </a:r>
                    </a:p>
                    <a:p>
                      <a:pPr marL="0" marR="0" algn="l">
                        <a:lnSpc>
                          <a:spcPct val="115000"/>
                        </a:lnSpc>
                        <a:spcBef>
                          <a:spcPts val="0"/>
                        </a:spcBef>
                        <a:spcAft>
                          <a:spcPts val="0"/>
                        </a:spcAft>
                      </a:pPr>
                      <a:r>
                        <a:rPr lang="en-US" sz="300" dirty="0">
                          <a:effectLst/>
                        </a:rPr>
                        <a:t> </a:t>
                      </a:r>
                    </a:p>
                    <a:p>
                      <a:pPr marL="0" marR="0" algn="l">
                        <a:lnSpc>
                          <a:spcPct val="115000"/>
                        </a:lnSpc>
                        <a:spcBef>
                          <a:spcPts val="0"/>
                        </a:spcBef>
                        <a:spcAft>
                          <a:spcPts val="0"/>
                        </a:spcAft>
                      </a:pPr>
                      <a:r>
                        <a:rPr lang="en-US" sz="300" dirty="0">
                          <a:effectLst/>
                        </a:rPr>
                        <a:t> </a:t>
                      </a:r>
                    </a:p>
                    <a:p>
                      <a:pPr marL="0" marR="0" algn="l">
                        <a:lnSpc>
                          <a:spcPct val="115000"/>
                        </a:lnSpc>
                        <a:spcBef>
                          <a:spcPts val="0"/>
                        </a:spcBef>
                        <a:spcAft>
                          <a:spcPts val="0"/>
                        </a:spcAft>
                      </a:pPr>
                      <a:r>
                        <a:rPr lang="en-US" sz="300" dirty="0">
                          <a:effectLst/>
                        </a:rPr>
                        <a:t> </a:t>
                      </a:r>
                    </a:p>
                    <a:p>
                      <a:pPr marL="0" marR="0" algn="l">
                        <a:lnSpc>
                          <a:spcPct val="115000"/>
                        </a:lnSpc>
                        <a:spcBef>
                          <a:spcPts val="0"/>
                        </a:spcBef>
                        <a:spcAft>
                          <a:spcPts val="0"/>
                        </a:spcAft>
                      </a:pPr>
                      <a:r>
                        <a:rPr lang="en-US" sz="300" dirty="0">
                          <a:effectLst/>
                        </a:rPr>
                        <a:t> </a:t>
                      </a:r>
                    </a:p>
                    <a:p>
                      <a:pPr marL="0" marR="0" algn="l">
                        <a:lnSpc>
                          <a:spcPct val="115000"/>
                        </a:lnSpc>
                        <a:spcBef>
                          <a:spcPts val="0"/>
                        </a:spcBef>
                        <a:spcAft>
                          <a:spcPts val="0"/>
                        </a:spcAft>
                      </a:pPr>
                      <a:r>
                        <a:rPr lang="en-US" sz="300" dirty="0">
                          <a:effectLst/>
                        </a:rPr>
                        <a:t> </a:t>
                      </a:r>
                    </a:p>
                    <a:p>
                      <a:pPr marL="0" marR="0" algn="l">
                        <a:lnSpc>
                          <a:spcPct val="115000"/>
                        </a:lnSpc>
                        <a:spcBef>
                          <a:spcPts val="0"/>
                        </a:spcBef>
                        <a:spcAft>
                          <a:spcPts val="0"/>
                        </a:spcAft>
                      </a:pPr>
                      <a:r>
                        <a:rPr lang="en-US" sz="300" dirty="0">
                          <a:effectLst/>
                        </a:rPr>
                        <a:t> </a:t>
                      </a:r>
                    </a:p>
                    <a:p>
                      <a:pPr marL="0" marR="0" algn="l">
                        <a:lnSpc>
                          <a:spcPct val="115000"/>
                        </a:lnSpc>
                        <a:spcBef>
                          <a:spcPts val="0"/>
                        </a:spcBef>
                        <a:spcAft>
                          <a:spcPts val="0"/>
                        </a:spcAft>
                      </a:pPr>
                      <a:r>
                        <a:rPr lang="en-US" sz="300" dirty="0">
                          <a:effectLst/>
                        </a:rPr>
                        <a:t> </a:t>
                      </a:r>
                      <a:endParaRPr lang="en-US" sz="3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1" marR="17781" marT="0" marB="0"/>
                </a:tc>
              </a:tr>
            </a:tbl>
          </a:graphicData>
        </a:graphic>
      </p:graphicFrame>
      <p:sp>
        <p:nvSpPr>
          <p:cNvPr id="5" name="Oval Callout 4"/>
          <p:cNvSpPr>
            <a:spLocks noChangeArrowheads="1"/>
          </p:cNvSpPr>
          <p:nvPr/>
        </p:nvSpPr>
        <p:spPr bwMode="auto">
          <a:xfrm>
            <a:off x="713646" y="3054068"/>
            <a:ext cx="3816635" cy="733425"/>
          </a:xfrm>
          <a:prstGeom prst="wedgeEllipseCallout">
            <a:avLst>
              <a:gd name="adj1" fmla="val -11361"/>
              <a:gd name="adj2" fmla="val 103245"/>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en-US" sz="1000" b="1" dirty="0">
                <a:effectLst/>
                <a:latin typeface="Calibri" panose="020F0502020204030204" pitchFamily="34" charset="0"/>
                <a:ea typeface="Times New Roman" panose="02020603050405020304" pitchFamily="18" charset="0"/>
                <a:cs typeface="Times New Roman" panose="02020603050405020304" pitchFamily="18" charset="0"/>
              </a:rPr>
              <a:t>DIMITRIS </a:t>
            </a:r>
            <a:r>
              <a:rPr lang="en-US" sz="1000" dirty="0">
                <a:effectLst/>
                <a:latin typeface="Calibri" panose="020F0502020204030204" pitchFamily="34" charset="0"/>
                <a:ea typeface="Times New Roman" panose="02020603050405020304" pitchFamily="18" charset="0"/>
                <a:cs typeface="Times New Roman" panose="02020603050405020304" pitchFamily="18" charset="0"/>
              </a:rPr>
              <a:t>(Male name)</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l-GR" sz="1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 name="Oval Callout 5"/>
          <p:cNvSpPr>
            <a:spLocks noChangeArrowheads="1"/>
          </p:cNvSpPr>
          <p:nvPr/>
        </p:nvSpPr>
        <p:spPr bwMode="auto">
          <a:xfrm>
            <a:off x="7697570" y="1238209"/>
            <a:ext cx="3541266" cy="842962"/>
          </a:xfrm>
          <a:prstGeom prst="wedgeEllipseCallout">
            <a:avLst>
              <a:gd name="adj1" fmla="val -394"/>
              <a:gd name="adj2" fmla="val 89111"/>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en-US" sz="1000" b="1" dirty="0">
                <a:effectLst/>
                <a:latin typeface="Calibri" panose="020F0502020204030204" pitchFamily="34" charset="0"/>
                <a:ea typeface="Times New Roman" panose="02020603050405020304" pitchFamily="18" charset="0"/>
                <a:cs typeface="Times New Roman" panose="02020603050405020304" pitchFamily="18" charset="0"/>
              </a:rPr>
              <a:t>DANAI</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00" dirty="0">
                <a:effectLst/>
                <a:latin typeface="Calibri" panose="020F0502020204030204" pitchFamily="34" charset="0"/>
                <a:ea typeface="Times New Roman" panose="02020603050405020304" pitchFamily="18" charset="0"/>
                <a:cs typeface="Times New Roman" panose="02020603050405020304" pitchFamily="18" charset="0"/>
              </a:rPr>
              <a:t>(Female name)</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7" name="Cloud Callout 6"/>
          <p:cNvSpPr>
            <a:spLocks noChangeArrowheads="1"/>
          </p:cNvSpPr>
          <p:nvPr/>
        </p:nvSpPr>
        <p:spPr bwMode="auto">
          <a:xfrm>
            <a:off x="713646" y="1185963"/>
            <a:ext cx="4596089" cy="1527175"/>
          </a:xfrm>
          <a:prstGeom prst="cloudCallout">
            <a:avLst>
              <a:gd name="adj1" fmla="val -40292"/>
              <a:gd name="adj2" fmla="val 33819"/>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en-US" sz="1000" b="1" dirty="0">
                <a:effectLst/>
                <a:latin typeface="Times New Roman" panose="02020603050405020304" pitchFamily="18" charset="0"/>
                <a:ea typeface="Times New Roman" panose="02020603050405020304" pitchFamily="18" charset="0"/>
                <a:cs typeface="Times New Roman" panose="02020603050405020304" pitchFamily="18" charset="0"/>
              </a:rPr>
              <a:t>Write your name</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00" b="1" dirty="0">
                <a:effectLst/>
                <a:latin typeface="Times New Roman" panose="02020603050405020304" pitchFamily="18" charset="0"/>
                <a:ea typeface="Times New Roman" panose="02020603050405020304" pitchFamily="18" charset="0"/>
                <a:cs typeface="Times New Roman" panose="02020603050405020304" pitchFamily="18" charset="0"/>
              </a:rPr>
              <a:t>Count the letters</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00" b="1" dirty="0">
                <a:effectLst/>
                <a:latin typeface="Times New Roman" panose="02020603050405020304" pitchFamily="18" charset="0"/>
                <a:ea typeface="Times New Roman" panose="02020603050405020304" pitchFamily="18" charset="0"/>
                <a:cs typeface="Times New Roman" panose="02020603050405020304" pitchFamily="18" charset="0"/>
              </a:rPr>
              <a:t>Find symbols and words</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l-GR" sz="1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Oval Callout 7"/>
          <p:cNvSpPr>
            <a:spLocks noChangeArrowheads="1"/>
          </p:cNvSpPr>
          <p:nvPr/>
        </p:nvSpPr>
        <p:spPr bwMode="auto">
          <a:xfrm>
            <a:off x="4926819" y="3834948"/>
            <a:ext cx="5214276" cy="752475"/>
          </a:xfrm>
          <a:prstGeom prst="wedgeEllipseCallout">
            <a:avLst>
              <a:gd name="adj1" fmla="val -139"/>
              <a:gd name="adj2" fmla="val 86343"/>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en-US" sz="1000" b="1" dirty="0">
                <a:effectLst/>
                <a:latin typeface="Calibri" panose="020F0502020204030204" pitchFamily="34" charset="0"/>
                <a:ea typeface="Times New Roman" panose="02020603050405020304" pitchFamily="18" charset="0"/>
                <a:cs typeface="Times New Roman" panose="02020603050405020304" pitchFamily="18" charset="0"/>
              </a:rPr>
              <a:t>MALEVI</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00" dirty="0">
                <a:effectLst/>
                <a:latin typeface="Calibri" panose="020F0502020204030204" pitchFamily="34" charset="0"/>
                <a:ea typeface="Times New Roman" panose="02020603050405020304" pitchFamily="18" charset="0"/>
                <a:cs typeface="Times New Roman" panose="02020603050405020304" pitchFamily="18" charset="0"/>
              </a:rPr>
              <a:t>(Roma female name)</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 name="Rectangle 8"/>
          <p:cNvSpPr>
            <a:spLocks noChangeArrowheads="1"/>
          </p:cNvSpPr>
          <p:nvPr/>
        </p:nvSpPr>
        <p:spPr bwMode="auto">
          <a:xfrm>
            <a:off x="3011690" y="3570361"/>
            <a:ext cx="2875915" cy="868362"/>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marL="0" marR="0">
              <a:lnSpc>
                <a:spcPct val="115000"/>
              </a:lnSpc>
              <a:spcBef>
                <a:spcPts val="0"/>
              </a:spcBef>
              <a:spcAft>
                <a:spcPts val="1000"/>
              </a:spcAft>
            </a:pPr>
            <a:r>
              <a:rPr lang="en-US" sz="800" dirty="0" err="1">
                <a:effectLst/>
                <a:latin typeface="Calibri" panose="020F0502020204030204" pitchFamily="34" charset="0"/>
                <a:ea typeface="Times New Roman" panose="02020603050405020304" pitchFamily="18" charset="0"/>
                <a:cs typeface="Times New Roman" panose="02020603050405020304" pitchFamily="18" charset="0"/>
              </a:rPr>
              <a:t>Okto</a:t>
            </a: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 Greek)</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800" dirty="0" err="1">
                <a:effectLst/>
                <a:latin typeface="Calibri" panose="020F0502020204030204" pitchFamily="34" charset="0"/>
                <a:ea typeface="Times New Roman" panose="02020603050405020304" pitchFamily="18" charset="0"/>
                <a:cs typeface="Times New Roman" panose="02020603050405020304" pitchFamily="18" charset="0"/>
              </a:rPr>
              <a:t>Okto</a:t>
            </a: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 Roma)</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800" dirty="0" err="1">
                <a:effectLst/>
                <a:latin typeface="Calibri" panose="020F0502020204030204" pitchFamily="34" charset="0"/>
                <a:ea typeface="Times New Roman" panose="02020603050405020304" pitchFamily="18" charset="0"/>
                <a:cs typeface="Times New Roman" panose="02020603050405020304" pitchFamily="18" charset="0"/>
              </a:rPr>
              <a:t>Tamania</a:t>
            </a: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(=Arabic)</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10" name="Rectangle 9"/>
          <p:cNvSpPr>
            <a:spLocks noChangeArrowheads="1"/>
          </p:cNvSpPr>
          <p:nvPr/>
        </p:nvSpPr>
        <p:spPr bwMode="auto">
          <a:xfrm>
            <a:off x="2807418" y="4427584"/>
            <a:ext cx="1404572" cy="868362"/>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el-GR" sz="1000" b="1" dirty="0">
                <a:effectLst/>
                <a:latin typeface="Calibri" panose="020F0502020204030204" pitchFamily="34" charset="0"/>
                <a:ea typeface="Times New Roman" panose="02020603050405020304" pitchFamily="18" charset="0"/>
                <a:cs typeface="Times New Roman" panose="02020603050405020304" pitchFamily="18" charset="0"/>
              </a:rPr>
              <a:t>8</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00" b="1"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ar-SA" sz="1400" dirty="0">
                <a:effectLst/>
                <a:latin typeface="Calibri" panose="020F0502020204030204" pitchFamily="34" charset="0"/>
                <a:ea typeface="Times New Roman" panose="02020603050405020304" pitchFamily="18" charset="0"/>
                <a:cs typeface="Times New Roman" panose="02020603050405020304" pitchFamily="18" charset="0"/>
              </a:rPr>
              <a:t>٨</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800" dirty="0">
                <a:effectLst/>
                <a:latin typeface="Times New Roman" panose="02020603050405020304" pitchFamily="18" charset="0"/>
                <a:ea typeface="Times New Roman" panose="02020603050405020304" pitchFamily="18" charset="0"/>
                <a:cs typeface="Times New Roman" panose="02020603050405020304" pitchFamily="18" charset="0"/>
              </a:rPr>
              <a:t>(Arabic symbol)</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l-GR" sz="1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1" name="Rectangle 10"/>
          <p:cNvSpPr>
            <a:spLocks noChangeArrowheads="1"/>
          </p:cNvSpPr>
          <p:nvPr/>
        </p:nvSpPr>
        <p:spPr bwMode="auto">
          <a:xfrm>
            <a:off x="9420162" y="3255853"/>
            <a:ext cx="2138048" cy="969578"/>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en-US" sz="1000" b="1" dirty="0">
                <a:effectLst/>
                <a:latin typeface="Calibri" panose="020F0502020204030204" pitchFamily="34" charset="0"/>
                <a:ea typeface="Times New Roman" panose="02020603050405020304" pitchFamily="18" charset="0"/>
                <a:cs typeface="Times New Roman" panose="02020603050405020304" pitchFamily="18" charset="0"/>
              </a:rPr>
              <a:t>5</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00" b="1"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ar-SA" sz="1400" dirty="0">
                <a:effectLst/>
                <a:latin typeface="Calibri" panose="020F0502020204030204" pitchFamily="34" charset="0"/>
                <a:ea typeface="Times New Roman" panose="02020603050405020304" pitchFamily="18" charset="0"/>
                <a:cs typeface="Times New Roman" panose="02020603050405020304" pitchFamily="18" charset="0"/>
              </a:rPr>
              <a:t>٥</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800" dirty="0">
                <a:effectLst/>
                <a:latin typeface="Times New Roman" panose="02020603050405020304" pitchFamily="18" charset="0"/>
                <a:ea typeface="Times New Roman" panose="02020603050405020304" pitchFamily="18" charset="0"/>
                <a:cs typeface="Times New Roman" panose="02020603050405020304" pitchFamily="18" charset="0"/>
              </a:rPr>
              <a:t>(Arabic symbol)</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l-GR" sz="1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2" name="Rectangle 11"/>
          <p:cNvSpPr>
            <a:spLocks noChangeArrowheads="1"/>
          </p:cNvSpPr>
          <p:nvPr/>
        </p:nvSpPr>
        <p:spPr bwMode="auto">
          <a:xfrm>
            <a:off x="8554361" y="2401460"/>
            <a:ext cx="2875915" cy="868362"/>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marL="0" marR="0">
              <a:lnSpc>
                <a:spcPct val="115000"/>
              </a:lnSpc>
              <a:spcBef>
                <a:spcPts val="0"/>
              </a:spcBef>
              <a:spcAft>
                <a:spcPts val="1000"/>
              </a:spcAft>
            </a:pPr>
            <a:r>
              <a:rPr lang="en-US" sz="800" dirty="0" err="1">
                <a:effectLst/>
                <a:latin typeface="Calibri" panose="020F0502020204030204" pitchFamily="34" charset="0"/>
                <a:ea typeface="Times New Roman" panose="02020603050405020304" pitchFamily="18" charset="0"/>
                <a:cs typeface="Times New Roman" panose="02020603050405020304" pitchFamily="18" charset="0"/>
              </a:rPr>
              <a:t>Pente</a:t>
            </a: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 Greek)</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Pants (= Roma)</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800" dirty="0" err="1">
                <a:effectLst/>
                <a:latin typeface="Calibri" panose="020F0502020204030204" pitchFamily="34" charset="0"/>
                <a:ea typeface="Times New Roman" panose="02020603050405020304" pitchFamily="18" charset="0"/>
                <a:cs typeface="Times New Roman" panose="02020603050405020304" pitchFamily="18" charset="0"/>
              </a:rPr>
              <a:t>Hamsa</a:t>
            </a: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(=Arabic)</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13" name="Rectangle 12"/>
          <p:cNvSpPr>
            <a:spLocks noChangeArrowheads="1"/>
          </p:cNvSpPr>
          <p:nvPr/>
        </p:nvSpPr>
        <p:spPr bwMode="auto">
          <a:xfrm>
            <a:off x="8313411" y="5474425"/>
            <a:ext cx="1827684" cy="86677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en-US" sz="1000" b="1" dirty="0">
                <a:effectLst/>
                <a:latin typeface="Calibri" panose="020F0502020204030204" pitchFamily="34" charset="0"/>
                <a:ea typeface="Times New Roman" panose="02020603050405020304" pitchFamily="18" charset="0"/>
                <a:cs typeface="Times New Roman" panose="02020603050405020304" pitchFamily="18" charset="0"/>
              </a:rPr>
              <a:t>6</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800" b="1"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ar-SA" sz="1400" dirty="0">
                <a:effectLst/>
                <a:latin typeface="Calibri" panose="020F0502020204030204" pitchFamily="34" charset="0"/>
                <a:ea typeface="Times New Roman" panose="02020603050405020304" pitchFamily="18" charset="0"/>
                <a:cs typeface="Times New Roman" panose="02020603050405020304" pitchFamily="18" charset="0"/>
              </a:rPr>
              <a:t>٦</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l-GR" sz="1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4" name="Rectangle 13"/>
          <p:cNvSpPr>
            <a:spLocks noChangeArrowheads="1"/>
          </p:cNvSpPr>
          <p:nvPr/>
        </p:nvSpPr>
        <p:spPr bwMode="auto">
          <a:xfrm>
            <a:off x="5552564" y="4989383"/>
            <a:ext cx="2875915" cy="86677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marL="0" marR="0">
              <a:lnSpc>
                <a:spcPct val="115000"/>
              </a:lnSpc>
              <a:spcBef>
                <a:spcPts val="0"/>
              </a:spcBef>
              <a:spcAft>
                <a:spcPts val="1000"/>
              </a:spcAft>
            </a:pPr>
            <a:r>
              <a:rPr lang="en-US" sz="800" dirty="0" err="1">
                <a:effectLst/>
                <a:latin typeface="Calibri" panose="020F0502020204030204" pitchFamily="34" charset="0"/>
                <a:ea typeface="Times New Roman" panose="02020603050405020304" pitchFamily="18" charset="0"/>
                <a:cs typeface="Times New Roman" panose="02020603050405020304" pitchFamily="18" charset="0"/>
              </a:rPr>
              <a:t>Exi</a:t>
            </a: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 Greek)</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800" dirty="0" err="1">
                <a:effectLst/>
                <a:latin typeface="Calibri" panose="020F0502020204030204" pitchFamily="34" charset="0"/>
                <a:ea typeface="Times New Roman" panose="02020603050405020304" pitchFamily="18" charset="0"/>
                <a:cs typeface="Times New Roman" panose="02020603050405020304" pitchFamily="18" charset="0"/>
              </a:rPr>
              <a:t>Esov</a:t>
            </a: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 Roma)</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800" dirty="0" err="1">
                <a:effectLst/>
                <a:latin typeface="Calibri" panose="020F0502020204030204" pitchFamily="34" charset="0"/>
                <a:ea typeface="Times New Roman" panose="02020603050405020304" pitchFamily="18" charset="0"/>
                <a:cs typeface="Times New Roman" panose="02020603050405020304" pitchFamily="18" charset="0"/>
              </a:rPr>
              <a:t>Sita</a:t>
            </a: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(=Arabic)</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15" name="Rectangle 11"/>
          <p:cNvSpPr>
            <a:spLocks noChangeArrowheads="1"/>
          </p:cNvSpPr>
          <p:nvPr/>
        </p:nvSpPr>
        <p:spPr bwMode="auto">
          <a:xfrm>
            <a:off x="-17428333" y="-280988"/>
            <a:ext cx="34403471" cy="457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6" name="Rectangle 22"/>
          <p:cNvSpPr>
            <a:spLocks noChangeArrowheads="1"/>
          </p:cNvSpPr>
          <p:nvPr/>
        </p:nvSpPr>
        <p:spPr bwMode="auto">
          <a:xfrm>
            <a:off x="-17428333" y="-377785"/>
            <a:ext cx="34403471"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anose="020B0604020202020204" pitchFamily="34" charset="0"/>
              </a:rPr>
              <a:t/>
            </a:r>
            <a:br>
              <a:rPr kumimoji="0" lang="en-US" sz="1800" b="0" i="0" u="none" strike="noStrike" cap="none" normalizeH="0" baseline="0" smtClean="0">
                <a:ln>
                  <a:noFill/>
                </a:ln>
                <a:solidFill>
                  <a:schemeClr val="tx1"/>
                </a:solidFill>
                <a:effectLst/>
                <a:latin typeface="Arial" panose="020B0604020202020204" pitchFamily="34" charset="0"/>
              </a:rPr>
            </a:br>
            <a:endParaRPr kumimoji="0" 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Diagram 1. Anchoring the game </a:t>
            </a:r>
            <a:r>
              <a:rPr kumimoji="0" lang="en-US"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a:t>
            </a:r>
            <a:r>
              <a:rPr kumimoji="0" lang="en-US" sz="12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my name: my number</a:t>
            </a:r>
            <a:r>
              <a:rPr kumimoji="0" lang="en-US"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a:t>
            </a:r>
            <a:endParaRPr kumimoji="0" lang="en-US" sz="8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285660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896" y="365125"/>
            <a:ext cx="10846904" cy="1325563"/>
          </a:xfrm>
        </p:spPr>
        <p:txBody>
          <a:bodyPr/>
          <a:lstStyle/>
          <a:p>
            <a:r>
              <a:rPr lang="en-US" dirty="0" smtClean="0"/>
              <a:t>Creating a space for </a:t>
            </a:r>
            <a:r>
              <a:rPr lang="en-US" dirty="0" smtClean="0">
                <a:solidFill>
                  <a:srgbClr val="C00000"/>
                </a:solidFill>
              </a:rPr>
              <a:t>presence</a:t>
            </a:r>
            <a:endParaRPr lang="en-US" dirty="0">
              <a:solidFill>
                <a:srgbClr val="C00000"/>
              </a:solidFill>
            </a:endParaRPr>
          </a:p>
        </p:txBody>
      </p:sp>
      <p:pic>
        <p:nvPicPr>
          <p:cNvPr id="4" name="Εικόνα 1"/>
          <p:cNvPicPr>
            <a:picLocks noGrp="1"/>
          </p:cNvPicPr>
          <p:nvPr>
            <p:ph idx="1"/>
          </p:nvPr>
        </p:nvPicPr>
        <p:blipFill>
          <a:blip r:embed="rId2" cstate="print"/>
          <a:srcRect l="4932" t="11850" r="46119" b="35297"/>
          <a:stretch>
            <a:fillRect/>
          </a:stretch>
        </p:blipFill>
        <p:spPr bwMode="auto">
          <a:xfrm>
            <a:off x="577539" y="2172555"/>
            <a:ext cx="3258966" cy="2574012"/>
          </a:xfrm>
          <a:prstGeom prst="rect">
            <a:avLst/>
          </a:prstGeom>
          <a:noFill/>
          <a:ln w="9525">
            <a:noFill/>
            <a:miter lim="800000"/>
            <a:headEnd/>
            <a:tailEnd/>
          </a:ln>
        </p:spPr>
      </p:pic>
      <p:pic>
        <p:nvPicPr>
          <p:cNvPr id="5" name="Εικόνα 16"/>
          <p:cNvPicPr/>
          <p:nvPr/>
        </p:nvPicPr>
        <p:blipFill>
          <a:blip r:embed="rId3" cstate="print"/>
          <a:srcRect l="9933" t="10405" r="30817" b="12355"/>
          <a:stretch>
            <a:fillRect/>
          </a:stretch>
        </p:blipFill>
        <p:spPr bwMode="auto">
          <a:xfrm>
            <a:off x="4303643" y="2172555"/>
            <a:ext cx="3230218" cy="2574012"/>
          </a:xfrm>
          <a:prstGeom prst="rect">
            <a:avLst/>
          </a:prstGeom>
          <a:noFill/>
          <a:ln w="9525">
            <a:noFill/>
            <a:miter lim="800000"/>
            <a:headEnd/>
            <a:tailEnd/>
          </a:ln>
        </p:spPr>
      </p:pic>
      <p:pic>
        <p:nvPicPr>
          <p:cNvPr id="6" name="Εικόνα 19"/>
          <p:cNvPicPr/>
          <p:nvPr/>
        </p:nvPicPr>
        <p:blipFill>
          <a:blip r:embed="rId4" cstate="print"/>
          <a:srcRect l="9754" t="16474" r="40210" b="21387"/>
          <a:stretch>
            <a:fillRect/>
          </a:stretch>
        </p:blipFill>
        <p:spPr bwMode="auto">
          <a:xfrm>
            <a:off x="7861852" y="2172555"/>
            <a:ext cx="3399364" cy="2574012"/>
          </a:xfrm>
          <a:prstGeom prst="rect">
            <a:avLst/>
          </a:prstGeom>
          <a:noFill/>
          <a:ln w="9525">
            <a:noFill/>
            <a:miter lim="800000"/>
            <a:headEnd/>
            <a:tailEnd/>
          </a:ln>
        </p:spPr>
      </p:pic>
    </p:spTree>
    <p:extLst>
      <p:ext uri="{BB962C8B-B14F-4D97-AF65-F5344CB8AC3E}">
        <p14:creationId xmlns:p14="http://schemas.microsoft.com/office/powerpoint/2010/main" val="35598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C00000"/>
                </a:solidFill>
              </a:rPr>
              <a:t>g</a:t>
            </a:r>
            <a:r>
              <a:rPr lang="en-US" dirty="0" smtClean="0">
                <a:solidFill>
                  <a:srgbClr val="C00000"/>
                </a:solidFill>
              </a:rPr>
              <a:t>etting-in-touch</a:t>
            </a:r>
            <a:r>
              <a:rPr lang="en-US" dirty="0" smtClean="0"/>
              <a:t> and </a:t>
            </a:r>
            <a:r>
              <a:rPr lang="en-US" dirty="0" smtClean="0">
                <a:solidFill>
                  <a:srgbClr val="C00000"/>
                </a:solidFill>
              </a:rPr>
              <a:t>enacting with </a:t>
            </a:r>
            <a:r>
              <a:rPr lang="en-US" dirty="0" smtClean="0"/>
              <a:t>the other</a:t>
            </a:r>
            <a:endParaRPr lang="en-US" dirty="0"/>
          </a:p>
        </p:txBody>
      </p:sp>
      <p:pic>
        <p:nvPicPr>
          <p:cNvPr id="4" name="Εικόνα 4"/>
          <p:cNvPicPr>
            <a:picLocks noGrp="1"/>
          </p:cNvPicPr>
          <p:nvPr>
            <p:ph idx="1"/>
          </p:nvPr>
        </p:nvPicPr>
        <p:blipFill>
          <a:blip r:embed="rId2" cstate="print"/>
          <a:srcRect l="9933" t="10116" r="30636" b="13006"/>
          <a:stretch>
            <a:fillRect/>
          </a:stretch>
        </p:blipFill>
        <p:spPr bwMode="auto">
          <a:xfrm>
            <a:off x="688570" y="2504661"/>
            <a:ext cx="3241362" cy="2829667"/>
          </a:xfrm>
          <a:prstGeom prst="rect">
            <a:avLst/>
          </a:prstGeom>
          <a:noFill/>
          <a:ln w="9525">
            <a:noFill/>
            <a:miter lim="800000"/>
            <a:headEnd/>
            <a:tailEnd/>
          </a:ln>
        </p:spPr>
      </p:pic>
      <p:pic>
        <p:nvPicPr>
          <p:cNvPr id="5" name="Εικόνα 13"/>
          <p:cNvPicPr/>
          <p:nvPr/>
        </p:nvPicPr>
        <p:blipFill>
          <a:blip r:embed="rId3" cstate="print"/>
          <a:srcRect l="15301" t="10405" r="36004" b="31614"/>
          <a:stretch>
            <a:fillRect/>
          </a:stretch>
        </p:blipFill>
        <p:spPr bwMode="auto">
          <a:xfrm>
            <a:off x="4256116" y="2504661"/>
            <a:ext cx="3148536" cy="2797365"/>
          </a:xfrm>
          <a:prstGeom prst="rect">
            <a:avLst/>
          </a:prstGeom>
          <a:noFill/>
          <a:ln w="9525">
            <a:noFill/>
            <a:miter lim="800000"/>
            <a:headEnd/>
            <a:tailEnd/>
          </a:ln>
        </p:spPr>
      </p:pic>
      <p:pic>
        <p:nvPicPr>
          <p:cNvPr id="6" name="Εικόνα 13"/>
          <p:cNvPicPr/>
          <p:nvPr/>
        </p:nvPicPr>
        <p:blipFill>
          <a:blip r:embed="rId4" cstate="print"/>
          <a:srcRect l="3973" t="13295" r="41488" b="19942"/>
          <a:stretch>
            <a:fillRect/>
          </a:stretch>
        </p:blipFill>
        <p:spPr bwMode="auto">
          <a:xfrm>
            <a:off x="7730836" y="2504661"/>
            <a:ext cx="3361234" cy="2797365"/>
          </a:xfrm>
          <a:prstGeom prst="rect">
            <a:avLst/>
          </a:prstGeom>
          <a:noFill/>
          <a:ln w="9525">
            <a:noFill/>
            <a:miter lim="800000"/>
            <a:headEnd/>
            <a:tailEnd/>
          </a:ln>
        </p:spPr>
      </p:pic>
    </p:spTree>
    <p:extLst>
      <p:ext uri="{BB962C8B-B14F-4D97-AF65-F5344CB8AC3E}">
        <p14:creationId xmlns:p14="http://schemas.microsoft.com/office/powerpoint/2010/main" val="29507307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713" y="365125"/>
            <a:ext cx="11150809" cy="1325563"/>
          </a:xfrm>
        </p:spPr>
        <p:txBody>
          <a:bodyPr>
            <a:normAutofit/>
          </a:bodyPr>
          <a:lstStyle/>
          <a:p>
            <a:r>
              <a:rPr lang="en-US" sz="3600" dirty="0">
                <a:solidFill>
                  <a:srgbClr val="C00000"/>
                </a:solidFill>
              </a:rPr>
              <a:t>l</a:t>
            </a:r>
            <a:r>
              <a:rPr lang="en-US" sz="3600" dirty="0" smtClean="0">
                <a:solidFill>
                  <a:srgbClr val="C00000"/>
                </a:solidFill>
              </a:rPr>
              <a:t>earning</a:t>
            </a:r>
            <a:r>
              <a:rPr lang="en-US" sz="3600" dirty="0" smtClean="0"/>
              <a:t> and </a:t>
            </a:r>
            <a:r>
              <a:rPr lang="en-US" sz="3600" dirty="0" smtClean="0">
                <a:solidFill>
                  <a:srgbClr val="C00000"/>
                </a:solidFill>
              </a:rPr>
              <a:t>identity-work</a:t>
            </a:r>
            <a:r>
              <a:rPr lang="en-US" sz="3600" dirty="0" smtClean="0"/>
              <a:t> as </a:t>
            </a:r>
            <a:r>
              <a:rPr lang="en-US" sz="3600" dirty="0" err="1" smtClean="0"/>
              <a:t>sociomaterial</a:t>
            </a:r>
            <a:r>
              <a:rPr lang="en-US" sz="3600" dirty="0" smtClean="0"/>
              <a:t> processes</a:t>
            </a:r>
            <a:endParaRPr lang="en-US" sz="3600" dirty="0"/>
          </a:p>
        </p:txBody>
      </p:sp>
      <p:pic>
        <p:nvPicPr>
          <p:cNvPr id="4" name="Εικόνα 10"/>
          <p:cNvPicPr>
            <a:picLocks noGrp="1"/>
          </p:cNvPicPr>
          <p:nvPr>
            <p:ph idx="1"/>
          </p:nvPr>
        </p:nvPicPr>
        <p:blipFill>
          <a:blip r:embed="rId2" cstate="print"/>
          <a:srcRect l="27947" t="37370" r="30997" b="13873"/>
          <a:stretch>
            <a:fillRect/>
          </a:stretch>
        </p:blipFill>
        <p:spPr bwMode="auto">
          <a:xfrm>
            <a:off x="536713" y="2211185"/>
            <a:ext cx="3253892" cy="2842952"/>
          </a:xfrm>
          <a:prstGeom prst="rect">
            <a:avLst/>
          </a:prstGeom>
          <a:noFill/>
          <a:ln w="9525">
            <a:noFill/>
            <a:miter lim="800000"/>
            <a:headEnd/>
            <a:tailEnd/>
          </a:ln>
        </p:spPr>
      </p:pic>
      <p:pic>
        <p:nvPicPr>
          <p:cNvPr id="5" name="Εικόνα 1"/>
          <p:cNvPicPr/>
          <p:nvPr/>
        </p:nvPicPr>
        <p:blipFill>
          <a:blip r:embed="rId3" cstate="print"/>
          <a:srcRect l="4932" t="11850" r="46119" b="35297"/>
          <a:stretch>
            <a:fillRect/>
          </a:stretch>
        </p:blipFill>
        <p:spPr bwMode="auto">
          <a:xfrm>
            <a:off x="4459237" y="2211184"/>
            <a:ext cx="3114380" cy="2842953"/>
          </a:xfrm>
          <a:prstGeom prst="rect">
            <a:avLst/>
          </a:prstGeom>
          <a:noFill/>
          <a:ln w="9525">
            <a:noFill/>
            <a:miter lim="800000"/>
            <a:headEnd/>
            <a:tailEnd/>
          </a:ln>
        </p:spPr>
      </p:pic>
      <p:pic>
        <p:nvPicPr>
          <p:cNvPr id="6" name="Εικόνα 22"/>
          <p:cNvPicPr/>
          <p:nvPr/>
        </p:nvPicPr>
        <p:blipFill>
          <a:blip r:embed="rId4" cstate="print"/>
          <a:srcRect l="11016" t="15612" r="32982" b="16686"/>
          <a:stretch>
            <a:fillRect/>
          </a:stretch>
        </p:blipFill>
        <p:spPr bwMode="auto">
          <a:xfrm>
            <a:off x="8296102" y="2211186"/>
            <a:ext cx="3391420" cy="2842952"/>
          </a:xfrm>
          <a:prstGeom prst="rect">
            <a:avLst/>
          </a:prstGeom>
          <a:noFill/>
          <a:ln w="9525">
            <a:noFill/>
            <a:miter lim="800000"/>
            <a:headEnd/>
            <a:tailEnd/>
          </a:ln>
        </p:spPr>
      </p:pic>
    </p:spTree>
    <p:extLst>
      <p:ext uri="{BB962C8B-B14F-4D97-AF65-F5344CB8AC3E}">
        <p14:creationId xmlns:p14="http://schemas.microsoft.com/office/powerpoint/2010/main" val="15236316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Communities and Theories</a:t>
            </a:r>
          </a:p>
          <a:p>
            <a:r>
              <a:rPr lang="en-US" dirty="0"/>
              <a:t>A</a:t>
            </a:r>
            <a:r>
              <a:rPr lang="en-US" dirty="0" smtClean="0"/>
              <a:t> need to design ‘counter practices’ in mathematics </a:t>
            </a:r>
            <a:r>
              <a:rPr lang="en-US" dirty="0" smtClean="0"/>
              <a:t>education</a:t>
            </a:r>
            <a:endParaRPr lang="en-US" dirty="0" smtClean="0"/>
          </a:p>
          <a:p>
            <a:r>
              <a:rPr lang="en-US" dirty="0" smtClean="0"/>
              <a:t>What might count as a playful, </a:t>
            </a:r>
            <a:r>
              <a:rPr lang="en-US" dirty="0" smtClean="0"/>
              <a:t>critical, </a:t>
            </a:r>
            <a:r>
              <a:rPr lang="en-US" dirty="0" smtClean="0"/>
              <a:t>counter practice?</a:t>
            </a:r>
          </a:p>
          <a:p>
            <a:r>
              <a:rPr lang="en-US" dirty="0" smtClean="0"/>
              <a:t>Designing ‘number in cultures’</a:t>
            </a:r>
          </a:p>
          <a:p>
            <a:r>
              <a:rPr lang="en-US" dirty="0" smtClean="0"/>
              <a:t>Experiencing its enactment with young children</a:t>
            </a:r>
          </a:p>
          <a:p>
            <a:r>
              <a:rPr lang="en-US" dirty="0" err="1" smtClean="0"/>
              <a:t>C</a:t>
            </a:r>
            <a:r>
              <a:rPr lang="en-US" dirty="0" err="1" smtClean="0"/>
              <a:t>onclusionary</a:t>
            </a:r>
            <a:r>
              <a:rPr lang="en-US" dirty="0" smtClean="0"/>
              <a:t> remarks</a:t>
            </a:r>
            <a:endParaRPr lang="en-US" dirty="0" smtClean="0"/>
          </a:p>
          <a:p>
            <a:endParaRPr lang="en-US" dirty="0" smtClean="0"/>
          </a:p>
          <a:p>
            <a:endParaRPr lang="en-US" dirty="0"/>
          </a:p>
        </p:txBody>
      </p:sp>
    </p:spTree>
    <p:extLst>
      <p:ext uri="{BB962C8B-B14F-4D97-AF65-F5344CB8AC3E}">
        <p14:creationId xmlns:p14="http://schemas.microsoft.com/office/powerpoint/2010/main" val="37296907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381" y="365125"/>
            <a:ext cx="11787447" cy="1325563"/>
          </a:xfrm>
        </p:spPr>
        <p:txBody>
          <a:bodyPr/>
          <a:lstStyle/>
          <a:p>
            <a:pPr marL="0" indent="0"/>
            <a:r>
              <a:rPr lang="en-US" b="1" dirty="0" smtClean="0">
                <a:solidFill>
                  <a:schemeClr val="accent6">
                    <a:lumMod val="75000"/>
                  </a:schemeClr>
                </a:solidFill>
              </a:rPr>
              <a:t>Communities and Theories</a:t>
            </a:r>
            <a:endParaRPr lang="en-US" b="1" dirty="0">
              <a:solidFill>
                <a:schemeClr val="accent6">
                  <a:lumMod val="75000"/>
                </a:schemeClr>
              </a:solidFill>
            </a:endParaRPr>
          </a:p>
        </p:txBody>
      </p:sp>
      <p:sp>
        <p:nvSpPr>
          <p:cNvPr id="3" name="Content Placeholder 2"/>
          <p:cNvSpPr>
            <a:spLocks noGrp="1"/>
          </p:cNvSpPr>
          <p:nvPr>
            <p:ph idx="1"/>
          </p:nvPr>
        </p:nvSpPr>
        <p:spPr/>
        <p:txBody>
          <a:bodyPr>
            <a:normAutofit/>
          </a:bodyPr>
          <a:lstStyle/>
          <a:p>
            <a:r>
              <a:rPr lang="en-US" b="1" dirty="0" smtClean="0">
                <a:solidFill>
                  <a:srgbClr val="C00000"/>
                </a:solidFill>
              </a:rPr>
              <a:t>The </a:t>
            </a:r>
            <a:r>
              <a:rPr lang="en-US" b="1" dirty="0" smtClean="0">
                <a:solidFill>
                  <a:srgbClr val="C00000"/>
                </a:solidFill>
              </a:rPr>
              <a:t>Communities </a:t>
            </a:r>
            <a:r>
              <a:rPr lang="en-US" b="1" dirty="0" smtClean="0">
                <a:solidFill>
                  <a:srgbClr val="C00000"/>
                </a:solidFill>
              </a:rPr>
              <a:t>– local and global ‘lived’ experiences</a:t>
            </a:r>
          </a:p>
          <a:p>
            <a:pPr lvl="1"/>
            <a:r>
              <a:rPr lang="en-US" dirty="0" err="1" smtClean="0"/>
              <a:t>Aliveri</a:t>
            </a:r>
            <a:r>
              <a:rPr lang="en-US" dirty="0" smtClean="0"/>
              <a:t> </a:t>
            </a:r>
            <a:r>
              <a:rPr lang="en-US" dirty="0" smtClean="0"/>
              <a:t>neighborhood, Volos urban net, school, university, playgrounds</a:t>
            </a:r>
            <a:endParaRPr lang="en-US" dirty="0" smtClean="0"/>
          </a:p>
          <a:p>
            <a:pPr lvl="1"/>
            <a:r>
              <a:rPr lang="en-US" dirty="0" smtClean="0"/>
              <a:t>Crossing Boundaries </a:t>
            </a:r>
          </a:p>
          <a:p>
            <a:pPr marL="457200" lvl="1" indent="0">
              <a:buNone/>
            </a:pPr>
            <a:r>
              <a:rPr lang="en-US" dirty="0" smtClean="0">
                <a:sym typeface="Wingdings" panose="05000000000000000000" pitchFamily="2" charset="2"/>
              </a:rPr>
              <a:t></a:t>
            </a:r>
            <a:r>
              <a:rPr lang="en-US" dirty="0" smtClean="0"/>
              <a:t>Hybrid </a:t>
            </a:r>
            <a:r>
              <a:rPr lang="en-US" dirty="0" smtClean="0"/>
              <a:t>spaces for being and learning</a:t>
            </a:r>
          </a:p>
          <a:p>
            <a:pPr marL="0" indent="0">
              <a:buNone/>
            </a:pPr>
            <a:endParaRPr lang="en-US" dirty="0" smtClean="0"/>
          </a:p>
          <a:p>
            <a:r>
              <a:rPr lang="en-US" b="1" dirty="0" smtClean="0">
                <a:solidFill>
                  <a:srgbClr val="C00000"/>
                </a:solidFill>
              </a:rPr>
              <a:t>The Theories – critical, playful and eventful?</a:t>
            </a:r>
          </a:p>
          <a:p>
            <a:pPr lvl="1"/>
            <a:r>
              <a:rPr lang="en-US" dirty="0" smtClean="0"/>
              <a:t>Socio cultural and political approaches to learning</a:t>
            </a:r>
          </a:p>
          <a:p>
            <a:pPr lvl="1"/>
            <a:r>
              <a:rPr lang="en-US" dirty="0" smtClean="0"/>
              <a:t>Dialogical learning, Identity and Subjectivity</a:t>
            </a:r>
          </a:p>
          <a:p>
            <a:pPr marL="457200" lvl="1" indent="0">
              <a:buNone/>
            </a:pPr>
            <a:r>
              <a:rPr lang="en-US" dirty="0" smtClean="0">
                <a:sym typeface="Wingdings" panose="05000000000000000000" pitchFamily="2" charset="2"/>
              </a:rPr>
              <a:t></a:t>
            </a:r>
            <a:r>
              <a:rPr lang="en-US" dirty="0" smtClean="0"/>
              <a:t>Troubling essentialist ways of processing identities and knowledge?</a:t>
            </a:r>
          </a:p>
          <a:p>
            <a:pPr lvl="1"/>
            <a:endParaRPr lang="en-US" dirty="0" smtClean="0"/>
          </a:p>
        </p:txBody>
      </p:sp>
    </p:spTree>
    <p:extLst>
      <p:ext uri="{BB962C8B-B14F-4D97-AF65-F5344CB8AC3E}">
        <p14:creationId xmlns:p14="http://schemas.microsoft.com/office/powerpoint/2010/main" val="1906511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C00000"/>
                </a:solidFill>
              </a:rPr>
              <a:t>c</a:t>
            </a:r>
            <a:r>
              <a:rPr lang="en-US" dirty="0" smtClean="0">
                <a:solidFill>
                  <a:srgbClr val="C00000"/>
                </a:solidFill>
              </a:rPr>
              <a:t>ritical </a:t>
            </a:r>
            <a:r>
              <a:rPr lang="en-US" dirty="0" err="1" smtClean="0">
                <a:solidFill>
                  <a:srgbClr val="C00000"/>
                </a:solidFill>
              </a:rPr>
              <a:t>mathemacy</a:t>
            </a:r>
            <a:endParaRPr lang="en-US" dirty="0">
              <a:solidFill>
                <a:srgbClr val="C00000"/>
              </a:solidFill>
            </a:endParaRPr>
          </a:p>
        </p:txBody>
      </p:sp>
      <p:sp>
        <p:nvSpPr>
          <p:cNvPr id="3" name="Content Placeholder 2"/>
          <p:cNvSpPr>
            <a:spLocks noGrp="1"/>
          </p:cNvSpPr>
          <p:nvPr>
            <p:ph idx="1"/>
          </p:nvPr>
        </p:nvSpPr>
        <p:spPr>
          <a:xfrm>
            <a:off x="1351722" y="1540565"/>
            <a:ext cx="8726556" cy="5218044"/>
          </a:xfrm>
        </p:spPr>
        <p:txBody>
          <a:bodyPr>
            <a:normAutofit fontScale="85000" lnSpcReduction="20000"/>
          </a:bodyPr>
          <a:lstStyle/>
          <a:p>
            <a:r>
              <a:rPr lang="en-US" dirty="0" err="1" smtClean="0"/>
              <a:t>Globalisation</a:t>
            </a:r>
            <a:r>
              <a:rPr lang="en-US" dirty="0" smtClean="0"/>
              <a:t> and ghettoizing as interconnected and produce inclusion-exclusion </a:t>
            </a:r>
            <a:r>
              <a:rPr lang="en-US" dirty="0" smtClean="0">
                <a:sym typeface="Wingdings" panose="05000000000000000000" pitchFamily="2" charset="2"/>
              </a:rPr>
              <a:t> </a:t>
            </a:r>
            <a:r>
              <a:rPr lang="en-US" i="1" dirty="0" smtClean="0">
                <a:sym typeface="Wingdings" panose="05000000000000000000" pitchFamily="2" charset="2"/>
              </a:rPr>
              <a:t>question any prototype thinking</a:t>
            </a:r>
          </a:p>
          <a:p>
            <a:pPr marL="0" indent="0">
              <a:buNone/>
            </a:pPr>
            <a:endParaRPr lang="en-US" i="1" dirty="0" smtClean="0">
              <a:sym typeface="Wingdings" panose="05000000000000000000" pitchFamily="2" charset="2"/>
            </a:endParaRPr>
          </a:p>
          <a:p>
            <a:r>
              <a:rPr lang="en-US" dirty="0" smtClean="0"/>
              <a:t>Epistemic transparency and scientific knowledge </a:t>
            </a:r>
            <a:r>
              <a:rPr lang="en-US" dirty="0" smtClean="0"/>
              <a:t>are not the only paths to social progress and democratic order </a:t>
            </a:r>
            <a:r>
              <a:rPr lang="en-US" dirty="0" smtClean="0">
                <a:sym typeface="Wingdings" panose="05000000000000000000" pitchFamily="2" charset="2"/>
              </a:rPr>
              <a:t> </a:t>
            </a:r>
            <a:r>
              <a:rPr lang="en-US" i="1" dirty="0" smtClean="0">
                <a:sym typeface="Wingdings" panose="05000000000000000000" pitchFamily="2" charset="2"/>
              </a:rPr>
              <a:t>question trajectories to this utopia</a:t>
            </a:r>
          </a:p>
          <a:p>
            <a:pPr marL="0" indent="0">
              <a:buNone/>
            </a:pPr>
            <a:endParaRPr lang="en-US" i="1" dirty="0" smtClean="0">
              <a:sym typeface="Wingdings" panose="05000000000000000000" pitchFamily="2" charset="2"/>
            </a:endParaRPr>
          </a:p>
          <a:p>
            <a:r>
              <a:rPr lang="en-US" dirty="0" smtClean="0">
                <a:sym typeface="Wingdings" panose="05000000000000000000" pitchFamily="2" charset="2"/>
              </a:rPr>
              <a:t>Mathematics in action are not only about applying abstract knowledge  </a:t>
            </a:r>
            <a:r>
              <a:rPr lang="en-US" i="1" dirty="0" smtClean="0">
                <a:sym typeface="Wingdings" panose="05000000000000000000" pitchFamily="2" charset="2"/>
              </a:rPr>
              <a:t>question issues of knowledge, power, ethics</a:t>
            </a:r>
          </a:p>
          <a:p>
            <a:pPr marL="0" indent="0">
              <a:buNone/>
            </a:pPr>
            <a:endParaRPr lang="en-US" i="1" dirty="0" smtClean="0">
              <a:sym typeface="Wingdings" panose="05000000000000000000" pitchFamily="2" charset="2"/>
            </a:endParaRPr>
          </a:p>
          <a:p>
            <a:r>
              <a:rPr lang="en-US" dirty="0" err="1" smtClean="0">
                <a:sym typeface="Wingdings" panose="05000000000000000000" pitchFamily="2" charset="2"/>
              </a:rPr>
              <a:t>Disempowerement</a:t>
            </a:r>
            <a:r>
              <a:rPr lang="en-US" dirty="0" smtClean="0">
                <a:sym typeface="Wingdings" panose="05000000000000000000" pitchFamily="2" charset="2"/>
              </a:rPr>
              <a:t> through mathematics education  </a:t>
            </a:r>
            <a:r>
              <a:rPr lang="en-US" i="1" dirty="0" smtClean="0">
                <a:sym typeface="Wingdings" panose="05000000000000000000" pitchFamily="2" charset="2"/>
              </a:rPr>
              <a:t>question its relation to race, gender, ability, language use</a:t>
            </a:r>
          </a:p>
          <a:p>
            <a:pPr marL="0" indent="0">
              <a:buNone/>
            </a:pPr>
            <a:endParaRPr lang="en-US" i="1" dirty="0" smtClean="0">
              <a:sym typeface="Wingdings" panose="05000000000000000000" pitchFamily="2" charset="2"/>
            </a:endParaRPr>
          </a:p>
          <a:p>
            <a:r>
              <a:rPr lang="en-US" dirty="0" smtClean="0">
                <a:sym typeface="Wingdings" panose="05000000000000000000" pitchFamily="2" charset="2"/>
              </a:rPr>
              <a:t>Empowerment through mathematics </a:t>
            </a:r>
            <a:r>
              <a:rPr lang="en-US" dirty="0" err="1" smtClean="0">
                <a:sym typeface="Wingdings" panose="05000000000000000000" pitchFamily="2" charset="2"/>
              </a:rPr>
              <a:t>educatics</a:t>
            </a:r>
            <a:r>
              <a:rPr lang="en-US" dirty="0" smtClean="0">
                <a:sym typeface="Wingdings" panose="05000000000000000000" pitchFamily="2" charset="2"/>
              </a:rPr>
              <a:t>  </a:t>
            </a:r>
            <a:r>
              <a:rPr lang="en-US" i="1" dirty="0" smtClean="0">
                <a:sym typeface="Wingdings" panose="05000000000000000000" pitchFamily="2" charset="2"/>
              </a:rPr>
              <a:t>question ethics of responsibility as related to social justice and citizenship</a:t>
            </a:r>
            <a:endParaRPr lang="en-US" i="1" dirty="0" smtClean="0"/>
          </a:p>
          <a:p>
            <a:endParaRPr lang="en-US" dirty="0"/>
          </a:p>
        </p:txBody>
      </p:sp>
    </p:spTree>
    <p:extLst>
      <p:ext uri="{BB962C8B-B14F-4D97-AF65-F5344CB8AC3E}">
        <p14:creationId xmlns:p14="http://schemas.microsoft.com/office/powerpoint/2010/main" val="11616970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rgbClr val="C00000"/>
                </a:solidFill>
              </a:rPr>
              <a:t>c</a:t>
            </a:r>
            <a:r>
              <a:rPr lang="en-US" i="1" dirty="0" smtClean="0">
                <a:solidFill>
                  <a:srgbClr val="C00000"/>
                </a:solidFill>
              </a:rPr>
              <a:t>ritical </a:t>
            </a:r>
            <a:r>
              <a:rPr lang="en-US" i="1" dirty="0" smtClean="0">
                <a:solidFill>
                  <a:srgbClr val="C00000"/>
                </a:solidFill>
              </a:rPr>
              <a:t>pedagogy</a:t>
            </a:r>
            <a:endParaRPr lang="en-US" i="1" dirty="0">
              <a:solidFill>
                <a:srgbClr val="C00000"/>
              </a:solidFill>
            </a:endParaRPr>
          </a:p>
        </p:txBody>
      </p:sp>
      <p:sp>
        <p:nvSpPr>
          <p:cNvPr id="8" name="Content Placeholder 7"/>
          <p:cNvSpPr>
            <a:spLocks noGrp="1"/>
          </p:cNvSpPr>
          <p:nvPr>
            <p:ph idx="1"/>
          </p:nvPr>
        </p:nvSpPr>
        <p:spPr/>
        <p:txBody>
          <a:bodyPr>
            <a:normAutofit fontScale="92500" lnSpcReduction="10000"/>
          </a:bodyPr>
          <a:lstStyle/>
          <a:p>
            <a:r>
              <a:rPr lang="en-US" dirty="0" smtClean="0"/>
              <a:t>The </a:t>
            </a:r>
            <a:r>
              <a:rPr lang="en-US" sz="3600" dirty="0" smtClean="0"/>
              <a:t>impossibility of critical pedagogy </a:t>
            </a:r>
            <a:r>
              <a:rPr lang="en-US" dirty="0" smtClean="0"/>
              <a:t>rests on the extent to which its humanitarian mission can really be </a:t>
            </a:r>
            <a:r>
              <a:rPr lang="en-US" dirty="0" err="1" smtClean="0"/>
              <a:t>fullfilled</a:t>
            </a:r>
            <a:r>
              <a:rPr lang="en-US" dirty="0" smtClean="0"/>
              <a:t> within the complexities, uncertainties and risks embedded within our globalized post-modern societies (</a:t>
            </a:r>
            <a:r>
              <a:rPr lang="en-US" dirty="0" err="1" smtClean="0"/>
              <a:t>Biesta</a:t>
            </a:r>
            <a:r>
              <a:rPr lang="en-US" dirty="0" smtClean="0"/>
              <a:t>, 1998)</a:t>
            </a:r>
          </a:p>
          <a:p>
            <a:pPr lvl="1"/>
            <a:r>
              <a:rPr lang="en-US" dirty="0" smtClean="0">
                <a:solidFill>
                  <a:srgbClr val="C00000"/>
                </a:solidFill>
              </a:rPr>
              <a:t>…yet, this very ‘impossibility’ is what makes possible critical pedagogy itself.</a:t>
            </a:r>
          </a:p>
          <a:p>
            <a:endParaRPr lang="en-US" dirty="0"/>
          </a:p>
          <a:p>
            <a:pPr marL="0" indent="0">
              <a:buNone/>
            </a:pPr>
            <a:r>
              <a:rPr lang="en-US" dirty="0" smtClean="0"/>
              <a:t>Critical pedagogy as </a:t>
            </a:r>
            <a:r>
              <a:rPr lang="en-US" dirty="0" err="1" smtClean="0"/>
              <a:t>mathemacy</a:t>
            </a:r>
            <a:r>
              <a:rPr lang="en-US" dirty="0" smtClean="0"/>
              <a:t> </a:t>
            </a:r>
          </a:p>
          <a:p>
            <a:r>
              <a:rPr lang="en-US" dirty="0"/>
              <a:t>t</a:t>
            </a:r>
            <a:r>
              <a:rPr lang="en-US" dirty="0" smtClean="0"/>
              <a:t>urns our attention to a process tha</a:t>
            </a:r>
            <a:r>
              <a:rPr lang="en-US" dirty="0" smtClean="0"/>
              <a:t>t involves not merely the development of skills and competencies but also a critique of a naïve dependence on mathematics as </a:t>
            </a:r>
            <a:r>
              <a:rPr lang="en-US" sz="3500" dirty="0" smtClean="0"/>
              <a:t>‘ideology of certainty’ </a:t>
            </a:r>
            <a:r>
              <a:rPr lang="en-US" dirty="0" smtClean="0"/>
              <a:t>and as a </a:t>
            </a:r>
            <a:r>
              <a:rPr lang="en-US" sz="3900" dirty="0" smtClean="0"/>
              <a:t>‘formatting power’ </a:t>
            </a:r>
            <a:r>
              <a:rPr lang="en-US" dirty="0" smtClean="0"/>
              <a:t>to society at large (based on </a:t>
            </a:r>
            <a:r>
              <a:rPr lang="en-US" dirty="0" err="1" smtClean="0"/>
              <a:t>Skovsmose</a:t>
            </a:r>
            <a:r>
              <a:rPr lang="en-US" dirty="0" smtClean="0"/>
              <a:t>, 1994).</a:t>
            </a:r>
            <a:endParaRPr lang="en-US" dirty="0"/>
          </a:p>
        </p:txBody>
      </p:sp>
    </p:spTree>
    <p:extLst>
      <p:ext uri="{BB962C8B-B14F-4D97-AF65-F5344CB8AC3E}">
        <p14:creationId xmlns:p14="http://schemas.microsoft.com/office/powerpoint/2010/main" val="15283705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The teaching of number in the early years</a:t>
            </a:r>
            <a:endParaRPr lang="en-US" dirty="0">
              <a:solidFill>
                <a:srgbClr val="C00000"/>
              </a:solidFill>
            </a:endParaRPr>
          </a:p>
        </p:txBody>
      </p:sp>
      <p:sp>
        <p:nvSpPr>
          <p:cNvPr id="3" name="Content Placeholder 2"/>
          <p:cNvSpPr>
            <a:spLocks noGrp="1"/>
          </p:cNvSpPr>
          <p:nvPr>
            <p:ph idx="1"/>
          </p:nvPr>
        </p:nvSpPr>
        <p:spPr/>
        <p:txBody>
          <a:bodyPr>
            <a:normAutofit lnSpcReduction="10000"/>
          </a:bodyPr>
          <a:lstStyle/>
          <a:p>
            <a:r>
              <a:rPr lang="en-US" dirty="0" smtClean="0"/>
              <a:t>Focuses mainly on an instrumental engagement with the basics on number.</a:t>
            </a:r>
          </a:p>
          <a:p>
            <a:r>
              <a:rPr lang="en-US" dirty="0" smtClean="0"/>
              <a:t>Ignores, by and large, anthropological and historical underpinnings of number use and number construction as social practices.</a:t>
            </a:r>
          </a:p>
          <a:p>
            <a:endParaRPr lang="en-US" dirty="0"/>
          </a:p>
          <a:p>
            <a:pPr marL="0" indent="0">
              <a:buNone/>
            </a:pPr>
            <a:r>
              <a:rPr lang="en-US" dirty="0" smtClean="0"/>
              <a:t>Functional VS Critical knowledge in educational practices.</a:t>
            </a:r>
          </a:p>
          <a:p>
            <a:pPr lvl="1"/>
            <a:r>
              <a:rPr lang="en-US" dirty="0" smtClean="0"/>
              <a:t>Children learn how to talk, read and write number (handling number, symbolizing, pattern recognition, arguing, reasoning, problem solving </a:t>
            </a:r>
            <a:r>
              <a:rPr lang="en-US" dirty="0" err="1" smtClean="0"/>
              <a:t>etc</a:t>
            </a:r>
            <a:r>
              <a:rPr lang="en-US" dirty="0" smtClean="0"/>
              <a:t>)</a:t>
            </a:r>
          </a:p>
          <a:p>
            <a:pPr lvl="1"/>
            <a:r>
              <a:rPr lang="en-US" dirty="0" smtClean="0">
                <a:solidFill>
                  <a:srgbClr val="C00000"/>
                </a:solidFill>
              </a:rPr>
              <a:t>But, </a:t>
            </a:r>
            <a:r>
              <a:rPr lang="en-US" dirty="0" smtClean="0"/>
              <a:t>not to engage and relate with number as part of their culture.</a:t>
            </a:r>
          </a:p>
          <a:p>
            <a:pPr lvl="1"/>
            <a:r>
              <a:rPr lang="en-US" dirty="0" smtClean="0">
                <a:solidFill>
                  <a:srgbClr val="C00000"/>
                </a:solidFill>
              </a:rPr>
              <a:t>Or</a:t>
            </a:r>
            <a:r>
              <a:rPr lang="en-US" dirty="0" smtClean="0"/>
              <a:t>, to problematize the notion that number symbols and words are not a uniform and static body of knowledge.</a:t>
            </a:r>
            <a:endParaRPr lang="en-US" dirty="0"/>
          </a:p>
        </p:txBody>
      </p:sp>
    </p:spTree>
    <p:extLst>
      <p:ext uri="{BB962C8B-B14F-4D97-AF65-F5344CB8AC3E}">
        <p14:creationId xmlns:p14="http://schemas.microsoft.com/office/powerpoint/2010/main" val="11451351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Number becomes naturalized as universal, static, fixed and ‘common’ amongst cultures.</a:t>
            </a:r>
          </a:p>
          <a:p>
            <a:endParaRPr lang="en-US" dirty="0"/>
          </a:p>
          <a:p>
            <a:r>
              <a:rPr lang="en-US" dirty="0" smtClean="0"/>
              <a:t>Roma children –resorting on </a:t>
            </a:r>
            <a:r>
              <a:rPr lang="en-US" dirty="0" err="1" smtClean="0"/>
              <a:t>orality</a:t>
            </a:r>
            <a:r>
              <a:rPr lang="en-US" dirty="0" smtClean="0"/>
              <a:t>- experience and practice number at the boundaries of local and global discourses of ‘what is number’ that denies them subject positioning both at school and work.</a:t>
            </a:r>
          </a:p>
          <a:p>
            <a:endParaRPr lang="en-US" dirty="0"/>
          </a:p>
          <a:p>
            <a:pPr marL="0" indent="0">
              <a:buNone/>
            </a:pPr>
            <a:r>
              <a:rPr lang="en-US" dirty="0" smtClean="0">
                <a:sym typeface="Wingdings" panose="05000000000000000000" pitchFamily="2" charset="2"/>
              </a:rPr>
              <a:t></a:t>
            </a:r>
            <a:r>
              <a:rPr lang="en-US" dirty="0" smtClean="0"/>
              <a:t>What might be the links amongst cultural diversity, learning identities, and knowledge production?</a:t>
            </a:r>
            <a:endParaRPr lang="en-US" dirty="0"/>
          </a:p>
        </p:txBody>
      </p:sp>
    </p:spTree>
    <p:extLst>
      <p:ext uri="{BB962C8B-B14F-4D97-AF65-F5344CB8AC3E}">
        <p14:creationId xmlns:p14="http://schemas.microsoft.com/office/powerpoint/2010/main" val="31899927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82138" y="365125"/>
            <a:ext cx="11405062" cy="1325563"/>
          </a:xfrm>
        </p:spPr>
        <p:txBody>
          <a:bodyPr/>
          <a:lstStyle/>
          <a:p>
            <a:r>
              <a:rPr lang="en-US" dirty="0" smtClean="0">
                <a:solidFill>
                  <a:srgbClr val="C00000"/>
                </a:solidFill>
              </a:rPr>
              <a:t>Designing a counter practice</a:t>
            </a:r>
            <a:endParaRPr lang="en-US" dirty="0">
              <a:solidFill>
                <a:srgbClr val="C00000"/>
              </a:solidFill>
            </a:endParaRPr>
          </a:p>
        </p:txBody>
      </p:sp>
      <p:sp>
        <p:nvSpPr>
          <p:cNvPr id="6" name="Content Placeholder 5"/>
          <p:cNvSpPr>
            <a:spLocks noGrp="1"/>
          </p:cNvSpPr>
          <p:nvPr>
            <p:ph sz="half" idx="2"/>
          </p:nvPr>
        </p:nvSpPr>
        <p:spPr>
          <a:xfrm>
            <a:off x="7066722" y="1043609"/>
            <a:ext cx="4287077" cy="5575852"/>
          </a:xfrm>
        </p:spPr>
        <p:txBody>
          <a:bodyPr>
            <a:normAutofit/>
          </a:bodyPr>
          <a:lstStyle/>
          <a:p>
            <a:endParaRPr lang="en-US" sz="2400" dirty="0" smtClean="0"/>
          </a:p>
          <a:p>
            <a:r>
              <a:rPr lang="en-US" sz="2400" dirty="0" smtClean="0"/>
              <a:t>What </a:t>
            </a:r>
            <a:r>
              <a:rPr lang="en-US" sz="2400" dirty="0" smtClean="0"/>
              <a:t>is number?</a:t>
            </a:r>
          </a:p>
          <a:p>
            <a:r>
              <a:rPr lang="en-US" sz="2400" dirty="0" smtClean="0"/>
              <a:t>Are number symbols same in all cultures?</a:t>
            </a:r>
          </a:p>
          <a:p>
            <a:endParaRPr lang="en-US" sz="2400" dirty="0"/>
          </a:p>
          <a:p>
            <a:endParaRPr lang="en-US" sz="2400" dirty="0" smtClean="0"/>
          </a:p>
          <a:p>
            <a:r>
              <a:rPr lang="en-US" sz="2400" dirty="0" smtClean="0"/>
              <a:t>Is </a:t>
            </a:r>
            <a:r>
              <a:rPr lang="en-US" sz="2400" dirty="0" smtClean="0"/>
              <a:t>there a place for me in </a:t>
            </a:r>
            <a:r>
              <a:rPr lang="en-US" sz="2400" dirty="0"/>
              <a:t>n</a:t>
            </a:r>
            <a:r>
              <a:rPr lang="en-US" sz="2400" dirty="0" smtClean="0"/>
              <a:t>umber-talk?</a:t>
            </a:r>
          </a:p>
          <a:p>
            <a:r>
              <a:rPr lang="en-US" sz="2400" dirty="0" smtClean="0"/>
              <a:t>How do I connect</a:t>
            </a:r>
            <a:r>
              <a:rPr lang="en-US" sz="2400" dirty="0" smtClean="0"/>
              <a:t>?</a:t>
            </a:r>
          </a:p>
          <a:p>
            <a:r>
              <a:rPr lang="en-US" sz="2400" dirty="0" smtClean="0"/>
              <a:t>Am I good enough to do this?</a:t>
            </a:r>
          </a:p>
          <a:p>
            <a:r>
              <a:rPr lang="en-US" sz="2400" dirty="0" smtClean="0"/>
              <a:t>Can I have a place here?</a:t>
            </a:r>
          </a:p>
          <a:p>
            <a:endParaRPr lang="en-US" dirty="0" smtClean="0"/>
          </a:p>
          <a:p>
            <a:endParaRPr lang="en-US" dirty="0" smtClean="0"/>
          </a:p>
          <a:p>
            <a:endParaRPr lang="en-US" dirty="0"/>
          </a:p>
        </p:txBody>
      </p:sp>
      <p:pic>
        <p:nvPicPr>
          <p:cNvPr id="7" name="Εικόνα 19"/>
          <p:cNvPicPr>
            <a:picLocks noGrp="1"/>
          </p:cNvPicPr>
          <p:nvPr>
            <p:ph sz="half" idx="1"/>
          </p:nvPr>
        </p:nvPicPr>
        <p:blipFill>
          <a:blip r:embed="rId2" cstate="print"/>
          <a:srcRect l="9754" t="16474" r="40210" b="21387"/>
          <a:stretch>
            <a:fillRect/>
          </a:stretch>
        </p:blipFill>
        <p:spPr bwMode="auto">
          <a:xfrm>
            <a:off x="838200" y="2061874"/>
            <a:ext cx="5220391" cy="3878839"/>
          </a:xfrm>
          <a:prstGeom prst="rect">
            <a:avLst/>
          </a:prstGeom>
          <a:noFill/>
          <a:ln w="9525">
            <a:noFill/>
            <a:miter lim="800000"/>
            <a:headEnd/>
            <a:tailEnd/>
          </a:ln>
        </p:spPr>
      </p:pic>
    </p:spTree>
    <p:extLst>
      <p:ext uri="{BB962C8B-B14F-4D97-AF65-F5344CB8AC3E}">
        <p14:creationId xmlns:p14="http://schemas.microsoft.com/office/powerpoint/2010/main" val="25401760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A counter practice</a:t>
            </a:r>
            <a:endParaRPr lang="en-US" dirty="0">
              <a:solidFill>
                <a:srgbClr val="C00000"/>
              </a:solidFill>
            </a:endParaRPr>
          </a:p>
        </p:txBody>
      </p:sp>
      <p:sp>
        <p:nvSpPr>
          <p:cNvPr id="3" name="Content Placeholder 2"/>
          <p:cNvSpPr>
            <a:spLocks noGrp="1"/>
          </p:cNvSpPr>
          <p:nvPr>
            <p:ph idx="1"/>
          </p:nvPr>
        </p:nvSpPr>
        <p:spPr/>
        <p:txBody>
          <a:bodyPr>
            <a:normAutofit lnSpcReduction="10000"/>
          </a:bodyPr>
          <a:lstStyle/>
          <a:p>
            <a:r>
              <a:rPr lang="en-US" dirty="0" smtClean="0"/>
              <a:t>A critical counter practice is, according to </a:t>
            </a:r>
            <a:r>
              <a:rPr lang="en-US" dirty="0" err="1" smtClean="0"/>
              <a:t>Gur-Ze’ev</a:t>
            </a:r>
            <a:r>
              <a:rPr lang="en-US" dirty="0" smtClean="0"/>
              <a:t> (1998) a perspective on critical pedagogy that emphasizes the need to educate participants to </a:t>
            </a:r>
            <a:r>
              <a:rPr lang="en-US" sz="3600" dirty="0" smtClean="0"/>
              <a:t>‘decipher reality’ </a:t>
            </a:r>
            <a:r>
              <a:rPr lang="en-US" dirty="0" smtClean="0"/>
              <a:t>and aims to engage them into the struggle of developing </a:t>
            </a:r>
            <a:r>
              <a:rPr lang="en-US" i="1" dirty="0" smtClean="0"/>
              <a:t>the ‘</a:t>
            </a:r>
            <a:r>
              <a:rPr lang="en-US" sz="3200" i="1" dirty="0" smtClean="0"/>
              <a:t>reflective potential of human beings and their ability for articulation of their worlds as a realization of their reason</a:t>
            </a:r>
            <a:r>
              <a:rPr lang="en-US" sz="3200" dirty="0" smtClean="0"/>
              <a:t>’</a:t>
            </a:r>
            <a:r>
              <a:rPr lang="en-US" dirty="0" smtClean="0"/>
              <a:t>.</a:t>
            </a:r>
          </a:p>
          <a:p>
            <a:pPr marL="0" indent="0">
              <a:buNone/>
            </a:pPr>
            <a:endParaRPr lang="en-US" dirty="0" smtClean="0"/>
          </a:p>
          <a:p>
            <a:r>
              <a:rPr lang="en-US" dirty="0" smtClean="0"/>
              <a:t>In addition, it strives for conditions under which human dialogue is favored and works toward the possibility that human subject will be able to stand up and confront </a:t>
            </a:r>
            <a:r>
              <a:rPr lang="en-US" sz="3200" dirty="0" smtClean="0"/>
              <a:t>‘the forgetfulness of being’.</a:t>
            </a:r>
            <a:endParaRPr lang="en-US" sz="3200" dirty="0"/>
          </a:p>
          <a:p>
            <a:endParaRPr lang="en-US" dirty="0" smtClean="0"/>
          </a:p>
          <a:p>
            <a:endParaRPr lang="en-US" dirty="0"/>
          </a:p>
          <a:p>
            <a:endParaRPr lang="en-US" dirty="0" smtClean="0"/>
          </a:p>
          <a:p>
            <a:endParaRPr lang="en-US" dirty="0"/>
          </a:p>
          <a:p>
            <a:endParaRPr lang="en-US" dirty="0"/>
          </a:p>
        </p:txBody>
      </p:sp>
    </p:spTree>
    <p:extLst>
      <p:ext uri="{BB962C8B-B14F-4D97-AF65-F5344CB8AC3E}">
        <p14:creationId xmlns:p14="http://schemas.microsoft.com/office/powerpoint/2010/main" val="2947235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677</TotalTime>
  <Words>1250</Words>
  <Application>Microsoft Office PowerPoint</Application>
  <PresentationFormat>Widescreen</PresentationFormat>
  <Paragraphs>193</Paragraphs>
  <Slides>16</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Times New Roman</vt:lpstr>
      <vt:lpstr>Wingdings</vt:lpstr>
      <vt:lpstr>Office Theme</vt:lpstr>
      <vt:lpstr>Imagining Number in Cultures:  A playful, critical, counter practice for young children </vt:lpstr>
      <vt:lpstr>PowerPoint Presentation</vt:lpstr>
      <vt:lpstr>Communities and Theories</vt:lpstr>
      <vt:lpstr>critical mathemacy</vt:lpstr>
      <vt:lpstr>critical pedagogy</vt:lpstr>
      <vt:lpstr>The teaching of number in the early years</vt:lpstr>
      <vt:lpstr>PowerPoint Presentation</vt:lpstr>
      <vt:lpstr>Designing a counter practice</vt:lpstr>
      <vt:lpstr>A counter practice</vt:lpstr>
      <vt:lpstr> ‘numbers are the same everywhere’ </vt:lpstr>
      <vt:lpstr> Numbers in Cultures:: a story, a magic board and a game A workshop for Roma and non-Roma children and adults </vt:lpstr>
      <vt:lpstr>Anchoring the game ‘my name: my number’</vt:lpstr>
      <vt:lpstr>The idea of the playful activity based on a Magic Board</vt:lpstr>
      <vt:lpstr>Creating a space for presence</vt:lpstr>
      <vt:lpstr>getting-in-touch and enacting with the other</vt:lpstr>
      <vt:lpstr>learning and identity-work as sociomaterial processes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chronaki</dc:creator>
  <cp:lastModifiedBy>chronaki</cp:lastModifiedBy>
  <cp:revision>23</cp:revision>
  <dcterms:created xsi:type="dcterms:W3CDTF">2014-09-02T07:29:25Z</dcterms:created>
  <dcterms:modified xsi:type="dcterms:W3CDTF">2014-09-03T07:15:38Z</dcterms:modified>
</cp:coreProperties>
</file>