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782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6332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96332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r">
              <a:defRPr sz="1200"/>
            </a:lvl1pPr>
          </a:lstStyle>
          <a:p>
            <a:fld id="{F0E0873F-6C4F-41EF-8A29-200DBB8BF99D}" type="datetimeFigureOut">
              <a:rPr lang="el-GR" smtClean="0"/>
              <a:pPr/>
              <a:t>26/5/2021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9325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31" tIns="47316" rIns="94631" bIns="47316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715154"/>
            <a:ext cx="5486400" cy="4466988"/>
          </a:xfrm>
          <a:prstGeom prst="rect">
            <a:avLst/>
          </a:prstGeom>
        </p:spPr>
        <p:txBody>
          <a:bodyPr vert="horz" lIns="94631" tIns="47316" rIns="94631" bIns="47316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6332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6332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r">
              <a:defRPr sz="1200"/>
            </a:lvl1pPr>
          </a:lstStyle>
          <a:p>
            <a:fld id="{F0C9210B-0DED-47D7-8472-60D685D4D9E3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89394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C9210B-0DED-47D7-8472-60D685D4D9E3}" type="slidenum">
              <a:rPr lang="el-GR" smtClean="0"/>
              <a:pPr/>
              <a:t>2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5/26/2021</a:t>
            </a:fld>
            <a:endParaRPr lang="en-US" dirty="0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5/26/2021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5/26/2021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5/26/2021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5/26/2021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5/26/2021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5/26/2021</a:t>
            </a:fld>
            <a:endParaRPr lang="en-US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5/26/2021</a:t>
            </a:fld>
            <a:endParaRPr lang="en-US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5/26/2021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5/26/2021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5/26/2021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B3595BCD-EBF1-4AE9-A5FA-12D181CC11B7}" type="datetimeFigureOut">
              <a:rPr lang="en-US" smtClean="0"/>
              <a:pPr>
                <a:defRPr/>
              </a:pPr>
              <a:t>5/26/2021</a:t>
            </a:fld>
            <a:endParaRPr lang="en-US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76CC417C-5914-4B80-96A1-F3C838DB71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u="sng" dirty="0" smtClean="0">
                <a:effectLst/>
              </a:rPr>
              <a:t>Η ΑΔΕΙΟΔΟΤΗΣΗ ΤΗΣ ΔΟΜΗΣΗΣ</a:t>
            </a:r>
            <a:endParaRPr lang="en-US" u="sng" dirty="0"/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/>
            <a:r>
              <a:rPr lang="el-GR" dirty="0" smtClean="0"/>
              <a:t>Μάριος Χαϊνταρλής</a:t>
            </a:r>
          </a:p>
          <a:p>
            <a:pPr marR="0"/>
            <a:r>
              <a:rPr lang="el-GR" dirty="0" smtClean="0"/>
              <a:t>Επίκουρος Καθηγητής Πανεπιστημίου Θεσσαλίας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229600" cy="1219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ΟΙΚΟΔΟΜΙΚΗ ΑΔΕΙΑ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001000" cy="4572000"/>
          </a:xfrm>
        </p:spPr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endParaRPr lang="el-GR" sz="2900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900" dirty="0" smtClean="0"/>
              <a:t> </a:t>
            </a:r>
            <a:r>
              <a:rPr lang="el-G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Η οικοδομική άδεια και ο ρόλος της </a:t>
            </a:r>
            <a:r>
              <a:rPr lang="el-GR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(ατομική διοικητική πράξη)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l-GR" sz="18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(ευθεία συσχέτιση με τη δόμηση)    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800" u="sng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Κατηγορίες οικοδομικών αδειών 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l-G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α)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Οικοδομική άδεια (ο ευρύς χαρακτήρας της έννοιας) 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l-G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α1) </a:t>
            </a:r>
            <a:r>
              <a:rPr lang="el-GR" sz="18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Προέγκριση οικοδομικής άδειας 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(η έννοια της)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l-G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γ) 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Έγκριση εργασιών δόμησης μικρής κλίμακας 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l-G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δ)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Έγκριση εκτέλεσης εργασιών 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ε) 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Έγκριση εργασιών αποπεράτωσης αυθαίρετης κατασκευής 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l-GR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[εργασίες για τις οποίες δεν απαιτείται οικοδομική άδεια ή άδεια εργασιών δόμησης μικρής κλίμακας]</a:t>
            </a:r>
            <a:endParaRPr lang="el-GR" sz="1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524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Β. ΕΙΔΙΚΕΣ ΟΨΕΙΣ ΤΗΣ ΟΙΚΟΔΟΜΙΚΗΣ ΑΔΕΙΑΣ</a:t>
            </a:r>
            <a:b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marL="521208" lvl="2" indent="0">
              <a:buNone/>
            </a:pPr>
            <a:r>
              <a:rPr lang="el-G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el-GR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Διαδικασία έκδοσης οικοδομικής άδειας </a:t>
            </a:r>
          </a:p>
          <a:p>
            <a:pPr marL="521208" lvl="2" indent="0" algn="ctr">
              <a:buNone/>
            </a:pPr>
            <a:r>
              <a:rPr lang="el-G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</a:t>
            </a: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ακολουθούμενη ηλεκτρονική διαδικασία εξαρτάται από την </a:t>
            </a:r>
          </a:p>
          <a:p>
            <a:pPr marL="521208" lvl="2" indent="0" algn="ctr">
              <a:buNone/>
            </a:pPr>
            <a:r>
              <a:rPr lang="el-G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ασφάλεια που παρέχει το νομικό καθεστώς της περιοχής) </a:t>
            </a:r>
          </a:p>
          <a:p>
            <a:pPr marL="521208" lvl="2" indent="0">
              <a:buNone/>
            </a:pPr>
            <a:endParaRPr lang="el-GR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1208" lvl="2" indent="0">
              <a:buNone/>
            </a:pPr>
            <a:r>
              <a:rPr lang="el-G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l-GR" sz="1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έκδοση της οικοδομικής άδειας ως δεσμία (δεσμευμένη) αρμοδιότητα της Διοίκησης  [Υποχρέωση έκδοσης της οικοδομικής άδειας]</a:t>
            </a:r>
          </a:p>
          <a:p>
            <a:pPr marL="521208" lvl="2" indent="0">
              <a:buNone/>
            </a:pPr>
            <a:endParaRPr lang="el-GR" sz="1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1208" lvl="2" indent="0">
              <a:buNone/>
            </a:pPr>
            <a:r>
              <a:rPr lang="el-G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Η έννοια «σύνθετη διοικητική ενέργεια»</a:t>
            </a:r>
          </a:p>
          <a:p>
            <a:pPr marL="521208" lvl="2" indent="0">
              <a:buNone/>
            </a:pPr>
            <a:r>
              <a:rPr 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(η προέγκριση οικοδομικής άδειας και οικοδομική άδεια αποτελούν σύνθετη διοικητική ενέργεια)</a:t>
            </a:r>
          </a:p>
          <a:p>
            <a:pPr marL="521208" lvl="2" indent="0">
              <a:buNone/>
            </a:pPr>
            <a:endParaRPr lang="el-G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1208" lvl="2" indent="0">
              <a:buNone/>
            </a:pPr>
            <a:r>
              <a:rPr lang="el-G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«Αναθεώρηση» και «Ενημέρωση» οικοδομικής άδειας </a:t>
            </a:r>
          </a:p>
          <a:p>
            <a:pPr marL="521208" lvl="2" indent="0">
              <a:buNone/>
            </a:pPr>
            <a:r>
              <a:rPr lang="el-G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«Θεώρηση» της οικοδομικής άδειας – Παύση ισχύος της οικοδομικής άδειας</a:t>
            </a:r>
          </a:p>
          <a:p>
            <a:pPr marL="521208" lvl="2" indent="0">
              <a:buNone/>
            </a:pPr>
            <a:endParaRPr lang="el-GR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1208" lvl="2" indent="0">
              <a:buNone/>
            </a:pPr>
            <a:r>
              <a:rPr lang="el-G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Ο έλεγχος εφαρμογής της οικοδομικής </a:t>
            </a:r>
            <a:r>
              <a:rPr lang="el-GR" sz="1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(ο θεσμός των ελεγκτών δόμησης, νομικές όψεις του θεσμού αυτού)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l-GR" sz="3600" b="1" dirty="0" smtClean="0"/>
              <a:t> </a:t>
            </a:r>
            <a:br>
              <a:rPr lang="el-GR" sz="3600" b="1" dirty="0" smtClean="0"/>
            </a:br>
            <a:r>
              <a:rPr lang="el-G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Γ. Η ΑΥΘΑΙΡΕΤΗ ΔΟΜΗΣΗ </a:t>
            </a:r>
            <a:br>
              <a:rPr lang="el-G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7244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el-G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 Ιστορική αναδρομή – Εκδοχές αυθαίρετης δόμησης</a:t>
            </a:r>
          </a:p>
          <a:p>
            <a:pPr marL="0" indent="0" algn="just">
              <a:buNone/>
            </a:pPr>
            <a:r>
              <a:rPr lang="el-GR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l-GR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Η «ιδέα» της νομιμοποίησης – τακτοποίησης των αυθαιρέτων μέσα στο </a:t>
            </a:r>
          </a:p>
          <a:p>
            <a:pPr marL="0" indent="0" algn="just">
              <a:buNone/>
            </a:pPr>
            <a:r>
              <a:rPr lang="el-GR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χρόνο (ΓΟΚ 55, Α.Ν. 410/1968)</a:t>
            </a:r>
            <a:endParaRPr lang="el-GR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">
              <a:buNone/>
            </a:pP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 Βασικά Νομοθετήματα νομιμοποίησης αυθαιρέτων μετά το Σύνταγμα του 1975 </a:t>
            </a:r>
            <a:r>
              <a:rPr lang="el-GR" sz="19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(άρθρο 24 παρ. 2 : χωρικός (χωροταξικός και πολεοδομικός σχεδιασμός)  </a:t>
            </a:r>
          </a:p>
          <a:p>
            <a:pPr marL="0" indent="0" algn="just">
              <a:buNone/>
            </a:pPr>
            <a:r>
              <a:rPr lang="el-GR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[Ν. 720/1977, Ν. 1337/1983, Ν. 3044/2002,  / Ν. 4014/2011, Ν. 4178/2013]</a:t>
            </a:r>
          </a:p>
          <a:p>
            <a:pPr marL="0" indent="0" algn="just">
              <a:buNone/>
            </a:pPr>
            <a:r>
              <a:rPr lang="el-GR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3α.</a:t>
            </a:r>
            <a:r>
              <a:rPr lang="el-GR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9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Δευτερεύοντα νομοθετήματα Ν. 1512/1985, Ν. </a:t>
            </a:r>
            <a:r>
              <a:rPr lang="el-GR" sz="1900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3212/2003.</a:t>
            </a:r>
          </a:p>
          <a:p>
            <a:pPr marL="0" indent="0" algn="just">
              <a:buNone/>
            </a:pPr>
            <a:r>
              <a:rPr lang="el-GR" sz="19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l-GR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Η κρίσιμη «αυθαίρετη» ημερομηνία της 28.07.2011 (ημερομηνία έναρξης ισχύος του Ν. 4014/2011).</a:t>
            </a:r>
          </a:p>
          <a:p>
            <a:pPr marL="0" indent="0" algn="just">
              <a:buNone/>
            </a:pPr>
            <a:endPara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Ισχύον νομικό καθεστώς: </a:t>
            </a:r>
            <a:r>
              <a:rPr lang="el-GR" sz="1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Ν.  4495/2017 </a:t>
            </a:r>
          </a:p>
          <a:p>
            <a:pPr marL="0" indent="0" algn="just">
              <a:buNone/>
            </a:pPr>
            <a:r>
              <a:rPr lang="el-GR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[Κατηγοριοποίηση αυθαιρέτων ανάλογα με τη βαρύτητα και τον χρόνο τέλεσης της παρανομίας (θέσπιση πέντε κατηγοριών)</a:t>
            </a:r>
          </a:p>
          <a:p>
            <a:pPr marL="0" indent="0" algn="just">
              <a:buNone/>
            </a:pPr>
            <a:r>
              <a:rPr lang="el-GR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l-GR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1266</TotalTime>
  <Words>377</Words>
  <Application>Microsoft Office PowerPoint</Application>
  <PresentationFormat>Προβολή στην οθόνη (4:3)</PresentationFormat>
  <Paragraphs>46</Paragraphs>
  <Slides>4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Ηλιοστάσιο</vt:lpstr>
      <vt:lpstr>Η ΑΔΕΙΟΔΟΤΗΣΗ ΤΗΣ ΔΟΜΗΣΗΣ</vt:lpstr>
      <vt:lpstr>Α. Η ΟΙΚΟΔΟΜΙΚΗ ΑΔΕΙΑ </vt:lpstr>
      <vt:lpstr>Β. ΕΙΔΙΚΕΣ ΟΨΕΙΣ ΤΗΣ ΟΙΚΟΔΟΜΙΚΗΣ ΑΔΕΙΑΣ </vt:lpstr>
      <vt:lpstr>  Γ. Η ΑΥΘΑΙΡΕΤΗ ΔΟΜΗΣΗ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Marios Haidarlis</cp:lastModifiedBy>
  <cp:revision>79</cp:revision>
  <cp:lastPrinted>2021-05-26T14:04:52Z</cp:lastPrinted>
  <dcterms:created xsi:type="dcterms:W3CDTF">2006-08-16T00:00:00Z</dcterms:created>
  <dcterms:modified xsi:type="dcterms:W3CDTF">2021-05-26T17:37:06Z</dcterms:modified>
</cp:coreProperties>
</file>