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264" r:id="rId7"/>
    <p:sldId id="271" r:id="rId8"/>
    <p:sldId id="265" r:id="rId9"/>
    <p:sldId id="274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67" r:id="rId21"/>
    <p:sldId id="284" r:id="rId22"/>
    <p:sldId id="263" r:id="rId23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47" d="100"/>
          <a:sy n="47" d="100"/>
        </p:scale>
        <p:origin x="8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handoutMaster" Target="handoutMasters/handout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9ECA7E-DB3E-4D25-9CA5-8C9045C528B7}" type="datetime1">
              <a:rPr lang="el-GR" smtClean="0"/>
              <a:t>15/12/2025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 lang="el-GR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607433-DB82-401A-85A9-A4E261E9380F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 lang="el-GR" noProof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472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13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22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81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04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24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 Στυλ κύριου υποτίτλου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BA89E0-8C91-4268-B3D2-7A63564D8BB6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pPr rtl="0"/>
              <a:t>‹#›</a:t>
            </a:fld>
            <a:endParaRPr lang="el-GR" noProof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</p:grpSp>
      <p:sp>
        <p:nvSpPr>
          <p:cNvPr id="97" name="Θέση εικόνας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el-GR" noProof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</p:grpSp>
      <p:sp>
        <p:nvSpPr>
          <p:cNvPr id="111" name="Θέση εικόνας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el-GR" noProof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</p:grpSp>
      <p:sp>
        <p:nvSpPr>
          <p:cNvPr id="125" name="Θέση εικόνας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el-GR" noProof="0"/>
          </a:p>
        </p:txBody>
      </p:sp>
      <p:sp>
        <p:nvSpPr>
          <p:cNvPr id="126" name="Θέση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fld id="{45B0C155-A1DB-4196-8C46-A5DD9BEFB5E4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 lang="el-GR" noProof="0"/>
              <a:pPr rtl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noProof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noProof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3211C-BFA8-4687-8610-A2860E386AB5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66EF0-6AD5-40FB-AB4B-30F5333F0201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7C8D2-7630-46DB-85A4-35D1E9C4DEBB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AF716E-F968-4065-A8F5-E6CB07D815FA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7E4AF3-07F1-454C-9015-31488C1CDFD2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rtl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DFE8A0-E77A-4A3E-808C-59F4347E6849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296FCD-A4D3-429E-8E7D-CFABE10D0DC5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31EB42-759F-4F08-A4B9-149A82CCE39D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A9C34F-A256-47FD-BA9B-9570CAABEAB1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pPr rtl="0"/>
              <a:t>‹#›</a:t>
            </a:fld>
            <a:endParaRPr lang="el-GR" noProof="0"/>
          </a:p>
        </p:txBody>
      </p:sp>
      <p:grpSp>
        <p:nvGrpSpPr>
          <p:cNvPr id="9" name="Ομάδα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</p:grpSp>
      <p:sp>
        <p:nvSpPr>
          <p:cNvPr id="36" name="Θέση εικόνας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el-GR" noProof="0"/>
          </a:p>
        </p:txBody>
      </p:sp>
      <p:sp>
        <p:nvSpPr>
          <p:cNvPr id="37" name="Θέση εικόνας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el-GR" noProof="0"/>
          </a:p>
        </p:txBody>
      </p:sp>
      <p:sp>
        <p:nvSpPr>
          <p:cNvPr id="39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 rtlCol="0">
            <a:normAutofit/>
          </a:bodyPr>
          <a:lstStyle>
            <a:lvl1pPr marL="0" indent="0" rtl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0" name="Θέση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 rtlCol="0">
            <a:normAutofit/>
          </a:bodyPr>
          <a:lstStyle>
            <a:lvl1pPr marL="0" indent="0" rtl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5CC9F6-39A2-4AA7-99E1-06B64E38E2A7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 noProof="0"/>
              <a:pPr rtl="0"/>
              <a:t>‹#›</a:t>
            </a:fld>
            <a:endParaRPr lang="el-GR" noProof="0"/>
          </a:p>
        </p:txBody>
      </p:sp>
      <p:grpSp>
        <p:nvGrpSpPr>
          <p:cNvPr id="35" name="Ομάδα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4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4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4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4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4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4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4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4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4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5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5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</p:grp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</p:grpSp>
      <p:grpSp>
        <p:nvGrpSpPr>
          <p:cNvPr id="65" name="Ομάδα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67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68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69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70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71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72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73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74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75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76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  <p:sp>
          <p:nvSpPr>
            <p:cNvPr id="77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noProof="0"/>
            </a:p>
          </p:txBody>
        </p:sp>
      </p:grpSp>
      <p:sp>
        <p:nvSpPr>
          <p:cNvPr id="78" name="Θέση εικόνας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el-GR" noProof="0"/>
          </a:p>
        </p:txBody>
      </p:sp>
      <p:sp>
        <p:nvSpPr>
          <p:cNvPr id="79" name="Θέση εικόνας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el-GR" noProof="0"/>
          </a:p>
        </p:txBody>
      </p:sp>
      <p:sp>
        <p:nvSpPr>
          <p:cNvPr id="80" name="Θέση εικόνας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endParaRPr lang="el-GR" noProof="0"/>
          </a:p>
        </p:txBody>
      </p:sp>
      <p:sp>
        <p:nvSpPr>
          <p:cNvPr id="81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2" name="Θέση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3" name="Θέση κειμένου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noProof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B4E06DDB-DD5E-40D6-A2C4-AAF049907F3B}" type="datetime1">
              <a:rPr lang="el-GR" noProof="0" smtClean="0"/>
              <a:t>15/12/2025</a:t>
            </a:fld>
            <a:endParaRPr lang="el-GR" noProof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noProof="0"/>
              <a:pPr rtl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0.xml" /><Relationship Id="rId4" Type="http://schemas.openxmlformats.org/officeDocument/2006/relationships/image" Target="../media/image8.pn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685508" y="1600200"/>
            <a:ext cx="6858002" cy="1828800"/>
          </a:xfrm>
        </p:spPr>
        <p:txBody>
          <a:bodyPr rtlCol="0"/>
          <a:lstStyle/>
          <a:p>
            <a:r>
              <a:rPr lang="el-GR" b="1" dirty="0">
                <a:solidFill>
                  <a:schemeClr val="tx2"/>
                </a:solidFill>
              </a:rPr>
              <a:t>Μαθηματική Δραστηριότητα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χώρος, σχήματα και μοτίβα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3C900AA1-DA3D-9351-3F9C-216853CE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99767"/>
            <a:ext cx="10058402" cy="823911"/>
          </a:xfrm>
        </p:spPr>
        <p:txBody>
          <a:bodyPr anchor="ctr">
            <a:normAutofit/>
          </a:bodyPr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Κατασκευές τρισδιάστατων μοντέλων</a:t>
            </a: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F05C6882-1AA7-3D96-08B4-345193D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Κάτοψη τρισδιάστατου μοντέλου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4B1443EB-48DC-7EA2-2753-802D1E337C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Στόχος της δραστηριότητας είναι η εξοικείωση με τις τρισδιάστατες κατασκευές και η απαρίθμηση του περιεχομένου της.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37D06FF1-C4BD-2ABE-AE2F-3F013A730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«Αποτύπωμα» τρισδιάστατου μοντέλου</a:t>
            </a:r>
          </a:p>
        </p:txBody>
      </p:sp>
      <p:sp>
        <p:nvSpPr>
          <p:cNvPr id="11" name="Θέση περιεχομένου 10">
            <a:extLst>
              <a:ext uri="{FF2B5EF4-FFF2-40B4-BE49-F238E27FC236}">
                <a16:creationId xmlns:a16="http://schemas.microsoft.com/office/drawing/2014/main" id="{5C7CDB4F-E2EA-6CF9-2D69-2212C2213D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Η δραστηριότητα περιέχει 1 τρισδιάστατη κατασκευή και 4 κάρτες. Στόχος της είναι τα παιδιά να αντιστοιχίσουν την πλευρά της κατασκευής με την κάρτα που ταιριάζει.</a:t>
            </a:r>
          </a:p>
        </p:txBody>
      </p:sp>
    </p:spTree>
    <p:extLst>
      <p:ext uri="{BB962C8B-B14F-4D97-AF65-F5344CB8AC3E}">
        <p14:creationId xmlns:p14="http://schemas.microsoft.com/office/powerpoint/2010/main" val="16268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Θέση εικόνας 16">
            <a:extLst>
              <a:ext uri="{FF2B5EF4-FFF2-40B4-BE49-F238E27FC236}">
                <a16:creationId xmlns:a16="http://schemas.microsoft.com/office/drawing/2014/main" id="{BB0C9269-4CED-F28D-509E-6E804F8FF6E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3198" r="3198"/>
          <a:stretch/>
        </p:blipFill>
        <p:spPr>
          <a:prstGeom prst="rect">
            <a:avLst/>
          </a:prstGeom>
          <a:solidFill>
            <a:srgbClr val="D1E5F9"/>
          </a:solidFill>
          <a:ln w="38100">
            <a:solidFill>
              <a:srgbClr val="FFFFFF"/>
            </a:solidFill>
          </a:ln>
        </p:spPr>
      </p:pic>
      <p:pic>
        <p:nvPicPr>
          <p:cNvPr id="19" name="Θέση εικόνας 18">
            <a:extLst>
              <a:ext uri="{FF2B5EF4-FFF2-40B4-BE49-F238E27FC236}">
                <a16:creationId xmlns:a16="http://schemas.microsoft.com/office/drawing/2014/main" id="{86D6DC5D-5F33-EAD7-8A5F-ADE23D5CDE0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t="6213" b="6213"/>
          <a:stretch/>
        </p:blipFill>
        <p:spPr>
          <a:xfrm>
            <a:off x="5546780" y="3646566"/>
            <a:ext cx="2993366" cy="2305338"/>
          </a:xfrm>
          <a:prstGeom prst="rect">
            <a:avLst/>
          </a:prstGeom>
          <a:solidFill>
            <a:srgbClr val="D1E5F9"/>
          </a:solidFill>
          <a:ln w="38100">
            <a:solidFill>
              <a:srgbClr val="FFFFFF"/>
            </a:solidFill>
          </a:ln>
        </p:spPr>
      </p:pic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F8730DCC-AAF2-29B2-2E4D-A0F5C90F409E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993366" cy="32605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tx2"/>
                </a:solidFill>
                <a:latin typeface="Aptos" panose="020B0004020202020204" pitchFamily="34" charset="0"/>
              </a:rPr>
              <a:t>Κάρτες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tx2"/>
                </a:solidFill>
                <a:latin typeface="Aptos" panose="020B0004020202020204" pitchFamily="34" charset="0"/>
              </a:rPr>
              <a:t>τρισδιάστατη κατασκευή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tx2"/>
                </a:solidFill>
                <a:latin typeface="Aptos" panose="020B0004020202020204" pitchFamily="34" charset="0"/>
              </a:rPr>
              <a:t>απαρίθμηση κύβων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E3B17174-B1AD-098E-64A3-BB337C636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6" y="1101571"/>
            <a:ext cx="3971700" cy="44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891323-7041-C3BA-FAC3-32B43C67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Σχήματα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FAE1F7-737C-D178-46C3-C623CC54D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36240"/>
              <a:buNone/>
            </a:pPr>
            <a:r>
              <a:rPr lang="el-GR" dirty="0">
                <a:solidFill>
                  <a:schemeClr val="dk1"/>
                </a:solidFill>
              </a:rPr>
              <a:t> </a:t>
            </a:r>
            <a:r>
              <a:rPr lang="el-GR" dirty="0" err="1">
                <a:solidFill>
                  <a:schemeClr val="tx2"/>
                </a:solidFill>
                <a:latin typeface="Aptos" panose="020B0004020202020204" pitchFamily="34" charset="0"/>
              </a:rPr>
              <a:t>Piaget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 &amp; </a:t>
            </a:r>
            <a:r>
              <a:rPr lang="el-GR" dirty="0" err="1">
                <a:solidFill>
                  <a:schemeClr val="tx2"/>
                </a:solidFill>
                <a:latin typeface="Aptos" panose="020B0004020202020204" pitchFamily="34" charset="0"/>
              </a:rPr>
              <a:t>Inhelder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 1956, </a:t>
            </a:r>
            <a:r>
              <a:rPr lang="el-GR" dirty="0" err="1">
                <a:solidFill>
                  <a:schemeClr val="tx2"/>
                </a:solidFill>
                <a:latin typeface="Aptos" panose="020B0004020202020204" pitchFamily="34" charset="0"/>
              </a:rPr>
              <a:t>Piaget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 κ.ά. 1960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40740"/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Κατανόηση της έννοιας του χώρου από τα παιδιά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40740"/>
              <a:buNone/>
            </a:pPr>
            <a:endParaRPr lang="el-GR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40740"/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Διάκριση σε</a:t>
            </a:r>
          </a:p>
          <a:p>
            <a:pPr marL="425768" lvl="0" indent="-342900" algn="ctr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Αντίληψη</a:t>
            </a:r>
          </a:p>
          <a:p>
            <a:pPr marL="425768" lvl="0" indent="-342900" algn="ctr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Αναπαράσταση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40740"/>
              <a:buNone/>
            </a:pPr>
            <a:endParaRPr lang="el-GR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40740"/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Αντιληπτική ικανότητα: 2 ετών/</a:t>
            </a:r>
            <a:r>
              <a:rPr lang="el-GR" dirty="0" err="1">
                <a:solidFill>
                  <a:schemeClr val="tx2"/>
                </a:solidFill>
                <a:latin typeface="Aptos" panose="020B0004020202020204" pitchFamily="34" charset="0"/>
              </a:rPr>
              <a:t>Αισθησιο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-κινητικό στάδιο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40740"/>
              <a:buNone/>
            </a:pPr>
            <a:endParaRPr lang="el-GR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40740"/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Αναπαραστατική ικανότητα: 7 ετών/στάδιο των συγκεκριμένων λειτουργιών</a:t>
            </a:r>
          </a:p>
        </p:txBody>
      </p:sp>
    </p:spTree>
    <p:extLst>
      <p:ext uri="{BB962C8B-B14F-4D97-AF65-F5344CB8AC3E}">
        <p14:creationId xmlns:p14="http://schemas.microsoft.com/office/powerpoint/2010/main" val="26550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BA5DAD-63FE-5B0A-217F-FC7E5FE3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Πειραματική Διερεύνηση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BAE4ED-A167-B3E8-A878-9599FEDC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Αντιληπτική ικανότητα: Διάκριση μεταξύ αντικειμένων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Αναπαραστατική ικανότητα: Προσδιορισμός σχημάτων μέσω της αφής</a:t>
            </a:r>
          </a:p>
          <a:p>
            <a:pPr marL="457200" marR="0" lvl="0" indent="-37465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Ερευνητές της διδακτικής των μαθητών περιγράφουν την ικανότητα της αντίληψης ως μια σύνθετη διαδικασία</a:t>
            </a:r>
          </a:p>
          <a:p>
            <a:pPr marL="457200" marR="0" lvl="0" indent="-3746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Η διαφορά κυρίως ποσοτική</a:t>
            </a:r>
          </a:p>
          <a:p>
            <a:pPr marL="457200" marR="0" lvl="0" indent="-3746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Αναπαράσταση ως προχωρημένο στάδιο</a:t>
            </a:r>
          </a:p>
          <a:p>
            <a:endParaRPr lang="el-GR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FAD6AB-7DE1-E2C8-E16C-813DA937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Μοτίβα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715F32-D127-1699-A7DB-ABDAEAD8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524000"/>
            <a:ext cx="10058400" cy="4457700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l-GR" sz="2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Επαναλαμβανόμενα περιοδικά φαινόμενα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- Γραμμικά                         -Σύνθετες περιπτώσεις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lang="el-G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74650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Εμφανή σε πολλούς τομείς</a:t>
            </a:r>
          </a:p>
          <a:p>
            <a:pPr marL="457200" marR="0" lvl="0" indent="-3746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Περιγράφουν φαινόμενα φυσικών επιστημών</a:t>
            </a:r>
          </a:p>
          <a:p>
            <a:pPr marL="457200" marR="0" lvl="0" indent="-3746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Βάση μαθηματικών και επιστημονικών εννοιών</a:t>
            </a:r>
          </a:p>
          <a:p>
            <a:pPr marL="457200" marR="0" lvl="0" indent="-3746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Εισαγωγή σε διαδικασίες επίλυσης προβλήματος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746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746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Ανάλυση μοντέλου</a:t>
            </a:r>
          </a:p>
          <a:p>
            <a:pPr marL="457200" marR="0" lvl="0" indent="-3746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Διάκριση του επαναλαμβανόμενου μέρους</a:t>
            </a:r>
          </a:p>
          <a:p>
            <a:pPr marL="457200" marR="0" lvl="0" indent="-3746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  <a:tabLst/>
              <a:defRPr/>
            </a:pP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Σύνθεση-Αναπαραγωγή μοντέλου</a:t>
            </a:r>
          </a:p>
          <a:p>
            <a:endParaRPr lang="el-GR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9BFFA1-4D35-D033-5C93-755474B0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296" y="704884"/>
            <a:ext cx="4954588" cy="4187952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l-GR" sz="3600" b="1" dirty="0">
                <a:solidFill>
                  <a:schemeClr val="tx2"/>
                </a:solidFill>
                <a:latin typeface="Aptos" panose="020B0004020202020204" pitchFamily="34" charset="0"/>
              </a:rPr>
              <a:t>Επαναλαμβανόμενα μοτίβα</a:t>
            </a:r>
            <a:endParaRPr lang="el-GR" b="1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Επανάληψη μιας βασικής μονάδας </a:t>
            </a:r>
          </a:p>
          <a:p>
            <a:pPr>
              <a:spcBef>
                <a:spcPts val="1200"/>
              </a:spcBef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Στην προσχολική ηλικία με συγκεκριμένο υλικό</a:t>
            </a:r>
            <a:endParaRPr lang="en-US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l-GR" sz="8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E0EE414-7E66-17F2-5CA6-D15A4D40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980" y="704884"/>
            <a:ext cx="4951414" cy="4187952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l-GR" sz="3600" b="1" dirty="0">
                <a:solidFill>
                  <a:schemeClr val="tx2"/>
                </a:solidFill>
                <a:latin typeface="Aptos" panose="020B0004020202020204" pitchFamily="34" charset="0"/>
              </a:rPr>
              <a:t>Αναπτυσσόμενα μοτίβα</a:t>
            </a:r>
            <a:endParaRPr lang="el-GR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Συγκεκριμένος τρόπος ανάπτυξης (ακολουθίες)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A79F1BB-8040-4A3A-0D7A-5549CA1F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079" y="3795252"/>
            <a:ext cx="7691842" cy="24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A6B791-48ED-D136-6C49-64CC3DE0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99830"/>
            <a:ext cx="10058402" cy="1152940"/>
          </a:xfrm>
        </p:spPr>
        <p:txBody>
          <a:bodyPr anchor="ctr"/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Δραστηριότητες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395AA1-097F-B9ED-DA9B-A8CF56732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Δραστηριότητες με μοτίβα 2 χρωμάτων</a:t>
            </a:r>
          </a:p>
          <a:p>
            <a:pPr marL="736092" lvl="1" indent="-342900"/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Δομή Α-Β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Δραστηριότητες με μοτίβα 3 χρωμάτων</a:t>
            </a:r>
          </a:p>
          <a:p>
            <a:pPr marL="736092" lvl="1" indent="-342900"/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Δομή Α-Β-Γ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Δραστηριότητες με μοτίβα που εισάγουν 2 παραμέτρους</a:t>
            </a:r>
          </a:p>
          <a:p>
            <a:pPr marL="736092" lvl="1" indent="-342900"/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3 χρώματα</a:t>
            </a:r>
          </a:p>
          <a:p>
            <a:pPr marL="736092" lvl="1" indent="-342900"/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3 σχήματα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Αξιολόγηση με 2 παραμέτρους</a:t>
            </a:r>
          </a:p>
        </p:txBody>
      </p:sp>
    </p:spTree>
    <p:extLst>
      <p:ext uri="{BB962C8B-B14F-4D97-AF65-F5344CB8AC3E}">
        <p14:creationId xmlns:p14="http://schemas.microsoft.com/office/powerpoint/2010/main" val="24195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εικόνας 7">
            <a:extLst>
              <a:ext uri="{FF2B5EF4-FFF2-40B4-BE49-F238E27FC236}">
                <a16:creationId xmlns:a16="http://schemas.microsoft.com/office/drawing/2014/main" id="{74989981-7ED6-2E3A-6C91-602F44556E8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2284" b="122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5723" y="4894086"/>
            <a:ext cx="5456393" cy="1394792"/>
          </a:xfrm>
        </p:spPr>
        <p:txBody>
          <a:bodyPr rtlCol="0">
            <a:normAutofit/>
          </a:bodyPr>
          <a:lstStyle/>
          <a:p>
            <a:pPr marL="428625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Δύσκολος διδακτικός στόχος</a:t>
            </a:r>
          </a:p>
          <a:p>
            <a:pPr marL="428625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Κατάλληλο εκπαιδευτικό υλικό</a:t>
            </a:r>
            <a:endParaRPr lang="el-GR" sz="28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CA32E15-A7CA-BC7A-6384-E3644279E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412" y="4648200"/>
            <a:ext cx="5456393" cy="8291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D291823-6E49-D03C-F63D-F8217E586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599" y="5557431"/>
            <a:ext cx="4133446" cy="695004"/>
          </a:xfrm>
          <a:prstGeom prst="rect">
            <a:avLst/>
          </a:prstGeom>
        </p:spPr>
      </p:pic>
      <p:pic>
        <p:nvPicPr>
          <p:cNvPr id="10" name="Google Shape;86;p18">
            <a:extLst>
              <a:ext uri="{FF2B5EF4-FFF2-40B4-BE49-F238E27FC236}">
                <a16:creationId xmlns:a16="http://schemas.microsoft.com/office/drawing/2014/main" id="{BBE91750-92FE-7730-FD6B-E9660B8F771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620" y="1020195"/>
            <a:ext cx="4800601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138CF2-FE7C-271B-61F8-EE497688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5" y="342932"/>
            <a:ext cx="10969471" cy="1219200"/>
          </a:xfrm>
        </p:spPr>
        <p:txBody>
          <a:bodyPr anchor="ctr"/>
          <a:lstStyle/>
          <a:p>
            <a:r>
              <a:rPr lang="en" b="1" dirty="0">
                <a:solidFill>
                  <a:schemeClr val="tx2"/>
                </a:solidFill>
                <a:latin typeface="Aptos" panose="020B0004020202020204" pitchFamily="34" charset="0"/>
              </a:rPr>
              <a:t>Διδασκαλία μοτίβων με κατανόηση συναρτήσεων</a:t>
            </a:r>
            <a:endParaRPr lang="el-GR" b="1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4" name="Google Shape;96;p19">
            <a:extLst>
              <a:ext uri="{FF2B5EF4-FFF2-40B4-BE49-F238E27FC236}">
                <a16:creationId xmlns:a16="http://schemas.microsoft.com/office/drawing/2014/main" id="{8A23B020-2B63-5B3B-6EC4-B7E867155053}"/>
              </a:ext>
            </a:extLst>
          </p:cNvPr>
          <p:cNvSpPr txBox="1">
            <a:spLocks/>
          </p:cNvSpPr>
          <p:nvPr/>
        </p:nvSpPr>
        <p:spPr>
          <a:xfrm>
            <a:off x="631780" y="1812855"/>
            <a:ext cx="11402903" cy="418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595959"/>
              </a:buClr>
              <a:buNone/>
            </a:pPr>
            <a:r>
              <a:rPr kumimoji="0" lang="el-G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Billstein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, </a:t>
            </a:r>
            <a:r>
              <a:rPr kumimoji="0" lang="el-G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et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 </a:t>
            </a:r>
            <a:r>
              <a:rPr kumimoji="0" lang="el-G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al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. 2010, </a:t>
            </a:r>
            <a:r>
              <a:rPr kumimoji="0" lang="el-G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Van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 de </a:t>
            </a:r>
            <a:r>
              <a:rPr kumimoji="0" lang="el-G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Walle</a:t>
            </a:r>
            <a:r>
              <a:rPr lang="el-GR" sz="2000" kern="0" dirty="0">
                <a:solidFill>
                  <a:srgbClr val="000000"/>
                </a:solidFill>
                <a:latin typeface="Aptos" panose="020B0004020202020204" pitchFamily="34" charset="0"/>
              </a:rPr>
              <a:t> 2007</a:t>
            </a:r>
          </a:p>
          <a:p>
            <a:pPr marL="0" indent="0">
              <a:buClr>
                <a:srgbClr val="595959"/>
              </a:buClr>
              <a:buNone/>
            </a:pPr>
            <a:r>
              <a:rPr lang="el-GR" sz="2000" kern="0" dirty="0">
                <a:solidFill>
                  <a:srgbClr val="000000"/>
                </a:solidFill>
                <a:latin typeface="Aptos" panose="020B0004020202020204" pitchFamily="34" charset="0"/>
              </a:rPr>
              <a:t>Οι μαθητές δημιουργούν έναν τύπο  </a:t>
            </a:r>
          </a:p>
          <a:p>
            <a:pPr marL="0" indent="0">
              <a:buClr>
                <a:srgbClr val="595959"/>
              </a:buClr>
              <a:buNone/>
            </a:pPr>
            <a:r>
              <a:rPr lang="el-GR" sz="2000" kern="0" dirty="0">
                <a:solidFill>
                  <a:srgbClr val="000000"/>
                </a:solidFill>
                <a:latin typeface="Aptos" panose="020B0004020202020204" pitchFamily="34" charset="0"/>
              </a:rPr>
              <a:t>που περιγράφει τον τρόπο μεταβολής</a:t>
            </a:r>
          </a:p>
          <a:p>
            <a:pPr marL="0" indent="0">
              <a:buClr>
                <a:srgbClr val="595959"/>
              </a:buClr>
              <a:buNone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  <a:sym typeface="Arial"/>
            </a:endParaRPr>
          </a:p>
          <a:p>
            <a:pPr marL="444500">
              <a:spcBef>
                <a:spcPts val="12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Η οπτική παρουσίαση μοτίβων βοηθάει τους μαθητές να επιλύουν προβλήματα.</a:t>
            </a:r>
          </a:p>
          <a:p>
            <a:pPr marL="4445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Απροθυμία των μαθητών</a:t>
            </a:r>
          </a:p>
          <a:p>
            <a:pPr marL="4445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Βασίζονται στη διαίσθηση</a:t>
            </a:r>
          </a:p>
          <a:p>
            <a:pPr marL="44450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Συστηματική διδακτική προσπάθεια ως κλειδί για καταπολέμηση δυσκολιών σε συσχέτιση εκπαιδευτικών υλικών και μαθητικής γνώσης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8B8D8B-2BCE-958B-BC0C-C85A868E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72" y="1645706"/>
            <a:ext cx="5648960" cy="16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Ευχαριστούμε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52052"/>
          </a:xfrm>
        </p:spPr>
        <p:txBody>
          <a:bodyPr rtlCol="0" anchor="ctr"/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Έννοιες του χώρου και χωρική σκέψη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>
          <a:xfrm>
            <a:off x="727587" y="1752600"/>
            <a:ext cx="10396027" cy="4229100"/>
          </a:xfrm>
        </p:spPr>
        <p:txBody>
          <a:bodyPr rtlCol="0">
            <a:normAutofit/>
          </a:bodyPr>
          <a:lstStyle/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Σύμφωνα με τον </a:t>
            </a: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Piaget &amp; Inhelder 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τα παιδιά αποκτούν και αναπτύσσουν την έννοια της </a:t>
            </a:r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διατήρησης των αντικειμένων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. Επίσης, η κατανόηση του χώρου αποτελεί θεμελιώδης ανάπτυξη των παιδιών.</a:t>
            </a:r>
          </a:p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Η </a:t>
            </a:r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χωρική σκέψη 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Aptos" panose="020B0004020202020204" pitchFamily="34" charset="0"/>
              </a:rPr>
              <a:t>spatial thinking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)</a:t>
            </a: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αποτελεί βασική διάσταση στην εκπαίδευση των μαθηματικών, όμως η σχέση της με </a:t>
            </a:r>
            <a:r>
              <a:rPr lang="el-GR">
                <a:solidFill>
                  <a:schemeClr val="tx2"/>
                </a:solidFill>
                <a:latin typeface="Aptos" panose="020B0004020202020204" pitchFamily="34" charset="0"/>
              </a:rPr>
              <a:t>τις επιδόσεις 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των μαθητών δεν είναι πάντα ευδιάκριτη. Μαθητές με αναπτυγμένες χωρικές ικανότητες κατανοούν πιο εύκολα μαθηματικές έννοιες, ενώ οι δυσκολίες εμφανίζονται όταν υπάρχουν διαφορετικές οπτικές αναπαραστάσεις των σχημάτων .</a:t>
            </a:r>
          </a:p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02578019-5525-5F8F-14F3-5D41FAB6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Οι ικανότητες κατανόησης του χώρου και η πορεία ανάπτυξής τους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91C98EE5-B646-2F38-8354-783606A69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465" y="1740310"/>
            <a:ext cx="5695335" cy="4601496"/>
          </a:xfrm>
        </p:spPr>
        <p:txBody>
          <a:bodyPr>
            <a:normAutofit fontScale="92500" lnSpcReduction="10000"/>
          </a:bodyPr>
          <a:lstStyle/>
          <a:p>
            <a:r>
              <a:rPr lang="el-GR" sz="2000" b="1" dirty="0">
                <a:solidFill>
                  <a:schemeClr val="tx2"/>
                </a:solidFill>
                <a:latin typeface="Aptos" panose="020B0004020202020204" pitchFamily="34" charset="0"/>
              </a:rPr>
              <a:t>Χωρική οπτικοποίηση </a:t>
            </a: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</a:rPr>
              <a:t>(</a:t>
            </a:r>
            <a:r>
              <a:rPr lang="en-US" sz="2000" i="1" dirty="0">
                <a:solidFill>
                  <a:schemeClr val="tx2"/>
                </a:solidFill>
                <a:latin typeface="Aptos" panose="020B0004020202020204" pitchFamily="34" charset="0"/>
              </a:rPr>
              <a:t>spatial visualization</a:t>
            </a: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</a:rPr>
              <a:t>) είναι η ικανότητα των παιδιών να μπορούν να χειριστούν ένα αντικείμενο ενσωματώνοντας την κίνηση με την οπτική του εικόνα.</a:t>
            </a:r>
          </a:p>
          <a:p>
            <a:r>
              <a:rPr lang="el-GR" sz="2000" b="1" dirty="0">
                <a:solidFill>
                  <a:schemeClr val="tx2"/>
                </a:solidFill>
                <a:latin typeface="Aptos" panose="020B0004020202020204" pitchFamily="34" charset="0"/>
              </a:rPr>
              <a:t>Χωρικός προσανατολισμός </a:t>
            </a: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</a:rPr>
              <a:t>(</a:t>
            </a:r>
            <a:r>
              <a:rPr lang="en-US" sz="2000" i="1" dirty="0">
                <a:solidFill>
                  <a:schemeClr val="tx2"/>
                </a:solidFill>
                <a:latin typeface="Aptos" panose="020B0004020202020204" pitchFamily="34" charset="0"/>
              </a:rPr>
              <a:t>spatial orientation</a:t>
            </a: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</a:rPr>
              <a:t>είναι η κατανόηση διαφορετικών θέσεων των ίδιων των παιδιών στον χώρο και σχηματίζεται  από τις εμπειρίες και τις πολιτισμικές επιδράσεις τους.</a:t>
            </a:r>
          </a:p>
          <a:p>
            <a:r>
              <a:rPr lang="el-GR" sz="2000" b="1" dirty="0">
                <a:solidFill>
                  <a:schemeClr val="tx2"/>
                </a:solidFill>
                <a:latin typeface="Aptos" panose="020B0004020202020204" pitchFamily="34" charset="0"/>
              </a:rPr>
              <a:t>Πρόσκτηση των χωρικών σχέσεων </a:t>
            </a:r>
            <a:r>
              <a:rPr lang="el-GR" sz="2000" dirty="0">
                <a:solidFill>
                  <a:schemeClr val="tx2"/>
                </a:solidFill>
                <a:latin typeface="Aptos" panose="020B0004020202020204" pitchFamily="34" charset="0"/>
              </a:rPr>
              <a:t>είναι η ικανότητα να αναγνωρίζει αντικείμενα, τον χώρο που αλληλοεπιδρά, να αποτυπώνει περιγραφές σε χάρτες και να τους συνδέει με άλλα αντικείμενα.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FD6D426A-2BC7-454D-7F06-EF1472E6E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9012" y="1740310"/>
            <a:ext cx="5321711" cy="42732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Οι </a:t>
            </a: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Piaget &amp; Inhelder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 τονίζουν ότι τα παιδιά γεννιούνται χωρίς την αντίληψη του χώρου και  οικοδόμηση της έννοιας αυτής αποτελείται από 3 στάδια σχέσεων:</a:t>
            </a:r>
          </a:p>
          <a:p>
            <a:pPr marL="914400" lvl="1" indent="-457200">
              <a:lnSpc>
                <a:spcPct val="80000"/>
              </a:lnSpc>
              <a:buSzPct val="80000"/>
              <a:buFont typeface="+mj-lt"/>
              <a:buAutoNum type="arabicPeriod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Ανάπτυξη ποιοτικών σχέσεων π.χ. τοπολογικές,</a:t>
            </a:r>
          </a:p>
          <a:p>
            <a:pPr marL="914400" lvl="1" indent="-457200">
              <a:lnSpc>
                <a:spcPct val="80000"/>
              </a:lnSpc>
              <a:buSzPct val="80000"/>
              <a:buFont typeface="+mj-lt"/>
              <a:buAutoNum type="arabicPeriod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Προβολικές σχέσεις,</a:t>
            </a:r>
          </a:p>
          <a:p>
            <a:pPr marL="914400" lvl="1" indent="-457200">
              <a:lnSpc>
                <a:spcPct val="80000"/>
              </a:lnSpc>
              <a:buSzPct val="80000"/>
              <a:buFont typeface="+mj-lt"/>
              <a:buAutoNum type="arabicPeriod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Οικοδόμηση σχέσεων π.χ. ευκλείδεια γεωμετρία.</a:t>
            </a:r>
          </a:p>
          <a:p>
            <a:pPr marL="0" indent="0">
              <a:buSzPct val="80000"/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Ενώ ο </a:t>
            </a: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Freudenthal 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έρχεται σε αντιπαράθεση και υποστηρίζει ότι την αντίστροφη κατεύθυνση.</a:t>
            </a: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94634A9-1499-24B9-CE37-7E0A7522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Ικανότητα προσανατολισμού στον χώρο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8477ECB-5760-1012-5221-7480D03D2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91" y="1834024"/>
            <a:ext cx="5695710" cy="4439453"/>
          </a:xfrm>
        </p:spPr>
        <p:txBody>
          <a:bodyPr>
            <a:normAutofit fontScale="92500" lnSpcReduction="10000"/>
          </a:bodyPr>
          <a:lstStyle/>
          <a:p>
            <a:r>
              <a:rPr lang="el-GR" sz="2600" dirty="0">
                <a:solidFill>
                  <a:schemeClr val="tx2"/>
                </a:solidFill>
                <a:latin typeface="Aptos" panose="020B0004020202020204" pitchFamily="34" charset="0"/>
              </a:rPr>
              <a:t>Η ανάπτυξη του προσανατολισμού αντλεί ερεθίσματα από το καθημερινό περιβάλλον των παιδιών (σπίτι-σχολείο).</a:t>
            </a:r>
          </a:p>
          <a:p>
            <a:r>
              <a:rPr lang="el-GR" sz="2600" dirty="0">
                <a:solidFill>
                  <a:schemeClr val="tx2"/>
                </a:solidFill>
                <a:latin typeface="Aptos" panose="020B0004020202020204" pitchFamily="34" charset="0"/>
              </a:rPr>
              <a:t>Λόγω ασυμβατότητας του πραγματικού κόσμου και των αφηρημένων χαρτών αναφοράς προτείνεται: </a:t>
            </a:r>
          </a:p>
          <a:p>
            <a:pPr lvl="1"/>
            <a:r>
              <a:rPr lang="el-GR" sz="2200" dirty="0">
                <a:solidFill>
                  <a:schemeClr val="tx2"/>
                </a:solidFill>
                <a:latin typeface="Aptos" panose="020B0004020202020204" pitchFamily="34" charset="0"/>
              </a:rPr>
              <a:t>Συστηματική ανάπτυξη σχέσεων χώρου, σταδιακή διερεύνηση, αποκατάσταση συνδέσμων εννοιών, ικανότητα μεταπήδησης και η κατανόηση μαθηματικών εννοιών.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64B3E10-F050-9B2D-37F8-221915AF4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2039438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Στην σταδιακή διερεύνηση του χώρου εισάγεται η γεωγραφική ιεραρχία με την οποία υπηρετεί σχέσεις συμπερίληψης από το ειδικό στο γενικό.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E41EC39-27F2-C679-1665-45062C5B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86" y="4053750"/>
            <a:ext cx="4590888" cy="20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52522"/>
          </a:xfrm>
        </p:spPr>
        <p:txBody>
          <a:bodyPr rtlCol="0" anchor="ctr"/>
          <a:lstStyle/>
          <a:p>
            <a:pPr algn="ctr" rtl="0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Ικανότητα ανάγνωσης χαρτών και μοντέλων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15EFA4-9B98-9AF8-0904-79C3205D1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70" y="1250065"/>
            <a:ext cx="10879859" cy="4861367"/>
          </a:xfrm>
        </p:spPr>
        <p:txBody>
          <a:bodyPr/>
          <a:lstStyle/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Οι διδακτικές στρατηγικές πρέπει να εστιάζουν στην </a:t>
            </a:r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διερευνητική μάθηση 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και είναι απαραίτητο να είναι δομημένες με μία ιεραρχική βάση που να υποστηρίζεται από υλικά και δραστηριότητες.</a:t>
            </a:r>
          </a:p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Υπάρχουν 2 επίπεδα κατανόησης, το Ολιστικό (</a:t>
            </a: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holistic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)</a:t>
            </a: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και η αντίληψη της σχέσης της αναπαράστασης και του αντικειμένου αναφοράς, με 3 παράγοντες: η νοηματοδότηση χάρτη, απεικόνιση μορφής αναπαράστασης και η αποδοχή συμβάσεων.</a:t>
            </a:r>
          </a:p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Τα παιδιά μαθαίνουν να αναγνωρίζουν δισδιάστατες αναπαραστάσεις ώστε να προετοιμαστούν για την διδασκαλία του μαθηματικού συστήματος συντεταγμένων.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C1C41E-32AB-56AF-020C-45F2558D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Στόχοι της διδασκαλίας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7FDBDD-22AA-C50A-AD04-634B8FD0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Στην διδασκαλία οι έννοιες του χώρου συσχετίζονται με την εξοικείωση των αντίστοιχων λεκτικών φράσεων όπως τον χώρο, την περιοχή και τα πλαίσια αναφοράς.</a:t>
            </a:r>
          </a:p>
          <a:p>
            <a:pPr marL="0" indent="0"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Οι </a:t>
            </a:r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διδακτικοί στόχοι 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στο νηπιαγωγείο είναι ο εντοπισμός θέσεων, αναγνώριση χάρτη, αναπαράσταση θέσεων, οπτική γωνία και κατασκευές απλών τρισδιάστατων συνθέσεων.</a:t>
            </a:r>
          </a:p>
          <a:p>
            <a:pPr marL="0" indent="0"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Επίσης, μερικές εύστοχες ερωτήσεις μπορούν να κατευθύνουν τα παιδιά προς τους διδακτικούς στόχους, π.χ. κατεύθυνση, απόσταση, τοποθεσία και εντοπισμό.</a:t>
            </a:r>
          </a:p>
        </p:txBody>
      </p:sp>
    </p:spTree>
    <p:extLst>
      <p:ext uri="{BB962C8B-B14F-4D97-AF65-F5344CB8AC3E}">
        <p14:creationId xmlns:p14="http://schemas.microsoft.com/office/powerpoint/2010/main" val="33401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B64BEE-8D3E-05AD-7D09-408AA440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1</a:t>
            </a:r>
            <a:r>
              <a:rPr lang="el-GR" b="1" baseline="30000" dirty="0">
                <a:solidFill>
                  <a:schemeClr val="tx2"/>
                </a:solidFill>
                <a:latin typeface="Aptos" panose="020B0004020202020204" pitchFamily="34" charset="0"/>
              </a:rPr>
              <a:t>ο</a:t>
            </a:r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 παράδειγμα</a:t>
            </a:r>
            <a:b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</a:br>
            <a:r>
              <a:rPr lang="el-GR" b="1" dirty="0">
                <a:solidFill>
                  <a:schemeClr val="tx2"/>
                </a:solidFill>
                <a:latin typeface="Aptos" panose="020B0004020202020204" pitchFamily="34" charset="0"/>
              </a:rPr>
              <a:t>Προσανατολισμός στον χώρο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C8E863-F3B1-179F-43B3-5835BDD7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1</a:t>
            </a:r>
            <a:r>
              <a:rPr lang="el-GR" baseline="30000" dirty="0">
                <a:solidFill>
                  <a:schemeClr val="tx2"/>
                </a:solidFill>
                <a:latin typeface="Aptos" panose="020B0004020202020204" pitchFamily="34" charset="0"/>
              </a:rPr>
              <a:t>η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 δραστηριότητα                                                                                20 μαθητές</a:t>
            </a:r>
          </a:p>
          <a:p>
            <a:pPr marL="393192" lvl="1" indent="0">
              <a:buNone/>
            </a:pPr>
            <a:r>
              <a:rPr lang="el-GR" i="1" dirty="0">
                <a:solidFill>
                  <a:schemeClr val="tx2"/>
                </a:solidFill>
                <a:latin typeface="Aptos" panose="020B0004020202020204" pitchFamily="34" charset="0"/>
              </a:rPr>
              <a:t>Σκοπός: Κίνηση στον χώρο με εντολές                                                      </a:t>
            </a:r>
            <a:r>
              <a:rPr lang="el-GR" sz="2400" dirty="0">
                <a:solidFill>
                  <a:schemeClr val="tx2"/>
                </a:solidFill>
                <a:latin typeface="Aptos" panose="020B0004020202020204" pitchFamily="34" charset="0"/>
              </a:rPr>
              <a:t>4 ομάδες             </a:t>
            </a:r>
            <a:endParaRPr lang="el-GR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2</a:t>
            </a:r>
            <a:r>
              <a:rPr lang="el-GR" baseline="30000" dirty="0">
                <a:solidFill>
                  <a:schemeClr val="tx2"/>
                </a:solidFill>
                <a:latin typeface="Aptos" panose="020B0004020202020204" pitchFamily="34" charset="0"/>
              </a:rPr>
              <a:t>η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 δραστηριότητα</a:t>
            </a:r>
          </a:p>
          <a:p>
            <a:pPr marL="393192" lvl="1" indent="0">
              <a:buNone/>
            </a:pPr>
            <a:r>
              <a:rPr lang="el-GR" i="1" dirty="0">
                <a:solidFill>
                  <a:schemeClr val="tx2"/>
                </a:solidFill>
                <a:latin typeface="Aptos" panose="020B0004020202020204" pitchFamily="34" charset="0"/>
              </a:rPr>
              <a:t>Σκοπός: εξοικείωση με τα σύμβολα </a:t>
            </a:r>
          </a:p>
          <a:p>
            <a:pPr marL="0" indent="0"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3</a:t>
            </a:r>
            <a:r>
              <a:rPr lang="el-GR" baseline="30000" dirty="0">
                <a:solidFill>
                  <a:schemeClr val="tx2"/>
                </a:solidFill>
                <a:latin typeface="Aptos" panose="020B0004020202020204" pitchFamily="34" charset="0"/>
              </a:rPr>
              <a:t>η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 δραστηριότητα</a:t>
            </a:r>
          </a:p>
          <a:p>
            <a:pPr marL="393192" lvl="1" indent="0">
              <a:buNone/>
            </a:pPr>
            <a:r>
              <a:rPr lang="el-GR" i="1" dirty="0">
                <a:solidFill>
                  <a:schemeClr val="tx2"/>
                </a:solidFill>
                <a:latin typeface="Aptos" panose="020B0004020202020204" pitchFamily="34" charset="0"/>
              </a:rPr>
              <a:t>Σκοπός: Κίνηση στον χώρο χειρίζοντας χάρτη</a:t>
            </a:r>
          </a:p>
          <a:p>
            <a:pPr marL="0" indent="0">
              <a:buNone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4</a:t>
            </a:r>
            <a:r>
              <a:rPr lang="el-GR" baseline="30000" dirty="0">
                <a:solidFill>
                  <a:schemeClr val="tx2"/>
                </a:solidFill>
                <a:latin typeface="Aptos" panose="020B0004020202020204" pitchFamily="34" charset="0"/>
              </a:rPr>
              <a:t>η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 δραστηριότητα</a:t>
            </a:r>
          </a:p>
          <a:p>
            <a:pPr marL="393192" lvl="1" indent="0">
              <a:buNone/>
            </a:pPr>
            <a:r>
              <a:rPr lang="el-GR" i="1" dirty="0">
                <a:solidFill>
                  <a:schemeClr val="tx2"/>
                </a:solidFill>
                <a:latin typeface="Aptos" panose="020B0004020202020204" pitchFamily="34" charset="0"/>
              </a:rPr>
              <a:t>Σκοπός: απομάκρυνση της εγωκεντρικής όψης και ενσωμάτωση της οπτικής ενός τρίτου</a:t>
            </a:r>
          </a:p>
        </p:txBody>
      </p:sp>
    </p:spTree>
    <p:extLst>
      <p:ext uri="{BB962C8B-B14F-4D97-AF65-F5344CB8AC3E}">
        <p14:creationId xmlns:p14="http://schemas.microsoft.com/office/powerpoint/2010/main" val="28176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C2AFB3-DDF8-99D4-7718-2069E48D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46" y="241964"/>
            <a:ext cx="11561507" cy="1111046"/>
          </a:xfrm>
        </p:spPr>
        <p:txBody>
          <a:bodyPr anchor="ctr">
            <a:noAutofit/>
          </a:bodyPr>
          <a:lstStyle/>
          <a:p>
            <a:pPr algn="ctr"/>
            <a:r>
              <a:rPr lang="el-GR" sz="3200" b="1" dirty="0">
                <a:solidFill>
                  <a:schemeClr val="tx2"/>
                </a:solidFill>
                <a:latin typeface="Aptos" panose="020B0004020202020204" pitchFamily="34" charset="0"/>
              </a:rPr>
              <a:t>2</a:t>
            </a:r>
            <a:r>
              <a:rPr lang="el-GR" sz="3200" b="1" baseline="30000" dirty="0">
                <a:solidFill>
                  <a:schemeClr val="tx2"/>
                </a:solidFill>
                <a:latin typeface="Aptos" panose="020B0004020202020204" pitchFamily="34" charset="0"/>
              </a:rPr>
              <a:t>ο</a:t>
            </a:r>
            <a:r>
              <a:rPr lang="el-GR" sz="3200" b="1" dirty="0">
                <a:solidFill>
                  <a:schemeClr val="tx2"/>
                </a:solidFill>
                <a:latin typeface="Aptos" panose="020B0004020202020204" pitchFamily="34" charset="0"/>
              </a:rPr>
              <a:t> παράδειγμα</a:t>
            </a:r>
            <a:br>
              <a:rPr lang="el-GR" sz="3200" b="1" dirty="0">
                <a:solidFill>
                  <a:schemeClr val="tx2"/>
                </a:solidFill>
                <a:latin typeface="Aptos" panose="020B0004020202020204" pitchFamily="34" charset="0"/>
              </a:rPr>
            </a:br>
            <a:r>
              <a:rPr lang="el-GR" sz="3200" b="1" dirty="0">
                <a:solidFill>
                  <a:schemeClr val="tx2"/>
                </a:solidFill>
                <a:latin typeface="Aptos" panose="020B0004020202020204" pitchFamily="34" charset="0"/>
              </a:rPr>
              <a:t>Η φωτογραφία ως πηγή άντλησης πληροφοριών για τον χώρο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AF17EB8-DC21-F810-437E-526BC47B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435511"/>
            <a:ext cx="4956048" cy="688258"/>
          </a:xfrm>
        </p:spPr>
        <p:txBody>
          <a:bodyPr>
            <a:noAutofit/>
          </a:bodyPr>
          <a:lstStyle/>
          <a:p>
            <a:r>
              <a:rPr lang="el-GR" sz="2600" dirty="0">
                <a:solidFill>
                  <a:schemeClr val="tx2"/>
                </a:solidFill>
                <a:latin typeface="Aptos" panose="020B0004020202020204" pitchFamily="34" charset="0"/>
              </a:rPr>
              <a:t>7 δραστηριότητες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421F37-283C-7004-5D1A-9596A2E34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317" y="2158181"/>
            <a:ext cx="8357418" cy="378910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Αντίληψη πραγματικού χώρου από μία φωτογραφία.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Αντιστοίχιση φωτογραφίας αντικειμένου και του πραγματικού χώρου.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Συντονισμός σχέσεων χώρου.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Τοποθέτηση φωτογραφίας ενός αντικειμένου πάνω στο αντικείμενο.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Κατανόηση οπτικής γωνίας αεροφωτογραφιών.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Προσμέτρηση αναλογίας φωτογραφίας και πραγματικού χώρου.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Εύρεση 2</a:t>
            </a:r>
            <a:r>
              <a:rPr lang="el-GR" baseline="30000" dirty="0">
                <a:solidFill>
                  <a:schemeClr val="tx2"/>
                </a:solidFill>
                <a:latin typeface="Aptos" panose="020B0004020202020204" pitchFamily="34" charset="0"/>
              </a:rPr>
              <a:t>ου</a:t>
            </a: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 είδους τοποθεσίας με απαραίτητη γνώση συντονισμού χωρικών σχέσεων.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14602EA-0CE9-E4C2-3AF1-4DFAF52F9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24019" y="1715576"/>
            <a:ext cx="4210665" cy="442605"/>
          </a:xfrm>
        </p:spPr>
        <p:txBody>
          <a:bodyPr>
            <a:noAutofit/>
          </a:bodyPr>
          <a:lstStyle/>
          <a:p>
            <a:pPr algn="ctr"/>
            <a:r>
              <a:rPr lang="el-GR" sz="2800" b="0" i="1" dirty="0">
                <a:solidFill>
                  <a:schemeClr val="tx2"/>
                </a:solidFill>
                <a:latin typeface="Aptos" panose="020B0004020202020204" pitchFamily="34" charset="0"/>
              </a:rPr>
              <a:t>3 είδη τοποθεσιών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B69629C-4D32-9544-E808-9B3320EFD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03674" y="2240682"/>
            <a:ext cx="2851354" cy="4149210"/>
          </a:xfrm>
        </p:spPr>
        <p:txBody>
          <a:bodyPr>
            <a:normAutofit fontScale="85000" lnSpcReduction="10000"/>
          </a:bodyPr>
          <a:lstStyle/>
          <a:p>
            <a:pPr marL="850392" lvl="1" indent="-457200">
              <a:buFont typeface="+mj-lt"/>
              <a:buAutoNum type="arabicPeriod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Εύρεση ενός μοναδικού αντικειμένου στον χώρο.</a:t>
            </a:r>
          </a:p>
          <a:p>
            <a:pPr marL="850392" lvl="1" indent="-457200">
              <a:buFont typeface="+mj-lt"/>
              <a:buAutoNum type="arabicPeriod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Εύρεση ενός αντικειμένου ανάμεσα σε πολλά ίδια.</a:t>
            </a:r>
          </a:p>
          <a:p>
            <a:pPr marL="850392" lvl="1" indent="-457200">
              <a:buFont typeface="+mj-lt"/>
              <a:buAutoNum type="arabicPeriod"/>
            </a:pPr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Εύρεση υπαρχουσών σχέσεων αναλογίας του χώρου</a:t>
            </a:r>
          </a:p>
        </p:txBody>
      </p:sp>
    </p:spTree>
    <p:extLst>
      <p:ext uri="{BB962C8B-B14F-4D97-AF65-F5344CB8AC3E}">
        <p14:creationId xmlns:p14="http://schemas.microsoft.com/office/powerpoint/2010/main" val="8433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F9B810-1B4B-0200-34D5-8924422D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89185"/>
            <a:ext cx="10058402" cy="1139059"/>
          </a:xfrm>
        </p:spPr>
        <p:txBody>
          <a:bodyPr anchor="ctr">
            <a:normAutofit/>
          </a:bodyPr>
          <a:lstStyle/>
          <a:p>
            <a:pPr algn="ctr"/>
            <a:r>
              <a:rPr lang="el-GR" sz="3200" b="1" dirty="0">
                <a:solidFill>
                  <a:schemeClr val="tx2"/>
                </a:solidFill>
                <a:latin typeface="Aptos" panose="020B0004020202020204" pitchFamily="34" charset="0"/>
              </a:rPr>
              <a:t>3</a:t>
            </a:r>
            <a:r>
              <a:rPr lang="el-GR" sz="3200" b="1" baseline="30000" dirty="0">
                <a:solidFill>
                  <a:schemeClr val="tx2"/>
                </a:solidFill>
                <a:latin typeface="Aptos" panose="020B0004020202020204" pitchFamily="34" charset="0"/>
              </a:rPr>
              <a:t>ο</a:t>
            </a:r>
            <a:r>
              <a:rPr lang="el-GR" sz="3200" b="1" dirty="0">
                <a:solidFill>
                  <a:schemeClr val="tx2"/>
                </a:solidFill>
                <a:latin typeface="Aptos" panose="020B0004020202020204" pitchFamily="34" charset="0"/>
              </a:rPr>
              <a:t> παράδειγμα </a:t>
            </a:r>
            <a:br>
              <a:rPr lang="el-GR" sz="3200" b="1" dirty="0">
                <a:solidFill>
                  <a:schemeClr val="tx2"/>
                </a:solidFill>
                <a:latin typeface="Aptos" panose="020B0004020202020204" pitchFamily="34" charset="0"/>
              </a:rPr>
            </a:br>
            <a:r>
              <a:rPr lang="el-GR" sz="3200" b="1" dirty="0">
                <a:solidFill>
                  <a:schemeClr val="tx2"/>
                </a:solidFill>
                <a:latin typeface="Aptos" panose="020B0004020202020204" pitchFamily="34" charset="0"/>
              </a:rPr>
              <a:t>Τρισδιάστατες γεωμετρικές κατασκευές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E6EC05-62F1-00A7-5FC9-79E4673E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3665"/>
            <a:ext cx="11277600" cy="470079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Τα παιδιά 3 έως 5 ετών μπορούν να κατανοήσουν την προοπτική γεωμετρικών προβλημάτων π.χ. κάτοψη, οπτική γωνία και δισδιάστατες αναπαραστάσεις.</a:t>
            </a:r>
          </a:p>
          <a:p>
            <a:endParaRPr lang="el-GR" b="1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l-GR" sz="3200" b="1" dirty="0">
                <a:solidFill>
                  <a:schemeClr val="tx2"/>
                </a:solidFill>
                <a:latin typeface="Aptos" panose="020B0004020202020204" pitchFamily="34" charset="0"/>
              </a:rPr>
              <a:t>Η έννοια ορθογώνιας προβολής</a:t>
            </a:r>
          </a:p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Οι μαθητές τείνουν να έχουν εγωκεντρική οπτική που οδηγεί στην μη πλήρη αντίληψη ενός τρισδιάστατου κειμένου.</a:t>
            </a:r>
          </a:p>
          <a:p>
            <a:r>
              <a:rPr lang="el-GR" dirty="0">
                <a:solidFill>
                  <a:schemeClr val="tx2"/>
                </a:solidFill>
                <a:latin typeface="Aptos" panose="020B0004020202020204" pitchFamily="34" charset="0"/>
              </a:rPr>
              <a:t>Όμως υπάρχουν μαθητές που χρησιμοποιούν σωστές στρατηγικές μέτρησης όπου τους βοηθά να αντιληφθούν το εξωτερικό και εσωτερικό περιεχόμενο μιας κατασκευής .</a:t>
            </a:r>
          </a:p>
        </p:txBody>
      </p:sp>
    </p:spTree>
    <p:extLst>
      <p:ext uri="{BB962C8B-B14F-4D97-AF65-F5344CB8AC3E}">
        <p14:creationId xmlns:p14="http://schemas.microsoft.com/office/powerpoint/2010/main" val="14995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3374BC-E25E-4BAE-AD72-418F94B7FFDC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996</Words>
  <Application>Microsoft Office PowerPoint</Application>
  <PresentationFormat>Ευρεία οθόνη</PresentationFormat>
  <Paragraphs>124</Paragraphs>
  <Slides>19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Εικόνα φύσης 16x9</vt:lpstr>
      <vt:lpstr>Μαθηματική Δραστηριότητα</vt:lpstr>
      <vt:lpstr>Έννοιες του χώρου και χωρική σκέψη</vt:lpstr>
      <vt:lpstr>Οι ικανότητες κατανόησης του χώρου και η πορεία ανάπτυξής τους</vt:lpstr>
      <vt:lpstr>Ικανότητα προσανατολισμού στον χώρο</vt:lpstr>
      <vt:lpstr>Ικανότητα ανάγνωσης χαρτών και μοντέλων</vt:lpstr>
      <vt:lpstr>Στόχοι της διδασκαλίας</vt:lpstr>
      <vt:lpstr>1ο παράδειγμα Προσανατολισμός στον χώρο</vt:lpstr>
      <vt:lpstr>2ο παράδειγμα Η φωτογραφία ως πηγή άντλησης πληροφοριών για τον χώρο</vt:lpstr>
      <vt:lpstr>3ο παράδειγμα  Τρισδιάστατες γεωμετρικές κατασκευές</vt:lpstr>
      <vt:lpstr>Κατασκευές τρισδιάστατων μοντέλων</vt:lpstr>
      <vt:lpstr>Παρουσίαση του PowerPoint</vt:lpstr>
      <vt:lpstr>Σχήματα</vt:lpstr>
      <vt:lpstr>Πειραματική Διερεύνηση</vt:lpstr>
      <vt:lpstr>Μοτίβα</vt:lpstr>
      <vt:lpstr>Παρουσίαση του PowerPoint</vt:lpstr>
      <vt:lpstr>Δραστηριότητες</vt:lpstr>
      <vt:lpstr>Παρουσίαση του PowerPoint</vt:lpstr>
      <vt:lpstr>Διδασκαλία μοτίβων με κατανόηση συναρτήσεων</vt:lpstr>
      <vt:lpstr>Ευχαριστούμε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Μαθηματική Δραστηριότητα</dc:title>
  <dc:creator/>
  <cp:lastModifiedBy>GKOULIOU MICHAELA</cp:lastModifiedBy>
  <cp:revision>4</cp:revision>
  <dcterms:created xsi:type="dcterms:W3CDTF">2025-12-07T10:28:36Z</dcterms:created>
  <dcterms:modified xsi:type="dcterms:W3CDTF">2025-12-15T07:48:16Z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