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39CDF0-9D7A-4856-8F90-9074EE7A6FE6}" type="datetimeFigureOut">
              <a:rPr lang="el-GR"/>
              <a:pPr>
                <a:defRPr/>
              </a:pPr>
              <a:t>26/3/2021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7065C-B925-472D-96CF-D906243411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51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3D533-AB99-48CD-A0AC-501FC523F8C2}" type="slidenum">
              <a:rPr lang="el-GR" altLang="el-GR" smtClean="0"/>
              <a:pPr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7065C-B925-472D-96CF-D9062434110C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B9634C-D976-4E25-AC91-9D2BF72CD807}" type="datetimeFigureOut">
              <a:rPr lang="en-US" smtClean="0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2FA1D5-1337-48AE-9DE2-145B340B02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52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ΠΕΡΙΦΕΡΕΙΑΚΑ ΧΩΡΟΤΑΞΙΚΑ ΠΛΑΙΣΙΑ (ΠΧΠ)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950" cy="1752600"/>
          </a:xfrm>
        </p:spPr>
        <p:txBody>
          <a:bodyPr/>
          <a:lstStyle/>
          <a:p>
            <a:pPr marR="0" eaLnBrk="1" hangingPunct="1"/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Μάριος Χαϊνταρλής</a:t>
            </a:r>
          </a:p>
          <a:p>
            <a:pPr marR="0" eaLnBrk="1" hangingPunct="1"/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Επίκουρος Καθηγητής Πανεπιστημίου Θεσσαλίας</a:t>
            </a:r>
            <a:endParaRPr lang="en-US" alt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500" dirty="0" smtClean="0">
                <a:cs typeface="Arial" panose="020B0604020202020204" pitchFamily="34" charset="0"/>
              </a:rPr>
              <a:t>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500" dirty="0" smtClean="0">
                <a:cs typeface="Arial" panose="020B0604020202020204" pitchFamily="34" charset="0"/>
              </a:rPr>
              <a:t>     </a:t>
            </a:r>
            <a:r>
              <a:rPr lang="el-GR" sz="1600" b="1" dirty="0" smtClean="0">
                <a:cs typeface="Arial" panose="020B0604020202020204" pitchFamily="34" charset="0"/>
              </a:rPr>
              <a:t>1.  </a:t>
            </a:r>
            <a:r>
              <a:rPr lang="el-GR" sz="1600" dirty="0" smtClean="0">
                <a:cs typeface="Arial" panose="020B0604020202020204" pitchFamily="34" charset="0"/>
              </a:rPr>
              <a:t>Θεμελιώδης θέση :  Συνιστά υλοποίηση της </a:t>
            </a:r>
            <a:r>
              <a:rPr lang="el-GR" sz="1600" b="1" dirty="0" smtClean="0">
                <a:cs typeface="Arial" panose="020B0604020202020204" pitchFamily="34" charset="0"/>
              </a:rPr>
              <a:t>στρατηγικής χωροταξίας </a:t>
            </a:r>
            <a:r>
              <a:rPr lang="el-GR" sz="1600" dirty="0" smtClean="0">
                <a:cs typeface="Arial" panose="020B0604020202020204" pitchFamily="34" charset="0"/>
              </a:rPr>
              <a:t>σε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περιφερειακό επίπεδο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   </a:t>
            </a:r>
            <a:r>
              <a:rPr lang="el-GR" sz="1600" b="1" dirty="0" smtClean="0">
                <a:cs typeface="Arial" panose="020B0604020202020204" pitchFamily="34" charset="0"/>
              </a:rPr>
              <a:t>2.</a:t>
            </a:r>
            <a:r>
              <a:rPr lang="el-GR" sz="1600" dirty="0" smtClean="0">
                <a:cs typeface="Arial" panose="020B0604020202020204" pitchFamily="34" charset="0"/>
              </a:rPr>
              <a:t>  Τρόπος Έγκρισης : Απόφαση του Υπουργού ΥΠΕΝ μετά από προηγούμενη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γνώμη/ γνωμοδότηση </a:t>
            </a:r>
            <a:r>
              <a:rPr lang="el-GR" sz="1600" b="1" dirty="0" smtClean="0">
                <a:cs typeface="Arial" panose="020B0604020202020204" pitchFamily="34" charset="0"/>
              </a:rPr>
              <a:t>α) </a:t>
            </a:r>
            <a:r>
              <a:rPr lang="el-GR" sz="1600" dirty="0" smtClean="0">
                <a:cs typeface="Arial" panose="020B0604020202020204" pitchFamily="34" charset="0"/>
              </a:rPr>
              <a:t>του οικείου Περιφερειακού Συμβουλίου και </a:t>
            </a:r>
            <a:r>
              <a:rPr lang="el-GR" sz="1600" b="1" dirty="0" smtClean="0">
                <a:cs typeface="Arial" panose="020B0604020202020204" pitchFamily="34" charset="0"/>
              </a:rPr>
              <a:t>β)   </a:t>
            </a:r>
            <a:r>
              <a:rPr lang="el-GR" sz="1600" dirty="0" smtClean="0">
                <a:cs typeface="Arial" panose="020B0604020202020204" pitchFamily="34" charset="0"/>
              </a:rPr>
              <a:t>της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   Εκτελεστικής Επιτροπής του Εθνικού Συμβουλίου Χωροταξίας</a:t>
            </a:r>
            <a:endParaRPr lang="el-GR" sz="16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>
                <a:cs typeface="Arial" panose="020B0604020202020204" pitchFamily="34" charset="0"/>
              </a:rPr>
              <a:t> 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</a:t>
            </a:r>
            <a:r>
              <a:rPr lang="el-GR" sz="1600" b="1" dirty="0" smtClean="0">
                <a:cs typeface="Arial" panose="020B0604020202020204" pitchFamily="34" charset="0"/>
              </a:rPr>
              <a:t>3. </a:t>
            </a:r>
            <a:r>
              <a:rPr lang="el-GR" sz="1600" dirty="0" smtClean="0">
                <a:cs typeface="Arial" panose="020B0604020202020204" pitchFamily="34" charset="0"/>
              </a:rPr>
              <a:t>Νομική φυσιογνωμία των Περιφερειακών Πλαισίων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   </a:t>
            </a:r>
            <a:r>
              <a:rPr lang="el-GR" sz="1600" b="1" u="sng" dirty="0" smtClean="0">
                <a:cs typeface="Arial" panose="020B0604020202020204" pitchFamily="34" charset="0"/>
              </a:rPr>
              <a:t>Βασική θέση: κυμαινόμενη κανονιστική αξία</a:t>
            </a:r>
            <a:r>
              <a:rPr lang="el-GR" sz="1600" u="sng" dirty="0" smtClean="0">
                <a:cs typeface="Arial" panose="020B0604020202020204" pitchFamily="34" charset="0"/>
              </a:rPr>
              <a:t>  - </a:t>
            </a:r>
            <a:r>
              <a:rPr lang="el-GR" sz="1600" b="1" u="sng" dirty="0" smtClean="0">
                <a:cs typeface="Arial" panose="020B0604020202020204" pitchFamily="34" charset="0"/>
              </a:rPr>
              <a:t>διαβαθμισμένη / </a:t>
            </a:r>
            <a:r>
              <a:rPr lang="el-GR" sz="1600" b="1" u="sng" dirty="0" err="1" smtClean="0">
                <a:cs typeface="Arial" panose="020B0604020202020204" pitchFamily="34" charset="0"/>
              </a:rPr>
              <a:t>ποικίλουσα</a:t>
            </a:r>
            <a:r>
              <a:rPr lang="el-GR" sz="1600" b="1" u="sng" dirty="0" smtClean="0"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b="1" dirty="0">
                <a:cs typeface="Arial" panose="020B0604020202020204" pitchFamily="34" charset="0"/>
              </a:rPr>
              <a:t> </a:t>
            </a:r>
            <a:r>
              <a:rPr lang="el-GR" sz="1600" b="1" dirty="0" smtClean="0">
                <a:cs typeface="Arial" panose="020B0604020202020204" pitchFamily="34" charset="0"/>
              </a:rPr>
              <a:t>   </a:t>
            </a:r>
            <a:r>
              <a:rPr lang="el-GR" sz="1600" b="1" u="sng" dirty="0" smtClean="0">
                <a:cs typeface="Arial" panose="020B0604020202020204" pitchFamily="34" charset="0"/>
              </a:rPr>
              <a:t>κανονιστική πυκνότητα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6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</a:t>
            </a:r>
            <a:r>
              <a:rPr lang="el-GR" sz="1600" b="1" dirty="0" smtClean="0">
                <a:cs typeface="Arial" panose="020B0604020202020204" pitchFamily="34" charset="0"/>
              </a:rPr>
              <a:t>4.</a:t>
            </a:r>
            <a:r>
              <a:rPr lang="el-GR" sz="1600" dirty="0" smtClean="0">
                <a:cs typeface="Arial" panose="020B0604020202020204" pitchFamily="34" charset="0"/>
              </a:rPr>
              <a:t> Υποχρέωση προηγούμενης έγκρισης Στρατηγικής Μελέτης Περιβαλλοντικών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Επιπτώσεων </a:t>
            </a:r>
            <a:r>
              <a:rPr lang="el-GR" sz="1600" b="1" dirty="0" smtClean="0">
                <a:cs typeface="Arial" panose="020B0604020202020204" pitchFamily="34" charset="0"/>
              </a:rPr>
              <a:t>(ΣΜΠΕ)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1600" dirty="0" smtClean="0">
                <a:cs typeface="Arial" panose="020B0604020202020204" pitchFamily="34" charset="0"/>
              </a:rPr>
              <a:t>    (Ταυτόχρονη έκδοση του ίδιου του ΠΧΠ και της ΣΜΠΕ του).</a:t>
            </a:r>
            <a:endParaRPr lang="el-GR" sz="1500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500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500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600200"/>
          </a:xfrm>
        </p:spPr>
        <p:txBody>
          <a:bodyPr/>
          <a:lstStyle/>
          <a:p>
            <a:pPr algn="ctr" eaLnBrk="1" hangingPunct="1"/>
            <a:r>
              <a:rPr lang="el-GR" alt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Α.ΓΕΝΙΚΗ ΠΡΟΣΕΓΓΙΣΗ ΤΟΥ   ΠΕΡΙΦΕΡΕΙΑΚΟΥ </a:t>
            </a:r>
            <a:br>
              <a:rPr lang="el-GR" alt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ΧΩΡΟΤΑΞΙΚΟΥ ΠΛΑΙΣΙΟΥ (ΠΧΠ)</a:t>
            </a:r>
            <a:endParaRPr lang="en-US" altLang="el-G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2672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</a:t>
            </a:r>
          </a:p>
          <a:p>
            <a:pPr marL="514350" indent="-51435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</a:t>
            </a:r>
            <a:r>
              <a:rPr lang="el-GR" altLang="el-GR" sz="2000" b="1" u="sng" dirty="0" smtClean="0">
                <a:cs typeface="Arial" panose="020B0604020202020204" pitchFamily="34" charset="0"/>
              </a:rPr>
              <a:t>Α.</a:t>
            </a:r>
            <a:r>
              <a:rPr lang="el-GR" altLang="el-GR" sz="2000" u="sng" dirty="0" smtClean="0">
                <a:cs typeface="Arial" panose="020B0604020202020204" pitchFamily="34" charset="0"/>
              </a:rPr>
              <a:t> Προσέγγιση / Ανάγνωση των ΠΧΠ μέσα από το πιο κάτω τρίπτυχο:</a:t>
            </a:r>
            <a:endParaRPr lang="el-GR" altLang="el-G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l-GR" altLang="el-GR" sz="2000" dirty="0">
                <a:cs typeface="Arial" panose="020B0604020202020204" pitchFamily="34" charset="0"/>
              </a:rPr>
              <a:t> </a:t>
            </a:r>
            <a:r>
              <a:rPr lang="el-GR" altLang="el-GR" sz="2000" dirty="0" smtClean="0">
                <a:cs typeface="Arial" panose="020B0604020202020204" pitchFamily="34" charset="0"/>
              </a:rPr>
              <a:t>     1. </a:t>
            </a:r>
            <a:r>
              <a:rPr lang="el-GR" altLang="el-GR" sz="2000" b="1" dirty="0" smtClean="0">
                <a:cs typeface="Arial" panose="020B0604020202020204" pitchFamily="34" charset="0"/>
              </a:rPr>
              <a:t>Διαπιστωτική Ενότητα </a:t>
            </a:r>
            <a:r>
              <a:rPr lang="el-GR" altLang="el-GR" sz="2000" dirty="0" smtClean="0">
                <a:cs typeface="Arial" panose="020B0604020202020204" pitchFamily="34" charset="0"/>
              </a:rPr>
              <a:t>και περιεχόμενό</a:t>
            </a:r>
            <a:r>
              <a:rPr lang="en-US" altLang="el-GR" sz="2000" dirty="0" smtClean="0">
                <a:cs typeface="Arial" panose="020B0604020202020204" pitchFamily="34" charset="0"/>
              </a:rPr>
              <a:t> </a:t>
            </a:r>
            <a:r>
              <a:rPr lang="el-GR" altLang="el-GR" sz="2000" dirty="0" smtClean="0">
                <a:cs typeface="Arial" panose="020B0604020202020204" pitchFamily="34" charset="0"/>
              </a:rPr>
              <a:t>της </a:t>
            </a:r>
          </a:p>
          <a:p>
            <a:pPr marL="0" indent="0" eaLnBrk="1" hangingPunct="1">
              <a:buNone/>
            </a:pPr>
            <a:r>
              <a:rPr lang="el-GR" altLang="el-GR" sz="2000" dirty="0">
                <a:cs typeface="Arial" panose="020B0604020202020204" pitchFamily="34" charset="0"/>
              </a:rPr>
              <a:t> </a:t>
            </a:r>
            <a:r>
              <a:rPr lang="el-GR" altLang="el-GR" sz="2000" dirty="0" smtClean="0">
                <a:cs typeface="Arial" panose="020B0604020202020204" pitchFamily="34" charset="0"/>
              </a:rPr>
              <a:t>    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2. </a:t>
            </a:r>
            <a:r>
              <a:rPr lang="el-GR" altLang="el-GR" sz="2000" b="1" dirty="0" smtClean="0">
                <a:cs typeface="Arial" panose="020B0604020202020204" pitchFamily="34" charset="0"/>
              </a:rPr>
              <a:t>Αξιολογική Ενότητα </a:t>
            </a:r>
            <a:r>
              <a:rPr lang="el-GR" altLang="el-GR" sz="2000" dirty="0" smtClean="0">
                <a:cs typeface="Arial" panose="020B0604020202020204" pitchFamily="34" charset="0"/>
              </a:rPr>
              <a:t>και περιεχόμενό της </a:t>
            </a:r>
          </a:p>
          <a:p>
            <a:pPr marL="0" indent="0" eaLnBrk="1" hangingPunct="1">
              <a:buNone/>
            </a:pPr>
            <a:r>
              <a:rPr lang="el-GR" altLang="el-GR" sz="2000" dirty="0">
                <a:cs typeface="Arial" panose="020B0604020202020204" pitchFamily="34" charset="0"/>
              </a:rPr>
              <a:t> </a:t>
            </a:r>
            <a:r>
              <a:rPr lang="el-GR" altLang="el-GR" sz="2000" dirty="0" smtClean="0"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3. </a:t>
            </a:r>
            <a:r>
              <a:rPr lang="el-GR" altLang="el-GR" sz="2000" b="1" dirty="0" smtClean="0">
                <a:cs typeface="Arial" panose="020B0604020202020204" pitchFamily="34" charset="0"/>
              </a:rPr>
              <a:t>Ρυθμιστική Ενότητα </a:t>
            </a:r>
            <a:r>
              <a:rPr lang="el-GR" altLang="el-GR" sz="2000" dirty="0" smtClean="0">
                <a:cs typeface="Arial" panose="020B0604020202020204" pitchFamily="34" charset="0"/>
              </a:rPr>
              <a:t>και περιεχόμενό της  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[ Η Πρόταση – Κεφάλαιο Χωροταξικής Οργάνωσης]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[</a:t>
            </a:r>
            <a:r>
              <a:rPr lang="el-GR" alt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α. 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επιτακτικές ρυθμίσεις, </a:t>
            </a:r>
            <a:r>
              <a:rPr lang="el-GR" alt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β. 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χαλαρές κατευθυντήριες προβλέψεις, </a:t>
            </a:r>
            <a:r>
              <a:rPr lang="el-GR" alt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l-GR" alt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στοχοθετικές</a:t>
            </a:r>
            <a:r>
              <a:rPr lang="el-GR" alt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προβλέψεις]   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</a:t>
            </a:r>
            <a:r>
              <a:rPr lang="el-GR" altLang="el-GR" sz="2000" b="1" u="sng" dirty="0" smtClean="0">
                <a:cs typeface="Arial" panose="020B0604020202020204" pitchFamily="34" charset="0"/>
              </a:rPr>
              <a:t>Β.</a:t>
            </a:r>
            <a:r>
              <a:rPr lang="el-GR" altLang="el-GR" sz="2000" u="sng" dirty="0" smtClean="0">
                <a:cs typeface="Arial" panose="020B0604020202020204" pitchFamily="34" charset="0"/>
              </a:rPr>
              <a:t> Νομική σχέση ΠΧΠ με υπόλοιπα εργαλεία χωρικού </a:t>
            </a:r>
          </a:p>
          <a:p>
            <a:pPr marL="0" indent="0" eaLnBrk="1" hangingPunct="1">
              <a:buNone/>
            </a:pPr>
            <a:r>
              <a:rPr lang="el-GR" altLang="el-GR" sz="2000" dirty="0" smtClean="0">
                <a:cs typeface="Arial" panose="020B0604020202020204" pitchFamily="34" charset="0"/>
              </a:rPr>
              <a:t>                                      </a:t>
            </a:r>
            <a:r>
              <a:rPr lang="el-GR" altLang="el-GR" sz="2000" u="sng" dirty="0" smtClean="0">
                <a:cs typeface="Arial" panose="020B0604020202020204" pitchFamily="34" charset="0"/>
              </a:rPr>
              <a:t>σχεδιασμού </a:t>
            </a:r>
          </a:p>
          <a:p>
            <a:pPr marL="0" indent="0" eaLnBrk="1" hangingPunct="1">
              <a:buNone/>
            </a:pPr>
            <a:r>
              <a:rPr lang="el-GR" altLang="el-G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l-GR" altLang="el-GR" sz="1600" dirty="0" smtClean="0">
              <a:cs typeface="Arial" panose="020B0604020202020204" pitchFamily="34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4000" dirty="0" smtClean="0"/>
              <a:t>Β. ΔΟΜΗ / ΧΑΡΑΚΤΗΡΙΣΤΙΚΑ ΠΕΡΙΦΕΡΕΙΑΚΩΝ ΧΩΡΟΤΑΞΙΚΩΝ ΠΛΑΙΣΙΩΝ </a:t>
            </a:r>
            <a:endParaRPr lang="en-US" alt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1000" cy="4572000"/>
          </a:xfrm>
        </p:spPr>
        <p:txBody>
          <a:bodyPr>
            <a:normAutofit lnSpcReduction="10000"/>
          </a:bodyPr>
          <a:lstStyle/>
          <a:p>
            <a:pPr marL="360000" indent="-360000" algn="just" eaLnBrk="1" hangingPunct="1">
              <a:spcBef>
                <a:spcPts val="0"/>
              </a:spcBef>
              <a:buNone/>
            </a:pPr>
            <a:r>
              <a:rPr lang="el-GR" altLang="el-GR" sz="1600" dirty="0" smtClean="0">
                <a:cs typeface="Arial" panose="020B0604020202020204" pitchFamily="34" charset="0"/>
              </a:rPr>
              <a:t>     </a:t>
            </a:r>
            <a:r>
              <a:rPr lang="el-GR" altLang="el-GR" sz="1600" u="sng" dirty="0" smtClean="0">
                <a:cs typeface="Arial" panose="020B0604020202020204" pitchFamily="34" charset="0"/>
              </a:rPr>
              <a:t>Α. Κατευθύνσεις στρατηγικού χωροταξικού σχεδιασμού </a:t>
            </a:r>
            <a:r>
              <a:rPr lang="el-GR" sz="1600" u="sng" dirty="0" smtClean="0"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l-GR" sz="16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</a:t>
            </a:r>
            <a:r>
              <a:rPr lang="el-GR" sz="1600" b="1" dirty="0" smtClean="0">
                <a:cs typeface="Arial" panose="020B0604020202020204" pitchFamily="34" charset="0"/>
              </a:rPr>
              <a:t>1. </a:t>
            </a:r>
            <a:r>
              <a:rPr lang="el-GR" sz="1600" dirty="0" smtClean="0">
                <a:cs typeface="Arial" panose="020B0604020202020204" pitchFamily="34" charset="0"/>
              </a:rPr>
              <a:t>Ανάδειξη χαρακτηριστικών κάθε Περιφέρειας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</a:t>
            </a:r>
            <a:r>
              <a:rPr lang="el-GR" sz="1600" b="1" dirty="0" smtClean="0">
                <a:cs typeface="Arial" panose="020B0604020202020204" pitchFamily="34" charset="0"/>
              </a:rPr>
              <a:t>2.</a:t>
            </a:r>
            <a:r>
              <a:rPr lang="el-GR" sz="1600" dirty="0" smtClean="0">
                <a:cs typeface="Arial" panose="020B0604020202020204" pitchFamily="34" charset="0"/>
              </a:rPr>
              <a:t> Χωρική διάρθρωση παραγωγικών τομέων και κλάδων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</a:t>
            </a:r>
            <a:r>
              <a:rPr lang="el-GR" sz="1600" b="1" dirty="0" smtClean="0">
                <a:cs typeface="Arial" panose="020B0604020202020204" pitchFamily="34" charset="0"/>
              </a:rPr>
              <a:t>3.</a:t>
            </a:r>
            <a:r>
              <a:rPr lang="el-GR" sz="1600" dirty="0" smtClean="0">
                <a:cs typeface="Arial" panose="020B0604020202020204" pitchFamily="34" charset="0"/>
              </a:rPr>
              <a:t> Χωρική διάρθρωση δικτύων μεταφορών και λοιπής τεχνικής υποδομής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</a:t>
            </a:r>
            <a:r>
              <a:rPr lang="el-GR" sz="1600" b="1" dirty="0" smtClean="0">
                <a:cs typeface="Arial" panose="020B0604020202020204" pitchFamily="34" charset="0"/>
              </a:rPr>
              <a:t>4.</a:t>
            </a:r>
            <a:r>
              <a:rPr lang="el-GR" sz="1600" dirty="0" smtClean="0">
                <a:cs typeface="Arial" panose="020B0604020202020204" pitchFamily="34" charset="0"/>
              </a:rPr>
              <a:t> Χωρική οργάνωση οικιστικού δικτύου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</a:t>
            </a:r>
            <a:r>
              <a:rPr lang="el-GR" sz="1600" b="1" dirty="0" smtClean="0">
                <a:cs typeface="Arial" panose="020B0604020202020204" pitchFamily="34" charset="0"/>
              </a:rPr>
              <a:t>5. </a:t>
            </a:r>
            <a:r>
              <a:rPr lang="el-GR" sz="1600" dirty="0" smtClean="0">
                <a:cs typeface="Arial" panose="020B0604020202020204" pitchFamily="34" charset="0"/>
              </a:rPr>
              <a:t>Διαχείριση φυσικής και πολιτιστικής κληρονομιάς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 smtClean="0">
                <a:cs typeface="Arial" panose="020B0604020202020204" pitchFamily="34" charset="0"/>
              </a:rPr>
              <a:t>    κ.λπ.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sz="1600" dirty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 </a:t>
            </a:r>
            <a:r>
              <a:rPr lang="el-GR" sz="1600" b="1" dirty="0" smtClean="0">
                <a:cs typeface="Arial" panose="020B0604020202020204" pitchFamily="34" charset="0"/>
              </a:rPr>
              <a:t>6.</a:t>
            </a:r>
            <a:r>
              <a:rPr lang="el-GR" sz="1600" dirty="0" smtClean="0">
                <a:cs typeface="Arial" panose="020B0604020202020204" pitchFamily="34" charset="0"/>
              </a:rPr>
              <a:t> Κατ’ εξαίρεση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«</a:t>
            </a:r>
            <a:r>
              <a:rPr lang="el-GR" sz="1600" dirty="0" err="1" smtClean="0">
                <a:cs typeface="Arial" panose="020B0604020202020204" pitchFamily="34" charset="0"/>
              </a:rPr>
              <a:t>χωροθέτηση</a:t>
            </a:r>
            <a:r>
              <a:rPr lang="el-GR" sz="1600" dirty="0" smtClean="0">
                <a:cs typeface="Arial" panose="020B0604020202020204" pitchFamily="34" charset="0"/>
              </a:rPr>
              <a:t> </a:t>
            </a:r>
            <a:r>
              <a:rPr lang="el-GR" sz="1600" dirty="0" smtClean="0">
                <a:cs typeface="Arial" panose="020B0604020202020204" pitchFamily="34" charset="0"/>
              </a:rPr>
              <a:t>μεγάλων επενδύσεων»  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l-GR" altLang="el-GR" sz="16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600" dirty="0" smtClean="0">
                <a:cs typeface="Arial" panose="020B0604020202020204" pitchFamily="34" charset="0"/>
              </a:rPr>
              <a:t>  </a:t>
            </a:r>
            <a:r>
              <a:rPr lang="el-GR" altLang="el-GR" sz="1600" b="1" u="sng" dirty="0" smtClean="0">
                <a:cs typeface="Arial" panose="020B0604020202020204" pitchFamily="34" charset="0"/>
              </a:rPr>
              <a:t>Β.</a:t>
            </a:r>
            <a:r>
              <a:rPr lang="el-GR" altLang="el-GR" sz="1600" u="sng" dirty="0" smtClean="0">
                <a:cs typeface="Arial" panose="020B0604020202020204" pitchFamily="34" charset="0"/>
              </a:rPr>
              <a:t> Από τα ΠΧΠ του ν. 2742/1999 από τα ΠΧΠ των ν. 4269/2014, 4447/2016 και 4759/2020 </a:t>
            </a:r>
            <a:r>
              <a:rPr lang="el-GR" altLang="el-GR" sz="1600" b="1" u="sng" dirty="0" smtClean="0">
                <a:cs typeface="Arial" panose="020B0604020202020204" pitchFamily="34" charset="0"/>
              </a:rPr>
              <a:t>[σήμερα ισχύει το άρθρο 6  του ν. 4447/2016, όπως τροποποιήθηκε από το άρθρο 8 του ν. 4759/2020] 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l-GR" altLang="el-GR" sz="1600" u="sng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600" u="sng" dirty="0" smtClean="0">
                <a:cs typeface="Arial" panose="020B0604020202020204" pitchFamily="34" charset="0"/>
              </a:rPr>
              <a:t> </a:t>
            </a:r>
            <a:r>
              <a:rPr lang="el-GR" altLang="el-GR" sz="1600" b="1" u="sng" dirty="0" smtClean="0">
                <a:cs typeface="Arial" panose="020B0604020202020204" pitchFamily="34" charset="0"/>
              </a:rPr>
              <a:t>Γ</a:t>
            </a:r>
            <a:r>
              <a:rPr lang="el-GR" altLang="el-GR" sz="1600" b="1" u="sng" dirty="0" smtClean="0">
                <a:cs typeface="Arial" panose="020B0604020202020204" pitchFamily="34" charset="0"/>
              </a:rPr>
              <a:t>.</a:t>
            </a:r>
            <a:r>
              <a:rPr lang="el-GR" altLang="el-GR" sz="1600" u="sng" dirty="0" smtClean="0">
                <a:cs typeface="Arial" panose="020B0604020202020204" pitchFamily="34" charset="0"/>
              </a:rPr>
              <a:t> Ανάγκη ταυτόχρονης προσφυγής στο κείμενο των ΠΧΠ και στα διαγράμματα τους (βλ. επόμενο παράδειγμα).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l-GR" alt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Δ.</a:t>
            </a:r>
            <a:r>
              <a:rPr lang="el-GR" altLang="el-G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Η ερμηνεία από τη Δικαιοσύνη των ΠΧΠ Κρήτης και Ηπείρου </a:t>
            </a:r>
            <a:r>
              <a:rPr lang="el-GR" alt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σε δύο περιπτώσεις α) μεγάλη κλίμακας τουριστική επένδυση και β) κατασκευή μεγάλου υδροηλεκτρικού έργου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85800" y="-228600"/>
            <a:ext cx="83058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Γ. ΤΟ ΕΙΔΙΚΟΤΕΡΟ ΠΕΡΙΕΧΟΜΕΝΟ ΤΩΝ ΠΕΡΙΦΕΡΕΙΑΚΩΝ ΧΩΡΟΤΑΞΙΚΩΝ ΠΛΑΙΣΙΩΝ – άρθρο 6 ν. 4269/2014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543"/>
            <a:ext cx="4953000" cy="65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143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ΧΑΡΤΗΣ  </a:t>
            </a:r>
            <a:r>
              <a:rPr lang="el-GR" sz="2000" b="1" dirty="0" smtClean="0"/>
              <a:t>Π.1 </a:t>
            </a:r>
            <a:r>
              <a:rPr lang="el-GR" dirty="0" smtClean="0"/>
              <a:t>ΠΕΡΙΦΕΡΕΙΑΚΟΥ ΠΛΑΙΣΙΟΥ ΚΡΗΤΗΣ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2" descr="A:\Desktop\marios\p1_ypomni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04800"/>
            <a:ext cx="87655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:\Desktop\marios\p1_ypomnim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0934"/>
            <a:ext cx="8839200" cy="25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1329</TotalTime>
  <Words>388</Words>
  <Application>Microsoft Office PowerPoint</Application>
  <PresentationFormat>Προβολή στην οθόνη (4:3)</PresentationFormat>
  <Paragraphs>55</Paragraphs>
  <Slides>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Συγκέντρωση</vt:lpstr>
      <vt:lpstr> ΠΕΡΙΦΕΡΕΙΑΚΑ ΧΩΡΟΤΑΞΙΚΑ ΠΛΑΙΣΙΑ (ΠΧΠ)</vt:lpstr>
      <vt:lpstr>Α.ΓΕΝΙΚΗ ΠΡΟΣΕΓΓΙΣΗ ΤΟΥ   ΠΕΡΙΦΕΡΕΙΑΚΟΥ  ΧΩΡΟΤΑΞΙΚΟΥ ΠΛΑΙΣΙΟΥ (ΠΧΠ)</vt:lpstr>
      <vt:lpstr>Β. ΔΟΜΗ / ΧΑΡΑΚΤΗΡΙΣΤΙΚΑ ΠΕΡΙΦΕΡΕΙΑΚΩΝ ΧΩΡΟΤΑΞΙΚΩΝ ΠΛΑΙΣΙΩΝ </vt:lpstr>
      <vt:lpstr>Γ. ΤΟ ΕΙΔΙΚΟΤΕΡΟ ΠΕΡΙΕΧΟΜΕΝΟ ΤΩΝ ΠΕΡΙΦΕΡΕΙΑΚΩΝ ΧΩΡΟΤΑΞΙΚΩΝ ΠΛΑΙΣΙΩΝ – άρθρο 6 ν. 4269/2014 </vt:lpstr>
      <vt:lpstr>Παρουσίαση του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ΕΦΑΡΜΟΓΗ ΤΟΥ ΘΕΣΜΟΥ ΤΗΣ ΠΡΑΞΗΣ ΕΦΑΡΜΟΓΗΣ ΣΤΗΝ ΠΡΑΞΗ (ΜΕΛΕΤΗ ΠΕΡΙΠΤΩΣΗΣ / CASE STUDY)</dc:title>
  <dc:creator>Manolis Papadopoulos</dc:creator>
  <cp:lastModifiedBy>Marios Haidarlis</cp:lastModifiedBy>
  <cp:revision>132</cp:revision>
  <cp:lastPrinted>2015-02-10T10:51:54Z</cp:lastPrinted>
  <dcterms:created xsi:type="dcterms:W3CDTF">2006-08-16T00:00:00Z</dcterms:created>
  <dcterms:modified xsi:type="dcterms:W3CDTF">2021-03-26T18:22:09Z</dcterms:modified>
</cp:coreProperties>
</file>